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1" r:id="rId2"/>
    <p:sldMasterId id="2147483683" r:id="rId3"/>
  </p:sldMasterIdLst>
  <p:notesMasterIdLst>
    <p:notesMasterId r:id="rId73"/>
  </p:notesMasterIdLst>
  <p:handoutMasterIdLst>
    <p:handoutMasterId r:id="rId74"/>
  </p:handoutMasterIdLst>
  <p:sldIdLst>
    <p:sldId id="332" r:id="rId4"/>
    <p:sldId id="495" r:id="rId5"/>
    <p:sldId id="456" r:id="rId6"/>
    <p:sldId id="427" r:id="rId7"/>
    <p:sldId id="496" r:id="rId8"/>
    <p:sldId id="438" r:id="rId9"/>
    <p:sldId id="434" r:id="rId10"/>
    <p:sldId id="482" r:id="rId11"/>
    <p:sldId id="443" r:id="rId12"/>
    <p:sldId id="367" r:id="rId13"/>
    <p:sldId id="494" r:id="rId14"/>
    <p:sldId id="483" r:id="rId15"/>
    <p:sldId id="487" r:id="rId16"/>
    <p:sldId id="489" r:id="rId17"/>
    <p:sldId id="485" r:id="rId18"/>
    <p:sldId id="484" r:id="rId19"/>
    <p:sldId id="486" r:id="rId20"/>
    <p:sldId id="465" r:id="rId21"/>
    <p:sldId id="442" r:id="rId22"/>
    <p:sldId id="369" r:id="rId23"/>
    <p:sldId id="481" r:id="rId24"/>
    <p:sldId id="480" r:id="rId25"/>
    <p:sldId id="358" r:id="rId26"/>
    <p:sldId id="359" r:id="rId27"/>
    <p:sldId id="368" r:id="rId28"/>
    <p:sldId id="337" r:id="rId29"/>
    <p:sldId id="493" r:id="rId30"/>
    <p:sldId id="488" r:id="rId31"/>
    <p:sldId id="444" r:id="rId32"/>
    <p:sldId id="466" r:id="rId33"/>
    <p:sldId id="405" r:id="rId34"/>
    <p:sldId id="422" r:id="rId35"/>
    <p:sldId id="467" r:id="rId36"/>
    <p:sldId id="412" r:id="rId37"/>
    <p:sldId id="469" r:id="rId38"/>
    <p:sldId id="470" r:id="rId39"/>
    <p:sldId id="471" r:id="rId40"/>
    <p:sldId id="472" r:id="rId41"/>
    <p:sldId id="473" r:id="rId42"/>
    <p:sldId id="474" r:id="rId43"/>
    <p:sldId id="475" r:id="rId44"/>
    <p:sldId id="476" r:id="rId45"/>
    <p:sldId id="490" r:id="rId46"/>
    <p:sldId id="460" r:id="rId47"/>
    <p:sldId id="448" r:id="rId48"/>
    <p:sldId id="446" r:id="rId49"/>
    <p:sldId id="452" r:id="rId50"/>
    <p:sldId id="453" r:id="rId51"/>
    <p:sldId id="454" r:id="rId52"/>
    <p:sldId id="455" r:id="rId53"/>
    <p:sldId id="463" r:id="rId54"/>
    <p:sldId id="491" r:id="rId55"/>
    <p:sldId id="390" r:id="rId56"/>
    <p:sldId id="375" r:id="rId57"/>
    <p:sldId id="445" r:id="rId58"/>
    <p:sldId id="402" r:id="rId59"/>
    <p:sldId id="450" r:id="rId60"/>
    <p:sldId id="461" r:id="rId61"/>
    <p:sldId id="457" r:id="rId62"/>
    <p:sldId id="458" r:id="rId63"/>
    <p:sldId id="459" r:id="rId64"/>
    <p:sldId id="401" r:id="rId65"/>
    <p:sldId id="478" r:id="rId66"/>
    <p:sldId id="500" r:id="rId67"/>
    <p:sldId id="499" r:id="rId68"/>
    <p:sldId id="497" r:id="rId69"/>
    <p:sldId id="501" r:id="rId70"/>
    <p:sldId id="502" r:id="rId71"/>
    <p:sldId id="376" r:id="rId72"/>
  </p:sldIdLst>
  <p:sldSz cx="9906000" cy="6858000" type="A4"/>
  <p:notesSz cx="6735763" cy="9872663"/>
  <p:defaultTextStyle>
    <a:defPPr>
      <a:defRPr lang="ja-JP"/>
    </a:defPPr>
    <a:lvl1pPr algn="l" rtl="0" fontAlgn="base">
      <a:spcBef>
        <a:spcPct val="0"/>
      </a:spcBef>
      <a:spcAft>
        <a:spcPct val="0"/>
      </a:spcAft>
      <a:defRPr kumimoji="1" kern="1200">
        <a:solidFill>
          <a:schemeClr val="tx1"/>
        </a:solidFill>
        <a:latin typeface="Arial" charset="0"/>
        <a:ea typeface="HGP創英角ｺﾞｼｯｸUB" pitchFamily="50" charset="-128"/>
        <a:cs typeface="+mn-cs"/>
      </a:defRPr>
    </a:lvl1pPr>
    <a:lvl2pPr marL="457200" algn="l" rtl="0" fontAlgn="base">
      <a:spcBef>
        <a:spcPct val="0"/>
      </a:spcBef>
      <a:spcAft>
        <a:spcPct val="0"/>
      </a:spcAft>
      <a:defRPr kumimoji="1" kern="1200">
        <a:solidFill>
          <a:schemeClr val="tx1"/>
        </a:solidFill>
        <a:latin typeface="Arial" charset="0"/>
        <a:ea typeface="HGP創英角ｺﾞｼｯｸUB" pitchFamily="50" charset="-128"/>
        <a:cs typeface="+mn-cs"/>
      </a:defRPr>
    </a:lvl2pPr>
    <a:lvl3pPr marL="914400" algn="l" rtl="0" fontAlgn="base">
      <a:spcBef>
        <a:spcPct val="0"/>
      </a:spcBef>
      <a:spcAft>
        <a:spcPct val="0"/>
      </a:spcAft>
      <a:defRPr kumimoji="1" kern="1200">
        <a:solidFill>
          <a:schemeClr val="tx1"/>
        </a:solidFill>
        <a:latin typeface="Arial" charset="0"/>
        <a:ea typeface="HGP創英角ｺﾞｼｯｸUB" pitchFamily="50" charset="-128"/>
        <a:cs typeface="+mn-cs"/>
      </a:defRPr>
    </a:lvl3pPr>
    <a:lvl4pPr marL="1371600" algn="l" rtl="0" fontAlgn="base">
      <a:spcBef>
        <a:spcPct val="0"/>
      </a:spcBef>
      <a:spcAft>
        <a:spcPct val="0"/>
      </a:spcAft>
      <a:defRPr kumimoji="1" kern="1200">
        <a:solidFill>
          <a:schemeClr val="tx1"/>
        </a:solidFill>
        <a:latin typeface="Arial" charset="0"/>
        <a:ea typeface="HGP創英角ｺﾞｼｯｸUB" pitchFamily="50" charset="-128"/>
        <a:cs typeface="+mn-cs"/>
      </a:defRPr>
    </a:lvl4pPr>
    <a:lvl5pPr marL="1828800" algn="l" rtl="0" fontAlgn="base">
      <a:spcBef>
        <a:spcPct val="0"/>
      </a:spcBef>
      <a:spcAft>
        <a:spcPct val="0"/>
      </a:spcAft>
      <a:defRPr kumimoji="1" kern="1200">
        <a:solidFill>
          <a:schemeClr val="tx1"/>
        </a:solidFill>
        <a:latin typeface="Arial" charset="0"/>
        <a:ea typeface="HGP創英角ｺﾞｼｯｸUB" pitchFamily="50" charset="-128"/>
        <a:cs typeface="+mn-cs"/>
      </a:defRPr>
    </a:lvl5pPr>
    <a:lvl6pPr marL="2286000" algn="l" defTabSz="914400" rtl="0" eaLnBrk="1" latinLnBrk="0" hangingPunct="1">
      <a:defRPr kumimoji="1" kern="1200">
        <a:solidFill>
          <a:schemeClr val="tx1"/>
        </a:solidFill>
        <a:latin typeface="Arial" charset="0"/>
        <a:ea typeface="HGP創英角ｺﾞｼｯｸUB" pitchFamily="50" charset="-128"/>
        <a:cs typeface="+mn-cs"/>
      </a:defRPr>
    </a:lvl6pPr>
    <a:lvl7pPr marL="2743200" algn="l" defTabSz="914400" rtl="0" eaLnBrk="1" latinLnBrk="0" hangingPunct="1">
      <a:defRPr kumimoji="1" kern="1200">
        <a:solidFill>
          <a:schemeClr val="tx1"/>
        </a:solidFill>
        <a:latin typeface="Arial" charset="0"/>
        <a:ea typeface="HGP創英角ｺﾞｼｯｸUB" pitchFamily="50" charset="-128"/>
        <a:cs typeface="+mn-cs"/>
      </a:defRPr>
    </a:lvl7pPr>
    <a:lvl8pPr marL="3200400" algn="l" defTabSz="914400" rtl="0" eaLnBrk="1" latinLnBrk="0" hangingPunct="1">
      <a:defRPr kumimoji="1" kern="1200">
        <a:solidFill>
          <a:schemeClr val="tx1"/>
        </a:solidFill>
        <a:latin typeface="Arial" charset="0"/>
        <a:ea typeface="HGP創英角ｺﾞｼｯｸUB" pitchFamily="50" charset="-128"/>
        <a:cs typeface="+mn-cs"/>
      </a:defRPr>
    </a:lvl8pPr>
    <a:lvl9pPr marL="3657600" algn="l" defTabSz="914400" rtl="0" eaLnBrk="1" latinLnBrk="0" hangingPunct="1">
      <a:defRPr kumimoji="1" kern="1200">
        <a:solidFill>
          <a:schemeClr val="tx1"/>
        </a:solidFill>
        <a:latin typeface="Arial" charset="0"/>
        <a:ea typeface="HGP創英角ｺﾞｼｯｸUB"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9900"/>
    <a:srgbClr val="FF9933"/>
    <a:srgbClr val="0000FF"/>
    <a:srgbClr val="CC3300"/>
    <a:srgbClr val="FFFFCC"/>
    <a:srgbClr val="FF9966"/>
    <a:srgbClr val="FFFF00"/>
    <a:srgbClr val="B2ECE0"/>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85405" autoAdjust="0"/>
  </p:normalViewPr>
  <p:slideViewPr>
    <p:cSldViewPr>
      <p:cViewPr varScale="1">
        <p:scale>
          <a:sx n="75" d="100"/>
          <a:sy n="75" d="100"/>
        </p:scale>
        <p:origin x="1454" y="43"/>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viewProps" Target="viewProps.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2.emf"/><Relationship Id="rId7" Type="http://schemas.openxmlformats.org/officeDocument/2006/relationships/image" Target="../media/image16.emf"/><Relationship Id="rId2" Type="http://schemas.openxmlformats.org/officeDocument/2006/relationships/image" Target="../media/image11.emf"/><Relationship Id="rId1" Type="http://schemas.openxmlformats.org/officeDocument/2006/relationships/image" Target="../media/image10.emf"/><Relationship Id="rId6" Type="http://schemas.openxmlformats.org/officeDocument/2006/relationships/image" Target="../media/image15.emf"/><Relationship Id="rId5" Type="http://schemas.openxmlformats.org/officeDocument/2006/relationships/image" Target="../media/image14.emf"/><Relationship Id="rId4"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7" name="Rectangle 3"/>
          <p:cNvSpPr>
            <a:spLocks noGrp="1" noChangeArrowheads="1"/>
          </p:cNvSpPr>
          <p:nvPr>
            <p:ph type="dt" sz="quarter" idx="1"/>
          </p:nvPr>
        </p:nvSpPr>
        <p:spPr bwMode="auto">
          <a:xfrm>
            <a:off x="3816350" y="0"/>
            <a:ext cx="291782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03428" name="Rectangle 4"/>
          <p:cNvSpPr>
            <a:spLocks noGrp="1" noChangeArrowheads="1"/>
          </p:cNvSpPr>
          <p:nvPr>
            <p:ph type="ftr" sz="quarter" idx="2"/>
          </p:nvPr>
        </p:nvSpPr>
        <p:spPr bwMode="auto">
          <a:xfrm>
            <a:off x="0" y="9377363"/>
            <a:ext cx="291782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9" name="Rectangle 5"/>
          <p:cNvSpPr>
            <a:spLocks noGrp="1" noChangeArrowheads="1"/>
          </p:cNvSpPr>
          <p:nvPr>
            <p:ph type="sldNum" sz="quarter" idx="3"/>
          </p:nvPr>
        </p:nvSpPr>
        <p:spPr bwMode="auto">
          <a:xfrm>
            <a:off x="3816350" y="9377363"/>
            <a:ext cx="291782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ＭＳ Ｐゴシック" pitchFamily="50" charset="-128"/>
              </a:defRPr>
            </a:lvl1pPr>
          </a:lstStyle>
          <a:p>
            <a:pPr>
              <a:defRPr/>
            </a:pPr>
            <a:fld id="{BBE75F70-F0A7-400A-ABF9-E62E82E55DB9}" type="slidenum">
              <a:rPr lang="en-US" altLang="ja-JP"/>
              <a:pPr>
                <a:defRPr/>
              </a:pPr>
              <a:t>‹#›</a:t>
            </a:fld>
            <a:endParaRPr lang="en-US" altLang="ja-JP"/>
          </a:p>
        </p:txBody>
      </p:sp>
    </p:spTree>
    <p:extLst>
      <p:ext uri="{BB962C8B-B14F-4D97-AF65-F5344CB8AC3E}">
        <p14:creationId xmlns:p14="http://schemas.microsoft.com/office/powerpoint/2010/main" val="3905353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5" name="Rectangle 3"/>
          <p:cNvSpPr>
            <a:spLocks noGrp="1" noChangeArrowheads="1"/>
          </p:cNvSpPr>
          <p:nvPr>
            <p:ph type="dt" idx="1"/>
          </p:nvPr>
        </p:nvSpPr>
        <p:spPr bwMode="auto">
          <a:xfrm>
            <a:off x="3816350" y="0"/>
            <a:ext cx="2917825" cy="493713"/>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51204" name="Rectangle 4"/>
          <p:cNvSpPr>
            <a:spLocks noGrp="1" noRot="1" noChangeAspect="1" noChangeArrowheads="1" noTextEdit="1"/>
          </p:cNvSpPr>
          <p:nvPr>
            <p:ph type="sldImg" idx="2"/>
          </p:nvPr>
        </p:nvSpPr>
        <p:spPr bwMode="auto">
          <a:xfrm>
            <a:off x="693738" y="739775"/>
            <a:ext cx="5348287"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74688" y="4691063"/>
            <a:ext cx="5387975" cy="4441825"/>
          </a:xfrm>
          <a:prstGeom prst="rect">
            <a:avLst/>
          </a:prstGeom>
          <a:noFill/>
          <a:ln w="9525">
            <a:noFill/>
            <a:miter lim="800000"/>
            <a:headEnd/>
            <a:tailEnd/>
          </a:ln>
          <a:effectLst/>
        </p:spPr>
        <p:txBody>
          <a:bodyPr vert="horz" wrap="square" lIns="91423" tIns="45712" rIns="91423" bIns="45712"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0" y="9377363"/>
            <a:ext cx="2917825" cy="493712"/>
          </a:xfrm>
          <a:prstGeom prst="rect">
            <a:avLst/>
          </a:prstGeom>
          <a:noFill/>
          <a:ln w="9525">
            <a:noFill/>
            <a:miter lim="800000"/>
            <a:headEnd/>
            <a:tailEnd/>
          </a:ln>
          <a:effectLst/>
        </p:spPr>
        <p:txBody>
          <a:bodyPr vert="horz" wrap="square" lIns="91423" tIns="45712" rIns="91423" bIns="45712"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9" name="Rectangle 7"/>
          <p:cNvSpPr>
            <a:spLocks noGrp="1" noChangeArrowheads="1"/>
          </p:cNvSpPr>
          <p:nvPr>
            <p:ph type="sldNum" sz="quarter" idx="5"/>
          </p:nvPr>
        </p:nvSpPr>
        <p:spPr bwMode="auto">
          <a:xfrm>
            <a:off x="3816350" y="9377363"/>
            <a:ext cx="2917825" cy="493712"/>
          </a:xfrm>
          <a:prstGeom prst="rect">
            <a:avLst/>
          </a:prstGeom>
          <a:noFill/>
          <a:ln w="9525">
            <a:noFill/>
            <a:miter lim="800000"/>
            <a:headEnd/>
            <a:tailEnd/>
          </a:ln>
          <a:effectLst/>
        </p:spPr>
        <p:txBody>
          <a:bodyPr vert="horz" wrap="square" lIns="91423" tIns="45712" rIns="91423" bIns="45712" numCol="1" anchor="b" anchorCtr="0" compatLnSpc="1">
            <a:prstTxWarp prst="textNoShape">
              <a:avLst/>
            </a:prstTxWarp>
          </a:bodyPr>
          <a:lstStyle>
            <a:lvl1pPr algn="r">
              <a:defRPr sz="1200">
                <a:ea typeface="ＭＳ Ｐゴシック" pitchFamily="50" charset="-128"/>
              </a:defRPr>
            </a:lvl1pPr>
          </a:lstStyle>
          <a:p>
            <a:pPr>
              <a:defRPr/>
            </a:pPr>
            <a:fld id="{7D090586-FAA2-43E8-9A90-70DD01FDD383}" type="slidenum">
              <a:rPr lang="en-US" altLang="ja-JP"/>
              <a:pPr>
                <a:defRPr/>
              </a:pPr>
              <a:t>‹#›</a:t>
            </a:fld>
            <a:endParaRPr lang="en-US" altLang="ja-JP"/>
          </a:p>
        </p:txBody>
      </p:sp>
    </p:spTree>
    <p:extLst>
      <p:ext uri="{BB962C8B-B14F-4D97-AF65-F5344CB8AC3E}">
        <p14:creationId xmlns:p14="http://schemas.microsoft.com/office/powerpoint/2010/main" val="4306723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a:t>
            </a:fld>
            <a:endParaRPr lang="en-US" altLang="ja-JP"/>
          </a:p>
        </p:txBody>
      </p:sp>
    </p:spTree>
    <p:extLst>
      <p:ext uri="{BB962C8B-B14F-4D97-AF65-F5344CB8AC3E}">
        <p14:creationId xmlns:p14="http://schemas.microsoft.com/office/powerpoint/2010/main" val="3311409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 1"/>
          <p:cNvSpPr>
            <a:spLocks noGrp="1" noRot="1" noChangeAspect="1" noTextEdit="1"/>
          </p:cNvSpPr>
          <p:nvPr>
            <p:ph type="sldImg"/>
          </p:nvPr>
        </p:nvSpPr>
        <p:spPr>
          <a:xfrm>
            <a:off x="693738" y="739775"/>
            <a:ext cx="5348287" cy="3703638"/>
          </a:xfrm>
          <a:ln/>
        </p:spPr>
      </p:sp>
      <p:sp>
        <p:nvSpPr>
          <p:cNvPr id="54275"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dirty="0">
                <a:ea typeface="ＭＳ Ｐ明朝" charset="-128"/>
              </a:rPr>
              <a:t>SV</a:t>
            </a:r>
            <a:r>
              <a:rPr lang="ja-JP" altLang="en-US" dirty="0">
                <a:ea typeface="ＭＳ Ｐ明朝" charset="-128"/>
              </a:rPr>
              <a:t>は</a:t>
            </a:r>
            <a:r>
              <a:rPr lang="en-US" altLang="ja-JP" dirty="0">
                <a:ea typeface="ＭＳ Ｐ明朝" charset="-128"/>
              </a:rPr>
              <a:t>GH</a:t>
            </a:r>
            <a:r>
              <a:rPr lang="ja-JP" altLang="en-US" dirty="0">
                <a:ea typeface="ＭＳ Ｐ明朝" charset="-128"/>
              </a:rPr>
              <a:t>管理者から最近利用者の1人が就職先とうまくいっているのに管理者とは口を聞かなくなったという話を聞いて、管理者と利用者との間であった出来事を再現させ、管理者が利用者の気持ちをうまく汲み取れていないのではないかと推測する。</a:t>
            </a:r>
          </a:p>
          <a:p>
            <a:pPr eaLnBrk="1" hangingPunct="1"/>
            <a:r>
              <a:rPr lang="en-US" altLang="ja-JP" dirty="0">
                <a:ea typeface="ＭＳ Ｐ明朝" charset="-128"/>
              </a:rPr>
              <a:t>SV</a:t>
            </a:r>
            <a:r>
              <a:rPr lang="ja-JP" altLang="en-US" dirty="0">
                <a:ea typeface="ＭＳ Ｐ明朝" charset="-128"/>
              </a:rPr>
              <a:t>は管理者自身にそれを気付いてもらうため、本人の職場での様子や同僚との過ごし方など普段あまり耳を傾けていなかったことについて利用者から聞いてみることを勧める。</a:t>
            </a:r>
          </a:p>
          <a:p>
            <a:pPr eaLnBrk="1" hangingPunct="1"/>
            <a:r>
              <a:rPr lang="ja-JP" altLang="en-US" dirty="0">
                <a:ea typeface="ＭＳ Ｐ明朝" charset="-128"/>
              </a:rPr>
              <a:t>管理者は夕食後に時間をつくり、利用者の話を聞いて、同僚同士が毎週金曜日に皆で集まってボーリングと食事会をしていること、またそのメンバーに利用者が心を寄せている人がいることを聞く。管理者は他の</a:t>
            </a:r>
            <a:r>
              <a:rPr lang="en-US" altLang="ja-JP" dirty="0">
                <a:ea typeface="ＭＳ Ｐ明朝" charset="-128"/>
              </a:rPr>
              <a:t>GH</a:t>
            </a:r>
            <a:r>
              <a:rPr lang="ja-JP" altLang="en-US" dirty="0">
                <a:ea typeface="ＭＳ Ｐ明朝" charset="-128"/>
              </a:rPr>
              <a:t>利用者の手前、この利用者だけに金曜日夜の外出を認めることを</a:t>
            </a:r>
            <a:r>
              <a:rPr lang="ja-JP" altLang="en-US" dirty="0" err="1">
                <a:ea typeface="ＭＳ Ｐ明朝" charset="-128"/>
              </a:rPr>
              <a:t>良し</a:t>
            </a:r>
            <a:r>
              <a:rPr lang="ja-JP" altLang="en-US" dirty="0">
                <a:ea typeface="ＭＳ Ｐ明朝" charset="-128"/>
              </a:rPr>
              <a:t>とせず、全員が休みとなる日曜日の前夜のみ外出を許可していた。この利用者は事情を知っているだけに言い出せず、不満を隠すため閉口していたと考えられた。</a:t>
            </a:r>
          </a:p>
          <a:p>
            <a:pPr eaLnBrk="1" hangingPunct="1"/>
            <a:r>
              <a:rPr lang="ja-JP" altLang="en-US" dirty="0">
                <a:ea typeface="ＭＳ Ｐ明朝" charset="-128"/>
              </a:rPr>
              <a:t>管理者は</a:t>
            </a:r>
            <a:r>
              <a:rPr lang="en-US" altLang="ja-JP" dirty="0">
                <a:ea typeface="ＭＳ Ｐ明朝" charset="-128"/>
              </a:rPr>
              <a:t>SV</a:t>
            </a:r>
            <a:r>
              <a:rPr lang="ja-JP" altLang="en-US" dirty="0">
                <a:ea typeface="ＭＳ Ｐ明朝" charset="-128"/>
              </a:rPr>
              <a:t>にその内容を報告。</a:t>
            </a:r>
            <a:r>
              <a:rPr lang="en-US" altLang="ja-JP" dirty="0">
                <a:ea typeface="ＭＳ Ｐ明朝" charset="-128"/>
              </a:rPr>
              <a:t>SV</a:t>
            </a:r>
            <a:r>
              <a:rPr lang="ja-JP" altLang="en-US" dirty="0">
                <a:ea typeface="ＭＳ Ｐ明朝" charset="-128"/>
              </a:rPr>
              <a:t>は話し合いを持ったことを評価し（支持的機能）、さらに管理者に利用者自身が自らその不満を解消できるように何らかの工夫をするようにアドバイスした（教育的機能）。</a:t>
            </a:r>
          </a:p>
          <a:p>
            <a:pPr eaLnBrk="1" hangingPunct="1"/>
            <a:r>
              <a:rPr lang="ja-JP" altLang="en-US" dirty="0">
                <a:ea typeface="ＭＳ Ｐ明朝" charset="-128"/>
              </a:rPr>
              <a:t>管理者は利用者会議を持ち提案者をこの利用者として外出制限の方法について議論をしてもらった。結果としてその週で予め外出予定が決まっている場合は毎週月曜朝に世話人に報告しておけば外出はお互いにＯＫとし、急なときは必ず５時までに世話人に連絡する（その場合は夕食費は負担する）ことが決まった。</a:t>
            </a:r>
            <a:endParaRPr lang="en-US" altLang="ja-JP" dirty="0">
              <a:ea typeface="ＭＳ Ｐ明朝" charset="-128"/>
            </a:endParaRPr>
          </a:p>
        </p:txBody>
      </p:sp>
      <p:sp>
        <p:nvSpPr>
          <p:cNvPr id="54276"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ＭＳ Ｐ明朝" charset="-128"/>
              </a:defRPr>
            </a:lvl1pPr>
            <a:lvl2pPr marL="742950" indent="-285750" eaLnBrk="0" hangingPunct="0">
              <a:spcBef>
                <a:spcPct val="30000"/>
              </a:spcBef>
              <a:defRPr kumimoji="1" sz="1200">
                <a:solidFill>
                  <a:schemeClr val="tx1"/>
                </a:solidFill>
                <a:latin typeface="Arial" charset="0"/>
                <a:ea typeface="ＭＳ Ｐ明朝" charset="-128"/>
              </a:defRPr>
            </a:lvl2pPr>
            <a:lvl3pPr marL="1143000" indent="-228600" eaLnBrk="0" hangingPunct="0">
              <a:spcBef>
                <a:spcPct val="30000"/>
              </a:spcBef>
              <a:defRPr kumimoji="1" sz="1200">
                <a:solidFill>
                  <a:schemeClr val="tx1"/>
                </a:solidFill>
                <a:latin typeface="Arial" charset="0"/>
                <a:ea typeface="ＭＳ Ｐ明朝" charset="-128"/>
              </a:defRPr>
            </a:lvl3pPr>
            <a:lvl4pPr marL="1600200" indent="-228600" eaLnBrk="0" hangingPunct="0">
              <a:spcBef>
                <a:spcPct val="30000"/>
              </a:spcBef>
              <a:defRPr kumimoji="1" sz="1200">
                <a:solidFill>
                  <a:schemeClr val="tx1"/>
                </a:solidFill>
                <a:latin typeface="Arial" charset="0"/>
                <a:ea typeface="ＭＳ Ｐ明朝" charset="-128"/>
              </a:defRPr>
            </a:lvl4pPr>
            <a:lvl5pPr marL="2057400" indent="-228600" eaLnBrk="0" hangingPunct="0">
              <a:spcBef>
                <a:spcPct val="30000"/>
              </a:spcBef>
              <a:defRPr kumimoji="1" sz="1200">
                <a:solidFill>
                  <a:schemeClr val="tx1"/>
                </a:solidFill>
                <a:latin typeface="Arial" charset="0"/>
                <a:ea typeface="ＭＳ Ｐ明朝"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spcBef>
                <a:spcPct val="0"/>
              </a:spcBef>
            </a:pPr>
            <a:fld id="{9A7E27E5-D5FE-4B5E-9CB4-C3DD12EDE9D3}" type="slidenum">
              <a:rPr lang="en-US" altLang="ja-JP" smtClean="0">
                <a:solidFill>
                  <a:prstClr val="black"/>
                </a:solidFill>
                <a:ea typeface="ＭＳ Ｐゴシック" charset="-128"/>
              </a:rPr>
              <a:pPr eaLnBrk="1" hangingPunct="1">
                <a:spcBef>
                  <a:spcPct val="0"/>
                </a:spcBef>
              </a:pPr>
              <a:t>18</a:t>
            </a:fld>
            <a:endParaRPr lang="en-US" altLang="ja-JP">
              <a:solidFill>
                <a:prstClr val="black"/>
              </a:solidFill>
              <a:ea typeface="ＭＳ Ｐゴシック" charset="-128"/>
            </a:endParaRPr>
          </a:p>
        </p:txBody>
      </p:sp>
    </p:spTree>
    <p:extLst>
      <p:ext uri="{BB962C8B-B14F-4D97-AF65-F5344CB8AC3E}">
        <p14:creationId xmlns:p14="http://schemas.microsoft.com/office/powerpoint/2010/main" val="2194897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693738" y="739775"/>
            <a:ext cx="5348287" cy="3703638"/>
          </a:xfrm>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a typeface="ＭＳ Ｐ明朝" charset="-128"/>
              </a:rPr>
              <a:t>テキスト通りのスーパービジョンはあり得ない。</a:t>
            </a:r>
          </a:p>
        </p:txBody>
      </p:sp>
    </p:spTree>
    <p:extLst>
      <p:ext uri="{BB962C8B-B14F-4D97-AF65-F5344CB8AC3E}">
        <p14:creationId xmlns:p14="http://schemas.microsoft.com/office/powerpoint/2010/main" val="1883316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693738" y="739775"/>
            <a:ext cx="5348287" cy="3703638"/>
          </a:xfrm>
          <a:ln/>
        </p:spPr>
      </p:sp>
      <p:sp>
        <p:nvSpPr>
          <p:cNvPr id="552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a typeface="ＭＳ Ｐ明朝" charset="-128"/>
              </a:rPr>
              <a:t>「経験がある」ということも大きな要素であるが、それもこのどれかに落とせる。</a:t>
            </a:r>
          </a:p>
        </p:txBody>
      </p:sp>
    </p:spTree>
    <p:extLst>
      <p:ext uri="{BB962C8B-B14F-4D97-AF65-F5344CB8AC3E}">
        <p14:creationId xmlns:p14="http://schemas.microsoft.com/office/powerpoint/2010/main" val="26962732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21</a:t>
            </a:fld>
            <a:endParaRPr kumimoji="1" lang="ja-JP" altLang="en-US"/>
          </a:p>
        </p:txBody>
      </p:sp>
    </p:spTree>
    <p:extLst>
      <p:ext uri="{BB962C8B-B14F-4D97-AF65-F5344CB8AC3E}">
        <p14:creationId xmlns:p14="http://schemas.microsoft.com/office/powerpoint/2010/main" val="6220435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693738" y="739775"/>
            <a:ext cx="5348287" cy="3703638"/>
          </a:xfrm>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a typeface="ＭＳ Ｐ明朝" charset="-128"/>
              </a:rPr>
              <a:t>テキスト通りのスーパービジョンはあり得ない。</a:t>
            </a:r>
          </a:p>
        </p:txBody>
      </p:sp>
    </p:spTree>
    <p:extLst>
      <p:ext uri="{BB962C8B-B14F-4D97-AF65-F5344CB8AC3E}">
        <p14:creationId xmlns:p14="http://schemas.microsoft.com/office/powerpoint/2010/main" val="41388799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25</a:t>
            </a:fld>
            <a:endParaRPr lang="en-US" altLang="ja-JP"/>
          </a:p>
        </p:txBody>
      </p:sp>
    </p:spTree>
    <p:extLst>
      <p:ext uri="{BB962C8B-B14F-4D97-AF65-F5344CB8AC3E}">
        <p14:creationId xmlns:p14="http://schemas.microsoft.com/office/powerpoint/2010/main" val="29369980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27</a:t>
            </a:fld>
            <a:endParaRPr lang="en-US" altLang="ja-JP"/>
          </a:p>
        </p:txBody>
      </p:sp>
    </p:spTree>
    <p:extLst>
      <p:ext uri="{BB962C8B-B14F-4D97-AF65-F5344CB8AC3E}">
        <p14:creationId xmlns:p14="http://schemas.microsoft.com/office/powerpoint/2010/main" val="20824678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メンバーがまあまあのところで納めてしまう可能性がある。活性化がとても重要。</a:t>
            </a:r>
            <a:endParaRPr kumimoji="1" lang="en-US" altLang="ja-JP" dirty="0"/>
          </a:p>
          <a:p>
            <a:r>
              <a:rPr kumimoji="1" lang="ja-JP" altLang="en-US" dirty="0"/>
              <a:t>独自の文化とは、暗黙の了解や役割や地位が</a:t>
            </a:r>
            <a:r>
              <a:rPr kumimoji="1" lang="ja-JP" altLang="en-US" dirty="0" err="1"/>
              <a:t>知らず知らず</a:t>
            </a:r>
            <a:r>
              <a:rPr kumimoji="1" lang="ja-JP" altLang="en-US" dirty="0"/>
              <a:t>出来ていて、それがマイナスに作用するとき話し合いが必要。</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28</a:t>
            </a:fld>
            <a:endParaRPr lang="en-US" altLang="ja-JP"/>
          </a:p>
        </p:txBody>
      </p:sp>
    </p:spTree>
    <p:extLst>
      <p:ext uri="{BB962C8B-B14F-4D97-AF65-F5344CB8AC3E}">
        <p14:creationId xmlns:p14="http://schemas.microsoft.com/office/powerpoint/2010/main" val="30349022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695325" y="741363"/>
            <a:ext cx="5346700" cy="3703637"/>
          </a:xfrm>
          <a:ln/>
        </p:spPr>
      </p:sp>
      <p:sp>
        <p:nvSpPr>
          <p:cNvPr id="57347" name="Rectangle 3"/>
          <p:cNvSpPr>
            <a:spLocks noGrp="1" noChangeArrowheads="1"/>
          </p:cNvSpPr>
          <p:nvPr>
            <p:ph type="body" idx="1"/>
          </p:nvPr>
        </p:nvSpPr>
        <p:spPr>
          <a:xfrm>
            <a:off x="673100" y="4689475"/>
            <a:ext cx="5389563" cy="4445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569" tIns="45785" rIns="91569" bIns="45785" anchor="ctr"/>
          <a:lstStyle/>
          <a:p>
            <a:pPr defTabSz="449263"/>
            <a:endParaRPr lang="ja-JP" altLang="en-US">
              <a:ea typeface="ＭＳ Ｐゴシック" charset="-128"/>
            </a:endParaRPr>
          </a:p>
        </p:txBody>
      </p:sp>
    </p:spTree>
    <p:extLst>
      <p:ext uri="{BB962C8B-B14F-4D97-AF65-F5344CB8AC3E}">
        <p14:creationId xmlns:p14="http://schemas.microsoft.com/office/powerpoint/2010/main" val="13872452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695325" y="741363"/>
            <a:ext cx="5346700" cy="3703637"/>
          </a:xfrm>
          <a:ln/>
        </p:spPr>
      </p:sp>
      <p:sp>
        <p:nvSpPr>
          <p:cNvPr id="58371" name="Rectangle 3"/>
          <p:cNvSpPr>
            <a:spLocks noGrp="1" noChangeArrowheads="1"/>
          </p:cNvSpPr>
          <p:nvPr>
            <p:ph type="body" idx="1"/>
          </p:nvPr>
        </p:nvSpPr>
        <p:spPr>
          <a:xfrm>
            <a:off x="673100" y="4689475"/>
            <a:ext cx="5389563" cy="4445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569" tIns="45785" rIns="91569" bIns="45785" anchor="ctr"/>
          <a:lstStyle/>
          <a:p>
            <a:pPr defTabSz="449263"/>
            <a:endParaRPr lang="ja-JP" altLang="en-US">
              <a:ea typeface="ＭＳ Ｐゴシック" charset="-128"/>
            </a:endParaRPr>
          </a:p>
        </p:txBody>
      </p:sp>
    </p:spTree>
    <p:extLst>
      <p:ext uri="{BB962C8B-B14F-4D97-AF65-F5344CB8AC3E}">
        <p14:creationId xmlns:p14="http://schemas.microsoft.com/office/powerpoint/2010/main" val="3186841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693738" y="739775"/>
            <a:ext cx="5348287" cy="3703638"/>
          </a:xfrm>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ea typeface="ＭＳ Ｐ明朝" charset="-128"/>
            </a:endParaRPr>
          </a:p>
        </p:txBody>
      </p:sp>
    </p:spTree>
    <p:extLst>
      <p:ext uri="{BB962C8B-B14F-4D97-AF65-F5344CB8AC3E}">
        <p14:creationId xmlns:p14="http://schemas.microsoft.com/office/powerpoint/2010/main" val="4871740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693738" y="741363"/>
            <a:ext cx="5351462" cy="3705225"/>
          </a:xfrm>
          <a:ln/>
        </p:spPr>
      </p:sp>
      <p:sp>
        <p:nvSpPr>
          <p:cNvPr id="59395" name="Rectangle 3"/>
          <p:cNvSpPr>
            <a:spLocks noGrp="1" noChangeArrowheads="1"/>
          </p:cNvSpPr>
          <p:nvPr>
            <p:ph type="body" idx="1"/>
          </p:nvPr>
        </p:nvSpPr>
        <p:spPr>
          <a:xfrm>
            <a:off x="673100" y="4689475"/>
            <a:ext cx="5389563" cy="4445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569" tIns="45785" rIns="91569" bIns="45785" anchor="ctr"/>
          <a:lstStyle/>
          <a:p>
            <a:pPr defTabSz="447675"/>
            <a:endParaRPr lang="ja-JP" altLang="en-US" dirty="0">
              <a:ea typeface="ＭＳ Ｐゴシック" charset="-128"/>
            </a:endParaRPr>
          </a:p>
        </p:txBody>
      </p:sp>
    </p:spTree>
    <p:extLst>
      <p:ext uri="{BB962C8B-B14F-4D97-AF65-F5344CB8AC3E}">
        <p14:creationId xmlns:p14="http://schemas.microsoft.com/office/powerpoint/2010/main" val="34610303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693738" y="741363"/>
            <a:ext cx="5351462" cy="3705225"/>
          </a:xfrm>
          <a:ln/>
        </p:spPr>
      </p:sp>
      <p:sp>
        <p:nvSpPr>
          <p:cNvPr id="60419" name="Rectangle 3"/>
          <p:cNvSpPr>
            <a:spLocks noGrp="1" noChangeArrowheads="1"/>
          </p:cNvSpPr>
          <p:nvPr>
            <p:ph type="body" idx="1"/>
          </p:nvPr>
        </p:nvSpPr>
        <p:spPr>
          <a:xfrm>
            <a:off x="673100" y="4689475"/>
            <a:ext cx="5389563" cy="4445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569" tIns="45785" rIns="91569" bIns="45785" anchor="ctr"/>
          <a:lstStyle/>
          <a:p>
            <a:pPr defTabSz="447675"/>
            <a:endParaRPr lang="ja-JP" altLang="en-US">
              <a:ea typeface="ＭＳ Ｐゴシック" charset="-128"/>
            </a:endParaRPr>
          </a:p>
        </p:txBody>
      </p:sp>
    </p:spTree>
    <p:extLst>
      <p:ext uri="{BB962C8B-B14F-4D97-AF65-F5344CB8AC3E}">
        <p14:creationId xmlns:p14="http://schemas.microsoft.com/office/powerpoint/2010/main" val="13330259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693738" y="741363"/>
            <a:ext cx="5351462" cy="3705225"/>
          </a:xfrm>
          <a:ln/>
        </p:spPr>
      </p:sp>
      <p:sp>
        <p:nvSpPr>
          <p:cNvPr id="61443" name="Rectangle 3"/>
          <p:cNvSpPr>
            <a:spLocks noGrp="1" noChangeArrowheads="1"/>
          </p:cNvSpPr>
          <p:nvPr>
            <p:ph type="body" idx="1"/>
          </p:nvPr>
        </p:nvSpPr>
        <p:spPr>
          <a:xfrm>
            <a:off x="673100" y="4689475"/>
            <a:ext cx="5389563" cy="4445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569" tIns="45785" rIns="91569" bIns="45785" anchor="ctr"/>
          <a:lstStyle/>
          <a:p>
            <a:pPr defTabSz="447675"/>
            <a:endParaRPr lang="ja-JP" altLang="en-US">
              <a:ea typeface="ＭＳ Ｐゴシック" charset="-128"/>
            </a:endParaRPr>
          </a:p>
        </p:txBody>
      </p:sp>
    </p:spTree>
    <p:extLst>
      <p:ext uri="{BB962C8B-B14F-4D97-AF65-F5344CB8AC3E}">
        <p14:creationId xmlns:p14="http://schemas.microsoft.com/office/powerpoint/2010/main" val="25583597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693738" y="741363"/>
            <a:ext cx="5351462" cy="3705225"/>
          </a:xfrm>
          <a:ln/>
        </p:spPr>
      </p:sp>
      <p:sp>
        <p:nvSpPr>
          <p:cNvPr id="61443" name="Rectangle 3"/>
          <p:cNvSpPr>
            <a:spLocks noGrp="1" noChangeArrowheads="1"/>
          </p:cNvSpPr>
          <p:nvPr>
            <p:ph type="body" idx="1"/>
          </p:nvPr>
        </p:nvSpPr>
        <p:spPr>
          <a:xfrm>
            <a:off x="673100" y="4689475"/>
            <a:ext cx="5389563" cy="4445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569" tIns="45785" rIns="91569" bIns="45785" anchor="ctr"/>
          <a:lstStyle/>
          <a:p>
            <a:pPr defTabSz="447675"/>
            <a:endParaRPr lang="ja-JP" altLang="en-US">
              <a:ea typeface="ＭＳ Ｐゴシック" charset="-128"/>
            </a:endParaRPr>
          </a:p>
        </p:txBody>
      </p:sp>
    </p:spTree>
    <p:extLst>
      <p:ext uri="{BB962C8B-B14F-4D97-AF65-F5344CB8AC3E}">
        <p14:creationId xmlns:p14="http://schemas.microsoft.com/office/powerpoint/2010/main" val="16495353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695325" y="741363"/>
            <a:ext cx="5346700" cy="3703637"/>
          </a:xfrm>
          <a:ln/>
        </p:spPr>
      </p:sp>
      <p:sp>
        <p:nvSpPr>
          <p:cNvPr id="62467" name="Rectangle 3"/>
          <p:cNvSpPr>
            <a:spLocks noGrp="1" noChangeArrowheads="1"/>
          </p:cNvSpPr>
          <p:nvPr>
            <p:ph type="body" idx="1"/>
          </p:nvPr>
        </p:nvSpPr>
        <p:spPr>
          <a:xfrm>
            <a:off x="673100" y="4689475"/>
            <a:ext cx="5389563" cy="4445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569" tIns="45785" rIns="91569" bIns="45785" anchor="ctr"/>
          <a:lstStyle/>
          <a:p>
            <a:pPr defTabSz="449263"/>
            <a:endParaRPr lang="ja-JP" altLang="en-US">
              <a:ea typeface="ＭＳ Ｐゴシック" charset="-128"/>
            </a:endParaRPr>
          </a:p>
        </p:txBody>
      </p:sp>
    </p:spTree>
    <p:extLst>
      <p:ext uri="{BB962C8B-B14F-4D97-AF65-F5344CB8AC3E}">
        <p14:creationId xmlns:p14="http://schemas.microsoft.com/office/powerpoint/2010/main" val="40501336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695325" y="741363"/>
            <a:ext cx="5346700" cy="3703637"/>
          </a:xfrm>
          <a:ln/>
        </p:spPr>
      </p:sp>
      <p:sp>
        <p:nvSpPr>
          <p:cNvPr id="63491" name="Rectangle 3"/>
          <p:cNvSpPr>
            <a:spLocks noGrp="1" noChangeArrowheads="1"/>
          </p:cNvSpPr>
          <p:nvPr>
            <p:ph type="body" idx="1"/>
          </p:nvPr>
        </p:nvSpPr>
        <p:spPr>
          <a:xfrm>
            <a:off x="673100" y="4689475"/>
            <a:ext cx="5389563" cy="4445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569" tIns="45785" rIns="91569" bIns="45785" anchor="ctr"/>
          <a:lstStyle/>
          <a:p>
            <a:pPr defTabSz="449263"/>
            <a:endParaRPr lang="ja-JP" altLang="en-US">
              <a:ea typeface="ＭＳ Ｐゴシック" charset="-128"/>
            </a:endParaRPr>
          </a:p>
        </p:txBody>
      </p:sp>
    </p:spTree>
    <p:extLst>
      <p:ext uri="{BB962C8B-B14F-4D97-AF65-F5344CB8AC3E}">
        <p14:creationId xmlns:p14="http://schemas.microsoft.com/office/powerpoint/2010/main" val="365488002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695325" y="741363"/>
            <a:ext cx="5346700" cy="3703637"/>
          </a:xfrm>
          <a:ln/>
        </p:spPr>
      </p:sp>
      <p:sp>
        <p:nvSpPr>
          <p:cNvPr id="65539" name="Rectangle 3"/>
          <p:cNvSpPr>
            <a:spLocks noGrp="1" noChangeArrowheads="1"/>
          </p:cNvSpPr>
          <p:nvPr>
            <p:ph type="body" idx="1"/>
          </p:nvPr>
        </p:nvSpPr>
        <p:spPr>
          <a:xfrm>
            <a:off x="673100" y="4689475"/>
            <a:ext cx="5389563" cy="4445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569" tIns="45785" rIns="91569" bIns="45785" anchor="ctr"/>
          <a:lstStyle/>
          <a:p>
            <a:pPr defTabSz="449263"/>
            <a:endParaRPr lang="ja-JP" altLang="en-US">
              <a:ea typeface="ＭＳ Ｐゴシック" charset="-128"/>
            </a:endParaRPr>
          </a:p>
        </p:txBody>
      </p:sp>
    </p:spTree>
    <p:extLst>
      <p:ext uri="{BB962C8B-B14F-4D97-AF65-F5344CB8AC3E}">
        <p14:creationId xmlns:p14="http://schemas.microsoft.com/office/powerpoint/2010/main" val="34559604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695325" y="741363"/>
            <a:ext cx="5346700" cy="3703637"/>
          </a:xfrm>
          <a:ln/>
        </p:spPr>
      </p:sp>
      <p:sp>
        <p:nvSpPr>
          <p:cNvPr id="66563" name="Rectangle 3"/>
          <p:cNvSpPr>
            <a:spLocks noGrp="1" noChangeArrowheads="1"/>
          </p:cNvSpPr>
          <p:nvPr>
            <p:ph type="body" idx="1"/>
          </p:nvPr>
        </p:nvSpPr>
        <p:spPr>
          <a:xfrm>
            <a:off x="673100" y="4689475"/>
            <a:ext cx="5389563" cy="4445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569" tIns="45785" rIns="91569" bIns="45785" anchor="ctr"/>
          <a:lstStyle/>
          <a:p>
            <a:pPr defTabSz="449263"/>
            <a:endParaRPr lang="ja-JP" altLang="en-US">
              <a:ea typeface="ＭＳ Ｐゴシック" charset="-128"/>
            </a:endParaRPr>
          </a:p>
        </p:txBody>
      </p:sp>
    </p:spTree>
    <p:extLst>
      <p:ext uri="{BB962C8B-B14F-4D97-AF65-F5344CB8AC3E}">
        <p14:creationId xmlns:p14="http://schemas.microsoft.com/office/powerpoint/2010/main" val="30454281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スライド イメージ プレースホルダー 1"/>
          <p:cNvSpPr>
            <a:spLocks noGrp="1" noRot="1" noChangeAspect="1" noTextEdit="1"/>
          </p:cNvSpPr>
          <p:nvPr>
            <p:ph type="sldImg"/>
          </p:nvPr>
        </p:nvSpPr>
        <p:spPr>
          <a:xfrm>
            <a:off x="693738" y="739775"/>
            <a:ext cx="5348287" cy="3703638"/>
          </a:xfrm>
          <a:ln/>
        </p:spPr>
      </p:sp>
      <p:sp>
        <p:nvSpPr>
          <p:cNvPr id="69635"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ea typeface="ＭＳ Ｐ明朝" charset="-128"/>
            </a:endParaRPr>
          </a:p>
        </p:txBody>
      </p:sp>
      <p:sp>
        <p:nvSpPr>
          <p:cNvPr id="69636"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ＭＳ Ｐ明朝" charset="-128"/>
              </a:defRPr>
            </a:lvl1pPr>
            <a:lvl2pPr marL="742950" indent="-285750" eaLnBrk="0" hangingPunct="0">
              <a:spcBef>
                <a:spcPct val="30000"/>
              </a:spcBef>
              <a:defRPr kumimoji="1" sz="1200">
                <a:solidFill>
                  <a:schemeClr val="tx1"/>
                </a:solidFill>
                <a:latin typeface="Arial" charset="0"/>
                <a:ea typeface="ＭＳ Ｐ明朝" charset="-128"/>
              </a:defRPr>
            </a:lvl2pPr>
            <a:lvl3pPr marL="1143000" indent="-228600" eaLnBrk="0" hangingPunct="0">
              <a:spcBef>
                <a:spcPct val="30000"/>
              </a:spcBef>
              <a:defRPr kumimoji="1" sz="1200">
                <a:solidFill>
                  <a:schemeClr val="tx1"/>
                </a:solidFill>
                <a:latin typeface="Arial" charset="0"/>
                <a:ea typeface="ＭＳ Ｐ明朝" charset="-128"/>
              </a:defRPr>
            </a:lvl3pPr>
            <a:lvl4pPr marL="1600200" indent="-228600" eaLnBrk="0" hangingPunct="0">
              <a:spcBef>
                <a:spcPct val="30000"/>
              </a:spcBef>
              <a:defRPr kumimoji="1" sz="1200">
                <a:solidFill>
                  <a:schemeClr val="tx1"/>
                </a:solidFill>
                <a:latin typeface="Arial" charset="0"/>
                <a:ea typeface="ＭＳ Ｐ明朝" charset="-128"/>
              </a:defRPr>
            </a:lvl4pPr>
            <a:lvl5pPr marL="2057400" indent="-228600" eaLnBrk="0" hangingPunct="0">
              <a:spcBef>
                <a:spcPct val="30000"/>
              </a:spcBef>
              <a:defRPr kumimoji="1" sz="1200">
                <a:solidFill>
                  <a:schemeClr val="tx1"/>
                </a:solidFill>
                <a:latin typeface="Arial" charset="0"/>
                <a:ea typeface="ＭＳ Ｐ明朝"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spcBef>
                <a:spcPct val="0"/>
              </a:spcBef>
            </a:pPr>
            <a:fld id="{D45E9725-46AB-48AC-AACF-7536A3E82D0B}" type="slidenum">
              <a:rPr lang="en-US" altLang="ja-JP" smtClean="0">
                <a:ea typeface="ＭＳ Ｐゴシック" charset="-128"/>
              </a:rPr>
              <a:pPr eaLnBrk="1" hangingPunct="1">
                <a:spcBef>
                  <a:spcPct val="0"/>
                </a:spcBef>
              </a:pPr>
              <a:t>57</a:t>
            </a:fld>
            <a:endParaRPr lang="en-US" altLang="ja-JP">
              <a:ea typeface="ＭＳ Ｐゴシック" charset="-128"/>
            </a:endParaRPr>
          </a:p>
        </p:txBody>
      </p:sp>
    </p:spTree>
    <p:extLst>
      <p:ext uri="{BB962C8B-B14F-4D97-AF65-F5344CB8AC3E}">
        <p14:creationId xmlns:p14="http://schemas.microsoft.com/office/powerpoint/2010/main" val="1961970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693738" y="739775"/>
            <a:ext cx="5348287" cy="3703638"/>
          </a:xfrm>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a:ea typeface="ＭＳ Ｐ明朝" charset="-128"/>
              </a:rPr>
              <a:t>支援者自身もその環境の一つとなってしまうので益々立ち位置がわかりにくくなる。それを客観的な目で眺めて貰う機会は必須といえる。</a:t>
            </a:r>
          </a:p>
        </p:txBody>
      </p:sp>
    </p:spTree>
    <p:extLst>
      <p:ext uri="{BB962C8B-B14F-4D97-AF65-F5344CB8AC3E}">
        <p14:creationId xmlns:p14="http://schemas.microsoft.com/office/powerpoint/2010/main" val="613037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693738" y="739775"/>
            <a:ext cx="5348287" cy="3703638"/>
          </a:xfrm>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ea typeface="ＭＳ Ｐ明朝" charset="-128"/>
            </a:endParaRPr>
          </a:p>
        </p:txBody>
      </p:sp>
    </p:spTree>
    <p:extLst>
      <p:ext uri="{BB962C8B-B14F-4D97-AF65-F5344CB8AC3E}">
        <p14:creationId xmlns:p14="http://schemas.microsoft.com/office/powerpoint/2010/main" val="692309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693738" y="739775"/>
            <a:ext cx="5348287" cy="3703638"/>
          </a:xfrm>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1" lang="ja-JP" altLang="en-US" sz="1200" b="0" i="0" u="none" strike="noStrike" kern="1200" dirty="0">
                <a:solidFill>
                  <a:schemeClr val="tx1"/>
                </a:solidFill>
                <a:effectLst/>
                <a:latin typeface="Arial" charset="0"/>
                <a:ea typeface="ＭＳ Ｐ明朝" pitchFamily="18" charset="-128"/>
                <a:cs typeface="+mn-cs"/>
              </a:rPr>
              <a:t>シュルマンはカデューシンの</a:t>
            </a:r>
            <a:r>
              <a:rPr kumimoji="1" lang="en-US" altLang="ja-JP" sz="1200" b="0" i="0" u="none" strike="noStrike" kern="1200" dirty="0">
                <a:solidFill>
                  <a:schemeClr val="tx1"/>
                </a:solidFill>
                <a:effectLst/>
                <a:latin typeface="Arial" charset="0"/>
                <a:ea typeface="ＭＳ Ｐ明朝" pitchFamily="18" charset="-128"/>
                <a:cs typeface="+mn-cs"/>
              </a:rPr>
              <a:t>1976</a:t>
            </a:r>
            <a:r>
              <a:rPr kumimoji="1" lang="ja-JP" altLang="en-US" sz="1200" b="0" i="0" u="none" strike="noStrike" kern="1200" dirty="0">
                <a:solidFill>
                  <a:schemeClr val="tx1"/>
                </a:solidFill>
                <a:effectLst/>
                <a:latin typeface="Arial" charset="0"/>
                <a:ea typeface="ＭＳ Ｐ明朝" pitchFamily="18" charset="-128"/>
                <a:cs typeface="+mn-cs"/>
              </a:rPr>
              <a:t>年の定義を引き、自著の目的と合致していると述べている（</a:t>
            </a:r>
            <a:r>
              <a:rPr kumimoji="1" lang="en-US" altLang="ja-JP" sz="1200" b="0" i="0" u="none" strike="noStrike" kern="1200" dirty="0">
                <a:solidFill>
                  <a:schemeClr val="tx1"/>
                </a:solidFill>
                <a:effectLst/>
                <a:latin typeface="Arial" charset="0"/>
                <a:ea typeface="ＭＳ Ｐ明朝" pitchFamily="18" charset="-128"/>
                <a:cs typeface="+mn-cs"/>
              </a:rPr>
              <a:t>Shulman 1982)</a:t>
            </a:r>
            <a:r>
              <a:rPr kumimoji="1" lang="ja-JP" altLang="en-US" sz="1200" b="0" i="0" u="none" strike="noStrike" kern="1200" dirty="0" err="1">
                <a:solidFill>
                  <a:schemeClr val="tx1"/>
                </a:solidFill>
                <a:effectLst/>
                <a:latin typeface="Arial" charset="0"/>
                <a:ea typeface="ＭＳ Ｐ明朝" pitchFamily="18" charset="-128"/>
                <a:cs typeface="+mn-cs"/>
              </a:rPr>
              <a:t>。</a:t>
            </a:r>
            <a:endParaRPr kumimoji="1" lang="en-US" altLang="ja-JP" sz="1200" b="0" i="0" u="none" strike="noStrike" kern="1200" dirty="0">
              <a:solidFill>
                <a:schemeClr val="tx1"/>
              </a:solidFill>
              <a:effectLst/>
              <a:latin typeface="Arial" charset="0"/>
              <a:ea typeface="ＭＳ Ｐ明朝" pitchFamily="18" charset="-128"/>
              <a:cs typeface="+mn-cs"/>
            </a:endParaRPr>
          </a:p>
          <a:p>
            <a:r>
              <a:rPr kumimoji="1" lang="ja-JP" altLang="en-US" sz="1200" b="0" i="0" u="none" strike="noStrike" kern="1200" dirty="0">
                <a:solidFill>
                  <a:schemeClr val="tx1"/>
                </a:solidFill>
                <a:effectLst/>
                <a:latin typeface="Arial" charset="0"/>
                <a:ea typeface="ＭＳ Ｐ明朝" pitchFamily="18" charset="-128"/>
                <a:cs typeface="+mn-cs"/>
              </a:rPr>
              <a:t>その定義とは</a:t>
            </a:r>
            <a:endParaRPr kumimoji="1" lang="en-US" altLang="ja-JP" sz="1200" b="0" i="0" u="none" strike="noStrike" kern="1200" dirty="0">
              <a:solidFill>
                <a:schemeClr val="tx1"/>
              </a:solidFill>
              <a:effectLst/>
              <a:latin typeface="Arial" charset="0"/>
              <a:ea typeface="ＭＳ Ｐ明朝" pitchFamily="18" charset="-128"/>
              <a:cs typeface="+mn-cs"/>
            </a:endParaRPr>
          </a:p>
          <a:p>
            <a:r>
              <a:rPr kumimoji="1" lang="ja-JP" altLang="en-US" sz="1200" b="0" i="0" u="none" strike="noStrike" kern="1200" dirty="0">
                <a:solidFill>
                  <a:schemeClr val="tx1"/>
                </a:solidFill>
                <a:effectLst/>
                <a:latin typeface="Arial" charset="0"/>
                <a:ea typeface="ＭＳ Ｐ明朝" pitchFamily="18" charset="-128"/>
                <a:cs typeface="+mn-cs"/>
              </a:rPr>
              <a:t>「ソーシャルワークのスーパーバイザーは、機関のアドミニストレーションのスタッフとして、スーパーバイジーの仕事に関して、方向性を与え、調整や強化を行い、評価する権限と責任を与えられている。</a:t>
            </a:r>
            <a:endParaRPr kumimoji="1" lang="en-US" altLang="ja-JP" sz="1200" b="0" i="0" u="none" strike="noStrike" kern="1200" dirty="0">
              <a:solidFill>
                <a:schemeClr val="tx1"/>
              </a:solidFill>
              <a:effectLst/>
              <a:latin typeface="Arial" charset="0"/>
              <a:ea typeface="ＭＳ Ｐ明朝" pitchFamily="18" charset="-128"/>
              <a:cs typeface="+mn-cs"/>
            </a:endParaRPr>
          </a:p>
          <a:p>
            <a:r>
              <a:rPr kumimoji="1" lang="ja-JP" altLang="en-US" sz="1200" b="0" i="0" u="none" strike="noStrike" kern="1200" dirty="0">
                <a:solidFill>
                  <a:schemeClr val="tx1"/>
                </a:solidFill>
                <a:effectLst/>
                <a:latin typeface="Arial" charset="0"/>
                <a:ea typeface="ＭＳ Ｐ明朝" pitchFamily="18" charset="-128"/>
                <a:cs typeface="+mn-cs"/>
              </a:rPr>
              <a:t>この責任の遂行のために、スーパーバイザーは、スーパーバイジーとの相互関係において、管理的、教育的、支持的機能を果たす。</a:t>
            </a:r>
            <a:endParaRPr kumimoji="1" lang="en-US" altLang="ja-JP" sz="1200" b="0" i="0" u="none" strike="noStrike" kern="1200" dirty="0">
              <a:solidFill>
                <a:schemeClr val="tx1"/>
              </a:solidFill>
              <a:effectLst/>
              <a:latin typeface="Arial" charset="0"/>
              <a:ea typeface="ＭＳ Ｐ明朝" pitchFamily="18" charset="-128"/>
              <a:cs typeface="+mn-cs"/>
            </a:endParaRPr>
          </a:p>
          <a:p>
            <a:r>
              <a:rPr kumimoji="1" lang="ja-JP" altLang="en-US" sz="1200" b="0" i="0" u="none" strike="noStrike" kern="1200" dirty="0">
                <a:solidFill>
                  <a:schemeClr val="tx1"/>
                </a:solidFill>
                <a:effectLst/>
                <a:latin typeface="Arial" charset="0"/>
                <a:ea typeface="ＭＳ Ｐ明朝" pitchFamily="18" charset="-128"/>
                <a:cs typeface="+mn-cs"/>
              </a:rPr>
              <a:t>スーパーバイザーの究極的な目的は、機関の方針や手続きに従って、クライエントに量的、質的に最善のサービスを提供することである。」</a:t>
            </a:r>
            <a:endParaRPr kumimoji="1" lang="en-US" altLang="ja-JP" sz="1200" b="0" i="0" u="none" strike="noStrike" kern="1200" dirty="0">
              <a:solidFill>
                <a:schemeClr val="tx1"/>
              </a:solidFill>
              <a:effectLst/>
              <a:latin typeface="Arial" charset="0"/>
              <a:ea typeface="ＭＳ Ｐ明朝" pitchFamily="18" charset="-128"/>
              <a:cs typeface="+mn-cs"/>
            </a:endParaRPr>
          </a:p>
          <a:p>
            <a:endParaRPr kumimoji="1" lang="en-US" altLang="ja-JP" sz="1200" b="0" i="0" u="none" strike="noStrike" kern="1200" dirty="0">
              <a:solidFill>
                <a:schemeClr val="tx1"/>
              </a:solidFill>
              <a:effectLst/>
              <a:latin typeface="Arial" charset="0"/>
              <a:ea typeface="ＭＳ Ｐ明朝" pitchFamily="18" charset="-128"/>
              <a:cs typeface="+mn-cs"/>
            </a:endParaRPr>
          </a:p>
        </p:txBody>
      </p:sp>
    </p:spTree>
    <p:extLst>
      <p:ext uri="{BB962C8B-B14F-4D97-AF65-F5344CB8AC3E}">
        <p14:creationId xmlns:p14="http://schemas.microsoft.com/office/powerpoint/2010/main" val="2451326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693738" y="739775"/>
            <a:ext cx="5348287" cy="3703638"/>
          </a:xfrm>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a typeface="ＭＳ Ｐ明朝" charset="-128"/>
              </a:rPr>
              <a:t>重要なのは支持的機能である。</a:t>
            </a:r>
            <a:r>
              <a:rPr lang="en-US" altLang="ja-JP" dirty="0">
                <a:ea typeface="ＭＳ Ｐ明朝" charset="-128"/>
              </a:rPr>
              <a:t>SVE</a:t>
            </a:r>
            <a:r>
              <a:rPr lang="ja-JP" altLang="en-US" dirty="0">
                <a:ea typeface="ＭＳ Ｐ明朝" charset="-128"/>
              </a:rPr>
              <a:t>は迷っていたり、問題に気付かずにいるのであり、そこにいきなり上から教えていく、あるいは組織的な判断で利用者との関係を調整すれば</a:t>
            </a:r>
            <a:r>
              <a:rPr lang="en-US" altLang="ja-JP" dirty="0">
                <a:ea typeface="ＭＳ Ｐ明朝" charset="-128"/>
              </a:rPr>
              <a:t>SVE</a:t>
            </a:r>
            <a:r>
              <a:rPr lang="ja-JP" altLang="en-US" dirty="0">
                <a:ea typeface="ＭＳ Ｐ明朝" charset="-128"/>
              </a:rPr>
              <a:t>はモチベーションを下げてしまう。自ら気付き、自ら利用者や周辺とのアクセスに工夫を加えることで乗り越えを果たせるように方向付けることが</a:t>
            </a:r>
            <a:r>
              <a:rPr lang="en-US" altLang="ja-JP" dirty="0">
                <a:ea typeface="ＭＳ Ｐ明朝" charset="-128"/>
              </a:rPr>
              <a:t>SV</a:t>
            </a:r>
            <a:r>
              <a:rPr lang="ja-JP" altLang="en-US" dirty="0">
                <a:ea typeface="ＭＳ Ｐ明朝" charset="-128"/>
              </a:rPr>
              <a:t>の本質である。</a:t>
            </a:r>
          </a:p>
          <a:p>
            <a:r>
              <a:rPr lang="en-US" altLang="ja-JP" dirty="0">
                <a:ea typeface="ＭＳ Ｐ明朝" charset="-128"/>
              </a:rPr>
              <a:t>SV</a:t>
            </a:r>
            <a:r>
              <a:rPr lang="ja-JP" altLang="en-US" dirty="0">
                <a:ea typeface="ＭＳ Ｐ明朝" charset="-128"/>
              </a:rPr>
              <a:t>と</a:t>
            </a:r>
            <a:r>
              <a:rPr lang="en-US" altLang="ja-JP" dirty="0">
                <a:ea typeface="ＭＳ Ｐ明朝" charset="-128"/>
              </a:rPr>
              <a:t>SVE</a:t>
            </a:r>
            <a:r>
              <a:rPr lang="ja-JP" altLang="en-US" dirty="0">
                <a:ea typeface="ＭＳ Ｐ明朝" charset="-128"/>
              </a:rPr>
              <a:t>の関係は</a:t>
            </a:r>
            <a:r>
              <a:rPr lang="en-US" altLang="ja-JP" dirty="0">
                <a:ea typeface="ＭＳ Ｐ明朝" charset="-128"/>
              </a:rPr>
              <a:t>SVE</a:t>
            </a:r>
            <a:r>
              <a:rPr lang="ja-JP" altLang="en-US" dirty="0">
                <a:ea typeface="ＭＳ Ｐ明朝" charset="-128"/>
              </a:rPr>
              <a:t>と利用者の関係を写したものである。</a:t>
            </a:r>
            <a:r>
              <a:rPr lang="en-US" altLang="ja-JP" dirty="0">
                <a:ea typeface="ＭＳ Ｐ明朝" charset="-128"/>
              </a:rPr>
              <a:t>SV</a:t>
            </a:r>
            <a:r>
              <a:rPr lang="ja-JP" altLang="en-US" dirty="0" err="1">
                <a:ea typeface="ＭＳ Ｐ明朝" charset="-128"/>
              </a:rPr>
              <a:t>の過</a:t>
            </a:r>
            <a:r>
              <a:rPr lang="ja-JP" altLang="en-US" dirty="0">
                <a:ea typeface="ＭＳ Ｐ明朝" charset="-128"/>
              </a:rPr>
              <a:t>程で常に利用者本人から見たらどのように感じるのかを確認させることでパラレルプロセスが成立する。例として</a:t>
            </a:r>
            <a:r>
              <a:rPr lang="en-US" altLang="ja-JP" dirty="0">
                <a:ea typeface="ＭＳ Ｐ明朝" charset="-128"/>
              </a:rPr>
              <a:t>GH</a:t>
            </a:r>
            <a:r>
              <a:rPr lang="ja-JP" altLang="en-US" dirty="0">
                <a:ea typeface="ＭＳ Ｐ明朝" charset="-128"/>
              </a:rPr>
              <a:t>利用者が最近口数が少なくなったが何故かわからない</a:t>
            </a:r>
            <a:r>
              <a:rPr lang="en-US" altLang="ja-JP" dirty="0">
                <a:ea typeface="ＭＳ Ｐ明朝" charset="-128"/>
              </a:rPr>
              <a:t>GH</a:t>
            </a:r>
            <a:r>
              <a:rPr lang="ja-JP" altLang="en-US" dirty="0">
                <a:ea typeface="ＭＳ Ｐ明朝" charset="-128"/>
              </a:rPr>
              <a:t>管理者（</a:t>
            </a:r>
            <a:r>
              <a:rPr lang="en-US" altLang="ja-JP" dirty="0">
                <a:ea typeface="ＭＳ Ｐ明朝" charset="-128"/>
              </a:rPr>
              <a:t>SVE）</a:t>
            </a:r>
            <a:r>
              <a:rPr lang="ja-JP" altLang="en-US" dirty="0">
                <a:ea typeface="ＭＳ Ｐ明朝" charset="-128"/>
              </a:rPr>
              <a:t>が</a:t>
            </a:r>
            <a:r>
              <a:rPr lang="en-US" altLang="ja-JP" dirty="0">
                <a:ea typeface="ＭＳ Ｐ明朝" charset="-128"/>
              </a:rPr>
              <a:t>SV</a:t>
            </a:r>
            <a:r>
              <a:rPr lang="ja-JP" altLang="en-US" dirty="0">
                <a:ea typeface="ＭＳ Ｐ明朝" charset="-128"/>
              </a:rPr>
              <a:t>から最近の本人との会話の内容を再現するように言われ、飲み会の日に門限時間を設定したことを思い出す。職場に馴染みだした利用者が徐々に</a:t>
            </a:r>
            <a:r>
              <a:rPr lang="en-US" altLang="ja-JP" dirty="0">
                <a:ea typeface="ＭＳ Ｐ明朝" charset="-128"/>
              </a:rPr>
              <a:t>GH</a:t>
            </a:r>
            <a:r>
              <a:rPr lang="ja-JP" altLang="en-US" dirty="0">
                <a:ea typeface="ＭＳ Ｐ明朝" charset="-128"/>
              </a:rPr>
              <a:t>から距離を置いていくことに不安を感じた管理者が利用者全員の規律維持を理由に制限を設けたことが原因だが、本当は職場で受け入れられたことを評価して欲しい利用者の気持ちが汲み取れなかったことが</a:t>
            </a:r>
            <a:r>
              <a:rPr lang="en-US" altLang="ja-JP" dirty="0">
                <a:ea typeface="ＭＳ Ｐ明朝" charset="-128"/>
              </a:rPr>
              <a:t>SVE</a:t>
            </a:r>
            <a:r>
              <a:rPr lang="ja-JP" altLang="en-US" dirty="0">
                <a:ea typeface="ＭＳ Ｐ明朝" charset="-128"/>
              </a:rPr>
              <a:t>としての課題であった。</a:t>
            </a:r>
            <a:endParaRPr lang="en-US" altLang="ja-JP" dirty="0">
              <a:ea typeface="ＭＳ Ｐ明朝" charset="-128"/>
            </a:endParaRPr>
          </a:p>
          <a:p>
            <a:r>
              <a:rPr kumimoji="1" lang="ja-JP" altLang="en-US" sz="1200" b="0" i="0" u="none" strike="noStrike" kern="1200" dirty="0">
                <a:solidFill>
                  <a:schemeClr val="tx1"/>
                </a:solidFill>
                <a:effectLst/>
                <a:latin typeface="Arial" charset="0"/>
                <a:ea typeface="ＭＳ Ｐ明朝" pitchFamily="18" charset="-128"/>
                <a:cs typeface="+mn-cs"/>
              </a:rPr>
              <a:t>クライエントがワーカーに対して向ける感情や思いや考えを</a:t>
            </a:r>
            <a:r>
              <a:rPr kumimoji="1" lang="ja-JP" altLang="en-US" sz="1200" b="1" i="0" u="none" strike="noStrike" kern="1200" dirty="0">
                <a:solidFill>
                  <a:schemeClr val="tx1"/>
                </a:solidFill>
                <a:effectLst/>
                <a:latin typeface="Arial" charset="0"/>
                <a:ea typeface="ＭＳ Ｐ明朝" pitchFamily="18" charset="-128"/>
                <a:cs typeface="+mn-cs"/>
              </a:rPr>
              <a:t>転移、</a:t>
            </a:r>
            <a:r>
              <a:rPr kumimoji="1" lang="ja-JP" altLang="en-US" sz="1200" b="0" i="0" u="none" strike="noStrike" kern="1200" dirty="0">
                <a:solidFill>
                  <a:schemeClr val="tx1"/>
                </a:solidFill>
                <a:effectLst/>
                <a:latin typeface="Arial" charset="0"/>
                <a:ea typeface="ＭＳ Ｐ明朝" pitchFamily="18" charset="-128"/>
                <a:cs typeface="+mn-cs"/>
              </a:rPr>
              <a:t>反対にワーカーがクライエントに向けるものを</a:t>
            </a:r>
            <a:r>
              <a:rPr kumimoji="1" lang="ja-JP" altLang="en-US" sz="1200" b="1" i="0" u="none" strike="noStrike" kern="1200" dirty="0">
                <a:solidFill>
                  <a:schemeClr val="tx1"/>
                </a:solidFill>
                <a:effectLst/>
                <a:latin typeface="Arial" charset="0"/>
                <a:ea typeface="ＭＳ Ｐ明朝" pitchFamily="18" charset="-128"/>
                <a:cs typeface="+mn-cs"/>
              </a:rPr>
              <a:t>逆転移</a:t>
            </a:r>
            <a:r>
              <a:rPr kumimoji="1" lang="ja-JP" altLang="en-US" sz="1200" b="0" i="0" u="none" strike="noStrike" kern="1200" dirty="0">
                <a:solidFill>
                  <a:schemeClr val="tx1"/>
                </a:solidFill>
                <a:effectLst/>
                <a:latin typeface="Arial" charset="0"/>
                <a:ea typeface="ＭＳ Ｐ明朝" pitchFamily="18" charset="-128"/>
                <a:cs typeface="+mn-cs"/>
              </a:rPr>
              <a:t>という。スーパーバイザーは、転移と逆転移の様子を再現させ、ワーカーがクライアントに持っている感情に気づかせて、その原因を覚知させる。いわゆる自己覚知である。そのためにもスーパーバイザーはワーカーのパーソナリティを十分理解し、クライエントに対するワーカーの言動や態度を注意深く観察することになる。</a:t>
            </a:r>
            <a:endParaRPr kumimoji="1" lang="en-US" altLang="ja-JP" sz="1200" b="0" i="0" u="none" strike="noStrike" kern="1200" dirty="0">
              <a:solidFill>
                <a:schemeClr val="tx1"/>
              </a:solidFill>
              <a:effectLst/>
              <a:latin typeface="Arial" charset="0"/>
              <a:ea typeface="ＭＳ Ｐ明朝" pitchFamily="18" charset="-128"/>
              <a:cs typeface="+mn-cs"/>
            </a:endParaRPr>
          </a:p>
        </p:txBody>
      </p:sp>
    </p:spTree>
    <p:extLst>
      <p:ext uri="{BB962C8B-B14F-4D97-AF65-F5344CB8AC3E}">
        <p14:creationId xmlns:p14="http://schemas.microsoft.com/office/powerpoint/2010/main" val="438644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693738" y="739775"/>
            <a:ext cx="5348287" cy="3703638"/>
          </a:xfrm>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a typeface="ＭＳ Ｐ明朝" charset="-128"/>
              </a:rPr>
              <a:t>重要なのは支持的機能である。</a:t>
            </a:r>
            <a:r>
              <a:rPr lang="en-US" altLang="ja-JP" dirty="0">
                <a:ea typeface="ＭＳ Ｐ明朝" charset="-128"/>
              </a:rPr>
              <a:t>SVE</a:t>
            </a:r>
            <a:r>
              <a:rPr lang="ja-JP" altLang="en-US" dirty="0">
                <a:ea typeface="ＭＳ Ｐ明朝" charset="-128"/>
              </a:rPr>
              <a:t>は迷っていたり、問題に気付かずにいるのであり、そこにいきなり上から教えていく、あるいは組織的な判断で利用者との関係を調整すれば</a:t>
            </a:r>
            <a:r>
              <a:rPr lang="en-US" altLang="ja-JP" dirty="0">
                <a:ea typeface="ＭＳ Ｐ明朝" charset="-128"/>
              </a:rPr>
              <a:t>SVE</a:t>
            </a:r>
            <a:r>
              <a:rPr lang="ja-JP" altLang="en-US" dirty="0">
                <a:ea typeface="ＭＳ Ｐ明朝" charset="-128"/>
              </a:rPr>
              <a:t>はモチベーションを下げてしまう。自ら気付き、自ら利用者や周辺とのアクセスに工夫を加えることで乗り越えを果たせるように方向付けることが</a:t>
            </a:r>
            <a:r>
              <a:rPr lang="en-US" altLang="ja-JP" dirty="0">
                <a:ea typeface="ＭＳ Ｐ明朝" charset="-128"/>
              </a:rPr>
              <a:t>SV</a:t>
            </a:r>
            <a:r>
              <a:rPr lang="ja-JP" altLang="en-US" dirty="0">
                <a:ea typeface="ＭＳ Ｐ明朝" charset="-128"/>
              </a:rPr>
              <a:t>の本質である。</a:t>
            </a:r>
          </a:p>
          <a:p>
            <a:r>
              <a:rPr lang="en-US" altLang="ja-JP" dirty="0">
                <a:ea typeface="ＭＳ Ｐ明朝" charset="-128"/>
              </a:rPr>
              <a:t>SV</a:t>
            </a:r>
            <a:r>
              <a:rPr lang="ja-JP" altLang="en-US" dirty="0">
                <a:ea typeface="ＭＳ Ｐ明朝" charset="-128"/>
              </a:rPr>
              <a:t>と</a:t>
            </a:r>
            <a:r>
              <a:rPr lang="en-US" altLang="ja-JP" dirty="0">
                <a:ea typeface="ＭＳ Ｐ明朝" charset="-128"/>
              </a:rPr>
              <a:t>SVE</a:t>
            </a:r>
            <a:r>
              <a:rPr lang="ja-JP" altLang="en-US" dirty="0">
                <a:ea typeface="ＭＳ Ｐ明朝" charset="-128"/>
              </a:rPr>
              <a:t>の関係は</a:t>
            </a:r>
            <a:r>
              <a:rPr lang="en-US" altLang="ja-JP" dirty="0">
                <a:ea typeface="ＭＳ Ｐ明朝" charset="-128"/>
              </a:rPr>
              <a:t>SVE</a:t>
            </a:r>
            <a:r>
              <a:rPr lang="ja-JP" altLang="en-US" dirty="0">
                <a:ea typeface="ＭＳ Ｐ明朝" charset="-128"/>
              </a:rPr>
              <a:t>と利用者の関係を写したものである。</a:t>
            </a:r>
            <a:r>
              <a:rPr lang="en-US" altLang="ja-JP" dirty="0">
                <a:ea typeface="ＭＳ Ｐ明朝" charset="-128"/>
              </a:rPr>
              <a:t>SV</a:t>
            </a:r>
            <a:r>
              <a:rPr lang="ja-JP" altLang="en-US" dirty="0" err="1">
                <a:ea typeface="ＭＳ Ｐ明朝" charset="-128"/>
              </a:rPr>
              <a:t>の過</a:t>
            </a:r>
            <a:r>
              <a:rPr lang="ja-JP" altLang="en-US" dirty="0">
                <a:ea typeface="ＭＳ Ｐ明朝" charset="-128"/>
              </a:rPr>
              <a:t>程で常に利用者本人から見たらどのように感じるのかを確認させることでパラレルプロセスが成立する。例として</a:t>
            </a:r>
            <a:r>
              <a:rPr lang="en-US" altLang="ja-JP" dirty="0">
                <a:ea typeface="ＭＳ Ｐ明朝" charset="-128"/>
              </a:rPr>
              <a:t>GH</a:t>
            </a:r>
            <a:r>
              <a:rPr lang="ja-JP" altLang="en-US" dirty="0">
                <a:ea typeface="ＭＳ Ｐ明朝" charset="-128"/>
              </a:rPr>
              <a:t>利用者が最近口数が少なくなったが何故かわからない</a:t>
            </a:r>
            <a:r>
              <a:rPr lang="en-US" altLang="ja-JP" dirty="0">
                <a:ea typeface="ＭＳ Ｐ明朝" charset="-128"/>
              </a:rPr>
              <a:t>GH</a:t>
            </a:r>
            <a:r>
              <a:rPr lang="ja-JP" altLang="en-US" dirty="0">
                <a:ea typeface="ＭＳ Ｐ明朝" charset="-128"/>
              </a:rPr>
              <a:t>管理者（</a:t>
            </a:r>
            <a:r>
              <a:rPr lang="en-US" altLang="ja-JP" dirty="0">
                <a:ea typeface="ＭＳ Ｐ明朝" charset="-128"/>
              </a:rPr>
              <a:t>SVE）</a:t>
            </a:r>
            <a:r>
              <a:rPr lang="ja-JP" altLang="en-US" dirty="0">
                <a:ea typeface="ＭＳ Ｐ明朝" charset="-128"/>
              </a:rPr>
              <a:t>が</a:t>
            </a:r>
            <a:r>
              <a:rPr lang="en-US" altLang="ja-JP" dirty="0">
                <a:ea typeface="ＭＳ Ｐ明朝" charset="-128"/>
              </a:rPr>
              <a:t>SV</a:t>
            </a:r>
            <a:r>
              <a:rPr lang="ja-JP" altLang="en-US" dirty="0">
                <a:ea typeface="ＭＳ Ｐ明朝" charset="-128"/>
              </a:rPr>
              <a:t>から最近の本人との会話の内容を再現するように言われ、飲み会の日に門限時間を設定したことを思い出す。職場に馴染みだした利用者が徐々に</a:t>
            </a:r>
            <a:r>
              <a:rPr lang="en-US" altLang="ja-JP" dirty="0">
                <a:ea typeface="ＭＳ Ｐ明朝" charset="-128"/>
              </a:rPr>
              <a:t>GH</a:t>
            </a:r>
            <a:r>
              <a:rPr lang="ja-JP" altLang="en-US" dirty="0">
                <a:ea typeface="ＭＳ Ｐ明朝" charset="-128"/>
              </a:rPr>
              <a:t>から距離を置いていくことに不安を感じた管理者が利用者全員の規律維持を理由に制限を設けたことが原因だが、本当は職場で受け入れられたことを評価して欲しい利用者の気持ちが汲み取れなかったことが</a:t>
            </a:r>
            <a:r>
              <a:rPr lang="en-US" altLang="ja-JP" dirty="0">
                <a:ea typeface="ＭＳ Ｐ明朝" charset="-128"/>
              </a:rPr>
              <a:t>SVE</a:t>
            </a:r>
            <a:r>
              <a:rPr lang="ja-JP" altLang="en-US" dirty="0">
                <a:ea typeface="ＭＳ Ｐ明朝" charset="-128"/>
              </a:rPr>
              <a:t>としての課題であった。</a:t>
            </a:r>
            <a:endParaRPr lang="en-US" altLang="ja-JP" dirty="0">
              <a:ea typeface="ＭＳ Ｐ明朝" charset="-128"/>
            </a:endParaRPr>
          </a:p>
          <a:p>
            <a:r>
              <a:rPr kumimoji="1" lang="ja-JP" altLang="en-US" sz="1200" b="0" i="0" u="none" strike="noStrike" kern="1200" dirty="0">
                <a:solidFill>
                  <a:schemeClr val="tx1"/>
                </a:solidFill>
                <a:effectLst/>
                <a:latin typeface="Arial" charset="0"/>
                <a:ea typeface="ＭＳ Ｐ明朝" pitchFamily="18" charset="-128"/>
                <a:cs typeface="+mn-cs"/>
              </a:rPr>
              <a:t>クライエントがワーカーに対して向ける感情や思いや考えを</a:t>
            </a:r>
            <a:r>
              <a:rPr kumimoji="1" lang="ja-JP" altLang="en-US" sz="1200" b="1" i="0" u="none" strike="noStrike" kern="1200" dirty="0">
                <a:solidFill>
                  <a:schemeClr val="tx1"/>
                </a:solidFill>
                <a:effectLst/>
                <a:latin typeface="Arial" charset="0"/>
                <a:ea typeface="ＭＳ Ｐ明朝" pitchFamily="18" charset="-128"/>
                <a:cs typeface="+mn-cs"/>
              </a:rPr>
              <a:t>転移、</a:t>
            </a:r>
            <a:r>
              <a:rPr kumimoji="1" lang="ja-JP" altLang="en-US" sz="1200" b="0" i="0" u="none" strike="noStrike" kern="1200" dirty="0">
                <a:solidFill>
                  <a:schemeClr val="tx1"/>
                </a:solidFill>
                <a:effectLst/>
                <a:latin typeface="Arial" charset="0"/>
                <a:ea typeface="ＭＳ Ｐ明朝" pitchFamily="18" charset="-128"/>
                <a:cs typeface="+mn-cs"/>
              </a:rPr>
              <a:t>反対にワーカーがクライエントに向けるものを</a:t>
            </a:r>
            <a:r>
              <a:rPr kumimoji="1" lang="ja-JP" altLang="en-US" sz="1200" b="1" i="0" u="none" strike="noStrike" kern="1200" dirty="0">
                <a:solidFill>
                  <a:schemeClr val="tx1"/>
                </a:solidFill>
                <a:effectLst/>
                <a:latin typeface="Arial" charset="0"/>
                <a:ea typeface="ＭＳ Ｐ明朝" pitchFamily="18" charset="-128"/>
                <a:cs typeface="+mn-cs"/>
              </a:rPr>
              <a:t>逆転移</a:t>
            </a:r>
            <a:r>
              <a:rPr kumimoji="1" lang="ja-JP" altLang="en-US" sz="1200" b="0" i="0" u="none" strike="noStrike" kern="1200" dirty="0">
                <a:solidFill>
                  <a:schemeClr val="tx1"/>
                </a:solidFill>
                <a:effectLst/>
                <a:latin typeface="Arial" charset="0"/>
                <a:ea typeface="ＭＳ Ｐ明朝" pitchFamily="18" charset="-128"/>
                <a:cs typeface="+mn-cs"/>
              </a:rPr>
              <a:t>という。スーパーバイザーは、転移と逆転移の様子を再現させ、ワーカーがクライアントに持っている感情に気づかせて、その原因を覚知させる。いわゆる自己覚知である。そのためにもスーパーバイザーはワーカーのパーソナリティを十分理解し、クライエントに対するワーカーの言動や態度を注意深く観察することになる。</a:t>
            </a:r>
            <a:endParaRPr kumimoji="1" lang="en-US" altLang="ja-JP" sz="1200" b="0" i="0" u="none" strike="noStrike" kern="1200" dirty="0">
              <a:solidFill>
                <a:schemeClr val="tx1"/>
              </a:solidFill>
              <a:effectLst/>
              <a:latin typeface="Arial" charset="0"/>
              <a:ea typeface="ＭＳ Ｐ明朝" pitchFamily="18" charset="-128"/>
              <a:cs typeface="+mn-cs"/>
            </a:endParaRPr>
          </a:p>
        </p:txBody>
      </p:sp>
    </p:spTree>
    <p:extLst>
      <p:ext uri="{BB962C8B-B14F-4D97-AF65-F5344CB8AC3E}">
        <p14:creationId xmlns:p14="http://schemas.microsoft.com/office/powerpoint/2010/main" val="32060543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693738" y="739775"/>
            <a:ext cx="5348287" cy="3703638"/>
          </a:xfrm>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1" lang="ja-JP" altLang="en-US" sz="1200" b="0" i="0" u="none" strike="noStrike" kern="1200" dirty="0">
                <a:solidFill>
                  <a:schemeClr val="tx1"/>
                </a:solidFill>
                <a:effectLst/>
                <a:latin typeface="Arial" charset="0"/>
                <a:ea typeface="ＭＳ Ｐ明朝" pitchFamily="18" charset="-128"/>
                <a:cs typeface="+mn-cs"/>
              </a:rPr>
              <a:t>伝統的スーパービジョンはケースワークをモデルにしてきたが、地域を基盤としたソーシャルワークの展開のためには相互作用モデルを前提にしたスーパービジョンのあり方が問われる。</a:t>
            </a:r>
            <a:endParaRPr kumimoji="1" lang="en-US" altLang="ja-JP" sz="1200" b="0" i="0" u="none" strike="noStrike" kern="1200" dirty="0">
              <a:solidFill>
                <a:schemeClr val="tx1"/>
              </a:solidFill>
              <a:effectLst/>
              <a:latin typeface="Arial" charset="0"/>
              <a:ea typeface="ＭＳ Ｐ明朝" pitchFamily="18" charset="-128"/>
              <a:cs typeface="+mn-cs"/>
            </a:endParaRPr>
          </a:p>
          <a:p>
            <a:endParaRPr kumimoji="1" lang="en-US" altLang="ja-JP" sz="1200" b="0" i="0" u="none" strike="noStrike" kern="1200" dirty="0">
              <a:solidFill>
                <a:schemeClr val="tx1"/>
              </a:solidFill>
              <a:effectLst/>
              <a:latin typeface="Arial" charset="0"/>
              <a:ea typeface="ＭＳ Ｐ明朝" pitchFamily="18" charset="-128"/>
              <a:cs typeface="+mn-cs"/>
            </a:endParaRPr>
          </a:p>
        </p:txBody>
      </p:sp>
    </p:spTree>
    <p:extLst>
      <p:ext uri="{BB962C8B-B14F-4D97-AF65-F5344CB8AC3E}">
        <p14:creationId xmlns:p14="http://schemas.microsoft.com/office/powerpoint/2010/main" val="1195643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693738" y="739775"/>
            <a:ext cx="5348287" cy="3703638"/>
          </a:xfrm>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1" lang="ja-JP" altLang="en-US" sz="1200" b="0" i="0" u="none" strike="noStrike" kern="1200" dirty="0">
                <a:solidFill>
                  <a:schemeClr val="tx1"/>
                </a:solidFill>
                <a:effectLst/>
                <a:latin typeface="Arial" charset="0"/>
                <a:ea typeface="ＭＳ Ｐ明朝" pitchFamily="18" charset="-128"/>
                <a:cs typeface="+mn-cs"/>
              </a:rPr>
              <a:t>山辺朗子（さえこ）「ジェネラリスト・ソーシャルワークにもとづく社会福祉のスーパービジョン」ミネルヴァ書房</a:t>
            </a:r>
            <a:r>
              <a:rPr kumimoji="1" lang="en-US" altLang="ja-JP" sz="1200" b="0" i="0" u="none" strike="noStrike" kern="1200" dirty="0">
                <a:solidFill>
                  <a:schemeClr val="tx1"/>
                </a:solidFill>
                <a:effectLst/>
                <a:latin typeface="Arial" charset="0"/>
                <a:ea typeface="ＭＳ Ｐ明朝" pitchFamily="18" charset="-128"/>
                <a:cs typeface="+mn-cs"/>
              </a:rPr>
              <a:t>2015</a:t>
            </a:r>
          </a:p>
        </p:txBody>
      </p:sp>
    </p:spTree>
    <p:extLst>
      <p:ext uri="{BB962C8B-B14F-4D97-AF65-F5344CB8AC3E}">
        <p14:creationId xmlns:p14="http://schemas.microsoft.com/office/powerpoint/2010/main" val="3826821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198" indent="0" algn="ctr">
              <a:buNone/>
              <a:defRPr/>
            </a:lvl2pPr>
            <a:lvl3pPr marL="914395" indent="0" algn="ctr">
              <a:buNone/>
              <a:defRPr/>
            </a:lvl3pPr>
            <a:lvl4pPr marL="1371592" indent="0" algn="ctr">
              <a:buNone/>
              <a:defRPr/>
            </a:lvl4pPr>
            <a:lvl5pPr marL="1828789" indent="0" algn="ctr">
              <a:buNone/>
              <a:defRPr/>
            </a:lvl5pPr>
            <a:lvl6pPr marL="2285987" indent="0" algn="ctr">
              <a:buNone/>
              <a:defRPr/>
            </a:lvl6pPr>
            <a:lvl7pPr marL="2743185" indent="0" algn="ctr">
              <a:buNone/>
              <a:defRPr/>
            </a:lvl7pPr>
            <a:lvl8pPr marL="3200381" indent="0" algn="ctr">
              <a:buNone/>
              <a:defRPr/>
            </a:lvl8pPr>
            <a:lvl9pPr marL="3657579"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90A3C79-1AFD-481B-B685-7933BCD0898B}" type="slidenum">
              <a:rPr lang="en-US" altLang="ja-JP"/>
              <a:pPr>
                <a:defRPr/>
              </a:pPr>
              <a:t>‹#›</a:t>
            </a:fld>
            <a:endParaRPr lang="en-US" altLang="ja-JP"/>
          </a:p>
        </p:txBody>
      </p:sp>
    </p:spTree>
    <p:extLst>
      <p:ext uri="{BB962C8B-B14F-4D97-AF65-F5344CB8AC3E}">
        <p14:creationId xmlns:p14="http://schemas.microsoft.com/office/powerpoint/2010/main" val="1973104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301DD40-6D95-4AAE-9F5F-8E72899A2064}" type="slidenum">
              <a:rPr lang="en-US" altLang="ja-JP"/>
              <a:pPr>
                <a:defRPr/>
              </a:pPr>
              <a:t>‹#›</a:t>
            </a:fld>
            <a:endParaRPr lang="en-US" altLang="ja-JP"/>
          </a:p>
        </p:txBody>
      </p:sp>
    </p:spTree>
    <p:extLst>
      <p:ext uri="{BB962C8B-B14F-4D97-AF65-F5344CB8AC3E}">
        <p14:creationId xmlns:p14="http://schemas.microsoft.com/office/powerpoint/2010/main" val="4039586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C413247-B667-496C-B94F-D2BBE11C42D0}" type="slidenum">
              <a:rPr lang="en-US" altLang="ja-JP"/>
              <a:pPr>
                <a:defRPr/>
              </a:pPr>
              <a:t>‹#›</a:t>
            </a:fld>
            <a:endParaRPr lang="en-US" altLang="ja-JP"/>
          </a:p>
        </p:txBody>
      </p:sp>
    </p:spTree>
    <p:extLst>
      <p:ext uri="{BB962C8B-B14F-4D97-AF65-F5344CB8AC3E}">
        <p14:creationId xmlns:p14="http://schemas.microsoft.com/office/powerpoint/2010/main" val="3413077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9326357-F2E7-43DA-A2AC-932A512089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441739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9326357-F2E7-43DA-A2AC-932A512089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0066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9326357-F2E7-43DA-A2AC-932A512089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19515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9326357-F2E7-43DA-A2AC-932A512089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92191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59326357-F2E7-43DA-A2AC-932A512089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47046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59326357-F2E7-43DA-A2AC-932A512089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200321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59326357-F2E7-43DA-A2AC-932A512089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02189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9326357-F2E7-43DA-A2AC-932A512089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68403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04D6B79-3AEB-42FE-A736-A41F7AEA0445}" type="slidenum">
              <a:rPr lang="en-US" altLang="ja-JP"/>
              <a:pPr>
                <a:defRPr/>
              </a:pPr>
              <a:t>‹#›</a:t>
            </a:fld>
            <a:endParaRPr lang="en-US" altLang="ja-JP"/>
          </a:p>
        </p:txBody>
      </p:sp>
    </p:spTree>
    <p:extLst>
      <p:ext uri="{BB962C8B-B14F-4D97-AF65-F5344CB8AC3E}">
        <p14:creationId xmlns:p14="http://schemas.microsoft.com/office/powerpoint/2010/main" val="7147041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9326357-F2E7-43DA-A2AC-932A512089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32693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9326357-F2E7-43DA-A2AC-932A512089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73899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9326357-F2E7-43DA-A2AC-932A512089E8}"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834587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2FA0060-51A4-4322-ABCA-941C3253B778}"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30706783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198" indent="0">
              <a:buNone/>
              <a:defRPr sz="1800"/>
            </a:lvl2pPr>
            <a:lvl3pPr marL="914395" indent="0">
              <a:buNone/>
              <a:defRPr sz="1600"/>
            </a:lvl3pPr>
            <a:lvl4pPr marL="1371592" indent="0">
              <a:buNone/>
              <a:defRPr sz="1400"/>
            </a:lvl4pPr>
            <a:lvl5pPr marL="1828789" indent="0">
              <a:buNone/>
              <a:defRPr sz="1400"/>
            </a:lvl5pPr>
            <a:lvl6pPr marL="2285987" indent="0">
              <a:buNone/>
              <a:defRPr sz="1400"/>
            </a:lvl6pPr>
            <a:lvl7pPr marL="2743185" indent="0">
              <a:buNone/>
              <a:defRPr sz="1400"/>
            </a:lvl7pPr>
            <a:lvl8pPr marL="3200381" indent="0">
              <a:buNone/>
              <a:defRPr sz="1400"/>
            </a:lvl8pPr>
            <a:lvl9pPr marL="3657579"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7104AC6-2B0F-438C-9B0B-DA0A90E6E002}"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35841251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905000"/>
            <a:ext cx="43751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05000"/>
            <a:ext cx="43751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F20D881-FC79-4147-9DA1-34DB65844DDF}"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26427043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6FF9C71-F137-4702-B156-66920F730519}"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25701234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7D3045E-1132-44F3-BAD0-0017BD14CCD2}"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9582173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2F9B181-65F2-4A48-9F75-90B92F26B2BE}"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12020460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05CDF18-D76B-4B41-862F-FECCA8BA8390}"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967165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198" indent="0">
              <a:buNone/>
              <a:defRPr sz="1800"/>
            </a:lvl2pPr>
            <a:lvl3pPr marL="914395" indent="0">
              <a:buNone/>
              <a:defRPr sz="1600"/>
            </a:lvl3pPr>
            <a:lvl4pPr marL="1371592" indent="0">
              <a:buNone/>
              <a:defRPr sz="1400"/>
            </a:lvl4pPr>
            <a:lvl5pPr marL="1828789" indent="0">
              <a:buNone/>
              <a:defRPr sz="1400"/>
            </a:lvl5pPr>
            <a:lvl6pPr marL="2285987" indent="0">
              <a:buNone/>
              <a:defRPr sz="1400"/>
            </a:lvl6pPr>
            <a:lvl7pPr marL="2743185" indent="0">
              <a:buNone/>
              <a:defRPr sz="1400"/>
            </a:lvl7pPr>
            <a:lvl8pPr marL="3200381" indent="0">
              <a:buNone/>
              <a:defRPr sz="1400"/>
            </a:lvl8pPr>
            <a:lvl9pPr marL="3657579"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C9AFF3B-8AB2-4C15-B6CA-167BE0C75E5E}" type="slidenum">
              <a:rPr lang="en-US" altLang="ja-JP"/>
              <a:pPr>
                <a:defRPr/>
              </a:pPr>
              <a:t>‹#›</a:t>
            </a:fld>
            <a:endParaRPr lang="en-US" altLang="ja-JP"/>
          </a:p>
        </p:txBody>
      </p:sp>
    </p:spTree>
    <p:extLst>
      <p:ext uri="{BB962C8B-B14F-4D97-AF65-F5344CB8AC3E}">
        <p14:creationId xmlns:p14="http://schemas.microsoft.com/office/powerpoint/2010/main" val="891385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12C336D-B20F-4350-81E4-8450708C4DA2}"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20655094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8C26C66-978F-44CE-8AD6-11942A850F57}"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33267780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92100"/>
            <a:ext cx="2228850" cy="57277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92100"/>
            <a:ext cx="6521450" cy="57277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BBED71-3F86-463E-ADA3-5C035EE644CC}"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3293875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B7B28A7-60F4-4F7F-BB09-F8D3068BC03B}" type="slidenum">
              <a:rPr lang="en-US" altLang="ja-JP"/>
              <a:pPr>
                <a:defRPr/>
              </a:pPr>
              <a:t>‹#›</a:t>
            </a:fld>
            <a:endParaRPr lang="en-US" altLang="ja-JP"/>
          </a:p>
        </p:txBody>
      </p:sp>
    </p:spTree>
    <p:extLst>
      <p:ext uri="{BB962C8B-B14F-4D97-AF65-F5344CB8AC3E}">
        <p14:creationId xmlns:p14="http://schemas.microsoft.com/office/powerpoint/2010/main" val="3185470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D71B237-0564-46C1-80B2-52CF48E15396}" type="slidenum">
              <a:rPr lang="en-US" altLang="ja-JP"/>
              <a:pPr>
                <a:defRPr/>
              </a:pPr>
              <a:t>‹#›</a:t>
            </a:fld>
            <a:endParaRPr lang="en-US" altLang="ja-JP"/>
          </a:p>
        </p:txBody>
      </p:sp>
    </p:spTree>
    <p:extLst>
      <p:ext uri="{BB962C8B-B14F-4D97-AF65-F5344CB8AC3E}">
        <p14:creationId xmlns:p14="http://schemas.microsoft.com/office/powerpoint/2010/main" val="785974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C602E4F-3B58-4928-9C49-10C64EE68D88}" type="slidenum">
              <a:rPr lang="en-US" altLang="ja-JP"/>
              <a:pPr>
                <a:defRPr/>
              </a:pPr>
              <a:t>‹#›</a:t>
            </a:fld>
            <a:endParaRPr lang="en-US" altLang="ja-JP"/>
          </a:p>
        </p:txBody>
      </p:sp>
    </p:spTree>
    <p:extLst>
      <p:ext uri="{BB962C8B-B14F-4D97-AF65-F5344CB8AC3E}">
        <p14:creationId xmlns:p14="http://schemas.microsoft.com/office/powerpoint/2010/main" val="320070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31CAECD-5926-4741-A906-A08E04809A27}" type="slidenum">
              <a:rPr lang="en-US" altLang="ja-JP"/>
              <a:pPr>
                <a:defRPr/>
              </a:pPr>
              <a:t>‹#›</a:t>
            </a:fld>
            <a:endParaRPr lang="en-US" altLang="ja-JP"/>
          </a:p>
        </p:txBody>
      </p:sp>
    </p:spTree>
    <p:extLst>
      <p:ext uri="{BB962C8B-B14F-4D97-AF65-F5344CB8AC3E}">
        <p14:creationId xmlns:p14="http://schemas.microsoft.com/office/powerpoint/2010/main" val="1021323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82924E4-15B2-45B7-BC77-3F18816BF1F4}" type="slidenum">
              <a:rPr lang="en-US" altLang="ja-JP"/>
              <a:pPr>
                <a:defRPr/>
              </a:pPr>
              <a:t>‹#›</a:t>
            </a:fld>
            <a:endParaRPr lang="en-US" altLang="ja-JP"/>
          </a:p>
        </p:txBody>
      </p:sp>
    </p:spTree>
    <p:extLst>
      <p:ext uri="{BB962C8B-B14F-4D97-AF65-F5344CB8AC3E}">
        <p14:creationId xmlns:p14="http://schemas.microsoft.com/office/powerpoint/2010/main" val="1267584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C3DED7B-C0A2-4430-8059-8604EA154D41}" type="slidenum">
              <a:rPr lang="en-US" altLang="ja-JP"/>
              <a:pPr>
                <a:defRPr/>
              </a:pPr>
              <a:t>‹#›</a:t>
            </a:fld>
            <a:endParaRPr lang="en-US" altLang="ja-JP"/>
          </a:p>
        </p:txBody>
      </p:sp>
    </p:spTree>
    <p:extLst>
      <p:ext uri="{BB962C8B-B14F-4D97-AF65-F5344CB8AC3E}">
        <p14:creationId xmlns:p14="http://schemas.microsoft.com/office/powerpoint/2010/main" val="2062590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image" Target="../media/image1.jpe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theme" Target="../theme/theme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00" y="1600203"/>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a:defRPr/>
            </a:pPr>
            <a:endParaRPr lang="en-US" altLang="ja-JP"/>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defRPr>
            </a:lvl1pPr>
          </a:lstStyle>
          <a:p>
            <a:pPr>
              <a:defRPr/>
            </a:pPr>
            <a:fld id="{C993D762-CD5B-413A-A315-DE9E2B4EBB0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98" algn="ctr" rtl="0" fontAlgn="base">
        <a:spcBef>
          <a:spcPct val="0"/>
        </a:spcBef>
        <a:spcAft>
          <a:spcPct val="0"/>
        </a:spcAft>
        <a:defRPr kumimoji="1" sz="4400">
          <a:solidFill>
            <a:schemeClr val="tx2"/>
          </a:solidFill>
          <a:latin typeface="Arial" charset="0"/>
          <a:ea typeface="ＭＳ Ｐゴシック" pitchFamily="50" charset="-128"/>
        </a:defRPr>
      </a:lvl6pPr>
      <a:lvl7pPr marL="914395" algn="ctr" rtl="0" fontAlgn="base">
        <a:spcBef>
          <a:spcPct val="0"/>
        </a:spcBef>
        <a:spcAft>
          <a:spcPct val="0"/>
        </a:spcAft>
        <a:defRPr kumimoji="1" sz="4400">
          <a:solidFill>
            <a:schemeClr val="tx2"/>
          </a:solidFill>
          <a:latin typeface="Arial" charset="0"/>
          <a:ea typeface="ＭＳ Ｐゴシック" pitchFamily="50" charset="-128"/>
        </a:defRPr>
      </a:lvl7pPr>
      <a:lvl8pPr marL="1371592" algn="ctr" rtl="0" fontAlgn="base">
        <a:spcBef>
          <a:spcPct val="0"/>
        </a:spcBef>
        <a:spcAft>
          <a:spcPct val="0"/>
        </a:spcAft>
        <a:defRPr kumimoji="1" sz="4400">
          <a:solidFill>
            <a:schemeClr val="tx2"/>
          </a:solidFill>
          <a:latin typeface="Arial" charset="0"/>
          <a:ea typeface="ＭＳ Ｐゴシック" pitchFamily="50" charset="-128"/>
        </a:defRPr>
      </a:lvl8pPr>
      <a:lvl9pPr marL="1828789"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898" indent="-342898" algn="l" rtl="0" eaLnBrk="0" fontAlgn="base" hangingPunct="0">
        <a:spcBef>
          <a:spcPct val="20000"/>
        </a:spcBef>
        <a:spcAft>
          <a:spcPct val="0"/>
        </a:spcAft>
        <a:buChar char="•"/>
        <a:defRPr kumimoji="1" sz="3200">
          <a:solidFill>
            <a:schemeClr val="tx1"/>
          </a:solidFill>
          <a:latin typeface="+mn-lt"/>
          <a:ea typeface="+mn-ea"/>
          <a:cs typeface="+mn-cs"/>
        </a:defRPr>
      </a:lvl1pPr>
      <a:lvl2pPr marL="742946" indent="-285748" algn="l" rtl="0" eaLnBrk="0" fontAlgn="base" hangingPunct="0">
        <a:spcBef>
          <a:spcPct val="20000"/>
        </a:spcBef>
        <a:spcAft>
          <a:spcPct val="0"/>
        </a:spcAft>
        <a:buChar char="–"/>
        <a:defRPr kumimoji="1" sz="2800">
          <a:solidFill>
            <a:schemeClr val="tx1"/>
          </a:solidFill>
          <a:latin typeface="+mn-lt"/>
          <a:ea typeface="+mn-ea"/>
        </a:defRPr>
      </a:lvl2pPr>
      <a:lvl3pPr marL="1142993" indent="-228598" algn="l" rtl="0" eaLnBrk="0" fontAlgn="base" hangingPunct="0">
        <a:spcBef>
          <a:spcPct val="20000"/>
        </a:spcBef>
        <a:spcAft>
          <a:spcPct val="0"/>
        </a:spcAft>
        <a:buChar char="•"/>
        <a:defRPr kumimoji="1" sz="2400">
          <a:solidFill>
            <a:schemeClr val="tx1"/>
          </a:solidFill>
          <a:latin typeface="+mn-lt"/>
          <a:ea typeface="+mn-ea"/>
        </a:defRPr>
      </a:lvl3pPr>
      <a:lvl4pPr marL="1600191" indent="-228598" algn="l" rtl="0" eaLnBrk="0" fontAlgn="base" hangingPunct="0">
        <a:spcBef>
          <a:spcPct val="20000"/>
        </a:spcBef>
        <a:spcAft>
          <a:spcPct val="0"/>
        </a:spcAft>
        <a:buChar char="–"/>
        <a:defRPr kumimoji="1" sz="2000">
          <a:solidFill>
            <a:schemeClr val="tx1"/>
          </a:solidFill>
          <a:latin typeface="+mn-lt"/>
          <a:ea typeface="+mn-ea"/>
        </a:defRPr>
      </a:lvl4pPr>
      <a:lvl5pPr marL="2057388" indent="-228598" algn="l" rtl="0" eaLnBrk="0" fontAlgn="base" hangingPunct="0">
        <a:spcBef>
          <a:spcPct val="20000"/>
        </a:spcBef>
        <a:spcAft>
          <a:spcPct val="0"/>
        </a:spcAft>
        <a:buChar char="»"/>
        <a:defRPr kumimoji="1" sz="2000">
          <a:solidFill>
            <a:schemeClr val="tx1"/>
          </a:solidFill>
          <a:latin typeface="+mn-lt"/>
          <a:ea typeface="+mn-ea"/>
        </a:defRPr>
      </a:lvl5pPr>
      <a:lvl6pPr marL="2514585" indent="-228598" algn="l" rtl="0" fontAlgn="base">
        <a:spcBef>
          <a:spcPct val="20000"/>
        </a:spcBef>
        <a:spcAft>
          <a:spcPct val="0"/>
        </a:spcAft>
        <a:buChar char="»"/>
        <a:defRPr kumimoji="1" sz="2000">
          <a:solidFill>
            <a:schemeClr val="tx1"/>
          </a:solidFill>
          <a:latin typeface="+mn-lt"/>
          <a:ea typeface="+mn-ea"/>
        </a:defRPr>
      </a:lvl6pPr>
      <a:lvl7pPr marL="2971783" indent="-228598" algn="l" rtl="0" fontAlgn="base">
        <a:spcBef>
          <a:spcPct val="20000"/>
        </a:spcBef>
        <a:spcAft>
          <a:spcPct val="0"/>
        </a:spcAft>
        <a:buChar char="»"/>
        <a:defRPr kumimoji="1" sz="2000">
          <a:solidFill>
            <a:schemeClr val="tx1"/>
          </a:solidFill>
          <a:latin typeface="+mn-lt"/>
          <a:ea typeface="+mn-ea"/>
        </a:defRPr>
      </a:lvl7pPr>
      <a:lvl8pPr marL="3428980" indent="-228598" algn="l" rtl="0" fontAlgn="base">
        <a:spcBef>
          <a:spcPct val="20000"/>
        </a:spcBef>
        <a:spcAft>
          <a:spcPct val="0"/>
        </a:spcAft>
        <a:buChar char="»"/>
        <a:defRPr kumimoji="1" sz="2000">
          <a:solidFill>
            <a:schemeClr val="tx1"/>
          </a:solidFill>
          <a:latin typeface="+mn-lt"/>
          <a:ea typeface="+mn-ea"/>
        </a:defRPr>
      </a:lvl8pPr>
      <a:lvl9pPr marL="3886177" indent="-228598"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5" name="フッター プレースホルダ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59326357-F2E7-43DA-A2AC-932A512089E8}"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3239307969"/>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ctr" defTabSz="914395" rtl="0" eaLnBrk="1" latinLnBrk="0" hangingPunct="1">
        <a:spcBef>
          <a:spcPct val="0"/>
        </a:spcBef>
        <a:buNone/>
        <a:defRPr kumimoji="1" sz="4400" kern="1200">
          <a:solidFill>
            <a:schemeClr val="tx1"/>
          </a:solidFill>
          <a:latin typeface="+mj-lt"/>
          <a:ea typeface="+mj-ea"/>
          <a:cs typeface="+mj-cs"/>
        </a:defRPr>
      </a:lvl1pPr>
    </p:titleStyle>
    <p:bodyStyle>
      <a:lvl1pPr marL="342898" indent="-342898" algn="l" defTabSz="914395"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46" indent="-285748" algn="l" defTabSz="914395"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993" indent="-228598" algn="l" defTabSz="914395"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191"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388"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2">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bwMode="auto">
          <a:xfrm>
            <a:off x="495300" y="292100"/>
            <a:ext cx="89154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42339" name="Rectangle 3"/>
          <p:cNvSpPr>
            <a:spLocks noGrp="1" noChangeArrowheads="1"/>
          </p:cNvSpPr>
          <p:nvPr>
            <p:ph type="body" idx="1"/>
          </p:nvPr>
        </p:nvSpPr>
        <p:spPr bwMode="auto">
          <a:xfrm>
            <a:off x="495300" y="1905000"/>
            <a:ext cx="8915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2340"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effectLst>
                  <a:outerShdw blurRad="38100" dist="38100" dir="2700000" algn="tl">
                    <a:srgbClr val="000000"/>
                  </a:outerShdw>
                </a:effectLst>
                <a:ea typeface="+mn-ea"/>
              </a:defRPr>
            </a:lvl1pPr>
          </a:lstStyle>
          <a:p>
            <a:pPr>
              <a:defRPr/>
            </a:pPr>
            <a:endParaRPr lang="en-US" altLang="ja-JP">
              <a:solidFill>
                <a:srgbClr val="FFFFFF"/>
              </a:solidFill>
            </a:endParaRPr>
          </a:p>
        </p:txBody>
      </p:sp>
      <p:sp>
        <p:nvSpPr>
          <p:cNvPr id="142341"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effectLst>
                  <a:outerShdw blurRad="38100" dist="38100" dir="2700000" algn="tl">
                    <a:srgbClr val="000000"/>
                  </a:outerShdw>
                </a:effectLst>
                <a:ea typeface="+mn-ea"/>
              </a:defRPr>
            </a:lvl1pPr>
          </a:lstStyle>
          <a:p>
            <a:pPr>
              <a:defRPr/>
            </a:pPr>
            <a:endParaRPr lang="en-US" altLang="ja-JP">
              <a:solidFill>
                <a:srgbClr val="FFFFFF"/>
              </a:solidFill>
            </a:endParaRPr>
          </a:p>
        </p:txBody>
      </p:sp>
      <p:sp>
        <p:nvSpPr>
          <p:cNvPr id="142342"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effectLst>
                  <a:outerShdw blurRad="38100" dist="38100" dir="2700000" algn="tl">
                    <a:srgbClr val="000000"/>
                  </a:outerShdw>
                </a:effectLst>
                <a:ea typeface="+mn-ea"/>
              </a:defRPr>
            </a:lvl1pPr>
          </a:lstStyle>
          <a:p>
            <a:pPr>
              <a:defRPr/>
            </a:pPr>
            <a:fld id="{5C02BC14-E9D4-4BF2-BC5D-F3287E9F4089}" type="slidenum">
              <a:rPr lang="en-US" altLang="ja-JP">
                <a:solidFill>
                  <a:srgbClr val="FFFFFF"/>
                </a:solidFill>
              </a:rPr>
              <a:pPr>
                <a:defRPr/>
              </a:pPr>
              <a:t>‹#›</a:t>
            </a:fld>
            <a:endParaRPr lang="en-US" altLang="ja-JP">
              <a:solidFill>
                <a:srgbClr val="FFFFFF"/>
              </a:solidFill>
            </a:endParaRPr>
          </a:p>
        </p:txBody>
      </p:sp>
    </p:spTree>
    <p:extLst>
      <p:ext uri="{BB962C8B-B14F-4D97-AF65-F5344CB8AC3E}">
        <p14:creationId xmlns:p14="http://schemas.microsoft.com/office/powerpoint/2010/main" val="537381797"/>
      </p:ext>
    </p:extLst>
  </p:cSld>
  <p:clrMap bg1="dk2" tx1="lt1" bg2="dk1"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Lst>
  <p:hf hdr="0" ftr="0" dt="0"/>
  <p:txStyles>
    <p:titleStyle>
      <a:lvl1pPr algn="l"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2pPr>
      <a:lvl3pPr algn="l"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3pPr>
      <a:lvl4pPr algn="l"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4pPr>
      <a:lvl5pPr algn="l"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5pPr>
      <a:lvl6pPr marL="457198" algn="l"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6pPr>
      <a:lvl7pPr marL="914395" algn="l"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7pPr>
      <a:lvl8pPr marL="1371592" algn="l"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8pPr>
      <a:lvl9pPr marL="1828789" algn="l" rtl="0" fontAlgn="base">
        <a:spcBef>
          <a:spcPct val="0"/>
        </a:spcBef>
        <a:spcAft>
          <a:spcPct val="0"/>
        </a:spcAft>
        <a:defRPr kumimoji="1" sz="4400">
          <a:solidFill>
            <a:schemeClr val="tx2"/>
          </a:solidFill>
          <a:effectLst>
            <a:outerShdw blurRad="38100" dist="38100" dir="2700000" algn="tl">
              <a:srgbClr val="000000"/>
            </a:outerShdw>
          </a:effectLst>
          <a:latin typeface="Tahoma" pitchFamily="34" charset="0"/>
          <a:ea typeface="ＭＳ Ｐゴシック" pitchFamily="50" charset="-128"/>
        </a:defRPr>
      </a:lvl9pPr>
    </p:titleStyle>
    <p:bodyStyle>
      <a:lvl1pPr marL="342898" indent="-342898" algn="l" rtl="0" eaLnBrk="0" fontAlgn="base" hangingPunct="0">
        <a:spcBef>
          <a:spcPct val="20000"/>
        </a:spcBef>
        <a:spcAft>
          <a:spcPct val="0"/>
        </a:spcAft>
        <a:buClr>
          <a:schemeClr val="hlink"/>
        </a:buClr>
        <a:buSzPct val="120000"/>
        <a:buChar char="•"/>
        <a:defRPr kumimoji="1" sz="3200">
          <a:solidFill>
            <a:schemeClr val="tx1"/>
          </a:solidFill>
          <a:effectLst>
            <a:outerShdw blurRad="38100" dist="38100" dir="2700000" algn="tl">
              <a:srgbClr val="000000"/>
            </a:outerShdw>
          </a:effectLst>
          <a:latin typeface="+mn-lt"/>
          <a:ea typeface="+mn-ea"/>
          <a:cs typeface="+mn-cs"/>
        </a:defRPr>
      </a:lvl1pPr>
      <a:lvl2pPr marL="742946" indent="-285748" algn="l" rtl="0" eaLnBrk="0" fontAlgn="base" hangingPunct="0">
        <a:spcBef>
          <a:spcPct val="20000"/>
        </a:spcBef>
        <a:spcAft>
          <a:spcPct val="0"/>
        </a:spcAft>
        <a:buFont typeface="Tahoma" pitchFamily="34" charset="0"/>
        <a:buChar char="–"/>
        <a:defRPr kumimoji="1" sz="2800">
          <a:solidFill>
            <a:schemeClr val="tx1"/>
          </a:solidFill>
          <a:effectLst>
            <a:outerShdw blurRad="38100" dist="38100" dir="2700000" algn="tl">
              <a:srgbClr val="000000"/>
            </a:outerShdw>
          </a:effectLst>
          <a:latin typeface="+mn-lt"/>
          <a:ea typeface="+mn-ea"/>
        </a:defRPr>
      </a:lvl2pPr>
      <a:lvl3pPr marL="1142993" indent="-228598" algn="l" rtl="0" eaLnBrk="0" fontAlgn="base" hangingPunct="0">
        <a:spcBef>
          <a:spcPct val="20000"/>
        </a:spcBef>
        <a:spcAft>
          <a:spcPct val="0"/>
        </a:spcAft>
        <a:buClr>
          <a:schemeClr val="hlink"/>
        </a:buClr>
        <a:buSzPct val="120000"/>
        <a:buChar char="•"/>
        <a:defRPr kumimoji="1" sz="2400">
          <a:solidFill>
            <a:schemeClr val="tx1"/>
          </a:solidFill>
          <a:effectLst>
            <a:outerShdw blurRad="38100" dist="38100" dir="2700000" algn="tl">
              <a:srgbClr val="000000"/>
            </a:outerShdw>
          </a:effectLst>
          <a:latin typeface="+mn-lt"/>
          <a:ea typeface="+mn-ea"/>
        </a:defRPr>
      </a:lvl3pPr>
      <a:lvl4pPr marL="1600191" indent="-228598" algn="l" rtl="0" eaLnBrk="0" fontAlgn="base" hangingPunct="0">
        <a:spcBef>
          <a:spcPct val="20000"/>
        </a:spcBef>
        <a:spcAft>
          <a:spcPct val="0"/>
        </a:spcAft>
        <a:buFont typeface="Tahoma" pitchFamily="34" charset="0"/>
        <a:buChar char="–"/>
        <a:defRPr kumimoji="1" sz="2000">
          <a:solidFill>
            <a:schemeClr val="tx1"/>
          </a:solidFill>
          <a:effectLst>
            <a:outerShdw blurRad="38100" dist="38100" dir="2700000" algn="tl">
              <a:srgbClr val="000000"/>
            </a:outerShdw>
          </a:effectLst>
          <a:latin typeface="+mn-lt"/>
          <a:ea typeface="+mn-ea"/>
        </a:defRPr>
      </a:lvl4pPr>
      <a:lvl5pPr marL="2057388" indent="-228598" algn="l" rtl="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effectLst>
            <a:outerShdw blurRad="38100" dist="38100" dir="2700000" algn="tl">
              <a:srgbClr val="000000"/>
            </a:outerShdw>
          </a:effectLst>
          <a:latin typeface="+mn-lt"/>
          <a:ea typeface="+mn-ea"/>
        </a:defRPr>
      </a:lvl5pPr>
      <a:lvl6pPr marL="2514585" indent="-228598" algn="l" rtl="0" fontAlgn="base">
        <a:spcBef>
          <a:spcPct val="20000"/>
        </a:spcBef>
        <a:spcAft>
          <a:spcPct val="0"/>
        </a:spcAft>
        <a:buClr>
          <a:schemeClr val="hlink"/>
        </a:buClr>
        <a:buSzPct val="80000"/>
        <a:buFont typeface="Wingdings" pitchFamily="2" charset="2"/>
        <a:buChar char="v"/>
        <a:defRPr kumimoji="1" sz="2000">
          <a:solidFill>
            <a:schemeClr val="tx1"/>
          </a:solidFill>
          <a:effectLst>
            <a:outerShdw blurRad="38100" dist="38100" dir="2700000" algn="tl">
              <a:srgbClr val="000000"/>
            </a:outerShdw>
          </a:effectLst>
          <a:latin typeface="+mn-lt"/>
          <a:ea typeface="+mn-ea"/>
        </a:defRPr>
      </a:lvl6pPr>
      <a:lvl7pPr marL="2971783" indent="-228598" algn="l" rtl="0" fontAlgn="base">
        <a:spcBef>
          <a:spcPct val="20000"/>
        </a:spcBef>
        <a:spcAft>
          <a:spcPct val="0"/>
        </a:spcAft>
        <a:buClr>
          <a:schemeClr val="hlink"/>
        </a:buClr>
        <a:buSzPct val="80000"/>
        <a:buFont typeface="Wingdings" pitchFamily="2" charset="2"/>
        <a:buChar char="v"/>
        <a:defRPr kumimoji="1" sz="2000">
          <a:solidFill>
            <a:schemeClr val="tx1"/>
          </a:solidFill>
          <a:effectLst>
            <a:outerShdw blurRad="38100" dist="38100" dir="2700000" algn="tl">
              <a:srgbClr val="000000"/>
            </a:outerShdw>
          </a:effectLst>
          <a:latin typeface="+mn-lt"/>
          <a:ea typeface="+mn-ea"/>
        </a:defRPr>
      </a:lvl7pPr>
      <a:lvl8pPr marL="3428980" indent="-228598" algn="l" rtl="0" fontAlgn="base">
        <a:spcBef>
          <a:spcPct val="20000"/>
        </a:spcBef>
        <a:spcAft>
          <a:spcPct val="0"/>
        </a:spcAft>
        <a:buClr>
          <a:schemeClr val="hlink"/>
        </a:buClr>
        <a:buSzPct val="80000"/>
        <a:buFont typeface="Wingdings" pitchFamily="2" charset="2"/>
        <a:buChar char="v"/>
        <a:defRPr kumimoji="1" sz="2000">
          <a:solidFill>
            <a:schemeClr val="tx1"/>
          </a:solidFill>
          <a:effectLst>
            <a:outerShdw blurRad="38100" dist="38100" dir="2700000" algn="tl">
              <a:srgbClr val="000000"/>
            </a:outerShdw>
          </a:effectLst>
          <a:latin typeface="+mn-lt"/>
          <a:ea typeface="+mn-ea"/>
        </a:defRPr>
      </a:lvl8pPr>
      <a:lvl9pPr marL="3886177" indent="-228598" algn="l" rtl="0" fontAlgn="base">
        <a:spcBef>
          <a:spcPct val="20000"/>
        </a:spcBef>
        <a:spcAft>
          <a:spcPct val="0"/>
        </a:spcAft>
        <a:buClr>
          <a:schemeClr val="hlink"/>
        </a:buClr>
        <a:buSzPct val="80000"/>
        <a:buFont typeface="Wingdings" pitchFamily="2" charset="2"/>
        <a:buChar char="v"/>
        <a:defRPr kumimoji="1" sz="2000">
          <a:solidFill>
            <a:schemeClr val="tx1"/>
          </a:solidFill>
          <a:effectLst>
            <a:outerShdw blurRad="38100" dist="38100" dir="2700000" algn="tl">
              <a:srgbClr val="000000"/>
            </a:outerShdw>
          </a:effectLst>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image" Target="../media/image9.wmf"/><Relationship Id="rId4" Type="http://schemas.openxmlformats.org/officeDocument/2006/relationships/image" Target="../media/image8.wmf"/></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14.emf"/><Relationship Id="rId18" Type="http://schemas.openxmlformats.org/officeDocument/2006/relationships/oleObject" Target="../embeddings/oleObject8.bin"/><Relationship Id="rId3" Type="http://schemas.openxmlformats.org/officeDocument/2006/relationships/notesSlide" Target="../notesSlides/notesSlide20.xml"/><Relationship Id="rId7" Type="http://schemas.openxmlformats.org/officeDocument/2006/relationships/image" Target="../media/image11.emf"/><Relationship Id="rId12" Type="http://schemas.openxmlformats.org/officeDocument/2006/relationships/oleObject" Target="../embeddings/oleObject5.bin"/><Relationship Id="rId17" Type="http://schemas.openxmlformats.org/officeDocument/2006/relationships/image" Target="../media/image16.emf"/><Relationship Id="rId2" Type="http://schemas.openxmlformats.org/officeDocument/2006/relationships/slideLayout" Target="../slideLayouts/slideLayout7.xml"/><Relationship Id="rId16" Type="http://schemas.openxmlformats.org/officeDocument/2006/relationships/oleObject" Target="../embeddings/oleObject7.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13.emf"/><Relationship Id="rId5" Type="http://schemas.openxmlformats.org/officeDocument/2006/relationships/image" Target="../media/image10.emf"/><Relationship Id="rId15" Type="http://schemas.openxmlformats.org/officeDocument/2006/relationships/image" Target="../media/image15.emf"/><Relationship Id="rId10" Type="http://schemas.openxmlformats.org/officeDocument/2006/relationships/oleObject" Target="../embeddings/oleObject4.bin"/><Relationship Id="rId19" Type="http://schemas.openxmlformats.org/officeDocument/2006/relationships/image" Target="../media/image17.png"/><Relationship Id="rId4" Type="http://schemas.openxmlformats.org/officeDocument/2006/relationships/oleObject" Target="../embeddings/oleObject1.bin"/><Relationship Id="rId9" Type="http://schemas.openxmlformats.org/officeDocument/2006/relationships/image" Target="../media/image12.emf"/><Relationship Id="rId14" Type="http://schemas.openxmlformats.org/officeDocument/2006/relationships/oleObject" Target="../embeddings/oleObject6.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image" Target="../media/image9.wmf"/><Relationship Id="rId4" Type="http://schemas.openxmlformats.org/officeDocument/2006/relationships/image" Target="../media/image8.wmf"/></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7.xml"/><Relationship Id="rId4" Type="http://schemas.openxmlformats.org/officeDocument/2006/relationships/image" Target="../media/image7.w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49313" y="2033590"/>
            <a:ext cx="8280400" cy="1755775"/>
          </a:xfrm>
        </p:spPr>
        <p:txBody>
          <a:bodyPr/>
          <a:lstStyle/>
          <a:p>
            <a:pPr eaLnBrk="1" hangingPunct="1"/>
            <a:r>
              <a:rPr lang="ja-JP" altLang="ja-JP" sz="4000" dirty="0">
                <a:latin typeface="HGP創英角ｺﾞｼｯｸUB" panose="020B0900000000000000" pitchFamily="50" charset="-128"/>
                <a:ea typeface="HGP創英角ｺﾞｼｯｸUB" panose="020B0900000000000000" pitchFamily="50" charset="-128"/>
              </a:rPr>
              <a:t>スーパービジョンの理論と実際</a:t>
            </a:r>
            <a:r>
              <a:rPr lang="ja-JP" altLang="en-US" sz="4000" dirty="0"/>
              <a:t/>
            </a:r>
            <a:br>
              <a:rPr lang="ja-JP" altLang="en-US" sz="4000" dirty="0"/>
            </a:br>
            <a:r>
              <a:rPr lang="ja-JP" altLang="en-US" sz="4000" dirty="0"/>
              <a:t/>
            </a:r>
            <a:br>
              <a:rPr lang="ja-JP" altLang="en-US" sz="4000" dirty="0"/>
            </a:br>
            <a:r>
              <a:rPr lang="ja-JP" altLang="en-US" sz="3200" dirty="0"/>
              <a:t>個別</a:t>
            </a:r>
            <a:r>
              <a:rPr lang="en-US" altLang="ja-JP" sz="3200" dirty="0"/>
              <a:t>SV</a:t>
            </a:r>
            <a:r>
              <a:rPr lang="ja-JP" altLang="en-US" sz="3200" dirty="0"/>
              <a:t>とグループ</a:t>
            </a:r>
            <a:r>
              <a:rPr lang="en-US" altLang="ja-JP" sz="3200" dirty="0"/>
              <a:t>SV</a:t>
            </a:r>
            <a:r>
              <a:rPr lang="ja-JP" altLang="en-US" sz="3200" dirty="0"/>
              <a:t>の活用</a:t>
            </a:r>
            <a:endParaRPr lang="ja-JP" altLang="en-US" sz="3200" dirty="0">
              <a:ea typeface="HGP創英角ｺﾞｼｯｸUB" pitchFamily="50" charset="-128"/>
            </a:endParaRPr>
          </a:p>
        </p:txBody>
      </p:sp>
      <p:sp>
        <p:nvSpPr>
          <p:cNvPr id="5" name="Rectangle 3"/>
          <p:cNvSpPr>
            <a:spLocks noGrp="1" noChangeArrowheads="1"/>
          </p:cNvSpPr>
          <p:nvPr>
            <p:ph type="subTitle" idx="1"/>
          </p:nvPr>
        </p:nvSpPr>
        <p:spPr>
          <a:xfrm>
            <a:off x="1712913" y="5084763"/>
            <a:ext cx="6400800" cy="914400"/>
          </a:xfrm>
        </p:spPr>
        <p:txBody>
          <a:bodyPr/>
          <a:lstStyle/>
          <a:p>
            <a:pPr eaLnBrk="1" hangingPunct="1">
              <a:lnSpc>
                <a:spcPct val="80000"/>
              </a:lnSpc>
            </a:pPr>
            <a:r>
              <a:rPr lang="ja-JP" altLang="en-US" sz="2000" dirty="0">
                <a:ea typeface="HGP創英角ｺﾞｼｯｸUB" pitchFamily="50" charset="-128"/>
              </a:rPr>
              <a:t>沖縄大学福祉文化学科</a:t>
            </a:r>
            <a:endParaRPr lang="en-US" altLang="ja-JP" sz="2000" dirty="0">
              <a:ea typeface="HGP創英角ｺﾞｼｯｸUB" pitchFamily="50" charset="-128"/>
            </a:endParaRPr>
          </a:p>
          <a:p>
            <a:pPr eaLnBrk="1" hangingPunct="1">
              <a:lnSpc>
                <a:spcPct val="80000"/>
              </a:lnSpc>
            </a:pPr>
            <a:r>
              <a:rPr lang="ja-JP" altLang="en-US" sz="2000" dirty="0">
                <a:ea typeface="HGP創英角ｺﾞｼｯｸUB" pitchFamily="50" charset="-128"/>
              </a:rPr>
              <a:t>島村　聡（おきなわ障がい者相談支援ネットワーク）</a:t>
            </a:r>
          </a:p>
          <a:p>
            <a:pPr eaLnBrk="1" hangingPunct="1">
              <a:lnSpc>
                <a:spcPct val="80000"/>
              </a:lnSpc>
            </a:pPr>
            <a:r>
              <a:rPr lang="en-US" altLang="ja-JP" sz="2000" dirty="0" smtClean="0">
                <a:ea typeface="HGP創英角ｺﾞｼｯｸUB" pitchFamily="50" charset="-128"/>
              </a:rPr>
              <a:t>2019</a:t>
            </a:r>
            <a:r>
              <a:rPr lang="ja-JP" altLang="en-US" sz="2000" dirty="0" smtClean="0">
                <a:ea typeface="HGP創英角ｺﾞｼｯｸUB" pitchFamily="50" charset="-128"/>
              </a:rPr>
              <a:t>年</a:t>
            </a:r>
            <a:r>
              <a:rPr lang="en-US" altLang="ja-JP" sz="2000" dirty="0" smtClean="0">
                <a:ea typeface="HGP創英角ｺﾞｼｯｸUB" pitchFamily="50" charset="-128"/>
              </a:rPr>
              <a:t>1</a:t>
            </a:r>
            <a:r>
              <a:rPr lang="ja-JP" altLang="en-US" sz="2000" dirty="0" smtClean="0">
                <a:ea typeface="HGP創英角ｺﾞｼｯｸUB" pitchFamily="50" charset="-128"/>
              </a:rPr>
              <a:t>月</a:t>
            </a:r>
            <a:endParaRPr lang="ja-JP" altLang="en-US" sz="2000" dirty="0">
              <a:ea typeface="HGP創英角ｺﾞｼｯｸUB" pitchFamily="50" charset="-128"/>
            </a:endParaRPr>
          </a:p>
        </p:txBody>
      </p:sp>
      <p:sp>
        <p:nvSpPr>
          <p:cNvPr id="4" name="タイトル 1"/>
          <p:cNvSpPr txBox="1">
            <a:spLocks/>
          </p:cNvSpPr>
          <p:nvPr/>
        </p:nvSpPr>
        <p:spPr bwMode="auto">
          <a:xfrm>
            <a:off x="0" y="764705"/>
            <a:ext cx="9906000" cy="648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198" algn="ctr" rtl="0" fontAlgn="base">
              <a:spcBef>
                <a:spcPct val="0"/>
              </a:spcBef>
              <a:spcAft>
                <a:spcPct val="0"/>
              </a:spcAft>
              <a:defRPr kumimoji="1" sz="4400">
                <a:solidFill>
                  <a:schemeClr val="tx2"/>
                </a:solidFill>
                <a:latin typeface="Arial" charset="0"/>
                <a:ea typeface="ＭＳ Ｐゴシック" pitchFamily="50" charset="-128"/>
              </a:defRPr>
            </a:lvl6pPr>
            <a:lvl7pPr marL="914395" algn="ctr" rtl="0" fontAlgn="base">
              <a:spcBef>
                <a:spcPct val="0"/>
              </a:spcBef>
              <a:spcAft>
                <a:spcPct val="0"/>
              </a:spcAft>
              <a:defRPr kumimoji="1" sz="4400">
                <a:solidFill>
                  <a:schemeClr val="tx2"/>
                </a:solidFill>
                <a:latin typeface="Arial" charset="0"/>
                <a:ea typeface="ＭＳ Ｐゴシック" pitchFamily="50" charset="-128"/>
              </a:defRPr>
            </a:lvl7pPr>
            <a:lvl8pPr marL="1371592" algn="ctr" rtl="0" fontAlgn="base">
              <a:spcBef>
                <a:spcPct val="0"/>
              </a:spcBef>
              <a:spcAft>
                <a:spcPct val="0"/>
              </a:spcAft>
              <a:defRPr kumimoji="1" sz="4400">
                <a:solidFill>
                  <a:schemeClr val="tx2"/>
                </a:solidFill>
                <a:latin typeface="Arial" charset="0"/>
                <a:ea typeface="ＭＳ Ｐゴシック" pitchFamily="50" charset="-128"/>
              </a:defRPr>
            </a:lvl8pPr>
            <a:lvl9pPr marL="1828789"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sz="2400" kern="0" dirty="0"/>
              <a:t>平成</a:t>
            </a:r>
            <a:r>
              <a:rPr lang="en-US" altLang="ja-JP" sz="2400" kern="0" dirty="0"/>
              <a:t>30</a:t>
            </a:r>
            <a:r>
              <a:rPr lang="ja-JP" altLang="en-US" sz="2400" kern="0" dirty="0"/>
              <a:t>年度主任相談支援専門員養成研修</a:t>
            </a:r>
            <a:endParaRPr lang="ja-JP" altLang="en-US" kern="0" dirty="0"/>
          </a:p>
        </p:txBody>
      </p:sp>
      <p:sp>
        <p:nvSpPr>
          <p:cNvPr id="2" name="スライド番号プレースホルダー 1"/>
          <p:cNvSpPr>
            <a:spLocks noGrp="1"/>
          </p:cNvSpPr>
          <p:nvPr>
            <p:ph type="sldNum" sz="quarter" idx="12"/>
          </p:nvPr>
        </p:nvSpPr>
        <p:spPr>
          <a:xfrm>
            <a:off x="7329264" y="6360502"/>
            <a:ext cx="2311400" cy="476250"/>
          </a:xfrm>
        </p:spPr>
        <p:txBody>
          <a:bodyPr/>
          <a:lstStyle/>
          <a:p>
            <a:pPr>
              <a:defRPr/>
            </a:pPr>
            <a:fld id="{F90A3C79-1AFD-481B-B685-7933BCD0898B}" type="slidenum">
              <a:rPr lang="en-US" altLang="ja-JP" smtClean="0"/>
              <a:pPr>
                <a:defRPr/>
              </a:pPr>
              <a:t>1</a:t>
            </a:fld>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704850" y="146720"/>
            <a:ext cx="8496300" cy="762000"/>
          </a:xfrm>
        </p:spPr>
        <p:txBody>
          <a:bodyPr/>
          <a:lstStyle/>
          <a:p>
            <a:pPr eaLnBrk="1" hangingPunct="1"/>
            <a:r>
              <a:rPr lang="ja-JP" altLang="en-US" sz="3200" dirty="0">
                <a:solidFill>
                  <a:srgbClr val="CC3300"/>
                </a:solidFill>
                <a:latin typeface="HGP創英角ﾎﾟｯﾌﾟ体" pitchFamily="50" charset="-128"/>
                <a:ea typeface="HGP創英角ﾎﾟｯﾌﾟ体" pitchFamily="50" charset="-128"/>
              </a:rPr>
              <a:t>なぜスーパービジョンなのか</a:t>
            </a:r>
            <a:endParaRPr lang="ja-JP" altLang="en-US" sz="3600" dirty="0">
              <a:solidFill>
                <a:srgbClr val="CC3300"/>
              </a:solidFill>
              <a:latin typeface="HGP創英角ﾎﾟｯﾌﾟ体" pitchFamily="50" charset="-128"/>
              <a:ea typeface="HGP創英角ﾎﾟｯﾌﾟ体" pitchFamily="50" charset="-128"/>
            </a:endParaRPr>
          </a:p>
        </p:txBody>
      </p:sp>
      <p:sp>
        <p:nvSpPr>
          <p:cNvPr id="6148" name="Text Box 5"/>
          <p:cNvSpPr txBox="1">
            <a:spLocks noChangeArrowheads="1"/>
          </p:cNvSpPr>
          <p:nvPr/>
        </p:nvSpPr>
        <p:spPr bwMode="auto">
          <a:xfrm>
            <a:off x="1136576" y="1484313"/>
            <a:ext cx="7776864"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2800" dirty="0">
                <a:solidFill>
                  <a:schemeClr val="tx2"/>
                </a:solidFill>
                <a:ea typeface="HGP創英角ｺﾞｼｯｸUB" pitchFamily="50" charset="-128"/>
              </a:rPr>
              <a:t>対人援助を内容としたＳＷ活動は利用者の課題を環境も含めた全体としてとらえ、また、その解決方法も本人だけでなく幅広い環境への働きかけを通して見出すことになる。</a:t>
            </a:r>
          </a:p>
          <a:p>
            <a:pPr eaLnBrk="1" hangingPunct="1">
              <a:spcBef>
                <a:spcPct val="50000"/>
              </a:spcBef>
              <a:buFontTx/>
              <a:buNone/>
            </a:pPr>
            <a:r>
              <a:rPr lang="ja-JP" altLang="en-US" sz="2800" dirty="0">
                <a:solidFill>
                  <a:schemeClr val="tx2"/>
                </a:solidFill>
                <a:ea typeface="HGP創英角ｺﾞｼｯｸUB" pitchFamily="50" charset="-128"/>
              </a:rPr>
              <a:t>しかし、それはとても困難なことであり、援助がうまく行かないときに個々の力だけで打開策を見出すことは益々難しい。</a:t>
            </a:r>
          </a:p>
          <a:p>
            <a:pPr eaLnBrk="1" hangingPunct="1">
              <a:spcBef>
                <a:spcPct val="50000"/>
              </a:spcBef>
              <a:buFontTx/>
              <a:buNone/>
            </a:pPr>
            <a:r>
              <a:rPr lang="ja-JP" altLang="en-US" sz="2800" dirty="0">
                <a:solidFill>
                  <a:schemeClr val="tx2"/>
                </a:solidFill>
                <a:ea typeface="HGP創英角ｺﾞｼｯｸUB" pitchFamily="50" charset="-128"/>
              </a:rPr>
              <a:t>そこで、自分の援助をスーパーバイザーの力を借りて客観的に捉え直し、知識や技術面および感情面の課題に気付きを得る必要がある。</a:t>
            </a:r>
          </a:p>
        </p:txBody>
      </p:sp>
      <p:sp>
        <p:nvSpPr>
          <p:cNvPr id="6" name="Line 3"/>
          <p:cNvSpPr>
            <a:spLocks noChangeShapeType="1"/>
          </p:cNvSpPr>
          <p:nvPr/>
        </p:nvSpPr>
        <p:spPr bwMode="auto">
          <a:xfrm>
            <a:off x="0" y="980728"/>
            <a:ext cx="9906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01272" y="6481375"/>
            <a:ext cx="2311400" cy="476250"/>
          </a:xfrm>
        </p:spPr>
        <p:txBody>
          <a:bodyPr/>
          <a:lstStyle/>
          <a:p>
            <a:pPr>
              <a:defRPr/>
            </a:pPr>
            <a:fld id="{431CAECD-5926-4741-A906-A08E04809A27}" type="slidenum">
              <a:rPr lang="en-US" altLang="ja-JP" smtClean="0"/>
              <a:pPr>
                <a:defRPr/>
              </a:pPr>
              <a:t>10</a:t>
            </a:fld>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704850" y="146720"/>
            <a:ext cx="8496300" cy="762000"/>
          </a:xfrm>
        </p:spPr>
        <p:txBody>
          <a:bodyPr/>
          <a:lstStyle/>
          <a:p>
            <a:pPr eaLnBrk="1" hangingPunct="1"/>
            <a:r>
              <a:rPr lang="ja-JP" altLang="en-US" sz="3200" dirty="0">
                <a:solidFill>
                  <a:srgbClr val="CC3300"/>
                </a:solidFill>
                <a:latin typeface="HGP創英角ﾎﾟｯﾌﾟ体" pitchFamily="50" charset="-128"/>
                <a:ea typeface="HGP創英角ﾎﾟｯﾌﾟ体" pitchFamily="50" charset="-128"/>
              </a:rPr>
              <a:t>実際に行われている取り組み例</a:t>
            </a:r>
            <a:endParaRPr lang="ja-JP" altLang="en-US" sz="3600" dirty="0">
              <a:solidFill>
                <a:srgbClr val="CC3300"/>
              </a:solidFill>
              <a:latin typeface="HGP創英角ﾎﾟｯﾌﾟ体" pitchFamily="50" charset="-128"/>
              <a:ea typeface="HGP創英角ﾎﾟｯﾌﾟ体" pitchFamily="50" charset="-128"/>
            </a:endParaRPr>
          </a:p>
        </p:txBody>
      </p:sp>
      <p:sp>
        <p:nvSpPr>
          <p:cNvPr id="6148" name="Text Box 5"/>
          <p:cNvSpPr txBox="1">
            <a:spLocks noChangeArrowheads="1"/>
          </p:cNvSpPr>
          <p:nvPr/>
        </p:nvSpPr>
        <p:spPr bwMode="auto">
          <a:xfrm>
            <a:off x="707289" y="1206632"/>
            <a:ext cx="8568952" cy="5004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2400" dirty="0" smtClean="0"/>
              <a:t>認定社会福祉士認証・認定機構は</a:t>
            </a:r>
            <a:r>
              <a:rPr lang="ja-JP" altLang="en-US" sz="2400" dirty="0"/>
              <a:t>、認定社会福祉士の要件にスーパーバイジー実績を、上級認定社会福祉士の要件にスーパーバイザー実績を定めた。</a:t>
            </a:r>
            <a:endParaRPr lang="en-US" altLang="ja-JP" sz="2400" dirty="0"/>
          </a:p>
          <a:p>
            <a:pPr>
              <a:buNone/>
            </a:pPr>
            <a:r>
              <a:rPr lang="ja-JP" altLang="en-US" sz="2400" dirty="0"/>
              <a:t>① </a:t>
            </a:r>
            <a:r>
              <a:rPr lang="en-US" altLang="ja-JP" sz="2400" dirty="0" err="1"/>
              <a:t>Sve</a:t>
            </a:r>
            <a:r>
              <a:rPr lang="ja-JP" altLang="en-US" sz="2400" dirty="0"/>
              <a:t>は、</a:t>
            </a:r>
            <a:r>
              <a:rPr lang="ja-JP" altLang="en-US" sz="2400" dirty="0">
                <a:latin typeface="HGP創英角ｺﾞｼｯｸUB" panose="020B0900000000000000" pitchFamily="50" charset="-128"/>
                <a:ea typeface="HGP創英角ｺﾞｼｯｸUB" panose="020B0900000000000000" pitchFamily="50" charset="-128"/>
              </a:rPr>
              <a:t>自己チェックシート</a:t>
            </a:r>
            <a:r>
              <a:rPr lang="ja-JP" altLang="en-US" sz="2400" dirty="0"/>
              <a:t>を使用し、個別レベル、組織レベル、地域レベルの各項目について自己チェックを行う。</a:t>
            </a:r>
          </a:p>
          <a:p>
            <a:pPr>
              <a:buNone/>
            </a:pPr>
            <a:r>
              <a:rPr lang="ja-JP" altLang="en-US" sz="2400" dirty="0"/>
              <a:t>②</a:t>
            </a:r>
            <a:r>
              <a:rPr lang="en-US" altLang="ja-JP" sz="2400" dirty="0"/>
              <a:t> </a:t>
            </a:r>
            <a:r>
              <a:rPr lang="en-US" altLang="ja-JP" sz="2400" dirty="0" err="1"/>
              <a:t>Sve</a:t>
            </a:r>
            <a:r>
              <a:rPr lang="ja-JP" altLang="en-US" sz="2400" dirty="0"/>
              <a:t>は、スーパービジョンを受けたい</a:t>
            </a:r>
            <a:r>
              <a:rPr lang="ja-JP" altLang="en-US" sz="2400" dirty="0">
                <a:latin typeface="HGP創英角ｺﾞｼｯｸUB" panose="020B0900000000000000" pitchFamily="50" charset="-128"/>
                <a:ea typeface="HGP創英角ｺﾞｼｯｸUB" panose="020B0900000000000000" pitchFamily="50" charset="-128"/>
              </a:rPr>
              <a:t>テーマを選定</a:t>
            </a:r>
            <a:r>
              <a:rPr lang="ja-JP" altLang="en-US" sz="2400" dirty="0"/>
              <a:t>し、</a:t>
            </a:r>
            <a:r>
              <a:rPr lang="en-US" altLang="ja-JP" sz="2400" dirty="0"/>
              <a:t>S</a:t>
            </a:r>
            <a:r>
              <a:rPr lang="ja-JP" altLang="en-US" sz="2400" dirty="0"/>
              <a:t>ｖｒとの面談を通して、スーパービジョンを受けるテーマを決定する。</a:t>
            </a:r>
          </a:p>
          <a:p>
            <a:pPr>
              <a:buNone/>
            </a:pPr>
            <a:r>
              <a:rPr lang="ja-JP" altLang="en-US" sz="2400" dirty="0"/>
              <a:t>③ </a:t>
            </a:r>
            <a:r>
              <a:rPr lang="ja-JP" altLang="en-US" sz="2400" dirty="0">
                <a:latin typeface="HGP創英角ｺﾞｼｯｸUB" panose="020B0900000000000000" pitchFamily="50" charset="-128"/>
                <a:ea typeface="HGP創英角ｺﾞｼｯｸUB" panose="020B0900000000000000" pitchFamily="50" charset="-128"/>
              </a:rPr>
              <a:t>スーパービジョン実施契約書</a:t>
            </a:r>
            <a:r>
              <a:rPr lang="ja-JP" altLang="en-US" sz="2400" dirty="0"/>
              <a:t>により、</a:t>
            </a:r>
            <a:r>
              <a:rPr lang="en-US" altLang="ja-JP" sz="2400" dirty="0"/>
              <a:t>S</a:t>
            </a:r>
            <a:r>
              <a:rPr lang="ja-JP" altLang="en-US" sz="2400" dirty="0"/>
              <a:t>ｖｒと契約を締結してスーパービジョン実施。契約期間は、原則として１年間とする。</a:t>
            </a:r>
            <a:endParaRPr lang="en-US" altLang="ja-JP" sz="2400" dirty="0"/>
          </a:p>
          <a:p>
            <a:pPr>
              <a:buNone/>
            </a:pPr>
            <a:r>
              <a:rPr lang="ja-JP" altLang="en-US" sz="2400" dirty="0"/>
              <a:t>④</a:t>
            </a:r>
            <a:r>
              <a:rPr lang="en-US" altLang="ja-JP" sz="2400" dirty="0"/>
              <a:t> </a:t>
            </a:r>
            <a:r>
              <a:rPr lang="en-US" altLang="ja-JP" sz="2400" dirty="0" err="1"/>
              <a:t>Sve</a:t>
            </a:r>
            <a:r>
              <a:rPr lang="ja-JP" altLang="en-US" sz="2400" dirty="0"/>
              <a:t>は、終了後、スーパービジョン個人記録を記入する。</a:t>
            </a:r>
            <a:endParaRPr lang="en-US" altLang="ja-JP" sz="2400" dirty="0"/>
          </a:p>
          <a:p>
            <a:pPr>
              <a:buNone/>
            </a:pPr>
            <a:r>
              <a:rPr lang="ja-JP" altLang="en-US" sz="2400" dirty="0"/>
              <a:t>⑤ </a:t>
            </a:r>
            <a:r>
              <a:rPr lang="en-US" altLang="ja-JP" sz="2400" dirty="0"/>
              <a:t>S</a:t>
            </a:r>
            <a:r>
              <a:rPr lang="ja-JP" altLang="en-US" sz="2400" dirty="0"/>
              <a:t>ｖｒは、スーパービジョン機能表を記入し、</a:t>
            </a:r>
            <a:r>
              <a:rPr lang="en-US" altLang="ja-JP" sz="2400" dirty="0" err="1"/>
              <a:t>Sve</a:t>
            </a:r>
            <a:r>
              <a:rPr lang="ja-JP" altLang="en-US" sz="2400" dirty="0"/>
              <a:t>に説明する。</a:t>
            </a:r>
            <a:endParaRPr lang="en-US" altLang="ja-JP" sz="2400" dirty="0"/>
          </a:p>
          <a:p>
            <a:pPr>
              <a:buNone/>
            </a:pPr>
            <a:endParaRPr lang="en-US" altLang="ja-JP" sz="1200" dirty="0">
              <a:solidFill>
                <a:schemeClr val="tx2"/>
              </a:solidFill>
              <a:ea typeface="HGP創英角ｺﾞｼｯｸUB" pitchFamily="50" charset="-128"/>
            </a:endParaRPr>
          </a:p>
          <a:p>
            <a:pPr algn="r">
              <a:buNone/>
            </a:pPr>
            <a:r>
              <a:rPr lang="ja-JP" altLang="en-US" sz="1400" dirty="0" smtClean="0">
                <a:solidFill>
                  <a:schemeClr val="tx2"/>
                </a:solidFill>
                <a:ea typeface="HGP創英角ｺﾞｼｯｸUB" pitchFamily="50" charset="-128"/>
              </a:rPr>
              <a:t>認定社会福祉士認証・認定機構　スーパービジョン</a:t>
            </a:r>
            <a:r>
              <a:rPr lang="ja-JP" altLang="en-US" sz="1400" dirty="0">
                <a:solidFill>
                  <a:schemeClr val="tx2"/>
                </a:solidFill>
                <a:ea typeface="HGP創英角ｺﾞｼｯｸUB" pitchFamily="50" charset="-128"/>
              </a:rPr>
              <a:t>実施要綱より</a:t>
            </a:r>
          </a:p>
        </p:txBody>
      </p:sp>
      <p:sp>
        <p:nvSpPr>
          <p:cNvPr id="6" name="Line 3"/>
          <p:cNvSpPr>
            <a:spLocks noChangeShapeType="1"/>
          </p:cNvSpPr>
          <p:nvPr/>
        </p:nvSpPr>
        <p:spPr bwMode="auto">
          <a:xfrm>
            <a:off x="0" y="980728"/>
            <a:ext cx="9906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11</a:t>
            </a:fld>
            <a:endParaRPr lang="en-US" altLang="ja-JP" dirty="0"/>
          </a:p>
        </p:txBody>
      </p:sp>
    </p:spTree>
    <p:extLst>
      <p:ext uri="{BB962C8B-B14F-4D97-AF65-F5344CB8AC3E}">
        <p14:creationId xmlns:p14="http://schemas.microsoft.com/office/powerpoint/2010/main" val="3778081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704851" y="765177"/>
            <a:ext cx="8496300" cy="936625"/>
          </a:xfrm>
        </p:spPr>
        <p:txBody>
          <a:bodyPr/>
          <a:lstStyle/>
          <a:p>
            <a:pPr eaLnBrk="1" hangingPunct="1"/>
            <a:r>
              <a:rPr lang="ja-JP" altLang="en-US" sz="3200" dirty="0">
                <a:solidFill>
                  <a:srgbClr val="CC3300"/>
                </a:solidFill>
                <a:latin typeface="HGP創英角ﾎﾟｯﾌﾟ体" pitchFamily="50" charset="-128"/>
                <a:ea typeface="HGP創英角ﾎﾟｯﾌﾟ体" pitchFamily="50" charset="-128"/>
              </a:rPr>
              <a:t>２　スーパービジョンの理論</a:t>
            </a:r>
            <a:endParaRPr lang="ja-JP" altLang="en-US" sz="3600" dirty="0">
              <a:solidFill>
                <a:srgbClr val="CC3300"/>
              </a:solidFill>
              <a:latin typeface="HGP創英角ﾎﾟｯﾌﾟ体" pitchFamily="50" charset="-128"/>
              <a:ea typeface="HGP創英角ﾎﾟｯﾌﾟ体" pitchFamily="50" charset="-128"/>
            </a:endParaRPr>
          </a:p>
        </p:txBody>
      </p:sp>
      <p:sp>
        <p:nvSpPr>
          <p:cNvPr id="5124" name="Rectangle 5"/>
          <p:cNvSpPr>
            <a:spLocks noChangeArrowheads="1"/>
          </p:cNvSpPr>
          <p:nvPr/>
        </p:nvSpPr>
        <p:spPr bwMode="auto">
          <a:xfrm>
            <a:off x="2144688" y="2348880"/>
            <a:ext cx="5573962" cy="261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80000"/>
              </a:lnSpc>
              <a:spcBef>
                <a:spcPct val="0"/>
              </a:spcBef>
              <a:buFontTx/>
              <a:buNone/>
            </a:pPr>
            <a:r>
              <a:rPr lang="ja-JP" altLang="en-US" dirty="0">
                <a:solidFill>
                  <a:schemeClr val="tx2"/>
                </a:solidFill>
                <a:ea typeface="HGP創英角ｺﾞｼｯｸUB" pitchFamily="50" charset="-128"/>
              </a:rPr>
              <a:t>①　スーパービジョンの定義</a:t>
            </a:r>
            <a:endParaRPr lang="en-US" altLang="ja-JP" dirty="0">
              <a:solidFill>
                <a:schemeClr val="tx2"/>
              </a:solidFill>
              <a:ea typeface="HGP創英角ｺﾞｼｯｸUB" pitchFamily="50" charset="-128"/>
            </a:endParaRPr>
          </a:p>
          <a:p>
            <a:pPr eaLnBrk="1" hangingPunct="1">
              <a:lnSpc>
                <a:spcPct val="180000"/>
              </a:lnSpc>
              <a:spcBef>
                <a:spcPct val="0"/>
              </a:spcBef>
              <a:buFontTx/>
              <a:buNone/>
            </a:pPr>
            <a:r>
              <a:rPr lang="ja-JP" altLang="en-US" dirty="0">
                <a:solidFill>
                  <a:schemeClr val="tx2"/>
                </a:solidFill>
                <a:ea typeface="HGP創英角ｺﾞｼｯｸUB" pitchFamily="50" charset="-128"/>
              </a:rPr>
              <a:t>②　スーパービジョン関係と機能</a:t>
            </a:r>
          </a:p>
          <a:p>
            <a:pPr eaLnBrk="1" hangingPunct="1">
              <a:lnSpc>
                <a:spcPct val="180000"/>
              </a:lnSpc>
              <a:spcBef>
                <a:spcPct val="0"/>
              </a:spcBef>
              <a:buFontTx/>
              <a:buNone/>
            </a:pPr>
            <a:r>
              <a:rPr lang="ja-JP" altLang="en-US" dirty="0">
                <a:solidFill>
                  <a:schemeClr val="tx2"/>
                </a:solidFill>
                <a:ea typeface="HGP創英角ｺﾞｼｯｸUB" pitchFamily="50" charset="-128"/>
              </a:rPr>
              <a:t>③　スーパービジョンのプロセス</a:t>
            </a:r>
            <a:endParaRPr lang="en-US" altLang="ja-JP" dirty="0">
              <a:solidFill>
                <a:schemeClr val="tx2"/>
              </a:solidFill>
              <a:ea typeface="HGP創英角ｺﾞｼｯｸUB" pitchFamily="50" charset="-128"/>
            </a:endParaRPr>
          </a:p>
        </p:txBody>
      </p:sp>
      <p:sp>
        <p:nvSpPr>
          <p:cNvPr id="6"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381750"/>
            <a:ext cx="2311400" cy="476250"/>
          </a:xfrm>
        </p:spPr>
        <p:txBody>
          <a:bodyPr/>
          <a:lstStyle/>
          <a:p>
            <a:pPr>
              <a:defRPr/>
            </a:pPr>
            <a:fld id="{431CAECD-5926-4741-A906-A08E04809A27}" type="slidenum">
              <a:rPr lang="en-US" altLang="ja-JP" smtClean="0"/>
              <a:pPr>
                <a:defRPr/>
              </a:pPr>
              <a:t>12</a:t>
            </a:fld>
            <a:endParaRPr lang="en-US" altLang="ja-JP" dirty="0"/>
          </a:p>
        </p:txBody>
      </p:sp>
    </p:spTree>
    <p:extLst>
      <p:ext uri="{BB962C8B-B14F-4D97-AF65-F5344CB8AC3E}">
        <p14:creationId xmlns:p14="http://schemas.microsoft.com/office/powerpoint/2010/main" val="25404843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9"/>
          <p:cNvSpPr>
            <a:spLocks noGrp="1" noChangeArrowheads="1"/>
          </p:cNvSpPr>
          <p:nvPr>
            <p:ph type="title" idx="4294967295"/>
          </p:nvPr>
        </p:nvSpPr>
        <p:spPr>
          <a:xfrm>
            <a:off x="704850" y="116633"/>
            <a:ext cx="8496300" cy="645369"/>
          </a:xfrm>
        </p:spPr>
        <p:txBody>
          <a:bodyPr/>
          <a:lstStyle/>
          <a:p>
            <a:pPr eaLnBrk="1" hangingPunct="1"/>
            <a:r>
              <a:rPr lang="ja-JP" altLang="en-US" sz="3600" dirty="0">
                <a:solidFill>
                  <a:srgbClr val="CC3300"/>
                </a:solidFill>
                <a:ea typeface="HGP創英角ﾎﾟｯﾌﾟ体" pitchFamily="50" charset="-128"/>
              </a:rPr>
              <a:t>スーパービジョンの定義</a:t>
            </a:r>
          </a:p>
        </p:txBody>
      </p:sp>
      <p:sp>
        <p:nvSpPr>
          <p:cNvPr id="7182" name="Rectangle 34"/>
          <p:cNvSpPr>
            <a:spLocks noChangeArrowheads="1"/>
          </p:cNvSpPr>
          <p:nvPr/>
        </p:nvSpPr>
        <p:spPr bwMode="auto">
          <a:xfrm>
            <a:off x="704850" y="1530423"/>
            <a:ext cx="8856662" cy="4376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2400" dirty="0">
                <a:latin typeface="+mj-ea"/>
                <a:ea typeface="+mj-ea"/>
              </a:rPr>
              <a:t>　ソーシャルワークのスーパーバイザーは、機関のアドミニストレーションのスタッフとして、スーパーバイジーの仕事に関して、方向性を与え、調整や強化を行い、評価する権限と責任を与えられている。</a:t>
            </a:r>
            <a:endParaRPr lang="en-US" altLang="ja-JP" sz="2400" dirty="0">
              <a:latin typeface="+mj-ea"/>
              <a:ea typeface="+mj-ea"/>
            </a:endParaRPr>
          </a:p>
          <a:p>
            <a:pPr>
              <a:buNone/>
            </a:pPr>
            <a:r>
              <a:rPr lang="ja-JP" altLang="en-US" sz="2400" dirty="0">
                <a:latin typeface="+mj-ea"/>
                <a:ea typeface="+mj-ea"/>
              </a:rPr>
              <a:t>　この責任の遂行のために、スーパーバイザーは、スーパーバイジーとの</a:t>
            </a:r>
            <a:r>
              <a:rPr lang="ja-JP" altLang="en-US" sz="2400" u="sng" dirty="0">
                <a:latin typeface="+mj-ea"/>
                <a:ea typeface="+mj-ea"/>
              </a:rPr>
              <a:t>相互関係</a:t>
            </a:r>
            <a:r>
              <a:rPr lang="ja-JP" altLang="en-US" sz="2400" dirty="0">
                <a:latin typeface="+mj-ea"/>
                <a:ea typeface="+mj-ea"/>
              </a:rPr>
              <a:t>において、管理的、教育的、支持的機能を果たす。</a:t>
            </a:r>
            <a:endParaRPr lang="en-US" altLang="ja-JP" sz="2400" dirty="0">
              <a:latin typeface="+mj-ea"/>
              <a:ea typeface="+mj-ea"/>
            </a:endParaRPr>
          </a:p>
          <a:p>
            <a:pPr>
              <a:buNone/>
            </a:pPr>
            <a:r>
              <a:rPr lang="ja-JP" altLang="en-US" sz="2400" dirty="0">
                <a:latin typeface="+mj-ea"/>
                <a:ea typeface="+mj-ea"/>
              </a:rPr>
              <a:t>　スーパーバイザーの究極的な目的は、機関の方針や手続きに従って、クライエントに量的、質的に最善のサービスを提供することである。</a:t>
            </a:r>
            <a:endParaRPr lang="en-US" altLang="ja-JP" sz="2400" dirty="0">
              <a:solidFill>
                <a:schemeClr val="tx2"/>
              </a:solidFill>
              <a:latin typeface="+mj-ea"/>
              <a:ea typeface="+mj-ea"/>
            </a:endParaRPr>
          </a:p>
          <a:p>
            <a:pPr>
              <a:buNone/>
            </a:pPr>
            <a:r>
              <a:rPr lang="en-US" altLang="ja-JP" sz="2400" dirty="0" err="1">
                <a:solidFill>
                  <a:schemeClr val="tx2"/>
                </a:solidFill>
                <a:latin typeface="+mj-ea"/>
                <a:ea typeface="+mj-ea"/>
              </a:rPr>
              <a:t>L.Shulman</a:t>
            </a:r>
            <a:r>
              <a:rPr lang="ja-JP" altLang="en-US" sz="2400" dirty="0">
                <a:solidFill>
                  <a:schemeClr val="tx2"/>
                </a:solidFill>
                <a:latin typeface="+mj-ea"/>
                <a:ea typeface="+mj-ea"/>
              </a:rPr>
              <a:t>は、この相互作用に着目した。ケースワークからジェネリックソーシャルワークへの対応へと</a:t>
            </a:r>
            <a:r>
              <a:rPr lang="ja-JP" altLang="en-US" sz="2400" dirty="0">
                <a:solidFill>
                  <a:schemeClr val="tx2"/>
                </a:solidFill>
                <a:latin typeface="+mj-ea"/>
              </a:rPr>
              <a:t>スーパービジョンを発展させるために</a:t>
            </a:r>
            <a:r>
              <a:rPr lang="ja-JP" altLang="en-US" sz="2400" dirty="0">
                <a:solidFill>
                  <a:schemeClr val="tx2"/>
                </a:solidFill>
                <a:latin typeface="+mj-ea"/>
                <a:ea typeface="+mj-ea"/>
              </a:rPr>
              <a:t>相互作用モデルが有効で</a:t>
            </a:r>
            <a:r>
              <a:rPr lang="ja-JP" altLang="en-US" sz="2400" dirty="0" smtClean="0">
                <a:solidFill>
                  <a:schemeClr val="tx2"/>
                </a:solidFill>
                <a:latin typeface="+mj-ea"/>
                <a:ea typeface="+mj-ea"/>
              </a:rPr>
              <a:t>ある</a:t>
            </a:r>
            <a:r>
              <a:rPr lang="ja-JP" altLang="en-US" sz="2000" dirty="0" smtClean="0">
                <a:solidFill>
                  <a:schemeClr val="tx2"/>
                </a:solidFill>
                <a:latin typeface="+mj-ea"/>
                <a:ea typeface="+mj-ea"/>
              </a:rPr>
              <a:t>。</a:t>
            </a:r>
            <a:endParaRPr lang="ja-JP" altLang="en-US" sz="2000" dirty="0">
              <a:solidFill>
                <a:schemeClr val="tx2"/>
              </a:solidFill>
              <a:latin typeface="+mj-ea"/>
              <a:ea typeface="+mj-ea"/>
            </a:endParaRPr>
          </a:p>
        </p:txBody>
      </p:sp>
      <p:sp>
        <p:nvSpPr>
          <p:cNvPr id="19" name="Line 3"/>
          <p:cNvSpPr>
            <a:spLocks noChangeShapeType="1"/>
          </p:cNvSpPr>
          <p:nvPr/>
        </p:nvSpPr>
        <p:spPr bwMode="auto">
          <a:xfrm>
            <a:off x="0" y="762000"/>
            <a:ext cx="9906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 name="正方形/長方形 1">
            <a:extLst>
              <a:ext uri="{FF2B5EF4-FFF2-40B4-BE49-F238E27FC236}">
                <a16:creationId xmlns:a16="http://schemas.microsoft.com/office/drawing/2014/main" id="{6DA28396-2275-4709-8B1B-855E1CEA3DE6}"/>
              </a:ext>
            </a:extLst>
          </p:cNvPr>
          <p:cNvSpPr/>
          <p:nvPr/>
        </p:nvSpPr>
        <p:spPr>
          <a:xfrm>
            <a:off x="2216696" y="776839"/>
            <a:ext cx="5544616" cy="461665"/>
          </a:xfrm>
          <a:prstGeom prst="rect">
            <a:avLst/>
          </a:prstGeom>
        </p:spPr>
        <p:txBody>
          <a:bodyPr wrap="square">
            <a:spAutoFit/>
          </a:bodyPr>
          <a:lstStyle/>
          <a:p>
            <a:r>
              <a:rPr lang="en-US" altLang="ja-JP" sz="2400" dirty="0"/>
              <a:t>Alfred </a:t>
            </a:r>
            <a:r>
              <a:rPr lang="en-US" altLang="ja-JP" sz="2400" dirty="0" err="1"/>
              <a:t>Kadushin</a:t>
            </a:r>
            <a:r>
              <a:rPr lang="ja-JP" altLang="en-US" sz="2400" dirty="0"/>
              <a:t>を基本とした言説が多い</a:t>
            </a:r>
          </a:p>
        </p:txBody>
      </p:sp>
      <p:sp>
        <p:nvSpPr>
          <p:cNvPr id="8"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3" name="正方形/長方形 2">
            <a:extLst>
              <a:ext uri="{FF2B5EF4-FFF2-40B4-BE49-F238E27FC236}">
                <a16:creationId xmlns:a16="http://schemas.microsoft.com/office/drawing/2014/main" id="{59FE1575-EFC3-441A-8EFC-03EB89800840}"/>
              </a:ext>
            </a:extLst>
          </p:cNvPr>
          <p:cNvSpPr/>
          <p:nvPr/>
        </p:nvSpPr>
        <p:spPr>
          <a:xfrm>
            <a:off x="4088904" y="5951021"/>
            <a:ext cx="5328592" cy="646331"/>
          </a:xfrm>
          <a:prstGeom prst="rect">
            <a:avLst/>
          </a:prstGeom>
        </p:spPr>
        <p:txBody>
          <a:bodyPr wrap="square">
            <a:spAutoFit/>
          </a:bodyPr>
          <a:lstStyle/>
          <a:p>
            <a:r>
              <a:rPr lang="ja-JP" altLang="en-US" dirty="0">
                <a:latin typeface="+mj-ea"/>
                <a:ea typeface="+mj-ea"/>
              </a:rPr>
              <a:t>山辺朗子「ジェネラリスト・ソーシャルワークにもとづく社会福祉のスーパービジョン：その理論と実践」</a:t>
            </a:r>
            <a:r>
              <a:rPr lang="en-US" altLang="ja-JP" dirty="0">
                <a:latin typeface="+mj-ea"/>
                <a:ea typeface="+mj-ea"/>
              </a:rPr>
              <a:t>2015</a:t>
            </a:r>
            <a:endParaRPr lang="ja-JP" altLang="en-US" dirty="0">
              <a:latin typeface="+mj-ea"/>
              <a:ea typeface="+mj-ea"/>
            </a:endParaRPr>
          </a:p>
        </p:txBody>
      </p:sp>
      <p:sp>
        <p:nvSpPr>
          <p:cNvPr id="4" name="スライド番号プレースホルダー 3"/>
          <p:cNvSpPr>
            <a:spLocks noGrp="1"/>
          </p:cNvSpPr>
          <p:nvPr>
            <p:ph type="sldNum" sz="quarter" idx="12"/>
          </p:nvPr>
        </p:nvSpPr>
        <p:spPr>
          <a:xfrm>
            <a:off x="7534334" y="6481375"/>
            <a:ext cx="2311400" cy="476250"/>
          </a:xfrm>
        </p:spPr>
        <p:txBody>
          <a:bodyPr/>
          <a:lstStyle/>
          <a:p>
            <a:pPr>
              <a:defRPr/>
            </a:pPr>
            <a:fld id="{431CAECD-5926-4741-A906-A08E04809A27}" type="slidenum">
              <a:rPr lang="en-US" altLang="ja-JP" smtClean="0"/>
              <a:pPr>
                <a:defRPr/>
              </a:pPr>
              <a:t>13</a:t>
            </a:fld>
            <a:endParaRPr lang="en-US" altLang="ja-JP"/>
          </a:p>
        </p:txBody>
      </p:sp>
    </p:spTree>
    <p:extLst>
      <p:ext uri="{BB962C8B-B14F-4D97-AF65-F5344CB8AC3E}">
        <p14:creationId xmlns:p14="http://schemas.microsoft.com/office/powerpoint/2010/main" val="3963278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9"/>
          <p:cNvSpPr>
            <a:spLocks noGrp="1" noChangeArrowheads="1"/>
          </p:cNvSpPr>
          <p:nvPr>
            <p:ph type="title" idx="4294967295"/>
          </p:nvPr>
        </p:nvSpPr>
        <p:spPr>
          <a:xfrm>
            <a:off x="704850" y="116633"/>
            <a:ext cx="8496300" cy="645369"/>
          </a:xfrm>
        </p:spPr>
        <p:txBody>
          <a:bodyPr/>
          <a:lstStyle/>
          <a:p>
            <a:pPr eaLnBrk="1" hangingPunct="1"/>
            <a:r>
              <a:rPr lang="ja-JP" altLang="en-US" sz="3600" dirty="0">
                <a:solidFill>
                  <a:srgbClr val="CC3300"/>
                </a:solidFill>
                <a:ea typeface="HGP創英角ﾎﾟｯﾌﾟ体" pitchFamily="50" charset="-128"/>
              </a:rPr>
              <a:t>スーパービジョンの機能</a:t>
            </a:r>
          </a:p>
        </p:txBody>
      </p:sp>
      <p:sp>
        <p:nvSpPr>
          <p:cNvPr id="7182" name="Rectangle 34"/>
          <p:cNvSpPr>
            <a:spLocks noChangeArrowheads="1"/>
          </p:cNvSpPr>
          <p:nvPr/>
        </p:nvSpPr>
        <p:spPr bwMode="auto">
          <a:xfrm>
            <a:off x="704850" y="1340768"/>
            <a:ext cx="911179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2400" dirty="0">
                <a:solidFill>
                  <a:schemeClr val="tx2"/>
                </a:solidFill>
                <a:ea typeface="HGP創英角ｺﾞｼｯｸUB" pitchFamily="50" charset="-128"/>
              </a:rPr>
              <a:t>１　支持的機能</a:t>
            </a:r>
            <a:endParaRPr lang="en-US" altLang="ja-JP" sz="2400" dirty="0">
              <a:solidFill>
                <a:schemeClr val="tx2"/>
              </a:solidFill>
              <a:ea typeface="HGP創英角ｺﾞｼｯｸUB" pitchFamily="50" charset="-128"/>
            </a:endParaRPr>
          </a:p>
          <a:p>
            <a:pPr eaLnBrk="1" hangingPunct="1">
              <a:spcBef>
                <a:spcPct val="0"/>
              </a:spcBef>
              <a:buFontTx/>
              <a:buNone/>
            </a:pPr>
            <a:r>
              <a:rPr lang="ja-JP" altLang="en-US" sz="2400" dirty="0">
                <a:solidFill>
                  <a:schemeClr val="tx2"/>
                </a:solidFill>
                <a:latin typeface="+mj-ea"/>
                <a:ea typeface="+mj-ea"/>
              </a:rPr>
              <a:t>スーパーバイザーとワーカーの信頼関係を築き、受容的関係の中で、</a:t>
            </a:r>
            <a:endParaRPr lang="en-US" altLang="ja-JP" sz="2400" dirty="0">
              <a:solidFill>
                <a:schemeClr val="tx2"/>
              </a:solidFill>
              <a:latin typeface="+mj-ea"/>
              <a:ea typeface="+mj-ea"/>
            </a:endParaRPr>
          </a:p>
          <a:p>
            <a:pPr eaLnBrk="1" hangingPunct="1">
              <a:spcBef>
                <a:spcPct val="0"/>
              </a:spcBef>
              <a:buFontTx/>
              <a:buNone/>
            </a:pPr>
            <a:r>
              <a:rPr lang="ja-JP" altLang="en-US" sz="2400" dirty="0">
                <a:solidFill>
                  <a:schemeClr val="tx2"/>
                </a:solidFill>
                <a:latin typeface="+mj-ea"/>
                <a:ea typeface="+mj-ea"/>
              </a:rPr>
              <a:t>知識や技術を学べるようワーカーを支えていく</a:t>
            </a:r>
            <a:endParaRPr lang="en-US" altLang="ja-JP" sz="2400" dirty="0">
              <a:solidFill>
                <a:schemeClr val="tx2"/>
              </a:solidFill>
              <a:latin typeface="+mj-ea"/>
              <a:ea typeface="+mj-ea"/>
            </a:endParaRPr>
          </a:p>
          <a:p>
            <a:pPr eaLnBrk="1" hangingPunct="1">
              <a:spcBef>
                <a:spcPct val="0"/>
              </a:spcBef>
              <a:buFontTx/>
              <a:buNone/>
            </a:pPr>
            <a:endParaRPr lang="en-US" altLang="ja-JP" sz="2400" dirty="0">
              <a:solidFill>
                <a:schemeClr val="tx2"/>
              </a:solidFill>
              <a:ea typeface="HGP創英角ｺﾞｼｯｸUB" pitchFamily="50" charset="-128"/>
            </a:endParaRPr>
          </a:p>
          <a:p>
            <a:pPr eaLnBrk="1" hangingPunct="1">
              <a:spcBef>
                <a:spcPct val="0"/>
              </a:spcBef>
              <a:buFontTx/>
              <a:buNone/>
            </a:pPr>
            <a:r>
              <a:rPr lang="ja-JP" altLang="en-US" sz="2400" dirty="0">
                <a:solidFill>
                  <a:schemeClr val="tx2"/>
                </a:solidFill>
                <a:ea typeface="HGP創英角ｺﾞｼｯｸUB" pitchFamily="50" charset="-128"/>
              </a:rPr>
              <a:t>２　教育的機能</a:t>
            </a:r>
            <a:endParaRPr lang="en-US" altLang="ja-JP" sz="2400" dirty="0">
              <a:solidFill>
                <a:schemeClr val="tx2"/>
              </a:solidFill>
              <a:ea typeface="HGP創英角ｺﾞｼｯｸUB" pitchFamily="50" charset="-128"/>
            </a:endParaRPr>
          </a:p>
          <a:p>
            <a:pPr eaLnBrk="1" hangingPunct="1">
              <a:spcBef>
                <a:spcPct val="0"/>
              </a:spcBef>
              <a:buFontTx/>
              <a:buNone/>
            </a:pPr>
            <a:r>
              <a:rPr lang="ja-JP" altLang="en-US" sz="2400" dirty="0">
                <a:solidFill>
                  <a:schemeClr val="tx2"/>
                </a:solidFill>
                <a:latin typeface="+mj-ea"/>
                <a:ea typeface="+mj-ea"/>
              </a:rPr>
              <a:t>ソーシャルワークの価値倫理、専門知識や技術を身につけさせて、</a:t>
            </a:r>
            <a:endParaRPr lang="en-US" altLang="ja-JP" sz="2400" dirty="0">
              <a:solidFill>
                <a:schemeClr val="tx2"/>
              </a:solidFill>
              <a:latin typeface="+mj-ea"/>
              <a:ea typeface="+mj-ea"/>
            </a:endParaRPr>
          </a:p>
          <a:p>
            <a:pPr eaLnBrk="1" hangingPunct="1">
              <a:spcBef>
                <a:spcPct val="0"/>
              </a:spcBef>
              <a:buFontTx/>
              <a:buNone/>
            </a:pPr>
            <a:r>
              <a:rPr lang="ja-JP" altLang="en-US" sz="2400" dirty="0">
                <a:solidFill>
                  <a:schemeClr val="tx2"/>
                </a:solidFill>
                <a:latin typeface="+mj-ea"/>
                <a:ea typeface="+mj-ea"/>
              </a:rPr>
              <a:t>業務の遂行を可能なレベルに訓練していく</a:t>
            </a:r>
            <a:endParaRPr lang="en-US" altLang="ja-JP" sz="2400" dirty="0">
              <a:solidFill>
                <a:schemeClr val="tx2"/>
              </a:solidFill>
              <a:latin typeface="+mj-ea"/>
              <a:ea typeface="+mj-ea"/>
            </a:endParaRPr>
          </a:p>
          <a:p>
            <a:pPr eaLnBrk="1" hangingPunct="1">
              <a:spcBef>
                <a:spcPct val="0"/>
              </a:spcBef>
              <a:buFontTx/>
              <a:buNone/>
            </a:pPr>
            <a:r>
              <a:rPr lang="ja-JP" altLang="en-US" sz="2400" dirty="0">
                <a:solidFill>
                  <a:schemeClr val="tx2"/>
                </a:solidFill>
                <a:latin typeface="+mj-ea"/>
                <a:ea typeface="+mj-ea"/>
              </a:rPr>
              <a:t>個別的自己覚知や専門職としての自己覚知を促すことも目的となる</a:t>
            </a:r>
            <a:endParaRPr lang="en-US" altLang="ja-JP" sz="2400" dirty="0">
              <a:solidFill>
                <a:schemeClr val="tx2"/>
              </a:solidFill>
              <a:latin typeface="+mj-ea"/>
              <a:ea typeface="+mj-ea"/>
            </a:endParaRPr>
          </a:p>
          <a:p>
            <a:pPr eaLnBrk="1" hangingPunct="1">
              <a:spcBef>
                <a:spcPct val="0"/>
              </a:spcBef>
              <a:buFontTx/>
              <a:buNone/>
            </a:pPr>
            <a:endParaRPr lang="en-US" altLang="ja-JP" sz="2400" dirty="0">
              <a:solidFill>
                <a:schemeClr val="tx2"/>
              </a:solidFill>
              <a:ea typeface="HGP創英角ｺﾞｼｯｸUB" pitchFamily="50" charset="-128"/>
            </a:endParaRPr>
          </a:p>
          <a:p>
            <a:pPr eaLnBrk="1" hangingPunct="1">
              <a:spcBef>
                <a:spcPct val="0"/>
              </a:spcBef>
              <a:buFontTx/>
              <a:buNone/>
            </a:pPr>
            <a:r>
              <a:rPr lang="ja-JP" altLang="en-US" sz="2400" dirty="0">
                <a:solidFill>
                  <a:schemeClr val="tx2"/>
                </a:solidFill>
                <a:ea typeface="HGP創英角ｺﾞｼｯｸUB" pitchFamily="50" charset="-128"/>
              </a:rPr>
              <a:t>３　管理的機能</a:t>
            </a:r>
            <a:endParaRPr lang="en-US" altLang="ja-JP" sz="2400" dirty="0">
              <a:solidFill>
                <a:schemeClr val="tx2"/>
              </a:solidFill>
              <a:ea typeface="HGP創英角ｺﾞｼｯｸUB" pitchFamily="50" charset="-128"/>
            </a:endParaRPr>
          </a:p>
          <a:p>
            <a:pPr eaLnBrk="1" hangingPunct="1">
              <a:spcBef>
                <a:spcPct val="0"/>
              </a:spcBef>
              <a:buFontTx/>
              <a:buNone/>
            </a:pPr>
            <a:r>
              <a:rPr lang="ja-JP" altLang="en-US" sz="2400" dirty="0">
                <a:solidFill>
                  <a:schemeClr val="tx2"/>
                </a:solidFill>
                <a:latin typeface="+mj-ea"/>
                <a:ea typeface="+mj-ea"/>
              </a:rPr>
              <a:t>当該施設の目的・機能を果たすべく、ワーカーに一定レベルの支援を</a:t>
            </a:r>
            <a:endParaRPr lang="en-US" altLang="ja-JP" sz="2400" dirty="0">
              <a:solidFill>
                <a:schemeClr val="tx2"/>
              </a:solidFill>
              <a:latin typeface="+mj-ea"/>
              <a:ea typeface="+mj-ea"/>
            </a:endParaRPr>
          </a:p>
          <a:p>
            <a:pPr eaLnBrk="1" hangingPunct="1">
              <a:spcBef>
                <a:spcPct val="0"/>
              </a:spcBef>
              <a:buFontTx/>
              <a:buNone/>
            </a:pPr>
            <a:r>
              <a:rPr lang="ja-JP" altLang="en-US" sz="2400" dirty="0">
                <a:solidFill>
                  <a:schemeClr val="tx2"/>
                </a:solidFill>
                <a:latin typeface="+mj-ea"/>
                <a:ea typeface="+mj-ea"/>
              </a:rPr>
              <a:t>求めること</a:t>
            </a:r>
            <a:endParaRPr lang="en-US" altLang="ja-JP" sz="2400" dirty="0">
              <a:solidFill>
                <a:schemeClr val="tx2"/>
              </a:solidFill>
              <a:latin typeface="+mj-ea"/>
              <a:ea typeface="+mj-ea"/>
            </a:endParaRPr>
          </a:p>
          <a:p>
            <a:pPr eaLnBrk="1" hangingPunct="1">
              <a:spcBef>
                <a:spcPct val="0"/>
              </a:spcBef>
              <a:buFontTx/>
              <a:buNone/>
            </a:pPr>
            <a:r>
              <a:rPr lang="ja-JP" altLang="en-US" sz="2400" dirty="0">
                <a:solidFill>
                  <a:schemeClr val="tx2"/>
                </a:solidFill>
                <a:latin typeface="+mj-ea"/>
                <a:ea typeface="+mj-ea"/>
              </a:rPr>
              <a:t>教育的側面や燃え尽き防止など人事管理の側面もある</a:t>
            </a:r>
          </a:p>
        </p:txBody>
      </p:sp>
      <p:sp>
        <p:nvSpPr>
          <p:cNvPr id="19" name="Line 3"/>
          <p:cNvSpPr>
            <a:spLocks noChangeShapeType="1"/>
          </p:cNvSpPr>
          <p:nvPr/>
        </p:nvSpPr>
        <p:spPr bwMode="auto">
          <a:xfrm>
            <a:off x="0" y="762000"/>
            <a:ext cx="9906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505240" y="6516216"/>
            <a:ext cx="2311400" cy="476250"/>
          </a:xfrm>
        </p:spPr>
        <p:txBody>
          <a:bodyPr/>
          <a:lstStyle/>
          <a:p>
            <a:pPr>
              <a:defRPr/>
            </a:pPr>
            <a:fld id="{431CAECD-5926-4741-A906-A08E04809A27}" type="slidenum">
              <a:rPr lang="en-US" altLang="ja-JP" smtClean="0"/>
              <a:pPr>
                <a:defRPr/>
              </a:pPr>
              <a:t>14</a:t>
            </a:fld>
            <a:endParaRPr lang="en-US" altLang="ja-JP"/>
          </a:p>
        </p:txBody>
      </p:sp>
    </p:spTree>
    <p:extLst>
      <p:ext uri="{BB962C8B-B14F-4D97-AF65-F5344CB8AC3E}">
        <p14:creationId xmlns:p14="http://schemas.microsoft.com/office/powerpoint/2010/main" val="4294544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Oval 33"/>
          <p:cNvSpPr>
            <a:spLocks noChangeArrowheads="1"/>
          </p:cNvSpPr>
          <p:nvPr/>
        </p:nvSpPr>
        <p:spPr bwMode="auto">
          <a:xfrm>
            <a:off x="3513138" y="1556792"/>
            <a:ext cx="6011862" cy="2303463"/>
          </a:xfrm>
          <a:prstGeom prst="ellipse">
            <a:avLst/>
          </a:prstGeom>
          <a:solidFill>
            <a:srgbClr val="FFFFCC">
              <a:alpha val="52156"/>
            </a:srgbClr>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7171" name="Oval 2"/>
          <p:cNvSpPr>
            <a:spLocks noChangeArrowheads="1"/>
          </p:cNvSpPr>
          <p:nvPr/>
        </p:nvSpPr>
        <p:spPr bwMode="auto">
          <a:xfrm>
            <a:off x="631825" y="1628229"/>
            <a:ext cx="5976938" cy="2303462"/>
          </a:xfrm>
          <a:prstGeom prst="ellipse">
            <a:avLst/>
          </a:prstGeom>
          <a:solidFill>
            <a:srgbClr val="FFFFCC">
              <a:alpha val="50980"/>
            </a:srgbClr>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7172" name="Rectangle 9"/>
          <p:cNvSpPr>
            <a:spLocks noGrp="1" noChangeArrowheads="1"/>
          </p:cNvSpPr>
          <p:nvPr>
            <p:ph type="title" idx="4294967295"/>
          </p:nvPr>
        </p:nvSpPr>
        <p:spPr>
          <a:xfrm>
            <a:off x="704850" y="116633"/>
            <a:ext cx="8496300" cy="645369"/>
          </a:xfrm>
        </p:spPr>
        <p:txBody>
          <a:bodyPr/>
          <a:lstStyle/>
          <a:p>
            <a:pPr eaLnBrk="1" hangingPunct="1"/>
            <a:r>
              <a:rPr lang="ja-JP" altLang="en-US" sz="3600" dirty="0">
                <a:solidFill>
                  <a:srgbClr val="CC3300"/>
                </a:solidFill>
                <a:ea typeface="HGP創英角ﾎﾟｯﾌﾟ体" pitchFamily="50" charset="-128"/>
              </a:rPr>
              <a:t>伝統的スーパービジョン関係</a:t>
            </a:r>
          </a:p>
        </p:txBody>
      </p:sp>
      <p:sp>
        <p:nvSpPr>
          <p:cNvPr id="126986" name="Rectangle 10"/>
          <p:cNvSpPr>
            <a:spLocks noChangeArrowheads="1"/>
          </p:cNvSpPr>
          <p:nvPr/>
        </p:nvSpPr>
        <p:spPr bwMode="auto">
          <a:xfrm>
            <a:off x="7258050" y="2131467"/>
            <a:ext cx="1798638" cy="1152525"/>
          </a:xfrm>
          <a:prstGeom prst="rect">
            <a:avLst/>
          </a:prstGeom>
          <a:solidFill>
            <a:srgbClr val="996633"/>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クライエント</a:t>
            </a:r>
          </a:p>
        </p:txBody>
      </p:sp>
      <p:sp>
        <p:nvSpPr>
          <p:cNvPr id="126987" name="Rectangle 11"/>
          <p:cNvSpPr>
            <a:spLocks noChangeArrowheads="1"/>
          </p:cNvSpPr>
          <p:nvPr/>
        </p:nvSpPr>
        <p:spPr bwMode="auto">
          <a:xfrm>
            <a:off x="4089402" y="2131467"/>
            <a:ext cx="1871663" cy="1152525"/>
          </a:xfrm>
          <a:prstGeom prst="rect">
            <a:avLst/>
          </a:prstGeom>
          <a:solidFill>
            <a:srgbClr val="996633"/>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スーパー</a:t>
            </a:r>
          </a:p>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バイジー</a:t>
            </a:r>
            <a:endParaRPr lang="en-US" altLang="ja-JP" sz="2400" b="1" dirty="0">
              <a:solidFill>
                <a:srgbClr val="F1F5A1"/>
              </a:solidFill>
              <a:effectLst>
                <a:outerShdw blurRad="38100" dist="38100" dir="2700000" algn="tl">
                  <a:srgbClr val="000000"/>
                </a:outerShdw>
              </a:effectLst>
              <a:ea typeface="ＭＳ Ｐゴシック" pitchFamily="50" charset="-128"/>
            </a:endParaRPr>
          </a:p>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（援助者）</a:t>
            </a:r>
          </a:p>
        </p:txBody>
      </p:sp>
      <p:sp>
        <p:nvSpPr>
          <p:cNvPr id="126993" name="Rectangle 17"/>
          <p:cNvSpPr>
            <a:spLocks noChangeArrowheads="1"/>
          </p:cNvSpPr>
          <p:nvPr/>
        </p:nvSpPr>
        <p:spPr bwMode="auto">
          <a:xfrm>
            <a:off x="1281114" y="2131467"/>
            <a:ext cx="1727200" cy="1152525"/>
          </a:xfrm>
          <a:prstGeom prst="rect">
            <a:avLst/>
          </a:prstGeom>
          <a:solidFill>
            <a:srgbClr val="996633"/>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lgn="ctr">
              <a:defRPr/>
            </a:pPr>
            <a:r>
              <a:rPr lang="ja-JP" altLang="en-US" sz="2400" b="1">
                <a:solidFill>
                  <a:srgbClr val="F1F5A1"/>
                </a:solidFill>
                <a:effectLst>
                  <a:outerShdw blurRad="38100" dist="38100" dir="2700000" algn="tl">
                    <a:srgbClr val="000000"/>
                  </a:outerShdw>
                </a:effectLst>
                <a:ea typeface="ＭＳ Ｐゴシック" pitchFamily="50" charset="-128"/>
              </a:rPr>
              <a:t>スーパー</a:t>
            </a:r>
          </a:p>
          <a:p>
            <a:pPr algn="ctr">
              <a:defRPr/>
            </a:pPr>
            <a:r>
              <a:rPr lang="ja-JP" altLang="en-US" sz="2400" b="1">
                <a:solidFill>
                  <a:srgbClr val="F1F5A1"/>
                </a:solidFill>
                <a:effectLst>
                  <a:outerShdw blurRad="38100" dist="38100" dir="2700000" algn="tl">
                    <a:srgbClr val="000000"/>
                  </a:outerShdw>
                </a:effectLst>
                <a:ea typeface="ＭＳ Ｐゴシック" pitchFamily="50" charset="-128"/>
              </a:rPr>
              <a:t>バイザー</a:t>
            </a:r>
          </a:p>
        </p:txBody>
      </p:sp>
      <p:grpSp>
        <p:nvGrpSpPr>
          <p:cNvPr id="7176" name="Group 18"/>
          <p:cNvGrpSpPr>
            <a:grpSpLocks/>
          </p:cNvGrpSpPr>
          <p:nvPr/>
        </p:nvGrpSpPr>
        <p:grpSpPr bwMode="auto">
          <a:xfrm>
            <a:off x="3081338" y="2347367"/>
            <a:ext cx="862012" cy="792163"/>
            <a:chOff x="2200" y="1888"/>
            <a:chExt cx="635" cy="499"/>
          </a:xfrm>
        </p:grpSpPr>
        <p:sp>
          <p:nvSpPr>
            <p:cNvPr id="7185" name="AutoShape 19"/>
            <p:cNvSpPr>
              <a:spLocks noChangeArrowheads="1"/>
            </p:cNvSpPr>
            <p:nvPr/>
          </p:nvSpPr>
          <p:spPr bwMode="auto">
            <a:xfrm rot="16196016" flipV="1">
              <a:off x="2358" y="1911"/>
              <a:ext cx="499" cy="454"/>
            </a:xfrm>
            <a:prstGeom prst="upArrow">
              <a:avLst>
                <a:gd name="adj1" fmla="val 50000"/>
                <a:gd name="adj2" fmla="val 25000"/>
              </a:avLst>
            </a:prstGeom>
            <a:solidFill>
              <a:srgbClr val="CC3300"/>
            </a:solid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7186" name="AutoShape 20"/>
            <p:cNvSpPr>
              <a:spLocks noChangeArrowheads="1"/>
            </p:cNvSpPr>
            <p:nvPr/>
          </p:nvSpPr>
          <p:spPr bwMode="auto">
            <a:xfrm rot="5403984" flipH="1" flipV="1">
              <a:off x="2177" y="1911"/>
              <a:ext cx="499" cy="454"/>
            </a:xfrm>
            <a:prstGeom prst="upArrow">
              <a:avLst>
                <a:gd name="adj1" fmla="val 50000"/>
                <a:gd name="adj2" fmla="val 25000"/>
              </a:avLst>
            </a:prstGeom>
            <a:solidFill>
              <a:srgbClr val="CC3300"/>
            </a:solid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grpSp>
      <p:sp>
        <p:nvSpPr>
          <p:cNvPr id="127000" name="AutoShape 24"/>
          <p:cNvSpPr>
            <a:spLocks noChangeArrowheads="1"/>
          </p:cNvSpPr>
          <p:nvPr/>
        </p:nvSpPr>
        <p:spPr bwMode="auto">
          <a:xfrm rot="-1451077">
            <a:off x="992189" y="4147592"/>
            <a:ext cx="2794000" cy="777875"/>
          </a:xfrm>
          <a:prstGeom prst="irregularSeal1">
            <a:avLst/>
          </a:prstGeom>
          <a:solidFill>
            <a:srgbClr val="FFFF00"/>
          </a:solidFill>
          <a:ln w="9525">
            <a:noFill/>
            <a:miter lim="800000"/>
            <a:headEnd/>
            <a:tailEnd/>
          </a:ln>
          <a:effectLst/>
        </p:spPr>
        <p:txBody>
          <a:bodyPr wrap="none" anchor="ctr"/>
          <a:lstStyle/>
          <a:p>
            <a:pPr algn="ctr">
              <a:defRPr/>
            </a:pPr>
            <a:r>
              <a:rPr lang="ja-JP" altLang="en-US" sz="2400" dirty="0">
                <a:solidFill>
                  <a:srgbClr val="FF0000"/>
                </a:solidFill>
                <a:effectLst>
                  <a:outerShdw blurRad="38100" dist="38100" dir="2700000" algn="tl">
                    <a:srgbClr val="000000"/>
                  </a:outerShdw>
                </a:effectLst>
                <a:latin typeface="Tahoma" pitchFamily="34" charset="0"/>
                <a:ea typeface="HGP創英角ﾎﾟｯﾌﾟ体" pitchFamily="50" charset="-128"/>
              </a:rPr>
              <a:t>転移と逆転移</a:t>
            </a:r>
          </a:p>
        </p:txBody>
      </p:sp>
      <p:sp>
        <p:nvSpPr>
          <p:cNvPr id="127001" name="AutoShape 25"/>
          <p:cNvSpPr>
            <a:spLocks noChangeArrowheads="1"/>
          </p:cNvSpPr>
          <p:nvPr/>
        </p:nvSpPr>
        <p:spPr bwMode="auto">
          <a:xfrm rot="-1451077">
            <a:off x="3513139" y="4004717"/>
            <a:ext cx="2794000" cy="777875"/>
          </a:xfrm>
          <a:prstGeom prst="irregularSeal1">
            <a:avLst/>
          </a:prstGeom>
          <a:solidFill>
            <a:srgbClr val="FFFF00"/>
          </a:solidFill>
          <a:ln w="9525">
            <a:noFill/>
            <a:miter lim="800000"/>
            <a:headEnd/>
            <a:tailEnd/>
          </a:ln>
          <a:effectLst/>
        </p:spPr>
        <p:txBody>
          <a:bodyPr wrap="none" anchor="ctr"/>
          <a:lstStyle/>
          <a:p>
            <a:pPr algn="ctr">
              <a:defRPr/>
            </a:pPr>
            <a:r>
              <a:rPr lang="ja-JP" altLang="en-US" sz="2400">
                <a:solidFill>
                  <a:srgbClr val="FF0000"/>
                </a:solidFill>
                <a:effectLst>
                  <a:outerShdw blurRad="38100" dist="38100" dir="2700000" algn="tl">
                    <a:srgbClr val="000000"/>
                  </a:outerShdw>
                </a:effectLst>
                <a:latin typeface="Tahoma" pitchFamily="34" charset="0"/>
                <a:ea typeface="HGP創英角ﾎﾟｯﾌﾟ体" pitchFamily="50" charset="-128"/>
              </a:rPr>
              <a:t>パラレルプロセス</a:t>
            </a:r>
          </a:p>
        </p:txBody>
      </p:sp>
      <p:sp>
        <p:nvSpPr>
          <p:cNvPr id="127002" name="AutoShape 26"/>
          <p:cNvSpPr>
            <a:spLocks noChangeArrowheads="1"/>
          </p:cNvSpPr>
          <p:nvPr/>
        </p:nvSpPr>
        <p:spPr bwMode="auto">
          <a:xfrm rot="-1451077">
            <a:off x="6105526" y="3931691"/>
            <a:ext cx="2794000" cy="777875"/>
          </a:xfrm>
          <a:prstGeom prst="irregularSeal1">
            <a:avLst/>
          </a:prstGeom>
          <a:solidFill>
            <a:srgbClr val="FFFF00"/>
          </a:solidFill>
          <a:ln w="9525">
            <a:noFill/>
            <a:miter lim="800000"/>
            <a:headEnd/>
            <a:tailEnd/>
          </a:ln>
          <a:effectLst/>
        </p:spPr>
        <p:txBody>
          <a:bodyPr wrap="none" anchor="ctr"/>
          <a:lstStyle/>
          <a:p>
            <a:pPr algn="ctr">
              <a:defRPr/>
            </a:pPr>
            <a:r>
              <a:rPr lang="ja-JP" altLang="en-US" sz="2400">
                <a:solidFill>
                  <a:srgbClr val="FF0000"/>
                </a:solidFill>
                <a:effectLst>
                  <a:outerShdw blurRad="38100" dist="38100" dir="2700000" algn="tl">
                    <a:srgbClr val="000000"/>
                  </a:outerShdw>
                </a:effectLst>
                <a:latin typeface="Tahoma" pitchFamily="34" charset="0"/>
                <a:ea typeface="HGP創英角ﾎﾟｯﾌﾟ体" pitchFamily="50" charset="-128"/>
              </a:rPr>
              <a:t>パーソナリティの理解</a:t>
            </a:r>
          </a:p>
        </p:txBody>
      </p:sp>
      <p:grpSp>
        <p:nvGrpSpPr>
          <p:cNvPr id="7181" name="Group 30"/>
          <p:cNvGrpSpPr>
            <a:grpSpLocks/>
          </p:cNvGrpSpPr>
          <p:nvPr/>
        </p:nvGrpSpPr>
        <p:grpSpPr bwMode="auto">
          <a:xfrm>
            <a:off x="6176963" y="2347367"/>
            <a:ext cx="862012" cy="792163"/>
            <a:chOff x="2200" y="1888"/>
            <a:chExt cx="635" cy="499"/>
          </a:xfrm>
          <a:solidFill>
            <a:srgbClr val="CC3300"/>
          </a:solidFill>
        </p:grpSpPr>
        <p:sp>
          <p:nvSpPr>
            <p:cNvPr id="7183" name="AutoShape 31"/>
            <p:cNvSpPr>
              <a:spLocks noChangeArrowheads="1"/>
            </p:cNvSpPr>
            <p:nvPr/>
          </p:nvSpPr>
          <p:spPr bwMode="auto">
            <a:xfrm rot="16196016" flipV="1">
              <a:off x="2358" y="1911"/>
              <a:ext cx="499" cy="454"/>
            </a:xfrm>
            <a:prstGeom prst="upArrow">
              <a:avLst>
                <a:gd name="adj1" fmla="val 50000"/>
                <a:gd name="adj2" fmla="val 25000"/>
              </a:avLst>
            </a:prstGeom>
            <a:grp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7184" name="AutoShape 32"/>
            <p:cNvSpPr>
              <a:spLocks noChangeArrowheads="1"/>
            </p:cNvSpPr>
            <p:nvPr/>
          </p:nvSpPr>
          <p:spPr bwMode="auto">
            <a:xfrm rot="5403984" flipH="1" flipV="1">
              <a:off x="2177" y="1911"/>
              <a:ext cx="499" cy="454"/>
            </a:xfrm>
            <a:prstGeom prst="upArrow">
              <a:avLst>
                <a:gd name="adj1" fmla="val 50000"/>
                <a:gd name="adj2" fmla="val 25000"/>
              </a:avLst>
            </a:prstGeom>
            <a:grp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grpSp>
      <p:sp>
        <p:nvSpPr>
          <p:cNvPr id="7182" name="Rectangle 34"/>
          <p:cNvSpPr>
            <a:spLocks noChangeArrowheads="1"/>
          </p:cNvSpPr>
          <p:nvPr/>
        </p:nvSpPr>
        <p:spPr bwMode="auto">
          <a:xfrm>
            <a:off x="1639889" y="5734052"/>
            <a:ext cx="69301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2400">
                <a:solidFill>
                  <a:schemeClr val="tx2"/>
                </a:solidFill>
                <a:ea typeface="HGP創英角ｺﾞｼｯｸUB" pitchFamily="50" charset="-128"/>
              </a:rPr>
              <a:t>１　支持的機能　　２　教育的機能　　３　管理的機能</a:t>
            </a:r>
          </a:p>
        </p:txBody>
      </p:sp>
      <p:sp>
        <p:nvSpPr>
          <p:cNvPr id="19" name="Line 3"/>
          <p:cNvSpPr>
            <a:spLocks noChangeShapeType="1"/>
          </p:cNvSpPr>
          <p:nvPr/>
        </p:nvSpPr>
        <p:spPr bwMode="auto">
          <a:xfrm>
            <a:off x="0" y="762000"/>
            <a:ext cx="9906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20"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527608" y="6494255"/>
            <a:ext cx="2311400" cy="476250"/>
          </a:xfrm>
        </p:spPr>
        <p:txBody>
          <a:bodyPr/>
          <a:lstStyle/>
          <a:p>
            <a:pPr>
              <a:defRPr/>
            </a:pPr>
            <a:fld id="{431CAECD-5926-4741-A906-A08E04809A27}" type="slidenum">
              <a:rPr lang="en-US" altLang="ja-JP" smtClean="0"/>
              <a:pPr>
                <a:defRPr/>
              </a:pPr>
              <a:t>15</a:t>
            </a:fld>
            <a:endParaRPr lang="en-US" altLang="ja-JP" dirty="0"/>
          </a:p>
        </p:txBody>
      </p:sp>
    </p:spTree>
    <p:extLst>
      <p:ext uri="{BB962C8B-B14F-4D97-AF65-F5344CB8AC3E}">
        <p14:creationId xmlns:p14="http://schemas.microsoft.com/office/powerpoint/2010/main" val="2520371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2">
            <a:extLst>
              <a:ext uri="{FF2B5EF4-FFF2-40B4-BE49-F238E27FC236}">
                <a16:creationId xmlns:a16="http://schemas.microsoft.com/office/drawing/2014/main" id="{5DB96205-7ADC-4BDA-9FB5-C5F77A601261}"/>
              </a:ext>
            </a:extLst>
          </p:cNvPr>
          <p:cNvSpPr>
            <a:spLocks noChangeArrowheads="1"/>
          </p:cNvSpPr>
          <p:nvPr/>
        </p:nvSpPr>
        <p:spPr bwMode="auto">
          <a:xfrm>
            <a:off x="920551" y="3311702"/>
            <a:ext cx="5827269" cy="3273998"/>
          </a:xfrm>
          <a:prstGeom prst="ellipse">
            <a:avLst/>
          </a:prstGeom>
          <a:solidFill>
            <a:srgbClr val="FFFFCC">
              <a:alpha val="50980"/>
            </a:srgbClr>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7172" name="Rectangle 9"/>
          <p:cNvSpPr>
            <a:spLocks noGrp="1" noChangeArrowheads="1"/>
          </p:cNvSpPr>
          <p:nvPr>
            <p:ph type="title" idx="4294967295"/>
          </p:nvPr>
        </p:nvSpPr>
        <p:spPr>
          <a:xfrm>
            <a:off x="704850" y="116633"/>
            <a:ext cx="8496300" cy="645369"/>
          </a:xfrm>
        </p:spPr>
        <p:txBody>
          <a:bodyPr/>
          <a:lstStyle/>
          <a:p>
            <a:pPr eaLnBrk="1" hangingPunct="1"/>
            <a:r>
              <a:rPr lang="ja-JP" altLang="en-US" sz="3600" dirty="0">
                <a:solidFill>
                  <a:srgbClr val="CC3300"/>
                </a:solidFill>
                <a:ea typeface="HGP創英角ﾎﾟｯﾌﾟ体" pitchFamily="50" charset="-128"/>
              </a:rPr>
              <a:t>スーパービジョンのシステム</a:t>
            </a:r>
          </a:p>
        </p:txBody>
      </p:sp>
      <p:sp>
        <p:nvSpPr>
          <p:cNvPr id="126986" name="Rectangle 10"/>
          <p:cNvSpPr>
            <a:spLocks noChangeArrowheads="1"/>
          </p:cNvSpPr>
          <p:nvPr/>
        </p:nvSpPr>
        <p:spPr bwMode="auto">
          <a:xfrm>
            <a:off x="2932942" y="1412776"/>
            <a:ext cx="1798638" cy="717811"/>
          </a:xfrm>
          <a:prstGeom prst="rect">
            <a:avLst/>
          </a:prstGeom>
          <a:solidFill>
            <a:srgbClr val="996633"/>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管理者</a:t>
            </a:r>
          </a:p>
        </p:txBody>
      </p:sp>
      <p:sp>
        <p:nvSpPr>
          <p:cNvPr id="126987" name="Rectangle 11"/>
          <p:cNvSpPr>
            <a:spLocks noChangeArrowheads="1"/>
          </p:cNvSpPr>
          <p:nvPr/>
        </p:nvSpPr>
        <p:spPr bwMode="auto">
          <a:xfrm>
            <a:off x="2859917" y="3273332"/>
            <a:ext cx="1871663" cy="1152525"/>
          </a:xfrm>
          <a:prstGeom prst="rect">
            <a:avLst/>
          </a:prstGeom>
          <a:solidFill>
            <a:srgbClr val="996633"/>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スーパー</a:t>
            </a:r>
          </a:p>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バイジー</a:t>
            </a:r>
            <a:endParaRPr lang="en-US" altLang="ja-JP" sz="2400" b="1" dirty="0">
              <a:solidFill>
                <a:srgbClr val="F1F5A1"/>
              </a:solidFill>
              <a:effectLst>
                <a:outerShdw blurRad="38100" dist="38100" dir="2700000" algn="tl">
                  <a:srgbClr val="000000"/>
                </a:outerShdw>
              </a:effectLst>
              <a:ea typeface="ＭＳ Ｐゴシック" pitchFamily="50" charset="-128"/>
            </a:endParaRPr>
          </a:p>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（ワーカー）</a:t>
            </a:r>
          </a:p>
        </p:txBody>
      </p:sp>
      <p:sp>
        <p:nvSpPr>
          <p:cNvPr id="126993" name="Rectangle 17"/>
          <p:cNvSpPr>
            <a:spLocks noChangeArrowheads="1"/>
          </p:cNvSpPr>
          <p:nvPr/>
        </p:nvSpPr>
        <p:spPr bwMode="auto">
          <a:xfrm>
            <a:off x="7292756" y="2337288"/>
            <a:ext cx="1727200" cy="820042"/>
          </a:xfrm>
          <a:prstGeom prst="rect">
            <a:avLst/>
          </a:prstGeom>
          <a:solidFill>
            <a:schemeClr val="accent1">
              <a:lumMod val="50000"/>
            </a:schemeClr>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スーパー</a:t>
            </a:r>
          </a:p>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バイザー</a:t>
            </a:r>
          </a:p>
        </p:txBody>
      </p:sp>
      <p:grpSp>
        <p:nvGrpSpPr>
          <p:cNvPr id="7176" name="Group 18"/>
          <p:cNvGrpSpPr>
            <a:grpSpLocks/>
          </p:cNvGrpSpPr>
          <p:nvPr/>
        </p:nvGrpSpPr>
        <p:grpSpPr bwMode="auto">
          <a:xfrm rot="20669587">
            <a:off x="4872173" y="3299521"/>
            <a:ext cx="2316413" cy="389143"/>
            <a:chOff x="2200" y="1888"/>
            <a:chExt cx="635" cy="499"/>
          </a:xfrm>
          <a:solidFill>
            <a:srgbClr val="FF9933"/>
          </a:solidFill>
        </p:grpSpPr>
        <p:sp>
          <p:nvSpPr>
            <p:cNvPr id="7185" name="AutoShape 19"/>
            <p:cNvSpPr>
              <a:spLocks noChangeArrowheads="1"/>
            </p:cNvSpPr>
            <p:nvPr/>
          </p:nvSpPr>
          <p:spPr bwMode="auto">
            <a:xfrm rot="16196016" flipV="1">
              <a:off x="2358" y="1911"/>
              <a:ext cx="499" cy="454"/>
            </a:xfrm>
            <a:prstGeom prst="upArrow">
              <a:avLst>
                <a:gd name="adj1" fmla="val 50000"/>
                <a:gd name="adj2" fmla="val 25000"/>
              </a:avLst>
            </a:prstGeom>
            <a:grpFill/>
            <a:ln w="12700" cap="sq">
              <a:solidFill>
                <a:srgbClr val="FF99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7186" name="AutoShape 20"/>
            <p:cNvSpPr>
              <a:spLocks noChangeArrowheads="1"/>
            </p:cNvSpPr>
            <p:nvPr/>
          </p:nvSpPr>
          <p:spPr bwMode="auto">
            <a:xfrm rot="5403984" flipH="1" flipV="1">
              <a:off x="2177" y="1911"/>
              <a:ext cx="499" cy="454"/>
            </a:xfrm>
            <a:prstGeom prst="upArrow">
              <a:avLst>
                <a:gd name="adj1" fmla="val 50000"/>
                <a:gd name="adj2" fmla="val 25000"/>
              </a:avLst>
            </a:prstGeom>
            <a:grpFill/>
            <a:ln w="12700" cap="sq">
              <a:solidFill>
                <a:srgbClr val="FF99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grpSp>
      <p:grpSp>
        <p:nvGrpSpPr>
          <p:cNvPr id="7181" name="Group 30"/>
          <p:cNvGrpSpPr>
            <a:grpSpLocks/>
          </p:cNvGrpSpPr>
          <p:nvPr/>
        </p:nvGrpSpPr>
        <p:grpSpPr bwMode="auto">
          <a:xfrm rot="16200000">
            <a:off x="3401255" y="2311797"/>
            <a:ext cx="862012" cy="792163"/>
            <a:chOff x="2200" y="1888"/>
            <a:chExt cx="635" cy="499"/>
          </a:xfrm>
          <a:solidFill>
            <a:srgbClr val="CC3300"/>
          </a:solidFill>
        </p:grpSpPr>
        <p:sp>
          <p:nvSpPr>
            <p:cNvPr id="7183" name="AutoShape 31"/>
            <p:cNvSpPr>
              <a:spLocks noChangeArrowheads="1"/>
            </p:cNvSpPr>
            <p:nvPr/>
          </p:nvSpPr>
          <p:spPr bwMode="auto">
            <a:xfrm rot="16196016" flipV="1">
              <a:off x="2358" y="1911"/>
              <a:ext cx="499" cy="454"/>
            </a:xfrm>
            <a:prstGeom prst="upArrow">
              <a:avLst>
                <a:gd name="adj1" fmla="val 50000"/>
                <a:gd name="adj2" fmla="val 25000"/>
              </a:avLst>
            </a:prstGeom>
            <a:grp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7184" name="AutoShape 32"/>
            <p:cNvSpPr>
              <a:spLocks noChangeArrowheads="1"/>
            </p:cNvSpPr>
            <p:nvPr/>
          </p:nvSpPr>
          <p:spPr bwMode="auto">
            <a:xfrm rot="5403984" flipH="1" flipV="1">
              <a:off x="2177" y="1911"/>
              <a:ext cx="499" cy="454"/>
            </a:xfrm>
            <a:prstGeom prst="upArrow">
              <a:avLst>
                <a:gd name="adj1" fmla="val 50000"/>
                <a:gd name="adj2" fmla="val 25000"/>
              </a:avLst>
            </a:prstGeom>
            <a:grp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dirty="0">
                <a:ea typeface="HGP創英角ｺﾞｼｯｸUB" pitchFamily="50" charset="-128"/>
              </a:endParaRPr>
            </a:p>
          </p:txBody>
        </p:sp>
      </p:grpSp>
      <p:sp>
        <p:nvSpPr>
          <p:cNvPr id="7182" name="Rectangle 34"/>
          <p:cNvSpPr>
            <a:spLocks noChangeArrowheads="1"/>
          </p:cNvSpPr>
          <p:nvPr/>
        </p:nvSpPr>
        <p:spPr bwMode="auto">
          <a:xfrm>
            <a:off x="4249260" y="2361074"/>
            <a:ext cx="350325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2000" dirty="0">
                <a:solidFill>
                  <a:schemeClr val="tx2"/>
                </a:solidFill>
                <a:latin typeface="+mj-ea"/>
                <a:ea typeface="+mj-ea"/>
              </a:rPr>
              <a:t>契約（期間、頻度、方法）</a:t>
            </a:r>
            <a:endParaRPr lang="en-US" altLang="ja-JP" sz="2000" dirty="0">
              <a:solidFill>
                <a:schemeClr val="tx2"/>
              </a:solidFill>
              <a:latin typeface="+mj-ea"/>
              <a:ea typeface="+mj-ea"/>
            </a:endParaRPr>
          </a:p>
          <a:p>
            <a:pPr eaLnBrk="1" hangingPunct="1">
              <a:spcBef>
                <a:spcPct val="0"/>
              </a:spcBef>
              <a:buFontTx/>
              <a:buNone/>
            </a:pPr>
            <a:r>
              <a:rPr lang="ja-JP" altLang="en-US" sz="2000" dirty="0">
                <a:solidFill>
                  <a:schemeClr val="tx2"/>
                </a:solidFill>
                <a:latin typeface="+mj-ea"/>
                <a:ea typeface="+mj-ea"/>
              </a:rPr>
              <a:t>実施（記録、介入、報告）</a:t>
            </a:r>
          </a:p>
        </p:txBody>
      </p:sp>
      <p:sp>
        <p:nvSpPr>
          <p:cNvPr id="19" name="Line 3"/>
          <p:cNvSpPr>
            <a:spLocks noChangeShapeType="1"/>
          </p:cNvSpPr>
          <p:nvPr/>
        </p:nvSpPr>
        <p:spPr bwMode="auto">
          <a:xfrm>
            <a:off x="0" y="908720"/>
            <a:ext cx="9906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grpSp>
        <p:nvGrpSpPr>
          <p:cNvPr id="26" name="Group 18">
            <a:extLst>
              <a:ext uri="{FF2B5EF4-FFF2-40B4-BE49-F238E27FC236}">
                <a16:creationId xmlns:a16="http://schemas.microsoft.com/office/drawing/2014/main" id="{6285251C-0216-440C-B55F-A348C6752E32}"/>
              </a:ext>
            </a:extLst>
          </p:cNvPr>
          <p:cNvGrpSpPr>
            <a:grpSpLocks/>
          </p:cNvGrpSpPr>
          <p:nvPr/>
        </p:nvGrpSpPr>
        <p:grpSpPr bwMode="auto">
          <a:xfrm rot="1019404">
            <a:off x="4844721" y="1832297"/>
            <a:ext cx="2343887" cy="370094"/>
            <a:chOff x="2200" y="1888"/>
            <a:chExt cx="635" cy="499"/>
          </a:xfrm>
          <a:solidFill>
            <a:srgbClr val="FF9933"/>
          </a:solidFill>
        </p:grpSpPr>
        <p:sp>
          <p:nvSpPr>
            <p:cNvPr id="27" name="AutoShape 19">
              <a:extLst>
                <a:ext uri="{FF2B5EF4-FFF2-40B4-BE49-F238E27FC236}">
                  <a16:creationId xmlns:a16="http://schemas.microsoft.com/office/drawing/2014/main" id="{CBA16760-E455-430D-8D72-DAC75B4B9467}"/>
                </a:ext>
              </a:extLst>
            </p:cNvPr>
            <p:cNvSpPr>
              <a:spLocks noChangeArrowheads="1"/>
            </p:cNvSpPr>
            <p:nvPr/>
          </p:nvSpPr>
          <p:spPr bwMode="auto">
            <a:xfrm rot="16196016" flipV="1">
              <a:off x="2358" y="1911"/>
              <a:ext cx="499" cy="454"/>
            </a:xfrm>
            <a:prstGeom prst="upArrow">
              <a:avLst>
                <a:gd name="adj1" fmla="val 50000"/>
                <a:gd name="adj2" fmla="val 25000"/>
              </a:avLst>
            </a:prstGeom>
            <a:grpFill/>
            <a:ln w="12700" cap="sq">
              <a:solidFill>
                <a:srgbClr val="FF99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dirty="0">
                <a:ea typeface="HGP創英角ｺﾞｼｯｸUB" pitchFamily="50" charset="-128"/>
              </a:endParaRPr>
            </a:p>
          </p:txBody>
        </p:sp>
        <p:sp>
          <p:nvSpPr>
            <p:cNvPr id="28" name="AutoShape 20">
              <a:extLst>
                <a:ext uri="{FF2B5EF4-FFF2-40B4-BE49-F238E27FC236}">
                  <a16:creationId xmlns:a16="http://schemas.microsoft.com/office/drawing/2014/main" id="{4F28F758-A303-4FE9-9B1A-672AA5D16548}"/>
                </a:ext>
              </a:extLst>
            </p:cNvPr>
            <p:cNvSpPr>
              <a:spLocks noChangeArrowheads="1"/>
            </p:cNvSpPr>
            <p:nvPr/>
          </p:nvSpPr>
          <p:spPr bwMode="auto">
            <a:xfrm rot="5403984" flipH="1" flipV="1">
              <a:off x="2177" y="1911"/>
              <a:ext cx="499" cy="454"/>
            </a:xfrm>
            <a:prstGeom prst="upArrow">
              <a:avLst>
                <a:gd name="adj1" fmla="val 50000"/>
                <a:gd name="adj2" fmla="val 25000"/>
              </a:avLst>
            </a:prstGeom>
            <a:grpFill/>
            <a:ln w="12700" cap="sq">
              <a:solidFill>
                <a:srgbClr val="FF99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grpSp>
      <p:sp>
        <p:nvSpPr>
          <p:cNvPr id="20" name="Rectangle 10">
            <a:extLst>
              <a:ext uri="{FF2B5EF4-FFF2-40B4-BE49-F238E27FC236}">
                <a16:creationId xmlns:a16="http://schemas.microsoft.com/office/drawing/2014/main" id="{1EEF4FDD-8810-4081-815E-B5C62741A215}"/>
              </a:ext>
            </a:extLst>
          </p:cNvPr>
          <p:cNvSpPr>
            <a:spLocks noChangeArrowheads="1"/>
          </p:cNvSpPr>
          <p:nvPr/>
        </p:nvSpPr>
        <p:spPr bwMode="auto">
          <a:xfrm>
            <a:off x="1424608" y="5519137"/>
            <a:ext cx="1798638" cy="717811"/>
          </a:xfrm>
          <a:prstGeom prst="rect">
            <a:avLst/>
          </a:prstGeom>
          <a:solidFill>
            <a:srgbClr val="996633"/>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クライアント</a:t>
            </a:r>
          </a:p>
        </p:txBody>
      </p:sp>
      <p:grpSp>
        <p:nvGrpSpPr>
          <p:cNvPr id="21" name="Group 30">
            <a:extLst>
              <a:ext uri="{FF2B5EF4-FFF2-40B4-BE49-F238E27FC236}">
                <a16:creationId xmlns:a16="http://schemas.microsoft.com/office/drawing/2014/main" id="{275B21E0-54D8-4063-A243-5C576861109D}"/>
              </a:ext>
            </a:extLst>
          </p:cNvPr>
          <p:cNvGrpSpPr>
            <a:grpSpLocks/>
          </p:cNvGrpSpPr>
          <p:nvPr/>
        </p:nvGrpSpPr>
        <p:grpSpPr bwMode="auto">
          <a:xfrm rot="18445274">
            <a:off x="2581004" y="4697984"/>
            <a:ext cx="862012" cy="676370"/>
            <a:chOff x="2200" y="1888"/>
            <a:chExt cx="635" cy="499"/>
          </a:xfrm>
          <a:solidFill>
            <a:srgbClr val="CC3300"/>
          </a:solidFill>
        </p:grpSpPr>
        <p:sp>
          <p:nvSpPr>
            <p:cNvPr id="22" name="AutoShape 31">
              <a:extLst>
                <a:ext uri="{FF2B5EF4-FFF2-40B4-BE49-F238E27FC236}">
                  <a16:creationId xmlns:a16="http://schemas.microsoft.com/office/drawing/2014/main" id="{AB84DF79-D742-4172-8A89-19099463F598}"/>
                </a:ext>
              </a:extLst>
            </p:cNvPr>
            <p:cNvSpPr>
              <a:spLocks noChangeArrowheads="1"/>
            </p:cNvSpPr>
            <p:nvPr/>
          </p:nvSpPr>
          <p:spPr bwMode="auto">
            <a:xfrm rot="16196016" flipV="1">
              <a:off x="2358" y="1911"/>
              <a:ext cx="499" cy="454"/>
            </a:xfrm>
            <a:prstGeom prst="upArrow">
              <a:avLst>
                <a:gd name="adj1" fmla="val 50000"/>
                <a:gd name="adj2" fmla="val 25000"/>
              </a:avLst>
            </a:prstGeom>
            <a:grp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23" name="AutoShape 32">
              <a:extLst>
                <a:ext uri="{FF2B5EF4-FFF2-40B4-BE49-F238E27FC236}">
                  <a16:creationId xmlns:a16="http://schemas.microsoft.com/office/drawing/2014/main" id="{F7B1C2F3-8A9D-444F-AD1D-EEDBFF66EEEE}"/>
                </a:ext>
              </a:extLst>
            </p:cNvPr>
            <p:cNvSpPr>
              <a:spLocks noChangeArrowheads="1"/>
            </p:cNvSpPr>
            <p:nvPr/>
          </p:nvSpPr>
          <p:spPr bwMode="auto">
            <a:xfrm rot="5403984" flipH="1" flipV="1">
              <a:off x="2177" y="1911"/>
              <a:ext cx="499" cy="454"/>
            </a:xfrm>
            <a:prstGeom prst="upArrow">
              <a:avLst>
                <a:gd name="adj1" fmla="val 50000"/>
                <a:gd name="adj2" fmla="val 25000"/>
              </a:avLst>
            </a:prstGeom>
            <a:grp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grpSp>
      <p:sp>
        <p:nvSpPr>
          <p:cNvPr id="24" name="Rectangle 10">
            <a:extLst>
              <a:ext uri="{FF2B5EF4-FFF2-40B4-BE49-F238E27FC236}">
                <a16:creationId xmlns:a16="http://schemas.microsoft.com/office/drawing/2014/main" id="{E0C79094-77E6-4F89-B48C-9B8052327DEC}"/>
              </a:ext>
            </a:extLst>
          </p:cNvPr>
          <p:cNvSpPr>
            <a:spLocks noChangeArrowheads="1"/>
          </p:cNvSpPr>
          <p:nvPr/>
        </p:nvSpPr>
        <p:spPr bwMode="auto">
          <a:xfrm>
            <a:off x="4664968" y="5519136"/>
            <a:ext cx="1798638" cy="717811"/>
          </a:xfrm>
          <a:prstGeom prst="rect">
            <a:avLst/>
          </a:prstGeom>
          <a:solidFill>
            <a:srgbClr val="996633"/>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lgn="ctr">
              <a:defRPr/>
            </a:pPr>
            <a:r>
              <a:rPr lang="ja-JP" altLang="en-US" sz="2400" b="1" dirty="0">
                <a:solidFill>
                  <a:srgbClr val="F1F5A1"/>
                </a:solidFill>
                <a:effectLst>
                  <a:outerShdw blurRad="38100" dist="38100" dir="2700000" algn="tl">
                    <a:srgbClr val="000000"/>
                  </a:outerShdw>
                </a:effectLst>
                <a:ea typeface="ＭＳ Ｐゴシック" pitchFamily="50" charset="-128"/>
              </a:rPr>
              <a:t>外部環境</a:t>
            </a:r>
          </a:p>
        </p:txBody>
      </p:sp>
      <p:grpSp>
        <p:nvGrpSpPr>
          <p:cNvPr id="25" name="Group 30">
            <a:extLst>
              <a:ext uri="{FF2B5EF4-FFF2-40B4-BE49-F238E27FC236}">
                <a16:creationId xmlns:a16="http://schemas.microsoft.com/office/drawing/2014/main" id="{0D8E52B8-2F40-49BD-BF93-75C6009F2A0C}"/>
              </a:ext>
            </a:extLst>
          </p:cNvPr>
          <p:cNvGrpSpPr>
            <a:grpSpLocks/>
          </p:cNvGrpSpPr>
          <p:nvPr/>
        </p:nvGrpSpPr>
        <p:grpSpPr bwMode="auto">
          <a:xfrm rot="14027327">
            <a:off x="4349691" y="4688691"/>
            <a:ext cx="862012" cy="688409"/>
            <a:chOff x="2200" y="1888"/>
            <a:chExt cx="635" cy="499"/>
          </a:xfrm>
          <a:solidFill>
            <a:srgbClr val="CC3300"/>
          </a:solidFill>
        </p:grpSpPr>
        <p:sp>
          <p:nvSpPr>
            <p:cNvPr id="31" name="AutoShape 31">
              <a:extLst>
                <a:ext uri="{FF2B5EF4-FFF2-40B4-BE49-F238E27FC236}">
                  <a16:creationId xmlns:a16="http://schemas.microsoft.com/office/drawing/2014/main" id="{B9880973-BD81-4A9C-BB2D-444DAFCD43E1}"/>
                </a:ext>
              </a:extLst>
            </p:cNvPr>
            <p:cNvSpPr>
              <a:spLocks noChangeArrowheads="1"/>
            </p:cNvSpPr>
            <p:nvPr/>
          </p:nvSpPr>
          <p:spPr bwMode="auto">
            <a:xfrm rot="16196016" flipV="1">
              <a:off x="2358" y="1911"/>
              <a:ext cx="499" cy="454"/>
            </a:xfrm>
            <a:prstGeom prst="upArrow">
              <a:avLst>
                <a:gd name="adj1" fmla="val 50000"/>
                <a:gd name="adj2" fmla="val 25000"/>
              </a:avLst>
            </a:prstGeom>
            <a:grp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32" name="AutoShape 32">
              <a:extLst>
                <a:ext uri="{FF2B5EF4-FFF2-40B4-BE49-F238E27FC236}">
                  <a16:creationId xmlns:a16="http://schemas.microsoft.com/office/drawing/2014/main" id="{DA695982-47C4-4655-B9BE-51C02A00E059}"/>
                </a:ext>
              </a:extLst>
            </p:cNvPr>
            <p:cNvSpPr>
              <a:spLocks noChangeArrowheads="1"/>
            </p:cNvSpPr>
            <p:nvPr/>
          </p:nvSpPr>
          <p:spPr bwMode="auto">
            <a:xfrm rot="5403984" flipH="1" flipV="1">
              <a:off x="2177" y="1911"/>
              <a:ext cx="499" cy="454"/>
            </a:xfrm>
            <a:prstGeom prst="upArrow">
              <a:avLst>
                <a:gd name="adj1" fmla="val 50000"/>
                <a:gd name="adj2" fmla="val 25000"/>
              </a:avLst>
            </a:prstGeom>
            <a:grp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grpSp>
      <p:grpSp>
        <p:nvGrpSpPr>
          <p:cNvPr id="33" name="Group 30">
            <a:extLst>
              <a:ext uri="{FF2B5EF4-FFF2-40B4-BE49-F238E27FC236}">
                <a16:creationId xmlns:a16="http://schemas.microsoft.com/office/drawing/2014/main" id="{69E78DC6-F196-4319-98BF-25356084D3FD}"/>
              </a:ext>
            </a:extLst>
          </p:cNvPr>
          <p:cNvGrpSpPr>
            <a:grpSpLocks/>
          </p:cNvGrpSpPr>
          <p:nvPr/>
        </p:nvGrpSpPr>
        <p:grpSpPr bwMode="auto">
          <a:xfrm rot="10800000">
            <a:off x="3513101" y="5762083"/>
            <a:ext cx="862012" cy="231916"/>
            <a:chOff x="2200" y="1888"/>
            <a:chExt cx="635" cy="499"/>
          </a:xfrm>
          <a:solidFill>
            <a:srgbClr val="CC3300"/>
          </a:solidFill>
        </p:grpSpPr>
        <p:sp>
          <p:nvSpPr>
            <p:cNvPr id="34" name="AutoShape 31">
              <a:extLst>
                <a:ext uri="{FF2B5EF4-FFF2-40B4-BE49-F238E27FC236}">
                  <a16:creationId xmlns:a16="http://schemas.microsoft.com/office/drawing/2014/main" id="{8F60E0EF-7E45-42C2-8F66-79F0C7BD0E01}"/>
                </a:ext>
              </a:extLst>
            </p:cNvPr>
            <p:cNvSpPr>
              <a:spLocks noChangeArrowheads="1"/>
            </p:cNvSpPr>
            <p:nvPr/>
          </p:nvSpPr>
          <p:spPr bwMode="auto">
            <a:xfrm rot="16196016" flipV="1">
              <a:off x="2358" y="1911"/>
              <a:ext cx="499" cy="454"/>
            </a:xfrm>
            <a:prstGeom prst="upArrow">
              <a:avLst>
                <a:gd name="adj1" fmla="val 50000"/>
                <a:gd name="adj2" fmla="val 25000"/>
              </a:avLst>
            </a:prstGeom>
            <a:grp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35" name="AutoShape 32">
              <a:extLst>
                <a:ext uri="{FF2B5EF4-FFF2-40B4-BE49-F238E27FC236}">
                  <a16:creationId xmlns:a16="http://schemas.microsoft.com/office/drawing/2014/main" id="{EA8432E3-001C-460A-B807-F466F079A191}"/>
                </a:ext>
              </a:extLst>
            </p:cNvPr>
            <p:cNvSpPr>
              <a:spLocks noChangeArrowheads="1"/>
            </p:cNvSpPr>
            <p:nvPr/>
          </p:nvSpPr>
          <p:spPr bwMode="auto">
            <a:xfrm rot="5403984" flipH="1" flipV="1">
              <a:off x="2177" y="1911"/>
              <a:ext cx="499" cy="454"/>
            </a:xfrm>
            <a:prstGeom prst="upArrow">
              <a:avLst>
                <a:gd name="adj1" fmla="val 50000"/>
                <a:gd name="adj2" fmla="val 25000"/>
              </a:avLst>
            </a:prstGeom>
            <a:grpFill/>
            <a:ln w="12700" cap="sq">
              <a:solidFill>
                <a:srgbClr val="CC3300"/>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grpSp>
      <p:sp>
        <p:nvSpPr>
          <p:cNvPr id="30"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572156" y="6481375"/>
            <a:ext cx="2311400" cy="476250"/>
          </a:xfrm>
        </p:spPr>
        <p:txBody>
          <a:bodyPr/>
          <a:lstStyle/>
          <a:p>
            <a:pPr>
              <a:defRPr/>
            </a:pPr>
            <a:fld id="{431CAECD-5926-4741-A906-A08E04809A27}" type="slidenum">
              <a:rPr lang="en-US" altLang="ja-JP" smtClean="0"/>
              <a:pPr>
                <a:defRPr/>
              </a:pPr>
              <a:t>16</a:t>
            </a:fld>
            <a:endParaRPr lang="en-US" altLang="ja-JP"/>
          </a:p>
        </p:txBody>
      </p:sp>
    </p:spTree>
    <p:extLst>
      <p:ext uri="{BB962C8B-B14F-4D97-AF65-F5344CB8AC3E}">
        <p14:creationId xmlns:p14="http://schemas.microsoft.com/office/powerpoint/2010/main" val="3830029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二等辺三角形 1">
            <a:extLst>
              <a:ext uri="{FF2B5EF4-FFF2-40B4-BE49-F238E27FC236}">
                <a16:creationId xmlns:a16="http://schemas.microsoft.com/office/drawing/2014/main" id="{DBE211B3-DDF4-4C51-BA9A-E7D99BC54D10}"/>
              </a:ext>
            </a:extLst>
          </p:cNvPr>
          <p:cNvSpPr/>
          <p:nvPr/>
        </p:nvSpPr>
        <p:spPr>
          <a:xfrm>
            <a:off x="1712640" y="1021902"/>
            <a:ext cx="6696744" cy="530713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172" name="Rectangle 9"/>
          <p:cNvSpPr>
            <a:spLocks noGrp="1" noChangeArrowheads="1"/>
          </p:cNvSpPr>
          <p:nvPr>
            <p:ph type="title" idx="4294967295"/>
          </p:nvPr>
        </p:nvSpPr>
        <p:spPr>
          <a:xfrm>
            <a:off x="704850" y="116633"/>
            <a:ext cx="8496300" cy="645369"/>
          </a:xfrm>
        </p:spPr>
        <p:txBody>
          <a:bodyPr/>
          <a:lstStyle/>
          <a:p>
            <a:pPr eaLnBrk="1" hangingPunct="1"/>
            <a:r>
              <a:rPr lang="ja-JP" altLang="en-US" sz="3600" dirty="0">
                <a:solidFill>
                  <a:srgbClr val="CC3300"/>
                </a:solidFill>
                <a:ea typeface="HGP創英角ﾎﾟｯﾌﾟ体" pitchFamily="50" charset="-128"/>
              </a:rPr>
              <a:t>社会福祉従事者のコンピテンシー</a:t>
            </a:r>
          </a:p>
        </p:txBody>
      </p:sp>
      <p:sp>
        <p:nvSpPr>
          <p:cNvPr id="7182" name="Rectangle 34"/>
          <p:cNvSpPr>
            <a:spLocks noChangeArrowheads="1"/>
          </p:cNvSpPr>
          <p:nvPr/>
        </p:nvSpPr>
        <p:spPr bwMode="auto">
          <a:xfrm>
            <a:off x="3997818" y="1785010"/>
            <a:ext cx="207058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ts val="600"/>
              </a:spcBef>
              <a:buFontTx/>
              <a:buNone/>
            </a:pPr>
            <a:r>
              <a:rPr lang="ja-JP" altLang="en-US" sz="2000" dirty="0">
                <a:solidFill>
                  <a:schemeClr val="tx2"/>
                </a:solidFill>
                <a:highlight>
                  <a:srgbClr val="00FF00"/>
                </a:highlight>
                <a:ea typeface="HGP創英角ｺﾞｼｯｸUB" pitchFamily="50" charset="-128"/>
              </a:rPr>
              <a:t>２ 指導・スーパービジョンの能力</a:t>
            </a:r>
            <a:endParaRPr lang="en-US" altLang="ja-JP" sz="2000" dirty="0">
              <a:solidFill>
                <a:schemeClr val="tx2"/>
              </a:solidFill>
              <a:highlight>
                <a:srgbClr val="00FF00"/>
              </a:highlight>
              <a:ea typeface="HGP創英角ｺﾞｼｯｸUB" pitchFamily="50" charset="-128"/>
            </a:endParaRPr>
          </a:p>
        </p:txBody>
      </p:sp>
      <p:sp>
        <p:nvSpPr>
          <p:cNvPr id="19" name="Line 3"/>
          <p:cNvSpPr>
            <a:spLocks noChangeShapeType="1"/>
          </p:cNvSpPr>
          <p:nvPr/>
        </p:nvSpPr>
        <p:spPr bwMode="auto">
          <a:xfrm>
            <a:off x="0" y="762000"/>
            <a:ext cx="9906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 name="Rectangle 34">
            <a:extLst>
              <a:ext uri="{FF2B5EF4-FFF2-40B4-BE49-F238E27FC236}">
                <a16:creationId xmlns:a16="http://schemas.microsoft.com/office/drawing/2014/main" id="{2E089ABD-1692-4591-BFD1-5E8537F1C931}"/>
              </a:ext>
            </a:extLst>
          </p:cNvPr>
          <p:cNvSpPr>
            <a:spLocks noChangeArrowheads="1"/>
          </p:cNvSpPr>
          <p:nvPr/>
        </p:nvSpPr>
        <p:spPr bwMode="auto">
          <a:xfrm>
            <a:off x="431091" y="4006122"/>
            <a:ext cx="238025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600"/>
              </a:spcBef>
              <a:buNone/>
            </a:pPr>
            <a:r>
              <a:rPr lang="ja-JP" altLang="en-US" sz="2000" dirty="0">
                <a:solidFill>
                  <a:schemeClr val="tx2"/>
                </a:solidFill>
                <a:ea typeface="HGP創英角ｺﾞｼｯｸUB" pitchFamily="50" charset="-128"/>
              </a:rPr>
              <a:t>福祉現場に必要な知識・技術・能力</a:t>
            </a:r>
            <a:endParaRPr lang="en-US" altLang="ja-JP" sz="2000" dirty="0">
              <a:solidFill>
                <a:schemeClr val="tx2"/>
              </a:solidFill>
              <a:ea typeface="HGP創英角ｺﾞｼｯｸUB" pitchFamily="50" charset="-128"/>
            </a:endParaRPr>
          </a:p>
        </p:txBody>
      </p:sp>
      <p:sp>
        <p:nvSpPr>
          <p:cNvPr id="8" name="Rectangle 34">
            <a:extLst>
              <a:ext uri="{FF2B5EF4-FFF2-40B4-BE49-F238E27FC236}">
                <a16:creationId xmlns:a16="http://schemas.microsoft.com/office/drawing/2014/main" id="{37C88B04-B6C9-48C6-BE75-E8DAF5B59748}"/>
              </a:ext>
            </a:extLst>
          </p:cNvPr>
          <p:cNvSpPr>
            <a:spLocks noChangeArrowheads="1"/>
          </p:cNvSpPr>
          <p:nvPr/>
        </p:nvSpPr>
        <p:spPr bwMode="auto">
          <a:xfrm>
            <a:off x="6680870" y="2592200"/>
            <a:ext cx="252028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pPr>
            <a:r>
              <a:rPr lang="ja-JP" altLang="en-US" sz="2000" dirty="0">
                <a:solidFill>
                  <a:schemeClr val="tx2"/>
                </a:solidFill>
                <a:ea typeface="HGP創英角ｺﾞｼｯｸUB" pitchFamily="50" charset="-128"/>
              </a:rPr>
              <a:t>ケアワークの知識・技術・能力</a:t>
            </a:r>
            <a:endParaRPr lang="en-US" altLang="ja-JP" sz="2000" dirty="0">
              <a:solidFill>
                <a:schemeClr val="tx2"/>
              </a:solidFill>
              <a:ea typeface="HGP創英角ｺﾞｼｯｸUB" pitchFamily="50" charset="-128"/>
            </a:endParaRPr>
          </a:p>
        </p:txBody>
      </p:sp>
      <p:sp>
        <p:nvSpPr>
          <p:cNvPr id="9" name="Rectangle 34">
            <a:extLst>
              <a:ext uri="{FF2B5EF4-FFF2-40B4-BE49-F238E27FC236}">
                <a16:creationId xmlns:a16="http://schemas.microsoft.com/office/drawing/2014/main" id="{1A23B221-44ED-4D79-8484-72D036487E72}"/>
              </a:ext>
            </a:extLst>
          </p:cNvPr>
          <p:cNvSpPr>
            <a:spLocks noChangeArrowheads="1"/>
          </p:cNvSpPr>
          <p:nvPr/>
        </p:nvSpPr>
        <p:spPr bwMode="auto">
          <a:xfrm>
            <a:off x="4188348" y="3992976"/>
            <a:ext cx="307762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pPr>
            <a:r>
              <a:rPr lang="ja-JP" altLang="en-US" sz="2000" dirty="0">
                <a:solidFill>
                  <a:schemeClr val="tx2"/>
                </a:solidFill>
                <a:highlight>
                  <a:srgbClr val="00FF00"/>
                </a:highlight>
                <a:ea typeface="HGP創英角ｺﾞｼｯｸUB" pitchFamily="50" charset="-128"/>
              </a:rPr>
              <a:t>５　社会福祉援助・支援者として共通の価値・知識・技術・能力（倫理を含む）</a:t>
            </a:r>
            <a:endParaRPr lang="en-US" altLang="ja-JP" sz="2000" dirty="0">
              <a:solidFill>
                <a:schemeClr val="tx2"/>
              </a:solidFill>
              <a:highlight>
                <a:srgbClr val="00FF00"/>
              </a:highlight>
              <a:ea typeface="HGP創英角ｺﾞｼｯｸUB" pitchFamily="50" charset="-128"/>
            </a:endParaRPr>
          </a:p>
        </p:txBody>
      </p:sp>
      <p:sp>
        <p:nvSpPr>
          <p:cNvPr id="10" name="Rectangle 34">
            <a:extLst>
              <a:ext uri="{FF2B5EF4-FFF2-40B4-BE49-F238E27FC236}">
                <a16:creationId xmlns:a16="http://schemas.microsoft.com/office/drawing/2014/main" id="{631162F8-A49D-4C2A-BB14-40C318A6C589}"/>
              </a:ext>
            </a:extLst>
          </p:cNvPr>
          <p:cNvSpPr>
            <a:spLocks noChangeArrowheads="1"/>
          </p:cNvSpPr>
          <p:nvPr/>
        </p:nvSpPr>
        <p:spPr bwMode="auto">
          <a:xfrm>
            <a:off x="734606" y="2613821"/>
            <a:ext cx="224723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600"/>
              </a:spcBef>
              <a:buNone/>
            </a:pPr>
            <a:r>
              <a:rPr lang="ja-JP" altLang="en-US" sz="2000" dirty="0">
                <a:solidFill>
                  <a:schemeClr val="tx2"/>
                </a:solidFill>
                <a:ea typeface="HGP創英角ｺﾞｼｯｸUB" pitchFamily="50" charset="-128"/>
              </a:rPr>
              <a:t>社会福祉事業所に必要な事務能力</a:t>
            </a:r>
            <a:endParaRPr lang="en-US" altLang="ja-JP" sz="2000" dirty="0">
              <a:solidFill>
                <a:schemeClr val="tx2"/>
              </a:solidFill>
              <a:ea typeface="HGP創英角ｺﾞｼｯｸUB" pitchFamily="50" charset="-128"/>
            </a:endParaRPr>
          </a:p>
        </p:txBody>
      </p:sp>
      <p:sp>
        <p:nvSpPr>
          <p:cNvPr id="13" name="Rectangle 34">
            <a:extLst>
              <a:ext uri="{FF2B5EF4-FFF2-40B4-BE49-F238E27FC236}">
                <a16:creationId xmlns:a16="http://schemas.microsoft.com/office/drawing/2014/main" id="{EA855696-1B9C-4EA5-B1D3-F0E78D4757AD}"/>
              </a:ext>
            </a:extLst>
          </p:cNvPr>
          <p:cNvSpPr>
            <a:spLocks noChangeArrowheads="1"/>
          </p:cNvSpPr>
          <p:nvPr/>
        </p:nvSpPr>
        <p:spPr bwMode="auto">
          <a:xfrm>
            <a:off x="2523804" y="5040468"/>
            <a:ext cx="523750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600"/>
              </a:spcBef>
              <a:buNone/>
            </a:pPr>
            <a:r>
              <a:rPr lang="ja-JP" altLang="en-US" sz="2000" dirty="0">
                <a:solidFill>
                  <a:schemeClr val="tx2"/>
                </a:solidFill>
                <a:highlight>
                  <a:srgbClr val="00FF00"/>
                </a:highlight>
                <a:ea typeface="HGP創英角ｺﾞｼｯｸUB" pitchFamily="50" charset="-128"/>
              </a:rPr>
              <a:t>８　社会福祉事業従事者としての資質・能力</a:t>
            </a:r>
            <a:r>
              <a:rPr lang="en-US" altLang="ja-JP" sz="2000" dirty="0">
                <a:solidFill>
                  <a:schemeClr val="tx2"/>
                </a:solidFill>
                <a:highlight>
                  <a:srgbClr val="00FF00"/>
                </a:highlight>
                <a:ea typeface="HGP創英角ｺﾞｼｯｸUB" pitchFamily="50" charset="-128"/>
              </a:rPr>
              <a:t>(</a:t>
            </a:r>
            <a:r>
              <a:rPr lang="ja-JP" altLang="en-US" sz="2000" dirty="0">
                <a:solidFill>
                  <a:schemeClr val="tx2"/>
                </a:solidFill>
                <a:highlight>
                  <a:srgbClr val="00FF00"/>
                </a:highlight>
                <a:ea typeface="HGP創英角ｺﾞｼｯｸUB" pitchFamily="50" charset="-128"/>
              </a:rPr>
              <a:t>共通して持つべき価値・倫理・知識・対人援助等）</a:t>
            </a:r>
            <a:endParaRPr lang="en-US" altLang="ja-JP" sz="2000" dirty="0">
              <a:solidFill>
                <a:schemeClr val="tx2"/>
              </a:solidFill>
              <a:highlight>
                <a:srgbClr val="00FF00"/>
              </a:highlight>
              <a:ea typeface="HGP創英角ｺﾞｼｯｸUB" pitchFamily="50" charset="-128"/>
            </a:endParaRPr>
          </a:p>
        </p:txBody>
      </p:sp>
      <p:sp>
        <p:nvSpPr>
          <p:cNvPr id="14" name="Rectangle 34">
            <a:extLst>
              <a:ext uri="{FF2B5EF4-FFF2-40B4-BE49-F238E27FC236}">
                <a16:creationId xmlns:a16="http://schemas.microsoft.com/office/drawing/2014/main" id="{537A19C0-E98E-455A-A052-C1B520B31541}"/>
              </a:ext>
            </a:extLst>
          </p:cNvPr>
          <p:cNvSpPr>
            <a:spLocks noChangeArrowheads="1"/>
          </p:cNvSpPr>
          <p:nvPr/>
        </p:nvSpPr>
        <p:spPr bwMode="auto">
          <a:xfrm>
            <a:off x="2910848" y="5859233"/>
            <a:ext cx="50391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600"/>
              </a:spcBef>
              <a:buNone/>
            </a:pPr>
            <a:r>
              <a:rPr lang="ja-JP" altLang="en-US" sz="2000" dirty="0">
                <a:solidFill>
                  <a:schemeClr val="tx2"/>
                </a:solidFill>
                <a:ea typeface="HGP創英角ｺﾞｼｯｸUB" pitchFamily="50" charset="-128"/>
              </a:rPr>
              <a:t>９　社会人・職業人としての資質・能力</a:t>
            </a:r>
            <a:endParaRPr lang="en-US" altLang="ja-JP" sz="2000" dirty="0">
              <a:solidFill>
                <a:schemeClr val="tx2"/>
              </a:solidFill>
              <a:ea typeface="HGP創英角ｺﾞｼｯｸUB" pitchFamily="50" charset="-128"/>
            </a:endParaRPr>
          </a:p>
        </p:txBody>
      </p:sp>
      <p:sp>
        <p:nvSpPr>
          <p:cNvPr id="15" name="Rectangle 34">
            <a:extLst>
              <a:ext uri="{FF2B5EF4-FFF2-40B4-BE49-F238E27FC236}">
                <a16:creationId xmlns:a16="http://schemas.microsoft.com/office/drawing/2014/main" id="{3D8D1824-A4CD-4647-BA58-02A4061F023A}"/>
              </a:ext>
            </a:extLst>
          </p:cNvPr>
          <p:cNvSpPr>
            <a:spLocks noChangeArrowheads="1"/>
          </p:cNvSpPr>
          <p:nvPr/>
        </p:nvSpPr>
        <p:spPr bwMode="auto">
          <a:xfrm>
            <a:off x="4557674" y="2582564"/>
            <a:ext cx="1511034"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600"/>
              </a:spcBef>
              <a:buFontTx/>
              <a:buNone/>
            </a:pPr>
            <a:r>
              <a:rPr lang="ja-JP" altLang="en-US" sz="2000" dirty="0">
                <a:solidFill>
                  <a:schemeClr val="tx2"/>
                </a:solidFill>
                <a:highlight>
                  <a:srgbClr val="00FF00"/>
                </a:highlight>
                <a:ea typeface="HGP創英角ｺﾞｼｯｸUB" pitchFamily="50" charset="-128"/>
              </a:rPr>
              <a:t>３　ソーシャルワークの知識・技術・能力</a:t>
            </a:r>
            <a:endParaRPr lang="en-US" altLang="ja-JP" sz="2000" dirty="0">
              <a:solidFill>
                <a:schemeClr val="tx2"/>
              </a:solidFill>
              <a:highlight>
                <a:srgbClr val="00FF00"/>
              </a:highlight>
              <a:ea typeface="HGP創英角ｺﾞｼｯｸUB" pitchFamily="50" charset="-128"/>
            </a:endParaRPr>
          </a:p>
        </p:txBody>
      </p:sp>
      <p:sp>
        <p:nvSpPr>
          <p:cNvPr id="16" name="Rectangle 34">
            <a:extLst>
              <a:ext uri="{FF2B5EF4-FFF2-40B4-BE49-F238E27FC236}">
                <a16:creationId xmlns:a16="http://schemas.microsoft.com/office/drawing/2014/main" id="{8F201F73-6AA8-4B89-B340-B9C841975D15}"/>
              </a:ext>
            </a:extLst>
          </p:cNvPr>
          <p:cNvSpPr>
            <a:spLocks noChangeArrowheads="1"/>
          </p:cNvSpPr>
          <p:nvPr/>
        </p:nvSpPr>
        <p:spPr bwMode="auto">
          <a:xfrm>
            <a:off x="4394577" y="1109314"/>
            <a:ext cx="149452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ts val="600"/>
              </a:spcBef>
              <a:buFontTx/>
              <a:buNone/>
            </a:pPr>
            <a:r>
              <a:rPr lang="ja-JP" altLang="en-US" sz="2000" dirty="0">
                <a:solidFill>
                  <a:schemeClr val="tx2"/>
                </a:solidFill>
                <a:ea typeface="HGP創英角ｺﾞｼｯｸUB" pitchFamily="50" charset="-128"/>
              </a:rPr>
              <a:t>１ 管理運営の能力</a:t>
            </a:r>
            <a:endParaRPr lang="en-US" altLang="ja-JP" sz="2000" dirty="0">
              <a:solidFill>
                <a:schemeClr val="tx2"/>
              </a:solidFill>
              <a:ea typeface="HGP創英角ｺﾞｼｯｸUB" pitchFamily="50" charset="-128"/>
            </a:endParaRPr>
          </a:p>
        </p:txBody>
      </p:sp>
      <p:cxnSp>
        <p:nvCxnSpPr>
          <p:cNvPr id="17" name="直線コネクタ 16">
            <a:extLst>
              <a:ext uri="{FF2B5EF4-FFF2-40B4-BE49-F238E27FC236}">
                <a16:creationId xmlns:a16="http://schemas.microsoft.com/office/drawing/2014/main" id="{E5BD230D-2FDB-4CD7-BBA1-CC73E9AD22DC}"/>
              </a:ext>
            </a:extLst>
          </p:cNvPr>
          <p:cNvCxnSpPr/>
          <p:nvPr/>
        </p:nvCxnSpPr>
        <p:spPr>
          <a:xfrm>
            <a:off x="4557673" y="1772816"/>
            <a:ext cx="971391"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22" name="直線コネクタ 21">
            <a:extLst>
              <a:ext uri="{FF2B5EF4-FFF2-40B4-BE49-F238E27FC236}">
                <a16:creationId xmlns:a16="http://schemas.microsoft.com/office/drawing/2014/main" id="{9E64B57E-BB27-45D3-8C9C-2E1F0E49CD84}"/>
              </a:ext>
            </a:extLst>
          </p:cNvPr>
          <p:cNvCxnSpPr>
            <a:cxnSpLocks/>
          </p:cNvCxnSpPr>
          <p:nvPr/>
        </p:nvCxnSpPr>
        <p:spPr>
          <a:xfrm>
            <a:off x="4035615" y="2492896"/>
            <a:ext cx="1997506"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25" name="直線コネクタ 24">
            <a:extLst>
              <a:ext uri="{FF2B5EF4-FFF2-40B4-BE49-F238E27FC236}">
                <a16:creationId xmlns:a16="http://schemas.microsoft.com/office/drawing/2014/main" id="{226B2A0A-466E-4CCF-845F-B6F208BA175D}"/>
              </a:ext>
            </a:extLst>
          </p:cNvPr>
          <p:cNvCxnSpPr>
            <a:cxnSpLocks/>
          </p:cNvCxnSpPr>
          <p:nvPr/>
        </p:nvCxnSpPr>
        <p:spPr>
          <a:xfrm>
            <a:off x="4232920" y="3871146"/>
            <a:ext cx="2592288"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29" name="直線コネクタ 28">
            <a:extLst>
              <a:ext uri="{FF2B5EF4-FFF2-40B4-BE49-F238E27FC236}">
                <a16:creationId xmlns:a16="http://schemas.microsoft.com/office/drawing/2014/main" id="{F395CF5F-3719-49BD-B9B4-4EE3C1D02D46}"/>
              </a:ext>
            </a:extLst>
          </p:cNvPr>
          <p:cNvCxnSpPr>
            <a:cxnSpLocks/>
          </p:cNvCxnSpPr>
          <p:nvPr/>
        </p:nvCxnSpPr>
        <p:spPr>
          <a:xfrm flipV="1">
            <a:off x="3091360" y="2478382"/>
            <a:ext cx="1357584" cy="2562086"/>
          </a:xfrm>
          <a:prstGeom prst="line">
            <a:avLst/>
          </a:prstGeom>
          <a:ln w="19050"/>
        </p:spPr>
        <p:style>
          <a:lnRef idx="1">
            <a:schemeClr val="dk1"/>
          </a:lnRef>
          <a:fillRef idx="0">
            <a:schemeClr val="dk1"/>
          </a:fillRef>
          <a:effectRef idx="0">
            <a:schemeClr val="dk1"/>
          </a:effectRef>
          <a:fontRef idx="minor">
            <a:schemeClr val="tx1"/>
          </a:fontRef>
        </p:style>
      </p:cxnSp>
      <p:cxnSp>
        <p:nvCxnSpPr>
          <p:cNvPr id="33" name="直線コネクタ 32">
            <a:extLst>
              <a:ext uri="{FF2B5EF4-FFF2-40B4-BE49-F238E27FC236}">
                <a16:creationId xmlns:a16="http://schemas.microsoft.com/office/drawing/2014/main" id="{629F6D54-F302-4177-B2B5-F1DC501CEC88}"/>
              </a:ext>
            </a:extLst>
          </p:cNvPr>
          <p:cNvCxnSpPr>
            <a:cxnSpLocks/>
          </p:cNvCxnSpPr>
          <p:nvPr/>
        </p:nvCxnSpPr>
        <p:spPr>
          <a:xfrm>
            <a:off x="2010442" y="5760422"/>
            <a:ext cx="6038902"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37" name="直線コネクタ 36">
            <a:extLst>
              <a:ext uri="{FF2B5EF4-FFF2-40B4-BE49-F238E27FC236}">
                <a16:creationId xmlns:a16="http://schemas.microsoft.com/office/drawing/2014/main" id="{C2F58BDB-C2DA-4485-BE9F-D0FAFDA5C1F7}"/>
              </a:ext>
            </a:extLst>
          </p:cNvPr>
          <p:cNvCxnSpPr>
            <a:cxnSpLocks/>
          </p:cNvCxnSpPr>
          <p:nvPr/>
        </p:nvCxnSpPr>
        <p:spPr>
          <a:xfrm>
            <a:off x="2523804" y="5035521"/>
            <a:ext cx="5093492"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44" name="直線コネクタ 43">
            <a:extLst>
              <a:ext uri="{FF2B5EF4-FFF2-40B4-BE49-F238E27FC236}">
                <a16:creationId xmlns:a16="http://schemas.microsoft.com/office/drawing/2014/main" id="{4F30E938-B5DF-404E-8C74-4CEE721C7850}"/>
              </a:ext>
            </a:extLst>
          </p:cNvPr>
          <p:cNvCxnSpPr>
            <a:cxnSpLocks/>
          </p:cNvCxnSpPr>
          <p:nvPr/>
        </p:nvCxnSpPr>
        <p:spPr>
          <a:xfrm flipV="1">
            <a:off x="3872558" y="2492896"/>
            <a:ext cx="786568" cy="2515743"/>
          </a:xfrm>
          <a:prstGeom prst="line">
            <a:avLst/>
          </a:prstGeom>
          <a:ln w="19050"/>
        </p:spPr>
        <p:style>
          <a:lnRef idx="1">
            <a:schemeClr val="dk1"/>
          </a:lnRef>
          <a:fillRef idx="0">
            <a:schemeClr val="dk1"/>
          </a:fillRef>
          <a:effectRef idx="0">
            <a:schemeClr val="dk1"/>
          </a:effectRef>
          <a:fontRef idx="minor">
            <a:schemeClr val="tx1"/>
          </a:fontRef>
        </p:style>
      </p:cxnSp>
      <p:cxnSp>
        <p:nvCxnSpPr>
          <p:cNvPr id="47" name="直線コネクタ 46">
            <a:extLst>
              <a:ext uri="{FF2B5EF4-FFF2-40B4-BE49-F238E27FC236}">
                <a16:creationId xmlns:a16="http://schemas.microsoft.com/office/drawing/2014/main" id="{1E6D35DC-66C0-4941-AA82-EA1BAEEEE941}"/>
              </a:ext>
            </a:extLst>
          </p:cNvPr>
          <p:cNvCxnSpPr>
            <a:cxnSpLocks/>
          </p:cNvCxnSpPr>
          <p:nvPr/>
        </p:nvCxnSpPr>
        <p:spPr>
          <a:xfrm flipH="1" flipV="1">
            <a:off x="5824067" y="2465736"/>
            <a:ext cx="209054" cy="1419997"/>
          </a:xfrm>
          <a:prstGeom prst="line">
            <a:avLst/>
          </a:prstGeom>
          <a:ln w="19050"/>
        </p:spPr>
        <p:style>
          <a:lnRef idx="1">
            <a:schemeClr val="dk1"/>
          </a:lnRef>
          <a:fillRef idx="0">
            <a:schemeClr val="dk1"/>
          </a:fillRef>
          <a:effectRef idx="0">
            <a:schemeClr val="dk1"/>
          </a:effectRef>
          <a:fontRef idx="minor">
            <a:schemeClr val="tx1"/>
          </a:fontRef>
        </p:style>
      </p:cxnSp>
      <p:sp>
        <p:nvSpPr>
          <p:cNvPr id="7181" name="正方形/長方形 7180">
            <a:extLst>
              <a:ext uri="{FF2B5EF4-FFF2-40B4-BE49-F238E27FC236}">
                <a16:creationId xmlns:a16="http://schemas.microsoft.com/office/drawing/2014/main" id="{039F3C2F-959C-4E60-9448-479C9CBE6019}"/>
              </a:ext>
            </a:extLst>
          </p:cNvPr>
          <p:cNvSpPr/>
          <p:nvPr/>
        </p:nvSpPr>
        <p:spPr>
          <a:xfrm>
            <a:off x="6059676" y="3115420"/>
            <a:ext cx="511679" cy="369332"/>
          </a:xfrm>
          <a:prstGeom prst="rect">
            <a:avLst/>
          </a:prstGeom>
        </p:spPr>
        <p:txBody>
          <a:bodyPr wrap="none">
            <a:spAutoFit/>
          </a:bodyPr>
          <a:lstStyle/>
          <a:p>
            <a:r>
              <a:rPr lang="ja-JP" altLang="en-US" dirty="0">
                <a:solidFill>
                  <a:schemeClr val="tx2"/>
                </a:solidFill>
              </a:rPr>
              <a:t>４　</a:t>
            </a:r>
            <a:endParaRPr lang="ja-JP" altLang="en-US" dirty="0"/>
          </a:p>
        </p:txBody>
      </p:sp>
      <p:sp>
        <p:nvSpPr>
          <p:cNvPr id="7183" name="正方形/長方形 7182">
            <a:extLst>
              <a:ext uri="{FF2B5EF4-FFF2-40B4-BE49-F238E27FC236}">
                <a16:creationId xmlns:a16="http://schemas.microsoft.com/office/drawing/2014/main" id="{87A6C68C-79C5-436B-AE0F-299E12FDC4C5}"/>
              </a:ext>
            </a:extLst>
          </p:cNvPr>
          <p:cNvSpPr/>
          <p:nvPr/>
        </p:nvSpPr>
        <p:spPr>
          <a:xfrm>
            <a:off x="3790763" y="3646266"/>
            <a:ext cx="357790" cy="369332"/>
          </a:xfrm>
          <a:prstGeom prst="rect">
            <a:avLst/>
          </a:prstGeom>
        </p:spPr>
        <p:txBody>
          <a:bodyPr wrap="none">
            <a:spAutoFit/>
          </a:bodyPr>
          <a:lstStyle/>
          <a:p>
            <a:r>
              <a:rPr lang="ja-JP" altLang="en-US" dirty="0">
                <a:solidFill>
                  <a:schemeClr val="tx2"/>
                </a:solidFill>
              </a:rPr>
              <a:t>７</a:t>
            </a:r>
            <a:endParaRPr lang="ja-JP" altLang="en-US" dirty="0"/>
          </a:p>
        </p:txBody>
      </p:sp>
      <p:sp>
        <p:nvSpPr>
          <p:cNvPr id="7184" name="正方形/長方形 7183">
            <a:extLst>
              <a:ext uri="{FF2B5EF4-FFF2-40B4-BE49-F238E27FC236}">
                <a16:creationId xmlns:a16="http://schemas.microsoft.com/office/drawing/2014/main" id="{C912ED03-188B-4974-B326-F1410867D9F6}"/>
              </a:ext>
            </a:extLst>
          </p:cNvPr>
          <p:cNvSpPr/>
          <p:nvPr/>
        </p:nvSpPr>
        <p:spPr>
          <a:xfrm>
            <a:off x="3340854" y="3627831"/>
            <a:ext cx="357790" cy="369332"/>
          </a:xfrm>
          <a:prstGeom prst="rect">
            <a:avLst/>
          </a:prstGeom>
        </p:spPr>
        <p:txBody>
          <a:bodyPr wrap="none">
            <a:spAutoFit/>
          </a:bodyPr>
          <a:lstStyle/>
          <a:p>
            <a:r>
              <a:rPr lang="ja-JP" altLang="en-US" dirty="0">
                <a:solidFill>
                  <a:schemeClr val="tx2"/>
                </a:solidFill>
              </a:rPr>
              <a:t>６</a:t>
            </a:r>
            <a:endParaRPr lang="ja-JP" altLang="en-US" dirty="0"/>
          </a:p>
        </p:txBody>
      </p:sp>
      <p:cxnSp>
        <p:nvCxnSpPr>
          <p:cNvPr id="54" name="直線コネクタ 53">
            <a:extLst>
              <a:ext uri="{FF2B5EF4-FFF2-40B4-BE49-F238E27FC236}">
                <a16:creationId xmlns:a16="http://schemas.microsoft.com/office/drawing/2014/main" id="{8C200032-AF99-45A4-B28B-B4F11063F0DC}"/>
              </a:ext>
            </a:extLst>
          </p:cNvPr>
          <p:cNvCxnSpPr>
            <a:cxnSpLocks/>
          </p:cNvCxnSpPr>
          <p:nvPr/>
        </p:nvCxnSpPr>
        <p:spPr>
          <a:xfrm>
            <a:off x="2958614" y="2852936"/>
            <a:ext cx="1418322"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57" name="直線コネクタ 56">
            <a:extLst>
              <a:ext uri="{FF2B5EF4-FFF2-40B4-BE49-F238E27FC236}">
                <a16:creationId xmlns:a16="http://schemas.microsoft.com/office/drawing/2014/main" id="{A8FA9BB1-7593-4FB4-BA00-BDC8B5AF0BAB}"/>
              </a:ext>
            </a:extLst>
          </p:cNvPr>
          <p:cNvCxnSpPr>
            <a:cxnSpLocks/>
          </p:cNvCxnSpPr>
          <p:nvPr/>
        </p:nvCxnSpPr>
        <p:spPr>
          <a:xfrm>
            <a:off x="2523804" y="4221088"/>
            <a:ext cx="817050"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59" name="直線コネクタ 58">
            <a:extLst>
              <a:ext uri="{FF2B5EF4-FFF2-40B4-BE49-F238E27FC236}">
                <a16:creationId xmlns:a16="http://schemas.microsoft.com/office/drawing/2014/main" id="{04AD4448-7493-44BE-90B7-A32F1F444BB8}"/>
              </a:ext>
            </a:extLst>
          </p:cNvPr>
          <p:cNvCxnSpPr>
            <a:cxnSpLocks/>
          </p:cNvCxnSpPr>
          <p:nvPr/>
        </p:nvCxnSpPr>
        <p:spPr>
          <a:xfrm>
            <a:off x="6068406" y="2801023"/>
            <a:ext cx="567556" cy="0"/>
          </a:xfrm>
          <a:prstGeom prst="line">
            <a:avLst/>
          </a:prstGeom>
          <a:ln w="19050"/>
        </p:spPr>
        <p:style>
          <a:lnRef idx="1">
            <a:schemeClr val="dk1"/>
          </a:lnRef>
          <a:fillRef idx="0">
            <a:schemeClr val="dk1"/>
          </a:fillRef>
          <a:effectRef idx="0">
            <a:schemeClr val="dk1"/>
          </a:effectRef>
          <a:fontRef idx="minor">
            <a:schemeClr val="tx1"/>
          </a:fontRef>
        </p:style>
      </p:cxnSp>
      <p:sp>
        <p:nvSpPr>
          <p:cNvPr id="61" name="Rectangle 34">
            <a:extLst>
              <a:ext uri="{FF2B5EF4-FFF2-40B4-BE49-F238E27FC236}">
                <a16:creationId xmlns:a16="http://schemas.microsoft.com/office/drawing/2014/main" id="{4424CE0F-9FDF-4360-B9DB-256EB59E0558}"/>
              </a:ext>
            </a:extLst>
          </p:cNvPr>
          <p:cNvSpPr>
            <a:spLocks noChangeArrowheads="1"/>
          </p:cNvSpPr>
          <p:nvPr/>
        </p:nvSpPr>
        <p:spPr bwMode="auto">
          <a:xfrm>
            <a:off x="734606" y="6434883"/>
            <a:ext cx="83228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600"/>
              </a:spcBef>
              <a:buNone/>
            </a:pPr>
            <a:r>
              <a:rPr lang="en-US" altLang="ja-JP" sz="2000" dirty="0">
                <a:solidFill>
                  <a:schemeClr val="tx2"/>
                </a:solidFill>
                <a:ea typeface="HGP創英角ｺﾞｼｯｸUB" pitchFamily="50" charset="-128"/>
              </a:rPr>
              <a:t>※</a:t>
            </a:r>
            <a:r>
              <a:rPr lang="ja-JP" altLang="en-US" sz="2000" dirty="0">
                <a:solidFill>
                  <a:schemeClr val="tx2"/>
                </a:solidFill>
                <a:highlight>
                  <a:srgbClr val="00FF00"/>
                </a:highlight>
                <a:ea typeface="HGP創英角ｺﾞｼｯｸUB" pitchFamily="50" charset="-128"/>
              </a:rPr>
              <a:t>網掛け</a:t>
            </a:r>
            <a:r>
              <a:rPr lang="ja-JP" altLang="en-US" sz="2000" dirty="0">
                <a:solidFill>
                  <a:schemeClr val="tx2"/>
                </a:solidFill>
                <a:ea typeface="HGP創英角ｺﾞｼｯｸUB" pitchFamily="50" charset="-128"/>
              </a:rPr>
              <a:t>はソーシャルワーカーのコンピテンシー　　　　　　　</a:t>
            </a:r>
            <a:r>
              <a:rPr lang="ja-JP" altLang="en-US" sz="1600" dirty="0">
                <a:solidFill>
                  <a:schemeClr val="tx2"/>
                </a:solidFill>
                <a:ea typeface="HGP創英角ｺﾞｼｯｸUB" pitchFamily="50" charset="-128"/>
              </a:rPr>
              <a:t>山辺（</a:t>
            </a:r>
            <a:r>
              <a:rPr lang="en-US" altLang="ja-JP" sz="1600" dirty="0">
                <a:solidFill>
                  <a:schemeClr val="tx2"/>
                </a:solidFill>
                <a:ea typeface="HGP創英角ｺﾞｼｯｸUB" pitchFamily="50" charset="-128"/>
              </a:rPr>
              <a:t>2015</a:t>
            </a:r>
            <a:r>
              <a:rPr lang="ja-JP" altLang="en-US" sz="1600" dirty="0">
                <a:solidFill>
                  <a:schemeClr val="tx2"/>
                </a:solidFill>
                <a:ea typeface="HGP創英角ｺﾞｼｯｸUB" pitchFamily="50" charset="-128"/>
              </a:rPr>
              <a:t>）を一部改編</a:t>
            </a:r>
            <a:endParaRPr lang="en-US" altLang="ja-JP" sz="1600" dirty="0">
              <a:solidFill>
                <a:schemeClr val="tx2"/>
              </a:solidFill>
              <a:ea typeface="HGP創英角ｺﾞｼｯｸUB" pitchFamily="50" charset="-128"/>
            </a:endParaRPr>
          </a:p>
        </p:txBody>
      </p:sp>
      <p:sp>
        <p:nvSpPr>
          <p:cNvPr id="3" name="スライド番号プレースホルダー 2"/>
          <p:cNvSpPr>
            <a:spLocks noGrp="1"/>
          </p:cNvSpPr>
          <p:nvPr>
            <p:ph type="sldNum" sz="quarter" idx="12"/>
          </p:nvPr>
        </p:nvSpPr>
        <p:spPr>
          <a:xfrm>
            <a:off x="7545288" y="6518272"/>
            <a:ext cx="2311400" cy="476250"/>
          </a:xfrm>
        </p:spPr>
        <p:txBody>
          <a:bodyPr/>
          <a:lstStyle/>
          <a:p>
            <a:pPr>
              <a:defRPr/>
            </a:pPr>
            <a:fld id="{431CAECD-5926-4741-A906-A08E04809A27}" type="slidenum">
              <a:rPr lang="en-US" altLang="ja-JP" smtClean="0"/>
              <a:pPr>
                <a:defRPr/>
              </a:pPr>
              <a:t>17</a:t>
            </a:fld>
            <a:endParaRPr lang="en-US" altLang="ja-JP" dirty="0"/>
          </a:p>
        </p:txBody>
      </p:sp>
    </p:spTree>
    <p:extLst>
      <p:ext uri="{BB962C8B-B14F-4D97-AF65-F5344CB8AC3E}">
        <p14:creationId xmlns:p14="http://schemas.microsoft.com/office/powerpoint/2010/main" val="1113869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992188" y="116632"/>
            <a:ext cx="8208962" cy="505668"/>
          </a:xfrm>
        </p:spPr>
        <p:txBody>
          <a:bodyPr/>
          <a:lstStyle/>
          <a:p>
            <a:pPr eaLnBrk="1" hangingPunct="1"/>
            <a:r>
              <a:rPr lang="ja-JP" altLang="en-US" sz="3600" dirty="0">
                <a:solidFill>
                  <a:srgbClr val="CC0000"/>
                </a:solidFill>
                <a:latin typeface="ＭＳ Ｐゴシック" charset="-128"/>
                <a:ea typeface="HGP創英角ﾎﾟｯﾌﾟ体" pitchFamily="50" charset="-128"/>
              </a:rPr>
              <a:t>スーパービジョンのプロセス</a:t>
            </a:r>
            <a:endParaRPr lang="ja-JP" altLang="en-US" sz="3600" dirty="0">
              <a:solidFill>
                <a:srgbClr val="CC0000"/>
              </a:solidFill>
              <a:ea typeface="HGP創英角ﾎﾟｯﾌﾟ体" pitchFamily="50" charset="-128"/>
            </a:endParaRPr>
          </a:p>
        </p:txBody>
      </p:sp>
      <p:sp>
        <p:nvSpPr>
          <p:cNvPr id="9219" name="Text Box 3"/>
          <p:cNvSpPr txBox="1">
            <a:spLocks noChangeArrowheads="1"/>
          </p:cNvSpPr>
          <p:nvPr/>
        </p:nvSpPr>
        <p:spPr bwMode="auto">
          <a:xfrm>
            <a:off x="1712914" y="765177"/>
            <a:ext cx="64817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2400">
                <a:solidFill>
                  <a:srgbClr val="000000"/>
                </a:solidFill>
                <a:latin typeface="Tahoma" pitchFamily="34" charset="0"/>
                <a:ea typeface="HGP創英角ｺﾞｼｯｸUB" pitchFamily="50" charset="-128"/>
              </a:rPr>
              <a:t>相談支援のプロセスと同じ</a:t>
            </a:r>
          </a:p>
        </p:txBody>
      </p:sp>
      <p:grpSp>
        <p:nvGrpSpPr>
          <p:cNvPr id="9220" name="Group 4"/>
          <p:cNvGrpSpPr>
            <a:grpSpLocks/>
          </p:cNvGrpSpPr>
          <p:nvPr/>
        </p:nvGrpSpPr>
        <p:grpSpPr bwMode="auto">
          <a:xfrm>
            <a:off x="2667000" y="2286001"/>
            <a:ext cx="4464050" cy="3149600"/>
            <a:chOff x="1299" y="755"/>
            <a:chExt cx="3168" cy="2232"/>
          </a:xfrm>
        </p:grpSpPr>
        <p:sp>
          <p:nvSpPr>
            <p:cNvPr id="9227" name="Oval 5"/>
            <p:cNvSpPr>
              <a:spLocks noChangeArrowheads="1"/>
            </p:cNvSpPr>
            <p:nvPr/>
          </p:nvSpPr>
          <p:spPr bwMode="auto">
            <a:xfrm>
              <a:off x="2379" y="755"/>
              <a:ext cx="1080" cy="576"/>
            </a:xfrm>
            <a:prstGeom prst="ellipse">
              <a:avLst/>
            </a:prstGeom>
            <a:solidFill>
              <a:srgbClr val="FFFFFF"/>
            </a:solidFill>
            <a:ln w="9525">
              <a:solidFill>
                <a:srgbClr val="000000"/>
              </a:solidFill>
              <a:round/>
              <a:headEnd/>
              <a:tailEnd/>
            </a:ln>
          </p:spPr>
          <p:txBody>
            <a:bodyPr lIns="0" tIns="8890" rIns="0" bIns="8890"/>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600">
                  <a:solidFill>
                    <a:srgbClr val="000000"/>
                  </a:solidFill>
                  <a:latin typeface="HGP創英角ｺﾞｼｯｸUB" pitchFamily="50" charset="-128"/>
                  <a:ea typeface="HGP創英角ｺﾞｼｯｸUB" pitchFamily="50" charset="-128"/>
                </a:rPr>
                <a:t>問題の発見</a:t>
              </a:r>
            </a:p>
            <a:p>
              <a:pPr algn="ctr" eaLnBrk="1" hangingPunct="1">
                <a:spcBef>
                  <a:spcPct val="0"/>
                </a:spcBef>
                <a:buFontTx/>
                <a:buNone/>
              </a:pPr>
              <a:r>
                <a:rPr lang="en-US" altLang="ja-JP" sz="1600">
                  <a:solidFill>
                    <a:srgbClr val="000000"/>
                  </a:solidFill>
                  <a:latin typeface="Impact" pitchFamily="34" charset="0"/>
                  <a:ea typeface="Arial Unicode MS" pitchFamily="50" charset="-128"/>
                  <a:cs typeface="Arial Unicode MS" pitchFamily="50" charset="-128"/>
                </a:rPr>
                <a:t>catch</a:t>
              </a:r>
              <a:endParaRPr lang="en-US" altLang="ja-JP" sz="1600">
                <a:solidFill>
                  <a:srgbClr val="000000"/>
                </a:solidFill>
                <a:latin typeface="Tahoma" pitchFamily="34" charset="0"/>
                <a:ea typeface="HG丸ｺﾞｼｯｸM-PRO" pitchFamily="50" charset="-128"/>
              </a:endParaRPr>
            </a:p>
          </p:txBody>
        </p:sp>
        <p:sp>
          <p:nvSpPr>
            <p:cNvPr id="9228" name="Oval 6"/>
            <p:cNvSpPr>
              <a:spLocks noChangeArrowheads="1"/>
            </p:cNvSpPr>
            <p:nvPr/>
          </p:nvSpPr>
          <p:spPr bwMode="auto">
            <a:xfrm>
              <a:off x="2379" y="2411"/>
              <a:ext cx="1080" cy="576"/>
            </a:xfrm>
            <a:prstGeom prst="ellipse">
              <a:avLst/>
            </a:prstGeom>
            <a:solidFill>
              <a:srgbClr val="FFFFFF"/>
            </a:solidFill>
            <a:ln w="9525">
              <a:solidFill>
                <a:srgbClr val="000000"/>
              </a:solidFill>
              <a:round/>
              <a:headEnd/>
              <a:tailEnd/>
            </a:ln>
          </p:spPr>
          <p:txBody>
            <a:bodyPr lIns="74295" tIns="8890" rIns="74295" bIns="8890"/>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600">
                  <a:solidFill>
                    <a:srgbClr val="000000"/>
                  </a:solidFill>
                  <a:latin typeface="HGP創英角ｺﾞｼｯｸUB" pitchFamily="50" charset="-128"/>
                  <a:ea typeface="HGP創英角ｺﾞｼｯｸUB" pitchFamily="50" charset="-128"/>
                </a:rPr>
                <a:t>介入</a:t>
              </a:r>
            </a:p>
            <a:p>
              <a:pPr algn="ctr" eaLnBrk="1" hangingPunct="1">
                <a:spcBef>
                  <a:spcPct val="0"/>
                </a:spcBef>
                <a:buFontTx/>
                <a:buNone/>
              </a:pPr>
              <a:r>
                <a:rPr lang="en-US" altLang="ja-JP" sz="1400">
                  <a:solidFill>
                    <a:srgbClr val="000000"/>
                  </a:solidFill>
                  <a:latin typeface="Impact" pitchFamily="34" charset="0"/>
                  <a:ea typeface="Arial Unicode MS" pitchFamily="50" charset="-128"/>
                  <a:cs typeface="Arial Unicode MS" pitchFamily="50" charset="-128"/>
                </a:rPr>
                <a:t>intervention</a:t>
              </a:r>
              <a:endParaRPr lang="en-US" altLang="ja-JP" sz="1400">
                <a:solidFill>
                  <a:srgbClr val="000000"/>
                </a:solidFill>
                <a:latin typeface="Tahoma" pitchFamily="34" charset="0"/>
                <a:ea typeface="HG丸ｺﾞｼｯｸM-PRO" pitchFamily="50" charset="-128"/>
              </a:endParaRPr>
            </a:p>
          </p:txBody>
        </p:sp>
        <p:sp>
          <p:nvSpPr>
            <p:cNvPr id="9229" name="Oval 7"/>
            <p:cNvSpPr>
              <a:spLocks noChangeArrowheads="1"/>
            </p:cNvSpPr>
            <p:nvPr/>
          </p:nvSpPr>
          <p:spPr bwMode="auto">
            <a:xfrm>
              <a:off x="3387" y="1547"/>
              <a:ext cx="1080" cy="576"/>
            </a:xfrm>
            <a:prstGeom prst="ellipse">
              <a:avLst/>
            </a:prstGeom>
            <a:solidFill>
              <a:srgbClr val="FFFFFF"/>
            </a:solidFill>
            <a:ln w="9525">
              <a:solidFill>
                <a:srgbClr val="000000"/>
              </a:solidFill>
              <a:round/>
              <a:headEnd/>
              <a:tailEnd/>
            </a:ln>
          </p:spPr>
          <p:txBody>
            <a:bodyPr lIns="74295" tIns="8890" rIns="74295" bIns="8890"/>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600">
                  <a:solidFill>
                    <a:srgbClr val="000000"/>
                  </a:solidFill>
                  <a:latin typeface="HGP創英角ｺﾞｼｯｸUB" pitchFamily="50" charset="-128"/>
                  <a:ea typeface="HGP創英角ｺﾞｼｯｸUB" pitchFamily="50" charset="-128"/>
                </a:rPr>
                <a:t>見守り</a:t>
              </a:r>
            </a:p>
            <a:p>
              <a:pPr algn="ctr" eaLnBrk="1" hangingPunct="1">
                <a:spcBef>
                  <a:spcPct val="0"/>
                </a:spcBef>
                <a:buFontTx/>
                <a:buNone/>
              </a:pPr>
              <a:r>
                <a:rPr lang="en-US" altLang="ja-JP" sz="1400">
                  <a:solidFill>
                    <a:srgbClr val="000000"/>
                  </a:solidFill>
                  <a:latin typeface="Impact" pitchFamily="34" charset="0"/>
                  <a:ea typeface="Arial Unicode MS" pitchFamily="50" charset="-128"/>
                  <a:cs typeface="Arial Unicode MS" pitchFamily="50" charset="-128"/>
                </a:rPr>
                <a:t>monitoring</a:t>
              </a:r>
              <a:endParaRPr lang="en-US" altLang="ja-JP" sz="1400">
                <a:solidFill>
                  <a:srgbClr val="000000"/>
                </a:solidFill>
                <a:latin typeface="Tahoma" pitchFamily="34" charset="0"/>
                <a:ea typeface="HG丸ｺﾞｼｯｸM-PRO" pitchFamily="50" charset="-128"/>
              </a:endParaRPr>
            </a:p>
          </p:txBody>
        </p:sp>
        <p:sp>
          <p:nvSpPr>
            <p:cNvPr id="9230" name="Oval 8"/>
            <p:cNvSpPr>
              <a:spLocks noChangeArrowheads="1"/>
            </p:cNvSpPr>
            <p:nvPr/>
          </p:nvSpPr>
          <p:spPr bwMode="auto">
            <a:xfrm>
              <a:off x="1299" y="1547"/>
              <a:ext cx="1080" cy="576"/>
            </a:xfrm>
            <a:prstGeom prst="ellipse">
              <a:avLst/>
            </a:prstGeom>
            <a:solidFill>
              <a:srgbClr val="FFFFFF"/>
            </a:solidFill>
            <a:ln w="9525">
              <a:solidFill>
                <a:srgbClr val="000000"/>
              </a:solidFill>
              <a:round/>
              <a:headEnd/>
              <a:tailEnd/>
            </a:ln>
          </p:spPr>
          <p:txBody>
            <a:bodyPr lIns="74295" tIns="8890" rIns="74295" bIns="8890"/>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600">
                  <a:solidFill>
                    <a:srgbClr val="FF0000"/>
                  </a:solidFill>
                  <a:latin typeface="HGP創英角ｺﾞｼｯｸUB" pitchFamily="50" charset="-128"/>
                  <a:ea typeface="HGP創英角ｺﾞｼｯｸUB" pitchFamily="50" charset="-128"/>
                </a:rPr>
                <a:t>協議</a:t>
              </a:r>
            </a:p>
            <a:p>
              <a:pPr algn="ctr" eaLnBrk="1" hangingPunct="1">
                <a:spcBef>
                  <a:spcPct val="0"/>
                </a:spcBef>
                <a:buFontTx/>
                <a:buNone/>
              </a:pPr>
              <a:r>
                <a:rPr lang="en-US" altLang="ja-JP" sz="1400">
                  <a:solidFill>
                    <a:srgbClr val="FF0000"/>
                  </a:solidFill>
                  <a:latin typeface="Impact" pitchFamily="34" charset="0"/>
                  <a:ea typeface="ＭＳ 明朝" charset="-128"/>
                </a:rPr>
                <a:t>conference</a:t>
              </a:r>
              <a:endParaRPr lang="en-US" altLang="ja-JP" sz="1400">
                <a:solidFill>
                  <a:srgbClr val="FF0000"/>
                </a:solidFill>
                <a:latin typeface="Tahoma" pitchFamily="34" charset="0"/>
                <a:ea typeface="HG丸ｺﾞｼｯｸM-PRO" pitchFamily="50" charset="-128"/>
              </a:endParaRPr>
            </a:p>
          </p:txBody>
        </p:sp>
        <p:sp>
          <p:nvSpPr>
            <p:cNvPr id="9231" name="AutoShape 9"/>
            <p:cNvSpPr>
              <a:spLocks noChangeArrowheads="1"/>
            </p:cNvSpPr>
            <p:nvPr/>
          </p:nvSpPr>
          <p:spPr bwMode="auto">
            <a:xfrm rot="16200000" flipV="1">
              <a:off x="3279" y="1007"/>
              <a:ext cx="864" cy="79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75 w 21600"/>
                <a:gd name="T19" fmla="*/ 3164 h 21600"/>
                <a:gd name="T20" fmla="*/ 18425 w 21600"/>
                <a:gd name="T21" fmla="*/ 18436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10785" y="5399"/>
                    <a:pt x="10771" y="5400"/>
                    <a:pt x="10757" y="5400"/>
                  </a:cubicBezTo>
                  <a:lnTo>
                    <a:pt x="10714" y="0"/>
                  </a:lnTo>
                  <a:cubicBezTo>
                    <a:pt x="10743" y="0"/>
                    <a:pt x="10771"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99CCFF"/>
            </a:solidFill>
            <a:ln w="9525">
              <a:solidFill>
                <a:srgbClr val="99CCFF"/>
              </a:solidFill>
              <a:miter lim="800000"/>
              <a:headEnd/>
              <a:tailEnd/>
            </a:ln>
          </p:spPr>
          <p:txBody>
            <a:bodyPr rot="10800000" vert="eaVert" wrap="none" anchor="ctr"/>
            <a:lstStyle/>
            <a:p>
              <a:endParaRPr lang="ja-JP" altLang="en-US">
                <a:solidFill>
                  <a:srgbClr val="000000"/>
                </a:solidFill>
              </a:endParaRPr>
            </a:p>
          </p:txBody>
        </p:sp>
        <p:sp>
          <p:nvSpPr>
            <p:cNvPr id="9232" name="AutoShape 10"/>
            <p:cNvSpPr>
              <a:spLocks noChangeArrowheads="1"/>
            </p:cNvSpPr>
            <p:nvPr/>
          </p:nvSpPr>
          <p:spPr bwMode="auto">
            <a:xfrm rot="10800000" flipV="1">
              <a:off x="1803" y="899"/>
              <a:ext cx="864" cy="79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75 w 21600"/>
                <a:gd name="T19" fmla="*/ 3164 h 21600"/>
                <a:gd name="T20" fmla="*/ 18425 w 21600"/>
                <a:gd name="T21" fmla="*/ 18436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10785" y="5399"/>
                    <a:pt x="10771" y="5400"/>
                    <a:pt x="10757" y="5400"/>
                  </a:cubicBezTo>
                  <a:lnTo>
                    <a:pt x="10714" y="0"/>
                  </a:lnTo>
                  <a:cubicBezTo>
                    <a:pt x="10743" y="0"/>
                    <a:pt x="10771"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99CCFF"/>
            </a:solidFill>
            <a:ln w="9525">
              <a:solidFill>
                <a:srgbClr val="99CCFF"/>
              </a:solidFill>
              <a:miter lim="800000"/>
              <a:headEnd/>
              <a:tailEnd/>
            </a:ln>
          </p:spPr>
          <p:txBody>
            <a:bodyPr wrap="none" anchor="ctr"/>
            <a:lstStyle/>
            <a:p>
              <a:endParaRPr lang="ja-JP" altLang="en-US">
                <a:solidFill>
                  <a:srgbClr val="000000"/>
                </a:solidFill>
              </a:endParaRPr>
            </a:p>
          </p:txBody>
        </p:sp>
        <p:sp>
          <p:nvSpPr>
            <p:cNvPr id="9233" name="AutoShape 11"/>
            <p:cNvSpPr>
              <a:spLocks noChangeArrowheads="1"/>
            </p:cNvSpPr>
            <p:nvPr/>
          </p:nvSpPr>
          <p:spPr bwMode="auto">
            <a:xfrm rot="5400000" flipV="1">
              <a:off x="1695" y="1871"/>
              <a:ext cx="864" cy="79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75 w 21600"/>
                <a:gd name="T19" fmla="*/ 3164 h 21600"/>
                <a:gd name="T20" fmla="*/ 18425 w 21600"/>
                <a:gd name="T21" fmla="*/ 18436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10785" y="5399"/>
                    <a:pt x="10771" y="5400"/>
                    <a:pt x="10757" y="5400"/>
                  </a:cubicBezTo>
                  <a:lnTo>
                    <a:pt x="10714" y="0"/>
                  </a:lnTo>
                  <a:cubicBezTo>
                    <a:pt x="10743" y="0"/>
                    <a:pt x="10771"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99CCFF"/>
            </a:solidFill>
            <a:ln w="9525">
              <a:solidFill>
                <a:srgbClr val="99CCFF"/>
              </a:solidFill>
              <a:miter lim="800000"/>
              <a:headEnd/>
              <a:tailEnd/>
            </a:ln>
          </p:spPr>
          <p:txBody>
            <a:bodyPr vert="eaVert" wrap="none" anchor="ctr"/>
            <a:lstStyle/>
            <a:p>
              <a:endParaRPr lang="ja-JP" altLang="en-US">
                <a:solidFill>
                  <a:srgbClr val="000000"/>
                </a:solidFill>
              </a:endParaRPr>
            </a:p>
          </p:txBody>
        </p:sp>
        <p:sp>
          <p:nvSpPr>
            <p:cNvPr id="9234" name="AutoShape 12"/>
            <p:cNvSpPr>
              <a:spLocks noChangeArrowheads="1"/>
            </p:cNvSpPr>
            <p:nvPr/>
          </p:nvSpPr>
          <p:spPr bwMode="auto">
            <a:xfrm rot="21464507" flipV="1">
              <a:off x="3243" y="1979"/>
              <a:ext cx="864" cy="79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75 w 21600"/>
                <a:gd name="T19" fmla="*/ 3164 h 21600"/>
                <a:gd name="T20" fmla="*/ 18425 w 21600"/>
                <a:gd name="T21" fmla="*/ 18436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10785" y="5399"/>
                    <a:pt x="10771" y="5400"/>
                    <a:pt x="10757" y="5400"/>
                  </a:cubicBezTo>
                  <a:lnTo>
                    <a:pt x="10714" y="0"/>
                  </a:lnTo>
                  <a:cubicBezTo>
                    <a:pt x="10743" y="0"/>
                    <a:pt x="10771"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99CCFF"/>
            </a:solidFill>
            <a:ln w="9525">
              <a:solidFill>
                <a:srgbClr val="99CCFF"/>
              </a:solidFill>
              <a:miter lim="800000"/>
              <a:headEnd/>
              <a:tailEnd/>
            </a:ln>
          </p:spPr>
          <p:txBody>
            <a:bodyPr rot="10800000" wrap="none" anchor="ctr"/>
            <a:lstStyle/>
            <a:p>
              <a:endParaRPr lang="ja-JP" altLang="en-US">
                <a:solidFill>
                  <a:srgbClr val="000000"/>
                </a:solidFill>
              </a:endParaRPr>
            </a:p>
          </p:txBody>
        </p:sp>
        <p:sp>
          <p:nvSpPr>
            <p:cNvPr id="9235" name="AutoShape 13"/>
            <p:cNvSpPr>
              <a:spLocks noChangeArrowheads="1"/>
            </p:cNvSpPr>
            <p:nvPr/>
          </p:nvSpPr>
          <p:spPr bwMode="auto">
            <a:xfrm>
              <a:off x="2522" y="1691"/>
              <a:ext cx="792" cy="350"/>
            </a:xfrm>
            <a:prstGeom prst="rightArrow">
              <a:avLst>
                <a:gd name="adj1" fmla="val 55556"/>
                <a:gd name="adj2" fmla="val 93270"/>
              </a:avLst>
            </a:prstGeom>
            <a:solidFill>
              <a:srgbClr val="99CCFF"/>
            </a:solidFill>
            <a:ln w="12700">
              <a:solidFill>
                <a:srgbClr val="99CCFF"/>
              </a:solidFill>
              <a:miter lim="800000"/>
              <a:headEnd/>
              <a:tailEnd/>
            </a:ln>
            <a:effectLst>
              <a:outerShdw dist="17961" dir="2700000" algn="ctr" rotWithShape="0">
                <a:srgbClr val="808080"/>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eaLnBrk="1" hangingPunct="1"/>
              <a:endParaRPr lang="ja-JP" altLang="en-US">
                <a:solidFill>
                  <a:srgbClr val="000000"/>
                </a:solidFill>
                <a:ea typeface="HG丸ｺﾞｼｯｸM-PRO" pitchFamily="50" charset="-128"/>
              </a:endParaRPr>
            </a:p>
          </p:txBody>
        </p:sp>
      </p:grpSp>
      <p:sp>
        <p:nvSpPr>
          <p:cNvPr id="9221" name="Text Box 14"/>
          <p:cNvSpPr txBox="1">
            <a:spLocks noChangeArrowheads="1"/>
          </p:cNvSpPr>
          <p:nvPr/>
        </p:nvSpPr>
        <p:spPr bwMode="auto">
          <a:xfrm>
            <a:off x="381000" y="3357563"/>
            <a:ext cx="230505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1800" dirty="0" err="1">
                <a:solidFill>
                  <a:srgbClr val="CC0000"/>
                </a:solidFill>
                <a:latin typeface="Tahoma" pitchFamily="34" charset="0"/>
                <a:ea typeface="HGP創英角ｺﾞｼｯｸUB" pitchFamily="50" charset="-128"/>
              </a:rPr>
              <a:t>Sve</a:t>
            </a:r>
            <a:r>
              <a:rPr lang="ja-JP" altLang="en-US" sz="1800" dirty="0">
                <a:solidFill>
                  <a:srgbClr val="CC0000"/>
                </a:solidFill>
                <a:latin typeface="Tahoma" pitchFamily="34" charset="0"/>
                <a:ea typeface="HGP創英角ｺﾞｼｯｸUB" pitchFamily="50" charset="-128"/>
              </a:rPr>
              <a:t>と話し合い、</a:t>
            </a:r>
            <a:r>
              <a:rPr lang="en-US" altLang="ja-JP" sz="1800" dirty="0" err="1">
                <a:solidFill>
                  <a:srgbClr val="CC0000"/>
                </a:solidFill>
                <a:latin typeface="Tahoma" pitchFamily="34" charset="0"/>
                <a:ea typeface="HGP創英角ｺﾞｼｯｸUB" pitchFamily="50" charset="-128"/>
              </a:rPr>
              <a:t>Svr</a:t>
            </a:r>
            <a:r>
              <a:rPr lang="ja-JP" altLang="en-US" sz="1800" dirty="0">
                <a:solidFill>
                  <a:srgbClr val="CC0000"/>
                </a:solidFill>
                <a:latin typeface="Tahoma" pitchFamily="34" charset="0"/>
                <a:ea typeface="HGP創英角ｺﾞｼｯｸUB" pitchFamily="50" charset="-128"/>
              </a:rPr>
              <a:t>が支援していく方法や範囲を決める</a:t>
            </a:r>
            <a:endParaRPr lang="ja-JP" altLang="en-US" sz="1800" dirty="0">
              <a:solidFill>
                <a:srgbClr val="000000"/>
              </a:solidFill>
              <a:latin typeface="Tahoma" pitchFamily="34" charset="0"/>
              <a:ea typeface="HGP創英角ｺﾞｼｯｸUB" pitchFamily="50" charset="-128"/>
            </a:endParaRPr>
          </a:p>
        </p:txBody>
      </p:sp>
      <p:sp>
        <p:nvSpPr>
          <p:cNvPr id="9222" name="Text Box 15"/>
          <p:cNvSpPr txBox="1">
            <a:spLocks noChangeArrowheads="1"/>
          </p:cNvSpPr>
          <p:nvPr/>
        </p:nvSpPr>
        <p:spPr bwMode="auto">
          <a:xfrm>
            <a:off x="3081338" y="5589591"/>
            <a:ext cx="4032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1800" dirty="0" err="1">
                <a:solidFill>
                  <a:srgbClr val="CC0000"/>
                </a:solidFill>
                <a:latin typeface="Tahoma" pitchFamily="34" charset="0"/>
                <a:ea typeface="HGP創英角ｺﾞｼｯｸUB" pitchFamily="50" charset="-128"/>
              </a:rPr>
              <a:t>Sve</a:t>
            </a:r>
            <a:r>
              <a:rPr lang="ja-JP" altLang="en-US" sz="1800" dirty="0">
                <a:solidFill>
                  <a:srgbClr val="CC0000"/>
                </a:solidFill>
                <a:latin typeface="Tahoma" pitchFamily="34" charset="0"/>
                <a:ea typeface="HGP創英角ｺﾞｼｯｸUB" pitchFamily="50" charset="-128"/>
              </a:rPr>
              <a:t>の状態を見て必要に応じた助言や同行を行う</a:t>
            </a:r>
            <a:endParaRPr lang="ja-JP" altLang="en-US" sz="1800" dirty="0">
              <a:solidFill>
                <a:srgbClr val="000000"/>
              </a:solidFill>
              <a:latin typeface="Tahoma" pitchFamily="34" charset="0"/>
              <a:ea typeface="HGP創英角ｺﾞｼｯｸUB" pitchFamily="50" charset="-128"/>
            </a:endParaRPr>
          </a:p>
        </p:txBody>
      </p:sp>
      <p:sp>
        <p:nvSpPr>
          <p:cNvPr id="9223" name="Text Box 16"/>
          <p:cNvSpPr txBox="1">
            <a:spLocks noChangeArrowheads="1"/>
          </p:cNvSpPr>
          <p:nvPr/>
        </p:nvSpPr>
        <p:spPr bwMode="auto">
          <a:xfrm>
            <a:off x="7113588" y="3500440"/>
            <a:ext cx="241141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1800" dirty="0" err="1">
                <a:solidFill>
                  <a:srgbClr val="CC0000"/>
                </a:solidFill>
                <a:latin typeface="Tahoma" pitchFamily="34" charset="0"/>
                <a:ea typeface="HGP創英角ｺﾞｼｯｸUB" pitchFamily="50" charset="-128"/>
              </a:rPr>
              <a:t>Sve</a:t>
            </a:r>
            <a:r>
              <a:rPr lang="ja-JP" altLang="en-US" sz="1800" dirty="0">
                <a:solidFill>
                  <a:srgbClr val="CC0000"/>
                </a:solidFill>
                <a:latin typeface="Tahoma" pitchFamily="34" charset="0"/>
                <a:ea typeface="HGP創英角ｺﾞｼｯｸUB" pitchFamily="50" charset="-128"/>
              </a:rPr>
              <a:t>に支援の経過など報告を求める</a:t>
            </a:r>
            <a:endParaRPr lang="ja-JP" altLang="en-US" sz="1800" dirty="0">
              <a:solidFill>
                <a:srgbClr val="000000"/>
              </a:solidFill>
              <a:latin typeface="Tahoma" pitchFamily="34" charset="0"/>
              <a:ea typeface="HGP創英角ｺﾞｼｯｸUB" pitchFamily="50" charset="-128"/>
            </a:endParaRPr>
          </a:p>
        </p:txBody>
      </p:sp>
      <p:sp>
        <p:nvSpPr>
          <p:cNvPr id="9224" name="Line 3"/>
          <p:cNvSpPr>
            <a:spLocks noChangeShapeType="1"/>
          </p:cNvSpPr>
          <p:nvPr/>
        </p:nvSpPr>
        <p:spPr bwMode="auto">
          <a:xfrm>
            <a:off x="0" y="762000"/>
            <a:ext cx="9906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solidFill>
                <a:srgbClr val="000000"/>
              </a:solidFill>
            </a:endParaRPr>
          </a:p>
        </p:txBody>
      </p:sp>
      <p:sp>
        <p:nvSpPr>
          <p:cNvPr id="9225" name="Text Box 3"/>
          <p:cNvSpPr txBox="1">
            <a:spLocks noChangeArrowheads="1"/>
          </p:cNvSpPr>
          <p:nvPr/>
        </p:nvSpPr>
        <p:spPr bwMode="auto">
          <a:xfrm>
            <a:off x="2216150" y="1844676"/>
            <a:ext cx="55451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800" dirty="0">
                <a:solidFill>
                  <a:srgbClr val="CC0000"/>
                </a:solidFill>
                <a:latin typeface="Tahoma" pitchFamily="34" charset="0"/>
                <a:ea typeface="HGP創英角ｺﾞｼｯｸUB" pitchFamily="50" charset="-128"/>
              </a:rPr>
              <a:t>躓いている点を</a:t>
            </a:r>
            <a:r>
              <a:rPr lang="en-US" altLang="ja-JP" sz="1800" dirty="0" err="1">
                <a:solidFill>
                  <a:srgbClr val="CC0000"/>
                </a:solidFill>
                <a:latin typeface="Tahoma" pitchFamily="34" charset="0"/>
                <a:ea typeface="HGP創英角ｺﾞｼｯｸUB" pitchFamily="50" charset="-128"/>
              </a:rPr>
              <a:t>Sve</a:t>
            </a:r>
            <a:r>
              <a:rPr lang="ja-JP" altLang="en-US" sz="1800" dirty="0">
                <a:solidFill>
                  <a:srgbClr val="CC0000"/>
                </a:solidFill>
                <a:latin typeface="Tahoma" pitchFamily="34" charset="0"/>
                <a:ea typeface="HGP創英角ｺﾞｼｯｸUB" pitchFamily="50" charset="-128"/>
              </a:rPr>
              <a:t>の話から想定する</a:t>
            </a:r>
          </a:p>
        </p:txBody>
      </p:sp>
      <p:sp>
        <p:nvSpPr>
          <p:cNvPr id="2" name="角丸四角形吹き出し 1"/>
          <p:cNvSpPr/>
          <p:nvPr/>
        </p:nvSpPr>
        <p:spPr>
          <a:xfrm>
            <a:off x="920553" y="2028032"/>
            <a:ext cx="1746448" cy="1019969"/>
          </a:xfrm>
          <a:prstGeom prst="wedgeRoundRectCallout">
            <a:avLst>
              <a:gd name="adj1" fmla="val -47170"/>
              <a:gd name="adj2" fmla="val 76292"/>
              <a:gd name="adj3" fmla="val 16667"/>
            </a:avLst>
          </a:prstGeom>
          <a:solidFill>
            <a:srgbClr val="FFFF00"/>
          </a:solidFill>
        </p:spPr>
        <p:style>
          <a:lnRef idx="3">
            <a:schemeClr val="lt1"/>
          </a:lnRef>
          <a:fillRef idx="1">
            <a:schemeClr val="accent5"/>
          </a:fillRef>
          <a:effectRef idx="1">
            <a:schemeClr val="accent5"/>
          </a:effectRef>
          <a:fontRef idx="minor">
            <a:schemeClr val="lt1"/>
          </a:fontRef>
        </p:style>
        <p:txBody>
          <a:bodyPr rtlCol="0" anchor="ctr"/>
          <a:lstStyle/>
          <a:p>
            <a:pPr algn="ctr"/>
            <a:r>
              <a:rPr kumimoji="1" lang="en-US" altLang="ja-JP" dirty="0" err="1">
                <a:solidFill>
                  <a:sysClr val="windowText" lastClr="000000"/>
                </a:solidFill>
              </a:rPr>
              <a:t>Sve</a:t>
            </a:r>
            <a:r>
              <a:rPr kumimoji="1" lang="ja-JP" altLang="en-US" dirty="0">
                <a:solidFill>
                  <a:sysClr val="windowText" lastClr="000000"/>
                </a:solidFill>
              </a:rPr>
              <a:t>自身の課題を明確にすることが重要</a:t>
            </a:r>
          </a:p>
        </p:txBody>
      </p:sp>
      <p:sp>
        <p:nvSpPr>
          <p:cNvPr id="21" name="角丸四角形吹き出し 20"/>
          <p:cNvSpPr/>
          <p:nvPr/>
        </p:nvSpPr>
        <p:spPr>
          <a:xfrm>
            <a:off x="7518078" y="4415633"/>
            <a:ext cx="1827410" cy="1019969"/>
          </a:xfrm>
          <a:prstGeom prst="wedgeRoundRectCallout">
            <a:avLst>
              <a:gd name="adj1" fmla="val -4529"/>
              <a:gd name="adj2" fmla="val -80349"/>
              <a:gd name="adj3" fmla="val 16667"/>
            </a:avLst>
          </a:prstGeom>
          <a:solidFill>
            <a:srgbClr val="FFFF00"/>
          </a:solidFill>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dirty="0">
                <a:solidFill>
                  <a:sysClr val="windowText" lastClr="000000"/>
                </a:solidFill>
              </a:rPr>
              <a:t>自身の課題が解決できたかどうかという視点</a:t>
            </a:r>
          </a:p>
        </p:txBody>
      </p:sp>
      <p:sp>
        <p:nvSpPr>
          <p:cNvPr id="22" name="角丸四角形吹き出し 21"/>
          <p:cNvSpPr/>
          <p:nvPr/>
        </p:nvSpPr>
        <p:spPr>
          <a:xfrm>
            <a:off x="632521" y="5245110"/>
            <a:ext cx="2115442" cy="1019969"/>
          </a:xfrm>
          <a:prstGeom prst="wedgeRoundRectCallout">
            <a:avLst>
              <a:gd name="adj1" fmla="val 68604"/>
              <a:gd name="adj2" fmla="val 11271"/>
              <a:gd name="adj3" fmla="val 16667"/>
            </a:avLst>
          </a:prstGeom>
          <a:solidFill>
            <a:srgbClr val="FFFF00"/>
          </a:solidFill>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dirty="0">
                <a:solidFill>
                  <a:sysClr val="windowText" lastClr="000000"/>
                </a:solidFill>
              </a:rPr>
              <a:t>職場で事例検討の結果が共有されていることが必要</a:t>
            </a:r>
          </a:p>
        </p:txBody>
      </p:sp>
      <p:sp>
        <p:nvSpPr>
          <p:cNvPr id="23" name="角丸四角形吹き出し 22"/>
          <p:cNvSpPr/>
          <p:nvPr/>
        </p:nvSpPr>
        <p:spPr>
          <a:xfrm>
            <a:off x="7189291" y="1469233"/>
            <a:ext cx="1628229" cy="1019969"/>
          </a:xfrm>
          <a:prstGeom prst="wedgeRoundRectCallout">
            <a:avLst>
              <a:gd name="adj1" fmla="val -68952"/>
              <a:gd name="adj2" fmla="val 434"/>
              <a:gd name="adj3" fmla="val 16667"/>
            </a:avLst>
          </a:prstGeom>
          <a:solidFill>
            <a:srgbClr val="FFFF00"/>
          </a:solidFill>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dirty="0">
                <a:solidFill>
                  <a:sysClr val="windowText" lastClr="000000"/>
                </a:solidFill>
              </a:rPr>
              <a:t>取</a:t>
            </a:r>
            <a:r>
              <a:rPr kumimoji="1" lang="ja-JP" altLang="en-US" dirty="0" err="1">
                <a:solidFill>
                  <a:sysClr val="windowText" lastClr="000000"/>
                </a:solidFill>
              </a:rPr>
              <a:t>っ</a:t>
            </a:r>
            <a:r>
              <a:rPr kumimoji="1" lang="ja-JP" altLang="en-US" dirty="0">
                <a:solidFill>
                  <a:sysClr val="windowText" lastClr="000000"/>
                </a:solidFill>
              </a:rPr>
              <a:t>掛かりは困難事例への対応となる</a:t>
            </a:r>
          </a:p>
        </p:txBody>
      </p:sp>
      <p:sp>
        <p:nvSpPr>
          <p:cNvPr id="24"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3" name="スライド番号プレースホルダー 2"/>
          <p:cNvSpPr>
            <a:spLocks noGrp="1"/>
          </p:cNvSpPr>
          <p:nvPr>
            <p:ph type="sldNum" sz="quarter" idx="12"/>
          </p:nvPr>
        </p:nvSpPr>
        <p:spPr/>
        <p:txBody>
          <a:bodyPr/>
          <a:lstStyle/>
          <a:p>
            <a:pPr>
              <a:defRPr/>
            </a:pPr>
            <a:fld id="{431CAECD-5926-4741-A906-A08E04809A27}" type="slidenum">
              <a:rPr lang="en-US" altLang="ja-JP" smtClean="0"/>
              <a:pPr>
                <a:defRPr/>
              </a:pPr>
              <a:t>18</a:t>
            </a:fld>
            <a:endParaRPr lang="en-US" altLang="ja-JP"/>
          </a:p>
        </p:txBody>
      </p:sp>
    </p:spTree>
    <p:extLst>
      <p:ext uri="{BB962C8B-B14F-4D97-AF65-F5344CB8AC3E}">
        <p14:creationId xmlns:p14="http://schemas.microsoft.com/office/powerpoint/2010/main" val="7930645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717959" y="548682"/>
            <a:ext cx="8496300" cy="936625"/>
          </a:xfrm>
        </p:spPr>
        <p:txBody>
          <a:bodyPr/>
          <a:lstStyle/>
          <a:p>
            <a:pPr eaLnBrk="1" hangingPunct="1"/>
            <a:r>
              <a:rPr lang="ja-JP" altLang="en-US" sz="3200" dirty="0">
                <a:solidFill>
                  <a:srgbClr val="CC3300"/>
                </a:solidFill>
                <a:latin typeface="HGP創英角ﾎﾟｯﾌﾟ体" pitchFamily="50" charset="-128"/>
                <a:ea typeface="HGP創英角ﾎﾟｯﾌﾟ体" pitchFamily="50" charset="-128"/>
              </a:rPr>
              <a:t>スーパーバイザーが持つべき３つの要素</a:t>
            </a:r>
            <a:endParaRPr lang="ja-JP" altLang="en-US" sz="3600" dirty="0">
              <a:solidFill>
                <a:srgbClr val="CC3300"/>
              </a:solidFill>
              <a:latin typeface="HGP創英角ﾎﾟｯﾌﾟ体" pitchFamily="50" charset="-128"/>
              <a:ea typeface="HGP創英角ﾎﾟｯﾌﾟ体" pitchFamily="50" charset="-128"/>
            </a:endParaRPr>
          </a:p>
        </p:txBody>
      </p:sp>
      <p:sp>
        <p:nvSpPr>
          <p:cNvPr id="6148" name="Text Box 5"/>
          <p:cNvSpPr txBox="1">
            <a:spLocks noChangeArrowheads="1"/>
          </p:cNvSpPr>
          <p:nvPr/>
        </p:nvSpPr>
        <p:spPr bwMode="auto">
          <a:xfrm>
            <a:off x="1005669" y="1662575"/>
            <a:ext cx="7920879" cy="4058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285748" lvl="1">
              <a:lnSpc>
                <a:spcPct val="150000"/>
              </a:lnSpc>
              <a:buNone/>
            </a:pPr>
            <a:r>
              <a:rPr lang="ja-JP" altLang="en-US" dirty="0"/>
              <a:t>① 組織化する技術（スーパーバイザーとスーパーバイジー間の契約、目標定義の共有など）</a:t>
            </a:r>
            <a:endParaRPr lang="en-US" altLang="ja-JP" dirty="0"/>
          </a:p>
          <a:p>
            <a:pPr marL="285748" lvl="1">
              <a:lnSpc>
                <a:spcPct val="150000"/>
              </a:lnSpc>
              <a:buNone/>
            </a:pPr>
            <a:r>
              <a:rPr lang="ja-JP" altLang="en-US" dirty="0"/>
              <a:t>② 個人の性格（柔軟性、オープンさ、専門性への明確なアイデンティティ、支持的態度など）</a:t>
            </a:r>
            <a:endParaRPr lang="en-US" altLang="ja-JP" dirty="0"/>
          </a:p>
          <a:p>
            <a:pPr marL="285748" lvl="1">
              <a:lnSpc>
                <a:spcPct val="150000"/>
              </a:lnSpc>
              <a:buNone/>
            </a:pPr>
            <a:r>
              <a:rPr lang="ja-JP" altLang="en-US" dirty="0"/>
              <a:t>③ 知識（様々な技法、スーパービジョンやカウンセリング理論についての知識など）</a:t>
            </a:r>
            <a:endParaRPr lang="ja-JP" altLang="en-US" dirty="0">
              <a:solidFill>
                <a:schemeClr val="tx2"/>
              </a:solidFill>
              <a:ea typeface="HGP創英角ｺﾞｼｯｸUB" pitchFamily="50" charset="-128"/>
            </a:endParaRPr>
          </a:p>
        </p:txBody>
      </p:sp>
      <p:sp>
        <p:nvSpPr>
          <p:cNvPr id="2" name="正方形/長方形 1"/>
          <p:cNvSpPr/>
          <p:nvPr/>
        </p:nvSpPr>
        <p:spPr>
          <a:xfrm>
            <a:off x="3165908" y="5815342"/>
            <a:ext cx="5760640" cy="646331"/>
          </a:xfrm>
          <a:prstGeom prst="rect">
            <a:avLst/>
          </a:prstGeom>
        </p:spPr>
        <p:txBody>
          <a:bodyPr wrap="square">
            <a:spAutoFit/>
          </a:bodyPr>
          <a:lstStyle/>
          <a:p>
            <a:r>
              <a:rPr lang="ja-JP" altLang="en-US" dirty="0">
                <a:latin typeface="+mj-ea"/>
                <a:ea typeface="+mj-ea"/>
              </a:rPr>
              <a:t>塩村公子「ソーシャルワーク・スーパービジョンの諸相」に紹介されている</a:t>
            </a:r>
            <a:r>
              <a:rPr lang="en-US" altLang="ja-JP" dirty="0">
                <a:latin typeface="+mj-ea"/>
                <a:ea typeface="+mj-ea"/>
              </a:rPr>
              <a:t>Hellman </a:t>
            </a:r>
            <a:r>
              <a:rPr lang="ja-JP" altLang="en-US" dirty="0">
                <a:latin typeface="+mj-ea"/>
                <a:ea typeface="+mj-ea"/>
              </a:rPr>
              <a:t>による定義</a:t>
            </a:r>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3" name="スライド番号プレースホルダー 2"/>
          <p:cNvSpPr>
            <a:spLocks noGrp="1"/>
          </p:cNvSpPr>
          <p:nvPr>
            <p:ph type="sldNum" sz="quarter" idx="12"/>
          </p:nvPr>
        </p:nvSpPr>
        <p:spPr>
          <a:xfrm>
            <a:off x="7473280" y="6460745"/>
            <a:ext cx="2311400" cy="476250"/>
          </a:xfrm>
        </p:spPr>
        <p:txBody>
          <a:bodyPr/>
          <a:lstStyle/>
          <a:p>
            <a:pPr>
              <a:defRPr/>
            </a:pPr>
            <a:fld id="{431CAECD-5926-4741-A906-A08E04809A27}" type="slidenum">
              <a:rPr lang="en-US" altLang="ja-JP" smtClean="0"/>
              <a:pPr>
                <a:defRPr/>
              </a:pPr>
              <a:t>19</a:t>
            </a:fld>
            <a:endParaRPr lang="en-US" altLang="ja-JP" dirty="0"/>
          </a:p>
        </p:txBody>
      </p:sp>
    </p:spTree>
    <p:extLst>
      <p:ext uri="{BB962C8B-B14F-4D97-AF65-F5344CB8AC3E}">
        <p14:creationId xmlns:p14="http://schemas.microsoft.com/office/powerpoint/2010/main" val="3985810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latin typeface="+mj-ea"/>
              </a:rPr>
              <a:t>本科目のねらい</a:t>
            </a:r>
          </a:p>
        </p:txBody>
      </p:sp>
      <p:sp>
        <p:nvSpPr>
          <p:cNvPr id="3" name="コンテンツ プレースホルダー 2"/>
          <p:cNvSpPr>
            <a:spLocks noGrp="1"/>
          </p:cNvSpPr>
          <p:nvPr>
            <p:ph idx="1"/>
          </p:nvPr>
        </p:nvSpPr>
        <p:spPr/>
        <p:txBody>
          <a:bodyPr/>
          <a:lstStyle/>
          <a:p>
            <a:r>
              <a:rPr lang="ja-JP" altLang="ja-JP" dirty="0"/>
              <a:t>主任相談支援専門員が自己の組織や他法人の相談支援専門員に対して、</a:t>
            </a:r>
            <a:r>
              <a:rPr lang="ja-JP" altLang="en-US" dirty="0"/>
              <a:t>スーパービジョンの必要性を理解させ、</a:t>
            </a:r>
            <a:r>
              <a:rPr lang="ja-JP" altLang="ja-JP" dirty="0"/>
              <a:t>どのようにしてスーパービジョンを適応させていくのかを</a:t>
            </a:r>
            <a:r>
              <a:rPr lang="ja-JP" altLang="en-US" dirty="0"/>
              <a:t>説く</a:t>
            </a:r>
            <a:r>
              <a:rPr lang="ja-JP" altLang="ja-JP" dirty="0"/>
              <a:t>ことが目的である。</a:t>
            </a:r>
          </a:p>
          <a:p>
            <a:r>
              <a:rPr lang="ja-JP" altLang="ja-JP" dirty="0"/>
              <a:t>スーパービジョンの理論を詳細に学ぶことが主目的ではなく、その理論に沿った具体的な展開方法を身に付けて、現場で自ら活用し、または伝達できることが求められている。</a:t>
            </a:r>
          </a:p>
        </p:txBody>
      </p:sp>
      <p:sp>
        <p:nvSpPr>
          <p:cNvPr id="2" name="スライド番号プレースホルダー 1"/>
          <p:cNvSpPr>
            <a:spLocks noGrp="1"/>
          </p:cNvSpPr>
          <p:nvPr>
            <p:ph type="sldNum" sz="quarter" idx="12"/>
          </p:nvPr>
        </p:nvSpPr>
        <p:spPr>
          <a:xfrm>
            <a:off x="7401272" y="6342876"/>
            <a:ext cx="2311400" cy="476250"/>
          </a:xfrm>
        </p:spPr>
        <p:txBody>
          <a:bodyPr/>
          <a:lstStyle/>
          <a:p>
            <a:pPr>
              <a:defRPr/>
            </a:pPr>
            <a:fld id="{804D6B79-3AEB-42FE-A736-A41F7AEA0445}" type="slidenum">
              <a:rPr lang="en-US" altLang="ja-JP" smtClean="0"/>
              <a:pPr>
                <a:defRPr/>
              </a:pPr>
              <a:t>2</a:t>
            </a:fld>
            <a:endParaRPr lang="en-US" altLang="ja-JP"/>
          </a:p>
        </p:txBody>
      </p:sp>
      <p:sp>
        <p:nvSpPr>
          <p:cNvPr id="6"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282729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idx="4294967295"/>
          </p:nvPr>
        </p:nvSpPr>
        <p:spPr>
          <a:xfrm>
            <a:off x="648992" y="548680"/>
            <a:ext cx="8496300" cy="692150"/>
          </a:xfrm>
        </p:spPr>
        <p:txBody>
          <a:bodyPr/>
          <a:lstStyle/>
          <a:p>
            <a:pPr eaLnBrk="1" hangingPunct="1"/>
            <a:r>
              <a:rPr lang="ja-JP" altLang="en-US" sz="3600" dirty="0">
                <a:solidFill>
                  <a:srgbClr val="CC3300"/>
                </a:solidFill>
                <a:ea typeface="HGP創英角ﾎﾟｯﾌﾟ体" pitchFamily="50" charset="-128"/>
              </a:rPr>
              <a:t>支援する上で「課題」は避けられない</a:t>
            </a:r>
          </a:p>
        </p:txBody>
      </p:sp>
      <p:sp>
        <p:nvSpPr>
          <p:cNvPr id="198661" name="Rectangle 5"/>
          <p:cNvSpPr>
            <a:spLocks noChangeArrowheads="1"/>
          </p:cNvSpPr>
          <p:nvPr/>
        </p:nvSpPr>
        <p:spPr bwMode="auto">
          <a:xfrm>
            <a:off x="5529265" y="4365625"/>
            <a:ext cx="1798637" cy="647700"/>
          </a:xfrm>
          <a:prstGeom prst="rect">
            <a:avLst/>
          </a:prstGeom>
          <a:solidFill>
            <a:srgbClr val="B2ECE0"/>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lgn="ctr">
              <a:defRPr/>
            </a:pPr>
            <a:r>
              <a:rPr lang="ja-JP" altLang="en-US" sz="3200" b="1" dirty="0">
                <a:solidFill>
                  <a:srgbClr val="800000"/>
                </a:solidFill>
                <a:effectLst>
                  <a:outerShdw blurRad="38100" dist="38100" dir="2700000" algn="tl">
                    <a:srgbClr val="000000"/>
                  </a:outerShdw>
                </a:effectLst>
                <a:ea typeface="ＭＳ Ｐゴシック" pitchFamily="50" charset="-128"/>
              </a:rPr>
              <a:t>倫理</a:t>
            </a:r>
          </a:p>
        </p:txBody>
      </p:sp>
      <p:sp>
        <p:nvSpPr>
          <p:cNvPr id="198662" name="Rectangle 6"/>
          <p:cNvSpPr>
            <a:spLocks noChangeArrowheads="1"/>
          </p:cNvSpPr>
          <p:nvPr/>
        </p:nvSpPr>
        <p:spPr bwMode="auto">
          <a:xfrm>
            <a:off x="3800477" y="1917700"/>
            <a:ext cx="1871663" cy="647700"/>
          </a:xfrm>
          <a:prstGeom prst="rect">
            <a:avLst/>
          </a:prstGeom>
          <a:solidFill>
            <a:srgbClr val="B2ECE0"/>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lgn="ctr">
              <a:defRPr/>
            </a:pPr>
            <a:r>
              <a:rPr lang="ja-JP" altLang="en-US" sz="3200" b="1">
                <a:solidFill>
                  <a:srgbClr val="800000"/>
                </a:solidFill>
                <a:effectLst>
                  <a:outerShdw blurRad="38100" dist="38100" dir="2700000" algn="tl">
                    <a:srgbClr val="000000"/>
                  </a:outerShdw>
                </a:effectLst>
                <a:ea typeface="ＭＳ Ｐゴシック" pitchFamily="50" charset="-128"/>
              </a:rPr>
              <a:t>知識</a:t>
            </a:r>
          </a:p>
        </p:txBody>
      </p:sp>
      <p:sp>
        <p:nvSpPr>
          <p:cNvPr id="198663" name="Rectangle 7"/>
          <p:cNvSpPr>
            <a:spLocks noChangeArrowheads="1"/>
          </p:cNvSpPr>
          <p:nvPr/>
        </p:nvSpPr>
        <p:spPr bwMode="auto">
          <a:xfrm>
            <a:off x="2289176" y="4365625"/>
            <a:ext cx="1727200" cy="647700"/>
          </a:xfrm>
          <a:prstGeom prst="rect">
            <a:avLst/>
          </a:prstGeom>
          <a:solidFill>
            <a:srgbClr val="B2ECE0"/>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lgn="ctr">
              <a:defRPr/>
            </a:pPr>
            <a:r>
              <a:rPr lang="ja-JP" altLang="en-US" sz="3200" b="1">
                <a:solidFill>
                  <a:srgbClr val="800000"/>
                </a:solidFill>
                <a:effectLst>
                  <a:outerShdw blurRad="38100" dist="38100" dir="2700000" algn="tl">
                    <a:srgbClr val="000000"/>
                  </a:outerShdw>
                </a:effectLst>
                <a:ea typeface="ＭＳ Ｐゴシック" pitchFamily="50" charset="-128"/>
              </a:rPr>
              <a:t>技術</a:t>
            </a:r>
          </a:p>
        </p:txBody>
      </p:sp>
      <p:sp>
        <p:nvSpPr>
          <p:cNvPr id="198675" name="AutoShape 19"/>
          <p:cNvSpPr>
            <a:spLocks noChangeArrowheads="1"/>
          </p:cNvSpPr>
          <p:nvPr/>
        </p:nvSpPr>
        <p:spPr bwMode="auto">
          <a:xfrm>
            <a:off x="3440113" y="3284540"/>
            <a:ext cx="2794000" cy="777875"/>
          </a:xfrm>
          <a:prstGeom prst="irregularSeal1">
            <a:avLst/>
          </a:prstGeom>
          <a:solidFill>
            <a:srgbClr val="FFFF00"/>
          </a:solidFill>
          <a:ln w="9525">
            <a:noFill/>
            <a:miter lim="800000"/>
            <a:headEnd/>
            <a:tailEnd/>
          </a:ln>
          <a:effectLst/>
        </p:spPr>
        <p:txBody>
          <a:bodyPr wrap="none" anchor="ctr"/>
          <a:lstStyle/>
          <a:p>
            <a:pPr algn="ctr">
              <a:defRPr/>
            </a:pPr>
            <a:r>
              <a:rPr lang="ja-JP" altLang="en-US" sz="2800" dirty="0">
                <a:solidFill>
                  <a:srgbClr val="FF0000"/>
                </a:solidFill>
                <a:effectLst>
                  <a:outerShdw blurRad="38100" dist="38100" dir="2700000" algn="tl">
                    <a:srgbClr val="000000"/>
                  </a:outerShdw>
                </a:effectLst>
                <a:latin typeface="Tahoma" pitchFamily="34" charset="0"/>
                <a:ea typeface="HGP創英角ﾎﾟｯﾌﾟ体" pitchFamily="50" charset="-128"/>
              </a:rPr>
              <a:t>相互に作用</a:t>
            </a:r>
          </a:p>
        </p:txBody>
      </p:sp>
      <p:grpSp>
        <p:nvGrpSpPr>
          <p:cNvPr id="3" name="グループ化 2"/>
          <p:cNvGrpSpPr/>
          <p:nvPr/>
        </p:nvGrpSpPr>
        <p:grpSpPr>
          <a:xfrm rot="564035">
            <a:off x="2452976" y="2678747"/>
            <a:ext cx="1858187" cy="1917890"/>
            <a:chOff x="2252710" y="2457380"/>
            <a:chExt cx="1858187" cy="1917890"/>
          </a:xfrm>
        </p:grpSpPr>
        <p:sp>
          <p:nvSpPr>
            <p:cNvPr id="12302" name="_s1030"/>
            <p:cNvSpPr>
              <a:spLocks noChangeArrowheads="1" noTextEdit="1"/>
            </p:cNvSpPr>
            <p:nvPr/>
          </p:nvSpPr>
          <p:spPr bwMode="auto">
            <a:xfrm rot="19355898">
              <a:off x="2252710" y="2457380"/>
              <a:ext cx="1858187" cy="1677313"/>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sp>
          <p:nvSpPr>
            <p:cNvPr id="12303" name="_s1030"/>
            <p:cNvSpPr>
              <a:spLocks noChangeArrowheads="1" noTextEdit="1"/>
            </p:cNvSpPr>
            <p:nvPr/>
          </p:nvSpPr>
          <p:spPr bwMode="auto">
            <a:xfrm rot="15281711" flipH="1">
              <a:off x="2181247" y="2624610"/>
              <a:ext cx="1873250" cy="162807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grpSp>
      <p:grpSp>
        <p:nvGrpSpPr>
          <p:cNvPr id="26" name="グループ化 25"/>
          <p:cNvGrpSpPr/>
          <p:nvPr/>
        </p:nvGrpSpPr>
        <p:grpSpPr>
          <a:xfrm rot="15139781">
            <a:off x="3962780" y="4054379"/>
            <a:ext cx="1858187" cy="1917890"/>
            <a:chOff x="2252710" y="2457380"/>
            <a:chExt cx="1858187" cy="1917890"/>
          </a:xfrm>
        </p:grpSpPr>
        <p:sp>
          <p:nvSpPr>
            <p:cNvPr id="27" name="_s1030"/>
            <p:cNvSpPr>
              <a:spLocks noChangeArrowheads="1" noTextEdit="1"/>
            </p:cNvSpPr>
            <p:nvPr/>
          </p:nvSpPr>
          <p:spPr bwMode="auto">
            <a:xfrm rot="19355898">
              <a:off x="2252710" y="2457380"/>
              <a:ext cx="1858187" cy="1677313"/>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sp>
          <p:nvSpPr>
            <p:cNvPr id="28" name="_s1030"/>
            <p:cNvSpPr>
              <a:spLocks noChangeArrowheads="1" noTextEdit="1"/>
            </p:cNvSpPr>
            <p:nvPr/>
          </p:nvSpPr>
          <p:spPr bwMode="auto">
            <a:xfrm rot="15281711" flipH="1">
              <a:off x="2181247" y="2624610"/>
              <a:ext cx="1873250" cy="162807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grpSp>
      <p:grpSp>
        <p:nvGrpSpPr>
          <p:cNvPr id="4" name="グループ化 3"/>
          <p:cNvGrpSpPr/>
          <p:nvPr/>
        </p:nvGrpSpPr>
        <p:grpSpPr>
          <a:xfrm rot="20572046">
            <a:off x="5304187" y="2542229"/>
            <a:ext cx="1677313" cy="2021374"/>
            <a:chOff x="5099387" y="2274506"/>
            <a:chExt cx="1677313" cy="2021374"/>
          </a:xfrm>
        </p:grpSpPr>
        <p:sp>
          <p:nvSpPr>
            <p:cNvPr id="25" name="_s1030"/>
            <p:cNvSpPr>
              <a:spLocks noChangeArrowheads="1" noTextEdit="1"/>
            </p:cNvSpPr>
            <p:nvPr/>
          </p:nvSpPr>
          <p:spPr bwMode="auto">
            <a:xfrm rot="2724943" flipH="1">
              <a:off x="4987437" y="2397096"/>
              <a:ext cx="1873250" cy="162807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sp>
          <p:nvSpPr>
            <p:cNvPr id="24" name="_s1030"/>
            <p:cNvSpPr>
              <a:spLocks noChangeArrowheads="1" noTextEdit="1"/>
            </p:cNvSpPr>
            <p:nvPr/>
          </p:nvSpPr>
          <p:spPr bwMode="auto">
            <a:xfrm rot="6799130">
              <a:off x="5008950" y="2528130"/>
              <a:ext cx="1858187" cy="1677313"/>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grpSp>
      <p:sp>
        <p:nvSpPr>
          <p:cNvPr id="1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578288" y="6481375"/>
            <a:ext cx="2311400" cy="476250"/>
          </a:xfrm>
        </p:spPr>
        <p:txBody>
          <a:bodyPr/>
          <a:lstStyle/>
          <a:p>
            <a:pPr>
              <a:defRPr/>
            </a:pPr>
            <a:fld id="{431CAECD-5926-4741-A906-A08E04809A27}" type="slidenum">
              <a:rPr lang="en-US" altLang="ja-JP" smtClean="0"/>
              <a:pPr>
                <a:defRPr/>
              </a:pPr>
              <a:t>20</a:t>
            </a:fld>
            <a:endParaRPr lang="en-US" altLang="ja-JP"/>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83771" y="175127"/>
            <a:ext cx="8441192" cy="1325563"/>
          </a:xfrm>
        </p:spPr>
        <p:txBody>
          <a:bodyPr>
            <a:normAutofit/>
          </a:bodyPr>
          <a:lstStyle/>
          <a:p>
            <a:pPr algn="ctr"/>
            <a:r>
              <a:rPr kumimoji="1" lang="en-US" altLang="ja-JP" sz="3600" dirty="0">
                <a:solidFill>
                  <a:srgbClr val="C00000"/>
                </a:solidFill>
                <a:latin typeface="HGP創英角ﾎﾟｯﾌﾟ体" panose="040B0A00000000000000" pitchFamily="50" charset="-128"/>
                <a:ea typeface="HGP創英角ﾎﾟｯﾌﾟ体" panose="040B0A00000000000000" pitchFamily="50" charset="-128"/>
              </a:rPr>
              <a:t>SV</a:t>
            </a:r>
            <a:r>
              <a:rPr kumimoji="1" lang="ja-JP" altLang="en-US" sz="3600" dirty="0">
                <a:solidFill>
                  <a:srgbClr val="C00000"/>
                </a:solidFill>
                <a:latin typeface="HGP創英角ﾎﾟｯﾌﾟ体" panose="040B0A00000000000000" pitchFamily="50" charset="-128"/>
                <a:ea typeface="HGP創英角ﾎﾟｯﾌﾟ体" panose="040B0A00000000000000" pitchFamily="50" charset="-128"/>
              </a:rPr>
              <a:t>で見えてくる支援者の課題</a:t>
            </a:r>
          </a:p>
        </p:txBody>
      </p:sp>
      <p:sp>
        <p:nvSpPr>
          <p:cNvPr id="3" name="コンテンツ プレースホルダー 2"/>
          <p:cNvSpPr>
            <a:spLocks noGrp="1"/>
          </p:cNvSpPr>
          <p:nvPr>
            <p:ph idx="1"/>
          </p:nvPr>
        </p:nvSpPr>
        <p:spPr>
          <a:xfrm>
            <a:off x="887404" y="1628800"/>
            <a:ext cx="8530092" cy="4147309"/>
          </a:xfrm>
        </p:spPr>
        <p:txBody>
          <a:bodyPr>
            <a:normAutofit fontScale="85000" lnSpcReduction="10000"/>
          </a:bodyPr>
          <a:lstStyle/>
          <a:p>
            <a:pPr marL="0" indent="0">
              <a:lnSpc>
                <a:spcPct val="150000"/>
              </a:lnSpc>
              <a:buNone/>
            </a:pPr>
            <a:r>
              <a:rPr lang="ja-JP" altLang="ja-JP" dirty="0"/>
              <a:t>１　利用者との信頼関係重視</a:t>
            </a:r>
            <a:r>
              <a:rPr lang="ja-JP" altLang="en-US" dirty="0"/>
              <a:t>（向き合う）</a:t>
            </a:r>
            <a:r>
              <a:rPr lang="ja-JP" altLang="ja-JP" dirty="0"/>
              <a:t> </a:t>
            </a:r>
            <a:r>
              <a:rPr lang="ja-JP" altLang="en-US" dirty="0"/>
              <a:t>≠ </a:t>
            </a:r>
            <a:r>
              <a:rPr lang="ja-JP" altLang="ja-JP" dirty="0"/>
              <a:t>軽視</a:t>
            </a:r>
          </a:p>
          <a:p>
            <a:pPr marL="0" indent="0">
              <a:lnSpc>
                <a:spcPct val="150000"/>
              </a:lnSpc>
              <a:buNone/>
            </a:pPr>
            <a:r>
              <a:rPr lang="ja-JP" altLang="ja-JP" dirty="0"/>
              <a:t>２　根拠の明確化（図式化できる）</a:t>
            </a:r>
            <a:r>
              <a:rPr lang="ja-JP" altLang="en-US" dirty="0"/>
              <a:t> ≠ </a:t>
            </a:r>
            <a:r>
              <a:rPr lang="ja-JP" altLang="ja-JP" dirty="0"/>
              <a:t>思い込み</a:t>
            </a:r>
          </a:p>
          <a:p>
            <a:pPr marL="0" indent="0">
              <a:lnSpc>
                <a:spcPct val="150000"/>
              </a:lnSpc>
              <a:buNone/>
            </a:pPr>
            <a:r>
              <a:rPr lang="ja-JP" altLang="ja-JP" dirty="0"/>
              <a:t>３　省察する（言語化する）</a:t>
            </a:r>
            <a:r>
              <a:rPr lang="ja-JP" altLang="en-US" dirty="0"/>
              <a:t> ≠ </a:t>
            </a:r>
            <a:r>
              <a:rPr lang="ja-JP" altLang="ja-JP" dirty="0"/>
              <a:t>省略する</a:t>
            </a:r>
          </a:p>
          <a:p>
            <a:pPr marL="0" indent="0">
              <a:lnSpc>
                <a:spcPct val="150000"/>
              </a:lnSpc>
              <a:buNone/>
            </a:pPr>
            <a:r>
              <a:rPr lang="ja-JP" altLang="ja-JP" dirty="0"/>
              <a:t>４　論理的思考（なぜを説明する）</a:t>
            </a:r>
            <a:r>
              <a:rPr lang="ja-JP" altLang="en-US" dirty="0"/>
              <a:t> ≠ </a:t>
            </a:r>
            <a:r>
              <a:rPr lang="ja-JP" altLang="ja-JP" dirty="0"/>
              <a:t>感覚的対応</a:t>
            </a:r>
          </a:p>
          <a:p>
            <a:pPr marL="0" indent="0">
              <a:lnSpc>
                <a:spcPct val="150000"/>
              </a:lnSpc>
              <a:buNone/>
            </a:pPr>
            <a:r>
              <a:rPr lang="ja-JP" altLang="ja-JP" dirty="0"/>
              <a:t>５　多様な解決策（豊かな引き出しがある）</a:t>
            </a:r>
            <a:r>
              <a:rPr lang="ja-JP" altLang="en-US" dirty="0"/>
              <a:t> ≠ </a:t>
            </a:r>
            <a:r>
              <a:rPr lang="ja-JP" altLang="ja-JP" dirty="0"/>
              <a:t>現状の枠内</a:t>
            </a:r>
          </a:p>
          <a:p>
            <a:pPr marL="0" indent="0">
              <a:lnSpc>
                <a:spcPct val="150000"/>
              </a:lnSpc>
              <a:buNone/>
            </a:pPr>
            <a:r>
              <a:rPr lang="ja-JP" altLang="ja-JP" dirty="0"/>
              <a:t>６　利用者の想い</a:t>
            </a:r>
            <a:r>
              <a:rPr lang="ja-JP" altLang="en-US" dirty="0"/>
              <a:t>（利用者中心である） ≠ </a:t>
            </a:r>
            <a:r>
              <a:rPr lang="ja-JP" altLang="ja-JP" dirty="0"/>
              <a:t>支援者の思惑</a:t>
            </a:r>
          </a:p>
        </p:txBody>
      </p:sp>
      <p:sp>
        <p:nvSpPr>
          <p:cNvPr id="6"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p:cNvSpPr>
            <a:spLocks noGrp="1"/>
          </p:cNvSpPr>
          <p:nvPr>
            <p:ph type="sldNum" sz="quarter" idx="12"/>
          </p:nvPr>
        </p:nvSpPr>
        <p:spPr>
          <a:xfrm>
            <a:off x="7473280" y="6381750"/>
            <a:ext cx="2311400" cy="476250"/>
          </a:xfrm>
        </p:spPr>
        <p:txBody>
          <a:bodyPr/>
          <a:lstStyle/>
          <a:p>
            <a:pPr>
              <a:defRPr/>
            </a:pPr>
            <a:fld id="{804D6B79-3AEB-42FE-A736-A41F7AEA0445}" type="slidenum">
              <a:rPr lang="en-US" altLang="ja-JP" smtClean="0"/>
              <a:pPr>
                <a:defRPr/>
              </a:pPr>
              <a:t>21</a:t>
            </a:fld>
            <a:endParaRPr lang="en-US" altLang="ja-JP"/>
          </a:p>
        </p:txBody>
      </p:sp>
    </p:spTree>
    <p:extLst>
      <p:ext uri="{BB962C8B-B14F-4D97-AF65-F5344CB8AC3E}">
        <p14:creationId xmlns:p14="http://schemas.microsoft.com/office/powerpoint/2010/main" val="10946899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717958" y="0"/>
            <a:ext cx="8496300" cy="936625"/>
          </a:xfrm>
        </p:spPr>
        <p:txBody>
          <a:bodyPr/>
          <a:lstStyle/>
          <a:p>
            <a:pPr eaLnBrk="1" hangingPunct="1"/>
            <a:r>
              <a:rPr lang="ja-JP" altLang="en-US" sz="3200" dirty="0">
                <a:solidFill>
                  <a:srgbClr val="C00000"/>
                </a:solidFill>
                <a:latin typeface="HGP創英角ﾎﾟｯﾌﾟ体" panose="040B0A00000000000000" pitchFamily="50" charset="-128"/>
                <a:ea typeface="HGP創英角ﾎﾟｯﾌﾟ体" panose="040B0A00000000000000" pitchFamily="50" charset="-128"/>
              </a:rPr>
              <a:t>スーパービジョンをめぐる合意点</a:t>
            </a:r>
            <a:endParaRPr lang="ja-JP" altLang="en-US" sz="3600" dirty="0">
              <a:solidFill>
                <a:srgbClr val="C00000"/>
              </a:solidFill>
              <a:latin typeface="HGP創英角ﾎﾟｯﾌﾟ体" pitchFamily="50" charset="-128"/>
              <a:ea typeface="HGP創英角ﾎﾟｯﾌﾟ体" pitchFamily="50" charset="-128"/>
            </a:endParaRPr>
          </a:p>
        </p:txBody>
      </p:sp>
      <p:sp>
        <p:nvSpPr>
          <p:cNvPr id="6148" name="Text Box 5"/>
          <p:cNvSpPr txBox="1">
            <a:spLocks noChangeArrowheads="1"/>
          </p:cNvSpPr>
          <p:nvPr/>
        </p:nvSpPr>
        <p:spPr bwMode="auto">
          <a:xfrm>
            <a:off x="436158" y="936625"/>
            <a:ext cx="9059899" cy="541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457200" indent="-457200">
              <a:buFont typeface="+mj-lt"/>
              <a:buAutoNum type="arabicPeriod"/>
              <a:defRPr/>
            </a:pPr>
            <a:r>
              <a:rPr lang="ja-JP" altLang="en-US" sz="2400" dirty="0">
                <a:latin typeface="+mj-ea"/>
                <a:ea typeface="+mj-ea"/>
              </a:rPr>
              <a:t>スーパービジョンという概念は、多様な領域の多様な専門職が</a:t>
            </a:r>
            <a:r>
              <a:rPr lang="ja-JP" altLang="en-US" sz="2400" dirty="0">
                <a:solidFill>
                  <a:srgbClr val="FF0000"/>
                </a:solidFill>
                <a:latin typeface="+mj-ea"/>
                <a:ea typeface="+mj-ea"/>
              </a:rPr>
              <a:t>かなり恣意的に</a:t>
            </a:r>
            <a:r>
              <a:rPr lang="ja-JP" altLang="en-US" sz="2400" dirty="0">
                <a:latin typeface="+mj-ea"/>
                <a:ea typeface="+mj-ea"/>
              </a:rPr>
              <a:t>用いている。</a:t>
            </a:r>
            <a:endParaRPr lang="en-US" altLang="ja-JP" sz="2400" dirty="0">
              <a:latin typeface="+mj-ea"/>
              <a:ea typeface="+mj-ea"/>
            </a:endParaRPr>
          </a:p>
          <a:p>
            <a:pPr marL="457200" indent="-457200">
              <a:buFont typeface="+mj-lt"/>
              <a:buAutoNum type="arabicPeriod"/>
              <a:defRPr/>
            </a:pPr>
            <a:r>
              <a:rPr lang="ja-JP" altLang="en-US" sz="2400" dirty="0" smtClean="0">
                <a:latin typeface="+mj-ea"/>
                <a:ea typeface="+mj-ea"/>
              </a:rPr>
              <a:t>医療</a:t>
            </a:r>
            <a:r>
              <a:rPr lang="ja-JP" altLang="en-US" sz="2400" dirty="0">
                <a:latin typeface="+mj-ea"/>
                <a:ea typeface="+mj-ea"/>
              </a:rPr>
              <a:t>保健福祉領域では、管理よりも教育機能として使用。成果は対象者の専門職としての成長。</a:t>
            </a:r>
            <a:endParaRPr lang="en-US" altLang="ja-JP" sz="2400" dirty="0">
              <a:latin typeface="+mj-ea"/>
              <a:ea typeface="+mj-ea"/>
            </a:endParaRPr>
          </a:p>
          <a:p>
            <a:pPr marL="457200" indent="-457200">
              <a:buFont typeface="+mj-lt"/>
              <a:buAutoNum type="arabicPeriod"/>
              <a:defRPr/>
            </a:pPr>
            <a:r>
              <a:rPr lang="ja-JP" altLang="en-US" sz="2400" dirty="0" smtClean="0">
                <a:latin typeface="+mj-ea"/>
                <a:ea typeface="+mj-ea"/>
              </a:rPr>
              <a:t>教育</a:t>
            </a:r>
            <a:r>
              <a:rPr lang="ja-JP" altLang="en-US" sz="2400" dirty="0">
                <a:latin typeface="+mj-ea"/>
                <a:ea typeface="+mj-ea"/>
              </a:rPr>
              <a:t>責任の所在は、組織か機関かバイザーかはいろいろ。</a:t>
            </a:r>
            <a:endParaRPr lang="en-US" altLang="ja-JP" sz="2400" dirty="0">
              <a:latin typeface="+mj-ea"/>
              <a:ea typeface="+mj-ea"/>
            </a:endParaRPr>
          </a:p>
          <a:p>
            <a:pPr marL="457200" indent="-457200">
              <a:buFont typeface="+mj-lt"/>
              <a:buAutoNum type="arabicPeriod"/>
              <a:defRPr/>
            </a:pPr>
            <a:r>
              <a:rPr lang="ja-JP" altLang="en-US" sz="2400" dirty="0" smtClean="0">
                <a:latin typeface="+mj-ea"/>
                <a:ea typeface="+mj-ea"/>
              </a:rPr>
              <a:t>形態</a:t>
            </a:r>
            <a:r>
              <a:rPr lang="ja-JP" altLang="en-US" sz="2400" dirty="0">
                <a:latin typeface="+mj-ea"/>
                <a:ea typeface="+mj-ea"/>
              </a:rPr>
              <a:t>と方法は、職種や領域によって異なり、当然に、</a:t>
            </a:r>
            <a:r>
              <a:rPr lang="ja-JP" altLang="en-US" sz="2400" dirty="0">
                <a:solidFill>
                  <a:srgbClr val="FF0000"/>
                </a:solidFill>
                <a:latin typeface="+mj-ea"/>
                <a:ea typeface="+mj-ea"/>
              </a:rPr>
              <a:t>その領域の固有の視点や方法</a:t>
            </a:r>
            <a:r>
              <a:rPr lang="ja-JP" altLang="en-US" sz="2400" dirty="0">
                <a:latin typeface="+mj-ea"/>
                <a:ea typeface="+mj-ea"/>
              </a:rPr>
              <a:t>を重視する。</a:t>
            </a:r>
            <a:endParaRPr lang="en-US" altLang="ja-JP" sz="2400" dirty="0">
              <a:latin typeface="+mj-ea"/>
              <a:ea typeface="+mj-ea"/>
            </a:endParaRPr>
          </a:p>
          <a:p>
            <a:pPr marL="457200" indent="-457200">
              <a:buFont typeface="+mj-lt"/>
              <a:buAutoNum type="arabicPeriod"/>
              <a:defRPr/>
            </a:pPr>
            <a:r>
              <a:rPr lang="ja-JP" altLang="en-US" sz="2400" dirty="0" smtClean="0">
                <a:latin typeface="+mj-ea"/>
                <a:ea typeface="+mj-ea"/>
              </a:rPr>
              <a:t>一部</a:t>
            </a:r>
            <a:r>
              <a:rPr lang="ja-JP" altLang="en-US" sz="2400" dirty="0">
                <a:latin typeface="+mj-ea"/>
                <a:ea typeface="+mj-ea"/>
              </a:rPr>
              <a:t>の領域では、標準化して、認定方式を採用している。</a:t>
            </a:r>
            <a:endParaRPr lang="en-US" altLang="ja-JP" sz="2400" dirty="0">
              <a:latin typeface="+mj-ea"/>
              <a:ea typeface="+mj-ea"/>
            </a:endParaRPr>
          </a:p>
          <a:p>
            <a:pPr marL="457200" indent="-457200">
              <a:buFont typeface="+mj-lt"/>
              <a:buAutoNum type="arabicPeriod"/>
              <a:defRPr/>
            </a:pPr>
            <a:r>
              <a:rPr lang="ja-JP" altLang="en-US" sz="2400" dirty="0" smtClean="0">
                <a:latin typeface="+mj-ea"/>
                <a:ea typeface="+mj-ea"/>
              </a:rPr>
              <a:t>しかし</a:t>
            </a:r>
            <a:r>
              <a:rPr lang="ja-JP" altLang="en-US" sz="2400" dirty="0">
                <a:latin typeface="+mj-ea"/>
                <a:ea typeface="+mj-ea"/>
              </a:rPr>
              <a:t>、バイザー個々の方法や技術は、</a:t>
            </a:r>
            <a:r>
              <a:rPr lang="ja-JP" altLang="en-US" sz="2400" dirty="0">
                <a:solidFill>
                  <a:srgbClr val="FF0000"/>
                </a:solidFill>
                <a:latin typeface="+mj-ea"/>
                <a:ea typeface="+mj-ea"/>
              </a:rPr>
              <a:t>かなり個別的</a:t>
            </a:r>
            <a:r>
              <a:rPr lang="ja-JP" altLang="en-US" sz="2400" dirty="0">
                <a:latin typeface="+mj-ea"/>
                <a:ea typeface="+mj-ea"/>
              </a:rPr>
              <a:t>である。</a:t>
            </a:r>
          </a:p>
          <a:p>
            <a:pPr marL="457200" indent="-457200">
              <a:buFont typeface="+mj-lt"/>
              <a:buAutoNum type="arabicPeriod"/>
              <a:defRPr/>
            </a:pPr>
            <a:r>
              <a:rPr lang="ja-JP" altLang="en-US" sz="2400" dirty="0" smtClean="0">
                <a:latin typeface="+mj-ea"/>
                <a:ea typeface="+mj-ea"/>
              </a:rPr>
              <a:t>その</a:t>
            </a:r>
            <a:r>
              <a:rPr lang="ja-JP" altLang="en-US" sz="2400" dirty="0">
                <a:latin typeface="+mj-ea"/>
                <a:ea typeface="+mj-ea"/>
              </a:rPr>
              <a:t>職種、その領域は、自らが教育システムを発展させる責任があろう。</a:t>
            </a:r>
            <a:endParaRPr lang="en-US" altLang="ja-JP" sz="2400" dirty="0">
              <a:latin typeface="+mj-ea"/>
              <a:ea typeface="+mj-ea"/>
            </a:endParaRPr>
          </a:p>
          <a:p>
            <a:pPr marL="457200" indent="-457200">
              <a:buFont typeface="+mj-lt"/>
              <a:buAutoNum type="arabicPeriod"/>
              <a:defRPr/>
            </a:pPr>
            <a:r>
              <a:rPr lang="ja-JP" altLang="en-US" sz="2400" dirty="0" smtClean="0">
                <a:latin typeface="+mj-ea"/>
                <a:ea typeface="+mj-ea"/>
              </a:rPr>
              <a:t>いずれ</a:t>
            </a:r>
            <a:r>
              <a:rPr lang="ja-JP" altLang="en-US" sz="2400" dirty="0">
                <a:latin typeface="+mj-ea"/>
                <a:ea typeface="+mj-ea"/>
              </a:rPr>
              <a:t>にせよ、バイジー中心主義、コミュニケーション方法、実務と並行</a:t>
            </a:r>
            <a:r>
              <a:rPr lang="ja-JP" altLang="en-US" sz="2400" dirty="0">
                <a:latin typeface="Times New Roman" panose="02020603050405020304" pitchFamily="18" charset="0"/>
                <a:ea typeface="ＭＳ Ｐゴシック" panose="020B0600070205080204" pitchFamily="50" charset="-128"/>
              </a:rPr>
              <a:t>する</a:t>
            </a:r>
            <a:r>
              <a:rPr lang="ja-JP" altLang="en-US" sz="2400" dirty="0" smtClean="0">
                <a:latin typeface="Times New Roman" panose="02020603050405020304" pitchFamily="18" charset="0"/>
                <a:ea typeface="ＭＳ Ｐゴシック" panose="020B0600070205080204" pitchFamily="50" charset="-128"/>
              </a:rPr>
              <a:t>作業</a:t>
            </a:r>
            <a:r>
              <a:rPr lang="ja-JP" altLang="en-US" sz="2400" dirty="0">
                <a:latin typeface="Times New Roman" panose="02020603050405020304" pitchFamily="18" charset="0"/>
                <a:ea typeface="ＭＳ Ｐゴシック" panose="020B0600070205080204" pitchFamily="50" charset="-128"/>
              </a:rPr>
              <a:t>などの特徴がある。</a:t>
            </a:r>
            <a:endParaRPr lang="en-US" altLang="ja-JP" sz="2400" dirty="0">
              <a:latin typeface="Times New Roman" panose="02020603050405020304" pitchFamily="18" charset="0"/>
              <a:ea typeface="ＭＳ Ｐゴシック" panose="020B0600070205080204" pitchFamily="50" charset="-128"/>
            </a:endParaRPr>
          </a:p>
        </p:txBody>
      </p:sp>
      <p:sp>
        <p:nvSpPr>
          <p:cNvPr id="7" name="テキスト ボックス 3"/>
          <p:cNvSpPr txBox="1">
            <a:spLocks noChangeArrowheads="1"/>
          </p:cNvSpPr>
          <p:nvPr/>
        </p:nvSpPr>
        <p:spPr bwMode="auto">
          <a:xfrm>
            <a:off x="4160912" y="6276553"/>
            <a:ext cx="482536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b="1">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b="1">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b="1">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b="1">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b="1">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b="1">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1600" b="0" dirty="0"/>
              <a:t>野中猛「</a:t>
            </a:r>
            <a:r>
              <a:rPr lang="en-US" altLang="ja-JP" sz="1600" b="0" dirty="0"/>
              <a:t>2009</a:t>
            </a:r>
            <a:r>
              <a:rPr lang="ja-JP" altLang="en-US" sz="1600" b="0" dirty="0"/>
              <a:t>年度相談支援指導者養成研修資料」より</a:t>
            </a:r>
          </a:p>
        </p:txBody>
      </p:sp>
      <p:sp>
        <p:nvSpPr>
          <p:cNvPr id="8"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594600" y="6502903"/>
            <a:ext cx="2311400" cy="476250"/>
          </a:xfrm>
        </p:spPr>
        <p:txBody>
          <a:bodyPr/>
          <a:lstStyle/>
          <a:p>
            <a:pPr>
              <a:defRPr/>
            </a:pPr>
            <a:fld id="{431CAECD-5926-4741-A906-A08E04809A27}" type="slidenum">
              <a:rPr lang="en-US" altLang="ja-JP" smtClean="0"/>
              <a:pPr>
                <a:defRPr/>
              </a:pPr>
              <a:t>22</a:t>
            </a:fld>
            <a:endParaRPr lang="en-US" altLang="ja-JP" dirty="0"/>
          </a:p>
        </p:txBody>
      </p:sp>
    </p:spTree>
    <p:extLst>
      <p:ext uri="{BB962C8B-B14F-4D97-AF65-F5344CB8AC3E}">
        <p14:creationId xmlns:p14="http://schemas.microsoft.com/office/powerpoint/2010/main" val="14327786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704529" y="404666"/>
            <a:ext cx="8496300" cy="936625"/>
          </a:xfrm>
        </p:spPr>
        <p:txBody>
          <a:bodyPr/>
          <a:lstStyle/>
          <a:p>
            <a:pPr eaLnBrk="1" hangingPunct="1"/>
            <a:r>
              <a:rPr lang="ja-JP" altLang="en-US" sz="3600" dirty="0">
                <a:solidFill>
                  <a:srgbClr val="CC3300"/>
                </a:solidFill>
                <a:latin typeface="HGP創英角ﾎﾟｯﾌﾟ体" pitchFamily="50" charset="-128"/>
                <a:ea typeface="HGP創英角ﾎﾟｯﾌﾟ体" pitchFamily="50" charset="-128"/>
              </a:rPr>
              <a:t>スーパービジョンを業務の一環とするために</a:t>
            </a:r>
          </a:p>
        </p:txBody>
      </p:sp>
      <p:sp>
        <p:nvSpPr>
          <p:cNvPr id="5124" name="Rectangle 5"/>
          <p:cNvSpPr>
            <a:spLocks noChangeArrowheads="1"/>
          </p:cNvSpPr>
          <p:nvPr/>
        </p:nvSpPr>
        <p:spPr bwMode="auto">
          <a:xfrm>
            <a:off x="2504729" y="1628802"/>
            <a:ext cx="5370381" cy="3637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20000"/>
              </a:lnSpc>
              <a:spcBef>
                <a:spcPct val="0"/>
              </a:spcBef>
              <a:buFontTx/>
              <a:buNone/>
            </a:pPr>
            <a:r>
              <a:rPr lang="en-US" altLang="ja-JP" dirty="0">
                <a:solidFill>
                  <a:schemeClr val="tx2"/>
                </a:solidFill>
                <a:ea typeface="HGP創英角ｺﾞｼｯｸUB" pitchFamily="50" charset="-128"/>
              </a:rPr>
              <a:t>①</a:t>
            </a:r>
            <a:r>
              <a:rPr lang="ja-JP" altLang="en-US" dirty="0">
                <a:solidFill>
                  <a:schemeClr val="tx2"/>
                </a:solidFill>
                <a:ea typeface="HGP創英角ｺﾞｼｯｸUB" pitchFamily="50" charset="-128"/>
              </a:rPr>
              <a:t>　職人芸的な高い技術</a:t>
            </a:r>
            <a:endParaRPr lang="en-US" altLang="ja-JP" dirty="0">
              <a:solidFill>
                <a:schemeClr val="tx2"/>
              </a:solidFill>
              <a:ea typeface="HGP創英角ｺﾞｼｯｸUB" pitchFamily="50" charset="-128"/>
            </a:endParaRPr>
          </a:p>
          <a:p>
            <a:pPr eaLnBrk="1" hangingPunct="1">
              <a:lnSpc>
                <a:spcPct val="120000"/>
              </a:lnSpc>
              <a:spcBef>
                <a:spcPct val="0"/>
              </a:spcBef>
              <a:buFontTx/>
              <a:buNone/>
            </a:pPr>
            <a:r>
              <a:rPr lang="ja-JP" altLang="en-US" dirty="0">
                <a:solidFill>
                  <a:srgbClr val="00B050"/>
                </a:solidFill>
                <a:ea typeface="HGP創英角ｺﾞｼｯｸUB" pitchFamily="50" charset="-128"/>
              </a:rPr>
              <a:t>　　⇒職場内で可能なレベルで</a:t>
            </a:r>
            <a:endParaRPr lang="en-US" altLang="ja-JP" dirty="0">
              <a:solidFill>
                <a:srgbClr val="00B050"/>
              </a:solidFill>
              <a:ea typeface="HGP創英角ｺﾞｼｯｸUB" pitchFamily="50" charset="-128"/>
            </a:endParaRPr>
          </a:p>
          <a:p>
            <a:pPr eaLnBrk="1" hangingPunct="1">
              <a:lnSpc>
                <a:spcPct val="120000"/>
              </a:lnSpc>
              <a:spcBef>
                <a:spcPct val="0"/>
              </a:spcBef>
              <a:buFontTx/>
              <a:buNone/>
            </a:pPr>
            <a:r>
              <a:rPr lang="ja-JP" altLang="en-US" dirty="0">
                <a:solidFill>
                  <a:schemeClr val="tx2"/>
                </a:solidFill>
                <a:ea typeface="HGP創英角ｺﾞｼｯｸUB" pitchFamily="50" charset="-128"/>
              </a:rPr>
              <a:t>②　長時間を要する</a:t>
            </a:r>
            <a:endParaRPr lang="en-US" altLang="ja-JP" dirty="0">
              <a:solidFill>
                <a:schemeClr val="tx2"/>
              </a:solidFill>
              <a:ea typeface="HGP創英角ｺﾞｼｯｸUB" pitchFamily="50" charset="-128"/>
            </a:endParaRPr>
          </a:p>
          <a:p>
            <a:pPr eaLnBrk="1" hangingPunct="1">
              <a:lnSpc>
                <a:spcPct val="120000"/>
              </a:lnSpc>
              <a:spcBef>
                <a:spcPct val="0"/>
              </a:spcBef>
              <a:buFontTx/>
              <a:buNone/>
            </a:pPr>
            <a:r>
              <a:rPr lang="ja-JP" altLang="en-US" dirty="0">
                <a:solidFill>
                  <a:srgbClr val="00B050"/>
                </a:solidFill>
                <a:ea typeface="HGP創英角ｺﾞｼｯｸUB" pitchFamily="50" charset="-128"/>
              </a:rPr>
              <a:t>　　⇒取れる時間内で</a:t>
            </a:r>
          </a:p>
          <a:p>
            <a:pPr eaLnBrk="1" hangingPunct="1">
              <a:lnSpc>
                <a:spcPct val="120000"/>
              </a:lnSpc>
              <a:spcBef>
                <a:spcPct val="0"/>
              </a:spcBef>
              <a:buFontTx/>
              <a:buNone/>
            </a:pPr>
            <a:r>
              <a:rPr lang="ja-JP" altLang="en-US" dirty="0">
                <a:solidFill>
                  <a:schemeClr val="tx2"/>
                </a:solidFill>
                <a:ea typeface="HGP創英角ｺﾞｼｯｸUB" pitchFamily="50" charset="-128"/>
              </a:rPr>
              <a:t>③　繰り返し行う必要性</a:t>
            </a:r>
            <a:endParaRPr lang="en-US" altLang="ja-JP" dirty="0">
              <a:solidFill>
                <a:schemeClr val="tx2"/>
              </a:solidFill>
              <a:ea typeface="HGP創英角ｺﾞｼｯｸUB" pitchFamily="50" charset="-128"/>
            </a:endParaRPr>
          </a:p>
          <a:p>
            <a:pPr eaLnBrk="1" hangingPunct="1">
              <a:lnSpc>
                <a:spcPct val="120000"/>
              </a:lnSpc>
              <a:spcBef>
                <a:spcPct val="0"/>
              </a:spcBef>
              <a:buFontTx/>
              <a:buNone/>
            </a:pPr>
            <a:r>
              <a:rPr lang="ja-JP" altLang="en-US" dirty="0">
                <a:solidFill>
                  <a:srgbClr val="00B050"/>
                </a:solidFill>
                <a:ea typeface="HGP創英角ｺﾞｼｯｸUB" pitchFamily="50" charset="-128"/>
              </a:rPr>
              <a:t>　　⇒負担のない頻度で</a:t>
            </a:r>
            <a:endParaRPr lang="en-US" altLang="ja-JP" dirty="0">
              <a:solidFill>
                <a:srgbClr val="00B050"/>
              </a:solidFill>
              <a:ea typeface="HGP創英角ｺﾞｼｯｸUB" pitchFamily="50" charset="-128"/>
            </a:endParaRPr>
          </a:p>
        </p:txBody>
      </p:sp>
      <p:sp>
        <p:nvSpPr>
          <p:cNvPr id="2" name="下矢印 1"/>
          <p:cNvSpPr/>
          <p:nvPr/>
        </p:nvSpPr>
        <p:spPr>
          <a:xfrm>
            <a:off x="4016897" y="5301208"/>
            <a:ext cx="122413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2288706" y="5839755"/>
            <a:ext cx="4916731" cy="584775"/>
          </a:xfrm>
          <a:prstGeom prst="rect">
            <a:avLst/>
          </a:prstGeom>
        </p:spPr>
        <p:txBody>
          <a:bodyPr wrap="none">
            <a:spAutoFit/>
          </a:bodyPr>
          <a:lstStyle/>
          <a:p>
            <a:r>
              <a:rPr lang="ja-JP" altLang="en-US" sz="3200" dirty="0">
                <a:solidFill>
                  <a:srgbClr val="FF0000"/>
                </a:solidFill>
              </a:rPr>
              <a:t>ともかく実施することが大切</a:t>
            </a:r>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23</a:t>
            </a:fld>
            <a:endParaRPr lang="en-US" altLang="ja-JP"/>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704851" y="765177"/>
            <a:ext cx="8496300" cy="936625"/>
          </a:xfrm>
        </p:spPr>
        <p:txBody>
          <a:bodyPr/>
          <a:lstStyle/>
          <a:p>
            <a:pPr eaLnBrk="1" hangingPunct="1"/>
            <a:r>
              <a:rPr lang="ja-JP" altLang="en-US" sz="4000" dirty="0">
                <a:solidFill>
                  <a:srgbClr val="CC3300"/>
                </a:solidFill>
                <a:latin typeface="HGP創英角ﾎﾟｯﾌﾟ体" pitchFamily="50" charset="-128"/>
                <a:ea typeface="HGP創英角ﾎﾟｯﾌﾟ体" pitchFamily="50" charset="-128"/>
              </a:rPr>
              <a:t>３　場面と類型から考える</a:t>
            </a:r>
            <a:r>
              <a:rPr lang="en-US" altLang="ja-JP" sz="4000" dirty="0">
                <a:solidFill>
                  <a:srgbClr val="CC3300"/>
                </a:solidFill>
                <a:latin typeface="HGP創英角ﾎﾟｯﾌﾟ体" pitchFamily="50" charset="-128"/>
                <a:ea typeface="HGP創英角ﾎﾟｯﾌﾟ体" pitchFamily="50" charset="-128"/>
              </a:rPr>
              <a:t/>
            </a:r>
            <a:br>
              <a:rPr lang="en-US" altLang="ja-JP" sz="4000" dirty="0">
                <a:solidFill>
                  <a:srgbClr val="CC3300"/>
                </a:solidFill>
                <a:latin typeface="HGP創英角ﾎﾟｯﾌﾟ体" pitchFamily="50" charset="-128"/>
                <a:ea typeface="HGP創英角ﾎﾟｯﾌﾟ体" pitchFamily="50" charset="-128"/>
              </a:rPr>
            </a:br>
            <a:r>
              <a:rPr lang="ja-JP" altLang="en-US" sz="4000" dirty="0">
                <a:solidFill>
                  <a:srgbClr val="CC3300"/>
                </a:solidFill>
                <a:latin typeface="HGP創英角ﾎﾟｯﾌﾟ体" pitchFamily="50" charset="-128"/>
                <a:ea typeface="HGP創英角ﾎﾟｯﾌﾟ体" pitchFamily="50" charset="-128"/>
              </a:rPr>
              <a:t>スーパービジョンの方法</a:t>
            </a:r>
          </a:p>
        </p:txBody>
      </p:sp>
      <p:sp>
        <p:nvSpPr>
          <p:cNvPr id="11268" name="Rectangle 4"/>
          <p:cNvSpPr>
            <a:spLocks noChangeArrowheads="1"/>
          </p:cNvSpPr>
          <p:nvPr/>
        </p:nvSpPr>
        <p:spPr bwMode="auto">
          <a:xfrm>
            <a:off x="1675818" y="4409931"/>
            <a:ext cx="6422616" cy="1569660"/>
          </a:xfrm>
          <a:prstGeom prst="rect">
            <a:avLst/>
          </a:prstGeom>
          <a:solidFill>
            <a:srgbClr val="FFC000"/>
          </a:solidFill>
          <a:ln>
            <a:noFill/>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dirty="0">
                <a:solidFill>
                  <a:schemeClr val="tx2"/>
                </a:solidFill>
                <a:ea typeface="HGP創英角ｺﾞｼｯｸUB" pitchFamily="50" charset="-128"/>
              </a:rPr>
              <a:t>　場面と類型から、それぞれの良さを引き出せば、単機能だが取り組みやすいスーパービジョンが可能となる</a:t>
            </a:r>
            <a:endParaRPr lang="en-US" altLang="ja-JP" dirty="0">
              <a:solidFill>
                <a:schemeClr val="tx2"/>
              </a:solidFill>
              <a:ea typeface="HGP創英角ｺﾞｼｯｸUB" pitchFamily="50" charset="-128"/>
            </a:endParaRPr>
          </a:p>
        </p:txBody>
      </p:sp>
      <p:sp>
        <p:nvSpPr>
          <p:cNvPr id="5" name="Rectangle 4"/>
          <p:cNvSpPr>
            <a:spLocks noChangeArrowheads="1"/>
          </p:cNvSpPr>
          <p:nvPr/>
        </p:nvSpPr>
        <p:spPr bwMode="auto">
          <a:xfrm>
            <a:off x="1633538" y="2344623"/>
            <a:ext cx="6285695"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dirty="0">
                <a:solidFill>
                  <a:schemeClr val="tx2"/>
                </a:solidFill>
                <a:ea typeface="HGP創英角ｺﾞｼｯｸUB" pitchFamily="50" charset="-128"/>
              </a:rPr>
              <a:t>①　スーパービジョンの場面と類型</a:t>
            </a:r>
            <a:endParaRPr lang="en-US" altLang="ja-JP" dirty="0">
              <a:solidFill>
                <a:schemeClr val="tx2"/>
              </a:solidFill>
              <a:ea typeface="HGP創英角ｺﾞｼｯｸUB" pitchFamily="50" charset="-128"/>
            </a:endParaRPr>
          </a:p>
          <a:p>
            <a:pPr eaLnBrk="1" hangingPunct="1">
              <a:spcBef>
                <a:spcPct val="0"/>
              </a:spcBef>
              <a:buFontTx/>
              <a:buNone/>
            </a:pPr>
            <a:endParaRPr lang="en-US" altLang="ja-JP" dirty="0">
              <a:solidFill>
                <a:schemeClr val="tx2"/>
              </a:solidFill>
              <a:ea typeface="HGP創英角ｺﾞｼｯｸUB" pitchFamily="50" charset="-128"/>
            </a:endParaRPr>
          </a:p>
          <a:p>
            <a:pPr eaLnBrk="1" hangingPunct="1">
              <a:spcBef>
                <a:spcPct val="0"/>
              </a:spcBef>
              <a:buFontTx/>
              <a:buNone/>
            </a:pPr>
            <a:r>
              <a:rPr lang="ja-JP" altLang="en-US" dirty="0">
                <a:solidFill>
                  <a:schemeClr val="tx2"/>
                </a:solidFill>
                <a:ea typeface="HGP創英角ｺﾞｼｯｸUB" pitchFamily="50" charset="-128"/>
              </a:rPr>
              <a:t>②　スーパービジョンの３つの方式例</a:t>
            </a:r>
            <a:endParaRPr lang="en-US" altLang="ja-JP" dirty="0">
              <a:solidFill>
                <a:schemeClr val="tx2"/>
              </a:solidFill>
              <a:ea typeface="HGP創英角ｺﾞｼｯｸUB" pitchFamily="50" charset="-128"/>
            </a:endParaRPr>
          </a:p>
          <a:p>
            <a:pPr eaLnBrk="1" hangingPunct="1">
              <a:spcBef>
                <a:spcPct val="0"/>
              </a:spcBef>
              <a:buFontTx/>
              <a:buNone/>
            </a:pPr>
            <a:endParaRPr lang="en-US" altLang="ja-JP" dirty="0">
              <a:solidFill>
                <a:schemeClr val="tx2"/>
              </a:solidFill>
              <a:ea typeface="HGP創英角ｺﾞｼｯｸUB" pitchFamily="50" charset="-128"/>
            </a:endParaRPr>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24</a:t>
            </a:fld>
            <a:endParaRPr lang="en-US" altLang="ja-JP"/>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1136651" y="2563814"/>
            <a:ext cx="7775575" cy="1081087"/>
          </a:xfrm>
          <a:prstGeom prst="rect">
            <a:avLst/>
          </a:prstGeom>
          <a:solidFill>
            <a:schemeClr val="bg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endParaRPr lang="ja-JP" altLang="ja-JP" sz="1400">
              <a:solidFill>
                <a:srgbClr val="663300"/>
              </a:solidFill>
            </a:endParaRPr>
          </a:p>
        </p:txBody>
      </p:sp>
      <p:sp>
        <p:nvSpPr>
          <p:cNvPr id="10243" name="Rectangle 3"/>
          <p:cNvSpPr>
            <a:spLocks noChangeArrowheads="1"/>
          </p:cNvSpPr>
          <p:nvPr/>
        </p:nvSpPr>
        <p:spPr bwMode="auto">
          <a:xfrm>
            <a:off x="1136651" y="3932238"/>
            <a:ext cx="7775575" cy="1079500"/>
          </a:xfrm>
          <a:prstGeom prst="rect">
            <a:avLst/>
          </a:prstGeom>
          <a:solidFill>
            <a:schemeClr val="bg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endParaRPr lang="ja-JP" altLang="ja-JP" sz="1400">
              <a:solidFill>
                <a:srgbClr val="663300"/>
              </a:solidFill>
            </a:endParaRPr>
          </a:p>
        </p:txBody>
      </p:sp>
      <p:sp>
        <p:nvSpPr>
          <p:cNvPr id="10244" name="Rectangle 4"/>
          <p:cNvSpPr>
            <a:spLocks noChangeArrowheads="1"/>
          </p:cNvSpPr>
          <p:nvPr/>
        </p:nvSpPr>
        <p:spPr bwMode="auto">
          <a:xfrm>
            <a:off x="1136651" y="5300663"/>
            <a:ext cx="7775575" cy="1079500"/>
          </a:xfrm>
          <a:prstGeom prst="rect">
            <a:avLst/>
          </a:prstGeom>
          <a:solidFill>
            <a:schemeClr val="bg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endParaRPr lang="ja-JP" altLang="ja-JP" sz="1400">
              <a:solidFill>
                <a:srgbClr val="663300"/>
              </a:solidFill>
            </a:endParaRPr>
          </a:p>
        </p:txBody>
      </p:sp>
      <p:sp>
        <p:nvSpPr>
          <p:cNvPr id="10245" name="Rectangle 6"/>
          <p:cNvSpPr>
            <a:spLocks noChangeArrowheads="1"/>
          </p:cNvSpPr>
          <p:nvPr/>
        </p:nvSpPr>
        <p:spPr bwMode="auto">
          <a:xfrm>
            <a:off x="1136651" y="1196975"/>
            <a:ext cx="7775575" cy="1079500"/>
          </a:xfrm>
          <a:prstGeom prst="rect">
            <a:avLst/>
          </a:prstGeom>
          <a:solidFill>
            <a:schemeClr val="bg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endParaRPr lang="ja-JP" altLang="ja-JP" sz="1400">
              <a:solidFill>
                <a:srgbClr val="663300"/>
              </a:solidFill>
            </a:endParaRPr>
          </a:p>
        </p:txBody>
      </p:sp>
      <p:sp>
        <p:nvSpPr>
          <p:cNvPr id="10246" name="Rectangle 7"/>
          <p:cNvSpPr>
            <a:spLocks noGrp="1" noChangeArrowheads="1"/>
          </p:cNvSpPr>
          <p:nvPr>
            <p:ph type="title" idx="4294967295"/>
          </p:nvPr>
        </p:nvSpPr>
        <p:spPr>
          <a:xfrm>
            <a:off x="704850" y="260351"/>
            <a:ext cx="8496300" cy="936625"/>
          </a:xfrm>
        </p:spPr>
        <p:txBody>
          <a:bodyPr/>
          <a:lstStyle/>
          <a:p>
            <a:pPr eaLnBrk="1" hangingPunct="1"/>
            <a:r>
              <a:rPr lang="ja-JP" altLang="en-US" sz="3600">
                <a:solidFill>
                  <a:srgbClr val="CC3300"/>
                </a:solidFill>
                <a:ea typeface="HGP創英角ﾎﾟｯﾌﾟ体" pitchFamily="50" charset="-128"/>
              </a:rPr>
              <a:t>スーパービジョンの場面</a:t>
            </a:r>
          </a:p>
        </p:txBody>
      </p:sp>
      <p:sp>
        <p:nvSpPr>
          <p:cNvPr id="10247" name="Rectangle 8"/>
          <p:cNvSpPr>
            <a:spLocks noChangeArrowheads="1"/>
          </p:cNvSpPr>
          <p:nvPr/>
        </p:nvSpPr>
        <p:spPr bwMode="auto">
          <a:xfrm>
            <a:off x="1279527" y="2779713"/>
            <a:ext cx="3097213" cy="577850"/>
          </a:xfrm>
          <a:prstGeom prst="rect">
            <a:avLst/>
          </a:prstGeom>
          <a:solidFill>
            <a:srgbClr val="FFFF66"/>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r>
              <a:rPr lang="ja-JP" altLang="en-US" sz="2800">
                <a:solidFill>
                  <a:srgbClr val="663300"/>
                </a:solidFill>
              </a:rPr>
              <a:t>面接による再現</a:t>
            </a:r>
          </a:p>
        </p:txBody>
      </p:sp>
      <p:sp>
        <p:nvSpPr>
          <p:cNvPr id="10249" name="Rectangle 16"/>
          <p:cNvSpPr>
            <a:spLocks noChangeArrowheads="1"/>
          </p:cNvSpPr>
          <p:nvPr/>
        </p:nvSpPr>
        <p:spPr bwMode="auto">
          <a:xfrm>
            <a:off x="1279527" y="4148138"/>
            <a:ext cx="3097213" cy="576262"/>
          </a:xfrm>
          <a:prstGeom prst="rect">
            <a:avLst/>
          </a:prstGeom>
          <a:solidFill>
            <a:srgbClr val="FFFF66"/>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r>
              <a:rPr lang="ja-JP" altLang="en-US" sz="2800" dirty="0">
                <a:solidFill>
                  <a:srgbClr val="663300"/>
                </a:solidFill>
              </a:rPr>
              <a:t>ケースカンファレンス</a:t>
            </a:r>
          </a:p>
        </p:txBody>
      </p:sp>
      <p:sp>
        <p:nvSpPr>
          <p:cNvPr id="10250" name="Rectangle 17"/>
          <p:cNvSpPr>
            <a:spLocks noChangeArrowheads="1"/>
          </p:cNvSpPr>
          <p:nvPr/>
        </p:nvSpPr>
        <p:spPr bwMode="auto">
          <a:xfrm>
            <a:off x="1279525" y="5516565"/>
            <a:ext cx="3168650" cy="504825"/>
          </a:xfrm>
          <a:prstGeom prst="rect">
            <a:avLst/>
          </a:prstGeom>
          <a:solidFill>
            <a:srgbClr val="FFFF66"/>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r>
              <a:rPr lang="ja-JP" altLang="en-US" sz="2800" dirty="0">
                <a:solidFill>
                  <a:srgbClr val="663300"/>
                </a:solidFill>
              </a:rPr>
              <a:t>グループワーク</a:t>
            </a:r>
          </a:p>
        </p:txBody>
      </p:sp>
      <p:sp>
        <p:nvSpPr>
          <p:cNvPr id="10251" name="Rectangle 18"/>
          <p:cNvSpPr>
            <a:spLocks noChangeArrowheads="1"/>
          </p:cNvSpPr>
          <p:nvPr/>
        </p:nvSpPr>
        <p:spPr bwMode="auto">
          <a:xfrm>
            <a:off x="1279527" y="1412877"/>
            <a:ext cx="3097213" cy="576263"/>
          </a:xfrm>
          <a:prstGeom prst="rect">
            <a:avLst/>
          </a:prstGeom>
          <a:solidFill>
            <a:srgbClr val="FFFF66"/>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r>
              <a:rPr lang="ja-JP" altLang="en-US" sz="2800">
                <a:solidFill>
                  <a:srgbClr val="663300"/>
                </a:solidFill>
              </a:rPr>
              <a:t>ロールプレイ</a:t>
            </a:r>
            <a:endParaRPr lang="ja-JP" altLang="en-US" sz="1400">
              <a:solidFill>
                <a:srgbClr val="663300"/>
              </a:solidFill>
            </a:endParaRPr>
          </a:p>
        </p:txBody>
      </p:sp>
      <p:sp>
        <p:nvSpPr>
          <p:cNvPr id="10252" name="Text Box 32"/>
          <p:cNvSpPr txBox="1">
            <a:spLocks noChangeArrowheads="1"/>
          </p:cNvSpPr>
          <p:nvPr/>
        </p:nvSpPr>
        <p:spPr bwMode="auto">
          <a:xfrm>
            <a:off x="4665663" y="1412877"/>
            <a:ext cx="4032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1800">
                <a:latin typeface="HGP創英角ｺﾞｼｯｸUB" pitchFamily="50" charset="-128"/>
                <a:ea typeface="HGP創英角ｺﾞｼｯｸUB" pitchFamily="50" charset="-128"/>
              </a:rPr>
              <a:t>グループで実際の登場人物になって利用者や関係者の立場を確認する</a:t>
            </a:r>
          </a:p>
        </p:txBody>
      </p:sp>
      <p:sp>
        <p:nvSpPr>
          <p:cNvPr id="10253" name="Text Box 37"/>
          <p:cNvSpPr txBox="1">
            <a:spLocks noChangeArrowheads="1"/>
          </p:cNvSpPr>
          <p:nvPr/>
        </p:nvSpPr>
        <p:spPr bwMode="auto">
          <a:xfrm>
            <a:off x="4665663" y="2781303"/>
            <a:ext cx="4032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1800" dirty="0">
                <a:latin typeface="HGP創英角ｺﾞｼｯｸUB" pitchFamily="50" charset="-128"/>
                <a:ea typeface="HGP創英角ｺﾞｼｯｸUB" pitchFamily="50" charset="-128"/>
              </a:rPr>
              <a:t>Ｓ</a:t>
            </a:r>
            <a:r>
              <a:rPr lang="en-US" altLang="ja-JP" sz="1800" dirty="0" err="1">
                <a:latin typeface="HGP創英角ｺﾞｼｯｸUB" pitchFamily="50" charset="-128"/>
                <a:ea typeface="HGP創英角ｺﾞｼｯｸUB" pitchFamily="50" charset="-128"/>
              </a:rPr>
              <a:t>vr</a:t>
            </a:r>
            <a:r>
              <a:rPr lang="ja-JP" altLang="en-US" sz="1800" dirty="0">
                <a:latin typeface="HGP創英角ｺﾞｼｯｸUB" pitchFamily="50" charset="-128"/>
                <a:ea typeface="HGP創英角ｺﾞｼｯｸUB" pitchFamily="50" charset="-128"/>
              </a:rPr>
              <a:t>がワーカー役となり、Ｓ</a:t>
            </a:r>
            <a:r>
              <a:rPr lang="en-US" altLang="ja-JP" sz="1800" dirty="0" err="1">
                <a:latin typeface="HGP創英角ｺﾞｼｯｸUB" pitchFamily="50" charset="-128"/>
                <a:ea typeface="HGP創英角ｺﾞｼｯｸUB" pitchFamily="50" charset="-128"/>
              </a:rPr>
              <a:t>ve</a:t>
            </a:r>
            <a:r>
              <a:rPr lang="ja-JP" altLang="en-US" sz="1800" dirty="0">
                <a:latin typeface="HGP創英角ｺﾞｼｯｸUB" pitchFamily="50" charset="-128"/>
                <a:ea typeface="HGP創英角ｺﾞｼｯｸUB" pitchFamily="50" charset="-128"/>
              </a:rPr>
              <a:t>が利用者や関係者となることで振り返りをする</a:t>
            </a:r>
          </a:p>
        </p:txBody>
      </p:sp>
      <p:sp>
        <p:nvSpPr>
          <p:cNvPr id="10254" name="Text Box 38"/>
          <p:cNvSpPr txBox="1">
            <a:spLocks noChangeArrowheads="1"/>
          </p:cNvSpPr>
          <p:nvPr/>
        </p:nvSpPr>
        <p:spPr bwMode="auto">
          <a:xfrm>
            <a:off x="4665663" y="4149727"/>
            <a:ext cx="4032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1800" dirty="0">
                <a:latin typeface="HGP創英角ｺﾞｼｯｸUB" pitchFamily="50" charset="-128"/>
                <a:ea typeface="HGP創英角ｺﾞｼｯｸUB" pitchFamily="50" charset="-128"/>
              </a:rPr>
              <a:t>グループで本事例について多面的な視点から検討を行いアプローチ方法を探る</a:t>
            </a:r>
          </a:p>
        </p:txBody>
      </p:sp>
      <p:sp>
        <p:nvSpPr>
          <p:cNvPr id="10255" name="Text Box 39"/>
          <p:cNvSpPr txBox="1">
            <a:spLocks noChangeArrowheads="1"/>
          </p:cNvSpPr>
          <p:nvPr/>
        </p:nvSpPr>
        <p:spPr bwMode="auto">
          <a:xfrm>
            <a:off x="4665663" y="5516565"/>
            <a:ext cx="4032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1800" dirty="0">
                <a:latin typeface="HGP創英角ｺﾞｼｯｸUB" pitchFamily="50" charset="-128"/>
                <a:ea typeface="HGP創英角ｺﾞｼｯｸUB" pitchFamily="50" charset="-128"/>
              </a:rPr>
              <a:t>グループで事例を持ち寄り検討を行う中でお互いの気づきを共有していく</a:t>
            </a:r>
          </a:p>
        </p:txBody>
      </p:sp>
      <p:sp>
        <p:nvSpPr>
          <p:cNvPr id="16"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25</a:t>
            </a:fld>
            <a:endParaRPr lang="en-US" altLang="ja-JP"/>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9"/>
          <p:cNvSpPr>
            <a:spLocks noChangeArrowheads="1"/>
          </p:cNvSpPr>
          <p:nvPr/>
        </p:nvSpPr>
        <p:spPr bwMode="auto">
          <a:xfrm>
            <a:off x="1136651" y="2276477"/>
            <a:ext cx="7775575" cy="936625"/>
          </a:xfrm>
          <a:prstGeom prst="rect">
            <a:avLst/>
          </a:prstGeom>
          <a:solidFill>
            <a:schemeClr val="bg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endParaRPr lang="ja-JP" altLang="ja-JP" sz="1400">
              <a:solidFill>
                <a:srgbClr val="663300"/>
              </a:solidFill>
            </a:endParaRPr>
          </a:p>
        </p:txBody>
      </p:sp>
      <p:sp>
        <p:nvSpPr>
          <p:cNvPr id="8195" name="Rectangle 40"/>
          <p:cNvSpPr>
            <a:spLocks noChangeArrowheads="1"/>
          </p:cNvSpPr>
          <p:nvPr/>
        </p:nvSpPr>
        <p:spPr bwMode="auto">
          <a:xfrm>
            <a:off x="1136651" y="3357565"/>
            <a:ext cx="7775575" cy="936625"/>
          </a:xfrm>
          <a:prstGeom prst="rect">
            <a:avLst/>
          </a:prstGeom>
          <a:solidFill>
            <a:schemeClr val="bg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endParaRPr lang="ja-JP" altLang="ja-JP" sz="1400">
              <a:solidFill>
                <a:srgbClr val="663300"/>
              </a:solidFill>
            </a:endParaRPr>
          </a:p>
        </p:txBody>
      </p:sp>
      <p:sp>
        <p:nvSpPr>
          <p:cNvPr id="8196" name="Rectangle 41"/>
          <p:cNvSpPr>
            <a:spLocks noChangeArrowheads="1"/>
          </p:cNvSpPr>
          <p:nvPr/>
        </p:nvSpPr>
        <p:spPr bwMode="auto">
          <a:xfrm>
            <a:off x="1136651" y="4437065"/>
            <a:ext cx="7775575" cy="936625"/>
          </a:xfrm>
          <a:prstGeom prst="rect">
            <a:avLst/>
          </a:prstGeom>
          <a:solidFill>
            <a:schemeClr val="bg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endParaRPr lang="ja-JP" altLang="ja-JP" sz="1400">
              <a:solidFill>
                <a:srgbClr val="663300"/>
              </a:solidFill>
            </a:endParaRPr>
          </a:p>
        </p:txBody>
      </p:sp>
      <p:sp>
        <p:nvSpPr>
          <p:cNvPr id="8197" name="Rectangle 42"/>
          <p:cNvSpPr>
            <a:spLocks noChangeArrowheads="1"/>
          </p:cNvSpPr>
          <p:nvPr/>
        </p:nvSpPr>
        <p:spPr bwMode="auto">
          <a:xfrm>
            <a:off x="1136651" y="5516565"/>
            <a:ext cx="7775575" cy="936625"/>
          </a:xfrm>
          <a:prstGeom prst="rect">
            <a:avLst/>
          </a:prstGeom>
          <a:solidFill>
            <a:schemeClr val="bg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endParaRPr lang="ja-JP" altLang="ja-JP" sz="1400">
              <a:solidFill>
                <a:srgbClr val="663300"/>
              </a:solidFill>
            </a:endParaRPr>
          </a:p>
        </p:txBody>
      </p:sp>
      <p:sp>
        <p:nvSpPr>
          <p:cNvPr id="8198" name="Rectangle 38"/>
          <p:cNvSpPr>
            <a:spLocks noChangeArrowheads="1"/>
          </p:cNvSpPr>
          <p:nvPr/>
        </p:nvSpPr>
        <p:spPr bwMode="auto">
          <a:xfrm>
            <a:off x="1136651" y="1196977"/>
            <a:ext cx="7775575" cy="936625"/>
          </a:xfrm>
          <a:prstGeom prst="rect">
            <a:avLst/>
          </a:prstGeom>
          <a:solidFill>
            <a:schemeClr val="bg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endParaRPr lang="ja-JP" altLang="ja-JP" sz="1400">
              <a:solidFill>
                <a:srgbClr val="663300"/>
              </a:solidFill>
            </a:endParaRPr>
          </a:p>
        </p:txBody>
      </p:sp>
      <p:sp>
        <p:nvSpPr>
          <p:cNvPr id="8199" name="Rectangle 4"/>
          <p:cNvSpPr>
            <a:spLocks noGrp="1" noChangeArrowheads="1"/>
          </p:cNvSpPr>
          <p:nvPr>
            <p:ph type="title" idx="4294967295"/>
          </p:nvPr>
        </p:nvSpPr>
        <p:spPr>
          <a:xfrm>
            <a:off x="704850" y="260351"/>
            <a:ext cx="8496300" cy="936625"/>
          </a:xfrm>
        </p:spPr>
        <p:txBody>
          <a:bodyPr/>
          <a:lstStyle/>
          <a:p>
            <a:pPr eaLnBrk="1" hangingPunct="1"/>
            <a:r>
              <a:rPr lang="ja-JP" altLang="en-US" sz="3600" dirty="0">
                <a:solidFill>
                  <a:srgbClr val="CC3300"/>
                </a:solidFill>
                <a:ea typeface="HGP創英角ﾎﾟｯﾌﾟ体" pitchFamily="50" charset="-128"/>
              </a:rPr>
              <a:t>スーパービジョンの類型</a:t>
            </a:r>
          </a:p>
        </p:txBody>
      </p:sp>
      <p:sp>
        <p:nvSpPr>
          <p:cNvPr id="8200" name="Rectangle 7"/>
          <p:cNvSpPr>
            <a:spLocks noChangeArrowheads="1"/>
          </p:cNvSpPr>
          <p:nvPr/>
        </p:nvSpPr>
        <p:spPr bwMode="auto">
          <a:xfrm>
            <a:off x="1279527" y="2492377"/>
            <a:ext cx="1584325" cy="576263"/>
          </a:xfrm>
          <a:prstGeom prst="rect">
            <a:avLst/>
          </a:prstGeom>
          <a:solidFill>
            <a:schemeClr val="accent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r>
              <a:rPr lang="ja-JP" altLang="en-US" sz="2800">
                <a:solidFill>
                  <a:srgbClr val="663300"/>
                </a:solidFill>
              </a:rPr>
              <a:t>グループ</a:t>
            </a:r>
          </a:p>
        </p:txBody>
      </p:sp>
      <p:grpSp>
        <p:nvGrpSpPr>
          <p:cNvPr id="8202" name="Group 15"/>
          <p:cNvGrpSpPr>
            <a:grpSpLocks/>
          </p:cNvGrpSpPr>
          <p:nvPr/>
        </p:nvGrpSpPr>
        <p:grpSpPr bwMode="auto">
          <a:xfrm>
            <a:off x="4087813" y="3644901"/>
            <a:ext cx="431800" cy="504825"/>
            <a:chOff x="2200" y="1888"/>
            <a:chExt cx="635" cy="499"/>
          </a:xfrm>
        </p:grpSpPr>
        <p:sp>
          <p:nvSpPr>
            <p:cNvPr id="8227" name="AutoShape 16"/>
            <p:cNvSpPr>
              <a:spLocks noChangeArrowheads="1"/>
            </p:cNvSpPr>
            <p:nvPr/>
          </p:nvSpPr>
          <p:spPr bwMode="auto">
            <a:xfrm rot="16196016" flipV="1">
              <a:off x="2358"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8228" name="AutoShape 17"/>
            <p:cNvSpPr>
              <a:spLocks noChangeArrowheads="1"/>
            </p:cNvSpPr>
            <p:nvPr/>
          </p:nvSpPr>
          <p:spPr bwMode="auto">
            <a:xfrm rot="5403984" flipH="1" flipV="1">
              <a:off x="2177"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grpSp>
      <p:pic>
        <p:nvPicPr>
          <p:cNvPr id="8203" name="Picture 1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68676" y="2290765"/>
            <a:ext cx="1223963"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4" name="Picture 2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48175" y="1268413"/>
            <a:ext cx="382588"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5" name="Picture 2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51188" y="1268413"/>
            <a:ext cx="360362"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6" name="Rectangle 22"/>
          <p:cNvSpPr>
            <a:spLocks noChangeArrowheads="1"/>
          </p:cNvSpPr>
          <p:nvPr/>
        </p:nvSpPr>
        <p:spPr bwMode="auto">
          <a:xfrm>
            <a:off x="1279527" y="3573463"/>
            <a:ext cx="1584325" cy="576262"/>
          </a:xfrm>
          <a:prstGeom prst="rect">
            <a:avLst/>
          </a:prstGeom>
          <a:solidFill>
            <a:schemeClr val="accent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r>
              <a:rPr lang="ja-JP" altLang="en-US" sz="2800">
                <a:solidFill>
                  <a:srgbClr val="663300"/>
                </a:solidFill>
              </a:rPr>
              <a:t>ライブ</a:t>
            </a:r>
          </a:p>
        </p:txBody>
      </p:sp>
      <p:sp>
        <p:nvSpPr>
          <p:cNvPr id="8207" name="Rectangle 23"/>
          <p:cNvSpPr>
            <a:spLocks noChangeArrowheads="1"/>
          </p:cNvSpPr>
          <p:nvPr/>
        </p:nvSpPr>
        <p:spPr bwMode="auto">
          <a:xfrm>
            <a:off x="1279527" y="4652963"/>
            <a:ext cx="1584325" cy="576262"/>
          </a:xfrm>
          <a:prstGeom prst="rect">
            <a:avLst/>
          </a:prstGeom>
          <a:solidFill>
            <a:schemeClr val="accent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r>
              <a:rPr lang="ja-JP" altLang="en-US" sz="2800">
                <a:solidFill>
                  <a:srgbClr val="663300"/>
                </a:solidFill>
              </a:rPr>
              <a:t>ピア</a:t>
            </a:r>
          </a:p>
        </p:txBody>
      </p:sp>
      <p:sp>
        <p:nvSpPr>
          <p:cNvPr id="8208" name="Rectangle 24"/>
          <p:cNvSpPr>
            <a:spLocks noChangeArrowheads="1"/>
          </p:cNvSpPr>
          <p:nvPr/>
        </p:nvSpPr>
        <p:spPr bwMode="auto">
          <a:xfrm>
            <a:off x="1279527" y="1412877"/>
            <a:ext cx="1584325" cy="576263"/>
          </a:xfrm>
          <a:prstGeom prst="rect">
            <a:avLst/>
          </a:prstGeom>
          <a:solidFill>
            <a:schemeClr val="accent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r>
              <a:rPr lang="ja-JP" altLang="en-US" sz="2800" dirty="0">
                <a:solidFill>
                  <a:srgbClr val="663300"/>
                </a:solidFill>
              </a:rPr>
              <a:t>個人</a:t>
            </a:r>
            <a:endParaRPr lang="ja-JP" altLang="en-US" sz="1400" dirty="0">
              <a:solidFill>
                <a:srgbClr val="663300"/>
              </a:solidFill>
            </a:endParaRPr>
          </a:p>
        </p:txBody>
      </p:sp>
      <p:sp>
        <p:nvSpPr>
          <p:cNvPr id="8209" name="Rectangle 25"/>
          <p:cNvSpPr>
            <a:spLocks noChangeArrowheads="1"/>
          </p:cNvSpPr>
          <p:nvPr/>
        </p:nvSpPr>
        <p:spPr bwMode="auto">
          <a:xfrm>
            <a:off x="1279527" y="5734052"/>
            <a:ext cx="1584325" cy="576263"/>
          </a:xfrm>
          <a:prstGeom prst="rect">
            <a:avLst/>
          </a:prstGeom>
          <a:solidFill>
            <a:schemeClr val="accent1"/>
          </a:solidFill>
          <a:ln w="12700" cap="sq">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lvl1pPr eaLnBrk="0" hangingPunct="0">
              <a:defRPr kumimoji="1">
                <a:solidFill>
                  <a:schemeClr val="tx1"/>
                </a:solidFill>
                <a:latin typeface="Arial" charset="0"/>
                <a:ea typeface="HGP創英角ｺﾞｼｯｸUB" pitchFamily="50" charset="-128"/>
              </a:defRPr>
            </a:lvl1pPr>
            <a:lvl2pPr marL="742950" indent="-285750" eaLnBrk="0" hangingPunct="0">
              <a:defRPr kumimoji="1">
                <a:solidFill>
                  <a:schemeClr val="tx1"/>
                </a:solidFill>
                <a:latin typeface="Arial" charset="0"/>
                <a:ea typeface="HGP創英角ｺﾞｼｯｸUB" pitchFamily="50" charset="-128"/>
              </a:defRPr>
            </a:lvl2pPr>
            <a:lvl3pPr marL="1143000" indent="-228600" eaLnBrk="0" hangingPunct="0">
              <a:defRPr kumimoji="1">
                <a:solidFill>
                  <a:schemeClr val="tx1"/>
                </a:solidFill>
                <a:latin typeface="Arial" charset="0"/>
                <a:ea typeface="HGP創英角ｺﾞｼｯｸUB" pitchFamily="50" charset="-128"/>
              </a:defRPr>
            </a:lvl3pPr>
            <a:lvl4pPr marL="1600200" indent="-228600" eaLnBrk="0" hangingPunct="0">
              <a:defRPr kumimoji="1">
                <a:solidFill>
                  <a:schemeClr val="tx1"/>
                </a:solidFill>
                <a:latin typeface="Arial" charset="0"/>
                <a:ea typeface="HGP創英角ｺﾞｼｯｸUB" pitchFamily="50" charset="-128"/>
              </a:defRPr>
            </a:lvl4pPr>
            <a:lvl5pPr marL="2057400" indent="-228600" eaLnBrk="0" hangingPunct="0">
              <a:defRPr kumimoji="1">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a:solidFill>
                  <a:schemeClr val="tx1"/>
                </a:solidFill>
                <a:latin typeface="Arial" charset="0"/>
                <a:ea typeface="HGP創英角ｺﾞｼｯｸUB" pitchFamily="50" charset="-128"/>
              </a:defRPr>
            </a:lvl9pPr>
          </a:lstStyle>
          <a:p>
            <a:pPr algn="ctr" eaLnBrk="1" hangingPunct="1"/>
            <a:r>
              <a:rPr lang="ja-JP" altLang="en-US" sz="2800">
                <a:solidFill>
                  <a:srgbClr val="663300"/>
                </a:solidFill>
              </a:rPr>
              <a:t>セルフ</a:t>
            </a:r>
          </a:p>
        </p:txBody>
      </p:sp>
      <p:pic>
        <p:nvPicPr>
          <p:cNvPr id="8210" name="Picture 2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4213" y="3429000"/>
            <a:ext cx="360362"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1" name="Picture 2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6015" y="3429000"/>
            <a:ext cx="382587"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2" name="Picture 2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4215" y="4508501"/>
            <a:ext cx="382587"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3" name="Picture 2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48175" y="4508501"/>
            <a:ext cx="382588"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4" name="Picture 3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71915" y="5589588"/>
            <a:ext cx="382587"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5" name="Picture 3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19615" y="3429001"/>
            <a:ext cx="447675"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216" name="Group 32"/>
          <p:cNvGrpSpPr>
            <a:grpSpLocks/>
          </p:cNvGrpSpPr>
          <p:nvPr/>
        </p:nvGrpSpPr>
        <p:grpSpPr bwMode="auto">
          <a:xfrm>
            <a:off x="3656014" y="1412877"/>
            <a:ext cx="647700" cy="504825"/>
            <a:chOff x="2200" y="1888"/>
            <a:chExt cx="635" cy="499"/>
          </a:xfrm>
        </p:grpSpPr>
        <p:sp>
          <p:nvSpPr>
            <p:cNvPr id="8225" name="AutoShape 33"/>
            <p:cNvSpPr>
              <a:spLocks noChangeArrowheads="1"/>
            </p:cNvSpPr>
            <p:nvPr/>
          </p:nvSpPr>
          <p:spPr bwMode="auto">
            <a:xfrm rot="16196016" flipV="1">
              <a:off x="2358"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8226" name="AutoShape 34"/>
            <p:cNvSpPr>
              <a:spLocks noChangeArrowheads="1"/>
            </p:cNvSpPr>
            <p:nvPr/>
          </p:nvSpPr>
          <p:spPr bwMode="auto">
            <a:xfrm rot="5403984" flipH="1" flipV="1">
              <a:off x="2177"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grpSp>
      <p:grpSp>
        <p:nvGrpSpPr>
          <p:cNvPr id="8217" name="Group 35"/>
          <p:cNvGrpSpPr>
            <a:grpSpLocks/>
          </p:cNvGrpSpPr>
          <p:nvPr/>
        </p:nvGrpSpPr>
        <p:grpSpPr bwMode="auto">
          <a:xfrm>
            <a:off x="3727451" y="4652964"/>
            <a:ext cx="647700" cy="504825"/>
            <a:chOff x="2200" y="1888"/>
            <a:chExt cx="635" cy="499"/>
          </a:xfrm>
        </p:grpSpPr>
        <p:sp>
          <p:nvSpPr>
            <p:cNvPr id="8223" name="AutoShape 36"/>
            <p:cNvSpPr>
              <a:spLocks noChangeArrowheads="1"/>
            </p:cNvSpPr>
            <p:nvPr/>
          </p:nvSpPr>
          <p:spPr bwMode="auto">
            <a:xfrm rot="16196016" flipV="1">
              <a:off x="2358"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8224" name="AutoShape 37"/>
            <p:cNvSpPr>
              <a:spLocks noChangeArrowheads="1"/>
            </p:cNvSpPr>
            <p:nvPr/>
          </p:nvSpPr>
          <p:spPr bwMode="auto">
            <a:xfrm rot="5403984" flipH="1" flipV="1">
              <a:off x="2177"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grpSp>
      <p:sp>
        <p:nvSpPr>
          <p:cNvPr id="8218" name="Text Box 43"/>
          <p:cNvSpPr txBox="1">
            <a:spLocks noChangeArrowheads="1"/>
          </p:cNvSpPr>
          <p:nvPr/>
        </p:nvSpPr>
        <p:spPr bwMode="auto">
          <a:xfrm>
            <a:off x="5240338" y="1268413"/>
            <a:ext cx="360045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1800">
                <a:latin typeface="HGP創英角ｺﾞｼｯｸUB" pitchFamily="50" charset="-128"/>
                <a:ea typeface="HGP創英角ｺﾞｼｯｸUB" pitchFamily="50" charset="-128"/>
              </a:rPr>
              <a:t>○</a:t>
            </a:r>
            <a:r>
              <a:rPr lang="ja-JP" altLang="en-US" sz="1800">
                <a:latin typeface="HGP創英角ｺﾞｼｯｸUB" pitchFamily="50" charset="-128"/>
                <a:ea typeface="HGP創英角ｺﾞｼｯｸUB" pitchFamily="50" charset="-128"/>
              </a:rPr>
              <a:t>ケースの掘り下げがしやすい</a:t>
            </a:r>
          </a:p>
          <a:p>
            <a:pPr eaLnBrk="1" hangingPunct="1">
              <a:spcBef>
                <a:spcPct val="50000"/>
              </a:spcBef>
              <a:buFontTx/>
              <a:buNone/>
            </a:pPr>
            <a:r>
              <a:rPr lang="en-US" altLang="ja-JP" sz="1800">
                <a:latin typeface="HGP創英角ｺﾞｼｯｸUB" pitchFamily="50" charset="-128"/>
                <a:ea typeface="HGP創英角ｺﾞｼｯｸUB" pitchFamily="50" charset="-128"/>
              </a:rPr>
              <a:t>×</a:t>
            </a:r>
            <a:r>
              <a:rPr lang="ja-JP" altLang="en-US" sz="1800">
                <a:latin typeface="HGP創英角ｺﾞｼｯｸUB" pitchFamily="50" charset="-128"/>
                <a:ea typeface="HGP創英角ｺﾞｼｯｸUB" pitchFamily="50" charset="-128"/>
              </a:rPr>
              <a:t>専門的な</a:t>
            </a:r>
            <a:r>
              <a:rPr lang="en-US" altLang="ja-JP" sz="1800">
                <a:latin typeface="HGP創英角ｺﾞｼｯｸUB" pitchFamily="50" charset="-128"/>
                <a:ea typeface="HGP創英角ｺﾞｼｯｸUB" pitchFamily="50" charset="-128"/>
              </a:rPr>
              <a:t>SV</a:t>
            </a:r>
            <a:r>
              <a:rPr lang="ja-JP" altLang="en-US" sz="1800">
                <a:latin typeface="HGP創英角ｺﾞｼｯｸUB" pitchFamily="50" charset="-128"/>
                <a:ea typeface="HGP創英角ｺﾞｼｯｸUB" pitchFamily="50" charset="-128"/>
              </a:rPr>
              <a:t>の確保が難しい</a:t>
            </a:r>
          </a:p>
        </p:txBody>
      </p:sp>
      <p:sp>
        <p:nvSpPr>
          <p:cNvPr id="8219" name="Text Box 44"/>
          <p:cNvSpPr txBox="1">
            <a:spLocks noChangeArrowheads="1"/>
          </p:cNvSpPr>
          <p:nvPr/>
        </p:nvSpPr>
        <p:spPr bwMode="auto">
          <a:xfrm>
            <a:off x="5240338" y="2349500"/>
            <a:ext cx="360045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1800">
                <a:latin typeface="HGP創英角ｺﾞｼｯｸUB" pitchFamily="50" charset="-128"/>
                <a:ea typeface="HGP創英角ｺﾞｼｯｸUB" pitchFamily="50" charset="-128"/>
              </a:rPr>
              <a:t>○</a:t>
            </a:r>
            <a:r>
              <a:rPr lang="ja-JP" altLang="en-US" sz="1800">
                <a:latin typeface="HGP創英角ｺﾞｼｯｸUB" pitchFamily="50" charset="-128"/>
                <a:ea typeface="HGP創英角ｺﾞｼｯｸUB" pitchFamily="50" charset="-128"/>
              </a:rPr>
              <a:t>グループでの共感が生まれる</a:t>
            </a:r>
          </a:p>
          <a:p>
            <a:pPr eaLnBrk="1" hangingPunct="1">
              <a:spcBef>
                <a:spcPct val="50000"/>
              </a:spcBef>
              <a:buFontTx/>
              <a:buNone/>
            </a:pPr>
            <a:r>
              <a:rPr lang="en-US" altLang="ja-JP" sz="1800">
                <a:latin typeface="HGP創英角ｺﾞｼｯｸUB" pitchFamily="50" charset="-128"/>
                <a:ea typeface="HGP創英角ｺﾞｼｯｸUB" pitchFamily="50" charset="-128"/>
              </a:rPr>
              <a:t>×</a:t>
            </a:r>
            <a:r>
              <a:rPr lang="ja-JP" altLang="en-US" sz="1800">
                <a:latin typeface="HGP創英角ｺﾞｼｯｸUB" pitchFamily="50" charset="-128"/>
                <a:ea typeface="HGP創英角ｺﾞｼｯｸUB" pitchFamily="50" charset="-128"/>
              </a:rPr>
              <a:t>個人的感情が出しにくい</a:t>
            </a:r>
          </a:p>
        </p:txBody>
      </p:sp>
      <p:sp>
        <p:nvSpPr>
          <p:cNvPr id="8220" name="Text Box 45"/>
          <p:cNvSpPr txBox="1">
            <a:spLocks noChangeArrowheads="1"/>
          </p:cNvSpPr>
          <p:nvPr/>
        </p:nvSpPr>
        <p:spPr bwMode="auto">
          <a:xfrm>
            <a:off x="5240338" y="3429000"/>
            <a:ext cx="360045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1800">
                <a:latin typeface="HGP創英角ｺﾞｼｯｸUB" pitchFamily="50" charset="-128"/>
                <a:ea typeface="HGP創英角ｺﾞｼｯｸUB" pitchFamily="50" charset="-128"/>
              </a:rPr>
              <a:t>○</a:t>
            </a:r>
            <a:r>
              <a:rPr lang="ja-JP" altLang="en-US" sz="1800">
                <a:latin typeface="HGP創英角ｺﾞｼｯｸUB" pitchFamily="50" charset="-128"/>
                <a:ea typeface="HGP創英角ｺﾞｼｯｸUB" pitchFamily="50" charset="-128"/>
              </a:rPr>
              <a:t>具体的な助言が得られる</a:t>
            </a:r>
          </a:p>
          <a:p>
            <a:pPr eaLnBrk="1" hangingPunct="1">
              <a:spcBef>
                <a:spcPct val="50000"/>
              </a:spcBef>
              <a:buFontTx/>
              <a:buNone/>
            </a:pPr>
            <a:r>
              <a:rPr lang="en-US" altLang="ja-JP" sz="1800">
                <a:latin typeface="HGP創英角ｺﾞｼｯｸUB" pitchFamily="50" charset="-128"/>
                <a:ea typeface="HGP創英角ｺﾞｼｯｸUB" pitchFamily="50" charset="-128"/>
              </a:rPr>
              <a:t>×SV</a:t>
            </a:r>
            <a:r>
              <a:rPr lang="ja-JP" altLang="en-US" sz="1800">
                <a:latin typeface="HGP創英角ｺﾞｼｯｸUB" pitchFamily="50" charset="-128"/>
                <a:ea typeface="HGP創英角ｺﾞｼｯｸUB" pitchFamily="50" charset="-128"/>
              </a:rPr>
              <a:t>の力量が問われる</a:t>
            </a:r>
          </a:p>
        </p:txBody>
      </p:sp>
      <p:sp>
        <p:nvSpPr>
          <p:cNvPr id="8221" name="Text Box 46"/>
          <p:cNvSpPr txBox="1">
            <a:spLocks noChangeArrowheads="1"/>
          </p:cNvSpPr>
          <p:nvPr/>
        </p:nvSpPr>
        <p:spPr bwMode="auto">
          <a:xfrm>
            <a:off x="5240338" y="4508500"/>
            <a:ext cx="360045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1800">
                <a:latin typeface="HGP創英角ｺﾞｼｯｸUB" pitchFamily="50" charset="-128"/>
                <a:ea typeface="HGP創英角ｺﾞｼｯｸUB" pitchFamily="50" charset="-128"/>
              </a:rPr>
              <a:t>○</a:t>
            </a:r>
            <a:r>
              <a:rPr lang="ja-JP" altLang="en-US" sz="1800">
                <a:latin typeface="HGP創英角ｺﾞｼｯｸUB" pitchFamily="50" charset="-128"/>
                <a:ea typeface="HGP創英角ｺﾞｼｯｸUB" pitchFamily="50" charset="-128"/>
              </a:rPr>
              <a:t>親しみやすく入りやすい</a:t>
            </a:r>
          </a:p>
          <a:p>
            <a:pPr eaLnBrk="1" hangingPunct="1">
              <a:spcBef>
                <a:spcPct val="50000"/>
              </a:spcBef>
              <a:buFontTx/>
              <a:buNone/>
            </a:pPr>
            <a:r>
              <a:rPr lang="en-US" altLang="ja-JP" sz="1800">
                <a:latin typeface="HGP創英角ｺﾞｼｯｸUB" pitchFamily="50" charset="-128"/>
                <a:ea typeface="HGP創英角ｺﾞｼｯｸUB" pitchFamily="50" charset="-128"/>
              </a:rPr>
              <a:t>×</a:t>
            </a:r>
            <a:r>
              <a:rPr lang="ja-JP" altLang="en-US" sz="1800">
                <a:latin typeface="HGP創英角ｺﾞｼｯｸUB" pitchFamily="50" charset="-128"/>
                <a:ea typeface="HGP創英角ｺﾞｼｯｸUB" pitchFamily="50" charset="-128"/>
              </a:rPr>
              <a:t>単なる友人関係になりやすい</a:t>
            </a:r>
          </a:p>
        </p:txBody>
      </p:sp>
      <p:sp>
        <p:nvSpPr>
          <p:cNvPr id="8222" name="Text Box 47"/>
          <p:cNvSpPr txBox="1">
            <a:spLocks noChangeArrowheads="1"/>
          </p:cNvSpPr>
          <p:nvPr/>
        </p:nvSpPr>
        <p:spPr bwMode="auto">
          <a:xfrm>
            <a:off x="5240338" y="5589588"/>
            <a:ext cx="360045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1800">
                <a:latin typeface="HGP創英角ｺﾞｼｯｸUB" pitchFamily="50" charset="-128"/>
                <a:ea typeface="HGP創英角ｺﾞｼｯｸUB" pitchFamily="50" charset="-128"/>
              </a:rPr>
              <a:t>○</a:t>
            </a:r>
            <a:r>
              <a:rPr lang="ja-JP" altLang="en-US" sz="1800">
                <a:latin typeface="HGP創英角ｺﾞｼｯｸUB" pitchFamily="50" charset="-128"/>
                <a:ea typeface="HGP創英角ｺﾞｼｯｸUB" pitchFamily="50" charset="-128"/>
              </a:rPr>
              <a:t>すぐに取組め振り返り効果が高い</a:t>
            </a:r>
          </a:p>
          <a:p>
            <a:pPr eaLnBrk="1" hangingPunct="1">
              <a:spcBef>
                <a:spcPct val="50000"/>
              </a:spcBef>
              <a:buFontTx/>
              <a:buNone/>
            </a:pPr>
            <a:r>
              <a:rPr lang="en-US" altLang="ja-JP" sz="1800">
                <a:latin typeface="HGP創英角ｺﾞｼｯｸUB" pitchFamily="50" charset="-128"/>
                <a:ea typeface="HGP創英角ｺﾞｼｯｸUB" pitchFamily="50" charset="-128"/>
              </a:rPr>
              <a:t>×</a:t>
            </a:r>
            <a:r>
              <a:rPr lang="ja-JP" altLang="en-US" sz="1800">
                <a:latin typeface="HGP創英角ｺﾞｼｯｸUB" pitchFamily="50" charset="-128"/>
                <a:ea typeface="HGP創英角ｺﾞｼｯｸUB" pitchFamily="50" charset="-128"/>
              </a:rPr>
              <a:t>継続していく動機付けが必要</a:t>
            </a:r>
          </a:p>
        </p:txBody>
      </p:sp>
      <p:sp>
        <p:nvSpPr>
          <p:cNvPr id="3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56673"/>
            <a:ext cx="2311400" cy="476250"/>
          </a:xfrm>
        </p:spPr>
        <p:txBody>
          <a:bodyPr/>
          <a:lstStyle/>
          <a:p>
            <a:pPr>
              <a:defRPr/>
            </a:pPr>
            <a:fld id="{431CAECD-5926-4741-A906-A08E04809A27}" type="slidenum">
              <a:rPr lang="en-US" altLang="ja-JP" smtClean="0"/>
              <a:pPr>
                <a:defRPr/>
              </a:pPr>
              <a:t>26</a:t>
            </a:fld>
            <a:endParaRPr lang="en-US" altLang="ja-JP"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Rectangle 4"/>
          <p:cNvSpPr>
            <a:spLocks noGrp="1" noChangeArrowheads="1"/>
          </p:cNvSpPr>
          <p:nvPr>
            <p:ph type="title" idx="4294967295"/>
          </p:nvPr>
        </p:nvSpPr>
        <p:spPr>
          <a:xfrm>
            <a:off x="704850" y="260351"/>
            <a:ext cx="8496300" cy="936625"/>
          </a:xfrm>
        </p:spPr>
        <p:txBody>
          <a:bodyPr/>
          <a:lstStyle/>
          <a:p>
            <a:pPr eaLnBrk="1" hangingPunct="1"/>
            <a:r>
              <a:rPr lang="ja-JP" altLang="en-US" sz="3600" dirty="0">
                <a:solidFill>
                  <a:srgbClr val="CC3300"/>
                </a:solidFill>
                <a:ea typeface="HGP創英角ﾎﾟｯﾌﾟ体" pitchFamily="50" charset="-128"/>
              </a:rPr>
              <a:t>代表的スーパービジョンの特徴</a:t>
            </a:r>
          </a:p>
        </p:txBody>
      </p:sp>
      <p:sp>
        <p:nvSpPr>
          <p:cNvPr id="39" name="Rectangle 4">
            <a:extLst>
              <a:ext uri="{FF2B5EF4-FFF2-40B4-BE49-F238E27FC236}">
                <a16:creationId xmlns:a16="http://schemas.microsoft.com/office/drawing/2014/main" id="{97CD203E-09C5-44FE-88DC-31EE5F5E1D4F}"/>
              </a:ext>
            </a:extLst>
          </p:cNvPr>
          <p:cNvSpPr>
            <a:spLocks noChangeArrowheads="1"/>
          </p:cNvSpPr>
          <p:nvPr/>
        </p:nvSpPr>
        <p:spPr bwMode="auto">
          <a:xfrm>
            <a:off x="570261" y="1340768"/>
            <a:ext cx="8630889"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2800" dirty="0">
                <a:solidFill>
                  <a:schemeClr val="tx2"/>
                </a:solidFill>
                <a:ea typeface="HGP創英角ｺﾞｼｯｸUB" pitchFamily="50" charset="-128"/>
              </a:rPr>
              <a:t>①　個人スーパービジョン</a:t>
            </a:r>
            <a:endParaRPr lang="en-US" altLang="ja-JP" sz="2800" dirty="0">
              <a:solidFill>
                <a:schemeClr val="tx2"/>
              </a:solidFill>
              <a:ea typeface="HGP創英角ｺﾞｼｯｸUB" pitchFamily="50" charset="-128"/>
            </a:endParaRPr>
          </a:p>
          <a:p>
            <a:pPr eaLnBrk="1" hangingPunct="1">
              <a:spcBef>
                <a:spcPct val="0"/>
              </a:spcBef>
              <a:buFontTx/>
              <a:buNone/>
            </a:pPr>
            <a:r>
              <a:rPr lang="ja-JP" altLang="en-US" sz="2800" dirty="0">
                <a:solidFill>
                  <a:schemeClr val="tx2"/>
                </a:solidFill>
                <a:latin typeface="+mj-ea"/>
                <a:ea typeface="+mj-ea"/>
              </a:rPr>
              <a:t>　スーパーバイザーとワーカーが１対１で契約をして実施</a:t>
            </a:r>
            <a:endParaRPr lang="en-US" altLang="ja-JP" sz="2800" dirty="0">
              <a:solidFill>
                <a:schemeClr val="tx2"/>
              </a:solidFill>
              <a:latin typeface="+mj-ea"/>
              <a:ea typeface="+mj-ea"/>
            </a:endParaRPr>
          </a:p>
          <a:p>
            <a:pPr eaLnBrk="1" hangingPunct="1">
              <a:spcBef>
                <a:spcPct val="0"/>
              </a:spcBef>
              <a:buFontTx/>
              <a:buNone/>
            </a:pPr>
            <a:r>
              <a:rPr lang="ja-JP" altLang="en-US" sz="2800" dirty="0">
                <a:solidFill>
                  <a:schemeClr val="tx2"/>
                </a:solidFill>
                <a:latin typeface="+mj-ea"/>
                <a:ea typeface="+mj-ea"/>
              </a:rPr>
              <a:t>　倫理、知識、技術まで深く、細かく指導が可能だが、機</a:t>
            </a:r>
            <a:endParaRPr lang="en-US" altLang="ja-JP" sz="2800" dirty="0">
              <a:solidFill>
                <a:schemeClr val="tx2"/>
              </a:solidFill>
              <a:latin typeface="+mj-ea"/>
              <a:ea typeface="+mj-ea"/>
            </a:endParaRPr>
          </a:p>
          <a:p>
            <a:pPr eaLnBrk="1" hangingPunct="1">
              <a:spcBef>
                <a:spcPct val="0"/>
              </a:spcBef>
              <a:buFontTx/>
              <a:buNone/>
            </a:pPr>
            <a:r>
              <a:rPr lang="ja-JP" altLang="en-US" sz="2800" dirty="0">
                <a:solidFill>
                  <a:schemeClr val="tx2"/>
                </a:solidFill>
                <a:latin typeface="+mj-ea"/>
                <a:ea typeface="+mj-ea"/>
              </a:rPr>
              <a:t>　会は稀となる。</a:t>
            </a:r>
            <a:endParaRPr lang="en-US" altLang="ja-JP" sz="2800" dirty="0">
              <a:solidFill>
                <a:schemeClr val="tx2"/>
              </a:solidFill>
              <a:latin typeface="+mj-ea"/>
              <a:ea typeface="+mj-ea"/>
            </a:endParaRPr>
          </a:p>
          <a:p>
            <a:pPr eaLnBrk="1" hangingPunct="1">
              <a:spcBef>
                <a:spcPct val="0"/>
              </a:spcBef>
              <a:buFontTx/>
              <a:buNone/>
            </a:pPr>
            <a:r>
              <a:rPr lang="ja-JP" altLang="en-US" sz="2800" dirty="0">
                <a:solidFill>
                  <a:schemeClr val="tx2"/>
                </a:solidFill>
                <a:ea typeface="HGP創英角ｺﾞｼｯｸUB" pitchFamily="50" charset="-128"/>
              </a:rPr>
              <a:t>②　ピアスーパービジョン</a:t>
            </a:r>
            <a:endParaRPr lang="en-US" altLang="ja-JP" sz="2800" dirty="0">
              <a:solidFill>
                <a:schemeClr val="tx2"/>
              </a:solidFill>
              <a:ea typeface="HGP創英角ｺﾞｼｯｸUB" pitchFamily="50" charset="-128"/>
            </a:endParaRPr>
          </a:p>
          <a:p>
            <a:pPr eaLnBrk="1" hangingPunct="1">
              <a:spcBef>
                <a:spcPct val="0"/>
              </a:spcBef>
              <a:buFontTx/>
              <a:buNone/>
            </a:pPr>
            <a:r>
              <a:rPr lang="ja-JP" altLang="en-US" sz="2800" dirty="0">
                <a:solidFill>
                  <a:schemeClr val="tx2"/>
                </a:solidFill>
                <a:latin typeface="+mn-ea"/>
                <a:ea typeface="+mn-ea"/>
              </a:rPr>
              <a:t>　ワーカー同士で、ルールを設定して実施</a:t>
            </a:r>
            <a:endParaRPr lang="en-US" altLang="ja-JP" sz="2800" dirty="0">
              <a:solidFill>
                <a:schemeClr val="tx2"/>
              </a:solidFill>
              <a:latin typeface="+mn-ea"/>
              <a:ea typeface="+mn-ea"/>
            </a:endParaRPr>
          </a:p>
          <a:p>
            <a:pPr eaLnBrk="1" hangingPunct="1">
              <a:spcBef>
                <a:spcPct val="0"/>
              </a:spcBef>
              <a:buFontTx/>
              <a:buNone/>
            </a:pPr>
            <a:r>
              <a:rPr lang="ja-JP" altLang="en-US" sz="2800" dirty="0">
                <a:solidFill>
                  <a:schemeClr val="tx2"/>
                </a:solidFill>
                <a:latin typeface="+mn-ea"/>
                <a:ea typeface="+mn-ea"/>
              </a:rPr>
              <a:t>　時間を見ながら気軽にできるが、客観性の担保が課題</a:t>
            </a:r>
            <a:endParaRPr lang="en-US" altLang="ja-JP" sz="2800" dirty="0">
              <a:solidFill>
                <a:schemeClr val="tx2"/>
              </a:solidFill>
              <a:latin typeface="+mn-ea"/>
              <a:ea typeface="+mn-ea"/>
            </a:endParaRPr>
          </a:p>
          <a:p>
            <a:pPr eaLnBrk="1" hangingPunct="1">
              <a:spcBef>
                <a:spcPct val="0"/>
              </a:spcBef>
              <a:buFontTx/>
              <a:buNone/>
            </a:pPr>
            <a:r>
              <a:rPr lang="ja-JP" altLang="en-US" sz="2800" dirty="0">
                <a:solidFill>
                  <a:schemeClr val="tx2"/>
                </a:solidFill>
                <a:ea typeface="HGP創英角ｺﾞｼｯｸUB" pitchFamily="50" charset="-128"/>
              </a:rPr>
              <a:t>③　グループスーパービジョン</a:t>
            </a:r>
            <a:endParaRPr lang="en-US" altLang="ja-JP" sz="2800" dirty="0">
              <a:solidFill>
                <a:schemeClr val="tx2"/>
              </a:solidFill>
              <a:ea typeface="HGP創英角ｺﾞｼｯｸUB" pitchFamily="50" charset="-128"/>
            </a:endParaRPr>
          </a:p>
          <a:p>
            <a:pPr eaLnBrk="1" hangingPunct="1">
              <a:spcBef>
                <a:spcPct val="0"/>
              </a:spcBef>
              <a:buFontTx/>
              <a:buNone/>
            </a:pPr>
            <a:r>
              <a:rPr lang="ja-JP" altLang="en-US" sz="2800" dirty="0">
                <a:solidFill>
                  <a:schemeClr val="tx2"/>
                </a:solidFill>
                <a:latin typeface="+mn-ea"/>
                <a:ea typeface="+mn-ea"/>
              </a:rPr>
              <a:t>　スーパーバイザーと複数のワーカーが契約をして実施</a:t>
            </a:r>
            <a:endParaRPr lang="en-US" altLang="ja-JP" sz="2800" dirty="0">
              <a:solidFill>
                <a:schemeClr val="tx2"/>
              </a:solidFill>
              <a:latin typeface="+mn-ea"/>
              <a:ea typeface="+mn-ea"/>
            </a:endParaRPr>
          </a:p>
          <a:p>
            <a:pPr eaLnBrk="1" hangingPunct="1">
              <a:spcBef>
                <a:spcPct val="0"/>
              </a:spcBef>
              <a:buFontTx/>
              <a:buNone/>
            </a:pPr>
            <a:r>
              <a:rPr lang="ja-JP" altLang="en-US" sz="2800" dirty="0">
                <a:solidFill>
                  <a:schemeClr val="tx2"/>
                </a:solidFill>
                <a:latin typeface="+mn-ea"/>
                <a:ea typeface="+mn-ea"/>
              </a:rPr>
              <a:t>　複数の声や評価を聴けて効果あるが、深くは入れない</a:t>
            </a:r>
            <a:endParaRPr lang="en-US" altLang="ja-JP" sz="2800" dirty="0">
              <a:solidFill>
                <a:schemeClr val="tx2"/>
              </a:solidFill>
              <a:latin typeface="+mn-ea"/>
              <a:ea typeface="+mn-ea"/>
            </a:endParaRPr>
          </a:p>
          <a:p>
            <a:pPr eaLnBrk="1" hangingPunct="1">
              <a:spcBef>
                <a:spcPct val="0"/>
              </a:spcBef>
              <a:buFontTx/>
              <a:buNone/>
            </a:pPr>
            <a:r>
              <a:rPr lang="ja-JP" altLang="en-US" sz="2800" dirty="0">
                <a:solidFill>
                  <a:schemeClr val="tx2"/>
                </a:solidFill>
                <a:latin typeface="+mn-ea"/>
                <a:ea typeface="+mn-ea"/>
              </a:rPr>
              <a:t>④　</a:t>
            </a: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その他（メンタリングなど）</a:t>
            </a:r>
            <a:endParaRPr lang="en-US" altLang="ja-JP" sz="2800"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27</a:t>
            </a:fld>
            <a:endParaRPr lang="en-US" altLang="ja-JP" dirty="0"/>
          </a:p>
        </p:txBody>
      </p:sp>
    </p:spTree>
    <p:extLst>
      <p:ext uri="{BB962C8B-B14F-4D97-AF65-F5344CB8AC3E}">
        <p14:creationId xmlns:p14="http://schemas.microsoft.com/office/powerpoint/2010/main" val="5039902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Rectangle 4"/>
          <p:cNvSpPr>
            <a:spLocks noGrp="1" noChangeArrowheads="1"/>
          </p:cNvSpPr>
          <p:nvPr>
            <p:ph type="title" idx="4294967295"/>
          </p:nvPr>
        </p:nvSpPr>
        <p:spPr>
          <a:xfrm>
            <a:off x="704850" y="260351"/>
            <a:ext cx="8496300" cy="936625"/>
          </a:xfrm>
        </p:spPr>
        <p:txBody>
          <a:bodyPr/>
          <a:lstStyle/>
          <a:p>
            <a:pPr eaLnBrk="1" hangingPunct="1"/>
            <a:r>
              <a:rPr lang="ja-JP" altLang="en-US" sz="3600" dirty="0">
                <a:solidFill>
                  <a:srgbClr val="CC3300"/>
                </a:solidFill>
                <a:ea typeface="HGP創英角ﾎﾟｯﾌﾟ体" pitchFamily="50" charset="-128"/>
              </a:rPr>
              <a:t>グループスーパービジョン（</a:t>
            </a:r>
            <a:r>
              <a:rPr lang="en-US" altLang="ja-JP" sz="3600" dirty="0">
                <a:solidFill>
                  <a:srgbClr val="CC3300"/>
                </a:solidFill>
                <a:ea typeface="HGP創英角ﾎﾟｯﾌﾟ体" pitchFamily="50" charset="-128"/>
              </a:rPr>
              <a:t>GSV</a:t>
            </a:r>
            <a:r>
              <a:rPr lang="ja-JP" altLang="en-US" sz="3600" dirty="0">
                <a:solidFill>
                  <a:srgbClr val="CC3300"/>
                </a:solidFill>
                <a:ea typeface="HGP創英角ﾎﾟｯﾌﾟ体" pitchFamily="50" charset="-128"/>
              </a:rPr>
              <a:t>）の特質</a:t>
            </a:r>
          </a:p>
        </p:txBody>
      </p:sp>
      <p:sp>
        <p:nvSpPr>
          <p:cNvPr id="39" name="Rectangle 4">
            <a:extLst>
              <a:ext uri="{FF2B5EF4-FFF2-40B4-BE49-F238E27FC236}">
                <a16:creationId xmlns:a16="http://schemas.microsoft.com/office/drawing/2014/main" id="{97CD203E-09C5-44FE-88DC-31EE5F5E1D4F}"/>
              </a:ext>
            </a:extLst>
          </p:cNvPr>
          <p:cNvSpPr>
            <a:spLocks noChangeArrowheads="1"/>
          </p:cNvSpPr>
          <p:nvPr/>
        </p:nvSpPr>
        <p:spPr bwMode="auto">
          <a:xfrm>
            <a:off x="756894" y="1412776"/>
            <a:ext cx="8468985" cy="458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600"/>
              </a:spcBef>
              <a:buFontTx/>
              <a:buNone/>
            </a:pPr>
            <a:r>
              <a:rPr lang="en-US" altLang="ja-JP" sz="2800" dirty="0">
                <a:solidFill>
                  <a:schemeClr val="tx2"/>
                </a:solidFill>
                <a:latin typeface="HGP創英角ｺﾞｼｯｸUB" panose="020B0900000000000000" pitchFamily="50" charset="-128"/>
                <a:ea typeface="HGP創英角ｺﾞｼｯｸUB" panose="020B0900000000000000" pitchFamily="50" charset="-128"/>
              </a:rPr>
              <a:t>GSV</a:t>
            </a: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はグループダイナミクス（力動性）を前提にしている</a:t>
            </a:r>
            <a:endParaRPr lang="en-US" altLang="ja-JP" sz="28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ts val="600"/>
              </a:spcBef>
              <a:buFontTx/>
              <a:buNone/>
            </a:pPr>
            <a:r>
              <a:rPr lang="ja-JP" altLang="en-US" sz="2800" dirty="0">
                <a:solidFill>
                  <a:schemeClr val="tx2"/>
                </a:solidFill>
                <a:latin typeface="+mn-ea"/>
                <a:ea typeface="+mn-ea"/>
              </a:rPr>
              <a:t>１　</a:t>
            </a:r>
            <a:r>
              <a:rPr lang="en-US" altLang="ja-JP" sz="2800" dirty="0" err="1">
                <a:solidFill>
                  <a:schemeClr val="tx2"/>
                </a:solidFill>
                <a:latin typeface="+mn-ea"/>
                <a:ea typeface="+mn-ea"/>
              </a:rPr>
              <a:t>Svr</a:t>
            </a:r>
            <a:r>
              <a:rPr lang="ja-JP" altLang="en-US" sz="2800" dirty="0">
                <a:solidFill>
                  <a:schemeClr val="tx2"/>
                </a:solidFill>
                <a:latin typeface="+mn-ea"/>
                <a:ea typeface="+mn-ea"/>
              </a:rPr>
              <a:t>はメンバー間の相互交流をうまく引き出すこと</a:t>
            </a:r>
            <a:endParaRPr lang="en-US" altLang="ja-JP" sz="2800" dirty="0">
              <a:solidFill>
                <a:schemeClr val="tx2"/>
              </a:solidFill>
              <a:latin typeface="+mn-ea"/>
              <a:ea typeface="+mn-ea"/>
            </a:endParaRPr>
          </a:p>
          <a:p>
            <a:pPr eaLnBrk="1" hangingPunct="1">
              <a:spcBef>
                <a:spcPts val="600"/>
              </a:spcBef>
              <a:buFontTx/>
              <a:buNone/>
            </a:pPr>
            <a:r>
              <a:rPr lang="ja-JP" altLang="en-US" sz="2800" dirty="0">
                <a:solidFill>
                  <a:schemeClr val="tx2"/>
                </a:solidFill>
                <a:latin typeface="+mn-ea"/>
                <a:ea typeface="+mn-ea"/>
              </a:rPr>
              <a:t>２　</a:t>
            </a:r>
            <a:r>
              <a:rPr lang="en-US" altLang="ja-JP" sz="2800" dirty="0" err="1">
                <a:solidFill>
                  <a:schemeClr val="tx2"/>
                </a:solidFill>
                <a:latin typeface="+mn-ea"/>
                <a:ea typeface="+mn-ea"/>
              </a:rPr>
              <a:t>Svr</a:t>
            </a:r>
            <a:r>
              <a:rPr lang="ja-JP" altLang="en-US" sz="2800" dirty="0">
                <a:solidFill>
                  <a:schemeClr val="tx2"/>
                </a:solidFill>
                <a:latin typeface="+mn-ea"/>
                <a:ea typeface="+mn-ea"/>
              </a:rPr>
              <a:t>は常にメンバー全員を相手に応答すること</a:t>
            </a:r>
            <a:endParaRPr lang="en-US" altLang="ja-JP" sz="2800" dirty="0">
              <a:solidFill>
                <a:schemeClr val="tx2"/>
              </a:solidFill>
              <a:latin typeface="+mn-ea"/>
              <a:ea typeface="+mn-ea"/>
            </a:endParaRPr>
          </a:p>
          <a:p>
            <a:pPr eaLnBrk="1" hangingPunct="1">
              <a:spcBef>
                <a:spcPts val="600"/>
              </a:spcBef>
              <a:buFontTx/>
              <a:buNone/>
            </a:pPr>
            <a:r>
              <a:rPr lang="ja-JP" altLang="en-US" sz="2800" dirty="0">
                <a:solidFill>
                  <a:schemeClr val="tx2"/>
                </a:solidFill>
                <a:latin typeface="+mn-ea"/>
                <a:ea typeface="+mn-ea"/>
              </a:rPr>
              <a:t>３　発言できているか、聴き合っているかを確認すること</a:t>
            </a:r>
            <a:endParaRPr lang="en-US" altLang="ja-JP" sz="2800" dirty="0">
              <a:solidFill>
                <a:schemeClr val="tx2"/>
              </a:solidFill>
              <a:latin typeface="+mn-ea"/>
              <a:ea typeface="+mn-ea"/>
            </a:endParaRPr>
          </a:p>
          <a:p>
            <a:pPr eaLnBrk="1" hangingPunct="1">
              <a:spcBef>
                <a:spcPts val="600"/>
              </a:spcBef>
              <a:buFontTx/>
              <a:buNone/>
            </a:pPr>
            <a:endParaRPr lang="en-US" altLang="ja-JP" sz="2800" dirty="0">
              <a:solidFill>
                <a:schemeClr val="tx2"/>
              </a:solidFill>
              <a:latin typeface="+mn-ea"/>
              <a:ea typeface="+mn-ea"/>
            </a:endParaRPr>
          </a:p>
          <a:p>
            <a:pPr eaLnBrk="1" hangingPunct="1">
              <a:spcBef>
                <a:spcPts val="600"/>
              </a:spcBef>
              <a:buFontTx/>
              <a:buNone/>
            </a:pPr>
            <a:r>
              <a:rPr lang="en-US" altLang="ja-JP" sz="2800" dirty="0">
                <a:solidFill>
                  <a:schemeClr val="tx2"/>
                </a:solidFill>
                <a:latin typeface="HGP創英角ｺﾞｼｯｸUB" panose="020B0900000000000000" pitchFamily="50" charset="-128"/>
                <a:ea typeface="HGP創英角ｺﾞｼｯｸUB" panose="020B0900000000000000" pitchFamily="50" charset="-128"/>
              </a:rPr>
              <a:t>GSV</a:t>
            </a: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は個人</a:t>
            </a:r>
            <a:r>
              <a:rPr lang="en-US" altLang="ja-JP" sz="2800" dirty="0">
                <a:solidFill>
                  <a:schemeClr val="tx2"/>
                </a:solidFill>
                <a:latin typeface="HGP創英角ｺﾞｼｯｸUB" panose="020B0900000000000000" pitchFamily="50" charset="-128"/>
                <a:ea typeface="HGP創英角ｺﾞｼｯｸUB" panose="020B0900000000000000" pitchFamily="50" charset="-128"/>
              </a:rPr>
              <a:t>SV</a:t>
            </a: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に比して</a:t>
            </a:r>
            <a:r>
              <a:rPr lang="en-US" altLang="ja-JP" sz="2800" dirty="0" err="1">
                <a:solidFill>
                  <a:schemeClr val="tx2"/>
                </a:solidFill>
                <a:latin typeface="HGP創英角ｺﾞｼｯｸUB" panose="020B0900000000000000" pitchFamily="50" charset="-128"/>
                <a:ea typeface="HGP創英角ｺﾞｼｯｸUB" panose="020B0900000000000000" pitchFamily="50" charset="-128"/>
              </a:rPr>
              <a:t>Svr</a:t>
            </a: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との信頼関係構築が難しい</a:t>
            </a:r>
            <a:endParaRPr lang="en-US" altLang="ja-JP" sz="28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ts val="600"/>
              </a:spcBef>
              <a:buFontTx/>
              <a:buNone/>
            </a:pPr>
            <a:r>
              <a:rPr lang="ja-JP" altLang="en-US" sz="2800" dirty="0">
                <a:solidFill>
                  <a:schemeClr val="tx2"/>
                </a:solidFill>
                <a:latin typeface="+mn-ea"/>
                <a:ea typeface="+mn-ea"/>
              </a:rPr>
              <a:t>１　</a:t>
            </a:r>
            <a:r>
              <a:rPr lang="en-US" altLang="ja-JP" sz="2800" dirty="0" err="1">
                <a:solidFill>
                  <a:schemeClr val="tx2"/>
                </a:solidFill>
                <a:latin typeface="+mn-ea"/>
                <a:ea typeface="+mn-ea"/>
              </a:rPr>
              <a:t>Svr</a:t>
            </a:r>
            <a:r>
              <a:rPr lang="ja-JP" altLang="en-US" sz="2800" dirty="0">
                <a:solidFill>
                  <a:schemeClr val="tx2"/>
                </a:solidFill>
                <a:latin typeface="+mn-ea"/>
                <a:ea typeface="+mn-ea"/>
              </a:rPr>
              <a:t>の支配を受けにくく独自の文化をつくる</a:t>
            </a:r>
            <a:endParaRPr lang="en-US" altLang="ja-JP" sz="2800" dirty="0">
              <a:solidFill>
                <a:schemeClr val="tx2"/>
              </a:solidFill>
              <a:latin typeface="+mn-ea"/>
              <a:ea typeface="+mn-ea"/>
            </a:endParaRPr>
          </a:p>
          <a:p>
            <a:pPr eaLnBrk="1" hangingPunct="1">
              <a:spcBef>
                <a:spcPts val="600"/>
              </a:spcBef>
              <a:buFontTx/>
              <a:buNone/>
            </a:pPr>
            <a:r>
              <a:rPr lang="ja-JP" altLang="en-US" sz="2800" dirty="0">
                <a:solidFill>
                  <a:schemeClr val="tx2"/>
                </a:solidFill>
                <a:latin typeface="+mn-ea"/>
                <a:ea typeface="+mn-ea"/>
              </a:rPr>
              <a:t>２　その文化がモラルの低下になるときには話し合う</a:t>
            </a:r>
            <a:endParaRPr lang="en-US" altLang="ja-JP" sz="2800" dirty="0">
              <a:solidFill>
                <a:schemeClr val="tx2"/>
              </a:solidFill>
              <a:latin typeface="+mn-ea"/>
              <a:ea typeface="+mn-ea"/>
            </a:endParaRPr>
          </a:p>
          <a:p>
            <a:pPr eaLnBrk="1" hangingPunct="1">
              <a:spcBef>
                <a:spcPts val="600"/>
              </a:spcBef>
              <a:buFontTx/>
              <a:buNone/>
            </a:pPr>
            <a:r>
              <a:rPr lang="ja-JP" altLang="en-US" sz="2800" dirty="0">
                <a:solidFill>
                  <a:schemeClr val="tx2"/>
                </a:solidFill>
                <a:latin typeface="+mn-ea"/>
                <a:ea typeface="+mn-ea"/>
              </a:rPr>
              <a:t>３　個人</a:t>
            </a:r>
            <a:r>
              <a:rPr lang="en-US" altLang="ja-JP" sz="2800" dirty="0">
                <a:solidFill>
                  <a:schemeClr val="tx2"/>
                </a:solidFill>
                <a:latin typeface="+mn-ea"/>
                <a:ea typeface="+mn-ea"/>
              </a:rPr>
              <a:t>SV</a:t>
            </a:r>
            <a:r>
              <a:rPr lang="ja-JP" altLang="en-US" sz="2800" dirty="0">
                <a:solidFill>
                  <a:schemeClr val="tx2"/>
                </a:solidFill>
                <a:latin typeface="+mn-ea"/>
                <a:ea typeface="+mn-ea"/>
              </a:rPr>
              <a:t>との組み合わせが有効</a:t>
            </a:r>
            <a:endParaRPr lang="en-US" altLang="ja-JP" sz="2800" dirty="0">
              <a:solidFill>
                <a:schemeClr val="tx2"/>
              </a:solidFill>
              <a:latin typeface="+mn-ea"/>
              <a:ea typeface="+mn-ea"/>
            </a:endParaRP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28</a:t>
            </a:fld>
            <a:endParaRPr lang="en-US" altLang="ja-JP" dirty="0"/>
          </a:p>
        </p:txBody>
      </p:sp>
    </p:spTree>
    <p:extLst>
      <p:ext uri="{BB962C8B-B14F-4D97-AF65-F5344CB8AC3E}">
        <p14:creationId xmlns:p14="http://schemas.microsoft.com/office/powerpoint/2010/main" val="20225586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704529" y="548682"/>
            <a:ext cx="8496300" cy="936625"/>
          </a:xfrm>
        </p:spPr>
        <p:txBody>
          <a:bodyPr/>
          <a:lstStyle/>
          <a:p>
            <a:pPr eaLnBrk="1" hangingPunct="1"/>
            <a:r>
              <a:rPr lang="ja-JP" altLang="en-US" sz="4000" dirty="0">
                <a:solidFill>
                  <a:srgbClr val="CC3300"/>
                </a:solidFill>
                <a:latin typeface="HGP創英角ﾎﾟｯﾌﾟ体" pitchFamily="50" charset="-128"/>
                <a:ea typeface="HGP創英角ﾎﾟｯﾌﾟ体" pitchFamily="50" charset="-128"/>
              </a:rPr>
              <a:t>グループスーパービジョン</a:t>
            </a:r>
            <a:r>
              <a:rPr lang="en-US" altLang="ja-JP" sz="4000" dirty="0">
                <a:solidFill>
                  <a:srgbClr val="CC3300"/>
                </a:solidFill>
                <a:latin typeface="HGP創英角ﾎﾟｯﾌﾟ体" pitchFamily="50" charset="-128"/>
                <a:ea typeface="HGP創英角ﾎﾟｯﾌﾟ体" pitchFamily="50" charset="-128"/>
              </a:rPr>
              <a:t/>
            </a:r>
            <a:br>
              <a:rPr lang="en-US" altLang="ja-JP" sz="4000" dirty="0">
                <a:solidFill>
                  <a:srgbClr val="CC3300"/>
                </a:solidFill>
                <a:latin typeface="HGP創英角ﾎﾟｯﾌﾟ体" pitchFamily="50" charset="-128"/>
                <a:ea typeface="HGP創英角ﾎﾟｯﾌﾟ体" pitchFamily="50" charset="-128"/>
              </a:rPr>
            </a:br>
            <a:r>
              <a:rPr lang="en-US" altLang="ja-JP" sz="4000" dirty="0">
                <a:solidFill>
                  <a:srgbClr val="CC3300"/>
                </a:solidFill>
                <a:latin typeface="HGP創英角ﾎﾟｯﾌﾟ体" pitchFamily="50" charset="-128"/>
                <a:ea typeface="HGP創英角ﾎﾟｯﾌﾟ体" pitchFamily="50" charset="-128"/>
              </a:rPr>
              <a:t>3</a:t>
            </a:r>
            <a:r>
              <a:rPr lang="ja-JP" altLang="en-US" sz="4000" dirty="0" err="1">
                <a:solidFill>
                  <a:srgbClr val="CC3300"/>
                </a:solidFill>
                <a:latin typeface="HGP創英角ﾎﾟｯﾌﾟ体" pitchFamily="50" charset="-128"/>
                <a:ea typeface="HGP創英角ﾎﾟｯﾌﾟ体" pitchFamily="50" charset="-128"/>
              </a:rPr>
              <a:t>つの</a:t>
            </a:r>
            <a:r>
              <a:rPr lang="ja-JP" altLang="en-US" sz="4000" dirty="0">
                <a:solidFill>
                  <a:srgbClr val="CC3300"/>
                </a:solidFill>
                <a:latin typeface="HGP創英角ﾎﾟｯﾌﾟ体" pitchFamily="50" charset="-128"/>
                <a:ea typeface="HGP創英角ﾎﾟｯﾌﾟ体" pitchFamily="50" charset="-128"/>
              </a:rPr>
              <a:t>方式例</a:t>
            </a:r>
          </a:p>
        </p:txBody>
      </p:sp>
      <p:graphicFrame>
        <p:nvGraphicFramePr>
          <p:cNvPr id="2" name="表 1"/>
          <p:cNvGraphicFramePr>
            <a:graphicFrameLocks noGrp="1"/>
          </p:cNvGraphicFramePr>
          <p:nvPr>
            <p:extLst>
              <p:ext uri="{D42A27DB-BD31-4B8C-83A1-F6EECF244321}">
                <p14:modId xmlns:p14="http://schemas.microsoft.com/office/powerpoint/2010/main" val="1649278710"/>
              </p:ext>
            </p:extLst>
          </p:nvPr>
        </p:nvGraphicFramePr>
        <p:xfrm>
          <a:off x="992561" y="1844824"/>
          <a:ext cx="8136904" cy="4023360"/>
        </p:xfrm>
        <a:graphic>
          <a:graphicData uri="http://schemas.openxmlformats.org/drawingml/2006/table">
            <a:tbl>
              <a:tblPr firstRow="1" bandRow="1">
                <a:tableStyleId>{9DCAF9ED-07DC-4A11-8D7F-57B35C25682E}</a:tableStyleId>
              </a:tblPr>
              <a:tblGrid>
                <a:gridCol w="1512168">
                  <a:extLst>
                    <a:ext uri="{9D8B030D-6E8A-4147-A177-3AD203B41FA5}">
                      <a16:colId xmlns:a16="http://schemas.microsoft.com/office/drawing/2014/main" val="20000"/>
                    </a:ext>
                  </a:extLst>
                </a:gridCol>
                <a:gridCol w="2664296">
                  <a:extLst>
                    <a:ext uri="{9D8B030D-6E8A-4147-A177-3AD203B41FA5}">
                      <a16:colId xmlns:a16="http://schemas.microsoft.com/office/drawing/2014/main" val="20001"/>
                    </a:ext>
                  </a:extLst>
                </a:gridCol>
                <a:gridCol w="1535016">
                  <a:extLst>
                    <a:ext uri="{9D8B030D-6E8A-4147-A177-3AD203B41FA5}">
                      <a16:colId xmlns:a16="http://schemas.microsoft.com/office/drawing/2014/main" val="20002"/>
                    </a:ext>
                  </a:extLst>
                </a:gridCol>
                <a:gridCol w="2425424">
                  <a:extLst>
                    <a:ext uri="{9D8B030D-6E8A-4147-A177-3AD203B41FA5}">
                      <a16:colId xmlns:a16="http://schemas.microsoft.com/office/drawing/2014/main" val="20003"/>
                    </a:ext>
                  </a:extLst>
                </a:gridCol>
              </a:tblGrid>
              <a:tr h="457200">
                <a:tc>
                  <a:txBody>
                    <a:bodyPr/>
                    <a:lstStyle/>
                    <a:p>
                      <a:r>
                        <a:rPr kumimoji="1" lang="ja-JP" altLang="en-US" sz="2400" dirty="0"/>
                        <a:t>方式</a:t>
                      </a:r>
                    </a:p>
                  </a:txBody>
                  <a:tcPr/>
                </a:tc>
                <a:tc>
                  <a:txBody>
                    <a:bodyPr/>
                    <a:lstStyle/>
                    <a:p>
                      <a:r>
                        <a:rPr kumimoji="1" lang="ja-JP" altLang="en-US" sz="2400" dirty="0"/>
                        <a:t>特徴</a:t>
                      </a:r>
                    </a:p>
                  </a:txBody>
                  <a:tcPr/>
                </a:tc>
                <a:tc>
                  <a:txBody>
                    <a:bodyPr/>
                    <a:lstStyle/>
                    <a:p>
                      <a:r>
                        <a:rPr kumimoji="1" lang="ja-JP" altLang="en-US" sz="2400" dirty="0"/>
                        <a:t>バイザー</a:t>
                      </a:r>
                    </a:p>
                  </a:txBody>
                  <a:tcPr/>
                </a:tc>
                <a:tc>
                  <a:txBody>
                    <a:bodyPr/>
                    <a:lstStyle/>
                    <a:p>
                      <a:r>
                        <a:rPr kumimoji="1" lang="ja-JP" altLang="en-US" sz="2400" dirty="0"/>
                        <a:t>バイジー</a:t>
                      </a:r>
                    </a:p>
                  </a:txBody>
                  <a:tcPr/>
                </a:tc>
                <a:extLst>
                  <a:ext uri="{0D108BD9-81ED-4DB2-BD59-A6C34878D82A}">
                    <a16:rowId xmlns:a16="http://schemas.microsoft.com/office/drawing/2014/main" val="10000"/>
                  </a:ext>
                </a:extLst>
              </a:tr>
              <a:tr h="1188720">
                <a:tc>
                  <a:txBody>
                    <a:bodyPr/>
                    <a:lstStyle/>
                    <a:p>
                      <a:r>
                        <a:rPr kumimoji="1" lang="ja-JP" altLang="en-US" sz="2800" dirty="0">
                          <a:latin typeface="HGP創英角ｺﾞｼｯｸUB" panose="020B0900000000000000" pitchFamily="50" charset="-128"/>
                          <a:ea typeface="HGP創英角ｺﾞｼｯｸUB" panose="020B0900000000000000" pitchFamily="50" charset="-128"/>
                        </a:rPr>
                        <a:t>事例検討会型</a:t>
                      </a:r>
                    </a:p>
                  </a:txBody>
                  <a:tcPr/>
                </a:tc>
                <a:tc>
                  <a:txBody>
                    <a:bodyPr/>
                    <a:lstStyle/>
                    <a:p>
                      <a:r>
                        <a:rPr kumimoji="1" lang="ja-JP" altLang="en-US" sz="2400" dirty="0"/>
                        <a:t>大人数でも可能</a:t>
                      </a:r>
                      <a:endParaRPr kumimoji="1" lang="en-US" altLang="ja-JP" sz="2400" dirty="0"/>
                    </a:p>
                    <a:p>
                      <a:r>
                        <a:rPr kumimoji="1" lang="en-US" altLang="ja-JP" sz="2400" dirty="0"/>
                        <a:t>1</a:t>
                      </a:r>
                      <a:r>
                        <a:rPr kumimoji="1" lang="ja-JP" altLang="en-US" sz="2400" dirty="0"/>
                        <a:t>時間半～</a:t>
                      </a:r>
                      <a:r>
                        <a:rPr kumimoji="1" lang="en-US" altLang="ja-JP" sz="2400" dirty="0"/>
                        <a:t>2</a:t>
                      </a:r>
                      <a:r>
                        <a:rPr kumimoji="1" lang="ja-JP" altLang="en-US" sz="2400" dirty="0"/>
                        <a:t>時間半</a:t>
                      </a:r>
                      <a:endParaRPr kumimoji="1" lang="en-US" altLang="ja-JP" sz="2400" dirty="0"/>
                    </a:p>
                    <a:p>
                      <a:r>
                        <a:rPr kumimoji="1" lang="ja-JP" altLang="en-US" sz="2400" dirty="0">
                          <a:solidFill>
                            <a:srgbClr val="FF0000"/>
                          </a:solidFill>
                          <a:latin typeface="+mn-ea"/>
                          <a:ea typeface="+mn-ea"/>
                        </a:rPr>
                        <a:t>困難事例の解決</a:t>
                      </a:r>
                    </a:p>
                  </a:txBody>
                  <a:tcPr/>
                </a:tc>
                <a:tc>
                  <a:txBody>
                    <a:bodyPr/>
                    <a:lstStyle/>
                    <a:p>
                      <a:r>
                        <a:rPr kumimoji="1" lang="ja-JP" altLang="en-US" sz="2400" dirty="0"/>
                        <a:t>専門性により左右</a:t>
                      </a:r>
                    </a:p>
                  </a:txBody>
                  <a:tcPr/>
                </a:tc>
                <a:tc>
                  <a:txBody>
                    <a:bodyPr/>
                    <a:lstStyle/>
                    <a:p>
                      <a:r>
                        <a:rPr kumimoji="1" lang="ja-JP" altLang="en-US" sz="2400" dirty="0"/>
                        <a:t>他職も参加可能</a:t>
                      </a:r>
                      <a:endParaRPr kumimoji="1" lang="en-US" altLang="ja-JP" sz="2400" dirty="0"/>
                    </a:p>
                    <a:p>
                      <a:r>
                        <a:rPr kumimoji="1" lang="ja-JP" altLang="en-US" sz="2400" u="sng" dirty="0">
                          <a:solidFill>
                            <a:srgbClr val="0000FF"/>
                          </a:solidFill>
                        </a:rPr>
                        <a:t>事例提供者が鍵</a:t>
                      </a:r>
                    </a:p>
                  </a:txBody>
                  <a:tcPr/>
                </a:tc>
                <a:extLst>
                  <a:ext uri="{0D108BD9-81ED-4DB2-BD59-A6C34878D82A}">
                    <a16:rowId xmlns:a16="http://schemas.microsoft.com/office/drawing/2014/main" val="10001"/>
                  </a:ext>
                </a:extLst>
              </a:tr>
              <a:tr h="1188720">
                <a:tc>
                  <a:txBody>
                    <a:bodyPr/>
                    <a:lstStyle/>
                    <a:p>
                      <a:r>
                        <a:rPr kumimoji="1" lang="ja-JP" altLang="en-US" sz="2800" dirty="0">
                          <a:latin typeface="HGP創英角ｺﾞｼｯｸUB" panose="020B0900000000000000" pitchFamily="50" charset="-128"/>
                          <a:ea typeface="HGP創英角ｺﾞｼｯｸUB" panose="020B0900000000000000" pitchFamily="50" charset="-128"/>
                        </a:rPr>
                        <a:t>振り返り参加型</a:t>
                      </a:r>
                    </a:p>
                  </a:txBody>
                  <a:tcPr/>
                </a:tc>
                <a:tc>
                  <a:txBody>
                    <a:bodyPr/>
                    <a:lstStyle/>
                    <a:p>
                      <a:r>
                        <a:rPr kumimoji="1" lang="en-US" altLang="ja-JP" sz="2400" dirty="0"/>
                        <a:t>10</a:t>
                      </a:r>
                      <a:r>
                        <a:rPr kumimoji="1" lang="ja-JP" altLang="en-US" sz="2400" dirty="0"/>
                        <a:t>人以下が適当</a:t>
                      </a:r>
                      <a:endParaRPr kumimoji="1" lang="en-US" altLang="ja-JP" sz="2400" dirty="0"/>
                    </a:p>
                    <a:p>
                      <a:r>
                        <a:rPr kumimoji="1" lang="en-US" altLang="ja-JP" sz="2400" dirty="0"/>
                        <a:t>1</a:t>
                      </a:r>
                      <a:r>
                        <a:rPr kumimoji="1" lang="ja-JP" altLang="en-US" sz="2400" dirty="0"/>
                        <a:t>時間程度</a:t>
                      </a:r>
                      <a:endParaRPr kumimoji="1" lang="en-US" altLang="ja-JP" sz="2400" dirty="0"/>
                    </a:p>
                    <a:p>
                      <a:r>
                        <a:rPr kumimoji="1" lang="ja-JP" altLang="en-US" sz="2400" dirty="0">
                          <a:solidFill>
                            <a:srgbClr val="FF0000"/>
                          </a:solidFill>
                          <a:latin typeface="+mj-ea"/>
                          <a:ea typeface="+mj-ea"/>
                        </a:rPr>
                        <a:t>技術と理念の向上</a:t>
                      </a:r>
                    </a:p>
                  </a:txBody>
                  <a:tcPr/>
                </a:tc>
                <a:tc>
                  <a:txBody>
                    <a:bodyPr/>
                    <a:lstStyle/>
                    <a:p>
                      <a:r>
                        <a:rPr kumimoji="1" lang="ja-JP" altLang="en-US" sz="2400" dirty="0"/>
                        <a:t>専門性はほどほど</a:t>
                      </a:r>
                    </a:p>
                  </a:txBody>
                  <a:tcPr/>
                </a:tc>
                <a:tc>
                  <a:txBody>
                    <a:bodyPr/>
                    <a:lstStyle/>
                    <a:p>
                      <a:r>
                        <a:rPr kumimoji="1" lang="ja-JP" altLang="en-US" sz="2400" dirty="0"/>
                        <a:t>同じ職場が適当</a:t>
                      </a:r>
                      <a:endParaRPr kumimoji="1" lang="en-US" altLang="ja-JP" sz="2400" dirty="0"/>
                    </a:p>
                    <a:p>
                      <a:r>
                        <a:rPr kumimoji="1" lang="ja-JP" altLang="en-US" sz="2400" u="sng" dirty="0">
                          <a:solidFill>
                            <a:srgbClr val="0000FF"/>
                          </a:solidFill>
                        </a:rPr>
                        <a:t>過去事例に限る</a:t>
                      </a:r>
                    </a:p>
                  </a:txBody>
                  <a:tcPr/>
                </a:tc>
                <a:extLst>
                  <a:ext uri="{0D108BD9-81ED-4DB2-BD59-A6C34878D82A}">
                    <a16:rowId xmlns:a16="http://schemas.microsoft.com/office/drawing/2014/main" val="10002"/>
                  </a:ext>
                </a:extLst>
              </a:tr>
              <a:tr h="1188720">
                <a:tc>
                  <a:txBody>
                    <a:bodyPr/>
                    <a:lstStyle/>
                    <a:p>
                      <a:r>
                        <a:rPr kumimoji="1" lang="ja-JP" altLang="en-US" sz="2800" dirty="0">
                          <a:latin typeface="HGP創英角ｺﾞｼｯｸUB" panose="020B0900000000000000" pitchFamily="50" charset="-128"/>
                          <a:ea typeface="HGP創英角ｺﾞｼｯｸUB" panose="020B0900000000000000" pitchFamily="50" charset="-128"/>
                        </a:rPr>
                        <a:t>課題焦点型</a:t>
                      </a:r>
                    </a:p>
                  </a:txBody>
                  <a:tcPr/>
                </a:tc>
                <a:tc>
                  <a:txBody>
                    <a:bodyPr/>
                    <a:lstStyle/>
                    <a:p>
                      <a:r>
                        <a:rPr kumimoji="1" lang="en-US" altLang="ja-JP" sz="2400" dirty="0"/>
                        <a:t>3</a:t>
                      </a:r>
                      <a:r>
                        <a:rPr kumimoji="1" lang="ja-JP" altLang="en-US" sz="2400" dirty="0"/>
                        <a:t>人で実施</a:t>
                      </a:r>
                      <a:endParaRPr kumimoji="1" lang="en-US" altLang="ja-JP" sz="2400" dirty="0"/>
                    </a:p>
                    <a:p>
                      <a:r>
                        <a:rPr kumimoji="1" lang="ja-JP" altLang="en-US" sz="2400" dirty="0"/>
                        <a:t>一人</a:t>
                      </a:r>
                      <a:r>
                        <a:rPr kumimoji="1" lang="en-US" altLang="ja-JP" sz="2400" dirty="0"/>
                        <a:t>20~30</a:t>
                      </a:r>
                      <a:r>
                        <a:rPr kumimoji="1" lang="ja-JP" altLang="en-US" sz="2400" dirty="0"/>
                        <a:t>分</a:t>
                      </a:r>
                      <a:endParaRPr kumimoji="1" lang="en-US" altLang="ja-JP" sz="2400" dirty="0"/>
                    </a:p>
                    <a:p>
                      <a:r>
                        <a:rPr kumimoji="1" lang="ja-JP" altLang="en-US" sz="2400" dirty="0">
                          <a:solidFill>
                            <a:srgbClr val="FF0000"/>
                          </a:solidFill>
                        </a:rPr>
                        <a:t>支持と視野の拡大</a:t>
                      </a:r>
                    </a:p>
                  </a:txBody>
                  <a:tcPr/>
                </a:tc>
                <a:tc>
                  <a:txBody>
                    <a:bodyPr/>
                    <a:lstStyle/>
                    <a:p>
                      <a:r>
                        <a:rPr kumimoji="1" lang="ja-JP" altLang="en-US" sz="2400" dirty="0"/>
                        <a:t>専門性は不要</a:t>
                      </a:r>
                    </a:p>
                  </a:txBody>
                  <a:tcPr/>
                </a:tc>
                <a:tc>
                  <a:txBody>
                    <a:bodyPr/>
                    <a:lstStyle/>
                    <a:p>
                      <a:r>
                        <a:rPr kumimoji="1" lang="ja-JP" altLang="en-US" sz="2400" dirty="0"/>
                        <a:t>普段の仲間</a:t>
                      </a:r>
                      <a:endParaRPr kumimoji="1" lang="en-US" altLang="ja-JP" sz="2400" dirty="0"/>
                    </a:p>
                    <a:p>
                      <a:r>
                        <a:rPr kumimoji="1" lang="ja-JP" altLang="en-US" sz="2400" u="sng" dirty="0">
                          <a:solidFill>
                            <a:srgbClr val="0000FF"/>
                          </a:solidFill>
                        </a:rPr>
                        <a:t>事例は使わない</a:t>
                      </a:r>
                    </a:p>
                  </a:txBody>
                  <a:tcPr/>
                </a:tc>
                <a:extLst>
                  <a:ext uri="{0D108BD9-81ED-4DB2-BD59-A6C34878D82A}">
                    <a16:rowId xmlns:a16="http://schemas.microsoft.com/office/drawing/2014/main" val="10003"/>
                  </a:ext>
                </a:extLst>
              </a:tr>
            </a:tbl>
          </a:graphicData>
        </a:graphic>
      </p:graphicFrame>
      <p:sp>
        <p:nvSpPr>
          <p:cNvPr id="6"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3" name="スライド番号プレースホルダー 2"/>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29</a:t>
            </a:fld>
            <a:endParaRPr lang="en-US" altLang="ja-JP" dirty="0"/>
          </a:p>
        </p:txBody>
      </p:sp>
    </p:spTree>
    <p:extLst>
      <p:ext uri="{BB962C8B-B14F-4D97-AF65-F5344CB8AC3E}">
        <p14:creationId xmlns:p14="http://schemas.microsoft.com/office/powerpoint/2010/main" val="193023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idx="4294967295"/>
          </p:nvPr>
        </p:nvSpPr>
        <p:spPr>
          <a:xfrm>
            <a:off x="704851" y="549277"/>
            <a:ext cx="8496300" cy="936625"/>
          </a:xfrm>
        </p:spPr>
        <p:txBody>
          <a:bodyPr/>
          <a:lstStyle/>
          <a:p>
            <a:pPr eaLnBrk="1" hangingPunct="1"/>
            <a:r>
              <a:rPr lang="ja-JP" altLang="en-US" sz="3600">
                <a:solidFill>
                  <a:srgbClr val="CC3300"/>
                </a:solidFill>
                <a:ea typeface="HGP創英角ﾎﾟｯﾌﾟ体" pitchFamily="50" charset="-128"/>
              </a:rPr>
              <a:t>講義の内容</a:t>
            </a:r>
          </a:p>
        </p:txBody>
      </p:sp>
      <p:sp>
        <p:nvSpPr>
          <p:cNvPr id="4100" name="Rectangle 18"/>
          <p:cNvSpPr>
            <a:spLocks noChangeArrowheads="1"/>
          </p:cNvSpPr>
          <p:nvPr/>
        </p:nvSpPr>
        <p:spPr bwMode="auto">
          <a:xfrm>
            <a:off x="1208584" y="2060848"/>
            <a:ext cx="7344816" cy="2931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542925" indent="-542925" eaLnBrk="1" hangingPunct="1">
              <a:lnSpc>
                <a:spcPct val="150000"/>
              </a:lnSpc>
              <a:spcBef>
                <a:spcPct val="0"/>
              </a:spcBef>
              <a:buFontTx/>
              <a:buNone/>
            </a:pPr>
            <a:r>
              <a:rPr lang="ja-JP" altLang="en-US" dirty="0">
                <a:solidFill>
                  <a:schemeClr val="tx2"/>
                </a:solidFill>
                <a:ea typeface="HGP創英角ｺﾞｼｯｸUB" pitchFamily="50" charset="-128"/>
              </a:rPr>
              <a:t>１　導入：スーパービジョンの実情と意義</a:t>
            </a:r>
            <a:endParaRPr lang="en-US" altLang="ja-JP" dirty="0">
              <a:solidFill>
                <a:schemeClr val="tx2"/>
              </a:solidFill>
              <a:ea typeface="HGP創英角ｺﾞｼｯｸUB" pitchFamily="50" charset="-128"/>
            </a:endParaRPr>
          </a:p>
          <a:p>
            <a:pPr marL="542925" indent="-542925" eaLnBrk="1" hangingPunct="1">
              <a:lnSpc>
                <a:spcPct val="150000"/>
              </a:lnSpc>
              <a:spcBef>
                <a:spcPct val="0"/>
              </a:spcBef>
              <a:buFontTx/>
              <a:buNone/>
            </a:pPr>
            <a:r>
              <a:rPr lang="ja-JP" altLang="en-US" dirty="0">
                <a:solidFill>
                  <a:schemeClr val="tx2"/>
                </a:solidFill>
                <a:ea typeface="HGP創英角ｺﾞｼｯｸUB" pitchFamily="50" charset="-128"/>
              </a:rPr>
              <a:t>２　スーパービジョンの理論</a:t>
            </a:r>
          </a:p>
          <a:p>
            <a:pPr marL="542925" indent="-542925" eaLnBrk="1" hangingPunct="1">
              <a:lnSpc>
                <a:spcPct val="150000"/>
              </a:lnSpc>
              <a:spcBef>
                <a:spcPct val="0"/>
              </a:spcBef>
              <a:buFontTx/>
              <a:buNone/>
            </a:pPr>
            <a:r>
              <a:rPr lang="ja-JP" altLang="en-US" dirty="0">
                <a:solidFill>
                  <a:schemeClr val="tx2"/>
                </a:solidFill>
                <a:ea typeface="HGP創英角ｺﾞｼｯｸUB" pitchFamily="50" charset="-128"/>
              </a:rPr>
              <a:t>３　場面と類型から考える</a:t>
            </a:r>
            <a:r>
              <a:rPr lang="ja-JP" altLang="ja-JP" dirty="0">
                <a:latin typeface="HGP創英角ｺﾞｼｯｸUB" panose="020B0900000000000000" pitchFamily="50" charset="-128"/>
                <a:ea typeface="HGP創英角ｺﾞｼｯｸUB" panose="020B0900000000000000" pitchFamily="50" charset="-128"/>
              </a:rPr>
              <a:t>スーパービジョンの具体的展開方法</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3</a:t>
            </a:fld>
            <a:endParaRPr lang="en-US" altLang="ja-JP"/>
          </a:p>
        </p:txBody>
      </p:sp>
    </p:spTree>
    <p:extLst>
      <p:ext uri="{BB962C8B-B14F-4D97-AF65-F5344CB8AC3E}">
        <p14:creationId xmlns:p14="http://schemas.microsoft.com/office/powerpoint/2010/main" val="12226716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704529" y="2636914"/>
            <a:ext cx="8496300" cy="936625"/>
          </a:xfrm>
        </p:spPr>
        <p:txBody>
          <a:bodyPr/>
          <a:lstStyle/>
          <a:p>
            <a:pPr eaLnBrk="1" hangingPunct="1"/>
            <a:r>
              <a:rPr lang="ja-JP" altLang="en-US" sz="3600" dirty="0">
                <a:solidFill>
                  <a:schemeClr val="tx1"/>
                </a:solidFill>
                <a:latin typeface="HGP創英角ｺﾞｼｯｸUB" panose="020B0900000000000000" pitchFamily="50" charset="-128"/>
                <a:ea typeface="HGP創英角ｺﾞｼｯｸUB" panose="020B0900000000000000" pitchFamily="50" charset="-128"/>
              </a:rPr>
              <a:t>事例検討型スーパービジョンの</a:t>
            </a:r>
            <a:r>
              <a:rPr lang="en-US" altLang="ja-JP" sz="3600" dirty="0">
                <a:solidFill>
                  <a:schemeClr val="tx1"/>
                </a:solidFill>
                <a:latin typeface="HGP創英角ｺﾞｼｯｸUB" panose="020B0900000000000000" pitchFamily="50" charset="-128"/>
                <a:ea typeface="HGP創英角ｺﾞｼｯｸUB" panose="020B0900000000000000" pitchFamily="50" charset="-128"/>
              </a:rPr>
              <a:t/>
            </a:r>
            <a:br>
              <a:rPr lang="en-US" altLang="ja-JP" sz="3600" dirty="0">
                <a:solidFill>
                  <a:schemeClr val="tx1"/>
                </a:solidFill>
                <a:latin typeface="HGP創英角ｺﾞｼｯｸUB" panose="020B0900000000000000" pitchFamily="50" charset="-128"/>
                <a:ea typeface="HGP創英角ｺﾞｼｯｸUB" panose="020B0900000000000000" pitchFamily="50" charset="-128"/>
              </a:rPr>
            </a:br>
            <a:r>
              <a:rPr lang="ja-JP" altLang="en-US" sz="3600" dirty="0">
                <a:solidFill>
                  <a:schemeClr val="tx1"/>
                </a:solidFill>
                <a:latin typeface="HGP創英角ｺﾞｼｯｸUB" panose="020B0900000000000000" pitchFamily="50" charset="-128"/>
                <a:ea typeface="HGP創英角ｺﾞｼｯｸUB" panose="020B0900000000000000" pitchFamily="50" charset="-128"/>
              </a:rPr>
              <a:t>活かし方</a:t>
            </a:r>
            <a:r>
              <a:rPr lang="en-US" altLang="ja-JP" sz="3600" dirty="0">
                <a:solidFill>
                  <a:schemeClr val="tx1"/>
                </a:solidFill>
                <a:latin typeface="HGP創英角ｺﾞｼｯｸUB" panose="020B0900000000000000" pitchFamily="50" charset="-128"/>
                <a:ea typeface="HGP創英角ｺﾞｼｯｸUB" panose="020B0900000000000000" pitchFamily="50" charset="-128"/>
              </a:rPr>
              <a:t/>
            </a:r>
            <a:br>
              <a:rPr lang="en-US" altLang="ja-JP" sz="3600" dirty="0">
                <a:solidFill>
                  <a:schemeClr val="tx1"/>
                </a:solidFill>
                <a:latin typeface="HGP創英角ｺﾞｼｯｸUB" panose="020B0900000000000000" pitchFamily="50" charset="-128"/>
                <a:ea typeface="HGP創英角ｺﾞｼｯｸUB" panose="020B0900000000000000" pitchFamily="50" charset="-128"/>
              </a:rPr>
            </a:br>
            <a:r>
              <a:rPr lang="en-US" altLang="ja-JP" sz="3600" dirty="0">
                <a:solidFill>
                  <a:schemeClr val="tx1"/>
                </a:solidFill>
                <a:latin typeface="HGP創英角ｺﾞｼｯｸUB" panose="020B0900000000000000" pitchFamily="50" charset="-128"/>
                <a:ea typeface="HGP創英角ｺﾞｼｯｸUB" panose="020B0900000000000000" pitchFamily="50" charset="-128"/>
              </a:rPr>
              <a:t/>
            </a:r>
            <a:br>
              <a:rPr lang="en-US" altLang="ja-JP" sz="3600" dirty="0">
                <a:solidFill>
                  <a:schemeClr val="tx1"/>
                </a:solidFill>
                <a:latin typeface="HGP創英角ｺﾞｼｯｸUB" panose="020B0900000000000000" pitchFamily="50" charset="-128"/>
                <a:ea typeface="HGP創英角ｺﾞｼｯｸUB" panose="020B0900000000000000" pitchFamily="50" charset="-128"/>
              </a:rPr>
            </a:br>
            <a:r>
              <a:rPr lang="ja-JP" altLang="en-US" sz="2800" dirty="0">
                <a:solidFill>
                  <a:srgbClr val="0000FF"/>
                </a:solidFill>
                <a:latin typeface="HGP創英角ｺﾞｼｯｸUB" panose="020B0900000000000000" pitchFamily="50" charset="-128"/>
                <a:ea typeface="HGP創英角ｺﾞｼｯｸUB" panose="020B0900000000000000" pitchFamily="50" charset="-128"/>
              </a:rPr>
              <a:t>事例の解決と</a:t>
            </a:r>
            <a:r>
              <a:rPr lang="en-US" altLang="ja-JP" sz="2800" dirty="0" err="1">
                <a:solidFill>
                  <a:srgbClr val="0000FF"/>
                </a:solidFill>
                <a:latin typeface="HGP創英角ｺﾞｼｯｸUB" panose="020B0900000000000000" pitchFamily="50" charset="-128"/>
                <a:ea typeface="HGP創英角ｺﾞｼｯｸUB" panose="020B0900000000000000" pitchFamily="50" charset="-128"/>
              </a:rPr>
              <a:t>Sve</a:t>
            </a:r>
            <a:r>
              <a:rPr lang="ja-JP" altLang="en-US" sz="2800" dirty="0">
                <a:solidFill>
                  <a:srgbClr val="0000FF"/>
                </a:solidFill>
                <a:latin typeface="HGP創英角ｺﾞｼｯｸUB" panose="020B0900000000000000" pitchFamily="50" charset="-128"/>
                <a:ea typeface="HGP創英角ｺﾞｼｯｸUB" panose="020B0900000000000000" pitchFamily="50" charset="-128"/>
              </a:rPr>
              <a:t>の課題の解決を</a:t>
            </a:r>
            <a:r>
              <a:rPr lang="en-US" altLang="ja-JP" sz="2800" dirty="0">
                <a:solidFill>
                  <a:srgbClr val="0000FF"/>
                </a:solidFill>
                <a:latin typeface="HGP創英角ｺﾞｼｯｸUB" panose="020B0900000000000000" pitchFamily="50" charset="-128"/>
                <a:ea typeface="HGP創英角ｺﾞｼｯｸUB" panose="020B0900000000000000" pitchFamily="50" charset="-128"/>
              </a:rPr>
              <a:t/>
            </a:r>
            <a:br>
              <a:rPr lang="en-US" altLang="ja-JP" sz="2800" dirty="0">
                <a:solidFill>
                  <a:srgbClr val="0000FF"/>
                </a:solidFill>
                <a:latin typeface="HGP創英角ｺﾞｼｯｸUB" panose="020B0900000000000000" pitchFamily="50" charset="-128"/>
                <a:ea typeface="HGP創英角ｺﾞｼｯｸUB" panose="020B0900000000000000" pitchFamily="50" charset="-128"/>
              </a:rPr>
            </a:br>
            <a:r>
              <a:rPr lang="ja-JP" altLang="en-US" sz="2800" dirty="0">
                <a:solidFill>
                  <a:srgbClr val="0000FF"/>
                </a:solidFill>
                <a:latin typeface="HGP創英角ｺﾞｼｯｸUB" panose="020B0900000000000000" pitchFamily="50" charset="-128"/>
                <a:ea typeface="HGP創英角ｺﾞｼｯｸUB" panose="020B0900000000000000" pitchFamily="50" charset="-128"/>
              </a:rPr>
              <a:t>並行して合理的にすすめること</a:t>
            </a:r>
          </a:p>
        </p:txBody>
      </p:sp>
      <p:sp>
        <p:nvSpPr>
          <p:cNvPr id="4"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570149" y="6481375"/>
            <a:ext cx="2311400" cy="476250"/>
          </a:xfrm>
        </p:spPr>
        <p:txBody>
          <a:bodyPr/>
          <a:lstStyle/>
          <a:p>
            <a:pPr>
              <a:defRPr/>
            </a:pPr>
            <a:fld id="{431CAECD-5926-4741-A906-A08E04809A27}" type="slidenum">
              <a:rPr lang="en-US" altLang="ja-JP" smtClean="0"/>
              <a:pPr>
                <a:defRPr/>
              </a:pPr>
              <a:t>30</a:t>
            </a:fld>
            <a:endParaRPr lang="en-US" altLang="ja-JP"/>
          </a:p>
        </p:txBody>
      </p:sp>
    </p:spTree>
    <p:extLst>
      <p:ext uri="{BB962C8B-B14F-4D97-AF65-F5344CB8AC3E}">
        <p14:creationId xmlns:p14="http://schemas.microsoft.com/office/powerpoint/2010/main" val="1704072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p:cNvSpPr>
            <a:spLocks noGrp="1" noChangeArrowheads="1"/>
          </p:cNvSpPr>
          <p:nvPr>
            <p:ph type="title" idx="4294967295"/>
          </p:nvPr>
        </p:nvSpPr>
        <p:spPr>
          <a:xfrm>
            <a:off x="848544" y="404666"/>
            <a:ext cx="8280400" cy="706437"/>
          </a:xfrm>
        </p:spPr>
        <p:txBody>
          <a:bodyPr/>
          <a:lstStyle/>
          <a:p>
            <a:r>
              <a:rPr lang="ja-JP" altLang="en-US" sz="4000" dirty="0">
                <a:solidFill>
                  <a:srgbClr val="CC0000"/>
                </a:solidFill>
                <a:ea typeface="HGP創英角ﾎﾟｯﾌﾟ体" pitchFamily="50" charset="-128"/>
              </a:rPr>
              <a:t>事例検討の意義</a:t>
            </a:r>
          </a:p>
        </p:txBody>
      </p:sp>
      <p:sp>
        <p:nvSpPr>
          <p:cNvPr id="20484" name="Rectangle 1028"/>
          <p:cNvSpPr>
            <a:spLocks noChangeArrowheads="1"/>
          </p:cNvSpPr>
          <p:nvPr/>
        </p:nvSpPr>
        <p:spPr bwMode="auto">
          <a:xfrm>
            <a:off x="2072679" y="1268414"/>
            <a:ext cx="6552209" cy="496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65000"/>
              </a:lnSpc>
              <a:spcBef>
                <a:spcPct val="0"/>
              </a:spcBef>
              <a:buFontTx/>
              <a:buNone/>
            </a:pPr>
            <a:r>
              <a:rPr lang="ja-JP" altLang="en-US" sz="2400" dirty="0">
                <a:latin typeface="HGP創英角ｺﾞｼｯｸUB" pitchFamily="50" charset="-128"/>
                <a:ea typeface="HGP創英角ｺﾞｼｯｸUB" pitchFamily="50" charset="-128"/>
              </a:rPr>
              <a:t>１　事例を深める</a:t>
            </a:r>
          </a:p>
          <a:p>
            <a:pPr eaLnBrk="1" hangingPunct="1">
              <a:lnSpc>
                <a:spcPct val="165000"/>
              </a:lnSpc>
              <a:spcBef>
                <a:spcPct val="0"/>
              </a:spcBef>
              <a:buFontTx/>
              <a:buNone/>
            </a:pPr>
            <a:r>
              <a:rPr lang="ja-JP" altLang="en-US" sz="2400" dirty="0">
                <a:latin typeface="HGP創英角ｺﾞｼｯｸUB" pitchFamily="50" charset="-128"/>
                <a:ea typeface="HGP創英角ｺﾞｼｯｸUB" pitchFamily="50" charset="-128"/>
              </a:rPr>
              <a:t>２　実践を追体験する</a:t>
            </a:r>
          </a:p>
          <a:p>
            <a:pPr eaLnBrk="1" hangingPunct="1">
              <a:lnSpc>
                <a:spcPct val="165000"/>
              </a:lnSpc>
              <a:spcBef>
                <a:spcPct val="0"/>
              </a:spcBef>
              <a:buFontTx/>
              <a:buNone/>
            </a:pPr>
            <a:r>
              <a:rPr lang="ja-JP" altLang="en-US" sz="2400" dirty="0">
                <a:latin typeface="HGP創英角ｺﾞｼｯｸUB" pitchFamily="50" charset="-128"/>
                <a:ea typeface="HGP創英角ｺﾞｼｯｸUB" pitchFamily="50" charset="-128"/>
              </a:rPr>
              <a:t>３　援助を向上させる</a:t>
            </a:r>
          </a:p>
          <a:p>
            <a:pPr eaLnBrk="1" hangingPunct="1">
              <a:lnSpc>
                <a:spcPct val="165000"/>
              </a:lnSpc>
              <a:spcBef>
                <a:spcPct val="0"/>
              </a:spcBef>
              <a:buFontTx/>
              <a:buNone/>
            </a:pPr>
            <a:r>
              <a:rPr lang="ja-JP" altLang="en-US" sz="2400" dirty="0">
                <a:latin typeface="HGP創英角ｺﾞｼｯｸUB" pitchFamily="50" charset="-128"/>
                <a:ea typeface="HGP創英角ｺﾞｼｯｸUB" pitchFamily="50" charset="-128"/>
              </a:rPr>
              <a:t>４　援助の原則を引き出す</a:t>
            </a:r>
          </a:p>
          <a:p>
            <a:pPr eaLnBrk="1" hangingPunct="1">
              <a:lnSpc>
                <a:spcPct val="165000"/>
              </a:lnSpc>
              <a:spcBef>
                <a:spcPct val="0"/>
              </a:spcBef>
              <a:buFontTx/>
              <a:buNone/>
            </a:pPr>
            <a:r>
              <a:rPr lang="ja-JP" altLang="en-US" sz="2400" dirty="0">
                <a:latin typeface="HGP創英角ｺﾞｼｯｸUB" pitchFamily="50" charset="-128"/>
                <a:ea typeface="HGP創英角ｺﾞｼｯｸUB" pitchFamily="50" charset="-128"/>
              </a:rPr>
              <a:t>５　実践を評価する</a:t>
            </a:r>
          </a:p>
          <a:p>
            <a:pPr eaLnBrk="1" hangingPunct="1">
              <a:lnSpc>
                <a:spcPct val="165000"/>
              </a:lnSpc>
              <a:spcBef>
                <a:spcPct val="0"/>
              </a:spcBef>
              <a:buFontTx/>
              <a:buNone/>
            </a:pPr>
            <a:r>
              <a:rPr lang="ja-JP" altLang="en-US" sz="2400" dirty="0">
                <a:latin typeface="HGP創英角ｺﾞｼｯｸUB" pitchFamily="50" charset="-128"/>
                <a:ea typeface="HGP創英角ｺﾞｼｯｸUB" pitchFamily="50" charset="-128"/>
              </a:rPr>
              <a:t>６　連携のための援助観や援助方針を形成する</a:t>
            </a:r>
          </a:p>
          <a:p>
            <a:pPr eaLnBrk="1" hangingPunct="1">
              <a:lnSpc>
                <a:spcPct val="165000"/>
              </a:lnSpc>
              <a:spcBef>
                <a:spcPct val="0"/>
              </a:spcBef>
              <a:buFontTx/>
              <a:buNone/>
            </a:pPr>
            <a:r>
              <a:rPr lang="ja-JP" altLang="en-US" sz="2400" dirty="0">
                <a:latin typeface="HGP創英角ｺﾞｼｯｸUB" pitchFamily="50" charset="-128"/>
                <a:ea typeface="HGP創英角ｺﾞｼｯｸUB" pitchFamily="50" charset="-128"/>
              </a:rPr>
              <a:t>７　援助者を育てる</a:t>
            </a:r>
          </a:p>
          <a:p>
            <a:pPr eaLnBrk="1" hangingPunct="1">
              <a:lnSpc>
                <a:spcPct val="165000"/>
              </a:lnSpc>
              <a:spcBef>
                <a:spcPct val="0"/>
              </a:spcBef>
              <a:buFontTx/>
              <a:buNone/>
            </a:pPr>
            <a:r>
              <a:rPr lang="ja-JP" altLang="en-US" sz="2400" dirty="0">
                <a:latin typeface="HGP創英角ｺﾞｼｯｸUB" pitchFamily="50" charset="-128"/>
                <a:ea typeface="HGP創英角ｺﾞｼｯｸUB" pitchFamily="50" charset="-128"/>
              </a:rPr>
              <a:t>８　組織を育てる</a:t>
            </a:r>
            <a:endParaRPr lang="ja-JP" altLang="en-US" sz="2400" dirty="0">
              <a:latin typeface="ＭＳ Ｐゴシック" charset="-128"/>
            </a:endParaRPr>
          </a:p>
        </p:txBody>
      </p:sp>
      <p:sp>
        <p:nvSpPr>
          <p:cNvPr id="20485" name="Text Box 15"/>
          <p:cNvSpPr txBox="1">
            <a:spLocks noChangeArrowheads="1"/>
          </p:cNvSpPr>
          <p:nvPr/>
        </p:nvSpPr>
        <p:spPr bwMode="auto">
          <a:xfrm>
            <a:off x="4520952" y="6100687"/>
            <a:ext cx="446442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dirty="0">
                <a:latin typeface="Times New Roman" pitchFamily="18" charset="0"/>
              </a:rPr>
              <a:t>岩間伸之「援助を深める事例研究の方法（第</a:t>
            </a:r>
            <a:r>
              <a:rPr lang="en-US" altLang="ja-JP" sz="1400" dirty="0">
                <a:latin typeface="Times New Roman" pitchFamily="18" charset="0"/>
              </a:rPr>
              <a:t>2</a:t>
            </a:r>
            <a:r>
              <a:rPr lang="ja-JP" altLang="en-US" sz="1400" dirty="0">
                <a:latin typeface="Times New Roman" pitchFamily="18" charset="0"/>
              </a:rPr>
              <a:t>版）」</a:t>
            </a:r>
            <a:r>
              <a:rPr lang="en-US" altLang="ja-JP" sz="1400" dirty="0">
                <a:latin typeface="Times New Roman" pitchFamily="18" charset="0"/>
              </a:rPr>
              <a:t>2005</a:t>
            </a:r>
          </a:p>
        </p:txBody>
      </p:sp>
      <p:sp>
        <p:nvSpPr>
          <p:cNvPr id="6"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69188" y="6481375"/>
            <a:ext cx="2311400" cy="476250"/>
          </a:xfrm>
        </p:spPr>
        <p:txBody>
          <a:bodyPr/>
          <a:lstStyle/>
          <a:p>
            <a:pPr>
              <a:defRPr/>
            </a:pPr>
            <a:fld id="{431CAECD-5926-4741-A906-A08E04809A27}" type="slidenum">
              <a:rPr lang="en-US" altLang="ja-JP" smtClean="0"/>
              <a:pPr>
                <a:defRPr/>
              </a:pPr>
              <a:t>31</a:t>
            </a:fld>
            <a:endParaRPr lang="en-US" altLang="ja-JP"/>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下矢印 31"/>
          <p:cNvSpPr/>
          <p:nvPr/>
        </p:nvSpPr>
        <p:spPr>
          <a:xfrm flipV="1">
            <a:off x="8769350" y="1196975"/>
            <a:ext cx="71438" cy="5111750"/>
          </a:xfrm>
          <a:prstGeom prst="downArrow">
            <a:avLst/>
          </a:prstGeom>
          <a:solidFill>
            <a:srgbClr val="CC3300"/>
          </a:solidFill>
          <a:ln>
            <a:solidFill>
              <a:srgbClr val="CC3300"/>
            </a:solidFill>
          </a:ln>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ja-JP" altLang="en-US"/>
          </a:p>
        </p:txBody>
      </p:sp>
      <p:sp>
        <p:nvSpPr>
          <p:cNvPr id="31" name="下矢印 30"/>
          <p:cNvSpPr/>
          <p:nvPr/>
        </p:nvSpPr>
        <p:spPr>
          <a:xfrm>
            <a:off x="992189" y="1196975"/>
            <a:ext cx="73025" cy="5111750"/>
          </a:xfrm>
          <a:prstGeom prst="downArrow">
            <a:avLst/>
          </a:prstGeom>
          <a:solidFill>
            <a:srgbClr val="0070C0"/>
          </a:solidFill>
          <a:ln>
            <a:solidFill>
              <a:srgbClr val="0070C0"/>
            </a:solidFill>
          </a:ln>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endParaRPr lang="ja-JP" altLang="en-US"/>
          </a:p>
        </p:txBody>
      </p:sp>
      <p:sp>
        <p:nvSpPr>
          <p:cNvPr id="27" name="二等辺三角形 26"/>
          <p:cNvSpPr/>
          <p:nvPr/>
        </p:nvSpPr>
        <p:spPr>
          <a:xfrm>
            <a:off x="5457826" y="1196976"/>
            <a:ext cx="2735263" cy="5327650"/>
          </a:xfrm>
          <a:prstGeom prst="triangle">
            <a:avLst>
              <a:gd name="adj" fmla="val 49805"/>
            </a:avLst>
          </a:pr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16200000" scaled="1"/>
            <a:tileRect/>
          </a:gra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ja-JP" altLang="en-US"/>
          </a:p>
        </p:txBody>
      </p:sp>
      <p:sp>
        <p:nvSpPr>
          <p:cNvPr id="26" name="二等辺三角形 25"/>
          <p:cNvSpPr/>
          <p:nvPr/>
        </p:nvSpPr>
        <p:spPr>
          <a:xfrm flipV="1">
            <a:off x="1784351" y="1196976"/>
            <a:ext cx="2736850" cy="5327650"/>
          </a:xfrm>
          <a:prstGeom prst="triangle">
            <a:avLst>
              <a:gd name="adj" fmla="val 49805"/>
            </a:avLst>
          </a:prstGeom>
          <a:gradFill>
            <a:gsLst>
              <a:gs pos="0">
                <a:srgbClr val="0070C0"/>
              </a:gs>
              <a:gs pos="100000">
                <a:schemeClr val="accent1">
                  <a:tint val="37000"/>
                  <a:satMod val="300000"/>
                </a:schemeClr>
              </a:gs>
              <a:gs pos="100000">
                <a:schemeClr val="accent1">
                  <a:tint val="15000"/>
                  <a:satMod val="350000"/>
                </a:schemeClr>
              </a:gs>
            </a:gsLst>
          </a:gradFill>
          <a:ln>
            <a:noFill/>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ja-JP" altLang="en-US"/>
          </a:p>
        </p:txBody>
      </p:sp>
      <p:sp>
        <p:nvSpPr>
          <p:cNvPr id="25" name="下矢印 24"/>
          <p:cNvSpPr/>
          <p:nvPr/>
        </p:nvSpPr>
        <p:spPr>
          <a:xfrm flipV="1">
            <a:off x="6681788" y="1989140"/>
            <a:ext cx="215900" cy="3455987"/>
          </a:xfrm>
          <a:prstGeom prst="downArrow">
            <a:avLst/>
          </a:prstGeom>
          <a:solidFill>
            <a:srgbClr val="CC3300"/>
          </a:solidFill>
          <a:ln>
            <a:solidFill>
              <a:srgbClr val="CC3300"/>
            </a:solidFill>
          </a:ln>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endParaRPr lang="ja-JP" altLang="en-US"/>
          </a:p>
        </p:txBody>
      </p:sp>
      <p:sp>
        <p:nvSpPr>
          <p:cNvPr id="24" name="下矢印 23"/>
          <p:cNvSpPr/>
          <p:nvPr/>
        </p:nvSpPr>
        <p:spPr>
          <a:xfrm>
            <a:off x="3008313" y="1989140"/>
            <a:ext cx="215900" cy="3455987"/>
          </a:xfrm>
          <a:prstGeom prst="downArrow">
            <a:avLst/>
          </a:prstGeom>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endParaRPr lang="ja-JP" altLang="en-US"/>
          </a:p>
        </p:txBody>
      </p:sp>
      <p:sp>
        <p:nvSpPr>
          <p:cNvPr id="16392" name="タイトル 1"/>
          <p:cNvSpPr>
            <a:spLocks noGrp="1"/>
          </p:cNvSpPr>
          <p:nvPr>
            <p:ph type="ctrTitle" idx="4294967295"/>
          </p:nvPr>
        </p:nvSpPr>
        <p:spPr>
          <a:xfrm>
            <a:off x="1175544" y="44624"/>
            <a:ext cx="7772400" cy="432048"/>
          </a:xfrm>
        </p:spPr>
        <p:txBody>
          <a:bodyPr/>
          <a:lstStyle/>
          <a:p>
            <a:r>
              <a:rPr lang="ja-JP" altLang="en-US" sz="3200" dirty="0">
                <a:solidFill>
                  <a:srgbClr val="CC3300"/>
                </a:solidFill>
                <a:latin typeface="HGP創英角ﾎﾟｯﾌﾟ体" panose="040B0A00000000000000" pitchFamily="50" charset="-128"/>
                <a:ea typeface="HGP創英角ﾎﾟｯﾌﾟ体" panose="040B0A00000000000000" pitchFamily="50" charset="-128"/>
              </a:rPr>
              <a:t>ケア会議（事例検討）の構造</a:t>
            </a:r>
          </a:p>
        </p:txBody>
      </p:sp>
      <p:sp>
        <p:nvSpPr>
          <p:cNvPr id="16393" name="テキスト ボックス 3"/>
          <p:cNvSpPr txBox="1">
            <a:spLocks noChangeArrowheads="1"/>
          </p:cNvSpPr>
          <p:nvPr/>
        </p:nvSpPr>
        <p:spPr bwMode="auto">
          <a:xfrm>
            <a:off x="2216152" y="2133601"/>
            <a:ext cx="179408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a:latin typeface="Calibri" pitchFamily="34" charset="0"/>
              </a:rPr>
              <a:t>事例の輪郭を掴む</a:t>
            </a:r>
          </a:p>
        </p:txBody>
      </p:sp>
      <p:sp>
        <p:nvSpPr>
          <p:cNvPr id="16394" name="テキスト ボックス 4"/>
          <p:cNvSpPr txBox="1">
            <a:spLocks noChangeArrowheads="1"/>
          </p:cNvSpPr>
          <p:nvPr/>
        </p:nvSpPr>
        <p:spPr bwMode="auto">
          <a:xfrm>
            <a:off x="2073276" y="3284539"/>
            <a:ext cx="216918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a:latin typeface="Calibri" pitchFamily="34" charset="0"/>
              </a:rPr>
              <a:t>「質問」と「答え」の循環</a:t>
            </a:r>
          </a:p>
        </p:txBody>
      </p:sp>
      <p:sp>
        <p:nvSpPr>
          <p:cNvPr id="16395" name="テキスト ボックス 5"/>
          <p:cNvSpPr txBox="1">
            <a:spLocks noChangeArrowheads="1"/>
          </p:cNvSpPr>
          <p:nvPr/>
        </p:nvSpPr>
        <p:spPr bwMode="auto">
          <a:xfrm>
            <a:off x="2000251" y="3789364"/>
            <a:ext cx="240161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a:latin typeface="Calibri" pitchFamily="34" charset="0"/>
              </a:rPr>
              <a:t>生活情報を多面的に把握</a:t>
            </a:r>
          </a:p>
        </p:txBody>
      </p:sp>
      <p:sp>
        <p:nvSpPr>
          <p:cNvPr id="16396" name="テキスト ボックス 6"/>
          <p:cNvSpPr txBox="1">
            <a:spLocks noChangeArrowheads="1"/>
          </p:cNvSpPr>
          <p:nvPr/>
        </p:nvSpPr>
        <p:spPr bwMode="auto">
          <a:xfrm>
            <a:off x="2073275" y="4292601"/>
            <a:ext cx="213391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a:latin typeface="Calibri" pitchFamily="34" charset="0"/>
              </a:rPr>
              <a:t>類似情報の分類・整理</a:t>
            </a:r>
          </a:p>
        </p:txBody>
      </p:sp>
      <p:sp>
        <p:nvSpPr>
          <p:cNvPr id="16397" name="テキスト ボックス 7"/>
          <p:cNvSpPr txBox="1">
            <a:spLocks noChangeArrowheads="1"/>
          </p:cNvSpPr>
          <p:nvPr/>
        </p:nvSpPr>
        <p:spPr bwMode="auto">
          <a:xfrm>
            <a:off x="2000249" y="4797426"/>
            <a:ext cx="223651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a:latin typeface="Calibri" pitchFamily="34" charset="0"/>
              </a:rPr>
              <a:t>情報の要約・洗練・統合</a:t>
            </a:r>
          </a:p>
        </p:txBody>
      </p:sp>
      <p:sp>
        <p:nvSpPr>
          <p:cNvPr id="16398" name="テキスト ボックス 8"/>
          <p:cNvSpPr txBox="1">
            <a:spLocks noChangeArrowheads="1"/>
          </p:cNvSpPr>
          <p:nvPr/>
        </p:nvSpPr>
        <p:spPr bwMode="auto">
          <a:xfrm>
            <a:off x="1784352" y="5876926"/>
            <a:ext cx="280397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a:latin typeface="Calibri" pitchFamily="34" charset="0"/>
              </a:rPr>
              <a:t>「現状の査定」と「背景の理解」</a:t>
            </a:r>
          </a:p>
        </p:txBody>
      </p:sp>
      <p:sp>
        <p:nvSpPr>
          <p:cNvPr id="16399" name="テキスト ボックス 9"/>
          <p:cNvSpPr txBox="1">
            <a:spLocks noChangeArrowheads="1"/>
          </p:cNvSpPr>
          <p:nvPr/>
        </p:nvSpPr>
        <p:spPr bwMode="auto">
          <a:xfrm>
            <a:off x="2216152" y="6165851"/>
            <a:ext cx="182614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a:latin typeface="Calibri" pitchFamily="34" charset="0"/>
              </a:rPr>
              <a:t>「主要主題の把握」</a:t>
            </a:r>
          </a:p>
        </p:txBody>
      </p:sp>
      <p:sp>
        <p:nvSpPr>
          <p:cNvPr id="16400" name="テキスト ボックス 10"/>
          <p:cNvSpPr txBox="1">
            <a:spLocks noChangeArrowheads="1"/>
          </p:cNvSpPr>
          <p:nvPr/>
        </p:nvSpPr>
        <p:spPr bwMode="auto">
          <a:xfrm>
            <a:off x="6032502" y="5949951"/>
            <a:ext cx="182614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a:latin typeface="Calibri" pitchFamily="34" charset="0"/>
              </a:rPr>
              <a:t>事例情報の共有化</a:t>
            </a:r>
          </a:p>
        </p:txBody>
      </p:sp>
      <p:sp>
        <p:nvSpPr>
          <p:cNvPr id="16401" name="テキスト ボックス 11"/>
          <p:cNvSpPr txBox="1">
            <a:spLocks noChangeArrowheads="1"/>
          </p:cNvSpPr>
          <p:nvPr/>
        </p:nvSpPr>
        <p:spPr bwMode="auto">
          <a:xfrm>
            <a:off x="6032501" y="4797426"/>
            <a:ext cx="153599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a:latin typeface="Calibri" pitchFamily="34" charset="0"/>
              </a:rPr>
              <a:t>アイデアの提示</a:t>
            </a:r>
          </a:p>
        </p:txBody>
      </p:sp>
      <p:sp>
        <p:nvSpPr>
          <p:cNvPr id="16402" name="テキスト ボックス 12"/>
          <p:cNvSpPr txBox="1">
            <a:spLocks noChangeArrowheads="1"/>
          </p:cNvSpPr>
          <p:nvPr/>
        </p:nvSpPr>
        <p:spPr bwMode="auto">
          <a:xfrm>
            <a:off x="6032501" y="4292601"/>
            <a:ext cx="153599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a:latin typeface="Calibri" pitchFamily="34" charset="0"/>
              </a:rPr>
              <a:t>アイデアの連鎖</a:t>
            </a:r>
          </a:p>
        </p:txBody>
      </p:sp>
      <p:sp>
        <p:nvSpPr>
          <p:cNvPr id="16403" name="テキスト ボックス 13"/>
          <p:cNvSpPr txBox="1">
            <a:spLocks noChangeArrowheads="1"/>
          </p:cNvSpPr>
          <p:nvPr/>
        </p:nvSpPr>
        <p:spPr bwMode="auto">
          <a:xfrm>
            <a:off x="5961064" y="3789364"/>
            <a:ext cx="174118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a:latin typeface="Calibri" pitchFamily="34" charset="0"/>
              </a:rPr>
              <a:t>アイデアの具体化</a:t>
            </a:r>
          </a:p>
        </p:txBody>
      </p:sp>
      <p:sp>
        <p:nvSpPr>
          <p:cNvPr id="16404" name="テキスト ボックス 14"/>
          <p:cNvSpPr txBox="1">
            <a:spLocks noChangeArrowheads="1"/>
          </p:cNvSpPr>
          <p:nvPr/>
        </p:nvSpPr>
        <p:spPr bwMode="auto">
          <a:xfrm>
            <a:off x="5961064" y="2565401"/>
            <a:ext cx="162095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a:latin typeface="Calibri" pitchFamily="34" charset="0"/>
              </a:rPr>
              <a:t>目標の順序設定</a:t>
            </a:r>
          </a:p>
        </p:txBody>
      </p:sp>
      <p:sp>
        <p:nvSpPr>
          <p:cNvPr id="16405" name="テキスト ボックス 15"/>
          <p:cNvSpPr txBox="1">
            <a:spLocks noChangeArrowheads="1"/>
          </p:cNvSpPr>
          <p:nvPr/>
        </p:nvSpPr>
        <p:spPr bwMode="auto">
          <a:xfrm>
            <a:off x="6248402" y="2060576"/>
            <a:ext cx="100540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600">
                <a:latin typeface="Calibri" pitchFamily="34" charset="0"/>
              </a:rPr>
              <a:t>役割分担</a:t>
            </a:r>
          </a:p>
        </p:txBody>
      </p:sp>
      <p:sp>
        <p:nvSpPr>
          <p:cNvPr id="17" name="角丸四角形 16"/>
          <p:cNvSpPr/>
          <p:nvPr/>
        </p:nvSpPr>
        <p:spPr>
          <a:xfrm>
            <a:off x="1857375" y="5516563"/>
            <a:ext cx="6408738" cy="3603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③評価</a:t>
            </a:r>
          </a:p>
        </p:txBody>
      </p:sp>
      <p:sp>
        <p:nvSpPr>
          <p:cNvPr id="18" name="角丸四角形 17"/>
          <p:cNvSpPr/>
          <p:nvPr/>
        </p:nvSpPr>
        <p:spPr>
          <a:xfrm>
            <a:off x="1784351" y="765177"/>
            <a:ext cx="2736850" cy="360363"/>
          </a:xfrm>
          <a:prstGeom prst="roundRect">
            <a:avLst/>
          </a:prstGeom>
          <a:solidFill>
            <a:srgbClr val="0070C0"/>
          </a:solidFill>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HGP創英角ｺﾞｼｯｸUB" pitchFamily="50" charset="-128"/>
                <a:ea typeface="HGP創英角ｺﾞｼｯｸUB" pitchFamily="50" charset="-128"/>
              </a:rPr>
              <a:t>見立てのプロセス</a:t>
            </a:r>
          </a:p>
        </p:txBody>
      </p:sp>
      <p:sp>
        <p:nvSpPr>
          <p:cNvPr id="19" name="角丸四角形 18"/>
          <p:cNvSpPr/>
          <p:nvPr/>
        </p:nvSpPr>
        <p:spPr>
          <a:xfrm>
            <a:off x="5457826" y="765177"/>
            <a:ext cx="2735263" cy="360363"/>
          </a:xfrm>
          <a:prstGeom prst="roundRect">
            <a:avLst/>
          </a:prstGeom>
          <a:solidFill>
            <a:srgbClr val="C00000"/>
          </a:solidFill>
        </p:spPr>
        <p:style>
          <a:lnRef idx="3">
            <a:schemeClr val="lt1"/>
          </a:lnRef>
          <a:fillRef idx="1">
            <a:schemeClr val="accent2"/>
          </a:fillRef>
          <a:effectRef idx="1">
            <a:schemeClr val="accent2"/>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HGP創英角ｺﾞｼｯｸUB" pitchFamily="50" charset="-128"/>
                <a:ea typeface="HGP創英角ｺﾞｼｯｸUB" pitchFamily="50" charset="-128"/>
              </a:rPr>
              <a:t>手立てのプロセス</a:t>
            </a:r>
          </a:p>
        </p:txBody>
      </p:sp>
      <p:sp>
        <p:nvSpPr>
          <p:cNvPr id="20" name="角丸四角形 19"/>
          <p:cNvSpPr/>
          <p:nvPr/>
        </p:nvSpPr>
        <p:spPr>
          <a:xfrm>
            <a:off x="1928815" y="1557340"/>
            <a:ext cx="2376487" cy="35877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①事例の概要把握</a:t>
            </a:r>
          </a:p>
        </p:txBody>
      </p:sp>
      <p:sp>
        <p:nvSpPr>
          <p:cNvPr id="21" name="角丸四角形 20"/>
          <p:cNvSpPr/>
          <p:nvPr/>
        </p:nvSpPr>
        <p:spPr>
          <a:xfrm>
            <a:off x="1928815" y="2781302"/>
            <a:ext cx="2376487" cy="36036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②全体像把握</a:t>
            </a:r>
          </a:p>
        </p:txBody>
      </p:sp>
      <p:sp>
        <p:nvSpPr>
          <p:cNvPr id="22" name="角丸四角形 21"/>
          <p:cNvSpPr/>
          <p:nvPr/>
        </p:nvSpPr>
        <p:spPr>
          <a:xfrm>
            <a:off x="5673725" y="1557340"/>
            <a:ext cx="2374900" cy="35877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⑤支援計画の策定</a:t>
            </a:r>
          </a:p>
        </p:txBody>
      </p:sp>
      <p:sp>
        <p:nvSpPr>
          <p:cNvPr id="23" name="角丸四角形 22"/>
          <p:cNvSpPr/>
          <p:nvPr/>
        </p:nvSpPr>
        <p:spPr>
          <a:xfrm>
            <a:off x="5673725" y="3213102"/>
            <a:ext cx="2374900" cy="36036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tx1"/>
                </a:solidFill>
              </a:rPr>
              <a:t>④支援目標の設定</a:t>
            </a:r>
          </a:p>
        </p:txBody>
      </p:sp>
      <p:sp>
        <p:nvSpPr>
          <p:cNvPr id="28" name="角丸四角形 27"/>
          <p:cNvSpPr/>
          <p:nvPr/>
        </p:nvSpPr>
        <p:spPr>
          <a:xfrm>
            <a:off x="848544" y="2492896"/>
            <a:ext cx="360040" cy="2448272"/>
          </a:xfrm>
          <a:prstGeom prst="roundRect">
            <a:avLst/>
          </a:prstGeom>
          <a:solidFill>
            <a:srgbClr val="0070C0"/>
          </a:solidFill>
        </p:spPr>
        <p:style>
          <a:lnRef idx="0">
            <a:schemeClr val="accent1"/>
          </a:lnRef>
          <a:fillRef idx="3">
            <a:schemeClr val="accent1"/>
          </a:fillRef>
          <a:effectRef idx="3">
            <a:schemeClr val="accent1"/>
          </a:effectRef>
          <a:fontRef idx="minor">
            <a:schemeClr val="lt1"/>
          </a:fontRef>
        </p:style>
        <p:txBody>
          <a:bodyPr vert="eaVert" anchor="ctr"/>
          <a:lstStyle/>
          <a:p>
            <a:pPr algn="ctr" fontAlgn="auto">
              <a:spcBef>
                <a:spcPts val="0"/>
              </a:spcBef>
              <a:spcAft>
                <a:spcPts val="0"/>
              </a:spcAft>
              <a:defRPr/>
            </a:pPr>
            <a:r>
              <a:rPr lang="ja-JP" altLang="en-US" dirty="0">
                <a:solidFill>
                  <a:schemeClr val="bg1"/>
                </a:solidFill>
                <a:latin typeface="ＭＳ ゴシック" panose="020B0609070205080204" pitchFamily="49" charset="-128"/>
                <a:ea typeface="ＭＳ ゴシック" panose="020B0609070205080204" pitchFamily="49" charset="-128"/>
              </a:rPr>
              <a:t>事例理解の深まり</a:t>
            </a:r>
          </a:p>
        </p:txBody>
      </p:sp>
      <p:sp>
        <p:nvSpPr>
          <p:cNvPr id="30" name="角丸四角形 29"/>
          <p:cNvSpPr/>
          <p:nvPr/>
        </p:nvSpPr>
        <p:spPr>
          <a:xfrm>
            <a:off x="8625408" y="2492896"/>
            <a:ext cx="360040" cy="2448272"/>
          </a:xfrm>
          <a:prstGeom prst="roundRect">
            <a:avLst/>
          </a:prstGeom>
          <a:solidFill>
            <a:srgbClr val="CC3300"/>
          </a:solidFill>
        </p:spPr>
        <p:style>
          <a:lnRef idx="0">
            <a:schemeClr val="accent2"/>
          </a:lnRef>
          <a:fillRef idx="3">
            <a:schemeClr val="accent2"/>
          </a:fillRef>
          <a:effectRef idx="3">
            <a:schemeClr val="accent2"/>
          </a:effectRef>
          <a:fontRef idx="minor">
            <a:schemeClr val="lt1"/>
          </a:fontRef>
        </p:style>
        <p:txBody>
          <a:bodyPr vert="eaVert" anchor="ctr"/>
          <a:lstStyle/>
          <a:p>
            <a:pPr algn="ctr" fontAlgn="auto">
              <a:spcBef>
                <a:spcPts val="0"/>
              </a:spcBef>
              <a:spcAft>
                <a:spcPts val="0"/>
              </a:spcAft>
              <a:defRPr/>
            </a:pPr>
            <a:r>
              <a:rPr lang="ja-JP" altLang="en-US" dirty="0">
                <a:solidFill>
                  <a:schemeClr val="bg1"/>
                </a:solidFill>
                <a:latin typeface="ＭＳ ゴシック" panose="020B0609070205080204" pitchFamily="49" charset="-128"/>
                <a:ea typeface="ＭＳ ゴシック" panose="020B0609070205080204" pitchFamily="49" charset="-128"/>
              </a:rPr>
              <a:t>実行可能な支援</a:t>
            </a:r>
          </a:p>
        </p:txBody>
      </p:sp>
      <p:sp>
        <p:nvSpPr>
          <p:cNvPr id="16419" name="Text Box 3"/>
          <p:cNvSpPr txBox="1">
            <a:spLocks noChangeArrowheads="1"/>
          </p:cNvSpPr>
          <p:nvPr/>
        </p:nvSpPr>
        <p:spPr bwMode="auto">
          <a:xfrm>
            <a:off x="5054074" y="6540700"/>
            <a:ext cx="36872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200" dirty="0">
                <a:latin typeface="Times New Roman" pitchFamily="18" charset="0"/>
              </a:rPr>
              <a:t>野中猛</a:t>
            </a:r>
            <a:r>
              <a:rPr lang="en-US" altLang="ja-JP" sz="1200" dirty="0">
                <a:latin typeface="Times New Roman" pitchFamily="18" charset="0"/>
              </a:rPr>
              <a:t> </a:t>
            </a:r>
            <a:r>
              <a:rPr lang="ja-JP" altLang="en-US" sz="1200" dirty="0">
                <a:latin typeface="Times New Roman" pitchFamily="18" charset="0"/>
              </a:rPr>
              <a:t>「ケア会議で学ぶケアマネジメントの本質」</a:t>
            </a:r>
            <a:r>
              <a:rPr lang="en-US" altLang="ja-JP" sz="1200" dirty="0">
                <a:latin typeface="Times New Roman" pitchFamily="18" charset="0"/>
              </a:rPr>
              <a:t>2013</a:t>
            </a:r>
          </a:p>
        </p:txBody>
      </p:sp>
      <p:sp>
        <p:nvSpPr>
          <p:cNvPr id="33"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69708" y="6530219"/>
            <a:ext cx="2311400" cy="476250"/>
          </a:xfrm>
        </p:spPr>
        <p:txBody>
          <a:bodyPr/>
          <a:lstStyle/>
          <a:p>
            <a:pPr>
              <a:defRPr/>
            </a:pPr>
            <a:fld id="{431CAECD-5926-4741-A906-A08E04809A27}" type="slidenum">
              <a:rPr lang="en-US" altLang="ja-JP" smtClean="0"/>
              <a:pPr>
                <a:defRPr/>
              </a:pPr>
              <a:t>32</a:t>
            </a:fld>
            <a:endParaRPr lang="en-US" altLang="ja-JP"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up)">
                                      <p:cBhvr>
                                        <p:cTn id="7" dur="1000"/>
                                        <p:tgtEl>
                                          <p:spTgt spid="26"/>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up)">
                                      <p:cBhvr>
                                        <p:cTn id="11" dur="1000"/>
                                        <p:tgtEl>
                                          <p:spTgt spid="24"/>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wipe(down)">
                                      <p:cBhvr>
                                        <p:cTn id="16" dur="1000"/>
                                        <p:tgtEl>
                                          <p:spTgt spid="27"/>
                                        </p:tgtEl>
                                      </p:cBhvr>
                                    </p:animEffect>
                                  </p:childTnLst>
                                </p:cTn>
                              </p:par>
                            </p:childTnLst>
                          </p:cTn>
                        </p:par>
                        <p:par>
                          <p:cTn id="17" fill="hold">
                            <p:stCondLst>
                              <p:cond delay="1000"/>
                            </p:stCondLst>
                            <p:childTnLst>
                              <p:par>
                                <p:cTn id="18" presetID="22" presetClass="entr" presetSubtype="4" fill="hold" grpId="0" nodeType="after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wipe(down)">
                                      <p:cBhvr>
                                        <p:cTn id="20"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6" grpId="0" animBg="1"/>
      <p:bldP spid="25" grpId="0" animBg="1"/>
      <p:bldP spid="2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_s1030"/>
          <p:cNvSpPr>
            <a:spLocks noChangeArrowheads="1" noTextEdit="1"/>
          </p:cNvSpPr>
          <p:nvPr/>
        </p:nvSpPr>
        <p:spPr bwMode="auto">
          <a:xfrm rot="1219814" flipH="1">
            <a:off x="4470151" y="1308308"/>
            <a:ext cx="1688000" cy="125087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pic>
        <p:nvPicPr>
          <p:cNvPr id="23564" name="Picture 12" descr="C:\Users\sima\AppData\Local\Microsoft\Windows\Temporary Internet Files\Content.IE5\4VCV9J5M\sgi01a2013092214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2562" y="1806278"/>
            <a:ext cx="1668411" cy="1387512"/>
          </a:xfrm>
          <a:prstGeom prst="rect">
            <a:avLst/>
          </a:prstGeom>
          <a:noFill/>
          <a:extLst>
            <a:ext uri="{909E8E84-426E-40DD-AFC4-6F175D3DCCD1}">
              <a14:hiddenFill xmlns:a14="http://schemas.microsoft.com/office/drawing/2010/main">
                <a:solidFill>
                  <a:srgbClr val="FFFFFF"/>
                </a:solidFill>
              </a14:hiddenFill>
            </a:ext>
          </a:extLst>
        </p:spPr>
      </p:pic>
      <p:sp>
        <p:nvSpPr>
          <p:cNvPr id="15362" name="Rectangle 2"/>
          <p:cNvSpPr>
            <a:spLocks noGrp="1" noChangeArrowheads="1"/>
          </p:cNvSpPr>
          <p:nvPr>
            <p:ph type="title" idx="4294967295"/>
          </p:nvPr>
        </p:nvSpPr>
        <p:spPr>
          <a:xfrm>
            <a:off x="719377" y="116633"/>
            <a:ext cx="8496300" cy="648072"/>
          </a:xfrm>
        </p:spPr>
        <p:txBody>
          <a:bodyPr/>
          <a:lstStyle/>
          <a:p>
            <a:pPr eaLnBrk="1" hangingPunct="1"/>
            <a:r>
              <a:rPr lang="ja-JP" altLang="en-US" dirty="0">
                <a:solidFill>
                  <a:srgbClr val="CC3300"/>
                </a:solidFill>
                <a:latin typeface="HGP創英角ﾎﾟｯﾌﾟ体" pitchFamily="50" charset="-128"/>
                <a:ea typeface="HGP創英角ﾎﾟｯﾌﾟ体" pitchFamily="50" charset="-128"/>
              </a:rPr>
              <a:t>「</a:t>
            </a:r>
            <a:r>
              <a:rPr lang="ja-JP" altLang="en-US" sz="3600" dirty="0">
                <a:solidFill>
                  <a:srgbClr val="CC3300"/>
                </a:solidFill>
                <a:latin typeface="HGP創英角ﾎﾟｯﾌﾟ体" pitchFamily="50" charset="-128"/>
                <a:ea typeface="HGP創英角ﾎﾟｯﾌﾟ体" pitchFamily="50" charset="-128"/>
              </a:rPr>
              <a:t>事例検討会」型とは</a:t>
            </a:r>
          </a:p>
        </p:txBody>
      </p:sp>
      <p:pic>
        <p:nvPicPr>
          <p:cNvPr id="5" name="Picture 25" descr="presen02_cl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650150" y="3555054"/>
            <a:ext cx="898597" cy="1882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2" descr="presen02_cl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10879" y="2164538"/>
            <a:ext cx="805712" cy="1873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4" descr="presen02_cl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7632458" y="2279747"/>
            <a:ext cx="522586" cy="1710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正方形/長方形 1"/>
          <p:cNvSpPr/>
          <p:nvPr/>
        </p:nvSpPr>
        <p:spPr>
          <a:xfrm>
            <a:off x="6105129" y="1610583"/>
            <a:ext cx="3419872" cy="646331"/>
          </a:xfrm>
          <a:prstGeom prst="rect">
            <a:avLst/>
          </a:prstGeom>
        </p:spPr>
        <p:txBody>
          <a:bodyPr wrap="square">
            <a:spAutoFit/>
          </a:bodyPr>
          <a:lstStyle/>
          <a:p>
            <a:pPr lvl="0"/>
            <a:r>
              <a:rPr lang="ja-JP" altLang="en-US" dirty="0">
                <a:solidFill>
                  <a:srgbClr val="000000"/>
                </a:solidFill>
              </a:rPr>
              <a:t>①　</a:t>
            </a:r>
            <a:r>
              <a:rPr lang="en-US" altLang="ja-JP" dirty="0" err="1">
                <a:solidFill>
                  <a:srgbClr val="000000"/>
                </a:solidFill>
              </a:rPr>
              <a:t>Sve</a:t>
            </a:r>
            <a:r>
              <a:rPr lang="ja-JP" altLang="en-US" sz="1200" dirty="0">
                <a:solidFill>
                  <a:srgbClr val="000000"/>
                </a:solidFill>
              </a:rPr>
              <a:t>（バイジー）</a:t>
            </a:r>
            <a:r>
              <a:rPr lang="ja-JP" altLang="en-US" dirty="0">
                <a:solidFill>
                  <a:srgbClr val="000000"/>
                </a:solidFill>
              </a:rPr>
              <a:t>が事例を説明する</a:t>
            </a:r>
            <a:endParaRPr lang="en-US" altLang="ja-JP" dirty="0">
              <a:solidFill>
                <a:srgbClr val="000000"/>
              </a:solidFill>
            </a:endParaRPr>
          </a:p>
          <a:p>
            <a:pPr lvl="0"/>
            <a:r>
              <a:rPr lang="ja-JP" altLang="en-US" dirty="0">
                <a:solidFill>
                  <a:srgbClr val="0000FF"/>
                </a:solidFill>
              </a:rPr>
              <a:t>　☆本人のイメージが湧くように</a:t>
            </a:r>
          </a:p>
        </p:txBody>
      </p:sp>
      <p:sp>
        <p:nvSpPr>
          <p:cNvPr id="3" name="正方形/長方形 2"/>
          <p:cNvSpPr/>
          <p:nvPr/>
        </p:nvSpPr>
        <p:spPr>
          <a:xfrm>
            <a:off x="560512" y="1014880"/>
            <a:ext cx="4675898" cy="923330"/>
          </a:xfrm>
          <a:prstGeom prst="rect">
            <a:avLst/>
          </a:prstGeom>
        </p:spPr>
        <p:txBody>
          <a:bodyPr wrap="square">
            <a:spAutoFit/>
          </a:bodyPr>
          <a:lstStyle/>
          <a:p>
            <a:pPr lvl="0"/>
            <a:r>
              <a:rPr lang="ja-JP" altLang="en-US" dirty="0">
                <a:solidFill>
                  <a:srgbClr val="000000"/>
                </a:solidFill>
              </a:rPr>
              <a:t>②</a:t>
            </a:r>
            <a:r>
              <a:rPr lang="ja-JP" altLang="en-US" dirty="0">
                <a:solidFill>
                  <a:srgbClr val="000000"/>
                </a:solidFill>
                <a:latin typeface="HGP創英角ﾎﾟｯﾌﾟ体" pitchFamily="50" charset="-128"/>
                <a:ea typeface="HGP創英角ﾎﾟｯﾌﾟ体" pitchFamily="50" charset="-128"/>
              </a:rPr>
              <a:t>　</a:t>
            </a:r>
            <a:r>
              <a:rPr lang="en-US" altLang="ja-JP" dirty="0" err="1">
                <a:solidFill>
                  <a:srgbClr val="000000"/>
                </a:solidFill>
              </a:rPr>
              <a:t>Svr</a:t>
            </a:r>
            <a:r>
              <a:rPr lang="ja-JP" altLang="en-US" sz="1200" dirty="0">
                <a:solidFill>
                  <a:srgbClr val="000000"/>
                </a:solidFill>
              </a:rPr>
              <a:t>（バイザー）</a:t>
            </a:r>
            <a:r>
              <a:rPr lang="ja-JP" altLang="en-US" dirty="0">
                <a:solidFill>
                  <a:srgbClr val="000000"/>
                </a:solidFill>
              </a:rPr>
              <a:t>がボードに事例を展開する</a:t>
            </a:r>
            <a:endParaRPr lang="en-US" altLang="ja-JP" dirty="0">
              <a:solidFill>
                <a:srgbClr val="000000"/>
              </a:solidFill>
            </a:endParaRPr>
          </a:p>
          <a:p>
            <a:pPr lvl="0"/>
            <a:r>
              <a:rPr lang="ja-JP" altLang="en-US" dirty="0">
                <a:solidFill>
                  <a:srgbClr val="0000FF"/>
                </a:solidFill>
              </a:rPr>
              <a:t>　</a:t>
            </a:r>
            <a:r>
              <a:rPr lang="ja-JP" altLang="en-US" dirty="0" smtClean="0">
                <a:solidFill>
                  <a:srgbClr val="0000FF"/>
                </a:solidFill>
              </a:rPr>
              <a:t>☆</a:t>
            </a:r>
            <a:r>
              <a:rPr lang="en-US" altLang="ja-JP" dirty="0" smtClean="0">
                <a:solidFill>
                  <a:srgbClr val="0000FF"/>
                </a:solidFill>
                <a:latin typeface="+mn-lt"/>
              </a:rPr>
              <a:t>FG</a:t>
            </a:r>
            <a:r>
              <a:rPr lang="ja-JP" altLang="en-US" sz="1200" dirty="0" smtClean="0">
                <a:solidFill>
                  <a:srgbClr val="0000FF"/>
                </a:solidFill>
                <a:latin typeface="+mn-lt"/>
              </a:rPr>
              <a:t>（</a:t>
            </a:r>
            <a:r>
              <a:rPr lang="ja-JP" altLang="en-US" sz="1200" dirty="0" smtClean="0">
                <a:solidFill>
                  <a:srgbClr val="0000FF"/>
                </a:solidFill>
              </a:rPr>
              <a:t>ファシリテーショングラフィックス）</a:t>
            </a:r>
            <a:r>
              <a:rPr lang="ja-JP" altLang="en-US" dirty="0" smtClean="0">
                <a:solidFill>
                  <a:srgbClr val="0000FF"/>
                </a:solidFill>
              </a:rPr>
              <a:t>に</a:t>
            </a:r>
            <a:r>
              <a:rPr lang="ja-JP" altLang="en-US" dirty="0">
                <a:solidFill>
                  <a:srgbClr val="0000FF"/>
                </a:solidFill>
              </a:rPr>
              <a:t>より聞き漏れのないように</a:t>
            </a:r>
            <a:r>
              <a:rPr lang="en-US" altLang="ja-JP" dirty="0" err="1">
                <a:solidFill>
                  <a:srgbClr val="0000FF"/>
                </a:solidFill>
              </a:rPr>
              <a:t>Sve</a:t>
            </a:r>
            <a:r>
              <a:rPr lang="ja-JP" altLang="en-US" dirty="0">
                <a:solidFill>
                  <a:srgbClr val="0000FF"/>
                </a:solidFill>
              </a:rPr>
              <a:t>に具体的な確認を行いながら</a:t>
            </a:r>
          </a:p>
        </p:txBody>
      </p:sp>
      <p:sp>
        <p:nvSpPr>
          <p:cNvPr id="8" name="正方形/長方形 7"/>
          <p:cNvSpPr/>
          <p:nvPr/>
        </p:nvSpPr>
        <p:spPr>
          <a:xfrm>
            <a:off x="1096231" y="4252758"/>
            <a:ext cx="3719118" cy="1200329"/>
          </a:xfrm>
          <a:prstGeom prst="rect">
            <a:avLst/>
          </a:prstGeom>
        </p:spPr>
        <p:txBody>
          <a:bodyPr wrap="square">
            <a:spAutoFit/>
          </a:bodyPr>
          <a:lstStyle/>
          <a:p>
            <a:pPr lvl="0"/>
            <a:r>
              <a:rPr lang="ja-JP" altLang="en-US" dirty="0">
                <a:solidFill>
                  <a:srgbClr val="000000"/>
                </a:solidFill>
              </a:rPr>
              <a:t>⑤　参加者の質問や</a:t>
            </a:r>
            <a:r>
              <a:rPr lang="en-US" altLang="ja-JP" dirty="0" err="1">
                <a:solidFill>
                  <a:srgbClr val="000000"/>
                </a:solidFill>
              </a:rPr>
              <a:t>Sve</a:t>
            </a:r>
            <a:r>
              <a:rPr lang="ja-JP" altLang="en-US" dirty="0">
                <a:solidFill>
                  <a:srgbClr val="000000"/>
                </a:solidFill>
              </a:rPr>
              <a:t>の回答に対して</a:t>
            </a:r>
            <a:r>
              <a:rPr lang="en-US" altLang="ja-JP" dirty="0" err="1">
                <a:solidFill>
                  <a:srgbClr val="000000"/>
                </a:solidFill>
              </a:rPr>
              <a:t>Svr</a:t>
            </a:r>
            <a:r>
              <a:rPr lang="ja-JP" altLang="en-US" dirty="0">
                <a:solidFill>
                  <a:srgbClr val="000000"/>
                </a:solidFill>
              </a:rPr>
              <a:t>から</a:t>
            </a:r>
            <a:r>
              <a:rPr lang="ja-JP" altLang="en-US" dirty="0">
                <a:solidFill>
                  <a:srgbClr val="FF0000"/>
                </a:solidFill>
              </a:rPr>
              <a:t>助言</a:t>
            </a:r>
            <a:r>
              <a:rPr lang="ja-JP" altLang="en-US" dirty="0">
                <a:solidFill>
                  <a:srgbClr val="000000"/>
                </a:solidFill>
              </a:rPr>
              <a:t>する</a:t>
            </a:r>
            <a:endParaRPr lang="en-US" altLang="ja-JP" dirty="0">
              <a:solidFill>
                <a:srgbClr val="000000"/>
              </a:solidFill>
            </a:endParaRPr>
          </a:p>
          <a:p>
            <a:pPr lvl="0"/>
            <a:r>
              <a:rPr lang="ja-JP" altLang="en-US" dirty="0">
                <a:solidFill>
                  <a:srgbClr val="0000FF"/>
                </a:solidFill>
              </a:rPr>
              <a:t>　☆類似の質問を促して掘り下げる</a:t>
            </a:r>
            <a:endParaRPr lang="en-US" altLang="ja-JP" dirty="0">
              <a:solidFill>
                <a:srgbClr val="0000FF"/>
              </a:solidFill>
            </a:endParaRPr>
          </a:p>
          <a:p>
            <a:pPr lvl="0"/>
            <a:r>
              <a:rPr lang="ja-JP" altLang="en-US" dirty="0">
                <a:solidFill>
                  <a:srgbClr val="0000FF"/>
                </a:solidFill>
              </a:rPr>
              <a:t>　☆</a:t>
            </a:r>
            <a:r>
              <a:rPr lang="en-US" altLang="ja-JP" dirty="0">
                <a:solidFill>
                  <a:srgbClr val="0000FF"/>
                </a:solidFill>
              </a:rPr>
              <a:t>FG</a:t>
            </a:r>
            <a:r>
              <a:rPr lang="ja-JP" altLang="en-US" dirty="0">
                <a:solidFill>
                  <a:srgbClr val="0000FF"/>
                </a:solidFill>
              </a:rPr>
              <a:t>から違和感を伝え意見を促す</a:t>
            </a:r>
          </a:p>
        </p:txBody>
      </p:sp>
      <p:sp>
        <p:nvSpPr>
          <p:cNvPr id="9" name="正方形/長方形 8"/>
          <p:cNvSpPr/>
          <p:nvPr/>
        </p:nvSpPr>
        <p:spPr>
          <a:xfrm>
            <a:off x="6201542" y="5022169"/>
            <a:ext cx="3323458" cy="923330"/>
          </a:xfrm>
          <a:prstGeom prst="rect">
            <a:avLst/>
          </a:prstGeom>
        </p:spPr>
        <p:txBody>
          <a:bodyPr wrap="square">
            <a:spAutoFit/>
          </a:bodyPr>
          <a:lstStyle/>
          <a:p>
            <a:pPr lvl="0"/>
            <a:r>
              <a:rPr lang="ja-JP" altLang="en-US" dirty="0">
                <a:solidFill>
                  <a:srgbClr val="000000"/>
                </a:solidFill>
              </a:rPr>
              <a:t>⑦　</a:t>
            </a:r>
            <a:r>
              <a:rPr lang="en-US" altLang="ja-JP" dirty="0" err="1">
                <a:solidFill>
                  <a:srgbClr val="000000"/>
                </a:solidFill>
              </a:rPr>
              <a:t>Sve</a:t>
            </a:r>
            <a:r>
              <a:rPr lang="ja-JP" altLang="en-US" dirty="0">
                <a:solidFill>
                  <a:srgbClr val="000000"/>
                </a:solidFill>
              </a:rPr>
              <a:t>の感想で気づきの共有</a:t>
            </a:r>
            <a:endParaRPr lang="en-US" altLang="ja-JP" dirty="0">
              <a:solidFill>
                <a:srgbClr val="000000"/>
              </a:solidFill>
            </a:endParaRPr>
          </a:p>
          <a:p>
            <a:pPr lvl="0"/>
            <a:r>
              <a:rPr lang="ja-JP" altLang="en-US" dirty="0">
                <a:solidFill>
                  <a:srgbClr val="0000FF"/>
                </a:solidFill>
              </a:rPr>
              <a:t>　☆次回に繋げるよう参加者と</a:t>
            </a:r>
            <a:endParaRPr lang="en-US" altLang="ja-JP" dirty="0">
              <a:solidFill>
                <a:srgbClr val="0000FF"/>
              </a:solidFill>
            </a:endParaRPr>
          </a:p>
          <a:p>
            <a:pPr lvl="0"/>
            <a:r>
              <a:rPr lang="ja-JP" altLang="en-US" dirty="0">
                <a:solidFill>
                  <a:srgbClr val="0000FF"/>
                </a:solidFill>
              </a:rPr>
              <a:t>　　の協働的な雰囲気を確認</a:t>
            </a:r>
            <a:endParaRPr lang="en-US" altLang="ja-JP" dirty="0">
              <a:solidFill>
                <a:srgbClr val="0000FF"/>
              </a:solidFill>
            </a:endParaRPr>
          </a:p>
        </p:txBody>
      </p:sp>
      <p:sp>
        <p:nvSpPr>
          <p:cNvPr id="10" name="正方形/長方形 9"/>
          <p:cNvSpPr/>
          <p:nvPr/>
        </p:nvSpPr>
        <p:spPr>
          <a:xfrm>
            <a:off x="2891778" y="5797351"/>
            <a:ext cx="4012637" cy="923330"/>
          </a:xfrm>
          <a:prstGeom prst="rect">
            <a:avLst/>
          </a:prstGeom>
        </p:spPr>
        <p:txBody>
          <a:bodyPr wrap="none">
            <a:spAutoFit/>
          </a:bodyPr>
          <a:lstStyle/>
          <a:p>
            <a:pPr lvl="0"/>
            <a:r>
              <a:rPr lang="ja-JP" altLang="en-US" dirty="0">
                <a:solidFill>
                  <a:srgbClr val="000000"/>
                </a:solidFill>
              </a:rPr>
              <a:t>⑥　参加者全員で解決策の提示</a:t>
            </a:r>
            <a:endParaRPr lang="en-US" altLang="ja-JP" dirty="0">
              <a:solidFill>
                <a:srgbClr val="000000"/>
              </a:solidFill>
            </a:endParaRPr>
          </a:p>
          <a:p>
            <a:pPr lvl="0"/>
            <a:r>
              <a:rPr lang="ja-JP" altLang="en-US" dirty="0">
                <a:solidFill>
                  <a:srgbClr val="0000FF"/>
                </a:solidFill>
              </a:rPr>
              <a:t>　☆自由な発想であらゆる可能性を探る</a:t>
            </a:r>
            <a:endParaRPr lang="en-US" altLang="ja-JP" dirty="0">
              <a:solidFill>
                <a:srgbClr val="0000FF"/>
              </a:solidFill>
            </a:endParaRPr>
          </a:p>
          <a:p>
            <a:pPr lvl="0"/>
            <a:r>
              <a:rPr lang="ja-JP" altLang="en-US" dirty="0">
                <a:solidFill>
                  <a:srgbClr val="0000FF"/>
                </a:solidFill>
              </a:rPr>
              <a:t>　☆他の参加者の発言に盛る</a:t>
            </a:r>
          </a:p>
        </p:txBody>
      </p:sp>
      <p:sp>
        <p:nvSpPr>
          <p:cNvPr id="4" name="正方形/長方形 3"/>
          <p:cNvSpPr/>
          <p:nvPr/>
        </p:nvSpPr>
        <p:spPr>
          <a:xfrm>
            <a:off x="2912166" y="2489595"/>
            <a:ext cx="4165777" cy="923330"/>
          </a:xfrm>
          <a:prstGeom prst="rect">
            <a:avLst/>
          </a:prstGeom>
        </p:spPr>
        <p:txBody>
          <a:bodyPr wrap="square">
            <a:spAutoFit/>
          </a:bodyPr>
          <a:lstStyle/>
          <a:p>
            <a:pPr lvl="0"/>
            <a:r>
              <a:rPr lang="ja-JP" altLang="en-US" dirty="0">
                <a:solidFill>
                  <a:srgbClr val="000000"/>
                </a:solidFill>
              </a:rPr>
              <a:t>③　参加者が</a:t>
            </a:r>
            <a:r>
              <a:rPr lang="en-US" altLang="ja-JP" dirty="0" err="1">
                <a:solidFill>
                  <a:srgbClr val="000000"/>
                </a:solidFill>
              </a:rPr>
              <a:t>Sve</a:t>
            </a:r>
            <a:r>
              <a:rPr lang="ja-JP" altLang="en-US" dirty="0">
                <a:solidFill>
                  <a:srgbClr val="000000"/>
                </a:solidFill>
              </a:rPr>
              <a:t>に</a:t>
            </a:r>
            <a:r>
              <a:rPr lang="ja-JP" altLang="en-US" dirty="0">
                <a:solidFill>
                  <a:srgbClr val="FF0000"/>
                </a:solidFill>
              </a:rPr>
              <a:t>意図的な</a:t>
            </a:r>
            <a:r>
              <a:rPr lang="ja-JP" altLang="en-US" dirty="0">
                <a:solidFill>
                  <a:srgbClr val="000000"/>
                </a:solidFill>
              </a:rPr>
              <a:t>質問をする</a:t>
            </a:r>
            <a:endParaRPr lang="en-US" altLang="ja-JP" dirty="0">
              <a:solidFill>
                <a:srgbClr val="000000"/>
              </a:solidFill>
            </a:endParaRPr>
          </a:p>
          <a:p>
            <a:pPr lvl="0"/>
            <a:r>
              <a:rPr lang="ja-JP" altLang="en-US" dirty="0">
                <a:solidFill>
                  <a:srgbClr val="0000FF"/>
                </a:solidFill>
              </a:rPr>
              <a:t>　☆質問の意図を明確にしながら</a:t>
            </a:r>
            <a:endParaRPr lang="en-US" altLang="ja-JP" dirty="0">
              <a:solidFill>
                <a:srgbClr val="0000FF"/>
              </a:solidFill>
            </a:endParaRPr>
          </a:p>
          <a:p>
            <a:pPr lvl="0"/>
            <a:r>
              <a:rPr lang="ja-JP" altLang="en-US" dirty="0">
                <a:solidFill>
                  <a:srgbClr val="0000FF"/>
                </a:solidFill>
              </a:rPr>
              <a:t>　☆事柄の背景を探るように</a:t>
            </a:r>
          </a:p>
        </p:txBody>
      </p:sp>
      <p:sp>
        <p:nvSpPr>
          <p:cNvPr id="22" name="正方形/長方形 21"/>
          <p:cNvSpPr/>
          <p:nvPr/>
        </p:nvSpPr>
        <p:spPr>
          <a:xfrm>
            <a:off x="6225092" y="3967571"/>
            <a:ext cx="3241575" cy="923330"/>
          </a:xfrm>
          <a:prstGeom prst="rect">
            <a:avLst/>
          </a:prstGeom>
        </p:spPr>
        <p:txBody>
          <a:bodyPr wrap="square">
            <a:spAutoFit/>
          </a:bodyPr>
          <a:lstStyle/>
          <a:p>
            <a:pPr lvl="0"/>
            <a:r>
              <a:rPr lang="ja-JP" altLang="en-US" dirty="0">
                <a:solidFill>
                  <a:srgbClr val="000000"/>
                </a:solidFill>
              </a:rPr>
              <a:t>④　参加者の質問に</a:t>
            </a:r>
            <a:r>
              <a:rPr lang="ja-JP" altLang="en-US" dirty="0">
                <a:solidFill>
                  <a:srgbClr val="FF0000"/>
                </a:solidFill>
              </a:rPr>
              <a:t>答える</a:t>
            </a:r>
            <a:endParaRPr lang="en-US" altLang="ja-JP" dirty="0">
              <a:solidFill>
                <a:srgbClr val="FF0000"/>
              </a:solidFill>
            </a:endParaRPr>
          </a:p>
          <a:p>
            <a:pPr lvl="0"/>
            <a:r>
              <a:rPr lang="ja-JP" altLang="en-US" dirty="0">
                <a:solidFill>
                  <a:srgbClr val="0000FF"/>
                </a:solidFill>
              </a:rPr>
              <a:t>　☆具体的場面を思い起こして</a:t>
            </a:r>
            <a:endParaRPr lang="en-US" altLang="ja-JP" dirty="0">
              <a:solidFill>
                <a:srgbClr val="0000FF"/>
              </a:solidFill>
            </a:endParaRPr>
          </a:p>
          <a:p>
            <a:pPr lvl="0"/>
            <a:r>
              <a:rPr lang="ja-JP" altLang="en-US" dirty="0">
                <a:solidFill>
                  <a:srgbClr val="0000FF"/>
                </a:solidFill>
              </a:rPr>
              <a:t>　☆不明な点は取り繕わず</a:t>
            </a:r>
          </a:p>
        </p:txBody>
      </p:sp>
      <p:grpSp>
        <p:nvGrpSpPr>
          <p:cNvPr id="13" name="グループ化 12"/>
          <p:cNvGrpSpPr/>
          <p:nvPr/>
        </p:nvGrpSpPr>
        <p:grpSpPr>
          <a:xfrm rot="1728539">
            <a:off x="4732444" y="3456261"/>
            <a:ext cx="537211" cy="854570"/>
            <a:chOff x="3383159" y="3060148"/>
            <a:chExt cx="722433" cy="1298575"/>
          </a:xfrm>
          <a:effectLst>
            <a:outerShdw blurRad="50800" dist="38100" algn="l" rotWithShape="0">
              <a:prstClr val="black">
                <a:alpha val="40000"/>
              </a:prstClr>
            </a:outerShdw>
          </a:effectLst>
        </p:grpSpPr>
        <p:sp>
          <p:nvSpPr>
            <p:cNvPr id="28" name="下矢印 27"/>
            <p:cNvSpPr/>
            <p:nvPr/>
          </p:nvSpPr>
          <p:spPr>
            <a:xfrm>
              <a:off x="3383159" y="3709436"/>
              <a:ext cx="722433" cy="649287"/>
            </a:xfrm>
            <a:prstGeom prst="downArrow">
              <a:avLst/>
            </a:prstGeom>
            <a:solidFill>
              <a:srgbClr val="FF9900"/>
            </a:solidFill>
            <a:ln w="25400" cap="flat" cmpd="sng" algn="ctr">
              <a:noFill/>
              <a:prstDash val="solid"/>
            </a:ln>
            <a:effectLst/>
          </p:spPr>
          <p:txBody>
            <a:bodyPr anchor="ctr"/>
            <a:lstStyle/>
            <a:p>
              <a:pPr algn="ctr" defTabSz="914395" fontAlgn="auto">
                <a:spcBef>
                  <a:spcPts val="0"/>
                </a:spcBef>
                <a:spcAft>
                  <a:spcPts val="0"/>
                </a:spcAft>
                <a:defRPr/>
              </a:pPr>
              <a:endParaRPr kumimoji="0" lang="ja-JP" altLang="en-US" kern="0">
                <a:solidFill>
                  <a:srgbClr val="FFFFFF"/>
                </a:solidFill>
                <a:latin typeface="Tahoma"/>
                <a:ea typeface="ＭＳ Ｐゴシック"/>
              </a:endParaRPr>
            </a:p>
          </p:txBody>
        </p:sp>
        <p:sp>
          <p:nvSpPr>
            <p:cNvPr id="29" name="下矢印 28"/>
            <p:cNvSpPr/>
            <p:nvPr/>
          </p:nvSpPr>
          <p:spPr>
            <a:xfrm rot="10800000">
              <a:off x="3383159" y="3060148"/>
              <a:ext cx="722433" cy="649287"/>
            </a:xfrm>
            <a:prstGeom prst="downArrow">
              <a:avLst/>
            </a:prstGeom>
            <a:solidFill>
              <a:srgbClr val="FF9900"/>
            </a:solidFill>
            <a:ln w="25400" cap="flat" cmpd="sng" algn="ctr">
              <a:noFill/>
              <a:prstDash val="solid"/>
            </a:ln>
            <a:effectLst/>
          </p:spPr>
          <p:txBody>
            <a:bodyPr anchor="ctr"/>
            <a:lstStyle/>
            <a:p>
              <a:pPr algn="ctr" defTabSz="914395" fontAlgn="auto">
                <a:spcBef>
                  <a:spcPts val="0"/>
                </a:spcBef>
                <a:spcAft>
                  <a:spcPts val="0"/>
                </a:spcAft>
                <a:defRPr/>
              </a:pPr>
              <a:endParaRPr kumimoji="0" lang="ja-JP" altLang="en-US" kern="0">
                <a:solidFill>
                  <a:srgbClr val="FFFFFF"/>
                </a:solidFill>
                <a:latin typeface="Tahoma"/>
                <a:ea typeface="ＭＳ Ｐゴシック"/>
              </a:endParaRPr>
            </a:p>
          </p:txBody>
        </p:sp>
      </p:grpSp>
      <p:grpSp>
        <p:nvGrpSpPr>
          <p:cNvPr id="32" name="グループ化 31"/>
          <p:cNvGrpSpPr/>
          <p:nvPr/>
        </p:nvGrpSpPr>
        <p:grpSpPr>
          <a:xfrm rot="19020805">
            <a:off x="5583441" y="3385459"/>
            <a:ext cx="537211" cy="804711"/>
            <a:chOff x="3383159" y="3060148"/>
            <a:chExt cx="722433" cy="1298575"/>
          </a:xfrm>
          <a:effectLst>
            <a:outerShdw blurRad="50800" dist="38100" algn="l" rotWithShape="0">
              <a:prstClr val="black">
                <a:alpha val="40000"/>
              </a:prstClr>
            </a:outerShdw>
          </a:effectLst>
        </p:grpSpPr>
        <p:sp>
          <p:nvSpPr>
            <p:cNvPr id="33" name="下矢印 32"/>
            <p:cNvSpPr/>
            <p:nvPr/>
          </p:nvSpPr>
          <p:spPr>
            <a:xfrm>
              <a:off x="3383159" y="3709436"/>
              <a:ext cx="722433" cy="649287"/>
            </a:xfrm>
            <a:prstGeom prst="downArrow">
              <a:avLst/>
            </a:prstGeom>
            <a:solidFill>
              <a:srgbClr val="FF9900"/>
            </a:solidFill>
            <a:ln w="25400" cap="flat" cmpd="sng" algn="ctr">
              <a:noFill/>
              <a:prstDash val="solid"/>
            </a:ln>
            <a:effectLst/>
          </p:spPr>
          <p:txBody>
            <a:bodyPr anchor="ctr"/>
            <a:lstStyle/>
            <a:p>
              <a:pPr algn="ctr" defTabSz="914395" fontAlgn="auto">
                <a:spcBef>
                  <a:spcPts val="0"/>
                </a:spcBef>
                <a:spcAft>
                  <a:spcPts val="0"/>
                </a:spcAft>
                <a:defRPr/>
              </a:pPr>
              <a:endParaRPr kumimoji="0" lang="ja-JP" altLang="en-US" kern="0">
                <a:solidFill>
                  <a:srgbClr val="FFFFFF"/>
                </a:solidFill>
                <a:latin typeface="Tahoma"/>
                <a:ea typeface="ＭＳ Ｐゴシック"/>
              </a:endParaRPr>
            </a:p>
          </p:txBody>
        </p:sp>
        <p:sp>
          <p:nvSpPr>
            <p:cNvPr id="34" name="下矢印 33"/>
            <p:cNvSpPr/>
            <p:nvPr/>
          </p:nvSpPr>
          <p:spPr>
            <a:xfrm rot="10800000">
              <a:off x="3383159" y="3060148"/>
              <a:ext cx="722433" cy="649287"/>
            </a:xfrm>
            <a:prstGeom prst="downArrow">
              <a:avLst/>
            </a:prstGeom>
            <a:solidFill>
              <a:srgbClr val="FF9900"/>
            </a:solidFill>
            <a:ln w="25400" cap="flat" cmpd="sng" algn="ctr">
              <a:noFill/>
              <a:prstDash val="solid"/>
            </a:ln>
            <a:effectLst/>
          </p:spPr>
          <p:txBody>
            <a:bodyPr anchor="ctr"/>
            <a:lstStyle/>
            <a:p>
              <a:pPr algn="ctr" defTabSz="914395" fontAlgn="auto">
                <a:spcBef>
                  <a:spcPts val="0"/>
                </a:spcBef>
                <a:spcAft>
                  <a:spcPts val="0"/>
                </a:spcAft>
                <a:defRPr/>
              </a:pPr>
              <a:endParaRPr kumimoji="0" lang="ja-JP" altLang="en-US" kern="0">
                <a:solidFill>
                  <a:srgbClr val="FFFFFF"/>
                </a:solidFill>
                <a:latin typeface="Tahoma"/>
                <a:ea typeface="ＭＳ Ｐゴシック"/>
              </a:endParaRPr>
            </a:p>
          </p:txBody>
        </p:sp>
      </p:grpSp>
      <p:grpSp>
        <p:nvGrpSpPr>
          <p:cNvPr id="35" name="グループ化 34"/>
          <p:cNvGrpSpPr/>
          <p:nvPr/>
        </p:nvGrpSpPr>
        <p:grpSpPr>
          <a:xfrm rot="4817034">
            <a:off x="5211105" y="4159542"/>
            <a:ext cx="537211" cy="891438"/>
            <a:chOff x="3383159" y="3060148"/>
            <a:chExt cx="722433" cy="1298575"/>
          </a:xfrm>
          <a:effectLst>
            <a:outerShdw blurRad="50800" dist="38100" algn="l" rotWithShape="0">
              <a:prstClr val="black">
                <a:alpha val="40000"/>
              </a:prstClr>
            </a:outerShdw>
          </a:effectLst>
        </p:grpSpPr>
        <p:sp>
          <p:nvSpPr>
            <p:cNvPr id="36" name="下矢印 35"/>
            <p:cNvSpPr/>
            <p:nvPr/>
          </p:nvSpPr>
          <p:spPr>
            <a:xfrm>
              <a:off x="3383159" y="3709436"/>
              <a:ext cx="722433" cy="649287"/>
            </a:xfrm>
            <a:prstGeom prst="downArrow">
              <a:avLst/>
            </a:prstGeom>
            <a:solidFill>
              <a:srgbClr val="FF9900"/>
            </a:solidFill>
            <a:ln w="25400" cap="flat" cmpd="sng" algn="ctr">
              <a:noFill/>
              <a:prstDash val="solid"/>
            </a:ln>
            <a:effectLst/>
          </p:spPr>
          <p:txBody>
            <a:bodyPr anchor="ctr"/>
            <a:lstStyle/>
            <a:p>
              <a:pPr algn="ctr" defTabSz="914395" fontAlgn="auto">
                <a:spcBef>
                  <a:spcPts val="0"/>
                </a:spcBef>
                <a:spcAft>
                  <a:spcPts val="0"/>
                </a:spcAft>
                <a:defRPr/>
              </a:pPr>
              <a:endParaRPr kumimoji="0" lang="ja-JP" altLang="en-US" kern="0">
                <a:solidFill>
                  <a:srgbClr val="FFFFFF"/>
                </a:solidFill>
                <a:latin typeface="Tahoma"/>
                <a:ea typeface="ＭＳ Ｐゴシック"/>
              </a:endParaRPr>
            </a:p>
          </p:txBody>
        </p:sp>
        <p:sp>
          <p:nvSpPr>
            <p:cNvPr id="37" name="下矢印 36"/>
            <p:cNvSpPr/>
            <p:nvPr/>
          </p:nvSpPr>
          <p:spPr>
            <a:xfrm rot="10800000">
              <a:off x="3383159" y="3060148"/>
              <a:ext cx="722433" cy="649287"/>
            </a:xfrm>
            <a:prstGeom prst="downArrow">
              <a:avLst/>
            </a:prstGeom>
            <a:solidFill>
              <a:srgbClr val="FF9900"/>
            </a:solidFill>
            <a:ln w="25400" cap="flat" cmpd="sng" algn="ctr">
              <a:noFill/>
              <a:prstDash val="solid"/>
            </a:ln>
            <a:effectLst/>
          </p:spPr>
          <p:txBody>
            <a:bodyPr anchor="ctr"/>
            <a:lstStyle/>
            <a:p>
              <a:pPr algn="ctr" defTabSz="914395" fontAlgn="auto">
                <a:spcBef>
                  <a:spcPts val="0"/>
                </a:spcBef>
                <a:spcAft>
                  <a:spcPts val="0"/>
                </a:spcAft>
                <a:defRPr/>
              </a:pPr>
              <a:endParaRPr kumimoji="0" lang="ja-JP" altLang="en-US" kern="0">
                <a:solidFill>
                  <a:srgbClr val="FFFFFF"/>
                </a:solidFill>
                <a:latin typeface="Tahoma"/>
                <a:ea typeface="ＭＳ Ｐゴシック"/>
              </a:endParaRPr>
            </a:p>
          </p:txBody>
        </p:sp>
      </p:grpSp>
      <p:sp>
        <p:nvSpPr>
          <p:cNvPr id="38" name="_s1030"/>
          <p:cNvSpPr>
            <a:spLocks noChangeArrowheads="1" noTextEdit="1"/>
          </p:cNvSpPr>
          <p:nvPr/>
        </p:nvSpPr>
        <p:spPr bwMode="auto">
          <a:xfrm rot="13103335" flipH="1">
            <a:off x="1889486" y="4840878"/>
            <a:ext cx="1461587" cy="125087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sp>
        <p:nvSpPr>
          <p:cNvPr id="39" name="_s1030"/>
          <p:cNvSpPr>
            <a:spLocks noChangeArrowheads="1" noTextEdit="1"/>
          </p:cNvSpPr>
          <p:nvPr/>
        </p:nvSpPr>
        <p:spPr bwMode="auto">
          <a:xfrm rot="8876519" flipH="1">
            <a:off x="6253164" y="5183417"/>
            <a:ext cx="1461587" cy="125087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sp>
        <p:nvSpPr>
          <p:cNvPr id="27" name="_s1030"/>
          <p:cNvSpPr>
            <a:spLocks noChangeArrowheads="1" noTextEdit="1"/>
          </p:cNvSpPr>
          <p:nvPr/>
        </p:nvSpPr>
        <p:spPr bwMode="auto">
          <a:xfrm rot="13103335" flipH="1">
            <a:off x="3412308" y="1161454"/>
            <a:ext cx="1238258" cy="125087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sp>
        <p:nvSpPr>
          <p:cNvPr id="30" name="正方形/長方形 29"/>
          <p:cNvSpPr/>
          <p:nvPr/>
        </p:nvSpPr>
        <p:spPr>
          <a:xfrm>
            <a:off x="6117391" y="800649"/>
            <a:ext cx="3419872" cy="646331"/>
          </a:xfrm>
          <a:prstGeom prst="rect">
            <a:avLst/>
          </a:prstGeom>
        </p:spPr>
        <p:txBody>
          <a:bodyPr wrap="square">
            <a:spAutoFit/>
          </a:bodyPr>
          <a:lstStyle/>
          <a:p>
            <a:pPr lvl="0"/>
            <a:r>
              <a:rPr lang="ja-JP" altLang="en-US" dirty="0">
                <a:solidFill>
                  <a:schemeClr val="tx1">
                    <a:lumMod val="95000"/>
                    <a:lumOff val="5000"/>
                  </a:schemeClr>
                </a:solidFill>
              </a:rPr>
              <a:t>⓪アイスブレイクと説明</a:t>
            </a:r>
            <a:endParaRPr lang="en-US" altLang="ja-JP" dirty="0">
              <a:solidFill>
                <a:schemeClr val="tx1">
                  <a:lumMod val="95000"/>
                  <a:lumOff val="5000"/>
                </a:schemeClr>
              </a:solidFill>
            </a:endParaRPr>
          </a:p>
          <a:p>
            <a:pPr lvl="0"/>
            <a:r>
              <a:rPr lang="ja-JP" altLang="en-US" dirty="0">
                <a:solidFill>
                  <a:srgbClr val="0000FF"/>
                </a:solidFill>
              </a:rPr>
              <a:t>　☆開始前に入念な場づくり</a:t>
            </a:r>
          </a:p>
        </p:txBody>
      </p:sp>
      <p:sp>
        <p:nvSpPr>
          <p:cNvPr id="31"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11" name="スライド番号プレースホルダー 10"/>
          <p:cNvSpPr>
            <a:spLocks noGrp="1"/>
          </p:cNvSpPr>
          <p:nvPr>
            <p:ph type="sldNum" sz="quarter" idx="12"/>
          </p:nvPr>
        </p:nvSpPr>
        <p:spPr>
          <a:xfrm>
            <a:off x="7529851" y="6488688"/>
            <a:ext cx="2311400" cy="476250"/>
          </a:xfrm>
        </p:spPr>
        <p:txBody>
          <a:bodyPr/>
          <a:lstStyle/>
          <a:p>
            <a:pPr>
              <a:defRPr/>
            </a:pPr>
            <a:fld id="{431CAECD-5926-4741-A906-A08E04809A27}" type="slidenum">
              <a:rPr lang="en-US" altLang="ja-JP" smtClean="0"/>
              <a:pPr>
                <a:defRPr/>
              </a:pPr>
              <a:t>33</a:t>
            </a:fld>
            <a:endParaRPr lang="en-US" altLang="ja-JP" dirty="0"/>
          </a:p>
        </p:txBody>
      </p:sp>
    </p:spTree>
    <p:extLst>
      <p:ext uri="{BB962C8B-B14F-4D97-AF65-F5344CB8AC3E}">
        <p14:creationId xmlns:p14="http://schemas.microsoft.com/office/powerpoint/2010/main" val="4079857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632521" y="115889"/>
            <a:ext cx="8784975" cy="706437"/>
          </a:xfrm>
        </p:spPr>
        <p:txBody>
          <a:bodyPr/>
          <a:lstStyle/>
          <a:p>
            <a:r>
              <a:rPr lang="ja-JP" altLang="en-US" sz="4000" dirty="0">
                <a:solidFill>
                  <a:srgbClr val="CC0000"/>
                </a:solidFill>
                <a:ea typeface="HGP創英角ﾎﾟｯﾌﾟ体" pitchFamily="50" charset="-128"/>
              </a:rPr>
              <a:t>事例検討の時間配分</a:t>
            </a:r>
            <a:r>
              <a:rPr lang="ja-JP" altLang="en-US" sz="3200" dirty="0">
                <a:solidFill>
                  <a:srgbClr val="CC0000"/>
                </a:solidFill>
                <a:ea typeface="HGP創英角ﾎﾟｯﾌﾟ体" pitchFamily="50" charset="-128"/>
              </a:rPr>
              <a:t>（グループ討議の場合）</a:t>
            </a:r>
          </a:p>
        </p:txBody>
      </p:sp>
      <p:sp>
        <p:nvSpPr>
          <p:cNvPr id="21508" name="Rectangle 29"/>
          <p:cNvSpPr>
            <a:spLocks noChangeArrowheads="1"/>
          </p:cNvSpPr>
          <p:nvPr/>
        </p:nvSpPr>
        <p:spPr bwMode="auto">
          <a:xfrm>
            <a:off x="1497013" y="908052"/>
            <a:ext cx="6985000" cy="5613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15000"/>
              </a:lnSpc>
              <a:spcBef>
                <a:spcPct val="0"/>
              </a:spcBef>
              <a:buFontTx/>
              <a:buNone/>
            </a:pPr>
            <a:r>
              <a:rPr lang="ja-JP" altLang="en-US" sz="2400" dirty="0">
                <a:latin typeface="HGP創英角ｺﾞｼｯｸUB" pitchFamily="50" charset="-128"/>
                <a:ea typeface="HGP創英角ｺﾞｼｯｸUB" pitchFamily="50" charset="-128"/>
              </a:rPr>
              <a:t>１　演習の進め方説明　</a:t>
            </a:r>
            <a:r>
              <a:rPr lang="en-US" altLang="ja-JP" sz="2400" dirty="0">
                <a:latin typeface="HGP創英角ｺﾞｼｯｸUB" pitchFamily="50" charset="-128"/>
                <a:ea typeface="HGP創英角ｺﾞｼｯｸUB" pitchFamily="50" charset="-128"/>
              </a:rPr>
              <a:t>10</a:t>
            </a:r>
            <a:r>
              <a:rPr lang="ja-JP" altLang="en-US" sz="2400" dirty="0">
                <a:latin typeface="HGP創英角ｺﾞｼｯｸUB" pitchFamily="50" charset="-128"/>
                <a:ea typeface="HGP創英角ｺﾞｼｯｸUB" pitchFamily="50" charset="-128"/>
              </a:rPr>
              <a:t>分</a:t>
            </a:r>
          </a:p>
          <a:p>
            <a:pPr eaLnBrk="1" hangingPunct="1">
              <a:lnSpc>
                <a:spcPct val="115000"/>
              </a:lnSpc>
              <a:spcBef>
                <a:spcPct val="0"/>
              </a:spcBef>
              <a:buFontTx/>
              <a:buNone/>
            </a:pPr>
            <a:r>
              <a:rPr lang="ja-JP" altLang="en-US" sz="2400" dirty="0">
                <a:latin typeface="HGP創英角ｺﾞｼｯｸUB" pitchFamily="50" charset="-128"/>
                <a:ea typeface="HGP創英角ｺﾞｼｯｸUB" pitchFamily="50" charset="-128"/>
              </a:rPr>
              <a:t>２　自己紹介と役割決定　</a:t>
            </a:r>
            <a:r>
              <a:rPr lang="en-US" altLang="ja-JP" sz="2400" dirty="0">
                <a:latin typeface="HGP創英角ｺﾞｼｯｸUB" pitchFamily="50" charset="-128"/>
                <a:ea typeface="HGP創英角ｺﾞｼｯｸUB" pitchFamily="50" charset="-128"/>
              </a:rPr>
              <a:t>5</a:t>
            </a:r>
            <a:r>
              <a:rPr lang="ja-JP" altLang="en-US" sz="2400" dirty="0">
                <a:latin typeface="HGP創英角ｺﾞｼｯｸUB" pitchFamily="50" charset="-128"/>
                <a:ea typeface="HGP創英角ｺﾞｼｯｸUB" pitchFamily="50" charset="-128"/>
              </a:rPr>
              <a:t>分</a:t>
            </a:r>
          </a:p>
          <a:p>
            <a:pPr eaLnBrk="1" hangingPunct="1">
              <a:lnSpc>
                <a:spcPct val="115000"/>
              </a:lnSpc>
              <a:spcBef>
                <a:spcPct val="0"/>
              </a:spcBef>
              <a:buFontTx/>
              <a:buNone/>
            </a:pPr>
            <a:r>
              <a:rPr lang="ja-JP" altLang="en-US" sz="2400" dirty="0">
                <a:latin typeface="HGP創英角ｺﾞｼｯｸUB" pitchFamily="50" charset="-128"/>
                <a:ea typeface="HGP創英角ｺﾞｼｯｸUB" pitchFamily="50" charset="-128"/>
              </a:rPr>
              <a:t>３　事例の紹介　</a:t>
            </a:r>
            <a:r>
              <a:rPr lang="en-US" altLang="ja-JP" sz="2400" dirty="0">
                <a:latin typeface="HGP創英角ｺﾞｼｯｸUB" pitchFamily="50" charset="-128"/>
                <a:ea typeface="HGP創英角ｺﾞｼｯｸUB" pitchFamily="50" charset="-128"/>
              </a:rPr>
              <a:t>15</a:t>
            </a:r>
            <a:r>
              <a:rPr lang="ja-JP" altLang="en-US" sz="2400" dirty="0">
                <a:latin typeface="HGP創英角ｺﾞｼｯｸUB" pitchFamily="50" charset="-128"/>
                <a:ea typeface="HGP創英角ｺﾞｼｯｸUB" pitchFamily="50" charset="-128"/>
              </a:rPr>
              <a:t>分</a:t>
            </a:r>
          </a:p>
          <a:p>
            <a:pPr eaLnBrk="1" hangingPunct="1">
              <a:lnSpc>
                <a:spcPct val="115000"/>
              </a:lnSpc>
              <a:spcBef>
                <a:spcPct val="0"/>
              </a:spcBef>
              <a:buFontTx/>
              <a:buNone/>
            </a:pPr>
            <a:r>
              <a:rPr lang="ja-JP" altLang="en-US" sz="2400" dirty="0">
                <a:latin typeface="HGP創英角ｺﾞｼｯｸUB" pitchFamily="50" charset="-128"/>
                <a:ea typeface="HGP創英角ｺﾞｼｯｸUB" pitchFamily="50" charset="-128"/>
              </a:rPr>
              <a:t>４　グループ内で質問の出し合い　</a:t>
            </a:r>
            <a:r>
              <a:rPr lang="en-US" altLang="ja-JP" sz="2400" dirty="0">
                <a:latin typeface="HGP創英角ｺﾞｼｯｸUB" pitchFamily="50" charset="-128"/>
                <a:ea typeface="HGP創英角ｺﾞｼｯｸUB" pitchFamily="50" charset="-128"/>
              </a:rPr>
              <a:t>15</a:t>
            </a:r>
            <a:r>
              <a:rPr lang="ja-JP" altLang="en-US" sz="2400" dirty="0">
                <a:latin typeface="HGP創英角ｺﾞｼｯｸUB" pitchFamily="50" charset="-128"/>
                <a:ea typeface="HGP創英角ｺﾞｼｯｸUB" pitchFamily="50" charset="-128"/>
              </a:rPr>
              <a:t>分</a:t>
            </a:r>
          </a:p>
          <a:p>
            <a:pPr eaLnBrk="1" hangingPunct="1">
              <a:lnSpc>
                <a:spcPct val="115000"/>
              </a:lnSpc>
              <a:spcBef>
                <a:spcPct val="0"/>
              </a:spcBef>
              <a:buFontTx/>
              <a:buNone/>
            </a:pPr>
            <a:r>
              <a:rPr lang="ja-JP" altLang="en-US" sz="2400" dirty="0">
                <a:latin typeface="HGP創英角ｺﾞｼｯｸUB" pitchFamily="50" charset="-128"/>
                <a:ea typeface="HGP創英角ｺﾞｼｯｸUB" pitchFamily="50" charset="-128"/>
              </a:rPr>
              <a:t>　　　</a:t>
            </a:r>
            <a:r>
              <a:rPr lang="ja-JP" altLang="en-US" sz="2400" dirty="0">
                <a:latin typeface="ＭＳ Ｐゴシック" charset="-128"/>
              </a:rPr>
              <a:t>疑問点を全員が発言し記録者がまとめる</a:t>
            </a:r>
          </a:p>
          <a:p>
            <a:pPr eaLnBrk="1" hangingPunct="1">
              <a:lnSpc>
                <a:spcPct val="115000"/>
              </a:lnSpc>
              <a:spcBef>
                <a:spcPct val="0"/>
              </a:spcBef>
              <a:buFontTx/>
              <a:buNone/>
            </a:pPr>
            <a:r>
              <a:rPr lang="ja-JP" altLang="en-US" sz="2400" dirty="0">
                <a:latin typeface="HGP創英角ｺﾞｼｯｸUB" pitchFamily="50" charset="-128"/>
                <a:ea typeface="HGP創英角ｺﾞｼｯｸUB" pitchFamily="50" charset="-128"/>
              </a:rPr>
              <a:t>５　質問と回答　</a:t>
            </a:r>
            <a:r>
              <a:rPr lang="en-US" altLang="ja-JP" sz="2400" dirty="0">
                <a:latin typeface="HGP創英角ｺﾞｼｯｸUB" pitchFamily="50" charset="-128"/>
                <a:ea typeface="HGP創英角ｺﾞｼｯｸUB" pitchFamily="50" charset="-128"/>
              </a:rPr>
              <a:t>30</a:t>
            </a:r>
            <a:r>
              <a:rPr lang="ja-JP" altLang="en-US" sz="2400" dirty="0">
                <a:latin typeface="HGP創英角ｺﾞｼｯｸUB" pitchFamily="50" charset="-128"/>
                <a:ea typeface="HGP創英角ｺﾞｼｯｸUB" pitchFamily="50" charset="-128"/>
              </a:rPr>
              <a:t>分</a:t>
            </a:r>
          </a:p>
          <a:p>
            <a:pPr eaLnBrk="1" hangingPunct="1">
              <a:lnSpc>
                <a:spcPct val="115000"/>
              </a:lnSpc>
              <a:spcBef>
                <a:spcPct val="0"/>
              </a:spcBef>
              <a:buFontTx/>
              <a:buNone/>
            </a:pPr>
            <a:r>
              <a:rPr lang="ja-JP" altLang="en-US" sz="2400" dirty="0">
                <a:latin typeface="HGP創英角ｺﾞｼｯｸUB" pitchFamily="50" charset="-128"/>
                <a:ea typeface="HGP創英角ｺﾞｼｯｸUB" pitchFamily="50" charset="-128"/>
              </a:rPr>
              <a:t>　　　</a:t>
            </a:r>
            <a:r>
              <a:rPr lang="ja-JP" altLang="en-US" sz="2400" dirty="0">
                <a:latin typeface="ＭＳ Ｐゴシック" charset="-128"/>
              </a:rPr>
              <a:t>各グループ発表者から質問し全体共有する</a:t>
            </a:r>
          </a:p>
          <a:p>
            <a:pPr eaLnBrk="1" hangingPunct="1">
              <a:lnSpc>
                <a:spcPct val="115000"/>
              </a:lnSpc>
              <a:spcBef>
                <a:spcPct val="0"/>
              </a:spcBef>
              <a:buFontTx/>
              <a:buNone/>
            </a:pPr>
            <a:r>
              <a:rPr lang="ja-JP" altLang="en-US" sz="2400" dirty="0">
                <a:latin typeface="HGP創英角ｺﾞｼｯｸUB" pitchFamily="50" charset="-128"/>
                <a:ea typeface="HGP創英角ｺﾞｼｯｸUB" pitchFamily="50" charset="-128"/>
              </a:rPr>
              <a:t>６　講師による質問のポイントまとめ　</a:t>
            </a:r>
            <a:r>
              <a:rPr lang="en-US" altLang="ja-JP" sz="2400" dirty="0">
                <a:latin typeface="HGP創英角ｺﾞｼｯｸUB" pitchFamily="50" charset="-128"/>
                <a:ea typeface="HGP創英角ｺﾞｼｯｸUB" pitchFamily="50" charset="-128"/>
              </a:rPr>
              <a:t>15</a:t>
            </a:r>
            <a:r>
              <a:rPr lang="ja-JP" altLang="en-US" sz="2400" dirty="0">
                <a:latin typeface="HGP創英角ｺﾞｼｯｸUB" pitchFamily="50" charset="-128"/>
                <a:ea typeface="HGP創英角ｺﾞｼｯｸUB" pitchFamily="50" charset="-128"/>
              </a:rPr>
              <a:t>分</a:t>
            </a:r>
          </a:p>
          <a:p>
            <a:pPr eaLnBrk="1" hangingPunct="1">
              <a:lnSpc>
                <a:spcPct val="115000"/>
              </a:lnSpc>
              <a:spcBef>
                <a:spcPct val="0"/>
              </a:spcBef>
              <a:buFontTx/>
              <a:buNone/>
            </a:pPr>
            <a:r>
              <a:rPr lang="ja-JP" altLang="en-US" sz="2400" dirty="0">
                <a:latin typeface="HGP創英角ｺﾞｼｯｸUB" pitchFamily="50" charset="-128"/>
                <a:ea typeface="HGP創英角ｺﾞｼｯｸUB" pitchFamily="50" charset="-128"/>
              </a:rPr>
              <a:t>　　　</a:t>
            </a:r>
            <a:r>
              <a:rPr lang="ja-JP" altLang="en-US" sz="2400" dirty="0">
                <a:latin typeface="ＭＳ Ｐゴシック" charset="-128"/>
              </a:rPr>
              <a:t>どのような観点で質問をするべきか</a:t>
            </a:r>
          </a:p>
          <a:p>
            <a:pPr eaLnBrk="1" hangingPunct="1">
              <a:lnSpc>
                <a:spcPct val="115000"/>
              </a:lnSpc>
              <a:spcBef>
                <a:spcPct val="0"/>
              </a:spcBef>
              <a:buFontTx/>
              <a:buNone/>
            </a:pPr>
            <a:r>
              <a:rPr lang="ja-JP" altLang="en-US" sz="2400" dirty="0">
                <a:latin typeface="HGP創英角ｺﾞｼｯｸUB" pitchFamily="50" charset="-128"/>
                <a:ea typeface="HGP創英角ｺﾞｼｯｸUB" pitchFamily="50" charset="-128"/>
              </a:rPr>
              <a:t>７　グループ討議　</a:t>
            </a:r>
            <a:r>
              <a:rPr lang="en-US" altLang="ja-JP" sz="2400" dirty="0">
                <a:latin typeface="HGP創英角ｺﾞｼｯｸUB" pitchFamily="50" charset="-128"/>
                <a:ea typeface="HGP創英角ｺﾞｼｯｸUB" pitchFamily="50" charset="-128"/>
              </a:rPr>
              <a:t>30</a:t>
            </a:r>
            <a:r>
              <a:rPr lang="ja-JP" altLang="en-US" sz="2400" dirty="0">
                <a:latin typeface="HGP創英角ｺﾞｼｯｸUB" pitchFamily="50" charset="-128"/>
                <a:ea typeface="HGP創英角ｺﾞｼｯｸUB" pitchFamily="50" charset="-128"/>
              </a:rPr>
              <a:t>分</a:t>
            </a:r>
          </a:p>
          <a:p>
            <a:pPr eaLnBrk="1" hangingPunct="1">
              <a:lnSpc>
                <a:spcPct val="115000"/>
              </a:lnSpc>
              <a:spcBef>
                <a:spcPct val="0"/>
              </a:spcBef>
              <a:buFontTx/>
              <a:buNone/>
            </a:pPr>
            <a:r>
              <a:rPr lang="ja-JP" altLang="en-US" sz="2400" dirty="0">
                <a:latin typeface="HGP創英角ｺﾞｼｯｸUB" pitchFamily="50" charset="-128"/>
                <a:ea typeface="HGP創英角ｺﾞｼｯｸUB" pitchFamily="50" charset="-128"/>
              </a:rPr>
              <a:t>　　　</a:t>
            </a:r>
            <a:r>
              <a:rPr lang="ja-JP" altLang="en-US" sz="2400" dirty="0">
                <a:latin typeface="ＭＳ Ｐゴシック" charset="-128"/>
              </a:rPr>
              <a:t>どのような対応をすべきかを検討する</a:t>
            </a:r>
          </a:p>
          <a:p>
            <a:pPr eaLnBrk="1" hangingPunct="1">
              <a:lnSpc>
                <a:spcPct val="115000"/>
              </a:lnSpc>
              <a:spcBef>
                <a:spcPct val="0"/>
              </a:spcBef>
              <a:buFontTx/>
              <a:buNone/>
            </a:pPr>
            <a:r>
              <a:rPr lang="ja-JP" altLang="en-US" sz="2400" dirty="0">
                <a:latin typeface="HGP創英角ｺﾞｼｯｸUB" pitchFamily="50" charset="-128"/>
                <a:ea typeface="HGP創英角ｺﾞｼｯｸUB" pitchFamily="50" charset="-128"/>
              </a:rPr>
              <a:t>８　各グループから発表　</a:t>
            </a:r>
            <a:r>
              <a:rPr lang="en-US" altLang="ja-JP" sz="2400" dirty="0">
                <a:latin typeface="HGP創英角ｺﾞｼｯｸUB" pitchFamily="50" charset="-128"/>
                <a:ea typeface="HGP創英角ｺﾞｼｯｸUB" pitchFamily="50" charset="-128"/>
              </a:rPr>
              <a:t>30</a:t>
            </a:r>
            <a:r>
              <a:rPr lang="ja-JP" altLang="en-US" sz="2400" dirty="0">
                <a:latin typeface="HGP創英角ｺﾞｼｯｸUB" pitchFamily="50" charset="-128"/>
                <a:ea typeface="HGP創英角ｺﾞｼｯｸUB" pitchFamily="50" charset="-128"/>
              </a:rPr>
              <a:t>分</a:t>
            </a:r>
          </a:p>
          <a:p>
            <a:pPr eaLnBrk="1" hangingPunct="1">
              <a:lnSpc>
                <a:spcPct val="115000"/>
              </a:lnSpc>
              <a:spcBef>
                <a:spcPct val="0"/>
              </a:spcBef>
              <a:buFontTx/>
              <a:buNone/>
            </a:pPr>
            <a:r>
              <a:rPr lang="ja-JP" altLang="en-US" sz="2400" dirty="0">
                <a:latin typeface="HGP創英角ｺﾞｼｯｸUB" pitchFamily="50" charset="-128"/>
                <a:ea typeface="HGP創英角ｺﾞｼｯｸUB" pitchFamily="50" charset="-128"/>
              </a:rPr>
              <a:t>　　　</a:t>
            </a:r>
            <a:r>
              <a:rPr lang="ja-JP" altLang="en-US" sz="2400" dirty="0">
                <a:latin typeface="ＭＳ Ｐゴシック" charset="-128"/>
              </a:rPr>
              <a:t>発表者から結果とその理由を発表</a:t>
            </a:r>
          </a:p>
        </p:txBody>
      </p:sp>
      <p:sp>
        <p:nvSpPr>
          <p:cNvPr id="2" name="正方形/長方形 1"/>
          <p:cNvSpPr/>
          <p:nvPr/>
        </p:nvSpPr>
        <p:spPr>
          <a:xfrm>
            <a:off x="6086510" y="764704"/>
            <a:ext cx="2419252" cy="523220"/>
          </a:xfrm>
          <a:prstGeom prst="rect">
            <a:avLst/>
          </a:prstGeom>
        </p:spPr>
        <p:txBody>
          <a:bodyPr wrap="none">
            <a:spAutoFit/>
          </a:bodyPr>
          <a:lstStyle/>
          <a:p>
            <a:r>
              <a:rPr lang="ja-JP" altLang="en-US" sz="2800" dirty="0"/>
              <a:t>合計　</a:t>
            </a:r>
            <a:r>
              <a:rPr lang="en-US" altLang="ja-JP" sz="2800" dirty="0"/>
              <a:t>2</a:t>
            </a:r>
            <a:r>
              <a:rPr lang="ja-JP" altLang="en-US" sz="2800" dirty="0"/>
              <a:t>時間半</a:t>
            </a:r>
          </a:p>
        </p:txBody>
      </p:sp>
      <p:sp>
        <p:nvSpPr>
          <p:cNvPr id="6"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3" name="スライド番号プレースホルダー 2"/>
          <p:cNvSpPr>
            <a:spLocks noGrp="1"/>
          </p:cNvSpPr>
          <p:nvPr>
            <p:ph type="sldNum" sz="quarter" idx="12"/>
          </p:nvPr>
        </p:nvSpPr>
        <p:spPr>
          <a:xfrm>
            <a:off x="7473280" y="6511697"/>
            <a:ext cx="2311400" cy="476250"/>
          </a:xfrm>
        </p:spPr>
        <p:txBody>
          <a:bodyPr/>
          <a:lstStyle/>
          <a:p>
            <a:pPr>
              <a:defRPr/>
            </a:pPr>
            <a:fld id="{431CAECD-5926-4741-A906-A08E04809A27}" type="slidenum">
              <a:rPr lang="en-US" altLang="ja-JP" smtClean="0"/>
              <a:pPr>
                <a:defRPr/>
              </a:pPr>
              <a:t>34</a:t>
            </a:fld>
            <a:endParaRPr lang="en-US" altLang="ja-JP"/>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849313" y="260350"/>
            <a:ext cx="8280400" cy="431800"/>
          </a:xfrm>
        </p:spPr>
        <p:txBody>
          <a:bodyPr/>
          <a:lstStyle/>
          <a:p>
            <a:r>
              <a:rPr lang="ja-JP" altLang="en-US" sz="3600">
                <a:solidFill>
                  <a:srgbClr val="CC0000"/>
                </a:solidFill>
                <a:ea typeface="HGP創英角ﾎﾟｯﾌﾟ体" pitchFamily="50" charset="-128"/>
              </a:rPr>
              <a:t>ホワイトボード（左）</a:t>
            </a:r>
          </a:p>
        </p:txBody>
      </p:sp>
      <p:sp>
        <p:nvSpPr>
          <p:cNvPr id="22531" name="Text Box 3"/>
          <p:cNvSpPr txBox="1">
            <a:spLocks noChangeArrowheads="1"/>
          </p:cNvSpPr>
          <p:nvPr/>
        </p:nvSpPr>
        <p:spPr bwMode="auto">
          <a:xfrm>
            <a:off x="703265" y="764705"/>
            <a:ext cx="15843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1600" dirty="0"/>
              <a:t>事例の課題</a:t>
            </a:r>
          </a:p>
        </p:txBody>
      </p:sp>
      <p:sp>
        <p:nvSpPr>
          <p:cNvPr id="22532" name="Text Box 4"/>
          <p:cNvSpPr txBox="1">
            <a:spLocks noChangeArrowheads="1"/>
          </p:cNvSpPr>
          <p:nvPr/>
        </p:nvSpPr>
        <p:spPr bwMode="auto">
          <a:xfrm>
            <a:off x="5313363" y="692151"/>
            <a:ext cx="28813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1800"/>
              <a:t>ジェノグラム・エコマップ</a:t>
            </a:r>
          </a:p>
        </p:txBody>
      </p:sp>
      <p:sp>
        <p:nvSpPr>
          <p:cNvPr id="22533" name="Rectangle 7"/>
          <p:cNvSpPr>
            <a:spLocks noChangeArrowheads="1"/>
          </p:cNvSpPr>
          <p:nvPr/>
        </p:nvSpPr>
        <p:spPr bwMode="auto">
          <a:xfrm>
            <a:off x="704850" y="1070234"/>
            <a:ext cx="3024188" cy="935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22534" name="Rectangle 8"/>
          <p:cNvSpPr>
            <a:spLocks noChangeArrowheads="1"/>
          </p:cNvSpPr>
          <p:nvPr/>
        </p:nvSpPr>
        <p:spPr bwMode="auto">
          <a:xfrm>
            <a:off x="3873502" y="1052514"/>
            <a:ext cx="5400675" cy="41767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22535" name="Text Box 13"/>
          <p:cNvSpPr txBox="1">
            <a:spLocks noChangeArrowheads="1"/>
          </p:cNvSpPr>
          <p:nvPr/>
        </p:nvSpPr>
        <p:spPr bwMode="auto">
          <a:xfrm>
            <a:off x="704676" y="1039621"/>
            <a:ext cx="302418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1400" dirty="0">
                <a:latin typeface="ＭＳ Ｐゴシック" charset="-128"/>
              </a:rPr>
              <a:t>頼りにしていた父の死後、統合失調症となり、離婚や自営業の廃業を経験。金銭を管理し自立しようとする母と対立しているが理解を得られない</a:t>
            </a:r>
          </a:p>
        </p:txBody>
      </p:sp>
      <p:sp>
        <p:nvSpPr>
          <p:cNvPr id="22538" name="Rectangle 7"/>
          <p:cNvSpPr>
            <a:spLocks noChangeArrowheads="1"/>
          </p:cNvSpPr>
          <p:nvPr/>
        </p:nvSpPr>
        <p:spPr bwMode="auto">
          <a:xfrm>
            <a:off x="718511" y="3265820"/>
            <a:ext cx="302401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22539" name="Text Box 13"/>
          <p:cNvSpPr txBox="1">
            <a:spLocks noChangeArrowheads="1"/>
          </p:cNvSpPr>
          <p:nvPr/>
        </p:nvSpPr>
        <p:spPr bwMode="auto">
          <a:xfrm>
            <a:off x="721327" y="3244948"/>
            <a:ext cx="30241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1400" dirty="0">
                <a:latin typeface="ＭＳ Ｐゴシック" charset="-128"/>
              </a:rPr>
              <a:t>47</a:t>
            </a:r>
            <a:r>
              <a:rPr lang="ja-JP" altLang="en-US" sz="1400" dirty="0">
                <a:latin typeface="ＭＳ Ｐゴシック" charset="-128"/>
              </a:rPr>
              <a:t>歳男性統合失調症で</a:t>
            </a:r>
            <a:r>
              <a:rPr lang="en-US" altLang="ja-JP" sz="1400" dirty="0">
                <a:latin typeface="ＭＳ Ｐゴシック" charset="-128"/>
              </a:rPr>
              <a:t>A</a:t>
            </a:r>
            <a:r>
              <a:rPr lang="ja-JP" altLang="en-US" sz="1400" dirty="0">
                <a:latin typeface="ＭＳ Ｐゴシック" charset="-128"/>
              </a:rPr>
              <a:t>病院入院し現在外来中（精神保健福祉手帳</a:t>
            </a:r>
            <a:r>
              <a:rPr lang="en-US" altLang="ja-JP" sz="1400" dirty="0">
                <a:latin typeface="ＭＳ Ｐゴシック" charset="-128"/>
              </a:rPr>
              <a:t>2</a:t>
            </a:r>
            <a:r>
              <a:rPr lang="ja-JP" altLang="en-US" sz="1400" dirty="0">
                <a:latin typeface="ＭＳ Ｐゴシック" charset="-128"/>
              </a:rPr>
              <a:t>級）</a:t>
            </a:r>
            <a:endParaRPr lang="en-US" altLang="ja-JP" sz="1400" dirty="0">
              <a:latin typeface="ＭＳ Ｐゴシック" charset="-128"/>
            </a:endParaRPr>
          </a:p>
        </p:txBody>
      </p:sp>
      <p:sp>
        <p:nvSpPr>
          <p:cNvPr id="22540" name="Text Box 3"/>
          <p:cNvSpPr txBox="1">
            <a:spLocks noChangeArrowheads="1"/>
          </p:cNvSpPr>
          <p:nvPr/>
        </p:nvSpPr>
        <p:spPr bwMode="auto">
          <a:xfrm>
            <a:off x="700622" y="2946431"/>
            <a:ext cx="15843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1600" dirty="0"/>
              <a:t>基本情報</a:t>
            </a:r>
          </a:p>
        </p:txBody>
      </p:sp>
      <p:sp>
        <p:nvSpPr>
          <p:cNvPr id="22541" name="Rectangle 7"/>
          <p:cNvSpPr>
            <a:spLocks noChangeArrowheads="1"/>
          </p:cNvSpPr>
          <p:nvPr/>
        </p:nvSpPr>
        <p:spPr bwMode="auto">
          <a:xfrm>
            <a:off x="690010" y="4107503"/>
            <a:ext cx="3038854" cy="5456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22542" name="Text Box 13"/>
          <p:cNvSpPr txBox="1">
            <a:spLocks noChangeArrowheads="1"/>
          </p:cNvSpPr>
          <p:nvPr/>
        </p:nvSpPr>
        <p:spPr bwMode="auto">
          <a:xfrm>
            <a:off x="704850" y="4107501"/>
            <a:ext cx="30241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None/>
            </a:pPr>
            <a:r>
              <a:rPr lang="en-US" altLang="ja-JP" sz="1400" dirty="0">
                <a:latin typeface="ＭＳ Ｐゴシック" charset="-128"/>
              </a:rPr>
              <a:t>A</a:t>
            </a:r>
            <a:r>
              <a:rPr lang="ja-JP" altLang="en-US" sz="1400" dirty="0">
                <a:latin typeface="ＭＳ Ｐゴシック" charset="-128"/>
              </a:rPr>
              <a:t>病院デイケア（週２）、相談支援専門員の訪問、就労移行申請中</a:t>
            </a:r>
            <a:endParaRPr lang="en-US" altLang="ja-JP" sz="1400" dirty="0">
              <a:latin typeface="ＭＳ Ｐゴシック" charset="-128"/>
            </a:endParaRPr>
          </a:p>
        </p:txBody>
      </p:sp>
      <p:sp>
        <p:nvSpPr>
          <p:cNvPr id="22543" name="Text Box 3"/>
          <p:cNvSpPr txBox="1">
            <a:spLocks noChangeArrowheads="1"/>
          </p:cNvSpPr>
          <p:nvPr/>
        </p:nvSpPr>
        <p:spPr bwMode="auto">
          <a:xfrm>
            <a:off x="705125" y="3836626"/>
            <a:ext cx="28797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1600" dirty="0"/>
              <a:t>利用中のサービスや医療</a:t>
            </a:r>
          </a:p>
        </p:txBody>
      </p:sp>
      <p:sp>
        <p:nvSpPr>
          <p:cNvPr id="22544" name="Rectangle 7"/>
          <p:cNvSpPr>
            <a:spLocks noChangeArrowheads="1"/>
          </p:cNvSpPr>
          <p:nvPr/>
        </p:nvSpPr>
        <p:spPr bwMode="auto">
          <a:xfrm>
            <a:off x="704851" y="5013178"/>
            <a:ext cx="3024014" cy="151144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22545" name="Text Box 3"/>
          <p:cNvSpPr txBox="1">
            <a:spLocks noChangeArrowheads="1"/>
          </p:cNvSpPr>
          <p:nvPr/>
        </p:nvSpPr>
        <p:spPr bwMode="auto">
          <a:xfrm>
            <a:off x="673097" y="4729041"/>
            <a:ext cx="289353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1600" dirty="0"/>
              <a:t>住まいの状況、本人の部屋</a:t>
            </a:r>
          </a:p>
        </p:txBody>
      </p:sp>
      <p:grpSp>
        <p:nvGrpSpPr>
          <p:cNvPr id="22546" name="Group 74"/>
          <p:cNvGrpSpPr>
            <a:grpSpLocks/>
          </p:cNvGrpSpPr>
          <p:nvPr/>
        </p:nvGrpSpPr>
        <p:grpSpPr bwMode="auto">
          <a:xfrm>
            <a:off x="909214" y="5120462"/>
            <a:ext cx="1603992" cy="1387201"/>
            <a:chOff x="793" y="1298"/>
            <a:chExt cx="3357" cy="2903"/>
          </a:xfrm>
        </p:grpSpPr>
        <p:graphicFrame>
          <p:nvGraphicFramePr>
            <p:cNvPr id="22550" name="Object 70"/>
            <p:cNvGraphicFramePr>
              <a:graphicFrameLocks noChangeAspect="1"/>
            </p:cNvGraphicFramePr>
            <p:nvPr/>
          </p:nvGraphicFramePr>
          <p:xfrm>
            <a:off x="793" y="1298"/>
            <a:ext cx="431" cy="432"/>
          </p:xfrm>
          <a:graphic>
            <a:graphicData uri="http://schemas.openxmlformats.org/presentationml/2006/ole">
              <mc:AlternateContent xmlns:mc="http://schemas.openxmlformats.org/markup-compatibility/2006">
                <mc:Choice xmlns:v="urn:schemas-microsoft-com:vml" Requires="v">
                  <p:oleObj spid="_x0000_s24594" name="Visio" r:id="rId4" imgW="684267" imgH="685281" progId="Visio.Drawing.6">
                    <p:embed/>
                  </p:oleObj>
                </mc:Choice>
                <mc:Fallback>
                  <p:oleObj name="Visio" r:id="rId4" imgW="684267" imgH="685281" progId="Visio.Drawing.6">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3" y="1298"/>
                          <a:ext cx="431" cy="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type="none" w="lg" len="me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2551" name="Group 73"/>
            <p:cNvGrpSpPr>
              <a:grpSpLocks/>
            </p:cNvGrpSpPr>
            <p:nvPr/>
          </p:nvGrpSpPr>
          <p:grpSpPr bwMode="auto">
            <a:xfrm>
              <a:off x="1519" y="1480"/>
              <a:ext cx="2631" cy="2721"/>
              <a:chOff x="1519" y="1480"/>
              <a:chExt cx="2631" cy="2721"/>
            </a:xfrm>
          </p:grpSpPr>
          <p:sp>
            <p:nvSpPr>
              <p:cNvPr id="22552" name="Line 6"/>
              <p:cNvSpPr>
                <a:spLocks noChangeShapeType="1"/>
              </p:cNvSpPr>
              <p:nvPr/>
            </p:nvSpPr>
            <p:spPr bwMode="auto">
              <a:xfrm>
                <a:off x="1565" y="2432"/>
                <a:ext cx="680" cy="0"/>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53" name="Line 7"/>
              <p:cNvSpPr>
                <a:spLocks noChangeShapeType="1"/>
              </p:cNvSpPr>
              <p:nvPr/>
            </p:nvSpPr>
            <p:spPr bwMode="auto">
              <a:xfrm>
                <a:off x="2699" y="2886"/>
                <a:ext cx="0" cy="1043"/>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54" name="Rectangle 9"/>
              <p:cNvSpPr>
                <a:spLocks noChangeArrowheads="1"/>
              </p:cNvSpPr>
              <p:nvPr/>
            </p:nvSpPr>
            <p:spPr bwMode="auto">
              <a:xfrm>
                <a:off x="2336" y="3158"/>
                <a:ext cx="362" cy="771"/>
              </a:xfrm>
              <a:prstGeom prst="rect">
                <a:avLst/>
              </a:prstGeom>
              <a:noFill/>
              <a:ln w="19050">
                <a:solidFill>
                  <a:schemeClr val="tx1"/>
                </a:solidFill>
                <a:miter lim="800000"/>
                <a:headEnd type="none" w="lg" len="med"/>
                <a:tailEnd type="none" w="lg"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22555" name="Line 10"/>
              <p:cNvSpPr>
                <a:spLocks noChangeShapeType="1"/>
              </p:cNvSpPr>
              <p:nvPr/>
            </p:nvSpPr>
            <p:spPr bwMode="auto">
              <a:xfrm>
                <a:off x="2699" y="1525"/>
                <a:ext cx="0" cy="816"/>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56" name="Line 11"/>
              <p:cNvSpPr>
                <a:spLocks noChangeShapeType="1"/>
              </p:cNvSpPr>
              <p:nvPr/>
            </p:nvSpPr>
            <p:spPr bwMode="auto">
              <a:xfrm>
                <a:off x="3107" y="2886"/>
                <a:ext cx="635" cy="0"/>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57" name="Rectangle 12"/>
              <p:cNvSpPr>
                <a:spLocks noChangeArrowheads="1"/>
              </p:cNvSpPr>
              <p:nvPr/>
            </p:nvSpPr>
            <p:spPr bwMode="auto">
              <a:xfrm>
                <a:off x="1565" y="1525"/>
                <a:ext cx="1134" cy="317"/>
              </a:xfrm>
              <a:prstGeom prst="rect">
                <a:avLst/>
              </a:prstGeom>
              <a:noFill/>
              <a:ln w="19050">
                <a:solidFill>
                  <a:schemeClr val="tx1"/>
                </a:solidFill>
                <a:miter lim="800000"/>
                <a:headEnd type="none" w="lg" len="med"/>
                <a:tailEnd type="none" w="lg"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22558" name="Oval 14"/>
              <p:cNvSpPr>
                <a:spLocks noChangeArrowheads="1"/>
              </p:cNvSpPr>
              <p:nvPr/>
            </p:nvSpPr>
            <p:spPr bwMode="auto">
              <a:xfrm>
                <a:off x="2789" y="1661"/>
                <a:ext cx="182" cy="226"/>
              </a:xfrm>
              <a:prstGeom prst="ellipse">
                <a:avLst/>
              </a:prstGeom>
              <a:noFill/>
              <a:ln w="19050">
                <a:solidFill>
                  <a:schemeClr val="tx1"/>
                </a:solidFill>
                <a:round/>
                <a:headEnd type="none" w="lg" len="med"/>
                <a:tailEnd type="none" w="lg"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22559" name="Line 17"/>
              <p:cNvSpPr>
                <a:spLocks noChangeShapeType="1"/>
              </p:cNvSpPr>
              <p:nvPr/>
            </p:nvSpPr>
            <p:spPr bwMode="auto">
              <a:xfrm>
                <a:off x="1565" y="1525"/>
                <a:ext cx="0" cy="1270"/>
              </a:xfrm>
              <a:prstGeom prst="line">
                <a:avLst/>
              </a:prstGeom>
              <a:noFill/>
              <a:ln w="571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60" name="Line 18"/>
              <p:cNvSpPr>
                <a:spLocks noChangeShapeType="1"/>
              </p:cNvSpPr>
              <p:nvPr/>
            </p:nvSpPr>
            <p:spPr bwMode="auto">
              <a:xfrm>
                <a:off x="1565" y="2795"/>
                <a:ext cx="317" cy="0"/>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61" name="Line 19"/>
              <p:cNvSpPr>
                <a:spLocks noChangeShapeType="1"/>
              </p:cNvSpPr>
              <p:nvPr/>
            </p:nvSpPr>
            <p:spPr bwMode="auto">
              <a:xfrm>
                <a:off x="1565" y="3158"/>
                <a:ext cx="317" cy="0"/>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62" name="Line 20"/>
              <p:cNvSpPr>
                <a:spLocks noChangeShapeType="1"/>
              </p:cNvSpPr>
              <p:nvPr/>
            </p:nvSpPr>
            <p:spPr bwMode="auto">
              <a:xfrm>
                <a:off x="1565" y="2795"/>
                <a:ext cx="0" cy="318"/>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63" name="Line 21"/>
              <p:cNvSpPr>
                <a:spLocks noChangeShapeType="1"/>
              </p:cNvSpPr>
              <p:nvPr/>
            </p:nvSpPr>
            <p:spPr bwMode="auto">
              <a:xfrm>
                <a:off x="1610" y="2840"/>
                <a:ext cx="0" cy="318"/>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64" name="Line 22"/>
              <p:cNvSpPr>
                <a:spLocks noChangeShapeType="1"/>
              </p:cNvSpPr>
              <p:nvPr/>
            </p:nvSpPr>
            <p:spPr bwMode="auto">
              <a:xfrm>
                <a:off x="1882" y="2795"/>
                <a:ext cx="0" cy="363"/>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65" name="Line 23"/>
              <p:cNvSpPr>
                <a:spLocks noChangeShapeType="1"/>
              </p:cNvSpPr>
              <p:nvPr/>
            </p:nvSpPr>
            <p:spPr bwMode="auto">
              <a:xfrm>
                <a:off x="1565" y="3158"/>
                <a:ext cx="0" cy="1043"/>
              </a:xfrm>
              <a:prstGeom prst="line">
                <a:avLst/>
              </a:prstGeom>
              <a:noFill/>
              <a:ln w="571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66" name="Line 24"/>
              <p:cNvSpPr>
                <a:spLocks noChangeShapeType="1"/>
              </p:cNvSpPr>
              <p:nvPr/>
            </p:nvSpPr>
            <p:spPr bwMode="auto">
              <a:xfrm>
                <a:off x="1565" y="3929"/>
                <a:ext cx="2222" cy="0"/>
              </a:xfrm>
              <a:prstGeom prst="line">
                <a:avLst/>
              </a:prstGeom>
              <a:noFill/>
              <a:ln w="571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67" name="Line 25"/>
              <p:cNvSpPr>
                <a:spLocks noChangeShapeType="1"/>
              </p:cNvSpPr>
              <p:nvPr/>
            </p:nvSpPr>
            <p:spPr bwMode="auto">
              <a:xfrm flipH="1">
                <a:off x="3787" y="3339"/>
                <a:ext cx="0" cy="862"/>
              </a:xfrm>
              <a:prstGeom prst="line">
                <a:avLst/>
              </a:prstGeom>
              <a:noFill/>
              <a:ln w="571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68" name="Line 26"/>
              <p:cNvSpPr>
                <a:spLocks noChangeShapeType="1"/>
              </p:cNvSpPr>
              <p:nvPr/>
            </p:nvSpPr>
            <p:spPr bwMode="auto">
              <a:xfrm flipH="1">
                <a:off x="3787" y="2931"/>
                <a:ext cx="0" cy="408"/>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69" name="Line 27"/>
              <p:cNvSpPr>
                <a:spLocks noChangeShapeType="1"/>
              </p:cNvSpPr>
              <p:nvPr/>
            </p:nvSpPr>
            <p:spPr bwMode="auto">
              <a:xfrm flipH="1">
                <a:off x="3742" y="2886"/>
                <a:ext cx="0" cy="408"/>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70" name="Line 28"/>
              <p:cNvSpPr>
                <a:spLocks noChangeShapeType="1"/>
              </p:cNvSpPr>
              <p:nvPr/>
            </p:nvSpPr>
            <p:spPr bwMode="auto">
              <a:xfrm>
                <a:off x="3787" y="2024"/>
                <a:ext cx="363" cy="0"/>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71" name="Line 29"/>
              <p:cNvSpPr>
                <a:spLocks noChangeShapeType="1"/>
              </p:cNvSpPr>
              <p:nvPr/>
            </p:nvSpPr>
            <p:spPr bwMode="auto">
              <a:xfrm>
                <a:off x="1565" y="1525"/>
                <a:ext cx="2222" cy="0"/>
              </a:xfrm>
              <a:prstGeom prst="line">
                <a:avLst/>
              </a:prstGeom>
              <a:noFill/>
              <a:ln w="571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72" name="Line 30"/>
              <p:cNvSpPr>
                <a:spLocks noChangeShapeType="1"/>
              </p:cNvSpPr>
              <p:nvPr/>
            </p:nvSpPr>
            <p:spPr bwMode="auto">
              <a:xfrm>
                <a:off x="4150" y="2024"/>
                <a:ext cx="0" cy="1905"/>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73" name="Line 31"/>
              <p:cNvSpPr>
                <a:spLocks noChangeShapeType="1"/>
              </p:cNvSpPr>
              <p:nvPr/>
            </p:nvSpPr>
            <p:spPr bwMode="auto">
              <a:xfrm>
                <a:off x="3787" y="3929"/>
                <a:ext cx="363" cy="0"/>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74" name="Line 33"/>
              <p:cNvSpPr>
                <a:spLocks noChangeShapeType="1"/>
              </p:cNvSpPr>
              <p:nvPr/>
            </p:nvSpPr>
            <p:spPr bwMode="auto">
              <a:xfrm flipH="1">
                <a:off x="3787" y="1525"/>
                <a:ext cx="0" cy="680"/>
              </a:xfrm>
              <a:prstGeom prst="line">
                <a:avLst/>
              </a:prstGeom>
              <a:noFill/>
              <a:ln w="571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75" name="Line 34"/>
              <p:cNvSpPr>
                <a:spLocks noChangeShapeType="1"/>
              </p:cNvSpPr>
              <p:nvPr/>
            </p:nvSpPr>
            <p:spPr bwMode="auto">
              <a:xfrm>
                <a:off x="3061" y="1525"/>
                <a:ext cx="0" cy="680"/>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76" name="Line 35"/>
              <p:cNvSpPr>
                <a:spLocks noChangeShapeType="1"/>
              </p:cNvSpPr>
              <p:nvPr/>
            </p:nvSpPr>
            <p:spPr bwMode="auto">
              <a:xfrm>
                <a:off x="3424" y="2205"/>
                <a:ext cx="363" cy="0"/>
              </a:xfrm>
              <a:prstGeom prst="line">
                <a:avLst/>
              </a:prstGeom>
              <a:noFill/>
              <a:ln w="571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77" name="Rectangle 42"/>
              <p:cNvSpPr>
                <a:spLocks noChangeArrowheads="1"/>
              </p:cNvSpPr>
              <p:nvPr/>
            </p:nvSpPr>
            <p:spPr bwMode="auto">
              <a:xfrm>
                <a:off x="2608" y="2341"/>
                <a:ext cx="91" cy="91"/>
              </a:xfrm>
              <a:prstGeom prst="rect">
                <a:avLst/>
              </a:prstGeom>
              <a:noFill/>
              <a:ln w="19050">
                <a:solidFill>
                  <a:schemeClr val="tx1"/>
                </a:solidFill>
                <a:miter lim="800000"/>
                <a:headEnd type="none" w="lg" len="med"/>
                <a:tailEnd type="none" w="lg"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22578" name="Line 43"/>
              <p:cNvSpPr>
                <a:spLocks noChangeShapeType="1"/>
              </p:cNvSpPr>
              <p:nvPr/>
            </p:nvSpPr>
            <p:spPr bwMode="auto">
              <a:xfrm>
                <a:off x="2200" y="2387"/>
                <a:ext cx="408" cy="0"/>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79" name="Line 44"/>
              <p:cNvSpPr>
                <a:spLocks noChangeShapeType="1"/>
              </p:cNvSpPr>
              <p:nvPr/>
            </p:nvSpPr>
            <p:spPr bwMode="auto">
              <a:xfrm>
                <a:off x="2744" y="2840"/>
                <a:ext cx="408" cy="0"/>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graphicFrame>
            <p:nvGraphicFramePr>
              <p:cNvPr id="22580" name="Object 71"/>
              <p:cNvGraphicFramePr>
                <a:graphicFrameLocks noChangeAspect="1"/>
              </p:cNvGraphicFramePr>
              <p:nvPr/>
            </p:nvGraphicFramePr>
            <p:xfrm>
              <a:off x="3152" y="3249"/>
              <a:ext cx="635" cy="372"/>
            </p:xfrm>
            <a:graphic>
              <a:graphicData uri="http://schemas.openxmlformats.org/presentationml/2006/ole">
                <mc:AlternateContent xmlns:mc="http://schemas.openxmlformats.org/markup-compatibility/2006">
                  <mc:Choice xmlns:v="urn:schemas-microsoft-com:vml" Requires="v">
                    <p:oleObj spid="_x0000_s24595" name="Visio" r:id="rId6" imgW="2770253" imgH="1620181" progId="Visio.Drawing.6">
                      <p:embed/>
                    </p:oleObj>
                  </mc:Choice>
                  <mc:Fallback>
                    <p:oleObj name="Visio" r:id="rId6" imgW="2770253" imgH="1620181" progId="Visio.Drawing.6">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52" y="3249"/>
                            <a:ext cx="635" cy="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type="none" w="lg" len="me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81" name="Object 72"/>
              <p:cNvGraphicFramePr>
                <a:graphicFrameLocks noChangeAspect="1"/>
              </p:cNvGraphicFramePr>
              <p:nvPr/>
            </p:nvGraphicFramePr>
            <p:xfrm>
              <a:off x="1882" y="2432"/>
              <a:ext cx="211" cy="363"/>
            </p:xfrm>
            <a:graphic>
              <a:graphicData uri="http://schemas.openxmlformats.org/presentationml/2006/ole">
                <mc:AlternateContent xmlns:mc="http://schemas.openxmlformats.org/markup-compatibility/2006">
                  <mc:Choice xmlns:v="urn:schemas-microsoft-com:vml" Requires="v">
                    <p:oleObj spid="_x0000_s24596" name="Visio" r:id="rId8" imgW="1617785" imgH="2774357" progId="Visio.Drawing.6">
                      <p:embed/>
                    </p:oleObj>
                  </mc:Choice>
                  <mc:Fallback>
                    <p:oleObj name="Visio" r:id="rId8" imgW="1617785" imgH="2774357" progId="Visio.Drawing.6">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82" y="2432"/>
                            <a:ext cx="211" cy="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type="none" w="lg" len="me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82" name="Rectangle 47"/>
              <p:cNvSpPr>
                <a:spLocks noChangeArrowheads="1"/>
              </p:cNvSpPr>
              <p:nvPr/>
            </p:nvSpPr>
            <p:spPr bwMode="auto">
              <a:xfrm>
                <a:off x="1565" y="2432"/>
                <a:ext cx="317" cy="363"/>
              </a:xfrm>
              <a:prstGeom prst="rect">
                <a:avLst/>
              </a:prstGeom>
              <a:noFill/>
              <a:ln w="19050">
                <a:solidFill>
                  <a:schemeClr val="tx1"/>
                </a:solidFill>
                <a:prstDash val="sysDot"/>
                <a:miter lim="800000"/>
                <a:headEnd type="none" w="lg" len="med"/>
                <a:tailEnd type="none" w="lg"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graphicFrame>
            <p:nvGraphicFramePr>
              <p:cNvPr id="22583" name="Object 73"/>
              <p:cNvGraphicFramePr>
                <a:graphicFrameLocks noChangeAspect="1"/>
              </p:cNvGraphicFramePr>
              <p:nvPr/>
            </p:nvGraphicFramePr>
            <p:xfrm>
              <a:off x="1610" y="1480"/>
              <a:ext cx="363" cy="148"/>
            </p:xfrm>
            <a:graphic>
              <a:graphicData uri="http://schemas.openxmlformats.org/presentationml/2006/ole">
                <mc:AlternateContent xmlns:mc="http://schemas.openxmlformats.org/markup-compatibility/2006">
                  <mc:Choice xmlns:v="urn:schemas-microsoft-com:vml" Requires="v">
                    <p:oleObj spid="_x0000_s24597" name="Visio" r:id="rId10" imgW="1327413" imgH="538977" progId="Visio.Drawing.6">
                      <p:embed/>
                    </p:oleObj>
                  </mc:Choice>
                  <mc:Fallback>
                    <p:oleObj name="Visio" r:id="rId10" imgW="1327413" imgH="538977" progId="Visio.Drawing.6">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10" y="1480"/>
                            <a:ext cx="363" cy="1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type="none" w="lg" len="me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84" name="Line 51"/>
              <p:cNvSpPr>
                <a:spLocks noChangeShapeType="1"/>
              </p:cNvSpPr>
              <p:nvPr/>
            </p:nvSpPr>
            <p:spPr bwMode="auto">
              <a:xfrm flipH="1">
                <a:off x="3742" y="2205"/>
                <a:ext cx="0" cy="545"/>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85" name="Line 52"/>
              <p:cNvSpPr>
                <a:spLocks noChangeShapeType="1"/>
              </p:cNvSpPr>
              <p:nvPr/>
            </p:nvSpPr>
            <p:spPr bwMode="auto">
              <a:xfrm flipH="1">
                <a:off x="3787" y="2296"/>
                <a:ext cx="0" cy="590"/>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graphicFrame>
            <p:nvGraphicFramePr>
              <p:cNvPr id="22586" name="Object 74"/>
              <p:cNvGraphicFramePr>
                <a:graphicFrameLocks noChangeAspect="1"/>
              </p:cNvGraphicFramePr>
              <p:nvPr/>
            </p:nvGraphicFramePr>
            <p:xfrm>
              <a:off x="1519" y="3475"/>
              <a:ext cx="137" cy="338"/>
            </p:xfrm>
            <a:graphic>
              <a:graphicData uri="http://schemas.openxmlformats.org/presentationml/2006/ole">
                <mc:AlternateContent xmlns:mc="http://schemas.openxmlformats.org/markup-compatibility/2006">
                  <mc:Choice xmlns:v="urn:schemas-microsoft-com:vml" Requires="v">
                    <p:oleObj spid="_x0000_s24598" name="Visio" r:id="rId12" imgW="538179" imgH="1329380" progId="Visio.Drawing.6">
                      <p:embed/>
                    </p:oleObj>
                  </mc:Choice>
                  <mc:Fallback>
                    <p:oleObj name="Visio" r:id="rId12" imgW="538179" imgH="1329380" progId="Visio.Drawing.6">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19" y="3475"/>
                            <a:ext cx="137"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type="none" w="lg" len="me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587" name="Object 75"/>
              <p:cNvGraphicFramePr>
                <a:graphicFrameLocks noChangeAspect="1"/>
              </p:cNvGraphicFramePr>
              <p:nvPr/>
            </p:nvGraphicFramePr>
            <p:xfrm>
              <a:off x="3696" y="1616"/>
              <a:ext cx="111" cy="272"/>
            </p:xfrm>
            <a:graphic>
              <a:graphicData uri="http://schemas.openxmlformats.org/presentationml/2006/ole">
                <mc:AlternateContent xmlns:mc="http://schemas.openxmlformats.org/markup-compatibility/2006">
                  <mc:Choice xmlns:v="urn:schemas-microsoft-com:vml" Requires="v">
                    <p:oleObj spid="_x0000_s24599" name="Visio" r:id="rId14" imgW="544672" imgH="1329380" progId="Visio.Drawing.6">
                      <p:embed/>
                    </p:oleObj>
                  </mc:Choice>
                  <mc:Fallback>
                    <p:oleObj name="Visio" r:id="rId14" imgW="544672" imgH="1329380" progId="Visio.Drawing.6">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696" y="1616"/>
                            <a:ext cx="111" cy="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type="none" w="lg" len="me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88" name="Line 56"/>
              <p:cNvSpPr>
                <a:spLocks noChangeShapeType="1"/>
              </p:cNvSpPr>
              <p:nvPr/>
            </p:nvSpPr>
            <p:spPr bwMode="auto">
              <a:xfrm>
                <a:off x="3152" y="3612"/>
                <a:ext cx="0" cy="317"/>
              </a:xfrm>
              <a:prstGeom prst="line">
                <a:avLst/>
              </a:prstGeom>
              <a:noFill/>
              <a:ln w="19050">
                <a:solidFill>
                  <a:schemeClr val="tx1"/>
                </a:solidFill>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89" name="Line 57"/>
              <p:cNvSpPr>
                <a:spLocks noChangeShapeType="1"/>
              </p:cNvSpPr>
              <p:nvPr/>
            </p:nvSpPr>
            <p:spPr bwMode="auto">
              <a:xfrm>
                <a:off x="3152" y="3612"/>
                <a:ext cx="635" cy="0"/>
              </a:xfrm>
              <a:prstGeom prst="line">
                <a:avLst/>
              </a:prstGeom>
              <a:noFill/>
              <a:ln w="19050" cap="rnd">
                <a:solidFill>
                  <a:schemeClr val="tx1"/>
                </a:solidFill>
                <a:prstDash val="sysDot"/>
                <a:round/>
                <a:headEnd type="none" w="lg" len="med"/>
                <a:tailEnd type="none" w="lg" len="med"/>
              </a:ln>
              <a:extLst>
                <a:ext uri="{909E8E84-426E-40DD-AFC4-6F175D3DCCD1}">
                  <a14:hiddenFill xmlns:a14="http://schemas.microsoft.com/office/drawing/2010/main">
                    <a:noFill/>
                  </a14:hiddenFill>
                </a:ext>
              </a:extLst>
            </p:spPr>
            <p:txBody>
              <a:bodyPr/>
              <a:lstStyle/>
              <a:p>
                <a:endParaRPr lang="ja-JP" altLang="en-US"/>
              </a:p>
            </p:txBody>
          </p:sp>
          <p:sp>
            <p:nvSpPr>
              <p:cNvPr id="22590" name="Rectangle 58"/>
              <p:cNvSpPr>
                <a:spLocks noChangeArrowheads="1"/>
              </p:cNvSpPr>
              <p:nvPr/>
            </p:nvSpPr>
            <p:spPr bwMode="auto">
              <a:xfrm>
                <a:off x="3651" y="2840"/>
                <a:ext cx="91" cy="91"/>
              </a:xfrm>
              <a:prstGeom prst="rect">
                <a:avLst/>
              </a:prstGeom>
              <a:solidFill>
                <a:schemeClr val="bg1"/>
              </a:solidFill>
              <a:ln w="19050">
                <a:solidFill>
                  <a:schemeClr val="tx1"/>
                </a:solidFill>
                <a:miter lim="800000"/>
                <a:headEnd type="none" w="lg" len="med"/>
                <a:tailEnd type="none" w="lg" len="me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graphicFrame>
            <p:nvGraphicFramePr>
              <p:cNvPr id="22591" name="Object 76"/>
              <p:cNvGraphicFramePr>
                <a:graphicFrameLocks noChangeAspect="1"/>
              </p:cNvGraphicFramePr>
              <p:nvPr/>
            </p:nvGraphicFramePr>
            <p:xfrm>
              <a:off x="2699" y="2160"/>
              <a:ext cx="388" cy="408"/>
            </p:xfrm>
            <a:graphic>
              <a:graphicData uri="http://schemas.openxmlformats.org/presentationml/2006/ole">
                <mc:AlternateContent xmlns:mc="http://schemas.openxmlformats.org/markup-compatibility/2006">
                  <mc:Choice xmlns:v="urn:schemas-microsoft-com:vml" Requires="v">
                    <p:oleObj spid="_x0000_s24600" name="Visio" r:id="rId16" imgW="1471697" imgH="1547932" progId="Visio.Drawing.6">
                      <p:embed/>
                    </p:oleObj>
                  </mc:Choice>
                  <mc:Fallback>
                    <p:oleObj name="Visio" r:id="rId16" imgW="1471697" imgH="1547932" progId="Visio.Drawing.6">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699" y="2160"/>
                            <a:ext cx="388" cy="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type="none" w="lg" len="me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92" name="Rectangle 60"/>
              <p:cNvSpPr>
                <a:spLocks noChangeArrowheads="1"/>
              </p:cNvSpPr>
              <p:nvPr/>
            </p:nvSpPr>
            <p:spPr bwMode="auto">
              <a:xfrm>
                <a:off x="2789" y="1525"/>
                <a:ext cx="181" cy="136"/>
              </a:xfrm>
              <a:prstGeom prst="rect">
                <a:avLst/>
              </a:prstGeom>
              <a:noFill/>
              <a:ln w="19050">
                <a:solidFill>
                  <a:schemeClr val="tx1"/>
                </a:solidFill>
                <a:miter lim="800000"/>
                <a:headEnd type="none" w="lg" len="med"/>
                <a:tailEnd type="none" w="lg"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graphicFrame>
            <p:nvGraphicFramePr>
              <p:cNvPr id="22593" name="Object 77"/>
              <p:cNvGraphicFramePr>
                <a:graphicFrameLocks noChangeAspect="1"/>
              </p:cNvGraphicFramePr>
              <p:nvPr/>
            </p:nvGraphicFramePr>
            <p:xfrm>
              <a:off x="3061" y="2160"/>
              <a:ext cx="388" cy="408"/>
            </p:xfrm>
            <a:graphic>
              <a:graphicData uri="http://schemas.openxmlformats.org/presentationml/2006/ole">
                <mc:AlternateContent xmlns:mc="http://schemas.openxmlformats.org/markup-compatibility/2006">
                  <mc:Choice xmlns:v="urn:schemas-microsoft-com:vml" Requires="v">
                    <p:oleObj spid="_x0000_s24601" name="Visio" r:id="rId18" imgW="1471697" imgH="1547932" progId="Visio.Drawing.6">
                      <p:embed/>
                    </p:oleObj>
                  </mc:Choice>
                  <mc:Fallback>
                    <p:oleObj name="Visio" r:id="rId18" imgW="1471697" imgH="1547932" progId="Visio.Drawing.6">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061" y="2160"/>
                            <a:ext cx="388" cy="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type="none" w="lg" len="med"/>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594" name="Rectangle 69"/>
              <p:cNvSpPr>
                <a:spLocks noChangeArrowheads="1"/>
              </p:cNvSpPr>
              <p:nvPr/>
            </p:nvSpPr>
            <p:spPr bwMode="auto">
              <a:xfrm>
                <a:off x="1610" y="3521"/>
                <a:ext cx="45" cy="272"/>
              </a:xfrm>
              <a:prstGeom prst="rect">
                <a:avLst/>
              </a:prstGeom>
              <a:solidFill>
                <a:schemeClr val="bg1"/>
              </a:solidFill>
              <a:ln w="19050">
                <a:solidFill>
                  <a:schemeClr val="bg1"/>
                </a:solidFill>
                <a:miter lim="800000"/>
                <a:headEnd type="none" w="lg" len="med"/>
                <a:tailEnd type="none" w="lg" len="me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22595" name="Rectangle 70"/>
              <p:cNvSpPr>
                <a:spLocks noChangeArrowheads="1"/>
              </p:cNvSpPr>
              <p:nvPr/>
            </p:nvSpPr>
            <p:spPr bwMode="auto">
              <a:xfrm>
                <a:off x="1655" y="1570"/>
                <a:ext cx="227" cy="91"/>
              </a:xfrm>
              <a:prstGeom prst="rect">
                <a:avLst/>
              </a:prstGeom>
              <a:solidFill>
                <a:schemeClr val="bg1"/>
              </a:solidFill>
              <a:ln w="19050">
                <a:solidFill>
                  <a:schemeClr val="bg1"/>
                </a:solidFill>
                <a:miter lim="800000"/>
                <a:headEnd type="none" w="lg" len="med"/>
                <a:tailEnd type="none" w="lg" len="me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22596" name="Rectangle 71"/>
              <p:cNvSpPr>
                <a:spLocks noChangeArrowheads="1"/>
              </p:cNvSpPr>
              <p:nvPr/>
            </p:nvSpPr>
            <p:spPr bwMode="auto">
              <a:xfrm>
                <a:off x="2789" y="2205"/>
                <a:ext cx="227" cy="91"/>
              </a:xfrm>
              <a:prstGeom prst="rect">
                <a:avLst/>
              </a:prstGeom>
              <a:solidFill>
                <a:schemeClr val="bg1"/>
              </a:solidFill>
              <a:ln w="19050">
                <a:solidFill>
                  <a:schemeClr val="bg1"/>
                </a:solidFill>
                <a:miter lim="800000"/>
                <a:headEnd type="none" w="lg" len="med"/>
                <a:tailEnd type="none" w="lg" len="me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22597" name="Rectangle 72"/>
              <p:cNvSpPr>
                <a:spLocks noChangeArrowheads="1"/>
              </p:cNvSpPr>
              <p:nvPr/>
            </p:nvSpPr>
            <p:spPr bwMode="auto">
              <a:xfrm>
                <a:off x="3152" y="2205"/>
                <a:ext cx="227" cy="91"/>
              </a:xfrm>
              <a:prstGeom prst="rect">
                <a:avLst/>
              </a:prstGeom>
              <a:solidFill>
                <a:schemeClr val="bg1"/>
              </a:solidFill>
              <a:ln w="19050">
                <a:solidFill>
                  <a:schemeClr val="bg1"/>
                </a:solidFill>
                <a:miter lim="800000"/>
                <a:headEnd type="none" w="lg" len="med"/>
                <a:tailEnd type="none" w="lg" len="me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grpSp>
      </p:grpSp>
      <p:sp>
        <p:nvSpPr>
          <p:cNvPr id="22547" name="Rectangle 7"/>
          <p:cNvSpPr>
            <a:spLocks noChangeArrowheads="1"/>
          </p:cNvSpPr>
          <p:nvPr/>
        </p:nvSpPr>
        <p:spPr bwMode="auto">
          <a:xfrm>
            <a:off x="3873502" y="5589590"/>
            <a:ext cx="5400675" cy="93503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22548" name="Text Box 3"/>
          <p:cNvSpPr txBox="1">
            <a:spLocks noChangeArrowheads="1"/>
          </p:cNvSpPr>
          <p:nvPr/>
        </p:nvSpPr>
        <p:spPr bwMode="auto">
          <a:xfrm>
            <a:off x="3852089" y="5299117"/>
            <a:ext cx="23764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1600" dirty="0"/>
              <a:t>地域の状況</a:t>
            </a:r>
          </a:p>
        </p:txBody>
      </p:sp>
      <p:sp>
        <p:nvSpPr>
          <p:cNvPr id="22549" name="Text Box 13"/>
          <p:cNvSpPr txBox="1">
            <a:spLocks noChangeArrowheads="1"/>
          </p:cNvSpPr>
          <p:nvPr/>
        </p:nvSpPr>
        <p:spPr bwMode="auto">
          <a:xfrm>
            <a:off x="3944939" y="5589590"/>
            <a:ext cx="518477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1400" dirty="0">
                <a:latin typeface="ＭＳ Ｐゴシック" charset="-128"/>
              </a:rPr>
              <a:t>比較的静かな住宅街でかつては農村であった。そのため旧来からの居住者間では付き合いが盛んだが、新しく居住してきた者との交流は全くない。この世帯は商売をしていたので近所とのつながりはある。しかし父の死後はめっきり人が立ち寄らなくなった。</a:t>
            </a:r>
            <a:endParaRPr lang="en-US" altLang="ja-JP" sz="1400" dirty="0">
              <a:latin typeface="ＭＳ Ｐゴシック" charset="-128"/>
            </a:endParaRPr>
          </a:p>
        </p:txBody>
      </p:sp>
      <p:pic>
        <p:nvPicPr>
          <p:cNvPr id="23374" name="Picture 846"/>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3887307" y="1285703"/>
            <a:ext cx="5405513" cy="3727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0" name="Rectangle 7"/>
          <p:cNvSpPr>
            <a:spLocks noChangeArrowheads="1"/>
          </p:cNvSpPr>
          <p:nvPr/>
        </p:nvSpPr>
        <p:spPr bwMode="auto">
          <a:xfrm>
            <a:off x="715775" y="2329717"/>
            <a:ext cx="3024014" cy="52322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71" name="Text Box 13"/>
          <p:cNvSpPr txBox="1">
            <a:spLocks noChangeArrowheads="1"/>
          </p:cNvSpPr>
          <p:nvPr/>
        </p:nvSpPr>
        <p:spPr bwMode="auto">
          <a:xfrm>
            <a:off x="731396" y="2329716"/>
            <a:ext cx="30241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1400" dirty="0">
                <a:latin typeface="ＭＳ Ｐゴシック" charset="-128"/>
              </a:rPr>
              <a:t>強めに発言してくる家族や関係者に調整を図ることができない。</a:t>
            </a:r>
            <a:endParaRPr lang="en-US" altLang="ja-JP" sz="1400" dirty="0">
              <a:latin typeface="ＭＳ Ｐゴシック" charset="-128"/>
            </a:endParaRPr>
          </a:p>
        </p:txBody>
      </p:sp>
      <p:sp>
        <p:nvSpPr>
          <p:cNvPr id="72" name="Text Box 3"/>
          <p:cNvSpPr txBox="1">
            <a:spLocks noChangeArrowheads="1"/>
          </p:cNvSpPr>
          <p:nvPr/>
        </p:nvSpPr>
        <p:spPr bwMode="auto">
          <a:xfrm>
            <a:off x="690458" y="2040923"/>
            <a:ext cx="15843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1600" dirty="0"/>
              <a:t>あなたの課題</a:t>
            </a:r>
          </a:p>
        </p:txBody>
      </p:sp>
      <p:sp>
        <p:nvSpPr>
          <p:cNvPr id="74" name="Text Box 13"/>
          <p:cNvSpPr txBox="1">
            <a:spLocks noChangeArrowheads="1"/>
          </p:cNvSpPr>
          <p:nvPr/>
        </p:nvSpPr>
        <p:spPr bwMode="auto">
          <a:xfrm>
            <a:off x="2648744" y="5157195"/>
            <a:ext cx="1080120"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None/>
            </a:pPr>
            <a:r>
              <a:rPr lang="ja-JP" altLang="en-US" sz="1400" dirty="0">
                <a:latin typeface="ＭＳ Ｐゴシック" charset="-128"/>
              </a:rPr>
              <a:t>コンクリ</a:t>
            </a:r>
            <a:r>
              <a:rPr lang="en-US" altLang="ja-JP" sz="1400" dirty="0">
                <a:latin typeface="ＭＳ Ｐゴシック" charset="-128"/>
              </a:rPr>
              <a:t>2</a:t>
            </a:r>
            <a:r>
              <a:rPr lang="ja-JP" altLang="en-US" sz="1400" dirty="0">
                <a:latin typeface="ＭＳ Ｐゴシック" charset="-128"/>
              </a:rPr>
              <a:t>階部分が自室</a:t>
            </a:r>
            <a:endParaRPr lang="en-US" altLang="ja-JP" sz="1400" dirty="0">
              <a:latin typeface="ＭＳ Ｐゴシック" charset="-128"/>
            </a:endParaRPr>
          </a:p>
          <a:p>
            <a:pPr eaLnBrk="1" hangingPunct="1">
              <a:spcBef>
                <a:spcPct val="50000"/>
              </a:spcBef>
              <a:buNone/>
            </a:pPr>
            <a:r>
              <a:rPr lang="ja-JP" altLang="en-US" sz="1400" dirty="0">
                <a:latin typeface="ＭＳ Ｐゴシック" charset="-128"/>
              </a:rPr>
              <a:t>母は</a:t>
            </a:r>
            <a:r>
              <a:rPr lang="en-US" altLang="ja-JP" sz="1400" dirty="0">
                <a:latin typeface="ＭＳ Ｐゴシック" charset="-128"/>
              </a:rPr>
              <a:t>1</a:t>
            </a:r>
            <a:r>
              <a:rPr lang="ja-JP" altLang="en-US" sz="1400" dirty="0">
                <a:latin typeface="ＭＳ Ｐゴシック" charset="-128"/>
              </a:rPr>
              <a:t>階で行き来はほとんどなし</a:t>
            </a:r>
            <a:endParaRPr lang="en-US" altLang="ja-JP" sz="1400" dirty="0">
              <a:latin typeface="ＭＳ Ｐゴシック" charset="-128"/>
            </a:endParaRPr>
          </a:p>
        </p:txBody>
      </p:sp>
      <p:sp>
        <p:nvSpPr>
          <p:cNvPr id="7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501186"/>
            <a:ext cx="2311400" cy="476250"/>
          </a:xfrm>
        </p:spPr>
        <p:txBody>
          <a:bodyPr/>
          <a:lstStyle/>
          <a:p>
            <a:pPr>
              <a:defRPr/>
            </a:pPr>
            <a:fld id="{431CAECD-5926-4741-A906-A08E04809A27}" type="slidenum">
              <a:rPr lang="en-US" altLang="ja-JP" smtClean="0"/>
              <a:pPr>
                <a:defRPr/>
              </a:pPr>
              <a:t>35</a:t>
            </a:fld>
            <a:endParaRPr lang="en-US" altLang="ja-JP" dirty="0"/>
          </a:p>
        </p:txBody>
      </p:sp>
    </p:spTree>
    <p:extLst>
      <p:ext uri="{BB962C8B-B14F-4D97-AF65-F5344CB8AC3E}">
        <p14:creationId xmlns:p14="http://schemas.microsoft.com/office/powerpoint/2010/main" val="219821782"/>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849313" y="260350"/>
            <a:ext cx="8280400" cy="431800"/>
          </a:xfrm>
        </p:spPr>
        <p:txBody>
          <a:bodyPr/>
          <a:lstStyle/>
          <a:p>
            <a:r>
              <a:rPr lang="ja-JP" altLang="en-US" sz="3600">
                <a:solidFill>
                  <a:srgbClr val="CC0000"/>
                </a:solidFill>
                <a:ea typeface="HGP創英角ﾎﾟｯﾌﾟ体" pitchFamily="50" charset="-128"/>
              </a:rPr>
              <a:t>ホワイトボード（中）</a:t>
            </a:r>
          </a:p>
        </p:txBody>
      </p:sp>
      <p:sp>
        <p:nvSpPr>
          <p:cNvPr id="25603" name="Text Box 5"/>
          <p:cNvSpPr txBox="1">
            <a:spLocks noChangeArrowheads="1"/>
          </p:cNvSpPr>
          <p:nvPr/>
        </p:nvSpPr>
        <p:spPr bwMode="auto">
          <a:xfrm>
            <a:off x="5097465" y="4005264"/>
            <a:ext cx="41036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1800"/>
              <a:t>本人・周囲の課題</a:t>
            </a:r>
          </a:p>
        </p:txBody>
      </p:sp>
      <p:sp>
        <p:nvSpPr>
          <p:cNvPr id="25604" name="Text Box 6"/>
          <p:cNvSpPr txBox="1">
            <a:spLocks noChangeArrowheads="1"/>
          </p:cNvSpPr>
          <p:nvPr/>
        </p:nvSpPr>
        <p:spPr bwMode="auto">
          <a:xfrm>
            <a:off x="4592639" y="1484313"/>
            <a:ext cx="15843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1800"/>
              <a:t>生育歴</a:t>
            </a:r>
          </a:p>
        </p:txBody>
      </p:sp>
      <p:sp>
        <p:nvSpPr>
          <p:cNvPr id="25605" name="Rectangle 9"/>
          <p:cNvSpPr>
            <a:spLocks noChangeArrowheads="1"/>
          </p:cNvSpPr>
          <p:nvPr/>
        </p:nvSpPr>
        <p:spPr bwMode="auto">
          <a:xfrm>
            <a:off x="4665663" y="1844675"/>
            <a:ext cx="4464050" cy="1512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25606" name="Rectangle 10"/>
          <p:cNvSpPr>
            <a:spLocks noChangeArrowheads="1"/>
          </p:cNvSpPr>
          <p:nvPr/>
        </p:nvSpPr>
        <p:spPr bwMode="auto">
          <a:xfrm>
            <a:off x="920750" y="4437065"/>
            <a:ext cx="3887788" cy="17287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25607" name="Rectangle 11"/>
          <p:cNvSpPr>
            <a:spLocks noChangeArrowheads="1"/>
          </p:cNvSpPr>
          <p:nvPr/>
        </p:nvSpPr>
        <p:spPr bwMode="auto">
          <a:xfrm>
            <a:off x="5168902" y="4437065"/>
            <a:ext cx="3960813" cy="17287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25608" name="Text Box 12"/>
          <p:cNvSpPr txBox="1">
            <a:spLocks noChangeArrowheads="1"/>
          </p:cNvSpPr>
          <p:nvPr/>
        </p:nvSpPr>
        <p:spPr bwMode="auto">
          <a:xfrm>
            <a:off x="849313" y="4005264"/>
            <a:ext cx="41767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1800"/>
              <a:t>想いや希望・強さ（本人・環境）・可能性</a:t>
            </a:r>
          </a:p>
        </p:txBody>
      </p:sp>
      <p:sp>
        <p:nvSpPr>
          <p:cNvPr id="25610" name="Text Box 3"/>
          <p:cNvSpPr txBox="1">
            <a:spLocks noChangeArrowheads="1"/>
          </p:cNvSpPr>
          <p:nvPr/>
        </p:nvSpPr>
        <p:spPr bwMode="auto">
          <a:xfrm>
            <a:off x="920750" y="4437064"/>
            <a:ext cx="3887788"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a:latin typeface="Tahoma" pitchFamily="34" charset="0"/>
              </a:rPr>
              <a:t>自営業をしてきたので本人の金銭管理能力はあると考えられる。症状が悪くなると金遣いが荒くなることから、服薬の安定が鍵である。幸い信頼できる医師とのキャッチボールは順調である。また、対立していた弟とその妻が父の死後に本人へ電話をするなど関わりを持つようになり、キーマンとして期待ができる。</a:t>
            </a:r>
          </a:p>
        </p:txBody>
      </p:sp>
      <p:sp>
        <p:nvSpPr>
          <p:cNvPr id="25611" name="Rectangle 16"/>
          <p:cNvSpPr>
            <a:spLocks noChangeArrowheads="1"/>
          </p:cNvSpPr>
          <p:nvPr/>
        </p:nvSpPr>
        <p:spPr bwMode="auto">
          <a:xfrm>
            <a:off x="5168901" y="4437064"/>
            <a:ext cx="403225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a:t>本人は年金管理を自分で行えば自立できると考えているが母がそれを拒否した。母を説得するだけの覇気はみられない。母は最近亡くなった夫の言葉通り本人の面倒をみようと決めているので周囲の意見を聞かない。</a:t>
            </a:r>
          </a:p>
        </p:txBody>
      </p:sp>
      <p:sp>
        <p:nvSpPr>
          <p:cNvPr id="25612" name="Text Box 17"/>
          <p:cNvSpPr txBox="1">
            <a:spLocks noChangeArrowheads="1"/>
          </p:cNvSpPr>
          <p:nvPr/>
        </p:nvSpPr>
        <p:spPr bwMode="auto">
          <a:xfrm>
            <a:off x="776289" y="1485901"/>
            <a:ext cx="23034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1800"/>
              <a:t>１日の生活サイクル</a:t>
            </a:r>
          </a:p>
        </p:txBody>
      </p:sp>
      <p:sp>
        <p:nvSpPr>
          <p:cNvPr id="25613" name="Line 18"/>
          <p:cNvSpPr>
            <a:spLocks noChangeShapeType="1"/>
          </p:cNvSpPr>
          <p:nvPr/>
        </p:nvSpPr>
        <p:spPr bwMode="auto">
          <a:xfrm>
            <a:off x="5241927" y="2203450"/>
            <a:ext cx="33829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5614" name="Text Box 19"/>
          <p:cNvSpPr txBox="1">
            <a:spLocks noChangeArrowheads="1"/>
          </p:cNvSpPr>
          <p:nvPr/>
        </p:nvSpPr>
        <p:spPr bwMode="auto">
          <a:xfrm>
            <a:off x="4962724" y="2060577"/>
            <a:ext cx="307777"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出生</a:t>
            </a:r>
          </a:p>
        </p:txBody>
      </p:sp>
      <p:sp>
        <p:nvSpPr>
          <p:cNvPr id="25615" name="Text Box 20"/>
          <p:cNvSpPr txBox="1">
            <a:spLocks noChangeArrowheads="1"/>
          </p:cNvSpPr>
          <p:nvPr/>
        </p:nvSpPr>
        <p:spPr bwMode="auto">
          <a:xfrm>
            <a:off x="8623500" y="2060577"/>
            <a:ext cx="307777"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現在</a:t>
            </a:r>
          </a:p>
        </p:txBody>
      </p:sp>
      <p:sp>
        <p:nvSpPr>
          <p:cNvPr id="25616" name="Text Box 21"/>
          <p:cNvSpPr txBox="1">
            <a:spLocks noChangeArrowheads="1"/>
          </p:cNvSpPr>
          <p:nvPr/>
        </p:nvSpPr>
        <p:spPr bwMode="auto">
          <a:xfrm>
            <a:off x="5456437" y="2203452"/>
            <a:ext cx="307777"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endParaRPr lang="ja-JP" altLang="en-US" sz="800"/>
          </a:p>
        </p:txBody>
      </p:sp>
      <p:sp>
        <p:nvSpPr>
          <p:cNvPr id="25617" name="Text Box 22"/>
          <p:cNvSpPr txBox="1">
            <a:spLocks noChangeArrowheads="1"/>
          </p:cNvSpPr>
          <p:nvPr/>
        </p:nvSpPr>
        <p:spPr bwMode="auto">
          <a:xfrm>
            <a:off x="6104137" y="2203452"/>
            <a:ext cx="307777"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endParaRPr lang="ja-JP" altLang="en-US" sz="800"/>
          </a:p>
        </p:txBody>
      </p:sp>
      <p:sp>
        <p:nvSpPr>
          <p:cNvPr id="25618" name="Text Box 23"/>
          <p:cNvSpPr txBox="1">
            <a:spLocks noChangeArrowheads="1"/>
          </p:cNvSpPr>
          <p:nvPr/>
        </p:nvSpPr>
        <p:spPr bwMode="auto">
          <a:xfrm>
            <a:off x="5672338" y="2276475"/>
            <a:ext cx="307777"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１年間の放浪旅行</a:t>
            </a:r>
          </a:p>
        </p:txBody>
      </p:sp>
      <p:sp>
        <p:nvSpPr>
          <p:cNvPr id="25619" name="Text Box 24"/>
          <p:cNvSpPr txBox="1">
            <a:spLocks noChangeArrowheads="1"/>
          </p:cNvSpPr>
          <p:nvPr/>
        </p:nvSpPr>
        <p:spPr bwMode="auto">
          <a:xfrm>
            <a:off x="5959674" y="2276477"/>
            <a:ext cx="307777"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旭食品就職（営業）</a:t>
            </a:r>
          </a:p>
        </p:txBody>
      </p:sp>
      <p:sp>
        <p:nvSpPr>
          <p:cNvPr id="25620" name="Text Box 25"/>
          <p:cNvSpPr txBox="1">
            <a:spLocks noChangeArrowheads="1"/>
          </p:cNvSpPr>
          <p:nvPr/>
        </p:nvSpPr>
        <p:spPr bwMode="auto">
          <a:xfrm>
            <a:off x="6320038" y="2276475"/>
            <a:ext cx="30777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結婚（子供なし）</a:t>
            </a:r>
          </a:p>
        </p:txBody>
      </p:sp>
      <p:sp>
        <p:nvSpPr>
          <p:cNvPr id="25621" name="Text Box 26"/>
          <p:cNvSpPr txBox="1">
            <a:spLocks noChangeArrowheads="1"/>
          </p:cNvSpPr>
          <p:nvPr/>
        </p:nvSpPr>
        <p:spPr bwMode="auto">
          <a:xfrm>
            <a:off x="6827165" y="2276475"/>
            <a:ext cx="43088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退職し父のスーパーを継ぐ</a:t>
            </a:r>
          </a:p>
        </p:txBody>
      </p:sp>
      <p:sp>
        <p:nvSpPr>
          <p:cNvPr id="25622" name="Text Box 27"/>
          <p:cNvSpPr txBox="1">
            <a:spLocks noChangeArrowheads="1"/>
          </p:cNvSpPr>
          <p:nvPr/>
        </p:nvSpPr>
        <p:spPr bwMode="auto">
          <a:xfrm>
            <a:off x="7256663" y="2276475"/>
            <a:ext cx="30777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父死亡　母入院</a:t>
            </a:r>
          </a:p>
        </p:txBody>
      </p:sp>
      <p:sp>
        <p:nvSpPr>
          <p:cNvPr id="25623" name="Text Box 28"/>
          <p:cNvSpPr txBox="1">
            <a:spLocks noChangeArrowheads="1"/>
          </p:cNvSpPr>
          <p:nvPr/>
        </p:nvSpPr>
        <p:spPr bwMode="auto">
          <a:xfrm>
            <a:off x="7543999" y="2276475"/>
            <a:ext cx="30777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発病</a:t>
            </a:r>
            <a:r>
              <a:rPr lang="en-US" altLang="ja-JP" sz="800"/>
              <a:t>･</a:t>
            </a:r>
            <a:r>
              <a:rPr lang="ja-JP" altLang="en-US" sz="800"/>
              <a:t>入院</a:t>
            </a:r>
          </a:p>
        </p:txBody>
      </p:sp>
      <p:sp>
        <p:nvSpPr>
          <p:cNvPr id="25624" name="Text Box 29"/>
          <p:cNvSpPr txBox="1">
            <a:spLocks noChangeArrowheads="1"/>
          </p:cNvSpPr>
          <p:nvPr/>
        </p:nvSpPr>
        <p:spPr bwMode="auto">
          <a:xfrm>
            <a:off x="7831337" y="2276475"/>
            <a:ext cx="307777"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離婚（妻は韓国へ）</a:t>
            </a:r>
            <a:endParaRPr lang="en-US" altLang="ja-JP" sz="800"/>
          </a:p>
        </p:txBody>
      </p:sp>
      <p:sp>
        <p:nvSpPr>
          <p:cNvPr id="25625" name="Text Box 30"/>
          <p:cNvSpPr txBox="1">
            <a:spLocks noChangeArrowheads="1"/>
          </p:cNvSpPr>
          <p:nvPr/>
        </p:nvSpPr>
        <p:spPr bwMode="auto">
          <a:xfrm>
            <a:off x="8264725" y="2276475"/>
            <a:ext cx="30777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スーパー閉店</a:t>
            </a:r>
          </a:p>
        </p:txBody>
      </p:sp>
      <p:sp>
        <p:nvSpPr>
          <p:cNvPr id="25626" name="Text Box 31"/>
          <p:cNvSpPr txBox="1">
            <a:spLocks noChangeArrowheads="1"/>
          </p:cNvSpPr>
          <p:nvPr/>
        </p:nvSpPr>
        <p:spPr bwMode="auto">
          <a:xfrm>
            <a:off x="5673727" y="1987551"/>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23</a:t>
            </a:r>
          </a:p>
        </p:txBody>
      </p:sp>
      <p:sp>
        <p:nvSpPr>
          <p:cNvPr id="25627" name="Text Box 32"/>
          <p:cNvSpPr txBox="1">
            <a:spLocks noChangeArrowheads="1"/>
          </p:cNvSpPr>
          <p:nvPr/>
        </p:nvSpPr>
        <p:spPr bwMode="auto">
          <a:xfrm>
            <a:off x="5961065" y="1987551"/>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24</a:t>
            </a:r>
          </a:p>
        </p:txBody>
      </p:sp>
      <p:sp>
        <p:nvSpPr>
          <p:cNvPr id="25628" name="Text Box 33"/>
          <p:cNvSpPr txBox="1">
            <a:spLocks noChangeArrowheads="1"/>
          </p:cNvSpPr>
          <p:nvPr/>
        </p:nvSpPr>
        <p:spPr bwMode="auto">
          <a:xfrm>
            <a:off x="6321427" y="1987551"/>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30</a:t>
            </a:r>
          </a:p>
        </p:txBody>
      </p:sp>
      <p:sp>
        <p:nvSpPr>
          <p:cNvPr id="25629" name="Text Box 34"/>
          <p:cNvSpPr txBox="1">
            <a:spLocks noChangeArrowheads="1"/>
          </p:cNvSpPr>
          <p:nvPr/>
        </p:nvSpPr>
        <p:spPr bwMode="auto">
          <a:xfrm>
            <a:off x="6897690" y="1987551"/>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34</a:t>
            </a:r>
          </a:p>
        </p:txBody>
      </p:sp>
      <p:sp>
        <p:nvSpPr>
          <p:cNvPr id="25630" name="Text Box 35"/>
          <p:cNvSpPr txBox="1">
            <a:spLocks noChangeArrowheads="1"/>
          </p:cNvSpPr>
          <p:nvPr/>
        </p:nvSpPr>
        <p:spPr bwMode="auto">
          <a:xfrm>
            <a:off x="7258052" y="1987551"/>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38</a:t>
            </a:r>
          </a:p>
        </p:txBody>
      </p:sp>
      <p:sp>
        <p:nvSpPr>
          <p:cNvPr id="25631" name="Text Box 36"/>
          <p:cNvSpPr txBox="1">
            <a:spLocks noChangeArrowheads="1"/>
          </p:cNvSpPr>
          <p:nvPr/>
        </p:nvSpPr>
        <p:spPr bwMode="auto">
          <a:xfrm>
            <a:off x="7545390" y="1987551"/>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39</a:t>
            </a:r>
          </a:p>
        </p:txBody>
      </p:sp>
      <p:sp>
        <p:nvSpPr>
          <p:cNvPr id="25632" name="Text Box 37"/>
          <p:cNvSpPr txBox="1">
            <a:spLocks noChangeArrowheads="1"/>
          </p:cNvSpPr>
          <p:nvPr/>
        </p:nvSpPr>
        <p:spPr bwMode="auto">
          <a:xfrm>
            <a:off x="7832727" y="1987551"/>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42</a:t>
            </a:r>
          </a:p>
        </p:txBody>
      </p:sp>
      <p:sp>
        <p:nvSpPr>
          <p:cNvPr id="25633" name="Text Box 38"/>
          <p:cNvSpPr txBox="1">
            <a:spLocks noChangeArrowheads="1"/>
          </p:cNvSpPr>
          <p:nvPr/>
        </p:nvSpPr>
        <p:spPr bwMode="auto">
          <a:xfrm>
            <a:off x="8266115" y="1987551"/>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45</a:t>
            </a:r>
          </a:p>
        </p:txBody>
      </p:sp>
      <p:sp>
        <p:nvSpPr>
          <p:cNvPr id="25634" name="Text Box 39"/>
          <p:cNvSpPr txBox="1">
            <a:spLocks noChangeArrowheads="1"/>
          </p:cNvSpPr>
          <p:nvPr/>
        </p:nvSpPr>
        <p:spPr bwMode="auto">
          <a:xfrm>
            <a:off x="5383413" y="2276475"/>
            <a:ext cx="30777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大学卒業</a:t>
            </a:r>
          </a:p>
        </p:txBody>
      </p:sp>
      <p:sp>
        <p:nvSpPr>
          <p:cNvPr id="25635" name="Text Box 40"/>
          <p:cNvSpPr txBox="1">
            <a:spLocks noChangeArrowheads="1"/>
          </p:cNvSpPr>
          <p:nvPr/>
        </p:nvSpPr>
        <p:spPr bwMode="auto">
          <a:xfrm>
            <a:off x="5384802" y="1987551"/>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22</a:t>
            </a:r>
          </a:p>
        </p:txBody>
      </p:sp>
      <p:sp>
        <p:nvSpPr>
          <p:cNvPr id="25636" name="Text Box 41"/>
          <p:cNvSpPr txBox="1">
            <a:spLocks noChangeArrowheads="1"/>
          </p:cNvSpPr>
          <p:nvPr/>
        </p:nvSpPr>
        <p:spPr bwMode="auto">
          <a:xfrm>
            <a:off x="8048824" y="2276475"/>
            <a:ext cx="30777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再入院</a:t>
            </a:r>
          </a:p>
        </p:txBody>
      </p:sp>
      <p:sp>
        <p:nvSpPr>
          <p:cNvPr id="25637" name="Text Box 42"/>
          <p:cNvSpPr txBox="1">
            <a:spLocks noChangeArrowheads="1"/>
          </p:cNvSpPr>
          <p:nvPr/>
        </p:nvSpPr>
        <p:spPr bwMode="auto">
          <a:xfrm>
            <a:off x="8050215" y="1987551"/>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43</a:t>
            </a:r>
          </a:p>
        </p:txBody>
      </p:sp>
      <p:sp>
        <p:nvSpPr>
          <p:cNvPr id="25638" name="Rectangle 43"/>
          <p:cNvSpPr>
            <a:spLocks noChangeArrowheads="1"/>
          </p:cNvSpPr>
          <p:nvPr/>
        </p:nvSpPr>
        <p:spPr bwMode="auto">
          <a:xfrm>
            <a:off x="920752" y="1844675"/>
            <a:ext cx="3527425" cy="1512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p>
        </p:txBody>
      </p:sp>
      <p:sp>
        <p:nvSpPr>
          <p:cNvPr id="25639" name="Line 44"/>
          <p:cNvSpPr>
            <a:spLocks noChangeShapeType="1"/>
          </p:cNvSpPr>
          <p:nvPr/>
        </p:nvSpPr>
        <p:spPr bwMode="auto">
          <a:xfrm>
            <a:off x="993777" y="2133600"/>
            <a:ext cx="33829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5640" name="Text Box 45"/>
          <p:cNvSpPr txBox="1">
            <a:spLocks noChangeArrowheads="1"/>
          </p:cNvSpPr>
          <p:nvPr/>
        </p:nvSpPr>
        <p:spPr bwMode="auto">
          <a:xfrm>
            <a:off x="1208287" y="2133602"/>
            <a:ext cx="307777"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endParaRPr lang="ja-JP" altLang="en-US" sz="800"/>
          </a:p>
        </p:txBody>
      </p:sp>
      <p:sp>
        <p:nvSpPr>
          <p:cNvPr id="25641" name="Text Box 46"/>
          <p:cNvSpPr txBox="1">
            <a:spLocks noChangeArrowheads="1"/>
          </p:cNvSpPr>
          <p:nvPr/>
        </p:nvSpPr>
        <p:spPr bwMode="auto">
          <a:xfrm>
            <a:off x="1855987" y="2133602"/>
            <a:ext cx="307777"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endParaRPr lang="ja-JP" altLang="en-US" sz="800"/>
          </a:p>
        </p:txBody>
      </p:sp>
      <p:sp>
        <p:nvSpPr>
          <p:cNvPr id="25642" name="Text Box 47"/>
          <p:cNvSpPr txBox="1">
            <a:spLocks noChangeArrowheads="1"/>
          </p:cNvSpPr>
          <p:nvPr/>
        </p:nvSpPr>
        <p:spPr bwMode="auto">
          <a:xfrm>
            <a:off x="1424187" y="2206625"/>
            <a:ext cx="307777"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デイケア（月水金）</a:t>
            </a:r>
          </a:p>
        </p:txBody>
      </p:sp>
      <p:sp>
        <p:nvSpPr>
          <p:cNvPr id="25643" name="Text Box 48"/>
          <p:cNvSpPr txBox="1">
            <a:spLocks noChangeArrowheads="1"/>
          </p:cNvSpPr>
          <p:nvPr/>
        </p:nvSpPr>
        <p:spPr bwMode="auto">
          <a:xfrm>
            <a:off x="1711525" y="2206627"/>
            <a:ext cx="307777"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就労移行実習（火木）</a:t>
            </a:r>
          </a:p>
        </p:txBody>
      </p:sp>
      <p:sp>
        <p:nvSpPr>
          <p:cNvPr id="25644" name="Text Box 49"/>
          <p:cNvSpPr txBox="1">
            <a:spLocks noChangeArrowheads="1"/>
          </p:cNvSpPr>
          <p:nvPr/>
        </p:nvSpPr>
        <p:spPr bwMode="auto">
          <a:xfrm>
            <a:off x="2071887" y="2206625"/>
            <a:ext cx="30777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昼食</a:t>
            </a:r>
          </a:p>
        </p:txBody>
      </p:sp>
      <p:sp>
        <p:nvSpPr>
          <p:cNvPr id="25645" name="Text Box 50"/>
          <p:cNvSpPr txBox="1">
            <a:spLocks noChangeArrowheads="1"/>
          </p:cNvSpPr>
          <p:nvPr/>
        </p:nvSpPr>
        <p:spPr bwMode="auto">
          <a:xfrm>
            <a:off x="2557662" y="2205038"/>
            <a:ext cx="30777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実習終了</a:t>
            </a:r>
          </a:p>
        </p:txBody>
      </p:sp>
      <p:sp>
        <p:nvSpPr>
          <p:cNvPr id="25646" name="Text Box 51"/>
          <p:cNvSpPr txBox="1">
            <a:spLocks noChangeArrowheads="1"/>
          </p:cNvSpPr>
          <p:nvPr/>
        </p:nvSpPr>
        <p:spPr bwMode="auto">
          <a:xfrm>
            <a:off x="2864050" y="2205038"/>
            <a:ext cx="30777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デイケア終了</a:t>
            </a:r>
          </a:p>
        </p:txBody>
      </p:sp>
      <p:sp>
        <p:nvSpPr>
          <p:cNvPr id="25647" name="Text Box 52"/>
          <p:cNvSpPr txBox="1">
            <a:spLocks noChangeArrowheads="1"/>
          </p:cNvSpPr>
          <p:nvPr/>
        </p:nvSpPr>
        <p:spPr bwMode="auto">
          <a:xfrm>
            <a:off x="3295849" y="2206625"/>
            <a:ext cx="30777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夕食</a:t>
            </a:r>
          </a:p>
        </p:txBody>
      </p:sp>
      <p:sp>
        <p:nvSpPr>
          <p:cNvPr id="25648" name="Text Box 53"/>
          <p:cNvSpPr txBox="1">
            <a:spLocks noChangeArrowheads="1"/>
          </p:cNvSpPr>
          <p:nvPr/>
        </p:nvSpPr>
        <p:spPr bwMode="auto">
          <a:xfrm>
            <a:off x="3583188" y="2206625"/>
            <a:ext cx="307777"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読書（ＴＶ見ない）</a:t>
            </a:r>
          </a:p>
        </p:txBody>
      </p:sp>
      <p:sp>
        <p:nvSpPr>
          <p:cNvPr id="25649" name="Text Box 54"/>
          <p:cNvSpPr txBox="1">
            <a:spLocks noChangeArrowheads="1"/>
          </p:cNvSpPr>
          <p:nvPr/>
        </p:nvSpPr>
        <p:spPr bwMode="auto">
          <a:xfrm>
            <a:off x="4016574" y="2206625"/>
            <a:ext cx="30777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就寝</a:t>
            </a:r>
          </a:p>
        </p:txBody>
      </p:sp>
      <p:sp>
        <p:nvSpPr>
          <p:cNvPr id="25650" name="Text Box 55"/>
          <p:cNvSpPr txBox="1">
            <a:spLocks noChangeArrowheads="1"/>
          </p:cNvSpPr>
          <p:nvPr/>
        </p:nvSpPr>
        <p:spPr bwMode="auto">
          <a:xfrm>
            <a:off x="1425577" y="1917701"/>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9</a:t>
            </a:r>
          </a:p>
        </p:txBody>
      </p:sp>
      <p:sp>
        <p:nvSpPr>
          <p:cNvPr id="25651" name="Text Box 56"/>
          <p:cNvSpPr txBox="1">
            <a:spLocks noChangeArrowheads="1"/>
          </p:cNvSpPr>
          <p:nvPr/>
        </p:nvSpPr>
        <p:spPr bwMode="auto">
          <a:xfrm>
            <a:off x="1712915" y="1917701"/>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10</a:t>
            </a:r>
          </a:p>
        </p:txBody>
      </p:sp>
      <p:sp>
        <p:nvSpPr>
          <p:cNvPr id="25652" name="Text Box 57"/>
          <p:cNvSpPr txBox="1">
            <a:spLocks noChangeArrowheads="1"/>
          </p:cNvSpPr>
          <p:nvPr/>
        </p:nvSpPr>
        <p:spPr bwMode="auto">
          <a:xfrm>
            <a:off x="2073277" y="1917701"/>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12</a:t>
            </a:r>
          </a:p>
        </p:txBody>
      </p:sp>
      <p:sp>
        <p:nvSpPr>
          <p:cNvPr id="25653" name="Text Box 58"/>
          <p:cNvSpPr txBox="1">
            <a:spLocks noChangeArrowheads="1"/>
          </p:cNvSpPr>
          <p:nvPr/>
        </p:nvSpPr>
        <p:spPr bwMode="auto">
          <a:xfrm>
            <a:off x="2576515" y="1916114"/>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15</a:t>
            </a:r>
          </a:p>
        </p:txBody>
      </p:sp>
      <p:sp>
        <p:nvSpPr>
          <p:cNvPr id="25654" name="Text Box 59"/>
          <p:cNvSpPr txBox="1">
            <a:spLocks noChangeArrowheads="1"/>
          </p:cNvSpPr>
          <p:nvPr/>
        </p:nvSpPr>
        <p:spPr bwMode="auto">
          <a:xfrm>
            <a:off x="2865440" y="1916114"/>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16</a:t>
            </a:r>
          </a:p>
        </p:txBody>
      </p:sp>
      <p:sp>
        <p:nvSpPr>
          <p:cNvPr id="25655" name="Text Box 60"/>
          <p:cNvSpPr txBox="1">
            <a:spLocks noChangeArrowheads="1"/>
          </p:cNvSpPr>
          <p:nvPr/>
        </p:nvSpPr>
        <p:spPr bwMode="auto">
          <a:xfrm>
            <a:off x="3297240" y="1917701"/>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19</a:t>
            </a:r>
          </a:p>
        </p:txBody>
      </p:sp>
      <p:sp>
        <p:nvSpPr>
          <p:cNvPr id="25656" name="Text Box 61"/>
          <p:cNvSpPr txBox="1">
            <a:spLocks noChangeArrowheads="1"/>
          </p:cNvSpPr>
          <p:nvPr/>
        </p:nvSpPr>
        <p:spPr bwMode="auto">
          <a:xfrm>
            <a:off x="3584577" y="1917701"/>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20</a:t>
            </a:r>
          </a:p>
        </p:txBody>
      </p:sp>
      <p:sp>
        <p:nvSpPr>
          <p:cNvPr id="25657" name="Text Box 62"/>
          <p:cNvSpPr txBox="1">
            <a:spLocks noChangeArrowheads="1"/>
          </p:cNvSpPr>
          <p:nvPr/>
        </p:nvSpPr>
        <p:spPr bwMode="auto">
          <a:xfrm>
            <a:off x="4017965" y="1917701"/>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24</a:t>
            </a:r>
          </a:p>
        </p:txBody>
      </p:sp>
      <p:sp>
        <p:nvSpPr>
          <p:cNvPr id="25658" name="Text Box 63"/>
          <p:cNvSpPr txBox="1">
            <a:spLocks noChangeArrowheads="1"/>
          </p:cNvSpPr>
          <p:nvPr/>
        </p:nvSpPr>
        <p:spPr bwMode="auto">
          <a:xfrm>
            <a:off x="1135262" y="2206625"/>
            <a:ext cx="30777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起床</a:t>
            </a:r>
          </a:p>
        </p:txBody>
      </p:sp>
      <p:sp>
        <p:nvSpPr>
          <p:cNvPr id="25659" name="Text Box 64"/>
          <p:cNvSpPr txBox="1">
            <a:spLocks noChangeArrowheads="1"/>
          </p:cNvSpPr>
          <p:nvPr/>
        </p:nvSpPr>
        <p:spPr bwMode="auto">
          <a:xfrm>
            <a:off x="1136652" y="1917701"/>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8</a:t>
            </a:r>
          </a:p>
        </p:txBody>
      </p:sp>
      <p:sp>
        <p:nvSpPr>
          <p:cNvPr id="25660" name="Text Box 65"/>
          <p:cNvSpPr txBox="1">
            <a:spLocks noChangeArrowheads="1"/>
          </p:cNvSpPr>
          <p:nvPr/>
        </p:nvSpPr>
        <p:spPr bwMode="auto">
          <a:xfrm>
            <a:off x="3800675" y="2206625"/>
            <a:ext cx="30777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入浴（毎日）</a:t>
            </a:r>
          </a:p>
        </p:txBody>
      </p:sp>
      <p:sp>
        <p:nvSpPr>
          <p:cNvPr id="25661" name="Text Box 66"/>
          <p:cNvSpPr txBox="1">
            <a:spLocks noChangeArrowheads="1"/>
          </p:cNvSpPr>
          <p:nvPr/>
        </p:nvSpPr>
        <p:spPr bwMode="auto">
          <a:xfrm>
            <a:off x="3802065" y="1917701"/>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23</a:t>
            </a:r>
          </a:p>
        </p:txBody>
      </p:sp>
      <p:sp>
        <p:nvSpPr>
          <p:cNvPr id="25662" name="Text Box 67"/>
          <p:cNvSpPr txBox="1">
            <a:spLocks noChangeArrowheads="1"/>
          </p:cNvSpPr>
          <p:nvPr/>
        </p:nvSpPr>
        <p:spPr bwMode="auto">
          <a:xfrm>
            <a:off x="3079949" y="2206625"/>
            <a:ext cx="30777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800"/>
              <a:t>散歩（週３回）</a:t>
            </a:r>
          </a:p>
        </p:txBody>
      </p:sp>
      <p:sp>
        <p:nvSpPr>
          <p:cNvPr id="25663" name="Text Box 68"/>
          <p:cNvSpPr txBox="1">
            <a:spLocks noChangeArrowheads="1"/>
          </p:cNvSpPr>
          <p:nvPr/>
        </p:nvSpPr>
        <p:spPr bwMode="auto">
          <a:xfrm>
            <a:off x="3081340" y="1917701"/>
            <a:ext cx="3587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en-US" altLang="ja-JP" sz="800"/>
              <a:t>17</a:t>
            </a:r>
          </a:p>
        </p:txBody>
      </p:sp>
      <p:sp>
        <p:nvSpPr>
          <p:cNvPr id="6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67800" y="6481375"/>
            <a:ext cx="2311400" cy="476250"/>
          </a:xfrm>
        </p:spPr>
        <p:txBody>
          <a:bodyPr/>
          <a:lstStyle/>
          <a:p>
            <a:pPr>
              <a:defRPr/>
            </a:pPr>
            <a:fld id="{431CAECD-5926-4741-A906-A08E04809A27}" type="slidenum">
              <a:rPr lang="en-US" altLang="ja-JP" smtClean="0"/>
              <a:pPr>
                <a:defRPr/>
              </a:pPr>
              <a:t>36</a:t>
            </a:fld>
            <a:endParaRPr lang="en-US" altLang="ja-JP"/>
          </a:p>
        </p:txBody>
      </p:sp>
    </p:spTree>
    <p:extLst>
      <p:ext uri="{BB962C8B-B14F-4D97-AF65-F5344CB8AC3E}">
        <p14:creationId xmlns:p14="http://schemas.microsoft.com/office/powerpoint/2010/main" val="225896224"/>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849313" y="260350"/>
            <a:ext cx="8280400" cy="431800"/>
          </a:xfrm>
        </p:spPr>
        <p:txBody>
          <a:bodyPr/>
          <a:lstStyle/>
          <a:p>
            <a:r>
              <a:rPr lang="ja-JP" altLang="en-US" sz="3600" dirty="0">
                <a:solidFill>
                  <a:srgbClr val="CC0000"/>
                </a:solidFill>
                <a:ea typeface="HGP創英角ﾎﾟｯﾌﾟ体" pitchFamily="50" charset="-128"/>
              </a:rPr>
              <a:t>ホワイトボード（右）</a:t>
            </a:r>
          </a:p>
        </p:txBody>
      </p:sp>
      <p:sp>
        <p:nvSpPr>
          <p:cNvPr id="48" name="正方形/長方形 47"/>
          <p:cNvSpPr/>
          <p:nvPr/>
        </p:nvSpPr>
        <p:spPr>
          <a:xfrm>
            <a:off x="1280592" y="1268762"/>
            <a:ext cx="7488832" cy="4893647"/>
          </a:xfrm>
          <a:prstGeom prst="rect">
            <a:avLst/>
          </a:prstGeom>
        </p:spPr>
        <p:txBody>
          <a:bodyPr wrap="square">
            <a:spAutoFit/>
          </a:bodyPr>
          <a:lstStyle/>
          <a:p>
            <a:pPr>
              <a:lnSpc>
                <a:spcPct val="150000"/>
              </a:lnSpc>
            </a:pPr>
            <a:r>
              <a:rPr lang="ja-JP" altLang="en-US" sz="1600" dirty="0"/>
              <a:t>職場や自宅での様子：</a:t>
            </a:r>
            <a:r>
              <a:rPr lang="ja-JP" altLang="en-US" sz="1600" dirty="0">
                <a:latin typeface="+mj-ea"/>
                <a:ea typeface="+mj-ea"/>
              </a:rPr>
              <a:t>自宅では旅行や経営の本を読んだり、部屋の模様替えを楽しんでいて、あまり部屋から出ていない。母と顔を合わせると口論になるので避けている。</a:t>
            </a:r>
            <a:endParaRPr lang="en-US" altLang="ja-JP" sz="1600" dirty="0">
              <a:latin typeface="+mj-ea"/>
              <a:ea typeface="+mj-ea"/>
            </a:endParaRPr>
          </a:p>
          <a:p>
            <a:pPr>
              <a:lnSpc>
                <a:spcPct val="150000"/>
              </a:lnSpc>
            </a:pPr>
            <a:r>
              <a:rPr lang="ja-JP" altLang="en-US" sz="1600" dirty="0"/>
              <a:t>お気に入りの場所：</a:t>
            </a:r>
            <a:r>
              <a:rPr lang="ja-JP" altLang="en-US" sz="1600" dirty="0">
                <a:latin typeface="+mn-ea"/>
                <a:ea typeface="+mn-ea"/>
              </a:rPr>
              <a:t>週末に</a:t>
            </a:r>
            <a:r>
              <a:rPr lang="ja-JP" altLang="en-US" sz="1600" dirty="0">
                <a:latin typeface="+mj-ea"/>
                <a:ea typeface="+mj-ea"/>
              </a:rPr>
              <a:t>街なかの書店に行き、立ち読みをしている。その途中の公園に寄って本を読むことがある。</a:t>
            </a:r>
          </a:p>
          <a:p>
            <a:pPr>
              <a:lnSpc>
                <a:spcPct val="150000"/>
              </a:lnSpc>
            </a:pPr>
            <a:r>
              <a:rPr lang="ja-JP" altLang="en-US" sz="1600" dirty="0"/>
              <a:t>趣味や遊びの内容：</a:t>
            </a:r>
            <a:r>
              <a:rPr lang="ja-JP" altLang="en-US" sz="1600" dirty="0">
                <a:latin typeface="+mj-ea"/>
                <a:ea typeface="+mj-ea"/>
              </a:rPr>
              <a:t>旅行が趣味だが仲間がおらず控えている。酒やタバコには関心なし。パチンコがストレス解消になることがある。</a:t>
            </a:r>
            <a:endParaRPr lang="en-US" altLang="ja-JP" sz="1600" dirty="0">
              <a:latin typeface="+mj-ea"/>
              <a:ea typeface="+mj-ea"/>
            </a:endParaRPr>
          </a:p>
          <a:p>
            <a:pPr>
              <a:lnSpc>
                <a:spcPct val="150000"/>
              </a:lnSpc>
            </a:pPr>
            <a:r>
              <a:rPr lang="ja-JP" altLang="en-US" sz="1600" dirty="0"/>
              <a:t>服装や整容の拘り：</a:t>
            </a:r>
            <a:r>
              <a:rPr lang="ja-JP" altLang="en-US" sz="1600" dirty="0">
                <a:latin typeface="+mj-ea"/>
                <a:ea typeface="+mj-ea"/>
              </a:rPr>
              <a:t>ユニクロが定番、あまり金をかけたくない。髪もくしでとかす程度。</a:t>
            </a:r>
            <a:endParaRPr lang="en-US" altLang="ja-JP" sz="1600" dirty="0">
              <a:latin typeface="+mj-ea"/>
              <a:ea typeface="+mj-ea"/>
            </a:endParaRPr>
          </a:p>
          <a:p>
            <a:pPr>
              <a:lnSpc>
                <a:spcPct val="150000"/>
              </a:lnSpc>
            </a:pPr>
            <a:r>
              <a:rPr lang="en-US" altLang="ja-JP" sz="1600" dirty="0">
                <a:latin typeface="+mj-ea"/>
                <a:ea typeface="+mj-ea"/>
              </a:rPr>
              <a:t>2</a:t>
            </a:r>
            <a:r>
              <a:rPr lang="ja-JP" altLang="en-US" sz="1600" dirty="0">
                <a:latin typeface="+mj-ea"/>
                <a:ea typeface="+mj-ea"/>
              </a:rPr>
              <a:t>ヶ月に一度</a:t>
            </a:r>
            <a:r>
              <a:rPr lang="en-US" altLang="ja-JP" sz="1600" dirty="0">
                <a:latin typeface="+mj-ea"/>
                <a:ea typeface="+mj-ea"/>
              </a:rPr>
              <a:t>980</a:t>
            </a:r>
            <a:r>
              <a:rPr lang="ja-JP" altLang="en-US" sz="1600" dirty="0">
                <a:latin typeface="+mj-ea"/>
                <a:ea typeface="+mj-ea"/>
              </a:rPr>
              <a:t>円の理容に行く。</a:t>
            </a:r>
            <a:endParaRPr lang="en-US" altLang="ja-JP" sz="1600" dirty="0">
              <a:latin typeface="+mj-ea"/>
              <a:ea typeface="+mj-ea"/>
            </a:endParaRPr>
          </a:p>
          <a:p>
            <a:pPr>
              <a:lnSpc>
                <a:spcPct val="150000"/>
              </a:lnSpc>
            </a:pPr>
            <a:r>
              <a:rPr lang="ja-JP" altLang="en-US" sz="1600" dirty="0"/>
              <a:t>食事の好みや取り方：</a:t>
            </a:r>
            <a:r>
              <a:rPr lang="ja-JP" altLang="en-US" sz="1600" dirty="0">
                <a:latin typeface="+mn-ea"/>
                <a:ea typeface="+mn-ea"/>
              </a:rPr>
              <a:t>好き嫌いはなく、拘りもない。朝は必ずパンにするぐらい。昼食はとらず夕食は母が作り置いたものを文句もなく食べる。外食はほとんどしない。</a:t>
            </a:r>
            <a:endParaRPr lang="en-US" altLang="ja-JP" sz="1600" dirty="0">
              <a:latin typeface="+mn-ea"/>
              <a:ea typeface="+mn-ea"/>
            </a:endParaRPr>
          </a:p>
          <a:p>
            <a:pPr>
              <a:lnSpc>
                <a:spcPct val="150000"/>
              </a:lnSpc>
            </a:pPr>
            <a:r>
              <a:rPr lang="ja-JP" altLang="en-US" sz="1600" dirty="0"/>
              <a:t>友人関係や近隣関係：</a:t>
            </a:r>
            <a:r>
              <a:rPr lang="ja-JP" altLang="en-US" sz="1600" dirty="0">
                <a:latin typeface="+mn-ea"/>
                <a:ea typeface="+mn-ea"/>
              </a:rPr>
              <a:t>同級生とは仕事をしていたときに付き合いが減ったが、つながりは持ちたいのか特定の人との電話は欠かさない。近隣の人たちとはちょっとした昔話をする。デイケアの仲間は本人によく話しかけるが、本人はあまり関心がない。</a:t>
            </a:r>
            <a:endParaRPr lang="en-US" altLang="ja-JP" sz="1600" dirty="0">
              <a:latin typeface="+mn-ea"/>
              <a:ea typeface="+mn-ea"/>
            </a:endParaRP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p:txBody>
          <a:bodyPr/>
          <a:lstStyle/>
          <a:p>
            <a:pPr>
              <a:defRPr/>
            </a:pPr>
            <a:fld id="{431CAECD-5926-4741-A906-A08E04809A27}" type="slidenum">
              <a:rPr lang="en-US" altLang="ja-JP" smtClean="0"/>
              <a:pPr>
                <a:defRPr/>
              </a:pPr>
              <a:t>37</a:t>
            </a:fld>
            <a:endParaRPr lang="en-US" altLang="ja-JP"/>
          </a:p>
        </p:txBody>
      </p:sp>
    </p:spTree>
    <p:extLst>
      <p:ext uri="{BB962C8B-B14F-4D97-AF65-F5344CB8AC3E}">
        <p14:creationId xmlns:p14="http://schemas.microsoft.com/office/powerpoint/2010/main" val="1091287790"/>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849313" y="260350"/>
            <a:ext cx="8280400" cy="431800"/>
          </a:xfrm>
        </p:spPr>
        <p:txBody>
          <a:bodyPr/>
          <a:lstStyle/>
          <a:p>
            <a:r>
              <a:rPr lang="ja-JP" altLang="en-US" sz="3600" dirty="0">
                <a:solidFill>
                  <a:srgbClr val="CC0000"/>
                </a:solidFill>
                <a:ea typeface="HGP創英角ﾎﾟｯﾌﾟ体" pitchFamily="50" charset="-128"/>
              </a:rPr>
              <a:t>ホワイトボード（別）</a:t>
            </a:r>
          </a:p>
        </p:txBody>
      </p:sp>
      <p:cxnSp>
        <p:nvCxnSpPr>
          <p:cNvPr id="65" name="直線コネクタ 64"/>
          <p:cNvCxnSpPr/>
          <p:nvPr/>
        </p:nvCxnSpPr>
        <p:spPr>
          <a:xfrm>
            <a:off x="1352550" y="3500438"/>
            <a:ext cx="7056438" cy="0"/>
          </a:xfrm>
          <a:prstGeom prst="line">
            <a:avLst/>
          </a:prstGeom>
          <a:ln w="5715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4881563" y="981077"/>
            <a:ext cx="0" cy="5256213"/>
          </a:xfrm>
          <a:prstGeom prst="line">
            <a:avLst/>
          </a:prstGeom>
          <a:ln w="5715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7654" name="テキスト ボックス 73"/>
          <p:cNvSpPr txBox="1">
            <a:spLocks noChangeArrowheads="1"/>
          </p:cNvSpPr>
          <p:nvPr/>
        </p:nvSpPr>
        <p:spPr bwMode="auto">
          <a:xfrm>
            <a:off x="7761312" y="3717032"/>
            <a:ext cx="107273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800" dirty="0"/>
              <a:t>急がない</a:t>
            </a:r>
          </a:p>
        </p:txBody>
      </p:sp>
      <p:sp>
        <p:nvSpPr>
          <p:cNvPr id="27655" name="テキスト ボックス 74"/>
          <p:cNvSpPr txBox="1">
            <a:spLocks noChangeArrowheads="1"/>
          </p:cNvSpPr>
          <p:nvPr/>
        </p:nvSpPr>
        <p:spPr bwMode="auto">
          <a:xfrm>
            <a:off x="1281114" y="3707615"/>
            <a:ext cx="60465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800" dirty="0"/>
              <a:t>急ぐ</a:t>
            </a:r>
          </a:p>
        </p:txBody>
      </p:sp>
      <p:sp>
        <p:nvSpPr>
          <p:cNvPr id="27656" name="テキスト ボックス 75"/>
          <p:cNvSpPr txBox="1">
            <a:spLocks noChangeArrowheads="1"/>
          </p:cNvSpPr>
          <p:nvPr/>
        </p:nvSpPr>
        <p:spPr bwMode="auto">
          <a:xfrm>
            <a:off x="5168902" y="1125539"/>
            <a:ext cx="6463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800"/>
              <a:t>本人</a:t>
            </a:r>
          </a:p>
        </p:txBody>
      </p:sp>
      <p:sp>
        <p:nvSpPr>
          <p:cNvPr id="27657" name="テキスト ボックス 76"/>
          <p:cNvSpPr txBox="1">
            <a:spLocks noChangeArrowheads="1"/>
          </p:cNvSpPr>
          <p:nvPr/>
        </p:nvSpPr>
        <p:spPr bwMode="auto">
          <a:xfrm>
            <a:off x="5097465" y="5661026"/>
            <a:ext cx="79220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800"/>
              <a:t>まわり</a:t>
            </a:r>
          </a:p>
        </p:txBody>
      </p:sp>
      <p:sp>
        <p:nvSpPr>
          <p:cNvPr id="2" name="円/楕円 1"/>
          <p:cNvSpPr/>
          <p:nvPr/>
        </p:nvSpPr>
        <p:spPr>
          <a:xfrm>
            <a:off x="6465169" y="1025787"/>
            <a:ext cx="2448272" cy="747030"/>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ja-JP" altLang="en-US" sz="1400" dirty="0"/>
              <a:t>スーパーを再興する</a:t>
            </a:r>
            <a:endParaRPr lang="en-US" altLang="ja-JP" sz="1400" dirty="0"/>
          </a:p>
          <a:p>
            <a:pPr algn="ctr"/>
            <a:r>
              <a:rPr lang="ja-JP" altLang="en-US" sz="1400" dirty="0"/>
              <a:t>同窓生と旅行に行く</a:t>
            </a:r>
          </a:p>
        </p:txBody>
      </p:sp>
      <p:sp>
        <p:nvSpPr>
          <p:cNvPr id="3" name="正方形/長方形 2"/>
          <p:cNvSpPr/>
          <p:nvPr/>
        </p:nvSpPr>
        <p:spPr>
          <a:xfrm>
            <a:off x="1311441" y="5312162"/>
            <a:ext cx="1584176" cy="43204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ja-JP" altLang="en-US" sz="1400" dirty="0"/>
              <a:t>弟の妻の協力で年金管理を本人へ</a:t>
            </a:r>
          </a:p>
        </p:txBody>
      </p:sp>
      <p:sp>
        <p:nvSpPr>
          <p:cNvPr id="12" name="正方形/長方形 11"/>
          <p:cNvSpPr/>
          <p:nvPr/>
        </p:nvSpPr>
        <p:spPr>
          <a:xfrm>
            <a:off x="5097463" y="2132856"/>
            <a:ext cx="1764500" cy="43204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ja-JP" altLang="en-US" sz="1400" dirty="0"/>
              <a:t>自治会の祭りに出店</a:t>
            </a:r>
          </a:p>
        </p:txBody>
      </p:sp>
      <p:sp>
        <p:nvSpPr>
          <p:cNvPr id="13" name="正方形/長方形 12"/>
          <p:cNvSpPr/>
          <p:nvPr/>
        </p:nvSpPr>
        <p:spPr>
          <a:xfrm>
            <a:off x="2648745" y="4653136"/>
            <a:ext cx="1140346" cy="43204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ja-JP" altLang="en-US" sz="1400" dirty="0"/>
              <a:t>同窓生との接点づくり</a:t>
            </a:r>
          </a:p>
        </p:txBody>
      </p:sp>
      <p:sp>
        <p:nvSpPr>
          <p:cNvPr id="14" name="正方形/長方形 13"/>
          <p:cNvSpPr/>
          <p:nvPr/>
        </p:nvSpPr>
        <p:spPr>
          <a:xfrm>
            <a:off x="4507542" y="2809731"/>
            <a:ext cx="1322716" cy="43204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ja-JP" altLang="en-US" sz="1400" dirty="0"/>
              <a:t>就労移行でスーパー実習</a:t>
            </a:r>
          </a:p>
        </p:txBody>
      </p:sp>
      <p:sp>
        <p:nvSpPr>
          <p:cNvPr id="15" name="正方形/長方形 14"/>
          <p:cNvSpPr/>
          <p:nvPr/>
        </p:nvSpPr>
        <p:spPr>
          <a:xfrm>
            <a:off x="2648744" y="3284414"/>
            <a:ext cx="1322716" cy="43204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ja-JP" altLang="en-US" sz="1400" dirty="0"/>
              <a:t>自治会でのお役立ち仕事</a:t>
            </a:r>
          </a:p>
        </p:txBody>
      </p:sp>
      <p:sp>
        <p:nvSpPr>
          <p:cNvPr id="16" name="正方形/長方形 15"/>
          <p:cNvSpPr/>
          <p:nvPr/>
        </p:nvSpPr>
        <p:spPr>
          <a:xfrm>
            <a:off x="4171204" y="3908654"/>
            <a:ext cx="1322716" cy="43204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ja-JP" altLang="en-US" sz="1400" dirty="0"/>
              <a:t>地域の実習先を紹介</a:t>
            </a:r>
          </a:p>
        </p:txBody>
      </p:sp>
      <p:cxnSp>
        <p:nvCxnSpPr>
          <p:cNvPr id="17" name="直線コネクタ 16"/>
          <p:cNvCxnSpPr>
            <a:stCxn id="13" idx="0"/>
            <a:endCxn id="15" idx="2"/>
          </p:cNvCxnSpPr>
          <p:nvPr/>
        </p:nvCxnSpPr>
        <p:spPr>
          <a:xfrm flipV="1">
            <a:off x="3218919" y="3716462"/>
            <a:ext cx="91185" cy="936674"/>
          </a:xfrm>
          <a:prstGeom prst="line">
            <a:avLst/>
          </a:prstGeom>
          <a:ln w="381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a:stCxn id="15" idx="3"/>
            <a:endCxn id="16" idx="0"/>
          </p:cNvCxnSpPr>
          <p:nvPr/>
        </p:nvCxnSpPr>
        <p:spPr>
          <a:xfrm>
            <a:off x="3971461" y="3500438"/>
            <a:ext cx="861102" cy="408216"/>
          </a:xfrm>
          <a:prstGeom prst="line">
            <a:avLst/>
          </a:prstGeom>
          <a:ln w="381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15" idx="0"/>
            <a:endCxn id="12" idx="1"/>
          </p:cNvCxnSpPr>
          <p:nvPr/>
        </p:nvCxnSpPr>
        <p:spPr>
          <a:xfrm flipV="1">
            <a:off x="3310103" y="2348880"/>
            <a:ext cx="1787361" cy="935534"/>
          </a:xfrm>
          <a:prstGeom prst="line">
            <a:avLst/>
          </a:prstGeom>
          <a:ln w="381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16" idx="0"/>
            <a:endCxn id="14" idx="2"/>
          </p:cNvCxnSpPr>
          <p:nvPr/>
        </p:nvCxnSpPr>
        <p:spPr>
          <a:xfrm flipV="1">
            <a:off x="4832562" y="3241781"/>
            <a:ext cx="336338" cy="666875"/>
          </a:xfrm>
          <a:prstGeom prst="line">
            <a:avLst/>
          </a:prstGeom>
          <a:ln w="381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14" idx="3"/>
            <a:endCxn id="12" idx="2"/>
          </p:cNvCxnSpPr>
          <p:nvPr/>
        </p:nvCxnSpPr>
        <p:spPr>
          <a:xfrm flipV="1">
            <a:off x="5830259" y="2564906"/>
            <a:ext cx="149455" cy="460851"/>
          </a:xfrm>
          <a:prstGeom prst="line">
            <a:avLst/>
          </a:prstGeom>
          <a:ln w="381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a:stCxn id="12" idx="3"/>
            <a:endCxn id="2" idx="4"/>
          </p:cNvCxnSpPr>
          <p:nvPr/>
        </p:nvCxnSpPr>
        <p:spPr>
          <a:xfrm flipV="1">
            <a:off x="6861965" y="1772817"/>
            <a:ext cx="827341" cy="576064"/>
          </a:xfrm>
          <a:prstGeom prst="line">
            <a:avLst/>
          </a:prstGeom>
          <a:ln w="381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5168901" y="4653136"/>
            <a:ext cx="1140346" cy="43204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ja-JP" altLang="en-US" sz="1400" dirty="0"/>
              <a:t>旅好きに声がけ</a:t>
            </a:r>
          </a:p>
        </p:txBody>
      </p:sp>
      <p:cxnSp>
        <p:nvCxnSpPr>
          <p:cNvPr id="45" name="直線コネクタ 44"/>
          <p:cNvCxnSpPr>
            <a:stCxn id="13" idx="3"/>
            <a:endCxn id="44" idx="1"/>
          </p:cNvCxnSpPr>
          <p:nvPr/>
        </p:nvCxnSpPr>
        <p:spPr>
          <a:xfrm>
            <a:off x="3789090" y="4869160"/>
            <a:ext cx="1379810" cy="0"/>
          </a:xfrm>
          <a:prstGeom prst="line">
            <a:avLst/>
          </a:prstGeom>
          <a:ln w="381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1" name="正方形/長方形 50"/>
          <p:cNvSpPr/>
          <p:nvPr/>
        </p:nvSpPr>
        <p:spPr>
          <a:xfrm>
            <a:off x="6548958" y="2853988"/>
            <a:ext cx="1140346" cy="432048"/>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ja-JP" altLang="en-US" sz="1400" dirty="0"/>
              <a:t>旅サークル結成に参加</a:t>
            </a:r>
          </a:p>
        </p:txBody>
      </p:sp>
      <p:cxnSp>
        <p:nvCxnSpPr>
          <p:cNvPr id="52" name="直線コネクタ 51"/>
          <p:cNvCxnSpPr>
            <a:stCxn id="44" idx="0"/>
            <a:endCxn id="51" idx="2"/>
          </p:cNvCxnSpPr>
          <p:nvPr/>
        </p:nvCxnSpPr>
        <p:spPr>
          <a:xfrm flipV="1">
            <a:off x="5739073" y="3286036"/>
            <a:ext cx="1380058" cy="1367100"/>
          </a:xfrm>
          <a:prstGeom prst="line">
            <a:avLst/>
          </a:prstGeom>
          <a:ln w="381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a:stCxn id="51" idx="0"/>
            <a:endCxn id="2" idx="4"/>
          </p:cNvCxnSpPr>
          <p:nvPr/>
        </p:nvCxnSpPr>
        <p:spPr>
          <a:xfrm flipV="1">
            <a:off x="7119133" y="1772816"/>
            <a:ext cx="570173" cy="1081172"/>
          </a:xfrm>
          <a:prstGeom prst="line">
            <a:avLst/>
          </a:prstGeom>
          <a:ln w="38100">
            <a:solidFill>
              <a:schemeClr val="tx1"/>
            </a:solidFill>
            <a:prstDash val="sysDot"/>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8"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p:cNvSpPr>
            <a:spLocks noGrp="1"/>
          </p:cNvSpPr>
          <p:nvPr>
            <p:ph type="sldNum" sz="quarter" idx="12"/>
          </p:nvPr>
        </p:nvSpPr>
        <p:spPr>
          <a:xfrm>
            <a:off x="7471212" y="6481375"/>
            <a:ext cx="2311400" cy="476250"/>
          </a:xfrm>
        </p:spPr>
        <p:txBody>
          <a:bodyPr/>
          <a:lstStyle/>
          <a:p>
            <a:pPr>
              <a:defRPr/>
            </a:pPr>
            <a:fld id="{431CAECD-5926-4741-A906-A08E04809A27}" type="slidenum">
              <a:rPr lang="en-US" altLang="ja-JP" smtClean="0"/>
              <a:pPr>
                <a:defRPr/>
              </a:pPr>
              <a:t>38</a:t>
            </a:fld>
            <a:endParaRPr lang="en-US" altLang="ja-JP" dirty="0"/>
          </a:p>
        </p:txBody>
      </p:sp>
    </p:spTree>
    <p:extLst>
      <p:ext uri="{BB962C8B-B14F-4D97-AF65-F5344CB8AC3E}">
        <p14:creationId xmlns:p14="http://schemas.microsoft.com/office/powerpoint/2010/main" val="4103359750"/>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849313" y="115889"/>
            <a:ext cx="8280400" cy="706437"/>
          </a:xfrm>
        </p:spPr>
        <p:txBody>
          <a:bodyPr/>
          <a:lstStyle/>
          <a:p>
            <a:r>
              <a:rPr lang="ja-JP" altLang="en-US" sz="3600" dirty="0">
                <a:solidFill>
                  <a:srgbClr val="CC0000"/>
                </a:solidFill>
                <a:ea typeface="HGP創英角ﾎﾟｯﾌﾟ体" pitchFamily="50" charset="-128"/>
              </a:rPr>
              <a:t>質問のポイントのまとめ</a:t>
            </a:r>
            <a:r>
              <a:rPr lang="ja-JP" altLang="en-US" sz="2800" dirty="0">
                <a:solidFill>
                  <a:srgbClr val="CC0000"/>
                </a:solidFill>
                <a:ea typeface="HGP創英角ﾎﾟｯﾌﾟ体" pitchFamily="50" charset="-128"/>
              </a:rPr>
              <a:t>（</a:t>
            </a:r>
            <a:r>
              <a:rPr lang="en-US" altLang="ja-JP" sz="2800" dirty="0" err="1">
                <a:solidFill>
                  <a:srgbClr val="CC0000"/>
                </a:solidFill>
                <a:ea typeface="HGP創英角ﾎﾟｯﾌﾟ体" pitchFamily="50" charset="-128"/>
              </a:rPr>
              <a:t>Sve</a:t>
            </a:r>
            <a:r>
              <a:rPr lang="ja-JP" altLang="en-US" sz="2800" dirty="0">
                <a:solidFill>
                  <a:srgbClr val="CC0000"/>
                </a:solidFill>
                <a:ea typeface="HGP創英角ﾎﾟｯﾌﾟ体" pitchFamily="50" charset="-128"/>
              </a:rPr>
              <a:t>の課題に沿って）</a:t>
            </a:r>
          </a:p>
        </p:txBody>
      </p:sp>
      <p:sp>
        <p:nvSpPr>
          <p:cNvPr id="28676" name="Rectangle 4"/>
          <p:cNvSpPr>
            <a:spLocks noChangeArrowheads="1"/>
          </p:cNvSpPr>
          <p:nvPr/>
        </p:nvSpPr>
        <p:spPr bwMode="auto">
          <a:xfrm>
            <a:off x="776289" y="765175"/>
            <a:ext cx="8748712" cy="5673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15000"/>
              </a:lnSpc>
              <a:spcBef>
                <a:spcPct val="0"/>
              </a:spcBef>
              <a:buFontTx/>
              <a:buNone/>
            </a:pPr>
            <a:r>
              <a:rPr lang="ja-JP" altLang="en-US" sz="2400" dirty="0">
                <a:solidFill>
                  <a:schemeClr val="accent2"/>
                </a:solidFill>
                <a:latin typeface="HGP創英角ｺﾞｼｯｸUB" pitchFamily="50" charset="-128"/>
                <a:ea typeface="HGP創英角ｺﾞｼｯｸUB" pitchFamily="50" charset="-128"/>
              </a:rPr>
              <a:t>１　基本的な事項の確認</a:t>
            </a:r>
          </a:p>
          <a:p>
            <a:pPr eaLnBrk="1" hangingPunct="1">
              <a:lnSpc>
                <a:spcPts val="2600"/>
              </a:lnSpc>
              <a:spcBef>
                <a:spcPct val="0"/>
              </a:spcBef>
              <a:buFontTx/>
              <a:buNone/>
            </a:pPr>
            <a:r>
              <a:rPr lang="ja-JP" altLang="en-US" sz="2400" dirty="0">
                <a:latin typeface="HGP創英角ｺﾞｼｯｸUB" pitchFamily="50" charset="-128"/>
                <a:ea typeface="HGP創英角ｺﾞｼｯｸUB" pitchFamily="50" charset="-128"/>
              </a:rPr>
              <a:t>　　　住所、氏名、生年月日、性別、要介護度、障害の内容、</a:t>
            </a:r>
          </a:p>
          <a:p>
            <a:pPr eaLnBrk="1" hangingPunct="1">
              <a:lnSpc>
                <a:spcPts val="2600"/>
              </a:lnSpc>
              <a:spcBef>
                <a:spcPct val="0"/>
              </a:spcBef>
              <a:buFontTx/>
              <a:buNone/>
            </a:pPr>
            <a:r>
              <a:rPr lang="ja-JP" altLang="en-US" sz="2400" dirty="0">
                <a:latin typeface="HGP創英角ｺﾞｼｯｸUB" pitchFamily="50" charset="-128"/>
                <a:ea typeface="HGP創英角ｺﾞｼｯｸUB" pitchFamily="50" charset="-128"/>
              </a:rPr>
              <a:t>　　　経済状況、家族状況</a:t>
            </a:r>
          </a:p>
          <a:p>
            <a:pPr eaLnBrk="1" hangingPunct="1">
              <a:lnSpc>
                <a:spcPct val="115000"/>
              </a:lnSpc>
              <a:spcBef>
                <a:spcPct val="0"/>
              </a:spcBef>
              <a:buFontTx/>
              <a:buNone/>
            </a:pPr>
            <a:r>
              <a:rPr lang="ja-JP" altLang="en-US" sz="2400" dirty="0">
                <a:solidFill>
                  <a:schemeClr val="accent2"/>
                </a:solidFill>
                <a:latin typeface="HGP創英角ｺﾞｼｯｸUB" pitchFamily="50" charset="-128"/>
                <a:ea typeface="HGP創英角ｺﾞｼｯｸUB" pitchFamily="50" charset="-128"/>
              </a:rPr>
              <a:t>２　関係者と関わりの内容の整理</a:t>
            </a:r>
          </a:p>
          <a:p>
            <a:pPr eaLnBrk="1" hangingPunct="1">
              <a:lnSpc>
                <a:spcPts val="2600"/>
              </a:lnSpc>
              <a:spcBef>
                <a:spcPct val="0"/>
              </a:spcBef>
              <a:buFontTx/>
              <a:buNone/>
            </a:pPr>
            <a:r>
              <a:rPr lang="ja-JP" altLang="en-US" sz="2400" dirty="0">
                <a:latin typeface="HGP創英角ｺﾞｼｯｸUB" pitchFamily="50" charset="-128"/>
                <a:ea typeface="HGP創英角ｺﾞｼｯｸUB" pitchFamily="50" charset="-128"/>
              </a:rPr>
              <a:t>　　　相談経路と繋がれ方、現在受けているサービスとケアの内容、</a:t>
            </a:r>
          </a:p>
          <a:p>
            <a:pPr eaLnBrk="1" hangingPunct="1">
              <a:lnSpc>
                <a:spcPts val="2600"/>
              </a:lnSpc>
              <a:spcBef>
                <a:spcPct val="0"/>
              </a:spcBef>
              <a:buFontTx/>
              <a:buNone/>
            </a:pPr>
            <a:r>
              <a:rPr lang="ja-JP" altLang="en-US" sz="2400" dirty="0">
                <a:latin typeface="HGP創英角ｺﾞｼｯｸUB" pitchFamily="50" charset="-128"/>
                <a:ea typeface="HGP創英角ｺﾞｼｯｸUB" pitchFamily="50" charset="-128"/>
              </a:rPr>
              <a:t>　　　関わっている機関と関わりの内容、支援の経過</a:t>
            </a:r>
          </a:p>
          <a:p>
            <a:pPr eaLnBrk="1" hangingPunct="1">
              <a:lnSpc>
                <a:spcPct val="115000"/>
              </a:lnSpc>
              <a:spcBef>
                <a:spcPct val="0"/>
              </a:spcBef>
              <a:buFontTx/>
              <a:buNone/>
            </a:pPr>
            <a:r>
              <a:rPr lang="ja-JP" altLang="en-US" sz="2400" dirty="0">
                <a:solidFill>
                  <a:schemeClr val="accent2"/>
                </a:solidFill>
                <a:latin typeface="HGP創英角ｺﾞｼｯｸUB" pitchFamily="50" charset="-128"/>
                <a:ea typeface="HGP創英角ｺﾞｼｯｸUB" pitchFamily="50" charset="-128"/>
              </a:rPr>
              <a:t>３　本人・家族の生活ぶりの確認</a:t>
            </a:r>
          </a:p>
          <a:p>
            <a:pPr eaLnBrk="1" hangingPunct="1">
              <a:lnSpc>
                <a:spcPct val="115000"/>
              </a:lnSpc>
              <a:spcBef>
                <a:spcPct val="0"/>
              </a:spcBef>
              <a:buFontTx/>
              <a:buNone/>
            </a:pPr>
            <a:r>
              <a:rPr lang="ja-JP" altLang="en-US" sz="2400" dirty="0">
                <a:latin typeface="HGP創英角ｺﾞｼｯｸUB" pitchFamily="50" charset="-128"/>
                <a:ea typeface="HGP創英角ｺﾞｼｯｸUB" pitchFamily="50" charset="-128"/>
              </a:rPr>
              <a:t>　　　本人と家族の生活の流れ、態度、周辺との関係</a:t>
            </a:r>
          </a:p>
          <a:p>
            <a:pPr eaLnBrk="1" hangingPunct="1">
              <a:lnSpc>
                <a:spcPct val="115000"/>
              </a:lnSpc>
              <a:spcBef>
                <a:spcPct val="0"/>
              </a:spcBef>
              <a:buFontTx/>
              <a:buNone/>
            </a:pPr>
            <a:r>
              <a:rPr lang="ja-JP" altLang="en-US" sz="2400" dirty="0">
                <a:solidFill>
                  <a:schemeClr val="accent2"/>
                </a:solidFill>
                <a:latin typeface="HGP創英角ｺﾞｼｯｸUB" pitchFamily="50" charset="-128"/>
                <a:ea typeface="HGP創英角ｺﾞｼｯｸUB" pitchFamily="50" charset="-128"/>
              </a:rPr>
              <a:t>４　事例の特徴</a:t>
            </a:r>
          </a:p>
          <a:p>
            <a:pPr eaLnBrk="1" hangingPunct="1">
              <a:lnSpc>
                <a:spcPct val="115000"/>
              </a:lnSpc>
              <a:spcBef>
                <a:spcPct val="0"/>
              </a:spcBef>
              <a:buFontTx/>
              <a:buNone/>
            </a:pPr>
            <a:r>
              <a:rPr lang="ja-JP" altLang="en-US" sz="2400" dirty="0">
                <a:latin typeface="HGP創英角ｺﾞｼｯｸUB" pitchFamily="50" charset="-128"/>
                <a:ea typeface="HGP創英角ｺﾞｼｯｸUB" pitchFamily="50" charset="-128"/>
              </a:rPr>
              <a:t>　　　本人と家族の想い、周囲の想い、周囲の関わりの多さ</a:t>
            </a:r>
          </a:p>
          <a:p>
            <a:pPr eaLnBrk="1" hangingPunct="1">
              <a:lnSpc>
                <a:spcPct val="115000"/>
              </a:lnSpc>
              <a:spcBef>
                <a:spcPct val="0"/>
              </a:spcBef>
              <a:buFontTx/>
              <a:buNone/>
            </a:pPr>
            <a:r>
              <a:rPr lang="ja-JP" altLang="en-US" sz="2400" dirty="0">
                <a:solidFill>
                  <a:schemeClr val="accent2"/>
                </a:solidFill>
                <a:latin typeface="HGP創英角ｺﾞｼｯｸUB" pitchFamily="50" charset="-128"/>
                <a:ea typeface="HGP創英角ｺﾞｼｯｸUB" pitchFamily="50" charset="-128"/>
              </a:rPr>
              <a:t>５　社会資源の確認</a:t>
            </a:r>
          </a:p>
          <a:p>
            <a:pPr eaLnBrk="1" hangingPunct="1">
              <a:lnSpc>
                <a:spcPct val="115000"/>
              </a:lnSpc>
              <a:spcBef>
                <a:spcPct val="0"/>
              </a:spcBef>
              <a:buFontTx/>
              <a:buNone/>
            </a:pPr>
            <a:r>
              <a:rPr lang="ja-JP" altLang="en-US" sz="2400" dirty="0">
                <a:latin typeface="HGP創英角ｺﾞｼｯｸUB" pitchFamily="50" charset="-128"/>
                <a:ea typeface="HGP創英角ｺﾞｼｯｸUB" pitchFamily="50" charset="-128"/>
              </a:rPr>
              <a:t>　　　使える資源と機能、キーマンの存在と可能な役割</a:t>
            </a:r>
          </a:p>
          <a:p>
            <a:pPr eaLnBrk="1" hangingPunct="1">
              <a:lnSpc>
                <a:spcPct val="115000"/>
              </a:lnSpc>
              <a:spcBef>
                <a:spcPct val="0"/>
              </a:spcBef>
              <a:buFontTx/>
              <a:buNone/>
            </a:pPr>
            <a:r>
              <a:rPr lang="ja-JP" altLang="en-US" sz="2400" dirty="0">
                <a:solidFill>
                  <a:srgbClr val="FF0000"/>
                </a:solidFill>
                <a:latin typeface="HGP創英角ｺﾞｼｯｸUB" pitchFamily="50" charset="-128"/>
                <a:ea typeface="HGP創英角ｺﾞｼｯｸUB" pitchFamily="50" charset="-128"/>
              </a:rPr>
              <a:t>６　相談員の見立て</a:t>
            </a:r>
          </a:p>
          <a:p>
            <a:pPr eaLnBrk="1" hangingPunct="1">
              <a:lnSpc>
                <a:spcPct val="115000"/>
              </a:lnSpc>
              <a:spcBef>
                <a:spcPct val="0"/>
              </a:spcBef>
              <a:buNone/>
            </a:pPr>
            <a:r>
              <a:rPr lang="ja-JP" altLang="en-US" sz="2400" dirty="0">
                <a:latin typeface="HGP創英角ｺﾞｼｯｸUB" pitchFamily="50" charset="-128"/>
                <a:ea typeface="HGP創英角ｺﾞｼｯｸUB" pitchFamily="50" charset="-128"/>
              </a:rPr>
              <a:t>　　　本人・家族・周囲のパワー、可能性、不安感、違和感</a:t>
            </a: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529513" y="6481375"/>
            <a:ext cx="2311400" cy="476250"/>
          </a:xfrm>
        </p:spPr>
        <p:txBody>
          <a:bodyPr/>
          <a:lstStyle/>
          <a:p>
            <a:pPr>
              <a:defRPr/>
            </a:pPr>
            <a:fld id="{431CAECD-5926-4741-A906-A08E04809A27}" type="slidenum">
              <a:rPr lang="en-US" altLang="ja-JP" smtClean="0"/>
              <a:pPr>
                <a:defRPr/>
              </a:pPr>
              <a:t>39</a:t>
            </a:fld>
            <a:endParaRPr lang="en-US" altLang="ja-JP" dirty="0"/>
          </a:p>
        </p:txBody>
      </p:sp>
    </p:spTree>
    <p:extLst>
      <p:ext uri="{BB962C8B-B14F-4D97-AF65-F5344CB8AC3E}">
        <p14:creationId xmlns:p14="http://schemas.microsoft.com/office/powerpoint/2010/main" val="3412140386"/>
      </p:ext>
    </p:extLst>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704851" y="765177"/>
            <a:ext cx="8496300" cy="936625"/>
          </a:xfrm>
        </p:spPr>
        <p:txBody>
          <a:bodyPr/>
          <a:lstStyle/>
          <a:p>
            <a:pPr eaLnBrk="1" hangingPunct="1"/>
            <a:r>
              <a:rPr lang="ja-JP" altLang="en-US" sz="3200" dirty="0">
                <a:solidFill>
                  <a:srgbClr val="CC3300"/>
                </a:solidFill>
                <a:latin typeface="HGP創英角ﾎﾟｯﾌﾟ体" pitchFamily="50" charset="-128"/>
                <a:ea typeface="HGP創英角ﾎﾟｯﾌﾟ体" pitchFamily="50" charset="-128"/>
              </a:rPr>
              <a:t>１　導入：スーパービジョンの実情と意義</a:t>
            </a:r>
            <a:endParaRPr lang="ja-JP" altLang="en-US" sz="3600" dirty="0">
              <a:solidFill>
                <a:srgbClr val="CC3300"/>
              </a:solidFill>
              <a:latin typeface="HGP創英角ﾎﾟｯﾌﾟ体" pitchFamily="50" charset="-128"/>
              <a:ea typeface="HGP創英角ﾎﾟｯﾌﾟ体" pitchFamily="50" charset="-128"/>
            </a:endParaRPr>
          </a:p>
        </p:txBody>
      </p:sp>
      <p:sp>
        <p:nvSpPr>
          <p:cNvPr id="5124" name="Rectangle 5"/>
          <p:cNvSpPr>
            <a:spLocks noChangeArrowheads="1"/>
          </p:cNvSpPr>
          <p:nvPr/>
        </p:nvSpPr>
        <p:spPr bwMode="auto">
          <a:xfrm>
            <a:off x="2144688" y="2348880"/>
            <a:ext cx="6697667" cy="261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80000"/>
              </a:lnSpc>
              <a:spcBef>
                <a:spcPct val="0"/>
              </a:spcBef>
              <a:buFontTx/>
              <a:buNone/>
            </a:pPr>
            <a:r>
              <a:rPr lang="ja-JP" altLang="en-US" dirty="0">
                <a:solidFill>
                  <a:schemeClr val="tx2"/>
                </a:solidFill>
                <a:ea typeface="HGP創英角ｺﾞｼｯｸUB" pitchFamily="50" charset="-128"/>
              </a:rPr>
              <a:t>①　スーパービジョンを受けた経験は？</a:t>
            </a:r>
            <a:endParaRPr lang="en-US" altLang="ja-JP" dirty="0">
              <a:solidFill>
                <a:schemeClr val="tx2"/>
              </a:solidFill>
              <a:ea typeface="HGP創英角ｺﾞｼｯｸUB" pitchFamily="50" charset="-128"/>
            </a:endParaRPr>
          </a:p>
          <a:p>
            <a:pPr eaLnBrk="1" hangingPunct="1">
              <a:lnSpc>
                <a:spcPct val="180000"/>
              </a:lnSpc>
              <a:spcBef>
                <a:spcPct val="0"/>
              </a:spcBef>
              <a:buFontTx/>
              <a:buNone/>
            </a:pPr>
            <a:r>
              <a:rPr lang="ja-JP" altLang="en-US" dirty="0">
                <a:solidFill>
                  <a:schemeClr val="tx2"/>
                </a:solidFill>
                <a:ea typeface="HGP創英角ｺﾞｼｯｸUB" pitchFamily="50" charset="-128"/>
              </a:rPr>
              <a:t>②　スーパービジョンの難しさ</a:t>
            </a:r>
            <a:endParaRPr lang="en-US" altLang="ja-JP" dirty="0">
              <a:solidFill>
                <a:schemeClr val="tx2"/>
              </a:solidFill>
              <a:ea typeface="HGP創英角ｺﾞｼｯｸUB" pitchFamily="50" charset="-128"/>
            </a:endParaRPr>
          </a:p>
          <a:p>
            <a:pPr eaLnBrk="1" hangingPunct="1">
              <a:lnSpc>
                <a:spcPct val="180000"/>
              </a:lnSpc>
              <a:spcBef>
                <a:spcPct val="0"/>
              </a:spcBef>
              <a:buFontTx/>
              <a:buNone/>
            </a:pPr>
            <a:r>
              <a:rPr lang="ja-JP" altLang="en-US" dirty="0">
                <a:solidFill>
                  <a:schemeClr val="tx2"/>
                </a:solidFill>
                <a:ea typeface="HGP創英角ｺﾞｼｯｸUB" pitchFamily="50" charset="-128"/>
              </a:rPr>
              <a:t>③　なぜスーパービジョンなのか</a:t>
            </a:r>
            <a:endParaRPr lang="en-US" altLang="ja-JP" dirty="0">
              <a:solidFill>
                <a:schemeClr val="tx2"/>
              </a:solidFill>
              <a:ea typeface="HGP創英角ｺﾞｼｯｸUB" pitchFamily="50" charset="-128"/>
            </a:endParaRPr>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11302"/>
            <a:ext cx="2311400" cy="476250"/>
          </a:xfrm>
        </p:spPr>
        <p:txBody>
          <a:bodyPr/>
          <a:lstStyle/>
          <a:p>
            <a:pPr>
              <a:defRPr/>
            </a:pPr>
            <a:fld id="{431CAECD-5926-4741-A906-A08E04809A27}" type="slidenum">
              <a:rPr lang="en-US" altLang="ja-JP" smtClean="0"/>
              <a:pPr>
                <a:defRPr/>
              </a:pPr>
              <a:t>4</a:t>
            </a:fld>
            <a:endParaRPr lang="en-US" altLang="ja-JP"/>
          </a:p>
        </p:txBody>
      </p:sp>
    </p:spTree>
    <p:extLst>
      <p:ext uri="{BB962C8B-B14F-4D97-AF65-F5344CB8AC3E}">
        <p14:creationId xmlns:p14="http://schemas.microsoft.com/office/powerpoint/2010/main" val="426408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849313" y="115889"/>
            <a:ext cx="8280400" cy="706437"/>
          </a:xfrm>
        </p:spPr>
        <p:txBody>
          <a:bodyPr/>
          <a:lstStyle/>
          <a:p>
            <a:r>
              <a:rPr lang="ja-JP" altLang="en-US" sz="4000" dirty="0">
                <a:solidFill>
                  <a:srgbClr val="CC0000"/>
                </a:solidFill>
                <a:ea typeface="HGP創英角ﾎﾟｯﾌﾟ体" pitchFamily="50" charset="-128"/>
              </a:rPr>
              <a:t>聞き方のまとめ</a:t>
            </a:r>
            <a:r>
              <a:rPr lang="ja-JP" altLang="en-US" sz="2800" dirty="0">
                <a:solidFill>
                  <a:srgbClr val="CC0000"/>
                </a:solidFill>
                <a:ea typeface="HGP創英角ﾎﾟｯﾌﾟ体" pitchFamily="50" charset="-128"/>
              </a:rPr>
              <a:t>（</a:t>
            </a:r>
            <a:r>
              <a:rPr lang="en-US" altLang="ja-JP" sz="2800" dirty="0" err="1">
                <a:solidFill>
                  <a:srgbClr val="CC0000"/>
                </a:solidFill>
                <a:ea typeface="HGP創英角ﾎﾟｯﾌﾟ体" pitchFamily="50" charset="-128"/>
              </a:rPr>
              <a:t>Sve</a:t>
            </a:r>
            <a:r>
              <a:rPr lang="ja-JP" altLang="en-US" sz="2800" dirty="0">
                <a:solidFill>
                  <a:srgbClr val="CC0000"/>
                </a:solidFill>
                <a:ea typeface="HGP創英角ﾎﾟｯﾌﾟ体" pitchFamily="50" charset="-128"/>
              </a:rPr>
              <a:t>の課題に沿って）</a:t>
            </a:r>
          </a:p>
        </p:txBody>
      </p:sp>
      <p:sp>
        <p:nvSpPr>
          <p:cNvPr id="29700" name="Rectangle 4"/>
          <p:cNvSpPr>
            <a:spLocks noChangeArrowheads="1"/>
          </p:cNvSpPr>
          <p:nvPr/>
        </p:nvSpPr>
        <p:spPr bwMode="auto">
          <a:xfrm>
            <a:off x="1208088" y="981076"/>
            <a:ext cx="7848600" cy="541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20000"/>
              </a:lnSpc>
              <a:spcBef>
                <a:spcPct val="0"/>
              </a:spcBef>
              <a:buFontTx/>
              <a:buNone/>
            </a:pPr>
            <a:r>
              <a:rPr lang="ja-JP" altLang="en-US" sz="2400" dirty="0">
                <a:solidFill>
                  <a:schemeClr val="accent2"/>
                </a:solidFill>
                <a:latin typeface="HGP創英角ｺﾞｼｯｸUB" pitchFamily="50" charset="-128"/>
                <a:ea typeface="HGP創英角ｺﾞｼｯｸUB" pitchFamily="50" charset="-128"/>
              </a:rPr>
              <a:t>１　具体化させる</a:t>
            </a:r>
          </a:p>
          <a:p>
            <a:pPr eaLnBrk="1" hangingPunct="1">
              <a:lnSpc>
                <a:spcPct val="120000"/>
              </a:lnSpc>
              <a:spcBef>
                <a:spcPct val="0"/>
              </a:spcBef>
              <a:buFontTx/>
              <a:buNone/>
            </a:pPr>
            <a:r>
              <a:rPr lang="ja-JP" altLang="en-US" sz="2400" dirty="0">
                <a:latin typeface="HGP創英角ｺﾞｼｯｸUB" pitchFamily="50" charset="-128"/>
                <a:ea typeface="HGP創英角ｺﾞｼｯｸUB" pitchFamily="50" charset="-128"/>
              </a:rPr>
              <a:t>　　　何時間？距離は何キロ？頻度は週何回？量は何本？</a:t>
            </a:r>
          </a:p>
          <a:p>
            <a:pPr eaLnBrk="1" hangingPunct="1">
              <a:lnSpc>
                <a:spcPct val="120000"/>
              </a:lnSpc>
              <a:spcBef>
                <a:spcPct val="0"/>
              </a:spcBef>
              <a:buFontTx/>
              <a:buNone/>
            </a:pPr>
            <a:r>
              <a:rPr lang="ja-JP" altLang="en-US" sz="2400" dirty="0">
                <a:solidFill>
                  <a:schemeClr val="accent2"/>
                </a:solidFill>
                <a:latin typeface="HGP創英角ｺﾞｼｯｸUB" pitchFamily="50" charset="-128"/>
                <a:ea typeface="HGP創英角ｺﾞｼｯｸUB" pitchFamily="50" charset="-128"/>
              </a:rPr>
              <a:t>２　イメージさせる</a:t>
            </a:r>
          </a:p>
          <a:p>
            <a:pPr eaLnBrk="1" hangingPunct="1">
              <a:lnSpc>
                <a:spcPct val="120000"/>
              </a:lnSpc>
              <a:spcBef>
                <a:spcPct val="0"/>
              </a:spcBef>
              <a:buFontTx/>
              <a:buNone/>
            </a:pPr>
            <a:r>
              <a:rPr lang="ja-JP" altLang="en-US" sz="2400" dirty="0">
                <a:latin typeface="HGP創英角ｺﾞｼｯｸUB" pitchFamily="50" charset="-128"/>
                <a:ea typeface="HGP創英角ｺﾞｼｯｸUB" pitchFamily="50" charset="-128"/>
              </a:rPr>
              <a:t>　　　身長、体重、服装、食事の好み、好きな場所、趣味嗜好</a:t>
            </a:r>
          </a:p>
          <a:p>
            <a:pPr eaLnBrk="1" hangingPunct="1">
              <a:lnSpc>
                <a:spcPct val="120000"/>
              </a:lnSpc>
              <a:spcBef>
                <a:spcPct val="0"/>
              </a:spcBef>
              <a:buFontTx/>
              <a:buNone/>
            </a:pPr>
            <a:r>
              <a:rPr lang="ja-JP" altLang="en-US" sz="2400" dirty="0">
                <a:solidFill>
                  <a:schemeClr val="accent2"/>
                </a:solidFill>
                <a:latin typeface="HGP創英角ｺﾞｼｯｸUB" pitchFamily="50" charset="-128"/>
                <a:ea typeface="HGP創英角ｺﾞｼｯｸUB" pitchFamily="50" charset="-128"/>
              </a:rPr>
              <a:t>３　事実を確認する</a:t>
            </a:r>
          </a:p>
          <a:p>
            <a:pPr eaLnBrk="1" hangingPunct="1">
              <a:lnSpc>
                <a:spcPct val="120000"/>
              </a:lnSpc>
              <a:spcBef>
                <a:spcPct val="0"/>
              </a:spcBef>
              <a:buFontTx/>
              <a:buNone/>
            </a:pPr>
            <a:r>
              <a:rPr lang="ja-JP" altLang="en-US" sz="2400" dirty="0">
                <a:latin typeface="HGP創英角ｺﾞｼｯｸUB" pitchFamily="50" charset="-128"/>
                <a:ea typeface="HGP創英角ｺﾞｼｯｸUB" pitchFamily="50" charset="-128"/>
              </a:rPr>
              <a:t>　　　未確認情報？他者からの伝達？診断内容？</a:t>
            </a:r>
          </a:p>
          <a:p>
            <a:pPr eaLnBrk="1" hangingPunct="1">
              <a:lnSpc>
                <a:spcPct val="120000"/>
              </a:lnSpc>
              <a:spcBef>
                <a:spcPct val="0"/>
              </a:spcBef>
              <a:buFontTx/>
              <a:buNone/>
            </a:pPr>
            <a:r>
              <a:rPr lang="ja-JP" altLang="en-US" sz="2400" dirty="0">
                <a:solidFill>
                  <a:srgbClr val="FF0000"/>
                </a:solidFill>
                <a:latin typeface="HGP創英角ｺﾞｼｯｸUB" pitchFamily="50" charset="-128"/>
                <a:ea typeface="HGP創英角ｺﾞｼｯｸUB" pitchFamily="50" charset="-128"/>
              </a:rPr>
              <a:t>４　理由を明らかにする</a:t>
            </a:r>
          </a:p>
          <a:p>
            <a:pPr eaLnBrk="1" hangingPunct="1">
              <a:lnSpc>
                <a:spcPct val="120000"/>
              </a:lnSpc>
              <a:spcBef>
                <a:spcPct val="0"/>
              </a:spcBef>
              <a:buFontTx/>
              <a:buNone/>
            </a:pPr>
            <a:r>
              <a:rPr lang="ja-JP" altLang="en-US" sz="2400" dirty="0">
                <a:latin typeface="HGP創英角ｺﾞｼｯｸUB" pitchFamily="50" charset="-128"/>
                <a:ea typeface="HGP創英角ｺﾞｼｯｸUB" pitchFamily="50" charset="-128"/>
              </a:rPr>
              <a:t>　　　なぜ？何のために？どんな気持ちで？生育歴と関係？</a:t>
            </a:r>
          </a:p>
          <a:p>
            <a:pPr eaLnBrk="1" hangingPunct="1">
              <a:lnSpc>
                <a:spcPct val="120000"/>
              </a:lnSpc>
              <a:spcBef>
                <a:spcPct val="0"/>
              </a:spcBef>
              <a:buFontTx/>
              <a:buNone/>
            </a:pPr>
            <a:r>
              <a:rPr lang="ja-JP" altLang="en-US" sz="2400" dirty="0">
                <a:solidFill>
                  <a:schemeClr val="accent2"/>
                </a:solidFill>
                <a:latin typeface="HGP創英角ｺﾞｼｯｸUB" pitchFamily="50" charset="-128"/>
                <a:ea typeface="HGP創英角ｺﾞｼｯｸUB" pitchFamily="50" charset="-128"/>
              </a:rPr>
              <a:t>５　埋もれた記憶を呼び覚ます</a:t>
            </a:r>
          </a:p>
          <a:p>
            <a:pPr eaLnBrk="1" hangingPunct="1">
              <a:lnSpc>
                <a:spcPct val="120000"/>
              </a:lnSpc>
              <a:spcBef>
                <a:spcPct val="0"/>
              </a:spcBef>
              <a:buFontTx/>
              <a:buNone/>
            </a:pPr>
            <a:r>
              <a:rPr lang="ja-JP" altLang="en-US" sz="2400" dirty="0">
                <a:latin typeface="HGP創英角ｺﾞｼｯｸUB" pitchFamily="50" charset="-128"/>
                <a:ea typeface="HGP創英角ｺﾞｼｯｸUB" pitchFamily="50" charset="-128"/>
              </a:rPr>
              <a:t>　　　本当にそうでしたか？誰も関わっていませんか？</a:t>
            </a:r>
          </a:p>
          <a:p>
            <a:pPr eaLnBrk="1" hangingPunct="1">
              <a:lnSpc>
                <a:spcPct val="120000"/>
              </a:lnSpc>
              <a:spcBef>
                <a:spcPct val="0"/>
              </a:spcBef>
              <a:buFontTx/>
              <a:buNone/>
            </a:pPr>
            <a:r>
              <a:rPr lang="ja-JP" altLang="en-US" sz="2400" dirty="0">
                <a:solidFill>
                  <a:srgbClr val="FF0000"/>
                </a:solidFill>
                <a:latin typeface="HGP創英角ｺﾞｼｯｸUB" pitchFamily="50" charset="-128"/>
                <a:ea typeface="HGP創英角ｺﾞｼｯｸUB" pitchFamily="50" charset="-128"/>
              </a:rPr>
              <a:t>６　ポイントとなりそうな点を掘り下げる</a:t>
            </a:r>
          </a:p>
          <a:p>
            <a:pPr eaLnBrk="1" hangingPunct="1">
              <a:lnSpc>
                <a:spcPct val="120000"/>
              </a:lnSpc>
              <a:spcBef>
                <a:spcPct val="0"/>
              </a:spcBef>
              <a:buFontTx/>
              <a:buNone/>
            </a:pPr>
            <a:r>
              <a:rPr lang="ja-JP" altLang="en-US" sz="2400" dirty="0">
                <a:latin typeface="HGP創英角ｺﾞｼｯｸUB" pitchFamily="50" charset="-128"/>
                <a:ea typeface="HGP創英角ｺﾞｼｯｸUB" pitchFamily="50" charset="-128"/>
              </a:rPr>
              <a:t>　　　本人はどんな気持ち？なぜそう感じる？</a:t>
            </a: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40</a:t>
            </a:fld>
            <a:endParaRPr lang="en-US" altLang="ja-JP" dirty="0"/>
          </a:p>
        </p:txBody>
      </p:sp>
    </p:spTree>
    <p:extLst>
      <p:ext uri="{BB962C8B-B14F-4D97-AF65-F5344CB8AC3E}">
        <p14:creationId xmlns:p14="http://schemas.microsoft.com/office/powerpoint/2010/main" val="790236202"/>
      </p:ext>
    </p:extLst>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849313" y="115889"/>
            <a:ext cx="8280400" cy="706437"/>
          </a:xfrm>
        </p:spPr>
        <p:txBody>
          <a:bodyPr/>
          <a:lstStyle/>
          <a:p>
            <a:r>
              <a:rPr lang="ja-JP" altLang="en-US" sz="4000">
                <a:solidFill>
                  <a:srgbClr val="CC0000"/>
                </a:solidFill>
                <a:ea typeface="HGP創英角ﾎﾟｯﾌﾟ体" pitchFamily="50" charset="-128"/>
              </a:rPr>
              <a:t>具体策の検討方法まとめ</a:t>
            </a:r>
          </a:p>
        </p:txBody>
      </p:sp>
      <p:sp>
        <p:nvSpPr>
          <p:cNvPr id="31748" name="Rectangle 4"/>
          <p:cNvSpPr>
            <a:spLocks noChangeArrowheads="1"/>
          </p:cNvSpPr>
          <p:nvPr/>
        </p:nvSpPr>
        <p:spPr bwMode="auto">
          <a:xfrm>
            <a:off x="920750" y="1125539"/>
            <a:ext cx="82804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30000"/>
              </a:lnSpc>
              <a:spcBef>
                <a:spcPct val="0"/>
              </a:spcBef>
              <a:buFontTx/>
              <a:buNone/>
            </a:pPr>
            <a:r>
              <a:rPr lang="ja-JP" altLang="en-US" sz="2400" dirty="0">
                <a:solidFill>
                  <a:schemeClr val="accent2"/>
                </a:solidFill>
                <a:latin typeface="HGP創英角ｺﾞｼｯｸUB" pitchFamily="50" charset="-128"/>
                <a:ea typeface="HGP創英角ｺﾞｼｯｸUB" pitchFamily="50" charset="-128"/>
              </a:rPr>
              <a:t>１　現状に捉われない</a:t>
            </a:r>
          </a:p>
          <a:p>
            <a:pPr eaLnBrk="1" hangingPunct="1">
              <a:lnSpc>
                <a:spcPct val="130000"/>
              </a:lnSpc>
              <a:spcBef>
                <a:spcPct val="0"/>
              </a:spcBef>
              <a:buFontTx/>
              <a:buNone/>
            </a:pPr>
            <a:r>
              <a:rPr lang="ja-JP" altLang="en-US" sz="2400" dirty="0">
                <a:latin typeface="HGP創英角ｺﾞｼｯｸUB" pitchFamily="50" charset="-128"/>
                <a:ea typeface="HGP創英角ｺﾞｼｯｸUB" pitchFamily="50" charset="-128"/>
              </a:rPr>
              <a:t>　　　出来ないと決め付けず</a:t>
            </a:r>
            <a:r>
              <a:rPr lang="ja-JP" altLang="en-US" sz="2400" dirty="0">
                <a:solidFill>
                  <a:srgbClr val="CC0000"/>
                </a:solidFill>
                <a:latin typeface="HGP創英角ｺﾞｼｯｸUB" pitchFamily="50" charset="-128"/>
                <a:ea typeface="HGP創英角ｺﾞｼｯｸUB" pitchFamily="50" charset="-128"/>
              </a:rPr>
              <a:t>可能性</a:t>
            </a:r>
            <a:r>
              <a:rPr lang="ja-JP" altLang="en-US" sz="2400" dirty="0">
                <a:latin typeface="HGP創英角ｺﾞｼｯｸUB" pitchFamily="50" charset="-128"/>
                <a:ea typeface="HGP創英角ｺﾞｼｯｸUB" pitchFamily="50" charset="-128"/>
              </a:rPr>
              <a:t>を検討する</a:t>
            </a:r>
          </a:p>
          <a:p>
            <a:pPr eaLnBrk="1" hangingPunct="1">
              <a:lnSpc>
                <a:spcPct val="130000"/>
              </a:lnSpc>
              <a:spcBef>
                <a:spcPct val="0"/>
              </a:spcBef>
              <a:buFontTx/>
              <a:buNone/>
            </a:pPr>
            <a:r>
              <a:rPr lang="ja-JP" altLang="en-US" sz="2400" dirty="0">
                <a:solidFill>
                  <a:schemeClr val="accent2"/>
                </a:solidFill>
                <a:latin typeface="HGP創英角ｺﾞｼｯｸUB" pitchFamily="50" charset="-128"/>
                <a:ea typeface="HGP創英角ｺﾞｼｯｸUB" pitchFamily="50" charset="-128"/>
              </a:rPr>
              <a:t>２　見方を変えてみる</a:t>
            </a:r>
          </a:p>
          <a:p>
            <a:pPr eaLnBrk="1" hangingPunct="1">
              <a:lnSpc>
                <a:spcPct val="130000"/>
              </a:lnSpc>
              <a:spcBef>
                <a:spcPct val="0"/>
              </a:spcBef>
              <a:buFontTx/>
              <a:buNone/>
            </a:pPr>
            <a:r>
              <a:rPr lang="ja-JP" altLang="en-US" sz="2400" dirty="0">
                <a:latin typeface="HGP創英角ｺﾞｼｯｸUB" pitchFamily="50" charset="-128"/>
                <a:ea typeface="HGP創英角ｺﾞｼｯｸUB" pitchFamily="50" charset="-128"/>
              </a:rPr>
              <a:t>　　　</a:t>
            </a:r>
            <a:r>
              <a:rPr lang="ja-JP" altLang="en-US" sz="2400" dirty="0">
                <a:solidFill>
                  <a:srgbClr val="CC0000"/>
                </a:solidFill>
                <a:latin typeface="HGP創英角ｺﾞｼｯｸUB" pitchFamily="50" charset="-128"/>
                <a:ea typeface="HGP創英角ｺﾞｼｯｸUB" pitchFamily="50" charset="-128"/>
              </a:rPr>
              <a:t>リフレーミング</a:t>
            </a:r>
            <a:r>
              <a:rPr lang="ja-JP" altLang="en-US" sz="2400" dirty="0">
                <a:latin typeface="HGP創英角ｺﾞｼｯｸUB" pitchFamily="50" charset="-128"/>
                <a:ea typeface="HGP創英角ｺﾞｼｯｸUB" pitchFamily="50" charset="-128"/>
              </a:rPr>
              <a:t>　「神経質は細やか」、「大雑把はおおらか」</a:t>
            </a:r>
          </a:p>
          <a:p>
            <a:pPr eaLnBrk="1" hangingPunct="1">
              <a:lnSpc>
                <a:spcPct val="130000"/>
              </a:lnSpc>
              <a:spcBef>
                <a:spcPct val="0"/>
              </a:spcBef>
              <a:buFontTx/>
              <a:buNone/>
            </a:pPr>
            <a:r>
              <a:rPr lang="ja-JP" altLang="en-US" sz="2400" dirty="0">
                <a:solidFill>
                  <a:schemeClr val="accent2"/>
                </a:solidFill>
                <a:latin typeface="HGP創英角ｺﾞｼｯｸUB" pitchFamily="50" charset="-128"/>
                <a:ea typeface="HGP創英角ｺﾞｼｯｸUB" pitchFamily="50" charset="-128"/>
              </a:rPr>
              <a:t>３　複数の目線を盛り込む</a:t>
            </a:r>
          </a:p>
          <a:p>
            <a:pPr eaLnBrk="1" hangingPunct="1">
              <a:lnSpc>
                <a:spcPct val="130000"/>
              </a:lnSpc>
              <a:spcBef>
                <a:spcPct val="0"/>
              </a:spcBef>
              <a:buFontTx/>
              <a:buNone/>
            </a:pPr>
            <a:r>
              <a:rPr lang="ja-JP" altLang="en-US" sz="2400" dirty="0">
                <a:latin typeface="HGP創英角ｺﾞｼｯｸUB" pitchFamily="50" charset="-128"/>
                <a:ea typeface="HGP創英角ｺﾞｼｯｸUB" pitchFamily="50" charset="-128"/>
              </a:rPr>
              <a:t>　　　</a:t>
            </a:r>
            <a:r>
              <a:rPr lang="ja-JP" altLang="en-US" sz="2400" dirty="0">
                <a:solidFill>
                  <a:srgbClr val="CC0000"/>
                </a:solidFill>
                <a:latin typeface="HGP創英角ｺﾞｼｯｸUB" pitchFamily="50" charset="-128"/>
                <a:ea typeface="HGP創英角ｺﾞｼｯｸUB" pitchFamily="50" charset="-128"/>
              </a:rPr>
              <a:t>パーキングエリア</a:t>
            </a:r>
            <a:r>
              <a:rPr lang="ja-JP" altLang="en-US" sz="2400" dirty="0">
                <a:latin typeface="HGP創英角ｺﾞｼｯｸUB" pitchFamily="50" charset="-128"/>
                <a:ea typeface="HGP創英角ｺﾞｼｯｸUB" pitchFamily="50" charset="-128"/>
              </a:rPr>
              <a:t>　反対の意見も無視せず折り合いを付ける</a:t>
            </a:r>
          </a:p>
          <a:p>
            <a:pPr eaLnBrk="1" hangingPunct="1">
              <a:lnSpc>
                <a:spcPct val="130000"/>
              </a:lnSpc>
              <a:spcBef>
                <a:spcPct val="0"/>
              </a:spcBef>
              <a:buFontTx/>
              <a:buNone/>
            </a:pPr>
            <a:r>
              <a:rPr lang="ja-JP" altLang="en-US" sz="2400" dirty="0">
                <a:solidFill>
                  <a:schemeClr val="accent2"/>
                </a:solidFill>
                <a:latin typeface="HGP創英角ｺﾞｼｯｸUB" pitchFamily="50" charset="-128"/>
                <a:ea typeface="HGP創英角ｺﾞｼｯｸUB" pitchFamily="50" charset="-128"/>
              </a:rPr>
              <a:t>４　ない資源は創り出す</a:t>
            </a:r>
          </a:p>
          <a:p>
            <a:pPr eaLnBrk="1" hangingPunct="1">
              <a:lnSpc>
                <a:spcPct val="130000"/>
              </a:lnSpc>
              <a:spcBef>
                <a:spcPct val="0"/>
              </a:spcBef>
              <a:buFontTx/>
              <a:buNone/>
            </a:pPr>
            <a:r>
              <a:rPr lang="ja-JP" altLang="en-US" sz="2400" dirty="0">
                <a:latin typeface="HGP創英角ｺﾞｼｯｸUB" pitchFamily="50" charset="-128"/>
                <a:ea typeface="HGP創英角ｺﾞｼｯｸUB" pitchFamily="50" charset="-128"/>
              </a:rPr>
              <a:t>　　　地域の空き家、相対売りのお店、宅配業者</a:t>
            </a:r>
          </a:p>
          <a:p>
            <a:pPr eaLnBrk="1" hangingPunct="1">
              <a:lnSpc>
                <a:spcPct val="130000"/>
              </a:lnSpc>
              <a:spcBef>
                <a:spcPct val="0"/>
              </a:spcBef>
              <a:buFontTx/>
              <a:buNone/>
            </a:pPr>
            <a:r>
              <a:rPr lang="ja-JP" altLang="en-US" sz="2400" dirty="0">
                <a:solidFill>
                  <a:schemeClr val="accent2"/>
                </a:solidFill>
                <a:latin typeface="HGP創英角ｺﾞｼｯｸUB" pitchFamily="50" charset="-128"/>
                <a:ea typeface="HGP創英角ｺﾞｼｯｸUB" pitchFamily="50" charset="-128"/>
              </a:rPr>
              <a:t>５　ネットワークはどんどん活用・改善</a:t>
            </a:r>
          </a:p>
          <a:p>
            <a:pPr eaLnBrk="1" hangingPunct="1">
              <a:lnSpc>
                <a:spcPct val="130000"/>
              </a:lnSpc>
              <a:spcBef>
                <a:spcPct val="0"/>
              </a:spcBef>
              <a:buFontTx/>
              <a:buNone/>
            </a:pPr>
            <a:r>
              <a:rPr lang="ja-JP" altLang="en-US" sz="2400" dirty="0">
                <a:latin typeface="HGP創英角ｺﾞｼｯｸUB" pitchFamily="50" charset="-128"/>
                <a:ea typeface="HGP創英角ｺﾞｼｯｸUB" pitchFamily="50" charset="-128"/>
              </a:rPr>
              <a:t>　　　同級生、同郷、会議のメンバー修正、情報共有の確認</a:t>
            </a: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01272" y="6481375"/>
            <a:ext cx="2311400" cy="476250"/>
          </a:xfrm>
        </p:spPr>
        <p:txBody>
          <a:bodyPr/>
          <a:lstStyle/>
          <a:p>
            <a:pPr>
              <a:defRPr/>
            </a:pPr>
            <a:fld id="{431CAECD-5926-4741-A906-A08E04809A27}" type="slidenum">
              <a:rPr lang="en-US" altLang="ja-JP" smtClean="0"/>
              <a:pPr>
                <a:defRPr/>
              </a:pPr>
              <a:t>41</a:t>
            </a:fld>
            <a:endParaRPr lang="en-US" altLang="ja-JP" dirty="0"/>
          </a:p>
        </p:txBody>
      </p:sp>
    </p:spTree>
    <p:extLst>
      <p:ext uri="{BB962C8B-B14F-4D97-AF65-F5344CB8AC3E}">
        <p14:creationId xmlns:p14="http://schemas.microsoft.com/office/powerpoint/2010/main" val="756641627"/>
      </p:ext>
    </p:extLst>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849313" y="115889"/>
            <a:ext cx="8280400" cy="706437"/>
          </a:xfrm>
        </p:spPr>
        <p:txBody>
          <a:bodyPr/>
          <a:lstStyle/>
          <a:p>
            <a:r>
              <a:rPr lang="ja-JP" altLang="en-US" sz="4000">
                <a:solidFill>
                  <a:srgbClr val="CC0000"/>
                </a:solidFill>
                <a:ea typeface="HGP創英角ﾎﾟｯﾌﾟ体" pitchFamily="50" charset="-128"/>
              </a:rPr>
              <a:t>行き詰った事例でも</a:t>
            </a:r>
          </a:p>
        </p:txBody>
      </p:sp>
      <p:sp>
        <p:nvSpPr>
          <p:cNvPr id="32772" name="Rectangle 4"/>
          <p:cNvSpPr>
            <a:spLocks noChangeArrowheads="1"/>
          </p:cNvSpPr>
          <p:nvPr/>
        </p:nvSpPr>
        <p:spPr bwMode="auto">
          <a:xfrm>
            <a:off x="1352551" y="1125540"/>
            <a:ext cx="698500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30000"/>
              </a:lnSpc>
              <a:spcBef>
                <a:spcPct val="0"/>
              </a:spcBef>
              <a:buFontTx/>
              <a:buNone/>
            </a:pPr>
            <a:r>
              <a:rPr lang="ja-JP" altLang="en-US" sz="2400">
                <a:solidFill>
                  <a:schemeClr val="accent2"/>
                </a:solidFill>
                <a:latin typeface="HGP創英角ｺﾞｼｯｸUB" pitchFamily="50" charset="-128"/>
                <a:ea typeface="HGP創英角ｺﾞｼｯｸUB" pitchFamily="50" charset="-128"/>
              </a:rPr>
              <a:t>１　顔を合わせて話し合えば状況が変わる</a:t>
            </a:r>
          </a:p>
          <a:p>
            <a:pPr eaLnBrk="1" hangingPunct="1">
              <a:lnSpc>
                <a:spcPct val="130000"/>
              </a:lnSpc>
              <a:spcBef>
                <a:spcPct val="0"/>
              </a:spcBef>
              <a:buFontTx/>
              <a:buNone/>
            </a:pPr>
            <a:r>
              <a:rPr lang="ja-JP" altLang="en-US" sz="2400">
                <a:latin typeface="HGP創英角ｺﾞｼｯｸUB" pitchFamily="50" charset="-128"/>
                <a:ea typeface="HGP創英角ｺﾞｼｯｸUB" pitchFamily="50" charset="-128"/>
              </a:rPr>
              <a:t>　　　「これだけ多くの人が前向きに考えている」</a:t>
            </a:r>
          </a:p>
          <a:p>
            <a:pPr eaLnBrk="1" hangingPunct="1">
              <a:lnSpc>
                <a:spcPct val="130000"/>
              </a:lnSpc>
              <a:spcBef>
                <a:spcPct val="0"/>
              </a:spcBef>
              <a:buFontTx/>
              <a:buNone/>
            </a:pPr>
            <a:r>
              <a:rPr lang="ja-JP" altLang="en-US" sz="2400">
                <a:solidFill>
                  <a:schemeClr val="accent2"/>
                </a:solidFill>
                <a:latin typeface="HGP創英角ｺﾞｼｯｸUB" pitchFamily="50" charset="-128"/>
                <a:ea typeface="HGP創英角ｺﾞｼｯｸUB" pitchFamily="50" charset="-128"/>
              </a:rPr>
              <a:t>２　時間が経てば考え方が変わる</a:t>
            </a:r>
          </a:p>
          <a:p>
            <a:pPr eaLnBrk="1" hangingPunct="1">
              <a:lnSpc>
                <a:spcPct val="130000"/>
              </a:lnSpc>
              <a:spcBef>
                <a:spcPct val="0"/>
              </a:spcBef>
              <a:buFontTx/>
              <a:buNone/>
            </a:pPr>
            <a:r>
              <a:rPr lang="ja-JP" altLang="en-US" sz="2400">
                <a:latin typeface="HGP創英角ｺﾞｼｯｸUB" pitchFamily="50" charset="-128"/>
                <a:ea typeface="HGP創英角ｺﾞｼｯｸUB" pitchFamily="50" charset="-128"/>
              </a:rPr>
              <a:t>　　　「もうそろそろいいのではないか」</a:t>
            </a:r>
          </a:p>
          <a:p>
            <a:pPr eaLnBrk="1" hangingPunct="1">
              <a:lnSpc>
                <a:spcPct val="130000"/>
              </a:lnSpc>
              <a:spcBef>
                <a:spcPct val="0"/>
              </a:spcBef>
              <a:buFontTx/>
              <a:buNone/>
            </a:pPr>
            <a:r>
              <a:rPr lang="ja-JP" altLang="en-US" sz="2400">
                <a:solidFill>
                  <a:schemeClr val="accent2"/>
                </a:solidFill>
                <a:latin typeface="HGP創英角ｺﾞｼｯｸUB" pitchFamily="50" charset="-128"/>
                <a:ea typeface="HGP創英角ｺﾞｼｯｸUB" pitchFamily="50" charset="-128"/>
              </a:rPr>
              <a:t>３　万策尽きれば開き直りが出てくる</a:t>
            </a:r>
          </a:p>
          <a:p>
            <a:pPr eaLnBrk="1" hangingPunct="1">
              <a:lnSpc>
                <a:spcPct val="130000"/>
              </a:lnSpc>
              <a:spcBef>
                <a:spcPct val="0"/>
              </a:spcBef>
              <a:buFontTx/>
              <a:buNone/>
            </a:pPr>
            <a:r>
              <a:rPr lang="ja-JP" altLang="en-US" sz="2400">
                <a:latin typeface="HGP創英角ｺﾞｼｯｸUB" pitchFamily="50" charset="-128"/>
                <a:ea typeface="HGP創英角ｺﾞｼｯｸUB" pitchFamily="50" charset="-128"/>
              </a:rPr>
              <a:t>　　　「今以上に悪くなることはない」</a:t>
            </a:r>
          </a:p>
          <a:p>
            <a:pPr eaLnBrk="1" hangingPunct="1">
              <a:lnSpc>
                <a:spcPct val="130000"/>
              </a:lnSpc>
              <a:spcBef>
                <a:spcPct val="0"/>
              </a:spcBef>
              <a:buFontTx/>
              <a:buNone/>
            </a:pPr>
            <a:r>
              <a:rPr lang="ja-JP" altLang="en-US" sz="2400">
                <a:solidFill>
                  <a:schemeClr val="accent2"/>
                </a:solidFill>
                <a:latin typeface="HGP創英角ｺﾞｼｯｸUB" pitchFamily="50" charset="-128"/>
                <a:ea typeface="HGP創英角ｺﾞｼｯｸUB" pitchFamily="50" charset="-128"/>
              </a:rPr>
              <a:t>４　意図しない新たな支援の道が出ることも</a:t>
            </a:r>
          </a:p>
          <a:p>
            <a:pPr eaLnBrk="1" hangingPunct="1">
              <a:lnSpc>
                <a:spcPct val="130000"/>
              </a:lnSpc>
              <a:spcBef>
                <a:spcPct val="0"/>
              </a:spcBef>
              <a:buFontTx/>
              <a:buNone/>
            </a:pPr>
            <a:r>
              <a:rPr lang="ja-JP" altLang="en-US" sz="2400">
                <a:latin typeface="HGP創英角ｺﾞｼｯｸUB" pitchFamily="50" charset="-128"/>
                <a:ea typeface="HGP創英角ｺﾞｼｯｸUB" pitchFamily="50" charset="-128"/>
              </a:rPr>
              <a:t>　　　協力的でないと考えていた親族からの申し出</a:t>
            </a:r>
          </a:p>
          <a:p>
            <a:pPr eaLnBrk="1" hangingPunct="1">
              <a:lnSpc>
                <a:spcPct val="130000"/>
              </a:lnSpc>
              <a:spcBef>
                <a:spcPct val="0"/>
              </a:spcBef>
              <a:buFontTx/>
              <a:buNone/>
            </a:pPr>
            <a:r>
              <a:rPr lang="ja-JP" altLang="en-US" sz="2400">
                <a:solidFill>
                  <a:schemeClr val="accent2"/>
                </a:solidFill>
                <a:latin typeface="HGP創英角ｺﾞｼｯｸUB" pitchFamily="50" charset="-128"/>
                <a:ea typeface="HGP創英角ｺﾞｼｯｸUB" pitchFamily="50" charset="-128"/>
              </a:rPr>
              <a:t>５　本人の僅かな変化に注目する</a:t>
            </a:r>
          </a:p>
          <a:p>
            <a:pPr eaLnBrk="1" hangingPunct="1">
              <a:lnSpc>
                <a:spcPct val="130000"/>
              </a:lnSpc>
              <a:spcBef>
                <a:spcPct val="0"/>
              </a:spcBef>
              <a:buFontTx/>
              <a:buNone/>
            </a:pPr>
            <a:r>
              <a:rPr lang="ja-JP" altLang="en-US" sz="2400">
                <a:latin typeface="HGP創英角ｺﾞｼｯｸUB" pitchFamily="50" charset="-128"/>
                <a:ea typeface="HGP創英角ｺﾞｼｯｸUB" pitchFamily="50" charset="-128"/>
              </a:rPr>
              <a:t>　　　特定の人には暴力を振わなくなった</a:t>
            </a: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01272" y="6381750"/>
            <a:ext cx="2311400" cy="476250"/>
          </a:xfrm>
        </p:spPr>
        <p:txBody>
          <a:bodyPr/>
          <a:lstStyle/>
          <a:p>
            <a:pPr>
              <a:defRPr/>
            </a:pPr>
            <a:fld id="{431CAECD-5926-4741-A906-A08E04809A27}" type="slidenum">
              <a:rPr lang="en-US" altLang="ja-JP" smtClean="0"/>
              <a:pPr>
                <a:defRPr/>
              </a:pPr>
              <a:t>42</a:t>
            </a:fld>
            <a:endParaRPr lang="en-US" altLang="ja-JP"/>
          </a:p>
        </p:txBody>
      </p:sp>
    </p:spTree>
    <p:extLst>
      <p:ext uri="{BB962C8B-B14F-4D97-AF65-F5344CB8AC3E}">
        <p14:creationId xmlns:p14="http://schemas.microsoft.com/office/powerpoint/2010/main" val="1835984891"/>
      </p:ext>
    </p:extLst>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704529" y="2636914"/>
            <a:ext cx="8496300" cy="936625"/>
          </a:xfrm>
        </p:spPr>
        <p:txBody>
          <a:bodyPr/>
          <a:lstStyle/>
          <a:p>
            <a:pPr eaLnBrk="1" hangingPunct="1"/>
            <a:r>
              <a:rPr lang="ja-JP" altLang="en-US" sz="3600" dirty="0">
                <a:solidFill>
                  <a:schemeClr val="tx1"/>
                </a:solidFill>
                <a:latin typeface="HGP創英角ｺﾞｼｯｸUB" panose="020B0900000000000000" pitchFamily="50" charset="-128"/>
                <a:ea typeface="HGP創英角ｺﾞｼｯｸUB" panose="020B0900000000000000" pitchFamily="50" charset="-128"/>
              </a:rPr>
              <a:t>振り返り参加型スーパービジョンの</a:t>
            </a:r>
            <a:r>
              <a:rPr lang="en-US" altLang="ja-JP" sz="3600" dirty="0">
                <a:solidFill>
                  <a:schemeClr val="tx1"/>
                </a:solidFill>
                <a:latin typeface="HGP創英角ｺﾞｼｯｸUB" panose="020B0900000000000000" pitchFamily="50" charset="-128"/>
                <a:ea typeface="HGP創英角ｺﾞｼｯｸUB" panose="020B0900000000000000" pitchFamily="50" charset="-128"/>
              </a:rPr>
              <a:t/>
            </a:r>
            <a:br>
              <a:rPr lang="en-US" altLang="ja-JP" sz="3600" dirty="0">
                <a:solidFill>
                  <a:schemeClr val="tx1"/>
                </a:solidFill>
                <a:latin typeface="HGP創英角ｺﾞｼｯｸUB" panose="020B0900000000000000" pitchFamily="50" charset="-128"/>
                <a:ea typeface="HGP創英角ｺﾞｼｯｸUB" panose="020B0900000000000000" pitchFamily="50" charset="-128"/>
              </a:rPr>
            </a:br>
            <a:r>
              <a:rPr lang="ja-JP" altLang="en-US" sz="3600" dirty="0">
                <a:solidFill>
                  <a:schemeClr val="tx1"/>
                </a:solidFill>
                <a:latin typeface="HGP創英角ｺﾞｼｯｸUB" panose="020B0900000000000000" pitchFamily="50" charset="-128"/>
                <a:ea typeface="HGP創英角ｺﾞｼｯｸUB" panose="020B0900000000000000" pitchFamily="50" charset="-128"/>
              </a:rPr>
              <a:t>活かし方</a:t>
            </a:r>
            <a:r>
              <a:rPr lang="en-US" altLang="ja-JP" sz="3600" dirty="0">
                <a:solidFill>
                  <a:schemeClr val="tx1"/>
                </a:solidFill>
                <a:latin typeface="HGP創英角ｺﾞｼｯｸUB" panose="020B0900000000000000" pitchFamily="50" charset="-128"/>
                <a:ea typeface="HGP創英角ｺﾞｼｯｸUB" panose="020B0900000000000000" pitchFamily="50" charset="-128"/>
              </a:rPr>
              <a:t/>
            </a:r>
            <a:br>
              <a:rPr lang="en-US" altLang="ja-JP" sz="3600" dirty="0">
                <a:solidFill>
                  <a:schemeClr val="tx1"/>
                </a:solidFill>
                <a:latin typeface="HGP創英角ｺﾞｼｯｸUB" panose="020B0900000000000000" pitchFamily="50" charset="-128"/>
                <a:ea typeface="HGP創英角ｺﾞｼｯｸUB" panose="020B0900000000000000" pitchFamily="50" charset="-128"/>
              </a:rPr>
            </a:br>
            <a:r>
              <a:rPr lang="en-US" altLang="ja-JP" sz="3600" dirty="0">
                <a:solidFill>
                  <a:schemeClr val="tx1"/>
                </a:solidFill>
                <a:latin typeface="HGP創英角ｺﾞｼｯｸUB" panose="020B0900000000000000" pitchFamily="50" charset="-128"/>
                <a:ea typeface="HGP創英角ｺﾞｼｯｸUB" panose="020B0900000000000000" pitchFamily="50" charset="-128"/>
              </a:rPr>
              <a:t/>
            </a:r>
            <a:br>
              <a:rPr lang="en-US" altLang="ja-JP" sz="3600" dirty="0">
                <a:solidFill>
                  <a:schemeClr val="tx1"/>
                </a:solidFill>
                <a:latin typeface="HGP創英角ｺﾞｼｯｸUB" panose="020B0900000000000000" pitchFamily="50" charset="-128"/>
                <a:ea typeface="HGP創英角ｺﾞｼｯｸUB" panose="020B0900000000000000" pitchFamily="50" charset="-128"/>
              </a:rPr>
            </a:br>
            <a:r>
              <a:rPr lang="en-US" altLang="ja-JP" sz="2800" dirty="0" err="1">
                <a:solidFill>
                  <a:srgbClr val="0000FF"/>
                </a:solidFill>
                <a:latin typeface="HGP創英角ｺﾞｼｯｸUB" panose="020B0900000000000000" pitchFamily="50" charset="-128"/>
                <a:ea typeface="HGP創英角ｺﾞｼｯｸUB" panose="020B0900000000000000" pitchFamily="50" charset="-128"/>
              </a:rPr>
              <a:t>Sve</a:t>
            </a:r>
            <a:r>
              <a:rPr lang="ja-JP" altLang="en-US" sz="2800" dirty="0">
                <a:solidFill>
                  <a:srgbClr val="0000FF"/>
                </a:solidFill>
                <a:latin typeface="HGP創英角ｺﾞｼｯｸUB" panose="020B0900000000000000" pitchFamily="50" charset="-128"/>
                <a:ea typeface="HGP創英角ｺﾞｼｯｸUB" panose="020B0900000000000000" pitchFamily="50" charset="-128"/>
              </a:rPr>
              <a:t>の経験の共有によりメンバーの教育を</a:t>
            </a:r>
            <a:r>
              <a:rPr lang="en-US" altLang="ja-JP" sz="2800" dirty="0">
                <a:solidFill>
                  <a:srgbClr val="0000FF"/>
                </a:solidFill>
                <a:latin typeface="HGP創英角ｺﾞｼｯｸUB" panose="020B0900000000000000" pitchFamily="50" charset="-128"/>
                <a:ea typeface="HGP創英角ｺﾞｼｯｸUB" panose="020B0900000000000000" pitchFamily="50" charset="-128"/>
              </a:rPr>
              <a:t/>
            </a:r>
            <a:br>
              <a:rPr lang="en-US" altLang="ja-JP" sz="2800" dirty="0">
                <a:solidFill>
                  <a:srgbClr val="0000FF"/>
                </a:solidFill>
                <a:latin typeface="HGP創英角ｺﾞｼｯｸUB" panose="020B0900000000000000" pitchFamily="50" charset="-128"/>
                <a:ea typeface="HGP創英角ｺﾞｼｯｸUB" panose="020B0900000000000000" pitchFamily="50" charset="-128"/>
              </a:rPr>
            </a:br>
            <a:r>
              <a:rPr lang="ja-JP" altLang="en-US" sz="2800" dirty="0">
                <a:solidFill>
                  <a:srgbClr val="0000FF"/>
                </a:solidFill>
                <a:latin typeface="HGP創英角ｺﾞｼｯｸUB" panose="020B0900000000000000" pitchFamily="50" charset="-128"/>
                <a:ea typeface="HGP創英角ｺﾞｼｯｸUB" panose="020B0900000000000000" pitchFamily="50" charset="-128"/>
              </a:rPr>
              <a:t>合理的にすすめること</a:t>
            </a:r>
          </a:p>
        </p:txBody>
      </p:sp>
      <p:sp>
        <p:nvSpPr>
          <p:cNvPr id="4"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43</a:t>
            </a:fld>
            <a:endParaRPr lang="en-US" altLang="ja-JP" dirty="0"/>
          </a:p>
        </p:txBody>
      </p:sp>
    </p:spTree>
    <p:extLst>
      <p:ext uri="{BB962C8B-B14F-4D97-AF65-F5344CB8AC3E}">
        <p14:creationId xmlns:p14="http://schemas.microsoft.com/office/powerpoint/2010/main" val="26419209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704851" y="765177"/>
            <a:ext cx="8496300" cy="936625"/>
          </a:xfrm>
        </p:spPr>
        <p:txBody>
          <a:bodyPr/>
          <a:lstStyle/>
          <a:p>
            <a:pPr eaLnBrk="1" hangingPunct="1"/>
            <a:r>
              <a:rPr lang="ja-JP" altLang="en-US" sz="3600" dirty="0">
                <a:solidFill>
                  <a:srgbClr val="CC3300"/>
                </a:solidFill>
                <a:latin typeface="HGP創英角ﾎﾟｯﾌﾟ体" pitchFamily="50" charset="-128"/>
                <a:ea typeface="HGP創英角ﾎﾟｯﾌﾟ体" pitchFamily="50" charset="-128"/>
              </a:rPr>
              <a:t>振り返り参加型のスーパービジョンとは</a:t>
            </a:r>
          </a:p>
        </p:txBody>
      </p:sp>
      <p:sp>
        <p:nvSpPr>
          <p:cNvPr id="33796" name="Rectangle 4"/>
          <p:cNvSpPr>
            <a:spLocks noChangeArrowheads="1"/>
          </p:cNvSpPr>
          <p:nvPr/>
        </p:nvSpPr>
        <p:spPr bwMode="auto">
          <a:xfrm>
            <a:off x="1136576" y="1981201"/>
            <a:ext cx="7992888"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50000"/>
              </a:lnSpc>
              <a:spcBef>
                <a:spcPct val="0"/>
              </a:spcBef>
              <a:buFontTx/>
              <a:buNone/>
            </a:pPr>
            <a:r>
              <a:rPr lang="ja-JP" altLang="en-US" dirty="0">
                <a:solidFill>
                  <a:schemeClr val="tx2"/>
                </a:solidFill>
                <a:ea typeface="HGP創英角ｺﾞｼｯｸUB" pitchFamily="50" charset="-128"/>
              </a:rPr>
              <a:t>・</a:t>
            </a:r>
            <a:r>
              <a:rPr lang="en-US" altLang="ja-JP"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dirty="0">
                <a:solidFill>
                  <a:schemeClr val="tx2"/>
                </a:solidFill>
                <a:latin typeface="HGP創英角ｺﾞｼｯｸUB" panose="020B0900000000000000" pitchFamily="50" charset="-128"/>
                <a:ea typeface="HGP創英角ｺﾞｼｯｸUB" panose="020B0900000000000000" pitchFamily="50" charset="-128"/>
              </a:rPr>
              <a:t>が過去事例で引っ掛かっている点を</a:t>
            </a:r>
          </a:p>
          <a:p>
            <a:pPr eaLnBrk="1" hangingPunct="1">
              <a:lnSpc>
                <a:spcPct val="150000"/>
              </a:lnSpc>
              <a:spcBef>
                <a:spcPct val="0"/>
              </a:spcBef>
              <a:buFontTx/>
              <a:buNone/>
            </a:pPr>
            <a:r>
              <a:rPr lang="ja-JP" altLang="en-US" dirty="0">
                <a:latin typeface="HGP創英角ｺﾞｼｯｸUB" panose="020B0900000000000000" pitchFamily="50" charset="-128"/>
                <a:ea typeface="HGP創英角ｺﾞｼｯｸUB" panose="020B0900000000000000" pitchFamily="50" charset="-128"/>
              </a:rPr>
              <a:t>・参加者に対して具体的に説明し</a:t>
            </a:r>
          </a:p>
          <a:p>
            <a:pPr eaLnBrk="1" hangingPunct="1">
              <a:lnSpc>
                <a:spcPct val="150000"/>
              </a:lnSpc>
              <a:spcBef>
                <a:spcPct val="0"/>
              </a:spcBef>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・参加者の提示する方法を吟味する中から</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lnSpc>
                <a:spcPct val="150000"/>
              </a:lnSpc>
              <a:spcBef>
                <a:spcPct val="0"/>
              </a:spcBef>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a:t>
            </a:r>
            <a:r>
              <a:rPr lang="en-US" altLang="ja-JP"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dirty="0">
                <a:solidFill>
                  <a:schemeClr val="tx2"/>
                </a:solidFill>
                <a:latin typeface="HGP創英角ｺﾞｼｯｸUB" panose="020B0900000000000000" pitchFamily="50" charset="-128"/>
                <a:ea typeface="HGP創英角ｺﾞｼｯｸUB" panose="020B0900000000000000" pitchFamily="50" charset="-128"/>
              </a:rPr>
              <a:t>自身がよりよい対応の可能性に気づき</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lnSpc>
                <a:spcPct val="150000"/>
              </a:lnSpc>
              <a:spcBef>
                <a:spcPct val="0"/>
              </a:spcBef>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a:t>
            </a:r>
            <a:r>
              <a:rPr lang="en-US" altLang="ja-JP" dirty="0" err="1">
                <a:solidFill>
                  <a:schemeClr val="tx2"/>
                </a:solidFill>
                <a:latin typeface="HGP創英角ｺﾞｼｯｸUB" panose="020B0900000000000000" pitchFamily="50" charset="-128"/>
                <a:ea typeface="HGP創英角ｺﾞｼｯｸUB" panose="020B0900000000000000" pitchFamily="50" charset="-128"/>
              </a:rPr>
              <a:t>Svr</a:t>
            </a:r>
            <a:r>
              <a:rPr lang="ja-JP" altLang="en-US" dirty="0">
                <a:solidFill>
                  <a:schemeClr val="tx2"/>
                </a:solidFill>
                <a:latin typeface="HGP創英角ｺﾞｼｯｸUB" panose="020B0900000000000000" pitchFamily="50" charset="-128"/>
                <a:ea typeface="HGP創英角ｺﾞｼｯｸUB" panose="020B0900000000000000" pitchFamily="50" charset="-128"/>
              </a:rPr>
              <a:t>の問い返しで確認</a:t>
            </a:r>
            <a:r>
              <a:rPr lang="ja-JP" altLang="en-US" dirty="0">
                <a:solidFill>
                  <a:schemeClr val="tx2"/>
                </a:solidFill>
                <a:ea typeface="HGP創英角ｺﾞｼｯｸUB" pitchFamily="50" charset="-128"/>
              </a:rPr>
              <a:t>する方法である</a:t>
            </a:r>
            <a:endParaRPr lang="en-US" altLang="ja-JP" dirty="0">
              <a:solidFill>
                <a:schemeClr val="tx2"/>
              </a:solidFill>
              <a:ea typeface="HGP創英角ｺﾞｼｯｸUB" pitchFamily="50" charset="-128"/>
            </a:endParaRPr>
          </a:p>
          <a:p>
            <a:pPr eaLnBrk="1" hangingPunct="1">
              <a:spcBef>
                <a:spcPct val="0"/>
              </a:spcBef>
              <a:buFontTx/>
              <a:buNone/>
            </a:pPr>
            <a:endParaRPr lang="en-US" altLang="ja-JP" dirty="0">
              <a:solidFill>
                <a:schemeClr val="tx2"/>
              </a:solidFill>
              <a:ea typeface="HGP創英角ｺﾞｼｯｸUB" pitchFamily="50" charset="-128"/>
            </a:endParaRP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44</a:t>
            </a:fld>
            <a:endParaRPr lang="en-US" altLang="ja-JP" dirty="0"/>
          </a:p>
        </p:txBody>
      </p:sp>
    </p:spTree>
    <p:extLst>
      <p:ext uri="{BB962C8B-B14F-4D97-AF65-F5344CB8AC3E}">
        <p14:creationId xmlns:p14="http://schemas.microsoft.com/office/powerpoint/2010/main" val="29620181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_s1030"/>
          <p:cNvSpPr>
            <a:spLocks noChangeArrowheads="1" noTextEdit="1"/>
          </p:cNvSpPr>
          <p:nvPr/>
        </p:nvSpPr>
        <p:spPr bwMode="auto">
          <a:xfrm flipH="1">
            <a:off x="5263604" y="915805"/>
            <a:ext cx="1341190" cy="126549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pic>
        <p:nvPicPr>
          <p:cNvPr id="23564" name="Picture 12" descr="C:\Users\sima\AppData\Local\Microsoft\Windows\Temporary Internet Files\Content.IE5\4VCV9J5M\sgi01a2013092214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1897" y="1235491"/>
            <a:ext cx="1872206" cy="1556996"/>
          </a:xfrm>
          <a:prstGeom prst="rect">
            <a:avLst/>
          </a:prstGeom>
          <a:noFill/>
          <a:extLst>
            <a:ext uri="{909E8E84-426E-40DD-AFC4-6F175D3DCCD1}">
              <a14:hiddenFill xmlns:a14="http://schemas.microsoft.com/office/drawing/2010/main">
                <a:solidFill>
                  <a:srgbClr val="FFFFFF"/>
                </a:solidFill>
              </a14:hiddenFill>
            </a:ext>
          </a:extLst>
        </p:spPr>
      </p:pic>
      <p:sp>
        <p:nvSpPr>
          <p:cNvPr id="15362" name="Rectangle 2"/>
          <p:cNvSpPr>
            <a:spLocks noGrp="1" noChangeArrowheads="1"/>
          </p:cNvSpPr>
          <p:nvPr>
            <p:ph type="title" idx="4294967295"/>
          </p:nvPr>
        </p:nvSpPr>
        <p:spPr>
          <a:xfrm>
            <a:off x="704528" y="5216"/>
            <a:ext cx="8496300" cy="687481"/>
          </a:xfrm>
        </p:spPr>
        <p:txBody>
          <a:bodyPr/>
          <a:lstStyle/>
          <a:p>
            <a:pPr eaLnBrk="1" hangingPunct="1"/>
            <a:r>
              <a:rPr lang="ja-JP" altLang="en-US" sz="3600" dirty="0">
                <a:solidFill>
                  <a:srgbClr val="CC3300"/>
                </a:solidFill>
                <a:latin typeface="HGP創英角ﾎﾟｯﾌﾟ体" pitchFamily="50" charset="-128"/>
                <a:ea typeface="HGP創英角ﾎﾟｯﾌﾟ体" pitchFamily="50" charset="-128"/>
              </a:rPr>
              <a:t>「振り返り参加」型</a:t>
            </a:r>
            <a:r>
              <a:rPr lang="en-US" altLang="ja-JP" sz="3600" dirty="0">
                <a:solidFill>
                  <a:srgbClr val="CC3300"/>
                </a:solidFill>
                <a:latin typeface="HGP創英角ﾎﾟｯﾌﾟ体" pitchFamily="50" charset="-128"/>
                <a:ea typeface="HGP創英角ﾎﾟｯﾌﾟ体" pitchFamily="50" charset="-128"/>
              </a:rPr>
              <a:t>SV</a:t>
            </a:r>
            <a:r>
              <a:rPr lang="ja-JP" altLang="en-US" sz="3600" dirty="0">
                <a:solidFill>
                  <a:srgbClr val="CC3300"/>
                </a:solidFill>
                <a:latin typeface="HGP創英角ﾎﾟｯﾌﾟ体" pitchFamily="50" charset="-128"/>
                <a:ea typeface="HGP創英角ﾎﾟｯﾌﾟ体" pitchFamily="50" charset="-128"/>
              </a:rPr>
              <a:t>の流れ</a:t>
            </a:r>
          </a:p>
        </p:txBody>
      </p:sp>
      <p:pic>
        <p:nvPicPr>
          <p:cNvPr id="5" name="Picture 25" descr="presen02_cl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2091245" y="2616983"/>
            <a:ext cx="1036043" cy="2170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2" descr="presen02_cl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16848" y="1697158"/>
            <a:ext cx="797966" cy="185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4" descr="presen02_cl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7454002" y="2176870"/>
            <a:ext cx="648072" cy="2121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正方形/長方形 1"/>
          <p:cNvSpPr/>
          <p:nvPr/>
        </p:nvSpPr>
        <p:spPr>
          <a:xfrm>
            <a:off x="6027380" y="1270780"/>
            <a:ext cx="3306476" cy="923330"/>
          </a:xfrm>
          <a:prstGeom prst="rect">
            <a:avLst/>
          </a:prstGeom>
        </p:spPr>
        <p:txBody>
          <a:bodyPr wrap="square">
            <a:spAutoFit/>
          </a:bodyPr>
          <a:lstStyle/>
          <a:p>
            <a:r>
              <a:rPr lang="ja-JP" altLang="en-US" dirty="0">
                <a:solidFill>
                  <a:schemeClr val="tx2"/>
                </a:solidFill>
              </a:rPr>
              <a:t>①　</a:t>
            </a:r>
            <a:r>
              <a:rPr lang="en-US" altLang="ja-JP" dirty="0" err="1">
                <a:solidFill>
                  <a:schemeClr val="tx2"/>
                </a:solidFill>
              </a:rPr>
              <a:t>Sve</a:t>
            </a:r>
            <a:r>
              <a:rPr lang="ja-JP" altLang="en-US" dirty="0">
                <a:solidFill>
                  <a:schemeClr val="tx2"/>
                </a:solidFill>
              </a:rPr>
              <a:t>（バイジー）が</a:t>
            </a:r>
            <a:r>
              <a:rPr lang="ja-JP" altLang="en-US" dirty="0">
                <a:solidFill>
                  <a:srgbClr val="FF0000"/>
                </a:solidFill>
              </a:rPr>
              <a:t>過去</a:t>
            </a:r>
            <a:r>
              <a:rPr lang="ja-JP" altLang="en-US" dirty="0">
                <a:solidFill>
                  <a:schemeClr val="tx2"/>
                </a:solidFill>
              </a:rPr>
              <a:t>事例を</a:t>
            </a:r>
            <a:r>
              <a:rPr lang="ja-JP" altLang="en-US" dirty="0">
                <a:solidFill>
                  <a:srgbClr val="FF0000"/>
                </a:solidFill>
              </a:rPr>
              <a:t>簡単に</a:t>
            </a:r>
            <a:r>
              <a:rPr lang="ja-JP" altLang="en-US" dirty="0">
                <a:solidFill>
                  <a:schemeClr val="tx2"/>
                </a:solidFill>
              </a:rPr>
              <a:t>説明し、当時の自分の対応でポイントになった点を話す</a:t>
            </a:r>
            <a:endParaRPr lang="ja-JP" altLang="en-US" dirty="0">
              <a:solidFill>
                <a:srgbClr val="000000"/>
              </a:solidFill>
            </a:endParaRPr>
          </a:p>
        </p:txBody>
      </p:sp>
      <p:sp>
        <p:nvSpPr>
          <p:cNvPr id="3" name="正方形/長方形 2"/>
          <p:cNvSpPr/>
          <p:nvPr/>
        </p:nvSpPr>
        <p:spPr>
          <a:xfrm>
            <a:off x="1000083" y="1050825"/>
            <a:ext cx="4731075" cy="369332"/>
          </a:xfrm>
          <a:prstGeom prst="rect">
            <a:avLst/>
          </a:prstGeom>
        </p:spPr>
        <p:txBody>
          <a:bodyPr wrap="square">
            <a:spAutoFit/>
          </a:bodyPr>
          <a:lstStyle/>
          <a:p>
            <a:pPr lvl="0"/>
            <a:r>
              <a:rPr lang="ja-JP" altLang="en-US" dirty="0">
                <a:solidFill>
                  <a:srgbClr val="000000"/>
                </a:solidFill>
              </a:rPr>
              <a:t>②</a:t>
            </a:r>
            <a:r>
              <a:rPr lang="ja-JP" altLang="en-US" dirty="0">
                <a:solidFill>
                  <a:srgbClr val="000000"/>
                </a:solidFill>
                <a:latin typeface="HGP創英角ﾎﾟｯﾌﾟ体" pitchFamily="50" charset="-128"/>
                <a:ea typeface="HGP創英角ﾎﾟｯﾌﾟ体" pitchFamily="50" charset="-128"/>
              </a:rPr>
              <a:t>　</a:t>
            </a:r>
            <a:r>
              <a:rPr lang="en-US" altLang="ja-JP" dirty="0" err="1">
                <a:solidFill>
                  <a:srgbClr val="000000"/>
                </a:solidFill>
              </a:rPr>
              <a:t>Svr</a:t>
            </a:r>
            <a:r>
              <a:rPr lang="ja-JP" altLang="en-US" dirty="0">
                <a:solidFill>
                  <a:srgbClr val="000000"/>
                </a:solidFill>
              </a:rPr>
              <a:t> （バイザー）がホワイトボードにメモをとり</a:t>
            </a:r>
          </a:p>
        </p:txBody>
      </p:sp>
      <p:sp>
        <p:nvSpPr>
          <p:cNvPr id="8" name="正方形/長方形 7"/>
          <p:cNvSpPr/>
          <p:nvPr/>
        </p:nvSpPr>
        <p:spPr>
          <a:xfrm>
            <a:off x="3190535" y="1570819"/>
            <a:ext cx="2457113" cy="646331"/>
          </a:xfrm>
          <a:prstGeom prst="rect">
            <a:avLst/>
          </a:prstGeom>
        </p:spPr>
        <p:txBody>
          <a:bodyPr wrap="square">
            <a:spAutoFit/>
          </a:bodyPr>
          <a:lstStyle/>
          <a:p>
            <a:pPr lvl="0"/>
            <a:r>
              <a:rPr lang="ja-JP" altLang="en-US" dirty="0">
                <a:solidFill>
                  <a:schemeClr val="tx2"/>
                </a:solidFill>
              </a:rPr>
              <a:t>参加者に</a:t>
            </a:r>
            <a:r>
              <a:rPr lang="ja-JP" altLang="en-US" dirty="0">
                <a:solidFill>
                  <a:srgbClr val="FF0000"/>
                </a:solidFill>
              </a:rPr>
              <a:t>自分ならどう対応したか</a:t>
            </a:r>
            <a:r>
              <a:rPr lang="ja-JP" altLang="en-US" dirty="0">
                <a:solidFill>
                  <a:schemeClr val="tx2"/>
                </a:solidFill>
              </a:rPr>
              <a:t>尋ねる</a:t>
            </a:r>
            <a:endParaRPr lang="ja-JP" altLang="en-US" dirty="0">
              <a:solidFill>
                <a:srgbClr val="000000"/>
              </a:solidFill>
            </a:endParaRPr>
          </a:p>
        </p:txBody>
      </p:sp>
      <p:sp>
        <p:nvSpPr>
          <p:cNvPr id="9" name="正方形/長方形 8"/>
          <p:cNvSpPr/>
          <p:nvPr/>
        </p:nvSpPr>
        <p:spPr>
          <a:xfrm>
            <a:off x="6248446" y="5506659"/>
            <a:ext cx="3253799" cy="369332"/>
          </a:xfrm>
          <a:prstGeom prst="rect">
            <a:avLst/>
          </a:prstGeom>
        </p:spPr>
        <p:txBody>
          <a:bodyPr wrap="square">
            <a:spAutoFit/>
          </a:bodyPr>
          <a:lstStyle/>
          <a:p>
            <a:pPr lvl="0"/>
            <a:r>
              <a:rPr lang="ja-JP" altLang="en-US" dirty="0">
                <a:solidFill>
                  <a:srgbClr val="000000"/>
                </a:solidFill>
              </a:rPr>
              <a:t>⑦　</a:t>
            </a:r>
            <a:r>
              <a:rPr lang="en-US" altLang="ja-JP" dirty="0" err="1">
                <a:solidFill>
                  <a:srgbClr val="000000"/>
                </a:solidFill>
              </a:rPr>
              <a:t>Sve</a:t>
            </a:r>
            <a:r>
              <a:rPr lang="ja-JP" altLang="en-US" dirty="0">
                <a:solidFill>
                  <a:srgbClr val="000000"/>
                </a:solidFill>
              </a:rPr>
              <a:t>の感想で気づきの共有</a:t>
            </a:r>
          </a:p>
        </p:txBody>
      </p:sp>
      <p:sp>
        <p:nvSpPr>
          <p:cNvPr id="10" name="正方形/長方形 9"/>
          <p:cNvSpPr/>
          <p:nvPr/>
        </p:nvSpPr>
        <p:spPr>
          <a:xfrm>
            <a:off x="1433715" y="4922053"/>
            <a:ext cx="3513639" cy="1200329"/>
          </a:xfrm>
          <a:prstGeom prst="rect">
            <a:avLst/>
          </a:prstGeom>
        </p:spPr>
        <p:txBody>
          <a:bodyPr wrap="square">
            <a:spAutoFit/>
          </a:bodyPr>
          <a:lstStyle/>
          <a:p>
            <a:pPr lvl="0"/>
            <a:r>
              <a:rPr lang="ja-JP" altLang="en-US" dirty="0">
                <a:solidFill>
                  <a:srgbClr val="000000"/>
                </a:solidFill>
              </a:rPr>
              <a:t>⑥　</a:t>
            </a:r>
            <a:r>
              <a:rPr lang="en-US" altLang="ja-JP" dirty="0" err="1">
                <a:solidFill>
                  <a:srgbClr val="000000"/>
                </a:solidFill>
              </a:rPr>
              <a:t>Svr</a:t>
            </a:r>
            <a:r>
              <a:rPr lang="ja-JP" altLang="en-US" dirty="0">
                <a:solidFill>
                  <a:srgbClr val="000000"/>
                </a:solidFill>
              </a:rPr>
              <a:t>は、参加者の意見が出た背景とは何かを</a:t>
            </a:r>
            <a:r>
              <a:rPr lang="ja-JP" altLang="en-US" dirty="0">
                <a:solidFill>
                  <a:srgbClr val="FF0000"/>
                </a:solidFill>
              </a:rPr>
              <a:t>参加者に投げ返し</a:t>
            </a:r>
            <a:r>
              <a:rPr lang="ja-JP" altLang="en-US" dirty="0">
                <a:solidFill>
                  <a:srgbClr val="000000"/>
                </a:solidFill>
              </a:rPr>
              <a:t>、一定の意見を得てから別のポイントに話題を移す</a:t>
            </a:r>
            <a:endParaRPr lang="en-US" altLang="ja-JP" dirty="0">
              <a:solidFill>
                <a:srgbClr val="000000"/>
              </a:solidFill>
            </a:endParaRPr>
          </a:p>
        </p:txBody>
      </p:sp>
      <p:sp>
        <p:nvSpPr>
          <p:cNvPr id="4" name="正方形/長方形 3"/>
          <p:cNvSpPr/>
          <p:nvPr/>
        </p:nvSpPr>
        <p:spPr>
          <a:xfrm>
            <a:off x="3838609" y="2678656"/>
            <a:ext cx="3197836" cy="646331"/>
          </a:xfrm>
          <a:prstGeom prst="rect">
            <a:avLst/>
          </a:prstGeom>
        </p:spPr>
        <p:txBody>
          <a:bodyPr wrap="square">
            <a:spAutoFit/>
          </a:bodyPr>
          <a:lstStyle/>
          <a:p>
            <a:pPr lvl="0"/>
            <a:r>
              <a:rPr lang="ja-JP" altLang="en-US" dirty="0">
                <a:solidFill>
                  <a:srgbClr val="000000"/>
                </a:solidFill>
              </a:rPr>
              <a:t>③　尋ねられた数名の参加者が</a:t>
            </a:r>
            <a:r>
              <a:rPr lang="ja-JP" altLang="en-US" dirty="0">
                <a:solidFill>
                  <a:srgbClr val="FF0000"/>
                </a:solidFill>
              </a:rPr>
              <a:t>自分の「対応」</a:t>
            </a:r>
            <a:r>
              <a:rPr lang="ja-JP" altLang="en-US" dirty="0">
                <a:solidFill>
                  <a:srgbClr val="000000"/>
                </a:solidFill>
              </a:rPr>
              <a:t>を答える</a:t>
            </a:r>
          </a:p>
        </p:txBody>
      </p:sp>
      <p:sp>
        <p:nvSpPr>
          <p:cNvPr id="22" name="正方形/長方形 21"/>
          <p:cNvSpPr/>
          <p:nvPr/>
        </p:nvSpPr>
        <p:spPr>
          <a:xfrm>
            <a:off x="6175924" y="4234084"/>
            <a:ext cx="3241575" cy="646331"/>
          </a:xfrm>
          <a:prstGeom prst="rect">
            <a:avLst/>
          </a:prstGeom>
        </p:spPr>
        <p:txBody>
          <a:bodyPr wrap="square">
            <a:spAutoFit/>
          </a:bodyPr>
          <a:lstStyle/>
          <a:p>
            <a:r>
              <a:rPr lang="ja-JP" altLang="en-US" dirty="0">
                <a:solidFill>
                  <a:srgbClr val="000000"/>
                </a:solidFill>
              </a:rPr>
              <a:t>④　</a:t>
            </a:r>
            <a:r>
              <a:rPr lang="ja-JP" altLang="en-US" dirty="0">
                <a:solidFill>
                  <a:schemeClr val="tx2"/>
                </a:solidFill>
              </a:rPr>
              <a:t>参加者の意見を聴き、</a:t>
            </a:r>
            <a:r>
              <a:rPr lang="en-US" altLang="ja-JP" dirty="0" err="1">
                <a:solidFill>
                  <a:schemeClr val="tx2"/>
                </a:solidFill>
              </a:rPr>
              <a:t>Sve</a:t>
            </a:r>
            <a:r>
              <a:rPr lang="ja-JP" altLang="en-US" dirty="0">
                <a:solidFill>
                  <a:schemeClr val="tx2"/>
                </a:solidFill>
              </a:rPr>
              <a:t>が自己の</a:t>
            </a:r>
            <a:r>
              <a:rPr lang="ja-JP" altLang="en-US" dirty="0">
                <a:solidFill>
                  <a:srgbClr val="FF0000"/>
                </a:solidFill>
              </a:rPr>
              <a:t>対応の意図</a:t>
            </a:r>
            <a:r>
              <a:rPr lang="ja-JP" altLang="en-US" dirty="0">
                <a:solidFill>
                  <a:schemeClr val="tx2"/>
                </a:solidFill>
              </a:rPr>
              <a:t>を説明する</a:t>
            </a:r>
            <a:endParaRPr lang="en-US" altLang="ja-JP" dirty="0">
              <a:solidFill>
                <a:schemeClr val="tx2"/>
              </a:solidFill>
            </a:endParaRPr>
          </a:p>
        </p:txBody>
      </p:sp>
      <p:sp>
        <p:nvSpPr>
          <p:cNvPr id="29" name="下矢印 28"/>
          <p:cNvSpPr/>
          <p:nvPr/>
        </p:nvSpPr>
        <p:spPr>
          <a:xfrm rot="11882331">
            <a:off x="4538353" y="3665195"/>
            <a:ext cx="537211" cy="921084"/>
          </a:xfrm>
          <a:prstGeom prst="downArrow">
            <a:avLst/>
          </a:prstGeom>
          <a:solidFill>
            <a:srgbClr val="FF9900"/>
          </a:solidFill>
          <a:ln w="25400" cap="flat" cmpd="sng" algn="ctr">
            <a:noFill/>
            <a:prstDash val="solid"/>
          </a:ln>
          <a:effectLst>
            <a:outerShdw blurRad="50800" dist="38100" dir="2700000" algn="tl" rotWithShape="0">
              <a:prstClr val="black">
                <a:alpha val="40000"/>
              </a:prstClr>
            </a:outerShdw>
          </a:effectLst>
        </p:spPr>
        <p:txBody>
          <a:bodyPr anchor="ctr"/>
          <a:lstStyle/>
          <a:p>
            <a:pPr algn="ctr" defTabSz="914395" fontAlgn="auto">
              <a:spcBef>
                <a:spcPts val="0"/>
              </a:spcBef>
              <a:spcAft>
                <a:spcPts val="0"/>
              </a:spcAft>
              <a:defRPr/>
            </a:pPr>
            <a:endParaRPr kumimoji="0" lang="ja-JP" altLang="en-US" kern="0">
              <a:solidFill>
                <a:srgbClr val="FFFFFF"/>
              </a:solidFill>
              <a:latin typeface="Tahoma"/>
              <a:ea typeface="ＭＳ Ｐゴシック"/>
            </a:endParaRPr>
          </a:p>
        </p:txBody>
      </p:sp>
      <p:sp>
        <p:nvSpPr>
          <p:cNvPr id="39" name="_s1030"/>
          <p:cNvSpPr>
            <a:spLocks noChangeArrowheads="1" noTextEdit="1"/>
          </p:cNvSpPr>
          <p:nvPr/>
        </p:nvSpPr>
        <p:spPr bwMode="auto">
          <a:xfrm rot="10149921" flipH="1">
            <a:off x="4410263" y="4821693"/>
            <a:ext cx="2054530" cy="125087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sp>
        <p:nvSpPr>
          <p:cNvPr id="42" name="下矢印 41"/>
          <p:cNvSpPr/>
          <p:nvPr/>
        </p:nvSpPr>
        <p:spPr>
          <a:xfrm rot="18789266">
            <a:off x="5566329" y="3484337"/>
            <a:ext cx="537211" cy="927129"/>
          </a:xfrm>
          <a:prstGeom prst="downArrow">
            <a:avLst/>
          </a:prstGeom>
          <a:solidFill>
            <a:srgbClr val="FF9900"/>
          </a:solidFill>
          <a:ln w="25400" cap="flat" cmpd="sng" algn="ctr">
            <a:noFill/>
            <a:prstDash val="solid"/>
          </a:ln>
          <a:effectLst>
            <a:outerShdw blurRad="50800" dist="38100" dir="8100000" algn="tr" rotWithShape="0">
              <a:prstClr val="black">
                <a:alpha val="40000"/>
              </a:prstClr>
            </a:outerShdw>
          </a:effectLst>
        </p:spPr>
        <p:txBody>
          <a:bodyPr anchor="ctr"/>
          <a:lstStyle/>
          <a:p>
            <a:pPr algn="ctr" defTabSz="914395" fontAlgn="auto">
              <a:spcBef>
                <a:spcPts val="0"/>
              </a:spcBef>
              <a:spcAft>
                <a:spcPts val="0"/>
              </a:spcAft>
              <a:defRPr/>
            </a:pPr>
            <a:endParaRPr kumimoji="0" lang="ja-JP" altLang="en-US" kern="0">
              <a:solidFill>
                <a:srgbClr val="FFFFFF"/>
              </a:solidFill>
              <a:latin typeface="Tahoma"/>
              <a:ea typeface="ＭＳ Ｐゴシック"/>
            </a:endParaRPr>
          </a:p>
        </p:txBody>
      </p:sp>
      <p:sp>
        <p:nvSpPr>
          <p:cNvPr id="43" name="下矢印 42"/>
          <p:cNvSpPr/>
          <p:nvPr/>
        </p:nvSpPr>
        <p:spPr>
          <a:xfrm rot="4133355">
            <a:off x="5209916" y="4461995"/>
            <a:ext cx="537211" cy="921084"/>
          </a:xfrm>
          <a:prstGeom prst="downArrow">
            <a:avLst/>
          </a:prstGeom>
          <a:solidFill>
            <a:srgbClr val="FF9900"/>
          </a:solidFill>
          <a:ln w="25400" cap="flat" cmpd="sng" algn="ctr">
            <a:noFill/>
            <a:prstDash val="solid"/>
          </a:ln>
          <a:effectLst>
            <a:outerShdw blurRad="50800" dist="38100" dir="8100000" algn="tr" rotWithShape="0">
              <a:prstClr val="black">
                <a:alpha val="40000"/>
              </a:prstClr>
            </a:outerShdw>
          </a:effectLst>
        </p:spPr>
        <p:txBody>
          <a:bodyPr anchor="ctr"/>
          <a:lstStyle/>
          <a:p>
            <a:pPr algn="ctr" defTabSz="914395" fontAlgn="auto">
              <a:spcBef>
                <a:spcPts val="0"/>
              </a:spcBef>
              <a:spcAft>
                <a:spcPts val="0"/>
              </a:spcAft>
              <a:defRPr/>
            </a:pPr>
            <a:endParaRPr kumimoji="0" lang="ja-JP" altLang="en-US" kern="0">
              <a:solidFill>
                <a:srgbClr val="FFFFFF"/>
              </a:solidFill>
              <a:latin typeface="Tahoma"/>
              <a:ea typeface="ＭＳ Ｐゴシック"/>
            </a:endParaRPr>
          </a:p>
        </p:txBody>
      </p:sp>
      <p:sp>
        <p:nvSpPr>
          <p:cNvPr id="44" name="_s1030"/>
          <p:cNvSpPr>
            <a:spLocks noChangeArrowheads="1" noTextEdit="1"/>
          </p:cNvSpPr>
          <p:nvPr/>
        </p:nvSpPr>
        <p:spPr bwMode="auto">
          <a:xfrm rot="16769627" flipH="1" flipV="1">
            <a:off x="1676195" y="1659630"/>
            <a:ext cx="1106626" cy="140263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7 w 21600"/>
              <a:gd name="T19" fmla="*/ 3169 h 21600"/>
              <a:gd name="T20" fmla="*/ 18433 w 21600"/>
              <a:gd name="T21" fmla="*/ 18431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2050" y="3709"/>
                </a:moveTo>
                <a:cubicBezTo>
                  <a:pt x="11637" y="3636"/>
                  <a:pt x="11219" y="3600"/>
                  <a:pt x="10800" y="3600"/>
                </a:cubicBezTo>
                <a:cubicBezTo>
                  <a:pt x="9107" y="3599"/>
                  <a:pt x="7468" y="4196"/>
                  <a:pt x="6171" y="5284"/>
                </a:cubicBezTo>
                <a:lnTo>
                  <a:pt x="3857" y="2526"/>
                </a:lnTo>
                <a:cubicBezTo>
                  <a:pt x="5802" y="894"/>
                  <a:pt x="8260" y="-1"/>
                  <a:pt x="10800" y="0"/>
                </a:cubicBezTo>
                <a:cubicBezTo>
                  <a:pt x="11428" y="0"/>
                  <a:pt x="12056" y="54"/>
                  <a:pt x="12675" y="164"/>
                </a:cubicBezTo>
                <a:lnTo>
                  <a:pt x="13144" y="-2495"/>
                </a:lnTo>
                <a:lnTo>
                  <a:pt x="16794" y="2717"/>
                </a:lnTo>
                <a:lnTo>
                  <a:pt x="11581" y="6368"/>
                </a:lnTo>
                <a:lnTo>
                  <a:pt x="12050" y="3709"/>
                </a:lnTo>
                <a:close/>
              </a:path>
            </a:pathLst>
          </a:custGeom>
          <a:solidFill>
            <a:srgbClr val="FF9933"/>
          </a:solidFill>
          <a:ln w="6350">
            <a:solidFill>
              <a:srgbClr val="FF9933"/>
            </a:solidFill>
            <a:miter lim="800000"/>
            <a:headEnd/>
            <a:tailEnd/>
          </a:ln>
          <a:effectLst>
            <a:outerShdw dist="71842" dir="2700000" algn="ctr" rotWithShape="0">
              <a:schemeClr val="bg2">
                <a:alpha val="50000"/>
              </a:schemeClr>
            </a:outerShdw>
          </a:effectLst>
        </p:spPr>
        <p:txBody>
          <a:bodyPr lIns="0" tIns="0" rIns="0" bIns="0" anchor="ctr"/>
          <a:lstStyle/>
          <a:p>
            <a:endParaRPr lang="ja-JP" altLang="en-US"/>
          </a:p>
        </p:txBody>
      </p:sp>
      <p:sp>
        <p:nvSpPr>
          <p:cNvPr id="23"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11" name="スライド番号プレースホルダー 10"/>
          <p:cNvSpPr>
            <a:spLocks noGrp="1"/>
          </p:cNvSpPr>
          <p:nvPr>
            <p:ph type="sldNum" sz="quarter" idx="12"/>
          </p:nvPr>
        </p:nvSpPr>
        <p:spPr>
          <a:xfrm>
            <a:off x="7454002" y="6444139"/>
            <a:ext cx="2311400" cy="476250"/>
          </a:xfrm>
        </p:spPr>
        <p:txBody>
          <a:bodyPr/>
          <a:lstStyle/>
          <a:p>
            <a:pPr>
              <a:defRPr/>
            </a:pPr>
            <a:fld id="{431CAECD-5926-4741-A906-A08E04809A27}" type="slidenum">
              <a:rPr lang="en-US" altLang="ja-JP" smtClean="0"/>
              <a:pPr>
                <a:defRPr/>
              </a:pPr>
              <a:t>45</a:t>
            </a:fld>
            <a:endParaRPr lang="en-US" altLang="ja-JP"/>
          </a:p>
        </p:txBody>
      </p:sp>
    </p:spTree>
    <p:extLst>
      <p:ext uri="{BB962C8B-B14F-4D97-AF65-F5344CB8AC3E}">
        <p14:creationId xmlns:p14="http://schemas.microsoft.com/office/powerpoint/2010/main" val="4424585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741272" y="1"/>
            <a:ext cx="8496300" cy="936625"/>
          </a:xfrm>
        </p:spPr>
        <p:txBody>
          <a:bodyPr/>
          <a:lstStyle/>
          <a:p>
            <a:pPr eaLnBrk="1" hangingPunct="1"/>
            <a:r>
              <a:rPr lang="ja-JP" altLang="en-US" dirty="0">
                <a:solidFill>
                  <a:srgbClr val="CC3300"/>
                </a:solidFill>
                <a:latin typeface="HGP創英角ﾎﾟｯﾌﾟ体" pitchFamily="50" charset="-128"/>
                <a:ea typeface="HGP創英角ﾎﾟｯﾌﾟ体" pitchFamily="50" charset="-128"/>
              </a:rPr>
              <a:t>「</a:t>
            </a:r>
            <a:r>
              <a:rPr lang="ja-JP" altLang="en-US" sz="3600" dirty="0">
                <a:solidFill>
                  <a:srgbClr val="CC3300"/>
                </a:solidFill>
                <a:latin typeface="HGP創英角ﾎﾟｯﾌﾟ体" pitchFamily="50" charset="-128"/>
                <a:ea typeface="HGP創英角ﾎﾟｯﾌﾟ体" pitchFamily="50" charset="-128"/>
              </a:rPr>
              <a:t>振り返り参加」型のスーパービジョン</a:t>
            </a:r>
          </a:p>
        </p:txBody>
      </p:sp>
      <p:sp>
        <p:nvSpPr>
          <p:cNvPr id="15364" name="Rectangle 4"/>
          <p:cNvSpPr>
            <a:spLocks noChangeArrowheads="1"/>
          </p:cNvSpPr>
          <p:nvPr/>
        </p:nvSpPr>
        <p:spPr bwMode="auto">
          <a:xfrm>
            <a:off x="1064569" y="908722"/>
            <a:ext cx="828092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pPr>
            <a:r>
              <a:rPr lang="ja-JP" altLang="en-US" sz="2400" dirty="0">
                <a:solidFill>
                  <a:schemeClr val="tx2"/>
                </a:solidFill>
                <a:ea typeface="HGP創英角ｺﾞｼｯｸUB" pitchFamily="50" charset="-128"/>
              </a:rPr>
              <a:t>①</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　</a:t>
            </a:r>
            <a:r>
              <a:rPr lang="en-US" altLang="ja-JP" sz="2400"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sz="2000" dirty="0">
                <a:solidFill>
                  <a:schemeClr val="tx2"/>
                </a:solidFill>
                <a:latin typeface="HGP創英角ｺﾞｼｯｸUB" panose="020B0900000000000000" pitchFamily="50" charset="-128"/>
                <a:ea typeface="HGP創英角ｺﾞｼｯｸUB" panose="020B0900000000000000" pitchFamily="50" charset="-128"/>
              </a:rPr>
              <a:t>（バイジー）</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が</a:t>
            </a:r>
            <a:r>
              <a:rPr lang="ja-JP" altLang="en-US" sz="2400" dirty="0">
                <a:solidFill>
                  <a:srgbClr val="FF0000"/>
                </a:solidFill>
                <a:latin typeface="HGP創英角ｺﾞｼｯｸUB" panose="020B0900000000000000" pitchFamily="50" charset="-128"/>
                <a:ea typeface="HGP創英角ｺﾞｼｯｸUB" panose="020B0900000000000000" pitchFamily="50" charset="-128"/>
              </a:rPr>
              <a:t>過去</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事例を</a:t>
            </a:r>
            <a:r>
              <a:rPr lang="ja-JP" altLang="en-US" sz="2400" dirty="0">
                <a:solidFill>
                  <a:srgbClr val="FF0000"/>
                </a:solidFill>
                <a:latin typeface="HGP創英角ｺﾞｼｯｸUB" panose="020B0900000000000000" pitchFamily="50" charset="-128"/>
                <a:ea typeface="HGP創英角ｺﾞｼｯｸUB" panose="020B0900000000000000" pitchFamily="50" charset="-128"/>
              </a:rPr>
              <a:t>簡単に</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説明し、当時の自分の対応でポイントになった点をいくつか話す</a:t>
            </a:r>
            <a:r>
              <a:rPr lang="ja-JP" altLang="en-US" sz="2400" dirty="0">
                <a:latin typeface="HGP創英角ｺﾞｼｯｸUB" pitchFamily="50" charset="-128"/>
                <a:ea typeface="HGP創英角ｺﾞｼｯｸUB" pitchFamily="50" charset="-128"/>
              </a:rPr>
              <a:t>　</a:t>
            </a:r>
            <a:r>
              <a:rPr lang="en-US" altLang="ja-JP" sz="2400" dirty="0">
                <a:latin typeface="HGP創英角ｺﾞｼｯｸUB" pitchFamily="50" charset="-128"/>
                <a:ea typeface="HGP創英角ｺﾞｼｯｸUB" pitchFamily="50" charset="-128"/>
              </a:rPr>
              <a:t>5</a:t>
            </a:r>
            <a:r>
              <a:rPr lang="ja-JP" altLang="en-US" sz="2400" dirty="0">
                <a:latin typeface="HGP創英角ｺﾞｼｯｸUB" pitchFamily="50" charset="-128"/>
                <a:ea typeface="HGP創英角ｺﾞｼｯｸUB" pitchFamily="50" charset="-128"/>
              </a:rPr>
              <a:t>分</a:t>
            </a:r>
            <a:endParaRPr lang="en-US" altLang="ja-JP" sz="2400" dirty="0">
              <a:latin typeface="HGP創英角ｺﾞｼｯｸUB" pitchFamily="50" charset="-128"/>
              <a:ea typeface="HGP創英角ｺﾞｼｯｸUB" pitchFamily="50" charset="-128"/>
            </a:endParaRPr>
          </a:p>
          <a:p>
            <a:pPr eaLnBrk="1" hangingPunct="1">
              <a:spcBef>
                <a:spcPct val="0"/>
              </a:spcBef>
              <a:buNone/>
            </a:pPr>
            <a:endParaRPr lang="ja-JP" altLang="en-US"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②　</a:t>
            </a:r>
            <a:r>
              <a:rPr lang="en-US" altLang="ja-JP" sz="2400" dirty="0" err="1">
                <a:solidFill>
                  <a:schemeClr val="tx2"/>
                </a:solidFill>
                <a:latin typeface="HGP創英角ｺﾞｼｯｸUB" panose="020B0900000000000000" pitchFamily="50" charset="-128"/>
                <a:ea typeface="HGP創英角ｺﾞｼｯｸUB" panose="020B0900000000000000" pitchFamily="50" charset="-128"/>
              </a:rPr>
              <a:t>Svr</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 </a:t>
            </a:r>
            <a:r>
              <a:rPr lang="ja-JP" altLang="en-US" sz="2000" dirty="0">
                <a:solidFill>
                  <a:schemeClr val="tx2"/>
                </a:solidFill>
                <a:latin typeface="HGP創英角ｺﾞｼｯｸUB" panose="020B0900000000000000" pitchFamily="50" charset="-128"/>
                <a:ea typeface="HGP創英角ｺﾞｼｯｸUB" panose="020B0900000000000000" pitchFamily="50" charset="-128"/>
              </a:rPr>
              <a:t>（バイザー）</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はホワイトボードにメモをとり、参加者に一つ目のポイントについて自分ならどう対応したか尋ねる</a:t>
            </a:r>
            <a:r>
              <a:rPr lang="ja-JP" altLang="en-US" sz="2400" dirty="0">
                <a:latin typeface="HGP創英角ｺﾞｼｯｸUB" pitchFamily="50" charset="-128"/>
                <a:ea typeface="HGP創英角ｺﾞｼｯｸUB" pitchFamily="50" charset="-128"/>
              </a:rPr>
              <a:t>　</a:t>
            </a:r>
            <a:r>
              <a:rPr lang="en-US" altLang="ja-JP" sz="2400" dirty="0">
                <a:latin typeface="HGP創英角ｺﾞｼｯｸUB" pitchFamily="50" charset="-128"/>
                <a:ea typeface="HGP創英角ｺﾞｼｯｸUB" pitchFamily="50" charset="-128"/>
              </a:rPr>
              <a:t>5</a:t>
            </a:r>
            <a:r>
              <a:rPr lang="ja-JP" altLang="en-US" sz="2400" dirty="0">
                <a:latin typeface="HGP創英角ｺﾞｼｯｸUB" pitchFamily="50" charset="-128"/>
                <a:ea typeface="HGP創英角ｺﾞｼｯｸUB" pitchFamily="50" charset="-128"/>
              </a:rPr>
              <a:t>分</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FontTx/>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③　</a:t>
            </a:r>
            <a:r>
              <a:rPr lang="ja-JP" altLang="en-US" sz="2400" dirty="0">
                <a:solidFill>
                  <a:srgbClr val="000000"/>
                </a:solidFill>
                <a:latin typeface="HGP創英角ｺﾞｼｯｸUB" panose="020B0900000000000000" pitchFamily="50" charset="-128"/>
                <a:ea typeface="HGP創英角ｺﾞｼｯｸUB" panose="020B0900000000000000" pitchFamily="50" charset="-128"/>
              </a:rPr>
              <a:t>尋ねられた数名の参加者が自分の「対応」を答える</a:t>
            </a:r>
            <a:r>
              <a:rPr lang="ja-JP" altLang="en-US" sz="2400" dirty="0">
                <a:latin typeface="HGP創英角ｺﾞｼｯｸUB" pitchFamily="50" charset="-128"/>
                <a:ea typeface="HGP創英角ｺﾞｼｯｸUB" pitchFamily="50" charset="-128"/>
              </a:rPr>
              <a:t>　</a:t>
            </a:r>
            <a:r>
              <a:rPr lang="en-US" altLang="ja-JP" sz="2400" dirty="0">
                <a:latin typeface="HGP創英角ｺﾞｼｯｸUB" pitchFamily="50" charset="-128"/>
                <a:ea typeface="HGP創英角ｺﾞｼｯｸUB" pitchFamily="50" charset="-128"/>
              </a:rPr>
              <a:t>5</a:t>
            </a:r>
            <a:r>
              <a:rPr lang="ja-JP" altLang="en-US" sz="2400" dirty="0">
                <a:latin typeface="HGP創英角ｺﾞｼｯｸUB" pitchFamily="50" charset="-128"/>
                <a:ea typeface="HGP創英角ｺﾞｼｯｸUB" pitchFamily="50" charset="-128"/>
              </a:rPr>
              <a:t>分</a:t>
            </a:r>
            <a:endParaRPr lang="en-US" altLang="ja-JP" sz="2400" dirty="0">
              <a:solidFill>
                <a:srgbClr val="000000"/>
              </a:solidFill>
              <a:latin typeface="HGP創英角ｺﾞｼｯｸUB" panose="020B0900000000000000" pitchFamily="50" charset="-128"/>
              <a:ea typeface="HGP創英角ｺﾞｼｯｸUB" panose="020B0900000000000000" pitchFamily="50" charset="-128"/>
            </a:endParaRPr>
          </a:p>
          <a:p>
            <a:pPr lvl="0"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FontTx/>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④　</a:t>
            </a:r>
            <a:r>
              <a:rPr lang="en-US" altLang="ja-JP" sz="2400"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はその意見を聴き、自己の対応の意図を説明する　</a:t>
            </a:r>
            <a:r>
              <a:rPr lang="en-US" altLang="ja-JP" sz="2400" dirty="0">
                <a:solidFill>
                  <a:schemeClr val="tx2"/>
                </a:solidFill>
                <a:latin typeface="HGP創英角ｺﾞｼｯｸUB" panose="020B0900000000000000" pitchFamily="50" charset="-128"/>
                <a:ea typeface="HGP創英角ｺﾞｼｯｸUB" panose="020B0900000000000000" pitchFamily="50" charset="-128"/>
              </a:rPr>
              <a:t>5</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分</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FontTx/>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⑤　</a:t>
            </a:r>
            <a:r>
              <a:rPr lang="en-US" altLang="ja-JP" sz="2400" dirty="0" err="1">
                <a:solidFill>
                  <a:schemeClr val="tx2"/>
                </a:solidFill>
                <a:latin typeface="HGP創英角ｺﾞｼｯｸUB" panose="020B0900000000000000" pitchFamily="50" charset="-128"/>
                <a:ea typeface="HGP創英角ｺﾞｼｯｸUB" panose="020B0900000000000000" pitchFamily="50" charset="-128"/>
              </a:rPr>
              <a:t>Svr</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は、</a:t>
            </a:r>
            <a:r>
              <a:rPr lang="en-US" altLang="ja-JP" sz="2400"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の説明の意図を支持しつつ、参加者の意見が出た背景とは何かを参加者に投げ返し、一定の意見を得てから別のポイントに話題を移す　</a:t>
            </a:r>
            <a:r>
              <a:rPr lang="en-US" altLang="ja-JP" sz="2400" dirty="0">
                <a:solidFill>
                  <a:schemeClr val="tx2"/>
                </a:solidFill>
                <a:latin typeface="HGP創英角ｺﾞｼｯｸUB" panose="020B0900000000000000" pitchFamily="50" charset="-128"/>
                <a:ea typeface="HGP創英角ｺﾞｼｯｸUB" panose="020B0900000000000000" pitchFamily="50" charset="-128"/>
              </a:rPr>
              <a:t>10</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分</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FontTx/>
              <a:buNone/>
            </a:pPr>
            <a:endParaRPr lang="ja-JP" altLang="en-US"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⑥　</a:t>
            </a:r>
            <a:r>
              <a:rPr lang="en-US" altLang="ja-JP" sz="2400"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の感想で気づきの共有　</a:t>
            </a:r>
            <a:r>
              <a:rPr lang="en-US" altLang="ja-JP" sz="2400" dirty="0">
                <a:solidFill>
                  <a:schemeClr val="tx2"/>
                </a:solidFill>
                <a:latin typeface="HGP創英角ｺﾞｼｯｸUB" panose="020B0900000000000000" pitchFamily="50" charset="-128"/>
                <a:ea typeface="HGP創英角ｺﾞｼｯｸUB" panose="020B0900000000000000" pitchFamily="50" charset="-128"/>
              </a:rPr>
              <a:t>5</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分</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2" name="左大かっこ 1"/>
          <p:cNvSpPr/>
          <p:nvPr/>
        </p:nvSpPr>
        <p:spPr>
          <a:xfrm>
            <a:off x="920553" y="2132857"/>
            <a:ext cx="144016" cy="2664296"/>
          </a:xfrm>
          <a:prstGeom prst="leftBracket">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3" name="スライド番号プレースホルダー 2"/>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46</a:t>
            </a:fld>
            <a:endParaRPr lang="en-US" altLang="ja-JP" dirty="0"/>
          </a:p>
        </p:txBody>
      </p:sp>
    </p:spTree>
    <p:extLst>
      <p:ext uri="{BB962C8B-B14F-4D97-AF65-F5344CB8AC3E}">
        <p14:creationId xmlns:p14="http://schemas.microsoft.com/office/powerpoint/2010/main" val="18593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741272" y="116633"/>
            <a:ext cx="8496300" cy="720080"/>
          </a:xfrm>
        </p:spPr>
        <p:txBody>
          <a:bodyPr/>
          <a:lstStyle/>
          <a:p>
            <a:pPr eaLnBrk="1" hangingPunct="1"/>
            <a:r>
              <a:rPr lang="ja-JP" altLang="en-US" sz="3200" dirty="0">
                <a:solidFill>
                  <a:srgbClr val="CC3300"/>
                </a:solidFill>
                <a:latin typeface="HGP創英角ﾎﾟｯﾌﾟ体" pitchFamily="50" charset="-128"/>
                <a:ea typeface="HGP創英角ﾎﾟｯﾌﾟ体" pitchFamily="50" charset="-128"/>
              </a:rPr>
              <a:t>「振り返り参加」型のスーパービジョン進行例①</a:t>
            </a:r>
          </a:p>
        </p:txBody>
      </p:sp>
      <p:sp>
        <p:nvSpPr>
          <p:cNvPr id="15364" name="Rectangle 4"/>
          <p:cNvSpPr>
            <a:spLocks noChangeArrowheads="1"/>
          </p:cNvSpPr>
          <p:nvPr/>
        </p:nvSpPr>
        <p:spPr bwMode="auto">
          <a:xfrm>
            <a:off x="1064569" y="908722"/>
            <a:ext cx="8280920"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この事例は、うつ傾向にある</a:t>
            </a:r>
            <a:r>
              <a:rPr lang="en-US" altLang="ja-JP" sz="2400" dirty="0">
                <a:solidFill>
                  <a:schemeClr val="tx2"/>
                </a:solidFill>
                <a:latin typeface="HGP創英角ｺﾞｼｯｸUB" panose="020B0900000000000000" pitchFamily="50" charset="-128"/>
                <a:ea typeface="HGP創英角ｺﾞｼｯｸUB" panose="020B0900000000000000" pitchFamily="50" charset="-128"/>
              </a:rPr>
              <a:t>50</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代男性の就労支援を行った時に当初考えていた男性の希望に沿った支援と最終的な方向性が全く異なったことから</a:t>
            </a:r>
            <a:r>
              <a:rPr lang="ja-JP" altLang="en-US" sz="2400" dirty="0" smtClean="0">
                <a:solidFill>
                  <a:schemeClr val="tx2"/>
                </a:solidFill>
                <a:latin typeface="HGP創英角ｺﾞｼｯｸUB" panose="020B0900000000000000" pitchFamily="50" charset="-128"/>
                <a:ea typeface="HGP創英角ｺﾞｼｯｸUB" panose="020B0900000000000000" pitchFamily="50" charset="-128"/>
              </a:rPr>
              <a:t>取り上げていただいた</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。ポイントは最初の情報の取り方と、中間点での男性へのアプローチの方法にあったと考えています。</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18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参加者</a:t>
            </a:r>
            <a:r>
              <a:rPr lang="en-US" altLang="ja-JP" sz="2400" dirty="0">
                <a:solidFill>
                  <a:schemeClr val="tx2"/>
                </a:solidFill>
                <a:latin typeface="HGP創英角ｺﾞｼｯｸUB" panose="020B0900000000000000" pitchFamily="50" charset="-128"/>
                <a:ea typeface="HGP創英角ｺﾞｼｯｸUB" panose="020B0900000000000000" pitchFamily="50" charset="-128"/>
              </a:rPr>
              <a:t>A</a:t>
            </a:r>
            <a:r>
              <a:rPr lang="ja-JP" altLang="en-US" sz="2400" dirty="0" err="1">
                <a:solidFill>
                  <a:schemeClr val="tx2"/>
                </a:solidFill>
                <a:latin typeface="HGP創英角ｺﾞｼｯｸUB" panose="020B0900000000000000" pitchFamily="50" charset="-128"/>
                <a:ea typeface="HGP創英角ｺﾞｼｯｸUB" panose="020B0900000000000000" pitchFamily="50" charset="-128"/>
              </a:rPr>
              <a:t>さん</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と</a:t>
            </a:r>
            <a:r>
              <a:rPr lang="en-US" altLang="ja-JP" sz="2400" dirty="0">
                <a:solidFill>
                  <a:schemeClr val="tx2"/>
                </a:solidFill>
                <a:latin typeface="HGP創英角ｺﾞｼｯｸUB" panose="020B0900000000000000" pitchFamily="50" charset="-128"/>
                <a:ea typeface="HGP創英角ｺﾞｼｯｸUB" panose="020B0900000000000000" pitchFamily="50" charset="-128"/>
              </a:rPr>
              <a:t>B</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さん、最初の情報の取り方について、ご自身ならどうされたでしょうか？</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18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私なら、もっと他の職種からの情報を得ていたかもしれません。例えば、通っていたクリニックのスタッフから。</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私は、もう少し本人と時間</a:t>
            </a:r>
            <a:r>
              <a:rPr lang="ja-JP" altLang="en-US" sz="2400" dirty="0" smtClean="0">
                <a:solidFill>
                  <a:schemeClr val="tx2"/>
                </a:solidFill>
                <a:latin typeface="HGP創英角ｺﾞｼｯｸUB" panose="020B0900000000000000" pitchFamily="50" charset="-128"/>
                <a:ea typeface="HGP創英角ｺﾞｼｯｸUB" panose="020B0900000000000000" pitchFamily="50" charset="-128"/>
              </a:rPr>
              <a:t>をかけて</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向き合ってみたと思います。</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en-US" altLang="ja-JP" sz="2400"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さんは、その時、</a:t>
            </a:r>
            <a:r>
              <a:rPr lang="en-US" altLang="ja-JP" sz="2400" dirty="0">
                <a:solidFill>
                  <a:schemeClr val="tx2"/>
                </a:solidFill>
                <a:latin typeface="HGP創英角ｺﾞｼｯｸUB" panose="020B0900000000000000" pitchFamily="50" charset="-128"/>
                <a:ea typeface="HGP創英角ｺﾞｼｯｸUB" panose="020B0900000000000000" pitchFamily="50" charset="-128"/>
              </a:rPr>
              <a:t>A</a:t>
            </a:r>
            <a:r>
              <a:rPr lang="ja-JP" altLang="en-US" sz="2400" dirty="0" err="1">
                <a:solidFill>
                  <a:schemeClr val="tx2"/>
                </a:solidFill>
                <a:latin typeface="HGP創英角ｺﾞｼｯｸUB" panose="020B0900000000000000" pitchFamily="50" charset="-128"/>
                <a:ea typeface="HGP創英角ｺﾞｼｯｸUB" panose="020B0900000000000000" pitchFamily="50" charset="-128"/>
              </a:rPr>
              <a:t>さん</a:t>
            </a:r>
            <a:r>
              <a:rPr lang="en-US" altLang="ja-JP" sz="2400" dirty="0">
                <a:solidFill>
                  <a:schemeClr val="tx2"/>
                </a:solidFill>
                <a:latin typeface="HGP創英角ｺﾞｼｯｸUB" panose="020B0900000000000000" pitchFamily="50" charset="-128"/>
                <a:ea typeface="HGP創英角ｺﾞｼｯｸUB" panose="020B0900000000000000" pitchFamily="50" charset="-128"/>
              </a:rPr>
              <a:t>B</a:t>
            </a:r>
            <a:r>
              <a:rPr lang="ja-JP" altLang="en-US" sz="2400" dirty="0" err="1">
                <a:solidFill>
                  <a:schemeClr val="tx2"/>
                </a:solidFill>
                <a:latin typeface="HGP創英角ｺﾞｼｯｸUB" panose="020B0900000000000000" pitchFamily="50" charset="-128"/>
                <a:ea typeface="HGP創英角ｺﾞｼｯｸUB" panose="020B0900000000000000" pitchFamily="50" charset="-128"/>
              </a:rPr>
              <a:t>さんのような</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対応を考えましたか？</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3" name="正方形/長方形 2"/>
          <p:cNvSpPr/>
          <p:nvPr/>
        </p:nvSpPr>
        <p:spPr>
          <a:xfrm>
            <a:off x="542282" y="1124744"/>
            <a:ext cx="504056" cy="1512168"/>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dirty="0" err="1" smtClean="0">
                <a:solidFill>
                  <a:srgbClr val="0000FF"/>
                </a:solidFill>
              </a:rPr>
              <a:t>Sve</a:t>
            </a:r>
            <a:endParaRPr kumimoji="1" lang="ja-JP" altLang="en-US" dirty="0">
              <a:solidFill>
                <a:srgbClr val="0000FF"/>
              </a:solidFill>
            </a:endParaRPr>
          </a:p>
        </p:txBody>
      </p:sp>
      <p:sp>
        <p:nvSpPr>
          <p:cNvPr id="7" name="正方形/長方形 6"/>
          <p:cNvSpPr/>
          <p:nvPr/>
        </p:nvSpPr>
        <p:spPr>
          <a:xfrm>
            <a:off x="560512" y="5799158"/>
            <a:ext cx="504056" cy="634083"/>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dirty="0" err="1" smtClean="0">
                <a:solidFill>
                  <a:srgbClr val="0000FF"/>
                </a:solidFill>
              </a:rPr>
              <a:t>S</a:t>
            </a:r>
            <a:r>
              <a:rPr lang="en-US" altLang="ja-JP" dirty="0" err="1" smtClean="0">
                <a:solidFill>
                  <a:srgbClr val="0000FF"/>
                </a:solidFill>
              </a:rPr>
              <a:t>vr</a:t>
            </a:r>
            <a:endParaRPr kumimoji="1" lang="en-US" altLang="ja-JP" dirty="0">
              <a:solidFill>
                <a:srgbClr val="0000FF"/>
              </a:solidFill>
            </a:endParaRPr>
          </a:p>
        </p:txBody>
      </p:sp>
      <p:sp>
        <p:nvSpPr>
          <p:cNvPr id="8" name="正方形/長方形 7"/>
          <p:cNvSpPr/>
          <p:nvPr/>
        </p:nvSpPr>
        <p:spPr>
          <a:xfrm>
            <a:off x="542282" y="4149082"/>
            <a:ext cx="504056" cy="651892"/>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0000FF"/>
                </a:solidFill>
              </a:rPr>
              <a:t>A</a:t>
            </a:r>
          </a:p>
        </p:txBody>
      </p:sp>
      <p:sp>
        <p:nvSpPr>
          <p:cNvPr id="9" name="正方形/長方形 8"/>
          <p:cNvSpPr/>
          <p:nvPr/>
        </p:nvSpPr>
        <p:spPr>
          <a:xfrm>
            <a:off x="560512" y="5104628"/>
            <a:ext cx="504056" cy="493960"/>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0000FF"/>
                </a:solidFill>
              </a:rPr>
              <a:t>B</a:t>
            </a:r>
          </a:p>
        </p:txBody>
      </p:sp>
      <p:sp>
        <p:nvSpPr>
          <p:cNvPr id="10" name="正方形/長方形 9"/>
          <p:cNvSpPr/>
          <p:nvPr/>
        </p:nvSpPr>
        <p:spPr>
          <a:xfrm>
            <a:off x="542282" y="3055410"/>
            <a:ext cx="504056" cy="675174"/>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dirty="0" err="1" smtClean="0">
                <a:solidFill>
                  <a:srgbClr val="0000FF"/>
                </a:solidFill>
              </a:rPr>
              <a:t>S</a:t>
            </a:r>
            <a:r>
              <a:rPr lang="en-US" altLang="ja-JP" dirty="0" err="1" smtClean="0">
                <a:solidFill>
                  <a:srgbClr val="0000FF"/>
                </a:solidFill>
              </a:rPr>
              <a:t>vr</a:t>
            </a:r>
            <a:endParaRPr kumimoji="1" lang="en-US" altLang="ja-JP" dirty="0">
              <a:solidFill>
                <a:srgbClr val="0000FF"/>
              </a:solidFill>
            </a:endParaRPr>
          </a:p>
        </p:txBody>
      </p:sp>
      <p:sp>
        <p:nvSpPr>
          <p:cNvPr id="11" name="四角形吹き出し 10"/>
          <p:cNvSpPr/>
          <p:nvPr/>
        </p:nvSpPr>
        <p:spPr>
          <a:xfrm>
            <a:off x="5205028" y="3544729"/>
            <a:ext cx="3708412" cy="360292"/>
          </a:xfrm>
          <a:prstGeom prst="wedgeRectCallout">
            <a:avLst>
              <a:gd name="adj1" fmla="val -73516"/>
              <a:gd name="adj2" fmla="val -41766"/>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en-US" altLang="ja-JP" dirty="0">
                <a:solidFill>
                  <a:schemeClr val="tx1"/>
                </a:solidFill>
              </a:rPr>
              <a:t>1</a:t>
            </a:r>
            <a:r>
              <a:rPr kumimoji="1" lang="ja-JP" altLang="en-US" dirty="0">
                <a:solidFill>
                  <a:schemeClr val="tx1"/>
                </a:solidFill>
              </a:rPr>
              <a:t>点目の論点に絞って参加者に聴く</a:t>
            </a:r>
          </a:p>
        </p:txBody>
      </p:sp>
      <p:sp>
        <p:nvSpPr>
          <p:cNvPr id="12" name="四角形吹き出し 11"/>
          <p:cNvSpPr/>
          <p:nvPr/>
        </p:nvSpPr>
        <p:spPr>
          <a:xfrm>
            <a:off x="5195116" y="6270962"/>
            <a:ext cx="3708412" cy="360292"/>
          </a:xfrm>
          <a:prstGeom prst="wedgeRectCallout">
            <a:avLst>
              <a:gd name="adj1" fmla="val -73516"/>
              <a:gd name="adj2" fmla="val -41766"/>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en-US" altLang="ja-JP" dirty="0" err="1">
                <a:solidFill>
                  <a:schemeClr val="tx1"/>
                </a:solidFill>
              </a:rPr>
              <a:t>Sve</a:t>
            </a:r>
            <a:r>
              <a:rPr lang="ja-JP" altLang="en-US" dirty="0">
                <a:solidFill>
                  <a:schemeClr val="tx1"/>
                </a:solidFill>
              </a:rPr>
              <a:t>が実際に取った対応と比較する</a:t>
            </a:r>
            <a:endParaRPr kumimoji="1" lang="ja-JP" altLang="en-US" dirty="0">
              <a:solidFill>
                <a:schemeClr val="tx1"/>
              </a:solidFill>
            </a:endParaRPr>
          </a:p>
        </p:txBody>
      </p:sp>
      <p:sp>
        <p:nvSpPr>
          <p:cNvPr id="13"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33241"/>
            <a:ext cx="2311400" cy="476250"/>
          </a:xfrm>
        </p:spPr>
        <p:txBody>
          <a:bodyPr/>
          <a:lstStyle/>
          <a:p>
            <a:pPr>
              <a:defRPr/>
            </a:pPr>
            <a:fld id="{431CAECD-5926-4741-A906-A08E04809A27}" type="slidenum">
              <a:rPr lang="en-US" altLang="ja-JP" smtClean="0"/>
              <a:pPr>
                <a:defRPr/>
              </a:pPr>
              <a:t>47</a:t>
            </a:fld>
            <a:endParaRPr lang="en-US" altLang="ja-JP" dirty="0"/>
          </a:p>
        </p:txBody>
      </p:sp>
    </p:spTree>
    <p:extLst>
      <p:ext uri="{BB962C8B-B14F-4D97-AF65-F5344CB8AC3E}">
        <p14:creationId xmlns:p14="http://schemas.microsoft.com/office/powerpoint/2010/main" val="39373016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741272" y="1"/>
            <a:ext cx="8496300" cy="936625"/>
          </a:xfrm>
        </p:spPr>
        <p:txBody>
          <a:bodyPr/>
          <a:lstStyle/>
          <a:p>
            <a:pPr eaLnBrk="1" hangingPunct="1"/>
            <a:r>
              <a:rPr lang="ja-JP" altLang="en-US" sz="3200" dirty="0">
                <a:solidFill>
                  <a:srgbClr val="CC3300"/>
                </a:solidFill>
                <a:latin typeface="HGP創英角ﾎﾟｯﾌﾟ体" pitchFamily="50" charset="-128"/>
                <a:ea typeface="HGP創英角ﾎﾟｯﾌﾟ体" pitchFamily="50" charset="-128"/>
              </a:rPr>
              <a:t>「振り返り参加」型のスーパービジョン進行例②</a:t>
            </a:r>
          </a:p>
        </p:txBody>
      </p:sp>
      <p:sp>
        <p:nvSpPr>
          <p:cNvPr id="15364" name="Rectangle 4"/>
          <p:cNvSpPr>
            <a:spLocks noChangeArrowheads="1"/>
          </p:cNvSpPr>
          <p:nvPr/>
        </p:nvSpPr>
        <p:spPr bwMode="auto">
          <a:xfrm>
            <a:off x="1064569" y="908722"/>
            <a:ext cx="828092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はい。ただ、クリニックからの情報は本人が拒否して得にくいと感じていました。本人との話し合いが足りなかったかもしれませんが、当時の自分の中ではそれで</a:t>
            </a:r>
            <a:r>
              <a:rPr lang="ja-JP" altLang="en-US" sz="2400" dirty="0" err="1">
                <a:solidFill>
                  <a:schemeClr val="tx2"/>
                </a:solidFill>
                <a:latin typeface="HGP創英角ｺﾞｼｯｸUB" panose="020B0900000000000000" pitchFamily="50" charset="-128"/>
                <a:ea typeface="HGP創英角ｺﾞｼｯｸUB" panose="020B0900000000000000" pitchFamily="50" charset="-128"/>
              </a:rPr>
              <a:t>いっぱいいっぱい</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でしたね。</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どのようにすれば本人ともっと向き合えたのか？について、</a:t>
            </a:r>
            <a:r>
              <a:rPr lang="en-US" altLang="ja-JP" sz="2400" dirty="0">
                <a:solidFill>
                  <a:schemeClr val="tx2"/>
                </a:solidFill>
                <a:latin typeface="HGP創英角ｺﾞｼｯｸUB" panose="020B0900000000000000" pitchFamily="50" charset="-128"/>
                <a:ea typeface="HGP創英角ｺﾞｼｯｸUB" panose="020B0900000000000000" pitchFamily="50" charset="-128"/>
              </a:rPr>
              <a:t>A</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さん、</a:t>
            </a:r>
            <a:r>
              <a:rPr lang="en-US" altLang="ja-JP" sz="2400" dirty="0">
                <a:solidFill>
                  <a:schemeClr val="tx2"/>
                </a:solidFill>
                <a:latin typeface="HGP創英角ｺﾞｼｯｸUB" panose="020B0900000000000000" pitchFamily="50" charset="-128"/>
                <a:ea typeface="HGP創英角ｺﾞｼｯｸUB" panose="020B0900000000000000" pitchFamily="50" charset="-128"/>
              </a:rPr>
              <a:t>B</a:t>
            </a:r>
            <a:r>
              <a:rPr lang="ja-JP" altLang="en-US" sz="2400" dirty="0" err="1">
                <a:solidFill>
                  <a:schemeClr val="tx2"/>
                </a:solidFill>
                <a:latin typeface="HGP創英角ｺﾞｼｯｸUB" panose="020B0900000000000000" pitchFamily="50" charset="-128"/>
                <a:ea typeface="HGP創英角ｺﾞｼｯｸUB" panose="020B0900000000000000" pitchFamily="50" charset="-128"/>
              </a:rPr>
              <a:t>さん</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からご意見をお願いします。</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en-US" altLang="ja-JP" sz="2400"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sz="2400" dirty="0" err="1">
                <a:solidFill>
                  <a:schemeClr val="tx2"/>
                </a:solidFill>
                <a:latin typeface="HGP創英角ｺﾞｼｯｸUB" panose="020B0900000000000000" pitchFamily="50" charset="-128"/>
                <a:ea typeface="HGP創英角ｺﾞｼｯｸUB" panose="020B0900000000000000" pitchFamily="50" charset="-128"/>
              </a:rPr>
              <a:t>さんは</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就労支援担当の立場なので、本人も就労に関することしか話す気持ちになれなかったのではないですか？</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en-US" altLang="ja-JP" sz="2400" dirty="0">
                <a:solidFill>
                  <a:schemeClr val="tx2"/>
                </a:solidFill>
                <a:latin typeface="HGP創英角ｺﾞｼｯｸUB" panose="020B0900000000000000" pitchFamily="50" charset="-128"/>
                <a:ea typeface="HGP創英角ｺﾞｼｯｸUB" panose="020B0900000000000000" pitchFamily="50" charset="-128"/>
              </a:rPr>
              <a:t>50</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代ということから、若い</a:t>
            </a:r>
            <a:r>
              <a:rPr lang="en-US" altLang="ja-JP" sz="2400"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sz="2400" dirty="0" err="1">
                <a:solidFill>
                  <a:schemeClr val="tx2"/>
                </a:solidFill>
                <a:latin typeface="HGP創英角ｺﾞｼｯｸUB" panose="020B0900000000000000" pitchFamily="50" charset="-128"/>
                <a:ea typeface="HGP創英角ｺﾞｼｯｸUB" panose="020B0900000000000000" pitchFamily="50" charset="-128"/>
              </a:rPr>
              <a:t>さんに</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自分を開示することをためらっていたとも考えられます。</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en-US" altLang="ja-JP" sz="2400"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さんは、その時どのような声がけや態度をとっていましたか？</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5" name="正方形/長方形 4"/>
          <p:cNvSpPr/>
          <p:nvPr/>
        </p:nvSpPr>
        <p:spPr>
          <a:xfrm>
            <a:off x="560512" y="964458"/>
            <a:ext cx="504056" cy="1056557"/>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dirty="0" err="1" smtClean="0">
                <a:solidFill>
                  <a:srgbClr val="0000FF"/>
                </a:solidFill>
              </a:rPr>
              <a:t>S</a:t>
            </a:r>
            <a:r>
              <a:rPr lang="en-US" altLang="ja-JP" dirty="0" err="1" smtClean="0">
                <a:solidFill>
                  <a:srgbClr val="0000FF"/>
                </a:solidFill>
              </a:rPr>
              <a:t>ve</a:t>
            </a:r>
            <a:endParaRPr kumimoji="1" lang="en-US" altLang="ja-JP" dirty="0">
              <a:solidFill>
                <a:srgbClr val="0000FF"/>
              </a:solidFill>
            </a:endParaRPr>
          </a:p>
        </p:txBody>
      </p:sp>
      <p:sp>
        <p:nvSpPr>
          <p:cNvPr id="7" name="正方形/長方形 6"/>
          <p:cNvSpPr/>
          <p:nvPr/>
        </p:nvSpPr>
        <p:spPr>
          <a:xfrm>
            <a:off x="560512" y="5612790"/>
            <a:ext cx="504056" cy="674000"/>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dirty="0" err="1" smtClean="0">
                <a:solidFill>
                  <a:srgbClr val="0000FF"/>
                </a:solidFill>
              </a:rPr>
              <a:t>S</a:t>
            </a:r>
            <a:r>
              <a:rPr lang="en-US" altLang="ja-JP" dirty="0" err="1" smtClean="0">
                <a:solidFill>
                  <a:srgbClr val="0000FF"/>
                </a:solidFill>
              </a:rPr>
              <a:t>vr</a:t>
            </a:r>
            <a:endParaRPr kumimoji="1" lang="en-US" altLang="ja-JP" dirty="0">
              <a:solidFill>
                <a:srgbClr val="0000FF"/>
              </a:solidFill>
            </a:endParaRPr>
          </a:p>
        </p:txBody>
      </p:sp>
      <p:sp>
        <p:nvSpPr>
          <p:cNvPr id="8" name="正方形/長方形 7"/>
          <p:cNvSpPr/>
          <p:nvPr/>
        </p:nvSpPr>
        <p:spPr>
          <a:xfrm>
            <a:off x="560512" y="3558958"/>
            <a:ext cx="504056" cy="661467"/>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0000FF"/>
                </a:solidFill>
              </a:rPr>
              <a:t>A</a:t>
            </a:r>
          </a:p>
        </p:txBody>
      </p:sp>
      <p:sp>
        <p:nvSpPr>
          <p:cNvPr id="9" name="正方形/長方形 8"/>
          <p:cNvSpPr/>
          <p:nvPr/>
        </p:nvSpPr>
        <p:spPr>
          <a:xfrm>
            <a:off x="560512" y="4651080"/>
            <a:ext cx="504056" cy="661467"/>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0000FF"/>
                </a:solidFill>
              </a:rPr>
              <a:t>B</a:t>
            </a:r>
          </a:p>
        </p:txBody>
      </p:sp>
      <p:sp>
        <p:nvSpPr>
          <p:cNvPr id="10" name="正方形/長方形 9"/>
          <p:cNvSpPr/>
          <p:nvPr/>
        </p:nvSpPr>
        <p:spPr>
          <a:xfrm>
            <a:off x="560512" y="2454302"/>
            <a:ext cx="504056" cy="674000"/>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dirty="0" err="1" smtClean="0">
                <a:solidFill>
                  <a:srgbClr val="0000FF"/>
                </a:solidFill>
              </a:rPr>
              <a:t>S</a:t>
            </a:r>
            <a:r>
              <a:rPr lang="en-US" altLang="ja-JP" dirty="0" err="1" smtClean="0">
                <a:solidFill>
                  <a:srgbClr val="0000FF"/>
                </a:solidFill>
              </a:rPr>
              <a:t>vr</a:t>
            </a:r>
            <a:endParaRPr kumimoji="1" lang="en-US" altLang="ja-JP" dirty="0">
              <a:solidFill>
                <a:srgbClr val="0000FF"/>
              </a:solidFill>
            </a:endParaRPr>
          </a:p>
        </p:txBody>
      </p:sp>
      <p:sp>
        <p:nvSpPr>
          <p:cNvPr id="11" name="四角形吹き出し 10"/>
          <p:cNvSpPr/>
          <p:nvPr/>
        </p:nvSpPr>
        <p:spPr>
          <a:xfrm>
            <a:off x="5745088" y="2807697"/>
            <a:ext cx="3708412" cy="621304"/>
          </a:xfrm>
          <a:prstGeom prst="wedgeRectCallout">
            <a:avLst>
              <a:gd name="adj1" fmla="val -61455"/>
              <a:gd name="adj2" fmla="val -25541"/>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en-US" altLang="ja-JP" dirty="0" err="1">
                <a:solidFill>
                  <a:schemeClr val="tx1"/>
                </a:solidFill>
              </a:rPr>
              <a:t>Sve</a:t>
            </a:r>
            <a:r>
              <a:rPr kumimoji="1" lang="ja-JP" altLang="en-US" dirty="0" smtClean="0">
                <a:solidFill>
                  <a:schemeClr val="tx1"/>
                </a:solidFill>
              </a:rPr>
              <a:t>ができて</a:t>
            </a:r>
            <a:r>
              <a:rPr kumimoji="1" lang="ja-JP" altLang="en-US" dirty="0">
                <a:solidFill>
                  <a:schemeClr val="tx1"/>
                </a:solidFill>
              </a:rPr>
              <a:t>いないと感じている点に絞って意見を引き出す</a:t>
            </a:r>
          </a:p>
        </p:txBody>
      </p:sp>
      <p:sp>
        <p:nvSpPr>
          <p:cNvPr id="12" name="四角形吹き出し 11"/>
          <p:cNvSpPr/>
          <p:nvPr/>
        </p:nvSpPr>
        <p:spPr>
          <a:xfrm>
            <a:off x="5205028" y="6150935"/>
            <a:ext cx="3960440" cy="390097"/>
          </a:xfrm>
          <a:prstGeom prst="wedgeRectCallout">
            <a:avLst>
              <a:gd name="adj1" fmla="val -73516"/>
              <a:gd name="adj2" fmla="val -41766"/>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en-US" altLang="ja-JP" dirty="0" err="1">
                <a:solidFill>
                  <a:schemeClr val="tx1"/>
                </a:solidFill>
              </a:rPr>
              <a:t>Sve</a:t>
            </a:r>
            <a:r>
              <a:rPr lang="ja-JP" altLang="en-US" dirty="0">
                <a:solidFill>
                  <a:schemeClr val="tx1"/>
                </a:solidFill>
              </a:rPr>
              <a:t>が実際に取った対応と比較する</a:t>
            </a:r>
            <a:endParaRPr kumimoji="1" lang="ja-JP" altLang="en-US" dirty="0">
              <a:solidFill>
                <a:schemeClr val="tx1"/>
              </a:solidFill>
            </a:endParaRPr>
          </a:p>
        </p:txBody>
      </p:sp>
      <p:sp>
        <p:nvSpPr>
          <p:cNvPr id="13"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48</a:t>
            </a:fld>
            <a:endParaRPr lang="en-US" altLang="ja-JP"/>
          </a:p>
        </p:txBody>
      </p:sp>
    </p:spTree>
    <p:extLst>
      <p:ext uri="{BB962C8B-B14F-4D97-AF65-F5344CB8AC3E}">
        <p14:creationId xmlns:p14="http://schemas.microsoft.com/office/powerpoint/2010/main" val="19165416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741272" y="1"/>
            <a:ext cx="8496300" cy="936625"/>
          </a:xfrm>
        </p:spPr>
        <p:txBody>
          <a:bodyPr/>
          <a:lstStyle/>
          <a:p>
            <a:pPr eaLnBrk="1" hangingPunct="1"/>
            <a:r>
              <a:rPr lang="ja-JP" altLang="en-US" sz="3200" dirty="0">
                <a:solidFill>
                  <a:srgbClr val="CC3300"/>
                </a:solidFill>
                <a:latin typeface="HGP創英角ﾎﾟｯﾌﾟ体" pitchFamily="50" charset="-128"/>
                <a:ea typeface="HGP創英角ﾎﾟｯﾌﾟ体" pitchFamily="50" charset="-128"/>
              </a:rPr>
              <a:t>「振り返り参加」型のスーパービジョン進行例③</a:t>
            </a:r>
          </a:p>
        </p:txBody>
      </p:sp>
      <p:sp>
        <p:nvSpPr>
          <p:cNvPr id="15364" name="Rectangle 4"/>
          <p:cNvSpPr>
            <a:spLocks noChangeArrowheads="1"/>
          </p:cNvSpPr>
          <p:nvPr/>
        </p:nvSpPr>
        <p:spPr bwMode="auto">
          <a:xfrm>
            <a:off x="1064569" y="908722"/>
            <a:ext cx="828092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最初は希望される職種や就業条件の話から入り、必要な資格や技術のこと、そしてうつ病の程度を聴く形になっていました。自分の中にも年長の人との対話に苦手意識がありますね。</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どのようにすれば良かったと思いますか？</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仕事の話の前に不安なことや希望していることからお聴きすれば良かったですし、同年代の班長に同席を求めても良かったですね。</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結果的にどうなったかも</a:t>
            </a:r>
            <a:r>
              <a:rPr lang="ja-JP" altLang="en-US" sz="2400" dirty="0" smtClean="0">
                <a:solidFill>
                  <a:schemeClr val="tx2"/>
                </a:solidFill>
                <a:latin typeface="HGP創英角ｺﾞｼｯｸUB" panose="020B0900000000000000" pitchFamily="50" charset="-128"/>
                <a:ea typeface="HGP創英角ｺﾞｼｯｸUB" panose="020B0900000000000000" pitchFamily="50" charset="-128"/>
              </a:rPr>
              <a:t>教えていただけます</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か？</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本人の負担感が同居している母親の介護問題にあることが終盤になって分かり、介護保険の手続きなどをケアマネを通してお願いしたところ、デイサービスの利用が決まりました。現在は農場での軽作業をしておられ、安定雇用につながっています</a:t>
            </a:r>
            <a:r>
              <a:rPr lang="ja-JP" altLang="en-US" sz="2400" dirty="0">
                <a:solidFill>
                  <a:schemeClr val="tx2"/>
                </a:solidFill>
                <a:ea typeface="HGP創英角ｺﾞｼｯｸUB" pitchFamily="50" charset="-128"/>
              </a:rPr>
              <a:t>。</a:t>
            </a:r>
            <a:endParaRPr lang="en-US" altLang="ja-JP" sz="2400" dirty="0">
              <a:solidFill>
                <a:schemeClr val="tx2"/>
              </a:solidFill>
              <a:ea typeface="HGP創英角ｺﾞｼｯｸUB" pitchFamily="50" charset="-128"/>
            </a:endParaRPr>
          </a:p>
        </p:txBody>
      </p:sp>
      <p:sp>
        <p:nvSpPr>
          <p:cNvPr id="5" name="正方形/長方形 4"/>
          <p:cNvSpPr/>
          <p:nvPr/>
        </p:nvSpPr>
        <p:spPr>
          <a:xfrm>
            <a:off x="560512" y="978958"/>
            <a:ext cx="504056" cy="1009883"/>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dirty="0" err="1" smtClean="0">
                <a:solidFill>
                  <a:srgbClr val="0000FF"/>
                </a:solidFill>
              </a:rPr>
              <a:t>S</a:t>
            </a:r>
            <a:r>
              <a:rPr lang="en-US" altLang="ja-JP" dirty="0" err="1" smtClean="0">
                <a:solidFill>
                  <a:srgbClr val="0000FF"/>
                </a:solidFill>
              </a:rPr>
              <a:t>ve</a:t>
            </a:r>
            <a:endParaRPr kumimoji="1" lang="en-US" altLang="ja-JP" dirty="0">
              <a:solidFill>
                <a:srgbClr val="0000FF"/>
              </a:solidFill>
            </a:endParaRPr>
          </a:p>
        </p:txBody>
      </p:sp>
      <p:sp>
        <p:nvSpPr>
          <p:cNvPr id="7" name="正方形/長方形 6"/>
          <p:cNvSpPr/>
          <p:nvPr/>
        </p:nvSpPr>
        <p:spPr>
          <a:xfrm>
            <a:off x="560512" y="2276874"/>
            <a:ext cx="504056" cy="634083"/>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dirty="0" err="1" smtClean="0">
                <a:solidFill>
                  <a:srgbClr val="0000FF"/>
                </a:solidFill>
              </a:rPr>
              <a:t>S</a:t>
            </a:r>
            <a:r>
              <a:rPr lang="en-US" altLang="ja-JP" dirty="0" err="1" smtClean="0">
                <a:solidFill>
                  <a:srgbClr val="0000FF"/>
                </a:solidFill>
              </a:rPr>
              <a:t>vr</a:t>
            </a:r>
            <a:endParaRPr kumimoji="1" lang="en-US" altLang="ja-JP" dirty="0">
              <a:solidFill>
                <a:srgbClr val="0000FF"/>
              </a:solidFill>
            </a:endParaRPr>
          </a:p>
        </p:txBody>
      </p:sp>
      <p:sp>
        <p:nvSpPr>
          <p:cNvPr id="10" name="正方形/長方形 9"/>
          <p:cNvSpPr/>
          <p:nvPr/>
        </p:nvSpPr>
        <p:spPr>
          <a:xfrm>
            <a:off x="560512" y="4113078"/>
            <a:ext cx="504056" cy="634083"/>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dirty="0" err="1" smtClean="0">
                <a:solidFill>
                  <a:srgbClr val="0000FF"/>
                </a:solidFill>
              </a:rPr>
              <a:t>S</a:t>
            </a:r>
            <a:r>
              <a:rPr lang="en-US" altLang="ja-JP" dirty="0" err="1" smtClean="0">
                <a:solidFill>
                  <a:srgbClr val="0000FF"/>
                </a:solidFill>
              </a:rPr>
              <a:t>v</a:t>
            </a:r>
            <a:r>
              <a:rPr lang="ja-JP" altLang="en-US" dirty="0" err="1" smtClean="0">
                <a:solidFill>
                  <a:srgbClr val="0000FF"/>
                </a:solidFill>
              </a:rPr>
              <a:t>ｒ</a:t>
            </a:r>
            <a:endParaRPr kumimoji="1" lang="en-US" altLang="ja-JP" dirty="0">
              <a:solidFill>
                <a:srgbClr val="0000FF"/>
              </a:solidFill>
            </a:endParaRPr>
          </a:p>
        </p:txBody>
      </p:sp>
      <p:sp>
        <p:nvSpPr>
          <p:cNvPr id="11" name="正方形/長方形 10"/>
          <p:cNvSpPr/>
          <p:nvPr/>
        </p:nvSpPr>
        <p:spPr>
          <a:xfrm>
            <a:off x="560512" y="3154957"/>
            <a:ext cx="504056" cy="825378"/>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en-US" altLang="ja-JP" dirty="0" err="1" smtClean="0">
                <a:solidFill>
                  <a:srgbClr val="0000FF"/>
                </a:solidFill>
              </a:rPr>
              <a:t>S</a:t>
            </a:r>
            <a:r>
              <a:rPr lang="en-US" altLang="ja-JP" dirty="0" err="1" smtClean="0">
                <a:solidFill>
                  <a:srgbClr val="0000FF"/>
                </a:solidFill>
              </a:rPr>
              <a:t>ve</a:t>
            </a:r>
            <a:endParaRPr kumimoji="1" lang="en-US" altLang="ja-JP" dirty="0">
              <a:solidFill>
                <a:srgbClr val="0000FF"/>
              </a:solidFill>
            </a:endParaRPr>
          </a:p>
        </p:txBody>
      </p:sp>
      <p:sp>
        <p:nvSpPr>
          <p:cNvPr id="12" name="正方形/長方形 11"/>
          <p:cNvSpPr/>
          <p:nvPr/>
        </p:nvSpPr>
        <p:spPr>
          <a:xfrm>
            <a:off x="560512" y="5085186"/>
            <a:ext cx="504056" cy="1296143"/>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0" rIns="72000" rtlCol="0" anchor="ctr"/>
          <a:lstStyle/>
          <a:p>
            <a:pPr algn="ctr"/>
            <a:r>
              <a:rPr kumimoji="1" lang="en-US" altLang="ja-JP" dirty="0" err="1" smtClean="0">
                <a:solidFill>
                  <a:srgbClr val="0000FF"/>
                </a:solidFill>
              </a:rPr>
              <a:t>S</a:t>
            </a:r>
            <a:r>
              <a:rPr lang="en-US" altLang="ja-JP" dirty="0" err="1" smtClean="0">
                <a:solidFill>
                  <a:srgbClr val="0000FF"/>
                </a:solidFill>
              </a:rPr>
              <a:t>ve</a:t>
            </a:r>
            <a:endParaRPr kumimoji="1" lang="en-US" altLang="ja-JP" dirty="0">
              <a:solidFill>
                <a:srgbClr val="0000FF"/>
              </a:solidFill>
            </a:endParaRPr>
          </a:p>
        </p:txBody>
      </p:sp>
      <p:sp>
        <p:nvSpPr>
          <p:cNvPr id="13" name="四角形吹き出し 12"/>
          <p:cNvSpPr/>
          <p:nvPr/>
        </p:nvSpPr>
        <p:spPr>
          <a:xfrm>
            <a:off x="4167202" y="2750873"/>
            <a:ext cx="5151311" cy="390097"/>
          </a:xfrm>
          <a:prstGeom prst="wedgeRectCallout">
            <a:avLst>
              <a:gd name="adj1" fmla="val -73516"/>
              <a:gd name="adj2" fmla="val -41766"/>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en-US" altLang="ja-JP" dirty="0" err="1">
                <a:solidFill>
                  <a:schemeClr val="tx1"/>
                </a:solidFill>
              </a:rPr>
              <a:t>Sve</a:t>
            </a:r>
            <a:r>
              <a:rPr kumimoji="1" lang="ja-JP" altLang="en-US" dirty="0">
                <a:solidFill>
                  <a:schemeClr val="tx1"/>
                </a:solidFill>
              </a:rPr>
              <a:t>の気づきが出たらすぐにその対応を問い返す</a:t>
            </a:r>
          </a:p>
        </p:txBody>
      </p:sp>
      <p:sp>
        <p:nvSpPr>
          <p:cNvPr id="14" name="四角形吹き出し 13"/>
          <p:cNvSpPr/>
          <p:nvPr/>
        </p:nvSpPr>
        <p:spPr>
          <a:xfrm>
            <a:off x="5457056" y="4581129"/>
            <a:ext cx="3861454" cy="289071"/>
          </a:xfrm>
          <a:prstGeom prst="wedgeRectCallout">
            <a:avLst>
              <a:gd name="adj1" fmla="val -73516"/>
              <a:gd name="adj2" fmla="val -41766"/>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dirty="0">
                <a:solidFill>
                  <a:schemeClr val="tx1"/>
                </a:solidFill>
              </a:rPr>
              <a:t>過去事例だからこそ確認</a:t>
            </a:r>
            <a:r>
              <a:rPr kumimoji="1" lang="ja-JP" altLang="en-US" dirty="0" smtClean="0">
                <a:solidFill>
                  <a:schemeClr val="tx1"/>
                </a:solidFill>
              </a:rPr>
              <a:t>ができる</a:t>
            </a:r>
            <a:endParaRPr kumimoji="1" lang="ja-JP" altLang="en-US" dirty="0">
              <a:solidFill>
                <a:schemeClr val="tx1"/>
              </a:solidFill>
            </a:endParaRPr>
          </a:p>
        </p:txBody>
      </p:sp>
      <p:sp>
        <p:nvSpPr>
          <p:cNvPr id="1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49</a:t>
            </a:fld>
            <a:endParaRPr lang="en-US" altLang="ja-JP" dirty="0"/>
          </a:p>
        </p:txBody>
      </p:sp>
    </p:spTree>
    <p:extLst>
      <p:ext uri="{BB962C8B-B14F-4D97-AF65-F5344CB8AC3E}">
        <p14:creationId xmlns:p14="http://schemas.microsoft.com/office/powerpoint/2010/main" val="3152214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704851" y="765177"/>
            <a:ext cx="8496300" cy="936625"/>
          </a:xfrm>
        </p:spPr>
        <p:txBody>
          <a:bodyPr/>
          <a:lstStyle/>
          <a:p>
            <a:pPr eaLnBrk="1" hangingPunct="1"/>
            <a:r>
              <a:rPr lang="ja-JP" altLang="en-US" sz="3600" dirty="0">
                <a:solidFill>
                  <a:srgbClr val="CC3300"/>
                </a:solidFill>
                <a:latin typeface="HGP創英角ﾎﾟｯﾌﾟ体" pitchFamily="50" charset="-128"/>
                <a:ea typeface="HGP創英角ﾎﾟｯﾌﾟ体" pitchFamily="50" charset="-128"/>
              </a:rPr>
              <a:t>スーパービジョンを</a:t>
            </a:r>
            <a:r>
              <a:rPr lang="en-US" altLang="ja-JP" sz="3600" dirty="0">
                <a:solidFill>
                  <a:srgbClr val="CC3300"/>
                </a:solidFill>
                <a:latin typeface="HGP創英角ﾎﾟｯﾌﾟ体" pitchFamily="50" charset="-128"/>
                <a:ea typeface="HGP創英角ﾎﾟｯﾌﾟ体" pitchFamily="50" charset="-128"/>
              </a:rPr>
              <a:t/>
            </a:r>
            <a:br>
              <a:rPr lang="en-US" altLang="ja-JP" sz="3600" dirty="0">
                <a:solidFill>
                  <a:srgbClr val="CC3300"/>
                </a:solidFill>
                <a:latin typeface="HGP創英角ﾎﾟｯﾌﾟ体" pitchFamily="50" charset="-128"/>
                <a:ea typeface="HGP創英角ﾎﾟｯﾌﾟ体" pitchFamily="50" charset="-128"/>
              </a:rPr>
            </a:br>
            <a:r>
              <a:rPr lang="ja-JP" altLang="en-US" sz="3600" dirty="0">
                <a:solidFill>
                  <a:srgbClr val="CC3300"/>
                </a:solidFill>
                <a:latin typeface="HGP創英角ﾎﾟｯﾌﾟ体" pitchFamily="50" charset="-128"/>
                <a:ea typeface="HGP創英角ﾎﾟｯﾌﾟ体" pitchFamily="50" charset="-128"/>
              </a:rPr>
              <a:t>受けた経験・実施した経験</a:t>
            </a:r>
          </a:p>
        </p:txBody>
      </p:sp>
      <p:sp>
        <p:nvSpPr>
          <p:cNvPr id="5124" name="Rectangle 5"/>
          <p:cNvSpPr>
            <a:spLocks noChangeArrowheads="1"/>
          </p:cNvSpPr>
          <p:nvPr/>
        </p:nvSpPr>
        <p:spPr bwMode="auto">
          <a:xfrm>
            <a:off x="1151318" y="2348880"/>
            <a:ext cx="7603363" cy="2992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20000"/>
              </a:lnSpc>
              <a:spcBef>
                <a:spcPct val="0"/>
              </a:spcBef>
              <a:buFontTx/>
              <a:buNone/>
            </a:pPr>
            <a:r>
              <a:rPr lang="ja-JP" altLang="en-US" dirty="0">
                <a:solidFill>
                  <a:schemeClr val="tx2"/>
                </a:solidFill>
                <a:ea typeface="HGP創英角ｺﾞｼｯｸUB" pitchFamily="50" charset="-128"/>
              </a:rPr>
              <a:t>事前課題にあるスーパービジョンの経験欄を</a:t>
            </a:r>
            <a:endParaRPr lang="en-US" altLang="ja-JP" dirty="0">
              <a:solidFill>
                <a:schemeClr val="tx2"/>
              </a:solidFill>
              <a:ea typeface="HGP創英角ｺﾞｼｯｸUB" pitchFamily="50" charset="-128"/>
            </a:endParaRPr>
          </a:p>
          <a:p>
            <a:pPr eaLnBrk="1" hangingPunct="1">
              <a:lnSpc>
                <a:spcPct val="120000"/>
              </a:lnSpc>
              <a:spcBef>
                <a:spcPct val="0"/>
              </a:spcBef>
              <a:buFontTx/>
              <a:buNone/>
            </a:pPr>
            <a:r>
              <a:rPr lang="ja-JP" altLang="en-US" dirty="0">
                <a:solidFill>
                  <a:schemeClr val="tx2"/>
                </a:solidFill>
                <a:ea typeface="HGP創英角ｺﾞｼｯｸUB" pitchFamily="50" charset="-128"/>
              </a:rPr>
              <a:t>見ながら、３人で実施した時や受けた時に</a:t>
            </a:r>
            <a:endParaRPr lang="en-US" altLang="ja-JP" dirty="0">
              <a:solidFill>
                <a:schemeClr val="tx2"/>
              </a:solidFill>
              <a:ea typeface="HGP創英角ｺﾞｼｯｸUB" pitchFamily="50" charset="-128"/>
            </a:endParaRPr>
          </a:p>
          <a:p>
            <a:pPr eaLnBrk="1" hangingPunct="1">
              <a:lnSpc>
                <a:spcPct val="120000"/>
              </a:lnSpc>
              <a:spcBef>
                <a:spcPct val="0"/>
              </a:spcBef>
              <a:buFontTx/>
              <a:buNone/>
            </a:pPr>
            <a:r>
              <a:rPr lang="ja-JP" altLang="en-US" dirty="0">
                <a:solidFill>
                  <a:schemeClr val="tx2"/>
                </a:solidFill>
                <a:ea typeface="HGP創英角ｺﾞｼｯｸUB" pitchFamily="50" charset="-128"/>
              </a:rPr>
              <a:t>感じたことを出し合ってみてください。</a:t>
            </a:r>
            <a:endParaRPr lang="en-US" altLang="ja-JP" dirty="0">
              <a:solidFill>
                <a:schemeClr val="tx2"/>
              </a:solidFill>
              <a:ea typeface="HGP創英角ｺﾞｼｯｸUB" pitchFamily="50" charset="-128"/>
            </a:endParaRPr>
          </a:p>
          <a:p>
            <a:pPr eaLnBrk="1" hangingPunct="1">
              <a:lnSpc>
                <a:spcPct val="120000"/>
              </a:lnSpc>
              <a:spcBef>
                <a:spcPct val="0"/>
              </a:spcBef>
              <a:buFontTx/>
              <a:buNone/>
            </a:pPr>
            <a:r>
              <a:rPr lang="ja-JP" altLang="en-US" dirty="0">
                <a:solidFill>
                  <a:schemeClr val="tx2"/>
                </a:solidFill>
                <a:ea typeface="HGP創英角ｺﾞｼｯｸUB" pitchFamily="50" charset="-128"/>
              </a:rPr>
              <a:t>正式な形のスーパービジョンでなくても構い</a:t>
            </a:r>
            <a:endParaRPr lang="en-US" altLang="ja-JP" dirty="0">
              <a:solidFill>
                <a:schemeClr val="tx2"/>
              </a:solidFill>
              <a:ea typeface="HGP創英角ｺﾞｼｯｸUB" pitchFamily="50" charset="-128"/>
            </a:endParaRPr>
          </a:p>
          <a:p>
            <a:pPr eaLnBrk="1" hangingPunct="1">
              <a:lnSpc>
                <a:spcPct val="120000"/>
              </a:lnSpc>
              <a:spcBef>
                <a:spcPct val="0"/>
              </a:spcBef>
              <a:buFontTx/>
              <a:buNone/>
            </a:pPr>
            <a:r>
              <a:rPr lang="ja-JP" altLang="en-US" dirty="0">
                <a:solidFill>
                  <a:schemeClr val="tx2"/>
                </a:solidFill>
                <a:ea typeface="HGP創英角ｺﾞｼｯｸUB" pitchFamily="50" charset="-128"/>
              </a:rPr>
              <a:t>ません。</a:t>
            </a:r>
            <a:endParaRPr lang="en-US" altLang="ja-JP" dirty="0">
              <a:solidFill>
                <a:schemeClr val="tx2"/>
              </a:solidFill>
              <a:ea typeface="HGP創英角ｺﾞｼｯｸUB" pitchFamily="50" charset="-128"/>
            </a:endParaRPr>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370662"/>
            <a:ext cx="2311400" cy="476250"/>
          </a:xfrm>
        </p:spPr>
        <p:txBody>
          <a:bodyPr/>
          <a:lstStyle/>
          <a:p>
            <a:pPr>
              <a:defRPr/>
            </a:pPr>
            <a:fld id="{431CAECD-5926-4741-A906-A08E04809A27}" type="slidenum">
              <a:rPr lang="en-US" altLang="ja-JP" smtClean="0"/>
              <a:pPr>
                <a:defRPr/>
              </a:pPr>
              <a:t>5</a:t>
            </a:fld>
            <a:endParaRPr lang="en-US" altLang="ja-JP"/>
          </a:p>
        </p:txBody>
      </p:sp>
    </p:spTree>
    <p:extLst>
      <p:ext uri="{BB962C8B-B14F-4D97-AF65-F5344CB8AC3E}">
        <p14:creationId xmlns:p14="http://schemas.microsoft.com/office/powerpoint/2010/main" val="34356906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704528" y="188641"/>
            <a:ext cx="8496300" cy="936625"/>
          </a:xfrm>
        </p:spPr>
        <p:txBody>
          <a:bodyPr/>
          <a:lstStyle/>
          <a:p>
            <a:pPr eaLnBrk="1" hangingPunct="1"/>
            <a:r>
              <a:rPr lang="ja-JP" altLang="en-US" sz="3200" dirty="0">
                <a:solidFill>
                  <a:srgbClr val="CC3300"/>
                </a:solidFill>
                <a:latin typeface="HGP創英角ﾎﾟｯﾌﾟ体" pitchFamily="50" charset="-128"/>
                <a:ea typeface="HGP創英角ﾎﾟｯﾌﾟ体" pitchFamily="50" charset="-128"/>
              </a:rPr>
              <a:t>「振り返り参加」型のスーパービジョン</a:t>
            </a:r>
            <a:r>
              <a:rPr lang="en-US" altLang="ja-JP" sz="3200" dirty="0">
                <a:solidFill>
                  <a:srgbClr val="CC3300"/>
                </a:solidFill>
                <a:latin typeface="HGP創英角ﾎﾟｯﾌﾟ体" pitchFamily="50" charset="-128"/>
                <a:ea typeface="HGP創英角ﾎﾟｯﾌﾟ体" pitchFamily="50" charset="-128"/>
              </a:rPr>
              <a:t/>
            </a:r>
            <a:br>
              <a:rPr lang="en-US" altLang="ja-JP" sz="3200" dirty="0">
                <a:solidFill>
                  <a:srgbClr val="CC3300"/>
                </a:solidFill>
                <a:latin typeface="HGP創英角ﾎﾟｯﾌﾟ体" pitchFamily="50" charset="-128"/>
                <a:ea typeface="HGP創英角ﾎﾟｯﾌﾟ体" pitchFamily="50" charset="-128"/>
              </a:rPr>
            </a:br>
            <a:r>
              <a:rPr lang="ja-JP" altLang="en-US" sz="3200" dirty="0">
                <a:solidFill>
                  <a:srgbClr val="CC3300"/>
                </a:solidFill>
                <a:latin typeface="HGP創英角ﾎﾟｯﾌﾟ体" pitchFamily="50" charset="-128"/>
                <a:ea typeface="HGP創英角ﾎﾟｯﾌﾟ体" pitchFamily="50" charset="-128"/>
              </a:rPr>
              <a:t>特徴まとめ</a:t>
            </a:r>
          </a:p>
        </p:txBody>
      </p:sp>
      <p:sp>
        <p:nvSpPr>
          <p:cNvPr id="15364" name="Rectangle 4"/>
          <p:cNvSpPr>
            <a:spLocks noChangeArrowheads="1"/>
          </p:cNvSpPr>
          <p:nvPr/>
        </p:nvSpPr>
        <p:spPr bwMode="auto">
          <a:xfrm>
            <a:off x="1064568" y="1628802"/>
            <a:ext cx="8352928" cy="4216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pPr>
            <a:r>
              <a:rPr lang="ja-JP" altLang="en-US" sz="2800" dirty="0">
                <a:solidFill>
                  <a:schemeClr val="tx2"/>
                </a:solidFill>
                <a:ea typeface="HGP創英角ｺﾞｼｯｸUB" pitchFamily="50" charset="-128"/>
              </a:rPr>
              <a:t>①</a:t>
            </a: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複数のポイントを挙げても大抵はポイントは一つ</a:t>
            </a:r>
            <a:endParaRPr lang="en-US" altLang="ja-JP" sz="28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000" dirty="0">
                <a:solidFill>
                  <a:schemeClr val="tx2"/>
                </a:solidFill>
                <a:latin typeface="HGP創英角ｺﾞｼｯｸUB" panose="020B0900000000000000" pitchFamily="50" charset="-128"/>
                <a:ea typeface="HGP創英角ｺﾞｼｯｸUB" panose="020B0900000000000000" pitchFamily="50" charset="-128"/>
              </a:rPr>
              <a:t>　</a:t>
            </a:r>
            <a:r>
              <a:rPr lang="ja-JP" altLang="en-US" sz="2000" dirty="0">
                <a:solidFill>
                  <a:srgbClr val="0000FF"/>
                </a:solidFill>
                <a:latin typeface="HGP創英角ｺﾞｼｯｸUB" panose="020B0900000000000000" pitchFamily="50" charset="-128"/>
                <a:ea typeface="HGP創英角ｺﾞｼｯｸUB" panose="020B0900000000000000" pitchFamily="50" charset="-128"/>
              </a:rPr>
              <a:t>この事例でも中間点での本人との向き合いは最初の向き合いに集約される</a:t>
            </a:r>
            <a:endParaRPr lang="en-US" altLang="ja-JP" sz="2000" dirty="0">
              <a:solidFill>
                <a:srgbClr val="0000FF"/>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8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②</a:t>
            </a:r>
            <a:r>
              <a:rPr lang="en-US" altLang="ja-JP" sz="2800"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の振り返り課題は他のメンバーにも相通じる</a:t>
            </a:r>
            <a:endParaRPr lang="en-US" altLang="ja-JP" sz="28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000" dirty="0">
                <a:solidFill>
                  <a:srgbClr val="0000FF"/>
                </a:solidFill>
                <a:latin typeface="HGP創英角ｺﾞｼｯｸUB" panose="020B0900000000000000" pitchFamily="50" charset="-128"/>
                <a:ea typeface="HGP創英角ｺﾞｼｯｸUB" panose="020B0900000000000000" pitchFamily="50" charset="-128"/>
              </a:rPr>
              <a:t>　苦手意識や不得手なところ、ありがちな見落としなど</a:t>
            </a:r>
            <a:endParaRPr lang="en-US" altLang="ja-JP" sz="2000" dirty="0">
              <a:solidFill>
                <a:srgbClr val="0000FF"/>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8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③</a:t>
            </a:r>
            <a:r>
              <a:rPr lang="en-US" altLang="ja-JP" sz="2800"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に緊張感を与えないで済む</a:t>
            </a:r>
            <a:endParaRPr lang="en-US" altLang="ja-JP" sz="28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000" dirty="0">
                <a:solidFill>
                  <a:srgbClr val="0000FF"/>
                </a:solidFill>
                <a:latin typeface="HGP創英角ｺﾞｼｯｸUB" panose="020B0900000000000000" pitchFamily="50" charset="-128"/>
                <a:ea typeface="HGP創英角ｺﾞｼｯｸUB" panose="020B0900000000000000" pitchFamily="50" charset="-128"/>
              </a:rPr>
              <a:t>　過去事例なので</a:t>
            </a:r>
            <a:r>
              <a:rPr lang="ja-JP" altLang="en-US" sz="2000" dirty="0" smtClean="0">
                <a:solidFill>
                  <a:srgbClr val="0000FF"/>
                </a:solidFill>
                <a:latin typeface="HGP創英角ｺﾞｼｯｸUB" panose="020B0900000000000000" pitchFamily="50" charset="-128"/>
                <a:ea typeface="HGP創英角ｺﾞｼｯｸUB" panose="020B0900000000000000" pitchFamily="50" charset="-128"/>
              </a:rPr>
              <a:t>、Ｓｖｅは</a:t>
            </a:r>
            <a:r>
              <a:rPr lang="ja-JP" altLang="en-US" sz="2000" dirty="0">
                <a:solidFill>
                  <a:srgbClr val="0000FF"/>
                </a:solidFill>
                <a:latin typeface="HGP創英角ｺﾞｼｯｸUB" panose="020B0900000000000000" pitchFamily="50" charset="-128"/>
                <a:ea typeface="HGP創英角ｺﾞｼｯｸUB" panose="020B0900000000000000" pitchFamily="50" charset="-128"/>
              </a:rPr>
              <a:t>どうすべきだったか薄々分かり、答えが出しやすい</a:t>
            </a:r>
            <a:endParaRPr lang="en-US" altLang="ja-JP" sz="2000" dirty="0">
              <a:solidFill>
                <a:srgbClr val="0000FF"/>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0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800" dirty="0">
                <a:solidFill>
                  <a:schemeClr val="tx2"/>
                </a:solidFill>
                <a:latin typeface="HGP創英角ｺﾞｼｯｸUB" panose="020B0900000000000000" pitchFamily="50" charset="-128"/>
                <a:ea typeface="HGP創英角ｺﾞｼｯｸUB" panose="020B0900000000000000" pitchFamily="50" charset="-128"/>
              </a:rPr>
              <a:t>④職場内の関係者向き</a:t>
            </a:r>
            <a:endParaRPr lang="en-US" altLang="ja-JP" sz="28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000" dirty="0">
                <a:solidFill>
                  <a:srgbClr val="0000FF"/>
                </a:solidFill>
                <a:latin typeface="HGP創英角ｺﾞｼｯｸUB" panose="020B0900000000000000" pitchFamily="50" charset="-128"/>
                <a:ea typeface="HGP創英角ｺﾞｼｯｸUB" panose="020B0900000000000000" pitchFamily="50" charset="-128"/>
              </a:rPr>
              <a:t>　同職場など、ある程度の関係性のあるメ</a:t>
            </a:r>
            <a:r>
              <a:rPr lang="ja-JP" altLang="en-US" sz="2000" dirty="0">
                <a:solidFill>
                  <a:srgbClr val="0000FF"/>
                </a:solidFill>
                <a:ea typeface="HGP創英角ｺﾞｼｯｸUB" pitchFamily="50" charset="-128"/>
              </a:rPr>
              <a:t>ンバーの方が言い合いがしやすい</a:t>
            </a:r>
            <a:endParaRPr lang="en-US" altLang="ja-JP" sz="2000" dirty="0">
              <a:solidFill>
                <a:srgbClr val="0000FF"/>
              </a:solidFill>
              <a:ea typeface="HGP創英角ｺﾞｼｯｸUB" pitchFamily="50" charset="-128"/>
            </a:endParaRP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50</a:t>
            </a:fld>
            <a:endParaRPr lang="en-US" altLang="ja-JP" dirty="0"/>
          </a:p>
        </p:txBody>
      </p:sp>
    </p:spTree>
    <p:extLst>
      <p:ext uri="{BB962C8B-B14F-4D97-AF65-F5344CB8AC3E}">
        <p14:creationId xmlns:p14="http://schemas.microsoft.com/office/powerpoint/2010/main" val="19000302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381000" y="370221"/>
            <a:ext cx="9144000" cy="936625"/>
          </a:xfrm>
        </p:spPr>
        <p:txBody>
          <a:bodyPr/>
          <a:lstStyle/>
          <a:p>
            <a:pPr eaLnBrk="1" hangingPunct="1"/>
            <a:r>
              <a:rPr lang="ja-JP" altLang="en-US" dirty="0">
                <a:solidFill>
                  <a:srgbClr val="CC3300"/>
                </a:solidFill>
                <a:latin typeface="HGP創英角ﾎﾟｯﾌﾟ体" pitchFamily="50" charset="-128"/>
                <a:ea typeface="HGP創英角ﾎﾟｯﾌﾟ体" pitchFamily="50" charset="-128"/>
              </a:rPr>
              <a:t>「振り返り参加</a:t>
            </a:r>
            <a:r>
              <a:rPr lang="ja-JP" altLang="en-US" sz="3600" dirty="0">
                <a:solidFill>
                  <a:srgbClr val="CC3300"/>
                </a:solidFill>
                <a:latin typeface="HGP創英角ﾎﾟｯﾌﾟ体" pitchFamily="50" charset="-128"/>
                <a:ea typeface="HGP創英角ﾎﾟｯﾌﾟ体" pitchFamily="50" charset="-128"/>
              </a:rPr>
              <a:t>」型のスーパービジョン時間割例</a:t>
            </a:r>
          </a:p>
        </p:txBody>
      </p:sp>
      <p:sp>
        <p:nvSpPr>
          <p:cNvPr id="15364" name="Rectangle 4"/>
          <p:cNvSpPr>
            <a:spLocks noChangeArrowheads="1"/>
          </p:cNvSpPr>
          <p:nvPr/>
        </p:nvSpPr>
        <p:spPr bwMode="auto">
          <a:xfrm>
            <a:off x="992561" y="1556793"/>
            <a:ext cx="8136904"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50000"/>
              </a:lnSpc>
              <a:spcBef>
                <a:spcPct val="0"/>
              </a:spcBef>
              <a:buNone/>
            </a:pPr>
            <a:r>
              <a:rPr lang="ja-JP" altLang="en-US" dirty="0">
                <a:solidFill>
                  <a:schemeClr val="tx2"/>
                </a:solidFill>
                <a:latin typeface="+mj-lt"/>
                <a:ea typeface="HGP創英角ｺﾞｼｯｸUB" pitchFamily="50" charset="-128"/>
              </a:rPr>
              <a:t>①　モデル演習　</a:t>
            </a:r>
            <a:r>
              <a:rPr lang="en-US" altLang="ja-JP" dirty="0">
                <a:solidFill>
                  <a:schemeClr val="tx2"/>
                </a:solidFill>
                <a:latin typeface="+mj-lt"/>
                <a:ea typeface="HGP創英角ｺﾞｼｯｸUB" pitchFamily="50" charset="-128"/>
              </a:rPr>
              <a:t>15</a:t>
            </a:r>
            <a:r>
              <a:rPr lang="ja-JP" altLang="en-US" dirty="0">
                <a:solidFill>
                  <a:schemeClr val="tx2"/>
                </a:solidFill>
                <a:latin typeface="+mj-lt"/>
                <a:ea typeface="HGP創英角ｺﾞｼｯｸUB" pitchFamily="50" charset="-128"/>
              </a:rPr>
              <a:t>分</a:t>
            </a:r>
            <a:endParaRPr lang="en-US" altLang="ja-JP" dirty="0">
              <a:solidFill>
                <a:schemeClr val="tx2"/>
              </a:solidFill>
              <a:latin typeface="+mj-lt"/>
              <a:ea typeface="HGP創英角ｺﾞｼｯｸUB" pitchFamily="50" charset="-128"/>
            </a:endParaRPr>
          </a:p>
          <a:p>
            <a:pPr eaLnBrk="1" hangingPunct="1">
              <a:lnSpc>
                <a:spcPct val="150000"/>
              </a:lnSpc>
              <a:spcBef>
                <a:spcPct val="0"/>
              </a:spcBef>
              <a:buNone/>
            </a:pPr>
            <a:r>
              <a:rPr lang="ja-JP" altLang="en-US" dirty="0">
                <a:solidFill>
                  <a:schemeClr val="tx2"/>
                </a:solidFill>
                <a:latin typeface="+mj-lt"/>
                <a:ea typeface="HGP創英角ｺﾞｼｯｸUB" panose="020B0900000000000000" pitchFamily="50" charset="-128"/>
              </a:rPr>
              <a:t>②　１番目の人</a:t>
            </a:r>
            <a:r>
              <a:rPr lang="ja-JP" altLang="en-US" dirty="0">
                <a:latin typeface="+mj-lt"/>
                <a:ea typeface="HGP創英角ｺﾞｼｯｸUB" pitchFamily="50" charset="-128"/>
              </a:rPr>
              <a:t>　</a:t>
            </a:r>
            <a:r>
              <a:rPr lang="en-US" altLang="ja-JP" dirty="0">
                <a:latin typeface="+mj-lt"/>
                <a:ea typeface="HGP創英角ｺﾞｼｯｸUB" pitchFamily="50" charset="-128"/>
              </a:rPr>
              <a:t>40</a:t>
            </a:r>
            <a:r>
              <a:rPr lang="ja-JP" altLang="en-US" dirty="0">
                <a:latin typeface="+mj-lt"/>
                <a:ea typeface="HGP創英角ｺﾞｼｯｸUB" pitchFamily="50" charset="-128"/>
              </a:rPr>
              <a:t>分　＋　感想　</a:t>
            </a:r>
            <a:r>
              <a:rPr lang="en-US" altLang="ja-JP" dirty="0">
                <a:latin typeface="+mj-lt"/>
                <a:ea typeface="HGP創英角ｺﾞｼｯｸUB" pitchFamily="50" charset="-128"/>
              </a:rPr>
              <a:t>10</a:t>
            </a:r>
            <a:r>
              <a:rPr lang="ja-JP" altLang="en-US" dirty="0">
                <a:latin typeface="+mj-lt"/>
                <a:ea typeface="HGP創英角ｺﾞｼｯｸUB" pitchFamily="50" charset="-128"/>
              </a:rPr>
              <a:t>分</a:t>
            </a:r>
            <a:endParaRPr lang="en-US" altLang="ja-JP" dirty="0">
              <a:latin typeface="+mj-lt"/>
              <a:ea typeface="HGP創英角ｺﾞｼｯｸUB" pitchFamily="50" charset="-128"/>
            </a:endParaRPr>
          </a:p>
          <a:p>
            <a:pPr eaLnBrk="1" hangingPunct="1">
              <a:lnSpc>
                <a:spcPct val="150000"/>
              </a:lnSpc>
              <a:spcBef>
                <a:spcPct val="0"/>
              </a:spcBef>
              <a:buNone/>
            </a:pPr>
            <a:r>
              <a:rPr lang="ja-JP" altLang="en-US" dirty="0">
                <a:solidFill>
                  <a:schemeClr val="tx2"/>
                </a:solidFill>
                <a:latin typeface="+mj-lt"/>
                <a:ea typeface="HGP創英角ｺﾞｼｯｸUB" panose="020B0900000000000000" pitchFamily="50" charset="-128"/>
              </a:rPr>
              <a:t>③　２番目の人</a:t>
            </a:r>
            <a:r>
              <a:rPr lang="ja-JP" altLang="en-US" dirty="0">
                <a:latin typeface="+mj-lt"/>
                <a:ea typeface="HGP創英角ｺﾞｼｯｸUB" pitchFamily="50" charset="-128"/>
              </a:rPr>
              <a:t>　</a:t>
            </a:r>
            <a:r>
              <a:rPr lang="en-US" altLang="ja-JP" dirty="0">
                <a:latin typeface="+mj-lt"/>
                <a:ea typeface="HGP創英角ｺﾞｼｯｸUB" pitchFamily="50" charset="-128"/>
              </a:rPr>
              <a:t>40</a:t>
            </a:r>
            <a:r>
              <a:rPr lang="ja-JP" altLang="en-US" dirty="0">
                <a:latin typeface="+mj-lt"/>
                <a:ea typeface="HGP創英角ｺﾞｼｯｸUB" pitchFamily="50" charset="-128"/>
              </a:rPr>
              <a:t>分　＋　感想　</a:t>
            </a:r>
            <a:r>
              <a:rPr lang="en-US" altLang="ja-JP" dirty="0">
                <a:latin typeface="+mj-lt"/>
                <a:ea typeface="HGP創英角ｺﾞｼｯｸUB" pitchFamily="50" charset="-128"/>
              </a:rPr>
              <a:t>10</a:t>
            </a:r>
            <a:r>
              <a:rPr lang="ja-JP" altLang="en-US" dirty="0">
                <a:latin typeface="+mj-lt"/>
                <a:ea typeface="HGP創英角ｺﾞｼｯｸUB" pitchFamily="50" charset="-128"/>
              </a:rPr>
              <a:t>分</a:t>
            </a:r>
            <a:endParaRPr lang="en-US" altLang="ja-JP" dirty="0">
              <a:solidFill>
                <a:schemeClr val="tx2"/>
              </a:solidFill>
              <a:latin typeface="+mj-lt"/>
              <a:ea typeface="HGP創英角ｺﾞｼｯｸUB" panose="020B0900000000000000" pitchFamily="50" charset="-128"/>
            </a:endParaRPr>
          </a:p>
          <a:p>
            <a:pPr eaLnBrk="1" hangingPunct="1">
              <a:lnSpc>
                <a:spcPct val="150000"/>
              </a:lnSpc>
              <a:spcBef>
                <a:spcPct val="0"/>
              </a:spcBef>
              <a:buNone/>
            </a:pPr>
            <a:r>
              <a:rPr lang="ja-JP" altLang="en-US" dirty="0">
                <a:solidFill>
                  <a:schemeClr val="tx2"/>
                </a:solidFill>
                <a:latin typeface="+mj-lt"/>
                <a:ea typeface="HGP創英角ｺﾞｼｯｸUB" panose="020B0900000000000000" pitchFamily="50" charset="-128"/>
              </a:rPr>
              <a:t>④　３番目の人</a:t>
            </a:r>
            <a:r>
              <a:rPr lang="ja-JP" altLang="en-US" dirty="0">
                <a:latin typeface="+mj-lt"/>
                <a:ea typeface="HGP創英角ｺﾞｼｯｸUB" pitchFamily="50" charset="-128"/>
              </a:rPr>
              <a:t>　</a:t>
            </a:r>
            <a:r>
              <a:rPr lang="en-US" altLang="ja-JP" dirty="0">
                <a:latin typeface="+mj-lt"/>
                <a:ea typeface="HGP創英角ｺﾞｼｯｸUB" pitchFamily="50" charset="-128"/>
              </a:rPr>
              <a:t>40</a:t>
            </a:r>
            <a:r>
              <a:rPr lang="ja-JP" altLang="en-US" dirty="0">
                <a:latin typeface="+mj-lt"/>
                <a:ea typeface="HGP創英角ｺﾞｼｯｸUB" pitchFamily="50" charset="-128"/>
              </a:rPr>
              <a:t>分　＋　感想　</a:t>
            </a:r>
            <a:r>
              <a:rPr lang="en-US" altLang="ja-JP" dirty="0">
                <a:latin typeface="+mj-lt"/>
                <a:ea typeface="HGP創英角ｺﾞｼｯｸUB" pitchFamily="50" charset="-128"/>
              </a:rPr>
              <a:t>10</a:t>
            </a:r>
            <a:r>
              <a:rPr lang="ja-JP" altLang="en-US" dirty="0">
                <a:latin typeface="+mj-lt"/>
                <a:ea typeface="HGP創英角ｺﾞｼｯｸUB" pitchFamily="50" charset="-128"/>
              </a:rPr>
              <a:t>分</a:t>
            </a:r>
            <a:endParaRPr lang="en-US" altLang="ja-JP" dirty="0">
              <a:solidFill>
                <a:schemeClr val="tx2"/>
              </a:solidFill>
              <a:latin typeface="+mj-lt"/>
              <a:ea typeface="HGP創英角ｺﾞｼｯｸUB" pitchFamily="50" charset="-128"/>
            </a:endParaRPr>
          </a:p>
          <a:p>
            <a:pPr eaLnBrk="1" hangingPunct="1">
              <a:lnSpc>
                <a:spcPct val="150000"/>
              </a:lnSpc>
              <a:spcBef>
                <a:spcPct val="0"/>
              </a:spcBef>
              <a:buNone/>
            </a:pPr>
            <a:r>
              <a:rPr lang="ja-JP" altLang="en-US" dirty="0">
                <a:solidFill>
                  <a:schemeClr val="tx2"/>
                </a:solidFill>
                <a:latin typeface="+mj-lt"/>
                <a:ea typeface="HGP創英角ｺﾞｼｯｸUB" pitchFamily="50" charset="-128"/>
              </a:rPr>
              <a:t>⑤　まとめ　</a:t>
            </a:r>
            <a:r>
              <a:rPr lang="en-US" altLang="ja-JP" dirty="0">
                <a:solidFill>
                  <a:schemeClr val="tx2"/>
                </a:solidFill>
                <a:latin typeface="+mj-lt"/>
                <a:ea typeface="HGP創英角ｺﾞｼｯｸUB" pitchFamily="50" charset="-128"/>
              </a:rPr>
              <a:t>15</a:t>
            </a:r>
            <a:r>
              <a:rPr lang="ja-JP" altLang="en-US" dirty="0">
                <a:solidFill>
                  <a:schemeClr val="tx2"/>
                </a:solidFill>
                <a:latin typeface="+mj-lt"/>
                <a:ea typeface="HGP創英角ｺﾞｼｯｸUB" pitchFamily="50" charset="-128"/>
              </a:rPr>
              <a:t>分</a:t>
            </a:r>
            <a:endParaRPr lang="en-US" altLang="ja-JP" dirty="0">
              <a:solidFill>
                <a:schemeClr val="tx2"/>
              </a:solidFill>
              <a:latin typeface="+mj-lt"/>
              <a:ea typeface="HGP創英角ｺﾞｼｯｸUB" pitchFamily="50" charset="-128"/>
            </a:endParaRPr>
          </a:p>
          <a:p>
            <a:pPr eaLnBrk="1" hangingPunct="1">
              <a:lnSpc>
                <a:spcPct val="150000"/>
              </a:lnSpc>
              <a:spcBef>
                <a:spcPct val="0"/>
              </a:spcBef>
              <a:buNone/>
            </a:pPr>
            <a:r>
              <a:rPr lang="ja-JP" altLang="en-US" dirty="0">
                <a:solidFill>
                  <a:schemeClr val="tx2"/>
                </a:solidFill>
                <a:latin typeface="+mj-lt"/>
                <a:ea typeface="HGP創英角ｺﾞｼｯｸUB" pitchFamily="50" charset="-128"/>
              </a:rPr>
              <a:t>計　</a:t>
            </a:r>
            <a:r>
              <a:rPr lang="en-US" altLang="ja-JP" dirty="0">
                <a:solidFill>
                  <a:schemeClr val="tx2"/>
                </a:solidFill>
                <a:latin typeface="+mj-lt"/>
                <a:ea typeface="HGP創英角ｺﾞｼｯｸUB" pitchFamily="50" charset="-128"/>
              </a:rPr>
              <a:t>180</a:t>
            </a:r>
            <a:r>
              <a:rPr lang="ja-JP" altLang="en-US" dirty="0">
                <a:solidFill>
                  <a:schemeClr val="tx2"/>
                </a:solidFill>
                <a:latin typeface="+mj-lt"/>
                <a:ea typeface="HGP創英角ｺﾞｼｯｸUB" pitchFamily="50" charset="-128"/>
              </a:rPr>
              <a:t>分</a:t>
            </a:r>
            <a:endParaRPr lang="en-US" altLang="ja-JP" dirty="0">
              <a:solidFill>
                <a:schemeClr val="tx2"/>
              </a:solidFill>
              <a:latin typeface="+mj-lt"/>
              <a:ea typeface="HGP創英角ｺﾞｼｯｸUB" pitchFamily="50" charset="-128"/>
            </a:endParaRP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51</a:t>
            </a:fld>
            <a:endParaRPr lang="en-US" altLang="ja-JP"/>
          </a:p>
        </p:txBody>
      </p:sp>
    </p:spTree>
    <p:extLst>
      <p:ext uri="{BB962C8B-B14F-4D97-AF65-F5344CB8AC3E}">
        <p14:creationId xmlns:p14="http://schemas.microsoft.com/office/powerpoint/2010/main" val="38177716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704529" y="2636914"/>
            <a:ext cx="8496300" cy="936625"/>
          </a:xfrm>
        </p:spPr>
        <p:txBody>
          <a:bodyPr/>
          <a:lstStyle/>
          <a:p>
            <a:pPr eaLnBrk="1" hangingPunct="1"/>
            <a:r>
              <a:rPr lang="ja-JP" altLang="en-US" sz="3600" dirty="0">
                <a:solidFill>
                  <a:schemeClr val="tx1"/>
                </a:solidFill>
                <a:latin typeface="HGP創英角ｺﾞｼｯｸUB" panose="020B0900000000000000" pitchFamily="50" charset="-128"/>
                <a:ea typeface="HGP創英角ｺﾞｼｯｸUB" panose="020B0900000000000000" pitchFamily="50" charset="-128"/>
              </a:rPr>
              <a:t>課題焦点型スーパービジョンの</a:t>
            </a:r>
            <a:r>
              <a:rPr lang="en-US" altLang="ja-JP" sz="3600" dirty="0">
                <a:solidFill>
                  <a:schemeClr val="tx1"/>
                </a:solidFill>
                <a:latin typeface="HGP創英角ｺﾞｼｯｸUB" panose="020B0900000000000000" pitchFamily="50" charset="-128"/>
                <a:ea typeface="HGP創英角ｺﾞｼｯｸUB" panose="020B0900000000000000" pitchFamily="50" charset="-128"/>
              </a:rPr>
              <a:t/>
            </a:r>
            <a:br>
              <a:rPr lang="en-US" altLang="ja-JP" sz="3600" dirty="0">
                <a:solidFill>
                  <a:schemeClr val="tx1"/>
                </a:solidFill>
                <a:latin typeface="HGP創英角ｺﾞｼｯｸUB" panose="020B0900000000000000" pitchFamily="50" charset="-128"/>
                <a:ea typeface="HGP創英角ｺﾞｼｯｸUB" panose="020B0900000000000000" pitchFamily="50" charset="-128"/>
              </a:rPr>
            </a:br>
            <a:r>
              <a:rPr lang="ja-JP" altLang="en-US" sz="3600" dirty="0">
                <a:solidFill>
                  <a:schemeClr val="tx1"/>
                </a:solidFill>
                <a:latin typeface="HGP創英角ｺﾞｼｯｸUB" panose="020B0900000000000000" pitchFamily="50" charset="-128"/>
                <a:ea typeface="HGP創英角ｺﾞｼｯｸUB" panose="020B0900000000000000" pitchFamily="50" charset="-128"/>
              </a:rPr>
              <a:t>活かし方</a:t>
            </a:r>
            <a:r>
              <a:rPr lang="en-US" altLang="ja-JP" sz="3600" dirty="0">
                <a:solidFill>
                  <a:schemeClr val="tx1"/>
                </a:solidFill>
                <a:latin typeface="HGP創英角ｺﾞｼｯｸUB" panose="020B0900000000000000" pitchFamily="50" charset="-128"/>
                <a:ea typeface="HGP創英角ｺﾞｼｯｸUB" panose="020B0900000000000000" pitchFamily="50" charset="-128"/>
              </a:rPr>
              <a:t/>
            </a:r>
            <a:br>
              <a:rPr lang="en-US" altLang="ja-JP" sz="3600" dirty="0">
                <a:solidFill>
                  <a:schemeClr val="tx1"/>
                </a:solidFill>
                <a:latin typeface="HGP創英角ｺﾞｼｯｸUB" panose="020B0900000000000000" pitchFamily="50" charset="-128"/>
                <a:ea typeface="HGP創英角ｺﾞｼｯｸUB" panose="020B0900000000000000" pitchFamily="50" charset="-128"/>
              </a:rPr>
            </a:br>
            <a:r>
              <a:rPr lang="en-US" altLang="ja-JP" sz="3600" dirty="0">
                <a:solidFill>
                  <a:schemeClr val="tx1"/>
                </a:solidFill>
                <a:latin typeface="HGP創英角ｺﾞｼｯｸUB" panose="020B0900000000000000" pitchFamily="50" charset="-128"/>
                <a:ea typeface="HGP創英角ｺﾞｼｯｸUB" panose="020B0900000000000000" pitchFamily="50" charset="-128"/>
              </a:rPr>
              <a:t/>
            </a:r>
            <a:br>
              <a:rPr lang="en-US" altLang="ja-JP" sz="3600" dirty="0">
                <a:solidFill>
                  <a:schemeClr val="tx1"/>
                </a:solidFill>
                <a:latin typeface="HGP創英角ｺﾞｼｯｸUB" panose="020B0900000000000000" pitchFamily="50" charset="-128"/>
                <a:ea typeface="HGP創英角ｺﾞｼｯｸUB" panose="020B0900000000000000" pitchFamily="50" charset="-128"/>
              </a:rPr>
            </a:br>
            <a:r>
              <a:rPr lang="en-US" altLang="ja-JP" sz="2800" dirty="0" err="1">
                <a:solidFill>
                  <a:srgbClr val="0000FF"/>
                </a:solidFill>
                <a:latin typeface="HGP創英角ｺﾞｼｯｸUB" panose="020B0900000000000000" pitchFamily="50" charset="-128"/>
                <a:ea typeface="HGP創英角ｺﾞｼｯｸUB" panose="020B0900000000000000" pitchFamily="50" charset="-128"/>
              </a:rPr>
              <a:t>Sve</a:t>
            </a:r>
            <a:r>
              <a:rPr lang="ja-JP" altLang="en-US" sz="2800" dirty="0">
                <a:solidFill>
                  <a:srgbClr val="0000FF"/>
                </a:solidFill>
                <a:latin typeface="HGP創英角ｺﾞｼｯｸUB" panose="020B0900000000000000" pitchFamily="50" charset="-128"/>
                <a:ea typeface="HGP創英角ｺﾞｼｯｸUB" panose="020B0900000000000000" pitchFamily="50" charset="-128"/>
              </a:rPr>
              <a:t>の課題の共有によりメンバー間の</a:t>
            </a:r>
            <a:r>
              <a:rPr lang="en-US" altLang="ja-JP" sz="2800" dirty="0">
                <a:solidFill>
                  <a:srgbClr val="0000FF"/>
                </a:solidFill>
                <a:latin typeface="HGP創英角ｺﾞｼｯｸUB" panose="020B0900000000000000" pitchFamily="50" charset="-128"/>
                <a:ea typeface="HGP創英角ｺﾞｼｯｸUB" panose="020B0900000000000000" pitchFamily="50" charset="-128"/>
              </a:rPr>
              <a:t/>
            </a:r>
            <a:br>
              <a:rPr lang="en-US" altLang="ja-JP" sz="2800" dirty="0">
                <a:solidFill>
                  <a:srgbClr val="0000FF"/>
                </a:solidFill>
                <a:latin typeface="HGP創英角ｺﾞｼｯｸUB" panose="020B0900000000000000" pitchFamily="50" charset="-128"/>
                <a:ea typeface="HGP創英角ｺﾞｼｯｸUB" panose="020B0900000000000000" pitchFamily="50" charset="-128"/>
              </a:rPr>
            </a:br>
            <a:r>
              <a:rPr lang="ja-JP" altLang="en-US" sz="2800" dirty="0">
                <a:solidFill>
                  <a:srgbClr val="0000FF"/>
                </a:solidFill>
                <a:latin typeface="HGP創英角ｺﾞｼｯｸUB" panose="020B0900000000000000" pitchFamily="50" charset="-128"/>
                <a:ea typeface="HGP創英角ｺﾞｼｯｸUB" panose="020B0900000000000000" pitchFamily="50" charset="-128"/>
              </a:rPr>
              <a:t>支持的環境づくりをすすめること</a:t>
            </a:r>
          </a:p>
        </p:txBody>
      </p:sp>
      <p:sp>
        <p:nvSpPr>
          <p:cNvPr id="4"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01272" y="6381750"/>
            <a:ext cx="2311400" cy="476250"/>
          </a:xfrm>
        </p:spPr>
        <p:txBody>
          <a:bodyPr/>
          <a:lstStyle/>
          <a:p>
            <a:pPr>
              <a:defRPr/>
            </a:pPr>
            <a:fld id="{431CAECD-5926-4741-A906-A08E04809A27}" type="slidenum">
              <a:rPr lang="en-US" altLang="ja-JP" smtClean="0"/>
              <a:pPr>
                <a:defRPr/>
              </a:pPr>
              <a:t>52</a:t>
            </a:fld>
            <a:endParaRPr lang="en-US" altLang="ja-JP" dirty="0"/>
          </a:p>
        </p:txBody>
      </p:sp>
    </p:spTree>
    <p:extLst>
      <p:ext uri="{BB962C8B-B14F-4D97-AF65-F5344CB8AC3E}">
        <p14:creationId xmlns:p14="http://schemas.microsoft.com/office/powerpoint/2010/main" val="9822416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704529" y="620690"/>
            <a:ext cx="8496300" cy="936625"/>
          </a:xfrm>
        </p:spPr>
        <p:txBody>
          <a:bodyPr/>
          <a:lstStyle/>
          <a:p>
            <a:pPr eaLnBrk="1" hangingPunct="1"/>
            <a:r>
              <a:rPr lang="ja-JP" altLang="en-US" sz="3600" dirty="0">
                <a:solidFill>
                  <a:srgbClr val="CC3300"/>
                </a:solidFill>
                <a:latin typeface="HGP創英角ﾎﾟｯﾌﾟ体" pitchFamily="50" charset="-128"/>
                <a:ea typeface="HGP創英角ﾎﾟｯﾌﾟ体" pitchFamily="50" charset="-128"/>
              </a:rPr>
              <a:t>課題焦点型のスーパービジョンとは</a:t>
            </a:r>
          </a:p>
        </p:txBody>
      </p:sp>
      <p:sp>
        <p:nvSpPr>
          <p:cNvPr id="33796" name="Rectangle 4"/>
          <p:cNvSpPr>
            <a:spLocks noChangeArrowheads="1"/>
          </p:cNvSpPr>
          <p:nvPr/>
        </p:nvSpPr>
        <p:spPr bwMode="auto">
          <a:xfrm>
            <a:off x="1122377" y="1700809"/>
            <a:ext cx="7776864"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50000"/>
              </a:lnSpc>
              <a:spcBef>
                <a:spcPct val="0"/>
              </a:spcBef>
              <a:buFontTx/>
              <a:buNone/>
            </a:pPr>
            <a:r>
              <a:rPr lang="ja-JP" altLang="en-US" dirty="0">
                <a:solidFill>
                  <a:schemeClr val="tx2"/>
                </a:solidFill>
                <a:ea typeface="HGP創英角ｺﾞｼｯｸUB" pitchFamily="50" charset="-128"/>
              </a:rPr>
              <a:t>・</a:t>
            </a:r>
            <a:r>
              <a:rPr lang="en-US" altLang="ja-JP"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dirty="0">
                <a:solidFill>
                  <a:schemeClr val="tx2"/>
                </a:solidFill>
                <a:latin typeface="HGP創英角ｺﾞｼｯｸUB" panose="020B0900000000000000" pitchFamily="50" charset="-128"/>
                <a:ea typeface="HGP創英角ｺﾞｼｯｸUB" panose="020B0900000000000000" pitchFamily="50" charset="-128"/>
              </a:rPr>
              <a:t>が悩みと感じていることを出してもらい</a:t>
            </a:r>
          </a:p>
          <a:p>
            <a:pPr eaLnBrk="1" hangingPunct="1">
              <a:lnSpc>
                <a:spcPct val="150000"/>
              </a:lnSpc>
              <a:spcBef>
                <a:spcPct val="0"/>
              </a:spcBef>
              <a:buFontTx/>
              <a:buNone/>
            </a:pPr>
            <a:r>
              <a:rPr lang="ja-JP" altLang="en-US" dirty="0">
                <a:latin typeface="HGP創英角ｺﾞｼｯｸUB" panose="020B0900000000000000" pitchFamily="50" charset="-128"/>
                <a:ea typeface="HGP創英角ｺﾞｼｯｸUB" panose="020B0900000000000000" pitchFamily="50" charset="-128"/>
              </a:rPr>
              <a:t>・</a:t>
            </a:r>
            <a:r>
              <a:rPr lang="en-US" altLang="ja-JP" dirty="0" err="1">
                <a:latin typeface="HGP創英角ｺﾞｼｯｸUB" panose="020B0900000000000000" pitchFamily="50" charset="-128"/>
                <a:ea typeface="HGP創英角ｺﾞｼｯｸUB" panose="020B0900000000000000" pitchFamily="50" charset="-128"/>
              </a:rPr>
              <a:t>Sve</a:t>
            </a:r>
            <a:r>
              <a:rPr lang="ja-JP" altLang="en-US" dirty="0">
                <a:latin typeface="HGP創英角ｺﾞｼｯｸUB" panose="020B0900000000000000" pitchFamily="50" charset="-128"/>
                <a:ea typeface="HGP創英角ｺﾞｼｯｸUB" panose="020B0900000000000000" pitchFamily="50" charset="-128"/>
              </a:rPr>
              <a:t>の課題や強みを具体的にしていき</a:t>
            </a:r>
          </a:p>
          <a:p>
            <a:pPr eaLnBrk="1" hangingPunct="1">
              <a:lnSpc>
                <a:spcPct val="150000"/>
              </a:lnSpc>
              <a:spcBef>
                <a:spcPct val="0"/>
              </a:spcBef>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・観察者の感想で気づきの共有をすることで</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lnSpc>
                <a:spcPct val="150000"/>
              </a:lnSpc>
              <a:spcBef>
                <a:spcPct val="0"/>
              </a:spcBef>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・技術的問題か、知識不足か、情緒面かを</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lnSpc>
                <a:spcPct val="150000"/>
              </a:lnSpc>
              <a:spcBef>
                <a:spcPct val="0"/>
              </a:spcBef>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a:t>
            </a:r>
            <a:r>
              <a:rPr lang="en-US" altLang="ja-JP"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dirty="0">
                <a:solidFill>
                  <a:schemeClr val="tx2"/>
                </a:solidFill>
                <a:latin typeface="HGP創英角ｺﾞｼｯｸUB" panose="020B0900000000000000" pitchFamily="50" charset="-128"/>
                <a:ea typeface="HGP創英角ｺﾞｼｯｸUB" panose="020B0900000000000000" pitchFamily="50" charset="-128"/>
              </a:rPr>
              <a:t>自身が整理する方法である</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6" name="四角形吹き出し 5"/>
          <p:cNvSpPr/>
          <p:nvPr/>
        </p:nvSpPr>
        <p:spPr>
          <a:xfrm>
            <a:off x="1856656" y="5805265"/>
            <a:ext cx="6336704" cy="504056"/>
          </a:xfrm>
          <a:prstGeom prst="wedgeRectCallout">
            <a:avLst>
              <a:gd name="adj1" fmla="val -19224"/>
              <a:gd name="adj2" fmla="val -124583"/>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2400" dirty="0">
                <a:solidFill>
                  <a:schemeClr val="tx1"/>
                </a:solidFill>
              </a:rPr>
              <a:t>ファシリテーションでも使う技法が使われている</a:t>
            </a:r>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539669" y="6481375"/>
            <a:ext cx="2311400" cy="476250"/>
          </a:xfrm>
        </p:spPr>
        <p:txBody>
          <a:bodyPr/>
          <a:lstStyle/>
          <a:p>
            <a:pPr>
              <a:defRPr/>
            </a:pPr>
            <a:fld id="{431CAECD-5926-4741-A906-A08E04809A27}" type="slidenum">
              <a:rPr lang="en-US" altLang="ja-JP" smtClean="0"/>
              <a:pPr>
                <a:defRPr/>
              </a:pPr>
              <a:t>53</a:t>
            </a:fld>
            <a:endParaRPr lang="en-US" altLang="ja-JP"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34"/>
          <p:cNvSpPr>
            <a:spLocks noChangeShapeType="1"/>
          </p:cNvSpPr>
          <p:nvPr/>
        </p:nvSpPr>
        <p:spPr bwMode="auto">
          <a:xfrm flipV="1">
            <a:off x="2505077" y="3213100"/>
            <a:ext cx="2087563" cy="201453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7107" name="Line 35"/>
          <p:cNvSpPr>
            <a:spLocks noChangeShapeType="1"/>
          </p:cNvSpPr>
          <p:nvPr/>
        </p:nvSpPr>
        <p:spPr bwMode="auto">
          <a:xfrm flipV="1">
            <a:off x="2505075" y="4581526"/>
            <a:ext cx="5543550" cy="6477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7108" name="Line 36"/>
          <p:cNvSpPr>
            <a:spLocks noChangeShapeType="1"/>
          </p:cNvSpPr>
          <p:nvPr/>
        </p:nvSpPr>
        <p:spPr bwMode="auto">
          <a:xfrm flipH="1" flipV="1">
            <a:off x="4592639" y="3213101"/>
            <a:ext cx="3455987" cy="1368425"/>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7109" name="Rectangle 2"/>
          <p:cNvSpPr>
            <a:spLocks noGrp="1" noChangeArrowheads="1"/>
          </p:cNvSpPr>
          <p:nvPr>
            <p:ph type="title" idx="4294967295"/>
          </p:nvPr>
        </p:nvSpPr>
        <p:spPr>
          <a:xfrm>
            <a:off x="992188" y="0"/>
            <a:ext cx="8208962" cy="622300"/>
          </a:xfrm>
        </p:spPr>
        <p:txBody>
          <a:bodyPr/>
          <a:lstStyle/>
          <a:p>
            <a:pPr eaLnBrk="1" hangingPunct="1"/>
            <a:r>
              <a:rPr lang="ja-JP" altLang="en-US" sz="4000" dirty="0">
                <a:solidFill>
                  <a:srgbClr val="CC3300"/>
                </a:solidFill>
                <a:latin typeface="HGP創英角ﾎﾟｯﾌﾟ体" pitchFamily="50" charset="-128"/>
                <a:ea typeface="HGP創英角ﾎﾟｯﾌﾟ体" pitchFamily="50" charset="-128"/>
              </a:rPr>
              <a:t>課題焦点型のスーパービジョン</a:t>
            </a:r>
            <a:endParaRPr lang="en-US" altLang="ja-JP" sz="4000" dirty="0">
              <a:solidFill>
                <a:srgbClr val="CC0000"/>
              </a:solidFill>
              <a:ea typeface="HGP創英角ﾎﾟｯﾌﾟ体" pitchFamily="50" charset="-128"/>
            </a:endParaRPr>
          </a:p>
        </p:txBody>
      </p:sp>
      <p:sp>
        <p:nvSpPr>
          <p:cNvPr id="47110" name="Line 3"/>
          <p:cNvSpPr>
            <a:spLocks noChangeShapeType="1"/>
          </p:cNvSpPr>
          <p:nvPr/>
        </p:nvSpPr>
        <p:spPr bwMode="auto">
          <a:xfrm>
            <a:off x="381000" y="762000"/>
            <a:ext cx="9144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7112" name="Text Box 15"/>
          <p:cNvSpPr txBox="1">
            <a:spLocks noChangeArrowheads="1"/>
          </p:cNvSpPr>
          <p:nvPr/>
        </p:nvSpPr>
        <p:spPr bwMode="auto">
          <a:xfrm>
            <a:off x="2856803" y="2871558"/>
            <a:ext cx="4726686" cy="1200329"/>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pPr>
            <a:r>
              <a:rPr lang="en-US" altLang="ja-JP" sz="1800" dirty="0" err="1">
                <a:solidFill>
                  <a:srgbClr val="CC0000"/>
                </a:solidFill>
                <a:latin typeface="HGP創英角ｺﾞｼｯｸUB" panose="020B0900000000000000" pitchFamily="50" charset="-128"/>
                <a:ea typeface="HGP創英角ｺﾞｼｯｸUB" panose="020B0900000000000000" pitchFamily="50" charset="-128"/>
              </a:rPr>
              <a:t>Sve</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の課題に着目して</a:t>
            </a:r>
            <a:r>
              <a:rPr lang="en-US" altLang="ja-JP" sz="1800" dirty="0">
                <a:solidFill>
                  <a:srgbClr val="CC0000"/>
                </a:solidFill>
                <a:latin typeface="HGP創英角ｺﾞｼｯｸUB" panose="020B0900000000000000" pitchFamily="50" charset="-128"/>
                <a:ea typeface="HGP創英角ｺﾞｼｯｸUB" panose="020B0900000000000000" pitchFamily="50" charset="-128"/>
              </a:rPr>
              <a:t>5W1H</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を使い具体化する（</a:t>
            </a:r>
            <a:r>
              <a:rPr lang="en-US" altLang="ja-JP" sz="1800" dirty="0">
                <a:solidFill>
                  <a:srgbClr val="CC0000"/>
                </a:solidFill>
                <a:latin typeface="HGP創英角ｺﾞｼｯｸUB" panose="020B0900000000000000" pitchFamily="50" charset="-128"/>
                <a:ea typeface="HGP創英角ｺﾞｼｯｸUB" panose="020B0900000000000000" pitchFamily="50" charset="-128"/>
              </a:rPr>
              <a:t>20</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分）その際に</a:t>
            </a:r>
            <a:r>
              <a:rPr lang="en-US" altLang="ja-JP" sz="1800" dirty="0" err="1" smtClean="0">
                <a:solidFill>
                  <a:srgbClr val="CC0000"/>
                </a:solidFill>
                <a:latin typeface="HGP創英角ｺﾞｼｯｸUB" panose="020B0900000000000000" pitchFamily="50" charset="-128"/>
                <a:ea typeface="HGP創英角ｺﾞｼｯｸUB" panose="020B0900000000000000" pitchFamily="50" charset="-128"/>
              </a:rPr>
              <a:t>Sve</a:t>
            </a:r>
            <a:r>
              <a:rPr lang="ja-JP" altLang="en-US" sz="1800" dirty="0" smtClean="0">
                <a:solidFill>
                  <a:srgbClr val="CC0000"/>
                </a:solidFill>
                <a:latin typeface="HGP創英角ｺﾞｼｯｸUB" panose="020B0900000000000000" pitchFamily="50" charset="-128"/>
                <a:ea typeface="HGP創英角ｺﾞｼｯｸUB" panose="020B0900000000000000" pitchFamily="50" charset="-128"/>
              </a:rPr>
              <a:t>自身</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の課題を</a:t>
            </a:r>
            <a:r>
              <a:rPr lang="ja-JP" altLang="en-US" sz="1800" dirty="0">
                <a:latin typeface="HGP創英角ｺﾞｼｯｸUB" panose="020B0900000000000000" pitchFamily="50" charset="-128"/>
                <a:ea typeface="HGP創英角ｺﾞｼｯｸUB" panose="020B0900000000000000" pitchFamily="50" charset="-128"/>
              </a:rPr>
              <a:t>黒色</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で、</a:t>
            </a:r>
            <a:r>
              <a:rPr lang="en-US" altLang="ja-JP" sz="1800" dirty="0">
                <a:solidFill>
                  <a:srgbClr val="CC0000"/>
                </a:solidFill>
                <a:latin typeface="HGP創英角ｺﾞｼｯｸUB" panose="020B0900000000000000" pitchFamily="50" charset="-128"/>
                <a:ea typeface="HGP創英角ｺﾞｼｯｸUB" panose="020B0900000000000000" pitchFamily="50" charset="-128"/>
              </a:rPr>
              <a:t> </a:t>
            </a:r>
            <a:r>
              <a:rPr lang="en-US" altLang="ja-JP" sz="1800" dirty="0" err="1">
                <a:solidFill>
                  <a:srgbClr val="CC0000"/>
                </a:solidFill>
                <a:latin typeface="HGP創英角ｺﾞｼｯｸUB" panose="020B0900000000000000" pitchFamily="50" charset="-128"/>
                <a:ea typeface="HGP創英角ｺﾞｼｯｸUB" panose="020B0900000000000000" pitchFamily="50" charset="-128"/>
              </a:rPr>
              <a:t>Sve</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の気持ちを赤色で</a:t>
            </a:r>
            <a:r>
              <a:rPr lang="ja-JP" altLang="en-US" sz="1800" dirty="0" smtClean="0">
                <a:solidFill>
                  <a:srgbClr val="CC0000"/>
                </a:solidFill>
                <a:latin typeface="HGP創英角ｺﾞｼｯｸUB" panose="020B0900000000000000" pitchFamily="50" charset="-128"/>
                <a:ea typeface="HGP創英角ｺﾞｼｯｸUB" panose="020B0900000000000000" pitchFamily="50" charset="-128"/>
              </a:rPr>
              <a:t>、本人の</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転機となったことを</a:t>
            </a:r>
            <a:r>
              <a:rPr lang="ja-JP" altLang="en-US" sz="1800" dirty="0">
                <a:solidFill>
                  <a:srgbClr val="0070C0"/>
                </a:solidFill>
                <a:latin typeface="HGP創英角ｺﾞｼｯｸUB" panose="020B0900000000000000" pitchFamily="50" charset="-128"/>
                <a:ea typeface="HGP創英角ｺﾞｼｯｸUB" panose="020B0900000000000000" pitchFamily="50" charset="-128"/>
              </a:rPr>
              <a:t>青色</a:t>
            </a:r>
            <a:r>
              <a:rPr lang="ja-JP" altLang="en-US" sz="1800" dirty="0">
                <a:solidFill>
                  <a:srgbClr val="FF0000"/>
                </a:solidFill>
                <a:latin typeface="HGP創英角ｺﾞｼｯｸUB" panose="020B0900000000000000" pitchFamily="50" charset="-128"/>
                <a:ea typeface="HGP創英角ｺﾞｼｯｸUB" panose="020B0900000000000000" pitchFamily="50" charset="-128"/>
              </a:rPr>
              <a:t>のキーワードとしてホワイトボード</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に記していく</a:t>
            </a:r>
          </a:p>
        </p:txBody>
      </p:sp>
      <p:pic>
        <p:nvPicPr>
          <p:cNvPr id="47113" name="Picture 22" descr="presen02_cl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60839" y="908050"/>
            <a:ext cx="855662" cy="198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4" name="Picture 24" descr="presen02_cl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28813" y="3573463"/>
            <a:ext cx="614362" cy="201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5" name="Picture 25" descr="presen02_cl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89304" y="2590801"/>
            <a:ext cx="977900" cy="191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6" name="Text Box 15"/>
          <p:cNvSpPr txBox="1">
            <a:spLocks noChangeArrowheads="1"/>
          </p:cNvSpPr>
          <p:nvPr/>
        </p:nvSpPr>
        <p:spPr bwMode="auto">
          <a:xfrm>
            <a:off x="560390" y="5589588"/>
            <a:ext cx="4968875" cy="92333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1800" dirty="0" err="1">
                <a:solidFill>
                  <a:srgbClr val="CC0000"/>
                </a:solidFill>
                <a:latin typeface="HGP創英角ｺﾞｼｯｸUB" panose="020B0900000000000000" pitchFamily="50" charset="-128"/>
                <a:ea typeface="HGP創英角ｺﾞｼｯｸUB" panose="020B0900000000000000" pitchFamily="50" charset="-128"/>
              </a:rPr>
              <a:t>Svr</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に自分の抱える課題を端的に説明する（</a:t>
            </a:r>
            <a:r>
              <a:rPr lang="en-US" altLang="ja-JP" sz="1800" dirty="0">
                <a:solidFill>
                  <a:srgbClr val="CC0000"/>
                </a:solidFill>
                <a:latin typeface="HGP創英角ｺﾞｼｯｸUB" panose="020B0900000000000000" pitchFamily="50" charset="-128"/>
                <a:ea typeface="HGP創英角ｺﾞｼｯｸUB" panose="020B0900000000000000" pitchFamily="50" charset="-128"/>
              </a:rPr>
              <a:t>2</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分）</a:t>
            </a:r>
          </a:p>
          <a:p>
            <a:pPr eaLnBrk="1" hangingPunct="1">
              <a:spcBef>
                <a:spcPct val="0"/>
              </a:spcBef>
              <a:buFontTx/>
              <a:buNone/>
            </a:pPr>
            <a:r>
              <a:rPr lang="en-US" altLang="ja-JP" sz="1800" dirty="0" err="1">
                <a:solidFill>
                  <a:srgbClr val="CC0000"/>
                </a:solidFill>
                <a:latin typeface="HGP創英角ｺﾞｼｯｸUB" panose="020B0900000000000000" pitchFamily="50" charset="-128"/>
                <a:ea typeface="HGP創英角ｺﾞｼｯｸUB" panose="020B0900000000000000" pitchFamily="50" charset="-128"/>
              </a:rPr>
              <a:t>Svr</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からの質問に</a:t>
            </a:r>
            <a:r>
              <a:rPr lang="ja-JP" altLang="en-US" sz="1800" dirty="0">
                <a:solidFill>
                  <a:srgbClr val="CC0000"/>
                </a:solidFill>
                <a:latin typeface="Tahoma" pitchFamily="34" charset="0"/>
                <a:ea typeface="HGP創英角ｺﾞｼｯｸUB" pitchFamily="50" charset="-128"/>
              </a:rPr>
              <a:t>具体的な場面が伝わるようにかつ端的に答える。</a:t>
            </a:r>
          </a:p>
        </p:txBody>
      </p:sp>
      <p:sp>
        <p:nvSpPr>
          <p:cNvPr id="47117" name="Text Box 15"/>
          <p:cNvSpPr txBox="1">
            <a:spLocks noChangeArrowheads="1"/>
          </p:cNvSpPr>
          <p:nvPr/>
        </p:nvSpPr>
        <p:spPr bwMode="auto">
          <a:xfrm>
            <a:off x="4953000" y="4508502"/>
            <a:ext cx="4572000" cy="646331"/>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発言はせず、</a:t>
            </a:r>
            <a:r>
              <a:rPr lang="en-US" altLang="ja-JP" sz="1800" dirty="0" err="1">
                <a:solidFill>
                  <a:srgbClr val="CC0000"/>
                </a:solidFill>
                <a:latin typeface="HGP創英角ｺﾞｼｯｸUB" panose="020B0900000000000000" pitchFamily="50" charset="-128"/>
                <a:ea typeface="HGP創英角ｺﾞｼｯｸUB" panose="020B0900000000000000" pitchFamily="50" charset="-128"/>
              </a:rPr>
              <a:t>Svr</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の聴き方や</a:t>
            </a:r>
            <a:r>
              <a:rPr lang="en-US" altLang="ja-JP" sz="1800" dirty="0" err="1">
                <a:solidFill>
                  <a:srgbClr val="CC0000"/>
                </a:solidFill>
                <a:latin typeface="HGP創英角ｺﾞｼｯｸUB" panose="020B0900000000000000" pitchFamily="50" charset="-128"/>
                <a:ea typeface="HGP創英角ｺﾞｼｯｸUB" panose="020B0900000000000000" pitchFamily="50" charset="-128"/>
              </a:rPr>
              <a:t>Sve</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の答え方を観察し、終了後に気づいた点を伝える（</a:t>
            </a:r>
            <a:r>
              <a:rPr lang="en-US" altLang="ja-JP" sz="1800" dirty="0">
                <a:solidFill>
                  <a:srgbClr val="CC0000"/>
                </a:solidFill>
                <a:latin typeface="HGP創英角ｺﾞｼｯｸUB" panose="020B0900000000000000" pitchFamily="50" charset="-128"/>
                <a:ea typeface="HGP創英角ｺﾞｼｯｸUB" panose="020B0900000000000000" pitchFamily="50" charset="-128"/>
              </a:rPr>
              <a:t>8</a:t>
            </a:r>
            <a:r>
              <a:rPr lang="ja-JP" altLang="en-US" sz="1800" dirty="0">
                <a:solidFill>
                  <a:srgbClr val="CC0000"/>
                </a:solidFill>
                <a:latin typeface="HGP創英角ｺﾞｼｯｸUB" panose="020B0900000000000000" pitchFamily="50" charset="-128"/>
                <a:ea typeface="HGP創英角ｺﾞｼｯｸUB" panose="020B0900000000000000" pitchFamily="50" charset="-128"/>
              </a:rPr>
              <a:t>分）</a:t>
            </a:r>
          </a:p>
        </p:txBody>
      </p:sp>
      <p:sp>
        <p:nvSpPr>
          <p:cNvPr id="47118" name="Text Box 15"/>
          <p:cNvSpPr txBox="1">
            <a:spLocks noChangeArrowheads="1"/>
          </p:cNvSpPr>
          <p:nvPr/>
        </p:nvSpPr>
        <p:spPr bwMode="auto">
          <a:xfrm>
            <a:off x="3408946" y="1125540"/>
            <a:ext cx="71955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dirty="0" err="1">
                <a:solidFill>
                  <a:srgbClr val="CC0000"/>
                </a:solidFill>
                <a:latin typeface="Tahoma" pitchFamily="34" charset="0"/>
                <a:ea typeface="HGP創英角ｺﾞｼｯｸUB" pitchFamily="50" charset="-128"/>
              </a:rPr>
              <a:t>Svr</a:t>
            </a:r>
            <a:endParaRPr lang="ja-JP" altLang="en-US" sz="2400" dirty="0">
              <a:solidFill>
                <a:srgbClr val="CC0000"/>
              </a:solidFill>
              <a:latin typeface="Tahoma" pitchFamily="34" charset="0"/>
              <a:ea typeface="HGP創英角ｺﾞｼｯｸUB" pitchFamily="50" charset="-128"/>
            </a:endParaRPr>
          </a:p>
        </p:txBody>
      </p:sp>
      <p:sp>
        <p:nvSpPr>
          <p:cNvPr id="47119" name="Text Box 15"/>
          <p:cNvSpPr txBox="1">
            <a:spLocks noChangeArrowheads="1"/>
          </p:cNvSpPr>
          <p:nvPr/>
        </p:nvSpPr>
        <p:spPr bwMode="auto">
          <a:xfrm>
            <a:off x="1064568" y="3573465"/>
            <a:ext cx="79122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dirty="0" err="1">
                <a:solidFill>
                  <a:srgbClr val="CC0000"/>
                </a:solidFill>
                <a:latin typeface="Tahoma" pitchFamily="34" charset="0"/>
                <a:ea typeface="HGP創英角ｺﾞｼｯｸUB" pitchFamily="50" charset="-128"/>
              </a:rPr>
              <a:t>Sve</a:t>
            </a:r>
            <a:endParaRPr lang="ja-JP" altLang="en-US" sz="2400" dirty="0">
              <a:solidFill>
                <a:srgbClr val="CC0000"/>
              </a:solidFill>
              <a:latin typeface="Tahoma" pitchFamily="34" charset="0"/>
              <a:ea typeface="HGP創英角ｺﾞｼｯｸUB" pitchFamily="50" charset="-128"/>
            </a:endParaRPr>
          </a:p>
        </p:txBody>
      </p:sp>
      <p:sp>
        <p:nvSpPr>
          <p:cNvPr id="47120" name="Text Box 15"/>
          <p:cNvSpPr txBox="1">
            <a:spLocks noChangeArrowheads="1"/>
          </p:cNvSpPr>
          <p:nvPr/>
        </p:nvSpPr>
        <p:spPr bwMode="auto">
          <a:xfrm>
            <a:off x="8337550" y="2133603"/>
            <a:ext cx="11874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2400">
                <a:solidFill>
                  <a:srgbClr val="CC0000"/>
                </a:solidFill>
                <a:latin typeface="Tahoma" pitchFamily="34" charset="0"/>
                <a:ea typeface="HGP創英角ｺﾞｼｯｸUB" pitchFamily="50" charset="-128"/>
              </a:rPr>
              <a:t>観察者</a:t>
            </a:r>
          </a:p>
        </p:txBody>
      </p:sp>
      <p:sp>
        <p:nvSpPr>
          <p:cNvPr id="1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511504" y="6481375"/>
            <a:ext cx="2311400" cy="476250"/>
          </a:xfrm>
        </p:spPr>
        <p:txBody>
          <a:bodyPr/>
          <a:lstStyle/>
          <a:p>
            <a:pPr>
              <a:defRPr/>
            </a:pPr>
            <a:fld id="{431CAECD-5926-4741-A906-A08E04809A27}" type="slidenum">
              <a:rPr lang="en-US" altLang="ja-JP" smtClean="0"/>
              <a:pPr>
                <a:defRPr/>
              </a:pPr>
              <a:t>54</a:t>
            </a:fld>
            <a:endParaRPr lang="en-US" altLang="ja-JP"/>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992188" y="142404"/>
            <a:ext cx="8208962" cy="622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ja-JP" altLang="en-US" sz="4000" dirty="0">
                <a:solidFill>
                  <a:srgbClr val="CC0000"/>
                </a:solidFill>
                <a:effectLst/>
                <a:ea typeface="HGP創英角ﾎﾟｯﾌﾟ体" pitchFamily="50" charset="-128"/>
              </a:rPr>
              <a:t>狙いは　Ｓ</a:t>
            </a:r>
            <a:r>
              <a:rPr lang="en-US" altLang="ja-JP" sz="4000" dirty="0" err="1">
                <a:solidFill>
                  <a:srgbClr val="CC0000"/>
                </a:solidFill>
                <a:effectLst/>
                <a:latin typeface="HGP創英角ﾎﾟｯﾌﾟ体" panose="040B0A00000000000000" pitchFamily="50" charset="-128"/>
                <a:ea typeface="HGP創英角ﾎﾟｯﾌﾟ体" panose="040B0A00000000000000" pitchFamily="50" charset="-128"/>
              </a:rPr>
              <a:t>ve</a:t>
            </a:r>
            <a:r>
              <a:rPr lang="ja-JP" altLang="en-US" sz="4000" dirty="0">
                <a:solidFill>
                  <a:srgbClr val="CC0000"/>
                </a:solidFill>
                <a:effectLst/>
                <a:ea typeface="HGP創英角ﾎﾟｯﾌﾟ体" pitchFamily="50" charset="-128"/>
              </a:rPr>
              <a:t>の「癖」を掴む</a:t>
            </a:r>
          </a:p>
        </p:txBody>
      </p:sp>
      <p:sp>
        <p:nvSpPr>
          <p:cNvPr id="13315" name="Line 3"/>
          <p:cNvSpPr>
            <a:spLocks noChangeShapeType="1"/>
          </p:cNvSpPr>
          <p:nvPr/>
        </p:nvSpPr>
        <p:spPr bwMode="auto">
          <a:xfrm>
            <a:off x="381000" y="942611"/>
            <a:ext cx="9144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solidFill>
                <a:srgbClr val="FFFFFF"/>
              </a:solidFill>
            </a:endParaRPr>
          </a:p>
        </p:txBody>
      </p:sp>
      <p:sp>
        <p:nvSpPr>
          <p:cNvPr id="13316" name="Rectangle 18"/>
          <p:cNvSpPr>
            <a:spLocks noChangeArrowheads="1"/>
          </p:cNvSpPr>
          <p:nvPr/>
        </p:nvSpPr>
        <p:spPr bwMode="auto">
          <a:xfrm>
            <a:off x="1066801" y="1857013"/>
            <a:ext cx="7840608"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514350" indent="-514350" eaLnBrk="0" hangingPunct="0">
              <a:spcBef>
                <a:spcPct val="20000"/>
              </a:spcBef>
              <a:buClr>
                <a:schemeClr val="hlink"/>
              </a:buClr>
              <a:buSzPct val="120000"/>
              <a:buChar char="•"/>
              <a:defRPr kumimoji="1" sz="3200">
                <a:solidFill>
                  <a:schemeClr val="tx1"/>
                </a:solidFill>
                <a:latin typeface="Tahoma" pitchFamily="34" charset="0"/>
                <a:ea typeface="ＭＳ Ｐゴシック" charset="-128"/>
              </a:defRPr>
            </a:lvl1pPr>
            <a:lvl2pPr marL="742950" indent="-285750" eaLnBrk="0" hangingPunct="0">
              <a:spcBef>
                <a:spcPct val="20000"/>
              </a:spcBef>
              <a:buFont typeface="Tahoma" pitchFamily="34" charset="0"/>
              <a:buChar char="–"/>
              <a:defRPr kumimoji="1" sz="2800">
                <a:solidFill>
                  <a:schemeClr val="tx1"/>
                </a:solidFill>
                <a:latin typeface="Tahoma" pitchFamily="34" charset="0"/>
                <a:ea typeface="ＭＳ Ｐゴシック" charset="-128"/>
              </a:defRPr>
            </a:lvl2pPr>
            <a:lvl3pPr marL="1143000" indent="-228600" eaLnBrk="0" hangingPunct="0">
              <a:spcBef>
                <a:spcPct val="20000"/>
              </a:spcBef>
              <a:buClr>
                <a:schemeClr val="hlink"/>
              </a:buClr>
              <a:buSzPct val="120000"/>
              <a:buChar char="•"/>
              <a:defRPr kumimoji="1" sz="2400">
                <a:solidFill>
                  <a:schemeClr val="tx1"/>
                </a:solidFill>
                <a:latin typeface="Tahoma" pitchFamily="34" charset="0"/>
                <a:ea typeface="ＭＳ Ｐゴシック" charset="-128"/>
              </a:defRPr>
            </a:lvl3pPr>
            <a:lvl4pPr marL="1600200" indent="-228600" eaLnBrk="0" hangingPunct="0">
              <a:spcBef>
                <a:spcPct val="20000"/>
              </a:spcBef>
              <a:buFont typeface="Tahoma" pitchFamily="34" charset="0"/>
              <a:buChar char="–"/>
              <a:defRPr kumimoji="1" sz="2000">
                <a:solidFill>
                  <a:schemeClr val="tx1"/>
                </a:solidFill>
                <a:latin typeface="Tahoma" pitchFamily="34" charset="0"/>
                <a:ea typeface="ＭＳ Ｐゴシック" charset="-128"/>
              </a:defRPr>
            </a:lvl4pPr>
            <a:lvl5pPr marL="2057400" indent="-228600" eaLnBrk="0" hangingPunct="0">
              <a:spcBef>
                <a:spcPct val="20000"/>
              </a:spcBef>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5pPr>
            <a:lvl6pPr marL="25146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6pPr>
            <a:lvl7pPr marL="29718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7pPr>
            <a:lvl8pPr marL="34290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8pPr>
            <a:lvl9pPr marL="38862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9pPr>
          </a:lstStyle>
          <a:p>
            <a:pPr eaLnBrk="1" hangingPunct="1">
              <a:lnSpc>
                <a:spcPct val="150000"/>
              </a:lnSpc>
              <a:spcBef>
                <a:spcPct val="0"/>
              </a:spcBef>
              <a:buClrTx/>
              <a:buSzTx/>
              <a:buFontTx/>
              <a:buNone/>
            </a:pPr>
            <a:r>
              <a:rPr lang="ja-JP" altLang="en-US" dirty="0">
                <a:solidFill>
                  <a:srgbClr val="000000"/>
                </a:solidFill>
                <a:latin typeface="Arial" charset="0"/>
                <a:ea typeface="HGP創英角ｺﾞｼｯｸUB" pitchFamily="50" charset="-128"/>
              </a:rPr>
              <a:t>例えば</a:t>
            </a:r>
            <a:endParaRPr lang="en-US" altLang="ja-JP" dirty="0">
              <a:solidFill>
                <a:srgbClr val="000000"/>
              </a:solidFill>
              <a:latin typeface="Arial" charset="0"/>
              <a:ea typeface="HGP創英角ｺﾞｼｯｸUB" pitchFamily="50" charset="-128"/>
            </a:endParaRPr>
          </a:p>
          <a:p>
            <a:pPr eaLnBrk="1" hangingPunct="1">
              <a:lnSpc>
                <a:spcPct val="150000"/>
              </a:lnSpc>
              <a:spcBef>
                <a:spcPct val="0"/>
              </a:spcBef>
              <a:buClrTx/>
              <a:buSzTx/>
              <a:buFontTx/>
              <a:buAutoNum type="arabicPeriod"/>
            </a:pPr>
            <a:r>
              <a:rPr lang="ja-JP" altLang="en-US" dirty="0">
                <a:solidFill>
                  <a:srgbClr val="000000"/>
                </a:solidFill>
                <a:latin typeface="Arial" charset="0"/>
                <a:ea typeface="HGP創英角ｺﾞｼｯｸUB" pitchFamily="50" charset="-128"/>
              </a:rPr>
              <a:t>支援会議が苦手なので避ける傾向</a:t>
            </a:r>
            <a:endParaRPr lang="en-US" altLang="ja-JP" dirty="0">
              <a:solidFill>
                <a:srgbClr val="000000"/>
              </a:solidFill>
              <a:latin typeface="Arial" charset="0"/>
              <a:ea typeface="HGP創英角ｺﾞｼｯｸUB" pitchFamily="50" charset="-128"/>
            </a:endParaRPr>
          </a:p>
          <a:p>
            <a:pPr eaLnBrk="1" hangingPunct="1">
              <a:lnSpc>
                <a:spcPct val="150000"/>
              </a:lnSpc>
              <a:spcBef>
                <a:spcPct val="0"/>
              </a:spcBef>
              <a:buClrTx/>
              <a:buSzTx/>
              <a:buFontTx/>
              <a:buAutoNum type="arabicPeriod"/>
            </a:pPr>
            <a:r>
              <a:rPr lang="ja-JP" altLang="en-US" dirty="0">
                <a:solidFill>
                  <a:srgbClr val="000000"/>
                </a:solidFill>
                <a:latin typeface="Arial" charset="0"/>
                <a:ea typeface="HGP創英角ｺﾞｼｯｸUB" pitchFamily="50" charset="-128"/>
              </a:rPr>
              <a:t>医療知識がなく医療チームの言われたまま</a:t>
            </a:r>
            <a:endParaRPr lang="en-US" altLang="ja-JP" dirty="0">
              <a:solidFill>
                <a:srgbClr val="000000"/>
              </a:solidFill>
              <a:latin typeface="Arial" charset="0"/>
              <a:ea typeface="HGP創英角ｺﾞｼｯｸUB" pitchFamily="50" charset="-128"/>
            </a:endParaRPr>
          </a:p>
          <a:p>
            <a:pPr eaLnBrk="1" hangingPunct="1">
              <a:lnSpc>
                <a:spcPct val="150000"/>
              </a:lnSpc>
              <a:spcBef>
                <a:spcPct val="0"/>
              </a:spcBef>
              <a:buClrTx/>
              <a:buSzTx/>
              <a:buFontTx/>
              <a:buAutoNum type="arabicPeriod"/>
            </a:pPr>
            <a:r>
              <a:rPr lang="ja-JP" altLang="en-US" dirty="0">
                <a:solidFill>
                  <a:srgbClr val="000000"/>
                </a:solidFill>
                <a:latin typeface="Arial" charset="0"/>
                <a:ea typeface="HGP創英角ｺﾞｼｯｸUB" pitchFamily="50" charset="-128"/>
              </a:rPr>
              <a:t>知識の豊富な分野の問題だけ突っ込む</a:t>
            </a:r>
            <a:endParaRPr lang="en-US" altLang="ja-JP" dirty="0">
              <a:solidFill>
                <a:srgbClr val="000000"/>
              </a:solidFill>
              <a:latin typeface="Arial" charset="0"/>
              <a:ea typeface="HGP創英角ｺﾞｼｯｸUB" pitchFamily="50" charset="-128"/>
            </a:endParaRPr>
          </a:p>
          <a:p>
            <a:pPr eaLnBrk="1" hangingPunct="1">
              <a:lnSpc>
                <a:spcPct val="150000"/>
              </a:lnSpc>
              <a:spcBef>
                <a:spcPct val="0"/>
              </a:spcBef>
              <a:buClrTx/>
              <a:buSzTx/>
              <a:buFontTx/>
              <a:buAutoNum type="arabicPeriod"/>
            </a:pPr>
            <a:r>
              <a:rPr lang="ja-JP" altLang="en-US" dirty="0">
                <a:solidFill>
                  <a:srgbClr val="000000"/>
                </a:solidFill>
                <a:latin typeface="Arial" charset="0"/>
                <a:ea typeface="HGP創英角ｺﾞｼｯｸUB" pitchFamily="50" charset="-128"/>
              </a:rPr>
              <a:t>強烈な利用者に迎合したり避ける傾向</a:t>
            </a:r>
          </a:p>
          <a:p>
            <a:pPr eaLnBrk="1" hangingPunct="1">
              <a:lnSpc>
                <a:spcPct val="150000"/>
              </a:lnSpc>
              <a:spcBef>
                <a:spcPct val="0"/>
              </a:spcBef>
              <a:buClrTx/>
              <a:buSzTx/>
              <a:buFontTx/>
              <a:buAutoNum type="arabicPeriod"/>
            </a:pPr>
            <a:r>
              <a:rPr lang="ja-JP" altLang="en-US" dirty="0">
                <a:solidFill>
                  <a:srgbClr val="000000"/>
                </a:solidFill>
                <a:latin typeface="Arial" charset="0"/>
                <a:ea typeface="HGP創英角ｺﾞｼｯｸUB" pitchFamily="50" charset="-128"/>
              </a:rPr>
              <a:t>面倒なので地域の資源を遮断してしまう</a:t>
            </a:r>
            <a:endParaRPr lang="en-US" altLang="ja-JP" dirty="0">
              <a:solidFill>
                <a:srgbClr val="000000"/>
              </a:solidFill>
              <a:latin typeface="Arial" charset="0"/>
              <a:ea typeface="HGP創英角ｺﾞｼｯｸUB" pitchFamily="50" charset="-128"/>
            </a:endParaRPr>
          </a:p>
        </p:txBody>
      </p:sp>
      <p:sp>
        <p:nvSpPr>
          <p:cNvPr id="6" name="下矢印 5"/>
          <p:cNvSpPr/>
          <p:nvPr/>
        </p:nvSpPr>
        <p:spPr>
          <a:xfrm>
            <a:off x="4376738" y="1880825"/>
            <a:ext cx="1008062" cy="6492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13319" name="Rectangle 18"/>
          <p:cNvSpPr>
            <a:spLocks noChangeArrowheads="1"/>
          </p:cNvSpPr>
          <p:nvPr/>
        </p:nvSpPr>
        <p:spPr bwMode="auto">
          <a:xfrm>
            <a:off x="1600201" y="1095014"/>
            <a:ext cx="689323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spcBef>
                <a:spcPct val="20000"/>
              </a:spcBef>
              <a:buClr>
                <a:schemeClr val="hlink"/>
              </a:buClr>
              <a:buSzPct val="120000"/>
              <a:buChar char="•"/>
              <a:defRPr kumimoji="1" sz="3200">
                <a:solidFill>
                  <a:schemeClr val="tx1"/>
                </a:solidFill>
                <a:latin typeface="Tahoma" pitchFamily="34" charset="0"/>
                <a:ea typeface="ＭＳ Ｐゴシック" charset="-128"/>
              </a:defRPr>
            </a:lvl1pPr>
            <a:lvl2pPr marL="742950" indent="-285750" eaLnBrk="0" hangingPunct="0">
              <a:spcBef>
                <a:spcPct val="20000"/>
              </a:spcBef>
              <a:buFont typeface="Tahoma" pitchFamily="34" charset="0"/>
              <a:buChar char="–"/>
              <a:defRPr kumimoji="1" sz="2800">
                <a:solidFill>
                  <a:schemeClr val="tx1"/>
                </a:solidFill>
                <a:latin typeface="Tahoma" pitchFamily="34" charset="0"/>
                <a:ea typeface="ＭＳ Ｐゴシック" charset="-128"/>
              </a:defRPr>
            </a:lvl2pPr>
            <a:lvl3pPr marL="1143000" indent="-228600" eaLnBrk="0" hangingPunct="0">
              <a:spcBef>
                <a:spcPct val="20000"/>
              </a:spcBef>
              <a:buClr>
                <a:schemeClr val="hlink"/>
              </a:buClr>
              <a:buSzPct val="120000"/>
              <a:buChar char="•"/>
              <a:defRPr kumimoji="1" sz="2400">
                <a:solidFill>
                  <a:schemeClr val="tx1"/>
                </a:solidFill>
                <a:latin typeface="Tahoma" pitchFamily="34" charset="0"/>
                <a:ea typeface="ＭＳ Ｐゴシック" charset="-128"/>
              </a:defRPr>
            </a:lvl3pPr>
            <a:lvl4pPr marL="1600200" indent="-228600" eaLnBrk="0" hangingPunct="0">
              <a:spcBef>
                <a:spcPct val="20000"/>
              </a:spcBef>
              <a:buFont typeface="Tahoma" pitchFamily="34" charset="0"/>
              <a:buChar char="–"/>
              <a:defRPr kumimoji="1" sz="2000">
                <a:solidFill>
                  <a:schemeClr val="tx1"/>
                </a:solidFill>
                <a:latin typeface="Tahoma" pitchFamily="34" charset="0"/>
                <a:ea typeface="ＭＳ Ｐゴシック" charset="-128"/>
              </a:defRPr>
            </a:lvl4pPr>
            <a:lvl5pPr marL="2057400" indent="-228600" eaLnBrk="0" hangingPunct="0">
              <a:spcBef>
                <a:spcPct val="20000"/>
              </a:spcBef>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5pPr>
            <a:lvl6pPr marL="25146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6pPr>
            <a:lvl7pPr marL="29718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7pPr>
            <a:lvl8pPr marL="34290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8pPr>
            <a:lvl9pPr marL="38862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9pPr>
          </a:lstStyle>
          <a:p>
            <a:pPr eaLnBrk="1" hangingPunct="1">
              <a:spcBef>
                <a:spcPct val="0"/>
              </a:spcBef>
              <a:buClrTx/>
              <a:buSzTx/>
              <a:buFontTx/>
              <a:buNone/>
            </a:pPr>
            <a:r>
              <a:rPr lang="ja-JP" altLang="en-US" dirty="0">
                <a:solidFill>
                  <a:srgbClr val="0000FF"/>
                </a:solidFill>
                <a:latin typeface="Arial" charset="0"/>
                <a:ea typeface="HGP創英角ｺﾞｼｯｸUB" pitchFamily="50" charset="-128"/>
              </a:rPr>
              <a:t>その相談支援者自身が持つ傾向がある</a:t>
            </a:r>
            <a:endParaRPr lang="en-US" altLang="ja-JP" dirty="0">
              <a:solidFill>
                <a:srgbClr val="0000FF"/>
              </a:solidFill>
              <a:latin typeface="Arial" charset="0"/>
              <a:ea typeface="HGP創英角ｺﾞｼｯｸUB" pitchFamily="50" charset="-128"/>
            </a:endParaRPr>
          </a:p>
        </p:txBody>
      </p:sp>
      <p:sp>
        <p:nvSpPr>
          <p:cNvPr id="8"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solidFill>
                  <a:srgbClr val="000000"/>
                </a:solidFill>
                <a:latin typeface="ＭＳ Ｐ明朝" panose="02020600040205080304" pitchFamily="18" charset="-128"/>
                <a:ea typeface="ＭＳ Ｐ明朝" panose="02020600040205080304" pitchFamily="18" charset="-128"/>
              </a:rPr>
              <a:t>平成</a:t>
            </a:r>
            <a:r>
              <a:rPr lang="en-US" altLang="ja-JP" sz="1200" i="1" dirty="0">
                <a:solidFill>
                  <a:srgbClr val="000000"/>
                </a:solidFill>
                <a:latin typeface="ＭＳ Ｐ明朝" panose="02020600040205080304" pitchFamily="18" charset="-128"/>
                <a:ea typeface="ＭＳ Ｐ明朝" panose="02020600040205080304" pitchFamily="18" charset="-128"/>
              </a:rPr>
              <a:t>30</a:t>
            </a:r>
            <a:r>
              <a:rPr lang="ja-JP" altLang="en-US" sz="1200" i="1" dirty="0">
                <a:solidFill>
                  <a:srgbClr val="000000"/>
                </a:solidFill>
                <a:latin typeface="ＭＳ Ｐ明朝" panose="02020600040205080304" pitchFamily="18" charset="-128"/>
                <a:ea typeface="ＭＳ Ｐ明朝" panose="02020600040205080304" pitchFamily="18" charset="-128"/>
              </a:rPr>
              <a:t>年度主任相談支援専門員養成研修</a:t>
            </a:r>
            <a:endParaRPr lang="en-US" altLang="ja-JP" sz="1200" i="1" dirty="0">
              <a:solidFill>
                <a:srgbClr val="000000"/>
              </a:solidFill>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320427"/>
            <a:ext cx="2311400" cy="476250"/>
          </a:xfrm>
        </p:spPr>
        <p:txBody>
          <a:bodyPr/>
          <a:lstStyle/>
          <a:p>
            <a:pPr>
              <a:defRPr/>
            </a:pPr>
            <a:fld id="{02F9B181-65F2-4A48-9F75-90B92F26B2BE}" type="slidenum">
              <a:rPr lang="en-US" altLang="ja-JP" smtClean="0">
                <a:solidFill>
                  <a:srgbClr val="000000"/>
                </a:solidFill>
                <a:effectLst/>
              </a:rPr>
              <a:pPr>
                <a:defRPr/>
              </a:pPr>
              <a:t>55</a:t>
            </a:fld>
            <a:endParaRPr lang="en-US" altLang="ja-JP" dirty="0">
              <a:solidFill>
                <a:srgbClr val="000000"/>
              </a:solidFill>
              <a:effectLst/>
            </a:endParaRPr>
          </a:p>
        </p:txBody>
      </p:sp>
    </p:spTree>
    <p:extLst>
      <p:ext uri="{BB962C8B-B14F-4D97-AF65-F5344CB8AC3E}">
        <p14:creationId xmlns:p14="http://schemas.microsoft.com/office/powerpoint/2010/main" val="34198710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a:xfrm>
            <a:off x="704851" y="476252"/>
            <a:ext cx="8496300" cy="936625"/>
          </a:xfrm>
        </p:spPr>
        <p:txBody>
          <a:bodyPr/>
          <a:lstStyle/>
          <a:p>
            <a:pPr eaLnBrk="1" hangingPunct="1"/>
            <a:r>
              <a:rPr lang="ja-JP" altLang="en-US" sz="3600" dirty="0">
                <a:solidFill>
                  <a:srgbClr val="CC0000"/>
                </a:solidFill>
                <a:latin typeface="ＭＳ Ｐゴシック" charset="-128"/>
                <a:ea typeface="HGP創英角ﾎﾟｯﾌﾟ体" pitchFamily="50" charset="-128"/>
              </a:rPr>
              <a:t>課題焦点型のスーパービジョン</a:t>
            </a:r>
            <a:r>
              <a:rPr lang="ja-JP" altLang="en-US" sz="3600" dirty="0">
                <a:solidFill>
                  <a:srgbClr val="CC3300"/>
                </a:solidFill>
                <a:latin typeface="HGP創英角ﾎﾟｯﾌﾟ体" pitchFamily="50" charset="-128"/>
                <a:ea typeface="HGP創英角ﾎﾟｯﾌﾟ体" pitchFamily="50" charset="-128"/>
              </a:rPr>
              <a:t>　</a:t>
            </a:r>
            <a:r>
              <a:rPr lang="ja-JP" altLang="en-US" sz="3600" dirty="0">
                <a:solidFill>
                  <a:srgbClr val="FF0000"/>
                </a:solidFill>
                <a:latin typeface="HGP創英角ﾎﾟｯﾌﾟ体" panose="040B0A00000000000000" pitchFamily="50" charset="-128"/>
                <a:ea typeface="HGP創英角ﾎﾟｯﾌﾟ体" panose="040B0A00000000000000" pitchFamily="50" charset="-128"/>
              </a:rPr>
              <a:t>留意点</a:t>
            </a:r>
          </a:p>
        </p:txBody>
      </p:sp>
      <p:sp>
        <p:nvSpPr>
          <p:cNvPr id="26628" name="Rectangle 4"/>
          <p:cNvSpPr>
            <a:spLocks noChangeArrowheads="1"/>
          </p:cNvSpPr>
          <p:nvPr/>
        </p:nvSpPr>
        <p:spPr bwMode="auto">
          <a:xfrm>
            <a:off x="1281113" y="1628775"/>
            <a:ext cx="7416800" cy="4914166"/>
          </a:xfrm>
          <a:prstGeom prst="rect">
            <a:avLst/>
          </a:prstGeom>
          <a:noFill/>
          <a:ln w="9525">
            <a:noFill/>
            <a:miter lim="800000"/>
            <a:headEnd/>
            <a:tailEnd/>
          </a:ln>
        </p:spPr>
        <p:txBody>
          <a:bodyPr>
            <a:spAutoFit/>
          </a:bodyPr>
          <a:lstStyle/>
          <a:p>
            <a:pPr>
              <a:lnSpc>
                <a:spcPts val="4700"/>
              </a:lnSpc>
              <a:defRPr/>
            </a:pPr>
            <a:r>
              <a:rPr lang="ja-JP" altLang="en-US" sz="3200" dirty="0">
                <a:solidFill>
                  <a:srgbClr val="FF0000"/>
                </a:solidFill>
              </a:rPr>
              <a:t>・クライアントと向き合う時の自分の課題を話すこと！事例検討にならないこと！！</a:t>
            </a:r>
            <a:endParaRPr lang="en-US" altLang="ja-JP" sz="3200" dirty="0">
              <a:solidFill>
                <a:srgbClr val="FF0000"/>
              </a:solidFill>
            </a:endParaRPr>
          </a:p>
          <a:p>
            <a:pPr>
              <a:lnSpc>
                <a:spcPts val="4700"/>
              </a:lnSpc>
              <a:defRPr/>
            </a:pPr>
            <a:r>
              <a:rPr lang="ja-JP" altLang="en-US" sz="3200" dirty="0">
                <a:solidFill>
                  <a:schemeClr val="tx2"/>
                </a:solidFill>
              </a:rPr>
              <a:t>・事例は特に使わなくてよい。</a:t>
            </a:r>
            <a:endParaRPr lang="en-US" altLang="ja-JP" sz="3200" dirty="0">
              <a:solidFill>
                <a:schemeClr val="tx2"/>
              </a:solidFill>
            </a:endParaRPr>
          </a:p>
          <a:p>
            <a:pPr marL="177799" indent="-177799">
              <a:lnSpc>
                <a:spcPts val="4700"/>
              </a:lnSpc>
              <a:defRPr/>
            </a:pPr>
            <a:r>
              <a:rPr lang="ja-JP" altLang="en-US" sz="3200" dirty="0">
                <a:solidFill>
                  <a:schemeClr val="tx2"/>
                </a:solidFill>
              </a:rPr>
              <a:t>・もし思い浮かべるのなら、過去の事例や煮詰まったものがいい</a:t>
            </a:r>
            <a:endParaRPr lang="en-US" altLang="ja-JP" sz="3200" dirty="0">
              <a:solidFill>
                <a:schemeClr val="tx2"/>
              </a:solidFill>
            </a:endParaRPr>
          </a:p>
          <a:p>
            <a:pPr marL="177799" indent="-177799">
              <a:lnSpc>
                <a:spcPts val="4700"/>
              </a:lnSpc>
              <a:defRPr/>
            </a:pPr>
            <a:r>
              <a:rPr lang="ja-JP" altLang="en-US" sz="3200" dirty="0" smtClean="0">
                <a:solidFill>
                  <a:schemeClr val="tx2"/>
                </a:solidFill>
              </a:rPr>
              <a:t>・</a:t>
            </a:r>
            <a:r>
              <a:rPr lang="en-US" altLang="ja-JP" sz="3200" smtClean="0">
                <a:solidFill>
                  <a:schemeClr val="tx2"/>
                </a:solidFill>
              </a:rPr>
              <a:t>Svr</a:t>
            </a:r>
            <a:r>
              <a:rPr lang="ja-JP" altLang="en-US" sz="3200" smtClean="0">
                <a:solidFill>
                  <a:schemeClr val="tx2"/>
                </a:solidFill>
              </a:rPr>
              <a:t>は</a:t>
            </a:r>
            <a:r>
              <a:rPr lang="ja-JP" altLang="en-US" sz="3200" dirty="0">
                <a:solidFill>
                  <a:schemeClr val="tx2"/>
                </a:solidFill>
              </a:rPr>
              <a:t>事例検討の流れになりかけた時点ですぐに</a:t>
            </a:r>
            <a:r>
              <a:rPr lang="en-US" altLang="ja-JP" sz="3200" dirty="0" err="1">
                <a:solidFill>
                  <a:schemeClr val="tx2"/>
                </a:solidFill>
              </a:rPr>
              <a:t>Svr</a:t>
            </a:r>
            <a:r>
              <a:rPr lang="ja-JP" altLang="en-US" sz="3200" dirty="0">
                <a:solidFill>
                  <a:schemeClr val="tx2"/>
                </a:solidFill>
              </a:rPr>
              <a:t>役に流れを戻すよう指示すること</a:t>
            </a:r>
            <a:endParaRPr lang="en-US" altLang="ja-JP" sz="3200" dirty="0">
              <a:solidFill>
                <a:schemeClr val="tx2"/>
              </a:solidFill>
            </a:endParaRP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542213" y="6481375"/>
            <a:ext cx="2311400" cy="476250"/>
          </a:xfrm>
        </p:spPr>
        <p:txBody>
          <a:bodyPr/>
          <a:lstStyle/>
          <a:p>
            <a:pPr>
              <a:defRPr/>
            </a:pPr>
            <a:fld id="{431CAECD-5926-4741-A906-A08E04809A27}" type="slidenum">
              <a:rPr lang="en-US" altLang="ja-JP" smtClean="0"/>
              <a:pPr>
                <a:defRPr/>
              </a:pPr>
              <a:t>56</a:t>
            </a:fld>
            <a:endParaRPr lang="en-US" altLang="ja-JP"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xfrm>
            <a:off x="704529" y="548680"/>
            <a:ext cx="8496300" cy="576064"/>
          </a:xfrm>
        </p:spPr>
        <p:txBody>
          <a:bodyPr/>
          <a:lstStyle/>
          <a:p>
            <a:pPr eaLnBrk="1" hangingPunct="1"/>
            <a:r>
              <a:rPr lang="ja-JP" altLang="en-US" sz="3600" dirty="0">
                <a:solidFill>
                  <a:srgbClr val="CC0000"/>
                </a:solidFill>
                <a:latin typeface="ＭＳ Ｐゴシック" charset="-128"/>
                <a:ea typeface="HGP創英角ﾎﾟｯﾌﾟ体" pitchFamily="50" charset="-128"/>
              </a:rPr>
              <a:t>課題焦点型のスーパービジョン</a:t>
            </a:r>
            <a:r>
              <a:rPr lang="ja-JP" altLang="en-US" sz="3600" dirty="0">
                <a:solidFill>
                  <a:srgbClr val="CC3300"/>
                </a:solidFill>
                <a:latin typeface="HGP創英角ﾎﾟｯﾌﾟ体" pitchFamily="50" charset="-128"/>
                <a:ea typeface="HGP創英角ﾎﾟｯﾌﾟ体" pitchFamily="50" charset="-128"/>
              </a:rPr>
              <a:t>　</a:t>
            </a:r>
            <a:r>
              <a:rPr lang="ja-JP" altLang="en-US" sz="3600" dirty="0">
                <a:solidFill>
                  <a:srgbClr val="FF0000"/>
                </a:solidFill>
                <a:latin typeface="HGP創英角ｺﾞｼｯｸUB" pitchFamily="50" charset="-128"/>
                <a:ea typeface="HGP創英角ｺﾞｼｯｸUB" pitchFamily="50" charset="-128"/>
              </a:rPr>
              <a:t>進め方</a:t>
            </a:r>
            <a:endParaRPr lang="ja-JP" altLang="en-US" sz="4000" dirty="0">
              <a:solidFill>
                <a:srgbClr val="FF0000"/>
              </a:solidFill>
              <a:latin typeface="HGP創英角ｺﾞｼｯｸUB" pitchFamily="50" charset="-128"/>
              <a:ea typeface="HGP創英角ｺﾞｼｯｸUB" pitchFamily="50" charset="-128"/>
            </a:endParaRPr>
          </a:p>
        </p:txBody>
      </p:sp>
      <p:sp>
        <p:nvSpPr>
          <p:cNvPr id="27652" name="Rectangle 4"/>
          <p:cNvSpPr>
            <a:spLocks noChangeArrowheads="1"/>
          </p:cNvSpPr>
          <p:nvPr/>
        </p:nvSpPr>
        <p:spPr bwMode="auto">
          <a:xfrm>
            <a:off x="704528" y="1412776"/>
            <a:ext cx="8525900" cy="4832092"/>
          </a:xfrm>
          <a:prstGeom prst="rect">
            <a:avLst/>
          </a:prstGeom>
          <a:noFill/>
          <a:ln w="9525">
            <a:noFill/>
            <a:miter lim="800000"/>
            <a:headEnd/>
            <a:tailEnd/>
          </a:ln>
        </p:spPr>
        <p:txBody>
          <a:bodyPr wrap="square">
            <a:spAutoFit/>
          </a:bodyPr>
          <a:lstStyle/>
          <a:p>
            <a:pPr marL="531810" indent="-531810">
              <a:defRPr/>
            </a:pPr>
            <a:r>
              <a:rPr lang="ja-JP" altLang="en-US" sz="2800" dirty="0">
                <a:solidFill>
                  <a:schemeClr val="tx2"/>
                </a:solidFill>
              </a:rPr>
              <a:t>１　</a:t>
            </a:r>
            <a:r>
              <a:rPr lang="en-US" altLang="ja-JP" sz="2800" dirty="0" err="1">
                <a:solidFill>
                  <a:schemeClr val="tx2"/>
                </a:solidFill>
                <a:latin typeface="HGP創英角ｺﾞｼｯｸUB" panose="020B0900000000000000" pitchFamily="50" charset="-128"/>
              </a:rPr>
              <a:t>Sve</a:t>
            </a:r>
            <a:r>
              <a:rPr lang="ja-JP" altLang="en-US" sz="2800" dirty="0">
                <a:solidFill>
                  <a:schemeClr val="tx2"/>
                </a:solidFill>
                <a:latin typeface="HGP創英角ｺﾞｼｯｸUB" panose="020B0900000000000000" pitchFamily="50" charset="-128"/>
              </a:rPr>
              <a:t>は３行で自分の課題</a:t>
            </a:r>
            <a:r>
              <a:rPr lang="ja-JP" altLang="en-US" sz="2800" u="sng" dirty="0">
                <a:latin typeface="HGP創英角ｺﾞｼｯｸUB" panose="020B0900000000000000" pitchFamily="50" charset="-128"/>
              </a:rPr>
              <a:t>（事例の課題ではない）</a:t>
            </a:r>
            <a:r>
              <a:rPr lang="ja-JP" altLang="en-US" sz="2800" dirty="0">
                <a:solidFill>
                  <a:schemeClr val="tx2"/>
                </a:solidFill>
                <a:latin typeface="HGP創英角ｺﾞｼｯｸUB" panose="020B0900000000000000" pitchFamily="50" charset="-128"/>
              </a:rPr>
              <a:t>を話し、</a:t>
            </a:r>
            <a:r>
              <a:rPr lang="en-US" altLang="ja-JP" sz="2800" dirty="0" err="1">
                <a:solidFill>
                  <a:schemeClr val="tx2"/>
                </a:solidFill>
                <a:latin typeface="HGP創英角ｺﾞｼｯｸUB" panose="020B0900000000000000" pitchFamily="50" charset="-128"/>
              </a:rPr>
              <a:t>Svr</a:t>
            </a:r>
            <a:r>
              <a:rPr lang="ja-JP" altLang="en-US" sz="2800" dirty="0">
                <a:solidFill>
                  <a:schemeClr val="tx2"/>
                </a:solidFill>
                <a:latin typeface="HGP創英角ｺﾞｼｯｸUB" panose="020B0900000000000000" pitchFamily="50" charset="-128"/>
              </a:rPr>
              <a:t>はそれら</a:t>
            </a:r>
            <a:r>
              <a:rPr lang="ja-JP" altLang="en-US" sz="2800" dirty="0" smtClean="0">
                <a:solidFill>
                  <a:schemeClr val="tx2"/>
                </a:solidFill>
                <a:latin typeface="HGP創英角ｺﾞｼｯｸUB" panose="020B0900000000000000" pitchFamily="50" charset="-128"/>
              </a:rPr>
              <a:t>をホワイトボードに</a:t>
            </a:r>
            <a:r>
              <a:rPr lang="ja-JP" altLang="en-US" sz="2800" dirty="0">
                <a:solidFill>
                  <a:schemeClr val="tx2"/>
                </a:solidFill>
                <a:latin typeface="HGP創英角ｺﾞｼｯｸUB" panose="020B0900000000000000" pitchFamily="50" charset="-128"/>
              </a:rPr>
              <a:t>黒色で書く。</a:t>
            </a:r>
            <a:r>
              <a:rPr lang="ja-JP" altLang="en-US" sz="2800" dirty="0">
                <a:solidFill>
                  <a:srgbClr val="0000FF"/>
                </a:solidFill>
                <a:latin typeface="HGP創英角ｺﾞｼｯｸUB" panose="020B0900000000000000" pitchFamily="50" charset="-128"/>
              </a:rPr>
              <a:t>計２分</a:t>
            </a:r>
            <a:endParaRPr lang="en-US" altLang="ja-JP" sz="2800" dirty="0">
              <a:solidFill>
                <a:srgbClr val="0000FF"/>
              </a:solidFill>
              <a:latin typeface="HGP創英角ｺﾞｼｯｸUB" panose="020B0900000000000000" pitchFamily="50" charset="-128"/>
            </a:endParaRPr>
          </a:p>
          <a:p>
            <a:pPr marL="531810" indent="-531810">
              <a:defRPr/>
            </a:pPr>
            <a:r>
              <a:rPr lang="ja-JP" altLang="en-US" sz="2800" dirty="0">
                <a:solidFill>
                  <a:schemeClr val="tx2"/>
                </a:solidFill>
                <a:latin typeface="HGP創英角ｺﾞｼｯｸUB" panose="020B0900000000000000" pitchFamily="50" charset="-128"/>
              </a:rPr>
              <a:t>２　</a:t>
            </a:r>
            <a:r>
              <a:rPr lang="en-US" altLang="ja-JP" sz="2800" dirty="0">
                <a:solidFill>
                  <a:schemeClr val="tx2"/>
                </a:solidFill>
                <a:latin typeface="HGP創英角ｺﾞｼｯｸUB" panose="020B0900000000000000" pitchFamily="50" charset="-128"/>
              </a:rPr>
              <a:t> </a:t>
            </a:r>
            <a:r>
              <a:rPr lang="en-US" altLang="ja-JP" sz="2800" dirty="0" err="1">
                <a:solidFill>
                  <a:schemeClr val="tx2"/>
                </a:solidFill>
                <a:latin typeface="HGP創英角ｺﾞｼｯｸUB" panose="020B0900000000000000" pitchFamily="50" charset="-128"/>
              </a:rPr>
              <a:t>Svr</a:t>
            </a:r>
            <a:r>
              <a:rPr lang="ja-JP" altLang="en-US" sz="2800" dirty="0">
                <a:solidFill>
                  <a:schemeClr val="tx2"/>
                </a:solidFill>
                <a:latin typeface="HGP創英角ｺﾞｼｯｸUB" panose="020B0900000000000000" pitchFamily="50" charset="-128"/>
              </a:rPr>
              <a:t>は事例の内容に囚われず、</a:t>
            </a:r>
            <a:r>
              <a:rPr lang="en-US" altLang="ja-JP" sz="2800" dirty="0">
                <a:solidFill>
                  <a:schemeClr val="tx2"/>
                </a:solidFill>
                <a:latin typeface="HGP創英角ｺﾞｼｯｸUB" panose="020B0900000000000000" pitchFamily="50" charset="-128"/>
              </a:rPr>
              <a:t> </a:t>
            </a:r>
            <a:r>
              <a:rPr lang="en-US" altLang="ja-JP" sz="2800" u="sng" dirty="0" err="1">
                <a:solidFill>
                  <a:schemeClr val="tx2"/>
                </a:solidFill>
                <a:latin typeface="HGP創英角ｺﾞｼｯｸUB" panose="020B0900000000000000" pitchFamily="50" charset="-128"/>
              </a:rPr>
              <a:t>Sve</a:t>
            </a:r>
            <a:r>
              <a:rPr lang="ja-JP" altLang="en-US" sz="2800" u="sng" dirty="0">
                <a:solidFill>
                  <a:schemeClr val="tx2"/>
                </a:solidFill>
                <a:latin typeface="HGP創英角ｺﾞｼｯｸUB" panose="020B0900000000000000" pitchFamily="50" charset="-128"/>
              </a:rPr>
              <a:t>自身が課題と感じている点に</a:t>
            </a:r>
            <a:r>
              <a:rPr lang="ja-JP" altLang="en-US" sz="2800" u="sng" dirty="0" smtClean="0">
                <a:solidFill>
                  <a:schemeClr val="tx2"/>
                </a:solidFill>
                <a:latin typeface="HGP創英角ｺﾞｼｯｸUB" panose="020B0900000000000000" pitchFamily="50" charset="-128"/>
              </a:rPr>
              <a:t>関する本人と</a:t>
            </a:r>
            <a:r>
              <a:rPr lang="ja-JP" altLang="en-US" sz="2800" u="sng" dirty="0">
                <a:solidFill>
                  <a:schemeClr val="tx2"/>
                </a:solidFill>
                <a:latin typeface="HGP創英角ｺﾞｼｯｸUB" panose="020B0900000000000000" pitchFamily="50" charset="-128"/>
              </a:rPr>
              <a:t>のやり取り</a:t>
            </a:r>
            <a:r>
              <a:rPr lang="ja-JP" altLang="en-US" sz="2800" dirty="0">
                <a:solidFill>
                  <a:schemeClr val="tx2"/>
                </a:solidFill>
                <a:latin typeface="HGP創英角ｺﾞｼｯｸUB" panose="020B0900000000000000" pitchFamily="50" charset="-128"/>
              </a:rPr>
              <a:t>の場面を再現させ、ポイントなる点を</a:t>
            </a:r>
            <a:r>
              <a:rPr lang="ja-JP" altLang="en-US" sz="2800" dirty="0">
                <a:solidFill>
                  <a:srgbClr val="FF0000"/>
                </a:solidFill>
                <a:latin typeface="HGP創英角ｺﾞｼｯｸUB" panose="020B0900000000000000" pitchFamily="50" charset="-128"/>
              </a:rPr>
              <a:t>赤色</a:t>
            </a:r>
            <a:r>
              <a:rPr lang="ja-JP" altLang="en-US" sz="2800" dirty="0">
                <a:solidFill>
                  <a:schemeClr val="tx2"/>
                </a:solidFill>
                <a:latin typeface="HGP創英角ｺﾞｼｯｸUB" panose="020B0900000000000000" pitchFamily="50" charset="-128"/>
              </a:rPr>
              <a:t>で書く。</a:t>
            </a:r>
            <a:endParaRPr lang="en-US" altLang="ja-JP" sz="2800" dirty="0">
              <a:solidFill>
                <a:schemeClr val="tx2"/>
              </a:solidFill>
              <a:latin typeface="HGP創英角ｺﾞｼｯｸUB" panose="020B0900000000000000" pitchFamily="50" charset="-128"/>
            </a:endParaRPr>
          </a:p>
          <a:p>
            <a:pPr marL="531810" indent="-531810">
              <a:defRPr/>
            </a:pPr>
            <a:r>
              <a:rPr lang="ja-JP" altLang="en-US" sz="2800" dirty="0">
                <a:solidFill>
                  <a:schemeClr val="tx2"/>
                </a:solidFill>
                <a:latin typeface="HGP創英角ｺﾞｼｯｸUB" panose="020B0900000000000000" pitchFamily="50" charset="-128"/>
              </a:rPr>
              <a:t>３　</a:t>
            </a:r>
            <a:r>
              <a:rPr lang="en-US" altLang="ja-JP" sz="2800" dirty="0">
                <a:solidFill>
                  <a:schemeClr val="tx2"/>
                </a:solidFill>
                <a:latin typeface="HGP創英角ｺﾞｼｯｸUB" panose="020B0900000000000000" pitchFamily="50" charset="-128"/>
              </a:rPr>
              <a:t> </a:t>
            </a:r>
            <a:r>
              <a:rPr lang="en-US" altLang="ja-JP" sz="2800" dirty="0" err="1">
                <a:solidFill>
                  <a:schemeClr val="tx2"/>
                </a:solidFill>
                <a:latin typeface="HGP創英角ｺﾞｼｯｸUB" panose="020B0900000000000000" pitchFamily="50" charset="-128"/>
              </a:rPr>
              <a:t>Sve</a:t>
            </a:r>
            <a:r>
              <a:rPr lang="ja-JP" altLang="en-US" sz="2800" dirty="0" smtClean="0">
                <a:solidFill>
                  <a:schemeClr val="tx2"/>
                </a:solidFill>
                <a:latin typeface="HGP創英角ｺﾞｼｯｸUB" panose="020B0900000000000000" pitchFamily="50" charset="-128"/>
              </a:rPr>
              <a:t>は本人や</a:t>
            </a:r>
            <a:r>
              <a:rPr lang="ja-JP" altLang="en-US" sz="2800" dirty="0">
                <a:solidFill>
                  <a:schemeClr val="tx2"/>
                </a:solidFill>
                <a:latin typeface="HGP創英角ｺﾞｼｯｸUB" panose="020B0900000000000000" pitchFamily="50" charset="-128"/>
              </a:rPr>
              <a:t>事業者との会話や場面を正確に伝え、</a:t>
            </a:r>
            <a:r>
              <a:rPr lang="en-US" altLang="ja-JP" sz="2800" dirty="0">
                <a:solidFill>
                  <a:schemeClr val="tx2"/>
                </a:solidFill>
                <a:latin typeface="HGP創英角ｺﾞｼｯｸUB" panose="020B0900000000000000" pitchFamily="50" charset="-128"/>
              </a:rPr>
              <a:t> </a:t>
            </a:r>
            <a:r>
              <a:rPr lang="en-US" altLang="ja-JP" sz="2800" dirty="0" err="1">
                <a:solidFill>
                  <a:schemeClr val="tx2"/>
                </a:solidFill>
                <a:latin typeface="HGP創英角ｺﾞｼｯｸUB" panose="020B0900000000000000" pitchFamily="50" charset="-128"/>
              </a:rPr>
              <a:t>Svr</a:t>
            </a:r>
            <a:r>
              <a:rPr lang="ja-JP" altLang="en-US" sz="2800" dirty="0">
                <a:solidFill>
                  <a:schemeClr val="tx2"/>
                </a:solidFill>
                <a:latin typeface="HGP創英角ｺﾞｼｯｸUB" panose="020B0900000000000000" pitchFamily="50" charset="-128"/>
              </a:rPr>
              <a:t>は</a:t>
            </a:r>
            <a:r>
              <a:rPr lang="en-US" altLang="ja-JP" sz="2800" dirty="0" err="1">
                <a:solidFill>
                  <a:schemeClr val="tx2"/>
                </a:solidFill>
                <a:latin typeface="HGP創英角ｺﾞｼｯｸUB" panose="020B0900000000000000" pitchFamily="50" charset="-128"/>
              </a:rPr>
              <a:t>Sve</a:t>
            </a:r>
            <a:r>
              <a:rPr lang="ja-JP" altLang="en-US" sz="2800" dirty="0">
                <a:solidFill>
                  <a:schemeClr val="tx2"/>
                </a:solidFill>
                <a:latin typeface="HGP創英角ｺﾞｼｯｸUB" panose="020B0900000000000000" pitchFamily="50" charset="-128"/>
              </a:rPr>
              <a:t>の気づきや意図的な取り組みを</a:t>
            </a:r>
            <a:r>
              <a:rPr lang="ja-JP" altLang="en-US" sz="2800" dirty="0">
                <a:solidFill>
                  <a:srgbClr val="0000FF"/>
                </a:solidFill>
                <a:latin typeface="HGP創英角ｺﾞｼｯｸUB" panose="020B0900000000000000" pitchFamily="50" charset="-128"/>
              </a:rPr>
              <a:t>青色</a:t>
            </a:r>
            <a:r>
              <a:rPr lang="ja-JP" altLang="en-US" sz="2800" dirty="0">
                <a:solidFill>
                  <a:schemeClr val="tx2"/>
                </a:solidFill>
                <a:latin typeface="HGP創英角ｺﾞｼｯｸUB" panose="020B0900000000000000" pitchFamily="50" charset="-128"/>
              </a:rPr>
              <a:t>で書く。</a:t>
            </a:r>
            <a:endParaRPr lang="en-US" altLang="ja-JP" sz="2800" dirty="0">
              <a:solidFill>
                <a:schemeClr val="tx2"/>
              </a:solidFill>
              <a:latin typeface="HGP創英角ｺﾞｼｯｸUB" panose="020B0900000000000000" pitchFamily="50" charset="-128"/>
            </a:endParaRPr>
          </a:p>
          <a:p>
            <a:pPr>
              <a:defRPr/>
            </a:pPr>
            <a:r>
              <a:rPr lang="ja-JP" altLang="en-US" sz="2800" dirty="0">
                <a:solidFill>
                  <a:schemeClr val="tx2"/>
                </a:solidFill>
                <a:latin typeface="HGP創英角ｺﾞｼｯｸUB" panose="020B0900000000000000" pitchFamily="50" charset="-128"/>
              </a:rPr>
              <a:t>４　</a:t>
            </a:r>
            <a:r>
              <a:rPr lang="en-US" altLang="ja-JP" sz="2800" dirty="0">
                <a:solidFill>
                  <a:schemeClr val="tx2"/>
                </a:solidFill>
                <a:latin typeface="HGP創英角ｺﾞｼｯｸUB" panose="020B0900000000000000" pitchFamily="50" charset="-128"/>
              </a:rPr>
              <a:t> </a:t>
            </a:r>
            <a:r>
              <a:rPr lang="en-US" altLang="ja-JP" sz="2800" dirty="0" err="1">
                <a:solidFill>
                  <a:schemeClr val="tx2"/>
                </a:solidFill>
                <a:latin typeface="HGP創英角ｺﾞｼｯｸUB" panose="020B0900000000000000" pitchFamily="50" charset="-128"/>
              </a:rPr>
              <a:t>Svr</a:t>
            </a:r>
            <a:r>
              <a:rPr lang="ja-JP" altLang="en-US" sz="2800" dirty="0">
                <a:solidFill>
                  <a:schemeClr val="tx2"/>
                </a:solidFill>
                <a:latin typeface="HGP創英角ｺﾞｼｯｸUB" panose="020B0900000000000000" pitchFamily="50" charset="-128"/>
              </a:rPr>
              <a:t>はその時の本人や家族、周囲の事業者など</a:t>
            </a:r>
            <a:endParaRPr lang="en-US" altLang="ja-JP" sz="2800" dirty="0">
              <a:solidFill>
                <a:schemeClr val="tx2"/>
              </a:solidFill>
              <a:latin typeface="HGP創英角ｺﾞｼｯｸUB" panose="020B0900000000000000" pitchFamily="50" charset="-128"/>
            </a:endParaRPr>
          </a:p>
          <a:p>
            <a:pPr marL="531810">
              <a:defRPr/>
            </a:pPr>
            <a:r>
              <a:rPr lang="ja-JP" altLang="en-US" sz="2800" dirty="0">
                <a:solidFill>
                  <a:schemeClr val="tx2"/>
                </a:solidFill>
                <a:latin typeface="HGP創英角ｺﾞｼｯｸUB" panose="020B0900000000000000" pitchFamily="50" charset="-128"/>
              </a:rPr>
              <a:t>がどう感じていたかを</a:t>
            </a:r>
            <a:r>
              <a:rPr lang="en-US" altLang="ja-JP" sz="2800" dirty="0" err="1">
                <a:solidFill>
                  <a:schemeClr val="tx2"/>
                </a:solidFill>
                <a:latin typeface="HGP創英角ｺﾞｼｯｸUB" panose="020B0900000000000000" pitchFamily="50" charset="-128"/>
              </a:rPr>
              <a:t>Sve</a:t>
            </a:r>
            <a:r>
              <a:rPr lang="ja-JP" altLang="en-US" sz="2800" dirty="0">
                <a:solidFill>
                  <a:schemeClr val="tx2"/>
                </a:solidFill>
                <a:latin typeface="HGP創英角ｺﾞｼｯｸUB" panose="020B0900000000000000" pitchFamily="50" charset="-128"/>
              </a:rPr>
              <a:t>に尋ねる。</a:t>
            </a:r>
            <a:endParaRPr lang="en-US" altLang="ja-JP" sz="2800" dirty="0">
              <a:solidFill>
                <a:schemeClr val="tx2"/>
              </a:solidFill>
              <a:latin typeface="HGP創英角ｺﾞｼｯｸUB" panose="020B0900000000000000" pitchFamily="50" charset="-128"/>
            </a:endParaRPr>
          </a:p>
          <a:p>
            <a:pPr>
              <a:defRPr/>
            </a:pPr>
            <a:r>
              <a:rPr lang="ja-JP" altLang="en-US" sz="2800" dirty="0">
                <a:solidFill>
                  <a:schemeClr val="tx2"/>
                </a:solidFill>
                <a:latin typeface="HGP創英角ｺﾞｼｯｸUB" panose="020B0900000000000000" pitchFamily="50" charset="-128"/>
              </a:rPr>
              <a:t>５　観察者からコメントをもらう。</a:t>
            </a:r>
            <a:endParaRPr lang="en-US" altLang="ja-JP" sz="2800" dirty="0">
              <a:solidFill>
                <a:schemeClr val="tx2"/>
              </a:solidFill>
              <a:latin typeface="HGP創英角ｺﾞｼｯｸUB" panose="020B0900000000000000" pitchFamily="50" charset="-128"/>
            </a:endParaRPr>
          </a:p>
          <a:p>
            <a:pPr>
              <a:defRPr/>
            </a:pPr>
            <a:r>
              <a:rPr lang="ja-JP" altLang="en-US" sz="2800" dirty="0">
                <a:solidFill>
                  <a:schemeClr val="tx2"/>
                </a:solidFill>
              </a:rPr>
              <a:t>６　最後に</a:t>
            </a:r>
            <a:r>
              <a:rPr lang="en-US" altLang="ja-JP" sz="2800" dirty="0" err="1">
                <a:solidFill>
                  <a:schemeClr val="tx2"/>
                </a:solidFill>
              </a:rPr>
              <a:t>Sve</a:t>
            </a:r>
            <a:r>
              <a:rPr lang="ja-JP" altLang="en-US" sz="2800" dirty="0">
                <a:solidFill>
                  <a:schemeClr val="tx2"/>
                </a:solidFill>
              </a:rPr>
              <a:t>から何に気づいたか話してもらう。</a:t>
            </a:r>
            <a:endParaRPr lang="en-US" altLang="ja-JP" sz="2800" dirty="0">
              <a:solidFill>
                <a:schemeClr val="tx2"/>
              </a:solidFill>
            </a:endParaRPr>
          </a:p>
        </p:txBody>
      </p:sp>
      <p:sp>
        <p:nvSpPr>
          <p:cNvPr id="6"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p:txBody>
          <a:bodyPr/>
          <a:lstStyle/>
          <a:p>
            <a:pPr>
              <a:defRPr/>
            </a:pPr>
            <a:fld id="{431CAECD-5926-4741-A906-A08E04809A27}" type="slidenum">
              <a:rPr lang="en-US" altLang="ja-JP" smtClean="0"/>
              <a:pPr>
                <a:defRPr/>
              </a:pPr>
              <a:t>57</a:t>
            </a:fld>
            <a:endParaRPr lang="en-US" altLang="ja-JP"/>
          </a:p>
        </p:txBody>
      </p:sp>
    </p:spTree>
    <p:extLst>
      <p:ext uri="{BB962C8B-B14F-4D97-AF65-F5344CB8AC3E}">
        <p14:creationId xmlns:p14="http://schemas.microsoft.com/office/powerpoint/2010/main" val="92869606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992188" y="358428"/>
            <a:ext cx="8208962" cy="622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1" hangingPunct="1"/>
            <a:r>
              <a:rPr lang="ja-JP" altLang="en-US" sz="4000" dirty="0">
                <a:solidFill>
                  <a:srgbClr val="CC0000"/>
                </a:solidFill>
                <a:ea typeface="HGP創英角ﾎﾟｯﾌﾟ体" pitchFamily="50" charset="-128"/>
              </a:rPr>
              <a:t>課題</a:t>
            </a:r>
            <a:r>
              <a:rPr lang="ja-JP" altLang="en-US" sz="4000" dirty="0">
                <a:solidFill>
                  <a:srgbClr val="CC0000"/>
                </a:solidFill>
                <a:latin typeface="HGP創英角ﾎﾟｯﾌﾟ体" panose="040B0A00000000000000" pitchFamily="50" charset="-128"/>
                <a:ea typeface="HGP創英角ﾎﾟｯﾌﾟ体" panose="040B0A00000000000000" pitchFamily="50" charset="-128"/>
              </a:rPr>
              <a:t>焦点型</a:t>
            </a:r>
            <a:r>
              <a:rPr lang="en-US" altLang="ja-JP" sz="4000" dirty="0">
                <a:solidFill>
                  <a:srgbClr val="CC0000"/>
                </a:solidFill>
                <a:latin typeface="HGP創英角ﾎﾟｯﾌﾟ体" panose="040B0A00000000000000" pitchFamily="50" charset="-128"/>
                <a:ea typeface="HGP創英角ﾎﾟｯﾌﾟ体" panose="040B0A00000000000000" pitchFamily="50" charset="-128"/>
              </a:rPr>
              <a:t>SV</a:t>
            </a:r>
            <a:r>
              <a:rPr lang="ja-JP" altLang="en-US" sz="4000" dirty="0">
                <a:solidFill>
                  <a:srgbClr val="CC0000"/>
                </a:solidFill>
                <a:latin typeface="HGP創英角ﾎﾟｯﾌﾟ体" panose="040B0A00000000000000" pitchFamily="50" charset="-128"/>
                <a:ea typeface="HGP創英角ﾎﾟｯﾌﾟ体" panose="040B0A00000000000000" pitchFamily="50" charset="-128"/>
              </a:rPr>
              <a:t>演習時の</a:t>
            </a:r>
            <a:r>
              <a:rPr lang="en-US" altLang="ja-JP" sz="4000" dirty="0" err="1">
                <a:solidFill>
                  <a:srgbClr val="CC0000"/>
                </a:solidFill>
                <a:latin typeface="HGP創英角ﾎﾟｯﾌﾟ体" panose="040B0A00000000000000" pitchFamily="50" charset="-128"/>
                <a:ea typeface="HGP創英角ﾎﾟｯﾌﾟ体" panose="040B0A00000000000000" pitchFamily="50" charset="-128"/>
              </a:rPr>
              <a:t>Svr</a:t>
            </a:r>
            <a:r>
              <a:rPr lang="ja-JP" altLang="en-US" sz="4000" dirty="0">
                <a:solidFill>
                  <a:srgbClr val="CC0000"/>
                </a:solidFill>
                <a:latin typeface="HGP創英角ﾎﾟｯﾌﾟ体" panose="040B0A00000000000000" pitchFamily="50" charset="-128"/>
                <a:ea typeface="HGP創英角ﾎﾟｯﾌﾟ体" panose="040B0A00000000000000" pitchFamily="50" charset="-128"/>
              </a:rPr>
              <a:t>の</a:t>
            </a:r>
            <a:r>
              <a:rPr lang="ja-JP" altLang="en-US" sz="4000" dirty="0">
                <a:solidFill>
                  <a:srgbClr val="CC0000"/>
                </a:solidFill>
                <a:ea typeface="HGP創英角ﾎﾟｯﾌﾟ体" pitchFamily="50" charset="-128"/>
              </a:rPr>
              <a:t>言葉</a:t>
            </a:r>
          </a:p>
        </p:txBody>
      </p:sp>
      <p:sp>
        <p:nvSpPr>
          <p:cNvPr id="13315" name="Line 3"/>
          <p:cNvSpPr>
            <a:spLocks noChangeShapeType="1"/>
          </p:cNvSpPr>
          <p:nvPr/>
        </p:nvSpPr>
        <p:spPr bwMode="auto">
          <a:xfrm>
            <a:off x="381000" y="1211058"/>
            <a:ext cx="9144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solidFill>
                <a:srgbClr val="FFFFFF"/>
              </a:solidFill>
            </a:endParaRPr>
          </a:p>
        </p:txBody>
      </p:sp>
      <p:sp>
        <p:nvSpPr>
          <p:cNvPr id="13316" name="Rectangle 18"/>
          <p:cNvSpPr>
            <a:spLocks noChangeArrowheads="1"/>
          </p:cNvSpPr>
          <p:nvPr/>
        </p:nvSpPr>
        <p:spPr bwMode="auto">
          <a:xfrm>
            <a:off x="381000" y="2411010"/>
            <a:ext cx="9098966"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514350" indent="-514350" eaLnBrk="0" hangingPunct="0">
              <a:spcBef>
                <a:spcPct val="20000"/>
              </a:spcBef>
              <a:buClr>
                <a:schemeClr val="hlink"/>
              </a:buClr>
              <a:buSzPct val="120000"/>
              <a:buChar char="•"/>
              <a:defRPr kumimoji="1" sz="3200">
                <a:solidFill>
                  <a:schemeClr val="tx1"/>
                </a:solidFill>
                <a:latin typeface="Tahoma" pitchFamily="34" charset="0"/>
                <a:ea typeface="ＭＳ Ｐゴシック" charset="-128"/>
              </a:defRPr>
            </a:lvl1pPr>
            <a:lvl2pPr marL="742950" indent="-285750" eaLnBrk="0" hangingPunct="0">
              <a:spcBef>
                <a:spcPct val="20000"/>
              </a:spcBef>
              <a:buFont typeface="Tahoma" pitchFamily="34" charset="0"/>
              <a:buChar char="–"/>
              <a:defRPr kumimoji="1" sz="2800">
                <a:solidFill>
                  <a:schemeClr val="tx1"/>
                </a:solidFill>
                <a:latin typeface="Tahoma" pitchFamily="34" charset="0"/>
                <a:ea typeface="ＭＳ Ｐゴシック" charset="-128"/>
              </a:defRPr>
            </a:lvl2pPr>
            <a:lvl3pPr marL="1143000" indent="-228600" eaLnBrk="0" hangingPunct="0">
              <a:spcBef>
                <a:spcPct val="20000"/>
              </a:spcBef>
              <a:buClr>
                <a:schemeClr val="hlink"/>
              </a:buClr>
              <a:buSzPct val="120000"/>
              <a:buChar char="•"/>
              <a:defRPr kumimoji="1" sz="2400">
                <a:solidFill>
                  <a:schemeClr val="tx1"/>
                </a:solidFill>
                <a:latin typeface="Tahoma" pitchFamily="34" charset="0"/>
                <a:ea typeface="ＭＳ Ｐゴシック" charset="-128"/>
              </a:defRPr>
            </a:lvl3pPr>
            <a:lvl4pPr marL="1600200" indent="-228600" eaLnBrk="0" hangingPunct="0">
              <a:spcBef>
                <a:spcPct val="20000"/>
              </a:spcBef>
              <a:buFont typeface="Tahoma" pitchFamily="34" charset="0"/>
              <a:buChar char="–"/>
              <a:defRPr kumimoji="1" sz="2000">
                <a:solidFill>
                  <a:schemeClr val="tx1"/>
                </a:solidFill>
                <a:latin typeface="Tahoma" pitchFamily="34" charset="0"/>
                <a:ea typeface="ＭＳ Ｐゴシック" charset="-128"/>
              </a:defRPr>
            </a:lvl4pPr>
            <a:lvl5pPr marL="2057400" indent="-228600" eaLnBrk="0" hangingPunct="0">
              <a:spcBef>
                <a:spcPct val="20000"/>
              </a:spcBef>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5pPr>
            <a:lvl6pPr marL="25146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6pPr>
            <a:lvl7pPr marL="29718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7pPr>
            <a:lvl8pPr marL="34290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8pPr>
            <a:lvl9pPr marL="38862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9pPr>
          </a:lstStyle>
          <a:p>
            <a:pPr eaLnBrk="1" hangingPunct="1">
              <a:lnSpc>
                <a:spcPct val="150000"/>
              </a:lnSpc>
              <a:spcBef>
                <a:spcPct val="0"/>
              </a:spcBef>
              <a:buClrTx/>
              <a:buSzTx/>
              <a:buFontTx/>
              <a:buAutoNum type="arabicPeriod"/>
            </a:pPr>
            <a:r>
              <a:rPr lang="ja-JP" altLang="en-US" sz="2800" dirty="0">
                <a:solidFill>
                  <a:srgbClr val="000000"/>
                </a:solidFill>
                <a:latin typeface="Arial" charset="0"/>
                <a:ea typeface="HGP創英角ｺﾞｼｯｸUB" pitchFamily="50" charset="-128"/>
              </a:rPr>
              <a:t>支援をするに当たってあなたが課題と感じていることは？</a:t>
            </a:r>
            <a:endParaRPr lang="en-US" altLang="ja-JP" sz="2800" dirty="0">
              <a:solidFill>
                <a:srgbClr val="000000"/>
              </a:solidFill>
              <a:latin typeface="Arial" charset="0"/>
              <a:ea typeface="HGP創英角ｺﾞｼｯｸUB" pitchFamily="50" charset="-128"/>
            </a:endParaRPr>
          </a:p>
          <a:p>
            <a:pPr eaLnBrk="1" hangingPunct="1">
              <a:lnSpc>
                <a:spcPct val="150000"/>
              </a:lnSpc>
              <a:spcBef>
                <a:spcPct val="0"/>
              </a:spcBef>
              <a:buClrTx/>
              <a:buSzTx/>
              <a:buFontTx/>
              <a:buAutoNum type="arabicPeriod"/>
            </a:pPr>
            <a:r>
              <a:rPr lang="ja-JP" altLang="en-US" sz="2800" dirty="0">
                <a:solidFill>
                  <a:srgbClr val="000000"/>
                </a:solidFill>
                <a:latin typeface="Arial" charset="0"/>
                <a:ea typeface="HGP創英角ｺﾞｼｯｸUB" pitchFamily="50" charset="-128"/>
              </a:rPr>
              <a:t>それはどんな時に感じますか？</a:t>
            </a:r>
            <a:endParaRPr lang="en-US" altLang="ja-JP" sz="2800" dirty="0">
              <a:solidFill>
                <a:srgbClr val="000000"/>
              </a:solidFill>
              <a:latin typeface="Arial" charset="0"/>
              <a:ea typeface="HGP創英角ｺﾞｼｯｸUB" pitchFamily="50" charset="-128"/>
            </a:endParaRPr>
          </a:p>
          <a:p>
            <a:pPr eaLnBrk="1" hangingPunct="1">
              <a:lnSpc>
                <a:spcPct val="150000"/>
              </a:lnSpc>
              <a:spcBef>
                <a:spcPct val="0"/>
              </a:spcBef>
              <a:buClrTx/>
              <a:buSzTx/>
              <a:buFontTx/>
              <a:buAutoNum type="arabicPeriod"/>
            </a:pPr>
            <a:r>
              <a:rPr lang="ja-JP" altLang="en-US" sz="2800" dirty="0">
                <a:solidFill>
                  <a:srgbClr val="000000"/>
                </a:solidFill>
                <a:latin typeface="Arial" charset="0"/>
                <a:ea typeface="HGP創英角ｺﾞｼｯｸUB" pitchFamily="50" charset="-128"/>
              </a:rPr>
              <a:t>相手が誰であってもそう感じますか？</a:t>
            </a:r>
            <a:endParaRPr lang="en-US" altLang="ja-JP" sz="2800" dirty="0">
              <a:solidFill>
                <a:srgbClr val="000000"/>
              </a:solidFill>
              <a:latin typeface="Arial" charset="0"/>
              <a:ea typeface="HGP創英角ｺﾞｼｯｸUB" pitchFamily="50" charset="-128"/>
            </a:endParaRPr>
          </a:p>
          <a:p>
            <a:pPr marL="0" indent="271462" eaLnBrk="1" hangingPunct="1">
              <a:lnSpc>
                <a:spcPct val="150000"/>
              </a:lnSpc>
              <a:spcBef>
                <a:spcPct val="0"/>
              </a:spcBef>
              <a:buClrTx/>
              <a:buSzTx/>
              <a:buFontTx/>
              <a:buAutoNum type="arabicPeriod"/>
            </a:pPr>
            <a:r>
              <a:rPr lang="ja-JP" altLang="en-US" sz="2800" dirty="0">
                <a:solidFill>
                  <a:srgbClr val="000000"/>
                </a:solidFill>
                <a:latin typeface="Arial" charset="0"/>
                <a:ea typeface="HGP創英角ｺﾞｼｯｸUB" pitchFamily="50" charset="-128"/>
              </a:rPr>
              <a:t>　その場面を思い起こしてください。相手からあなたはどう</a:t>
            </a:r>
            <a:endParaRPr lang="en-US" altLang="ja-JP" sz="2800" dirty="0">
              <a:solidFill>
                <a:srgbClr val="000000"/>
              </a:solidFill>
              <a:latin typeface="Arial" charset="0"/>
              <a:ea typeface="HGP創英角ｺﾞｼｯｸUB" pitchFamily="50" charset="-128"/>
            </a:endParaRPr>
          </a:p>
          <a:p>
            <a:pPr marL="0" indent="271462" eaLnBrk="1" hangingPunct="1">
              <a:lnSpc>
                <a:spcPct val="150000"/>
              </a:lnSpc>
              <a:spcBef>
                <a:spcPct val="0"/>
              </a:spcBef>
              <a:buClrTx/>
              <a:buSzTx/>
              <a:buNone/>
            </a:pPr>
            <a:r>
              <a:rPr lang="ja-JP" altLang="en-US" sz="2800" dirty="0">
                <a:solidFill>
                  <a:srgbClr val="000000"/>
                </a:solidFill>
                <a:latin typeface="Arial" charset="0"/>
                <a:ea typeface="HGP創英角ｺﾞｼｯｸUB" pitchFamily="50" charset="-128"/>
              </a:rPr>
              <a:t>見えていましたか？</a:t>
            </a:r>
            <a:endParaRPr lang="en-US" altLang="ja-JP" sz="2800" dirty="0">
              <a:solidFill>
                <a:srgbClr val="000000"/>
              </a:solidFill>
              <a:latin typeface="Arial" charset="0"/>
              <a:ea typeface="HGP創英角ｺﾞｼｯｸUB" pitchFamily="50" charset="-128"/>
            </a:endParaRPr>
          </a:p>
          <a:p>
            <a:pPr marL="0" indent="0" eaLnBrk="1" hangingPunct="1">
              <a:lnSpc>
                <a:spcPct val="150000"/>
              </a:lnSpc>
              <a:spcBef>
                <a:spcPct val="0"/>
              </a:spcBef>
              <a:buClrTx/>
              <a:buSzTx/>
              <a:buNone/>
            </a:pPr>
            <a:r>
              <a:rPr lang="en-US" altLang="ja-JP" sz="2800" dirty="0">
                <a:solidFill>
                  <a:srgbClr val="000000"/>
                </a:solidFill>
                <a:latin typeface="Arial" charset="0"/>
                <a:ea typeface="HGP創英角ｺﾞｼｯｸUB" pitchFamily="50" charset="-128"/>
              </a:rPr>
              <a:t>6.</a:t>
            </a:r>
            <a:r>
              <a:rPr lang="ja-JP" altLang="en-US" sz="2800" dirty="0">
                <a:solidFill>
                  <a:srgbClr val="000000"/>
                </a:solidFill>
                <a:latin typeface="Arial" charset="0"/>
                <a:ea typeface="HGP創英角ｺﾞｼｯｸUB" pitchFamily="50" charset="-128"/>
              </a:rPr>
              <a:t>　どうすれば良かったでしょうか？</a:t>
            </a:r>
            <a:endParaRPr lang="en-US" altLang="ja-JP" sz="2800" dirty="0">
              <a:solidFill>
                <a:srgbClr val="000000"/>
              </a:solidFill>
              <a:latin typeface="Arial" charset="0"/>
              <a:ea typeface="HGP創英角ｺﾞｼｯｸUB" pitchFamily="50" charset="-128"/>
            </a:endParaRPr>
          </a:p>
        </p:txBody>
      </p:sp>
      <p:sp>
        <p:nvSpPr>
          <p:cNvPr id="13319" name="Rectangle 18"/>
          <p:cNvSpPr>
            <a:spLocks noChangeArrowheads="1"/>
          </p:cNvSpPr>
          <p:nvPr/>
        </p:nvSpPr>
        <p:spPr bwMode="auto">
          <a:xfrm>
            <a:off x="852435" y="1228675"/>
            <a:ext cx="7345281"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spcBef>
                <a:spcPct val="20000"/>
              </a:spcBef>
              <a:buClr>
                <a:schemeClr val="hlink"/>
              </a:buClr>
              <a:buSzPct val="120000"/>
              <a:buChar char="•"/>
              <a:defRPr kumimoji="1" sz="3200">
                <a:solidFill>
                  <a:schemeClr val="tx1"/>
                </a:solidFill>
                <a:latin typeface="Tahoma" pitchFamily="34" charset="0"/>
                <a:ea typeface="ＭＳ Ｐゴシック" charset="-128"/>
              </a:defRPr>
            </a:lvl1pPr>
            <a:lvl2pPr marL="742950" indent="-285750" eaLnBrk="0" hangingPunct="0">
              <a:spcBef>
                <a:spcPct val="20000"/>
              </a:spcBef>
              <a:buFont typeface="Tahoma" pitchFamily="34" charset="0"/>
              <a:buChar char="–"/>
              <a:defRPr kumimoji="1" sz="2800">
                <a:solidFill>
                  <a:schemeClr val="tx1"/>
                </a:solidFill>
                <a:latin typeface="Tahoma" pitchFamily="34" charset="0"/>
                <a:ea typeface="ＭＳ Ｐゴシック" charset="-128"/>
              </a:defRPr>
            </a:lvl2pPr>
            <a:lvl3pPr marL="1143000" indent="-228600" eaLnBrk="0" hangingPunct="0">
              <a:spcBef>
                <a:spcPct val="20000"/>
              </a:spcBef>
              <a:buClr>
                <a:schemeClr val="hlink"/>
              </a:buClr>
              <a:buSzPct val="120000"/>
              <a:buChar char="•"/>
              <a:defRPr kumimoji="1" sz="2400">
                <a:solidFill>
                  <a:schemeClr val="tx1"/>
                </a:solidFill>
                <a:latin typeface="Tahoma" pitchFamily="34" charset="0"/>
                <a:ea typeface="ＭＳ Ｐゴシック" charset="-128"/>
              </a:defRPr>
            </a:lvl3pPr>
            <a:lvl4pPr marL="1600200" indent="-228600" eaLnBrk="0" hangingPunct="0">
              <a:spcBef>
                <a:spcPct val="20000"/>
              </a:spcBef>
              <a:buFont typeface="Tahoma" pitchFamily="34" charset="0"/>
              <a:buChar char="–"/>
              <a:defRPr kumimoji="1" sz="2000">
                <a:solidFill>
                  <a:schemeClr val="tx1"/>
                </a:solidFill>
                <a:latin typeface="Tahoma" pitchFamily="34" charset="0"/>
                <a:ea typeface="ＭＳ Ｐゴシック" charset="-128"/>
              </a:defRPr>
            </a:lvl4pPr>
            <a:lvl5pPr marL="2057400" indent="-228600" eaLnBrk="0" hangingPunct="0">
              <a:spcBef>
                <a:spcPct val="20000"/>
              </a:spcBef>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5pPr>
            <a:lvl6pPr marL="25146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6pPr>
            <a:lvl7pPr marL="29718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7pPr>
            <a:lvl8pPr marL="34290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8pPr>
            <a:lvl9pPr marL="3886200" indent="-228600" eaLnBrk="0" fontAlgn="base" hangingPunct="0">
              <a:spcBef>
                <a:spcPct val="20000"/>
              </a:spcBef>
              <a:spcAft>
                <a:spcPct val="0"/>
              </a:spcAft>
              <a:buClr>
                <a:schemeClr val="hlink"/>
              </a:buClr>
              <a:buSzPct val="80000"/>
              <a:buFont typeface="Wingdings" pitchFamily="2" charset="2"/>
              <a:buChar char="v"/>
              <a:defRPr kumimoji="1" sz="2000">
                <a:solidFill>
                  <a:schemeClr val="tx1"/>
                </a:solidFill>
                <a:latin typeface="Tahoma" pitchFamily="34" charset="0"/>
                <a:ea typeface="ＭＳ Ｐゴシック" charset="-128"/>
              </a:defRPr>
            </a:lvl9pPr>
          </a:lstStyle>
          <a:p>
            <a:pPr eaLnBrk="1" hangingPunct="1">
              <a:spcBef>
                <a:spcPct val="0"/>
              </a:spcBef>
              <a:buClrTx/>
              <a:buSzTx/>
              <a:buNone/>
            </a:pPr>
            <a:r>
              <a:rPr lang="ja-JP" altLang="en-US" dirty="0">
                <a:solidFill>
                  <a:srgbClr val="0000FF"/>
                </a:solidFill>
                <a:latin typeface="Arial" charset="0"/>
                <a:ea typeface="HGP創英角ｺﾞｼｯｸUB" pitchFamily="50" charset="-128"/>
              </a:rPr>
              <a:t>ポイントは事例の検討にならないこと</a:t>
            </a:r>
            <a:endParaRPr lang="en-US" altLang="ja-JP" dirty="0">
              <a:solidFill>
                <a:srgbClr val="0000FF"/>
              </a:solidFill>
              <a:latin typeface="Arial" charset="0"/>
              <a:ea typeface="HGP創英角ｺﾞｼｯｸUB" pitchFamily="50" charset="-128"/>
            </a:endParaRPr>
          </a:p>
          <a:p>
            <a:pPr eaLnBrk="1" hangingPunct="1">
              <a:spcBef>
                <a:spcPct val="0"/>
              </a:spcBef>
              <a:buClrTx/>
              <a:buSzTx/>
              <a:buNone/>
            </a:pPr>
            <a:r>
              <a:rPr lang="ja-JP" altLang="en-US" dirty="0">
                <a:solidFill>
                  <a:srgbClr val="0000FF"/>
                </a:solidFill>
                <a:latin typeface="Arial" charset="0"/>
                <a:ea typeface="HGP創英角ｺﾞｼｯｸUB" pitchFamily="50" charset="-128"/>
              </a:rPr>
              <a:t>端的に自分の課題を言ってから始めること</a:t>
            </a:r>
            <a:endParaRPr lang="en-US" altLang="ja-JP" dirty="0">
              <a:solidFill>
                <a:srgbClr val="0000FF"/>
              </a:solidFill>
              <a:latin typeface="Arial" charset="0"/>
              <a:ea typeface="HGP創英角ｺﾞｼｯｸUB" pitchFamily="50" charset="-128"/>
            </a:endParaRPr>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06448"/>
            <a:ext cx="2311400" cy="476250"/>
          </a:xfrm>
        </p:spPr>
        <p:txBody>
          <a:bodyPr/>
          <a:lstStyle/>
          <a:p>
            <a:pPr>
              <a:defRPr/>
            </a:pPr>
            <a:fld id="{431CAECD-5926-4741-A906-A08E04809A27}" type="slidenum">
              <a:rPr lang="en-US" altLang="ja-JP" smtClean="0"/>
              <a:pPr>
                <a:defRPr/>
              </a:pPr>
              <a:t>58</a:t>
            </a:fld>
            <a:endParaRPr lang="en-US" altLang="ja-JP"/>
          </a:p>
        </p:txBody>
      </p:sp>
    </p:spTree>
    <p:extLst>
      <p:ext uri="{BB962C8B-B14F-4D97-AF65-F5344CB8AC3E}">
        <p14:creationId xmlns:p14="http://schemas.microsoft.com/office/powerpoint/2010/main" val="16740660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741272" y="1"/>
            <a:ext cx="8496300" cy="936625"/>
          </a:xfrm>
        </p:spPr>
        <p:txBody>
          <a:bodyPr/>
          <a:lstStyle/>
          <a:p>
            <a:pPr eaLnBrk="1" hangingPunct="1"/>
            <a:r>
              <a:rPr lang="ja-JP" altLang="en-US" sz="3200" dirty="0">
                <a:solidFill>
                  <a:srgbClr val="CC3300"/>
                </a:solidFill>
                <a:latin typeface="HGP創英角ﾎﾟｯﾌﾟ体" pitchFamily="50" charset="-128"/>
                <a:ea typeface="HGP創英角ﾎﾟｯﾌﾟ体" pitchFamily="50" charset="-128"/>
              </a:rPr>
              <a:t>「課題焦点」型のスーパービジョン進行例①</a:t>
            </a:r>
          </a:p>
        </p:txBody>
      </p:sp>
      <p:sp>
        <p:nvSpPr>
          <p:cNvPr id="15364" name="Rectangle 4"/>
          <p:cNvSpPr>
            <a:spLocks noChangeArrowheads="1"/>
          </p:cNvSpPr>
          <p:nvPr/>
        </p:nvSpPr>
        <p:spPr bwMode="auto">
          <a:xfrm>
            <a:off x="1064569" y="1048420"/>
            <a:ext cx="828092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私は、利用者にどうやって相談支援専門員を理解してもらえるかいつも不安です。特に初回訪問が重荷ですね。</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それは、どのような利用者でも同じですか？</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いえ、敢えて言えば年上の高圧的な感じの人ですね。</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en-US" altLang="ja-JP" sz="2400" dirty="0">
                <a:solidFill>
                  <a:schemeClr val="tx2"/>
                </a:solidFill>
                <a:latin typeface="HGP創英角ｺﾞｼｯｸUB" panose="020B0900000000000000" pitchFamily="50" charset="-128"/>
                <a:ea typeface="HGP創英角ｺﾞｼｯｸUB" panose="020B0900000000000000" pitchFamily="50" charset="-128"/>
              </a:rPr>
              <a:t>A</a:t>
            </a:r>
            <a:r>
              <a:rPr lang="ja-JP" altLang="en-US" sz="2400" dirty="0" err="1">
                <a:solidFill>
                  <a:schemeClr val="tx2"/>
                </a:solidFill>
                <a:latin typeface="HGP創英角ｺﾞｼｯｸUB" panose="020B0900000000000000" pitchFamily="50" charset="-128"/>
                <a:ea typeface="HGP創英角ｺﾞｼｯｸUB" panose="020B0900000000000000" pitchFamily="50" charset="-128"/>
              </a:rPr>
              <a:t>さんは</a:t>
            </a:r>
            <a:r>
              <a:rPr lang="en-US" altLang="ja-JP" sz="2400" dirty="0">
                <a:solidFill>
                  <a:schemeClr val="tx2"/>
                </a:solidFill>
                <a:latin typeface="HGP創英角ｺﾞｼｯｸUB" panose="020B0900000000000000" pitchFamily="50" charset="-128"/>
                <a:ea typeface="HGP創英角ｺﾞｼｯｸUB" panose="020B0900000000000000" pitchFamily="50" charset="-128"/>
              </a:rPr>
              <a:t>30</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歳くらいですから、</a:t>
            </a:r>
            <a:r>
              <a:rPr lang="en-US" altLang="ja-JP" sz="2400" dirty="0">
                <a:solidFill>
                  <a:schemeClr val="tx2"/>
                </a:solidFill>
                <a:latin typeface="HGP創英角ｺﾞｼｯｸUB" panose="020B0900000000000000" pitchFamily="50" charset="-128"/>
                <a:ea typeface="HGP創英角ｺﾞｼｯｸUB" panose="020B0900000000000000" pitchFamily="50" charset="-128"/>
              </a:rPr>
              <a:t>40</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代以上の方ですね。</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もう少し上かもしれません。特に男性です。</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トラウマがあるとか？</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自分の中では特に思い当たらないのですが・・・・</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3" name="正方形/長方形 2"/>
          <p:cNvSpPr/>
          <p:nvPr/>
        </p:nvSpPr>
        <p:spPr>
          <a:xfrm rot="16200000">
            <a:off x="459457" y="1313878"/>
            <a:ext cx="724398" cy="485826"/>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eaVert" lIns="0" rIns="0" rtlCol="0" anchor="ctr"/>
          <a:lstStyle/>
          <a:p>
            <a:pPr algn="ctr">
              <a:lnSpc>
                <a:spcPts val="1700"/>
              </a:lnSpc>
            </a:pPr>
            <a:r>
              <a:rPr kumimoji="1" lang="en-US" altLang="ja-JP" dirty="0" err="1" smtClean="0">
                <a:solidFill>
                  <a:srgbClr val="0000FF"/>
                </a:solidFill>
              </a:rPr>
              <a:t>S</a:t>
            </a:r>
            <a:r>
              <a:rPr lang="en-US" altLang="ja-JP" dirty="0" err="1" smtClean="0">
                <a:solidFill>
                  <a:srgbClr val="0000FF"/>
                </a:solidFill>
              </a:rPr>
              <a:t>ve</a:t>
            </a:r>
            <a:endParaRPr kumimoji="1" lang="en-US" altLang="ja-JP" dirty="0">
              <a:solidFill>
                <a:srgbClr val="0000FF"/>
              </a:solidFill>
            </a:endParaRPr>
          </a:p>
        </p:txBody>
      </p:sp>
      <p:sp>
        <p:nvSpPr>
          <p:cNvPr id="11" name="正方形/長方形 10"/>
          <p:cNvSpPr/>
          <p:nvPr/>
        </p:nvSpPr>
        <p:spPr>
          <a:xfrm rot="16200000">
            <a:off x="503209" y="2099921"/>
            <a:ext cx="563973" cy="485826"/>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eaVert" lIns="0" rIns="0" rtlCol="0" anchor="ctr"/>
          <a:lstStyle/>
          <a:p>
            <a:pPr algn="ctr">
              <a:lnSpc>
                <a:spcPts val="1700"/>
              </a:lnSpc>
            </a:pPr>
            <a:r>
              <a:rPr kumimoji="1" lang="en-US" altLang="ja-JP" dirty="0" err="1" smtClean="0">
                <a:solidFill>
                  <a:srgbClr val="0000FF"/>
                </a:solidFill>
              </a:rPr>
              <a:t>S</a:t>
            </a:r>
            <a:r>
              <a:rPr lang="en-US" altLang="ja-JP" dirty="0" err="1" smtClean="0">
                <a:solidFill>
                  <a:srgbClr val="0000FF"/>
                </a:solidFill>
              </a:rPr>
              <a:t>vr</a:t>
            </a:r>
            <a:endParaRPr kumimoji="1" lang="en-US" altLang="ja-JP" dirty="0">
              <a:solidFill>
                <a:srgbClr val="0000FF"/>
              </a:solidFill>
            </a:endParaRPr>
          </a:p>
        </p:txBody>
      </p:sp>
      <p:sp>
        <p:nvSpPr>
          <p:cNvPr id="12" name="正方形/長方形 11"/>
          <p:cNvSpPr/>
          <p:nvPr/>
        </p:nvSpPr>
        <p:spPr>
          <a:xfrm rot="16200000">
            <a:off x="503208" y="3568413"/>
            <a:ext cx="563973" cy="485826"/>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700"/>
              </a:lnSpc>
            </a:pPr>
            <a:r>
              <a:rPr kumimoji="1" lang="en-US" altLang="ja-JP" dirty="0" err="1" smtClean="0">
                <a:solidFill>
                  <a:srgbClr val="0000FF"/>
                </a:solidFill>
              </a:rPr>
              <a:t>S</a:t>
            </a:r>
            <a:r>
              <a:rPr lang="en-US" altLang="ja-JP" dirty="0" err="1" smtClean="0">
                <a:solidFill>
                  <a:srgbClr val="0000FF"/>
                </a:solidFill>
              </a:rPr>
              <a:t>vr</a:t>
            </a:r>
            <a:endParaRPr kumimoji="1" lang="en-US" altLang="ja-JP" dirty="0">
              <a:solidFill>
                <a:srgbClr val="0000FF"/>
              </a:solidFill>
            </a:endParaRPr>
          </a:p>
        </p:txBody>
      </p:sp>
      <p:sp>
        <p:nvSpPr>
          <p:cNvPr id="13" name="正方形/長方形 12"/>
          <p:cNvSpPr/>
          <p:nvPr/>
        </p:nvSpPr>
        <p:spPr>
          <a:xfrm rot="16200000">
            <a:off x="422994" y="2821563"/>
            <a:ext cx="724398" cy="485826"/>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700"/>
              </a:lnSpc>
            </a:pPr>
            <a:r>
              <a:rPr kumimoji="1" lang="en-US" altLang="ja-JP" dirty="0" err="1" smtClean="0">
                <a:solidFill>
                  <a:srgbClr val="0000FF"/>
                </a:solidFill>
              </a:rPr>
              <a:t>S</a:t>
            </a:r>
            <a:r>
              <a:rPr lang="en-US" altLang="ja-JP" dirty="0" err="1" smtClean="0">
                <a:solidFill>
                  <a:srgbClr val="0000FF"/>
                </a:solidFill>
              </a:rPr>
              <a:t>ve</a:t>
            </a:r>
            <a:endParaRPr kumimoji="1" lang="en-US" altLang="ja-JP" dirty="0">
              <a:solidFill>
                <a:srgbClr val="0000FF"/>
              </a:solidFill>
            </a:endParaRPr>
          </a:p>
        </p:txBody>
      </p:sp>
      <p:sp>
        <p:nvSpPr>
          <p:cNvPr id="14" name="正方形/長方形 13"/>
          <p:cNvSpPr/>
          <p:nvPr/>
        </p:nvSpPr>
        <p:spPr>
          <a:xfrm rot="16200000">
            <a:off x="503209" y="5026811"/>
            <a:ext cx="563973" cy="485826"/>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700"/>
              </a:lnSpc>
            </a:pPr>
            <a:r>
              <a:rPr kumimoji="1" lang="en-US" altLang="ja-JP" dirty="0" err="1" smtClean="0">
                <a:solidFill>
                  <a:srgbClr val="0000FF"/>
                </a:solidFill>
              </a:rPr>
              <a:t>S</a:t>
            </a:r>
            <a:r>
              <a:rPr lang="en-US" altLang="ja-JP" dirty="0" err="1" smtClean="0">
                <a:solidFill>
                  <a:srgbClr val="0000FF"/>
                </a:solidFill>
              </a:rPr>
              <a:t>vr</a:t>
            </a:r>
            <a:endParaRPr kumimoji="1" lang="en-US" altLang="ja-JP" dirty="0">
              <a:solidFill>
                <a:srgbClr val="0000FF"/>
              </a:solidFill>
            </a:endParaRPr>
          </a:p>
        </p:txBody>
      </p:sp>
      <p:sp>
        <p:nvSpPr>
          <p:cNvPr id="15" name="正方形/長方形 14"/>
          <p:cNvSpPr/>
          <p:nvPr/>
        </p:nvSpPr>
        <p:spPr>
          <a:xfrm rot="16200000">
            <a:off x="422994" y="4290055"/>
            <a:ext cx="724398" cy="485826"/>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700"/>
              </a:lnSpc>
            </a:pPr>
            <a:r>
              <a:rPr kumimoji="1" lang="en-US" altLang="ja-JP" dirty="0" err="1" smtClean="0">
                <a:solidFill>
                  <a:srgbClr val="0000FF"/>
                </a:solidFill>
              </a:rPr>
              <a:t>S</a:t>
            </a:r>
            <a:r>
              <a:rPr lang="en-US" altLang="ja-JP" dirty="0" err="1" smtClean="0">
                <a:solidFill>
                  <a:srgbClr val="0000FF"/>
                </a:solidFill>
              </a:rPr>
              <a:t>ve</a:t>
            </a:r>
            <a:endParaRPr kumimoji="1" lang="en-US" altLang="ja-JP" dirty="0">
              <a:solidFill>
                <a:srgbClr val="0000FF"/>
              </a:solidFill>
            </a:endParaRPr>
          </a:p>
        </p:txBody>
      </p:sp>
      <p:sp>
        <p:nvSpPr>
          <p:cNvPr id="16" name="正方形/長方形 15"/>
          <p:cNvSpPr/>
          <p:nvPr/>
        </p:nvSpPr>
        <p:spPr>
          <a:xfrm rot="16200000">
            <a:off x="422994" y="5758147"/>
            <a:ext cx="724398" cy="485826"/>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700"/>
              </a:lnSpc>
            </a:pPr>
            <a:r>
              <a:rPr kumimoji="1" lang="en-US" altLang="ja-JP" dirty="0" err="1" smtClean="0">
                <a:solidFill>
                  <a:srgbClr val="0000FF"/>
                </a:solidFill>
              </a:rPr>
              <a:t>S</a:t>
            </a:r>
            <a:r>
              <a:rPr lang="en-US" altLang="ja-JP" dirty="0" err="1" smtClean="0">
                <a:solidFill>
                  <a:srgbClr val="0000FF"/>
                </a:solidFill>
              </a:rPr>
              <a:t>ve</a:t>
            </a:r>
            <a:endParaRPr kumimoji="1" lang="en-US" altLang="ja-JP" dirty="0">
              <a:solidFill>
                <a:srgbClr val="0000FF"/>
              </a:solidFill>
            </a:endParaRPr>
          </a:p>
        </p:txBody>
      </p:sp>
      <p:sp>
        <p:nvSpPr>
          <p:cNvPr id="2" name="四角形吹き出し 1"/>
          <p:cNvSpPr/>
          <p:nvPr/>
        </p:nvSpPr>
        <p:spPr>
          <a:xfrm>
            <a:off x="7041232" y="2313625"/>
            <a:ext cx="2160240" cy="504056"/>
          </a:xfrm>
          <a:prstGeom prst="wedgeRectCallout">
            <a:avLst>
              <a:gd name="adj1" fmla="val -69375"/>
              <a:gd name="adj2" fmla="val -43738"/>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dirty="0">
                <a:solidFill>
                  <a:schemeClr val="tx1"/>
                </a:solidFill>
              </a:rPr>
              <a:t>対象を拡げてみる</a:t>
            </a:r>
          </a:p>
        </p:txBody>
      </p:sp>
      <p:sp>
        <p:nvSpPr>
          <p:cNvPr id="17" name="四角形吹き出し 16"/>
          <p:cNvSpPr/>
          <p:nvPr/>
        </p:nvSpPr>
        <p:spPr>
          <a:xfrm>
            <a:off x="7329265" y="1556791"/>
            <a:ext cx="2016224" cy="504056"/>
          </a:xfrm>
          <a:prstGeom prst="wedgeRectCallout">
            <a:avLst>
              <a:gd name="adj1" fmla="val -70558"/>
              <a:gd name="adj2" fmla="val -43738"/>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dirty="0">
                <a:solidFill>
                  <a:schemeClr val="tx1"/>
                </a:solidFill>
              </a:rPr>
              <a:t>初回は誰でも不安</a:t>
            </a:r>
            <a:endParaRPr kumimoji="1" lang="ja-JP" altLang="en-US" dirty="0">
              <a:solidFill>
                <a:schemeClr val="tx1"/>
              </a:solidFill>
            </a:endParaRPr>
          </a:p>
        </p:txBody>
      </p:sp>
      <p:sp>
        <p:nvSpPr>
          <p:cNvPr id="18" name="四角形吹き出し 17"/>
          <p:cNvSpPr/>
          <p:nvPr/>
        </p:nvSpPr>
        <p:spPr>
          <a:xfrm>
            <a:off x="7185248" y="4028913"/>
            <a:ext cx="2160240" cy="504056"/>
          </a:xfrm>
          <a:prstGeom prst="wedgeRectCallout">
            <a:avLst>
              <a:gd name="adj1" fmla="val -73516"/>
              <a:gd name="adj2" fmla="val -41766"/>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dirty="0">
                <a:solidFill>
                  <a:schemeClr val="tx1"/>
                </a:solidFill>
              </a:rPr>
              <a:t>対象を具体化する</a:t>
            </a:r>
          </a:p>
        </p:txBody>
      </p:sp>
      <p:sp>
        <p:nvSpPr>
          <p:cNvPr id="19" name="四角形吹き出し 18"/>
          <p:cNvSpPr/>
          <p:nvPr/>
        </p:nvSpPr>
        <p:spPr>
          <a:xfrm>
            <a:off x="4268925" y="5228620"/>
            <a:ext cx="1872208" cy="504056"/>
          </a:xfrm>
          <a:prstGeom prst="wedgeRectCallout">
            <a:avLst>
              <a:gd name="adj1" fmla="val -73516"/>
              <a:gd name="adj2" fmla="val -41766"/>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dirty="0">
                <a:solidFill>
                  <a:schemeClr val="tx1"/>
                </a:solidFill>
              </a:rPr>
              <a:t>背景を探る</a:t>
            </a:r>
          </a:p>
        </p:txBody>
      </p:sp>
      <p:sp>
        <p:nvSpPr>
          <p:cNvPr id="20" name="四角形吹き出し 19"/>
          <p:cNvSpPr/>
          <p:nvPr/>
        </p:nvSpPr>
        <p:spPr>
          <a:xfrm>
            <a:off x="5601072" y="6216626"/>
            <a:ext cx="3600400" cy="504056"/>
          </a:xfrm>
          <a:prstGeom prst="wedgeRectCallout">
            <a:avLst>
              <a:gd name="adj1" fmla="val -73516"/>
              <a:gd name="adj2" fmla="val -41766"/>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dirty="0">
                <a:solidFill>
                  <a:schemeClr val="tx1"/>
                </a:solidFill>
              </a:rPr>
              <a:t>背景がすぐに出せないのは当然</a:t>
            </a:r>
          </a:p>
        </p:txBody>
      </p:sp>
      <p:sp>
        <p:nvSpPr>
          <p:cNvPr id="23"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p:cNvSpPr>
            <a:spLocks noGrp="1"/>
          </p:cNvSpPr>
          <p:nvPr>
            <p:ph type="sldNum" sz="quarter" idx="12"/>
          </p:nvPr>
        </p:nvSpPr>
        <p:spPr>
          <a:xfrm>
            <a:off x="7545288" y="6462539"/>
            <a:ext cx="2311400" cy="476250"/>
          </a:xfrm>
        </p:spPr>
        <p:txBody>
          <a:bodyPr/>
          <a:lstStyle/>
          <a:p>
            <a:pPr>
              <a:defRPr/>
            </a:pPr>
            <a:fld id="{431CAECD-5926-4741-A906-A08E04809A27}" type="slidenum">
              <a:rPr lang="en-US" altLang="ja-JP" smtClean="0"/>
              <a:pPr>
                <a:defRPr/>
              </a:pPr>
              <a:t>59</a:t>
            </a:fld>
            <a:endParaRPr lang="en-US" altLang="ja-JP" dirty="0"/>
          </a:p>
        </p:txBody>
      </p:sp>
    </p:spTree>
    <p:extLst>
      <p:ext uri="{BB962C8B-B14F-4D97-AF65-F5344CB8AC3E}">
        <p14:creationId xmlns:p14="http://schemas.microsoft.com/office/powerpoint/2010/main" val="19939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
          <p:cNvSpPr txBox="1">
            <a:spLocks noChangeArrowheads="1"/>
          </p:cNvSpPr>
          <p:nvPr/>
        </p:nvSpPr>
        <p:spPr>
          <a:xfrm>
            <a:off x="704850" y="44624"/>
            <a:ext cx="8496300" cy="9366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200" dirty="0">
                <a:solidFill>
                  <a:srgbClr val="CC3300"/>
                </a:solidFill>
                <a:latin typeface="HGP創英角ﾎﾟｯﾌﾟ体" pitchFamily="50" charset="-128"/>
                <a:ea typeface="HGP創英角ﾎﾟｯﾌﾟ体" pitchFamily="50" charset="-128"/>
              </a:rPr>
              <a:t>スーパービジョンは職場環境に左右される</a:t>
            </a:r>
            <a:endParaRPr lang="ja-JP" altLang="en-US" sz="3600" dirty="0">
              <a:solidFill>
                <a:srgbClr val="CC3300"/>
              </a:solidFill>
              <a:latin typeface="HGP創英角ﾎﾟｯﾌﾟ体" pitchFamily="50" charset="-128"/>
              <a:ea typeface="HGP創英角ﾎﾟｯﾌﾟ体" pitchFamily="50" charset="-128"/>
            </a:endParaRPr>
          </a:p>
        </p:txBody>
      </p:sp>
      <p:sp>
        <p:nvSpPr>
          <p:cNvPr id="5" name="Rectangle 5"/>
          <p:cNvSpPr>
            <a:spLocks noChangeArrowheads="1"/>
          </p:cNvSpPr>
          <p:nvPr/>
        </p:nvSpPr>
        <p:spPr bwMode="auto">
          <a:xfrm>
            <a:off x="1064568" y="2440332"/>
            <a:ext cx="7776864" cy="293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ja-JP" sz="2800" dirty="0"/>
              <a:t>①上司や職場の理解がない、</a:t>
            </a:r>
            <a:r>
              <a:rPr lang="en-US" altLang="ja-JP" sz="2800" dirty="0"/>
              <a:t>SV </a:t>
            </a:r>
            <a:r>
              <a:rPr lang="ja-JP" altLang="ja-JP" sz="2800" dirty="0"/>
              <a:t>が何か分かっていない</a:t>
            </a:r>
            <a:endParaRPr lang="en-US" altLang="ja-JP" sz="2800" dirty="0"/>
          </a:p>
          <a:p>
            <a:pPr>
              <a:buNone/>
            </a:pPr>
            <a:r>
              <a:rPr lang="ja-JP" altLang="ja-JP" sz="2800" dirty="0"/>
              <a:t>②バイザーがいない、職場に受ける環境がない、機会やきっかけがない、受け方が分からない</a:t>
            </a:r>
            <a:endParaRPr lang="en-US" altLang="ja-JP" sz="2800" dirty="0"/>
          </a:p>
          <a:p>
            <a:pPr>
              <a:buNone/>
            </a:pPr>
            <a:r>
              <a:rPr lang="ja-JP" altLang="ja-JP" sz="2800" dirty="0"/>
              <a:t>③忙しい、時間がない</a:t>
            </a:r>
            <a:endParaRPr lang="en-US" altLang="ja-JP" sz="2800" dirty="0"/>
          </a:p>
          <a:p>
            <a:pPr>
              <a:buNone/>
            </a:pPr>
            <a:r>
              <a:rPr lang="ja-JP" altLang="ja-JP" sz="2800" dirty="0"/>
              <a:t>④意欲がない、必要でない、他の手段で足りる</a:t>
            </a:r>
          </a:p>
        </p:txBody>
      </p:sp>
      <p:sp>
        <p:nvSpPr>
          <p:cNvPr id="2" name="正方形/長方形 1"/>
          <p:cNvSpPr/>
          <p:nvPr/>
        </p:nvSpPr>
        <p:spPr>
          <a:xfrm>
            <a:off x="1064568" y="1772816"/>
            <a:ext cx="5976663" cy="523220"/>
          </a:xfrm>
          <a:prstGeom prst="rect">
            <a:avLst/>
          </a:prstGeom>
        </p:spPr>
        <p:txBody>
          <a:bodyPr wrap="square">
            <a:spAutoFit/>
          </a:bodyPr>
          <a:lstStyle/>
          <a:p>
            <a:r>
              <a:rPr lang="ja-JP" altLang="en-US" sz="2800" dirty="0"/>
              <a:t>スーパービジョンを受けられない理由</a:t>
            </a:r>
          </a:p>
        </p:txBody>
      </p:sp>
      <p:sp>
        <p:nvSpPr>
          <p:cNvPr id="8" name="Line 3">
            <a:extLst>
              <a:ext uri="{FF2B5EF4-FFF2-40B4-BE49-F238E27FC236}">
                <a16:creationId xmlns:a16="http://schemas.microsoft.com/office/drawing/2014/main" id="{487B344E-2BFE-4127-8A21-6D0A9FAFE10F}"/>
              </a:ext>
            </a:extLst>
          </p:cNvPr>
          <p:cNvSpPr>
            <a:spLocks noChangeShapeType="1"/>
          </p:cNvSpPr>
          <p:nvPr/>
        </p:nvSpPr>
        <p:spPr bwMode="auto">
          <a:xfrm>
            <a:off x="0" y="980728"/>
            <a:ext cx="9906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0"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9" name="正方形/長方形 8">
            <a:extLst>
              <a:ext uri="{FF2B5EF4-FFF2-40B4-BE49-F238E27FC236}">
                <a16:creationId xmlns:a16="http://schemas.microsoft.com/office/drawing/2014/main" id="{4AC240FC-4805-47F1-86C7-36ECE6B794EE}"/>
              </a:ext>
            </a:extLst>
          </p:cNvPr>
          <p:cNvSpPr/>
          <p:nvPr/>
        </p:nvSpPr>
        <p:spPr>
          <a:xfrm>
            <a:off x="2434442" y="5922668"/>
            <a:ext cx="6840760" cy="523220"/>
          </a:xfrm>
          <a:prstGeom prst="rect">
            <a:avLst/>
          </a:prstGeom>
        </p:spPr>
        <p:txBody>
          <a:bodyPr wrap="square">
            <a:spAutoFit/>
          </a:bodyPr>
          <a:lstStyle/>
          <a:p>
            <a:r>
              <a:rPr lang="ja-JP" altLang="en-US" sz="1400" dirty="0"/>
              <a:t>「社会福祉士の専門的な実践力の向上と活動領域の拡充に関する調査研究事業報告書」社団法人 日本社会福祉士会 社会福祉推進事業スーパービジョン委員会、</a:t>
            </a:r>
            <a:r>
              <a:rPr lang="en-US" altLang="ja-JP" sz="1400" dirty="0"/>
              <a:t>2012 </a:t>
            </a:r>
            <a:r>
              <a:rPr lang="ja-JP" altLang="en-US" sz="1400" dirty="0"/>
              <a:t>年</a:t>
            </a:r>
            <a:r>
              <a:rPr lang="en-US" altLang="ja-JP" sz="1400" dirty="0"/>
              <a:t>3</a:t>
            </a:r>
            <a:r>
              <a:rPr lang="ja-JP" altLang="en-US" sz="1400" dirty="0"/>
              <a:t>月</a:t>
            </a:r>
          </a:p>
        </p:txBody>
      </p:sp>
      <p:sp>
        <p:nvSpPr>
          <p:cNvPr id="3" name="スライド番号プレースホルダー 2"/>
          <p:cNvSpPr>
            <a:spLocks noGrp="1"/>
          </p:cNvSpPr>
          <p:nvPr>
            <p:ph type="sldNum" sz="quarter" idx="12"/>
          </p:nvPr>
        </p:nvSpPr>
        <p:spPr>
          <a:xfrm>
            <a:off x="7473280" y="6445888"/>
            <a:ext cx="2311400" cy="365125"/>
          </a:xfrm>
        </p:spPr>
        <p:txBody>
          <a:bodyPr/>
          <a:lstStyle/>
          <a:p>
            <a:fld id="{59326357-F2E7-43DA-A2AC-932A512089E8}" type="slidenum">
              <a:rPr lang="ja-JP" altLang="en-US" smtClean="0">
                <a:solidFill>
                  <a:prstClr val="black">
                    <a:tint val="75000"/>
                  </a:prstClr>
                </a:solidFill>
              </a:rPr>
              <a:pPr/>
              <a:t>6</a:t>
            </a:fld>
            <a:endParaRPr lang="ja-JP" altLang="en-US">
              <a:solidFill>
                <a:prstClr val="black">
                  <a:tint val="75000"/>
                </a:prstClr>
              </a:solidFill>
            </a:endParaRPr>
          </a:p>
        </p:txBody>
      </p:sp>
    </p:spTree>
    <p:extLst>
      <p:ext uri="{BB962C8B-B14F-4D97-AF65-F5344CB8AC3E}">
        <p14:creationId xmlns:p14="http://schemas.microsoft.com/office/powerpoint/2010/main" val="141912940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741272" y="1"/>
            <a:ext cx="8496300" cy="936625"/>
          </a:xfrm>
        </p:spPr>
        <p:txBody>
          <a:bodyPr/>
          <a:lstStyle/>
          <a:p>
            <a:pPr eaLnBrk="1" hangingPunct="1"/>
            <a:r>
              <a:rPr lang="ja-JP" altLang="en-US" sz="3200" dirty="0">
                <a:solidFill>
                  <a:srgbClr val="CC3300"/>
                </a:solidFill>
                <a:latin typeface="HGP創英角ﾎﾟｯﾌﾟ体" pitchFamily="50" charset="-128"/>
                <a:ea typeface="HGP創英角ﾎﾟｯﾌﾟ体" pitchFamily="50" charset="-128"/>
              </a:rPr>
              <a:t>「課題焦点」型のスーパービジョン進行例②</a:t>
            </a:r>
          </a:p>
        </p:txBody>
      </p:sp>
      <p:sp>
        <p:nvSpPr>
          <p:cNvPr id="15364" name="Rectangle 4"/>
          <p:cNvSpPr>
            <a:spLocks noChangeArrowheads="1"/>
          </p:cNvSpPr>
          <p:nvPr/>
        </p:nvSpPr>
        <p:spPr bwMode="auto">
          <a:xfrm>
            <a:off x="1064569" y="835486"/>
            <a:ext cx="828092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最近の不安を感じた場面を思い出してみてください。利用者の言葉や態度で印象に残っていることはありませんか？</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en-US" altLang="ja-JP" sz="2400" dirty="0">
                <a:solidFill>
                  <a:schemeClr val="tx2"/>
                </a:solidFill>
                <a:latin typeface="HGP創英角ｺﾞｼｯｸUB" panose="020B0900000000000000" pitchFamily="50" charset="-128"/>
                <a:ea typeface="HGP創英角ｺﾞｼｯｸUB" panose="020B0900000000000000" pitchFamily="50" charset="-128"/>
              </a:rPr>
              <a:t>50</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歳くらいの男性で私の顔を見るなり、お前のような金持ちに俺の気持ちが分かるか？と一蹴されました。</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なぜ、男性はそう言ったと思いますか？</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うーん。多分、私が若くてチャラチャラしたように見えたから？</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en-US" altLang="ja-JP" sz="2400" dirty="0">
                <a:solidFill>
                  <a:schemeClr val="tx2"/>
                </a:solidFill>
                <a:latin typeface="HGP創英角ｺﾞｼｯｸUB" panose="020B0900000000000000" pitchFamily="50" charset="-128"/>
                <a:ea typeface="HGP創英角ｺﾞｼｯｸUB" panose="020B0900000000000000" pitchFamily="50" charset="-128"/>
              </a:rPr>
              <a:t>A</a:t>
            </a:r>
            <a:r>
              <a:rPr lang="ja-JP" altLang="en-US" sz="2400" dirty="0" err="1">
                <a:solidFill>
                  <a:schemeClr val="tx2"/>
                </a:solidFill>
                <a:latin typeface="HGP創英角ｺﾞｼｯｸUB" panose="020B0900000000000000" pitchFamily="50" charset="-128"/>
                <a:ea typeface="HGP創英角ｺﾞｼｯｸUB" panose="020B0900000000000000" pitchFamily="50" charset="-128"/>
              </a:rPr>
              <a:t>さんは</a:t>
            </a: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その時どんな態度をとっていましたか？</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ただ、言われたまま下を向いていました。</a:t>
            </a: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endParaRPr lang="en-US" altLang="ja-JP" sz="2400"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spcBef>
                <a:spcPct val="0"/>
              </a:spcBef>
              <a:buNone/>
            </a:pPr>
            <a:r>
              <a:rPr lang="ja-JP" altLang="en-US" sz="2400" dirty="0">
                <a:solidFill>
                  <a:schemeClr val="tx2"/>
                </a:solidFill>
                <a:latin typeface="HGP創英角ｺﾞｼｯｸUB" panose="020B0900000000000000" pitchFamily="50" charset="-128"/>
                <a:ea typeface="HGP創英角ｺﾞｼｯｸUB" panose="020B0900000000000000" pitchFamily="50" charset="-128"/>
              </a:rPr>
              <a:t>辛かったでしょうね。どんな態度をとるべき</a:t>
            </a:r>
            <a:r>
              <a:rPr lang="ja-JP" altLang="en-US" sz="2400" dirty="0">
                <a:solidFill>
                  <a:schemeClr val="tx2"/>
                </a:solidFill>
                <a:ea typeface="HGP創英角ｺﾞｼｯｸUB" pitchFamily="50" charset="-128"/>
              </a:rPr>
              <a:t>だったでしょうか？</a:t>
            </a:r>
            <a:endParaRPr lang="en-US" altLang="ja-JP" sz="2400" dirty="0">
              <a:solidFill>
                <a:schemeClr val="tx2"/>
              </a:solidFill>
              <a:ea typeface="HGP創英角ｺﾞｼｯｸUB" pitchFamily="50" charset="-128"/>
            </a:endParaRPr>
          </a:p>
        </p:txBody>
      </p:sp>
      <p:sp>
        <p:nvSpPr>
          <p:cNvPr id="11" name="正方形/長方形 10"/>
          <p:cNvSpPr/>
          <p:nvPr/>
        </p:nvSpPr>
        <p:spPr>
          <a:xfrm rot="16200000">
            <a:off x="503210" y="1034730"/>
            <a:ext cx="563973" cy="485826"/>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700"/>
              </a:lnSpc>
            </a:pPr>
            <a:r>
              <a:rPr kumimoji="1" lang="en-US" altLang="ja-JP" dirty="0" err="1" smtClean="0">
                <a:solidFill>
                  <a:srgbClr val="0000FF"/>
                </a:solidFill>
              </a:rPr>
              <a:t>S</a:t>
            </a:r>
            <a:r>
              <a:rPr lang="en-US" altLang="ja-JP" dirty="0" err="1" smtClean="0">
                <a:solidFill>
                  <a:srgbClr val="0000FF"/>
                </a:solidFill>
              </a:rPr>
              <a:t>vr</a:t>
            </a:r>
            <a:endParaRPr kumimoji="1" lang="en-US" altLang="ja-JP" dirty="0">
              <a:solidFill>
                <a:srgbClr val="0000FF"/>
              </a:solidFill>
            </a:endParaRPr>
          </a:p>
        </p:txBody>
      </p:sp>
      <p:sp>
        <p:nvSpPr>
          <p:cNvPr id="12" name="正方形/長方形 11"/>
          <p:cNvSpPr/>
          <p:nvPr/>
        </p:nvSpPr>
        <p:spPr>
          <a:xfrm rot="16200000">
            <a:off x="482633" y="2894384"/>
            <a:ext cx="605122" cy="485826"/>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700"/>
              </a:lnSpc>
            </a:pPr>
            <a:r>
              <a:rPr kumimoji="1" lang="en-US" altLang="ja-JP" dirty="0" err="1" smtClean="0">
                <a:solidFill>
                  <a:srgbClr val="0000FF"/>
                </a:solidFill>
              </a:rPr>
              <a:t>S</a:t>
            </a:r>
            <a:r>
              <a:rPr lang="en-US" altLang="ja-JP" dirty="0" err="1" smtClean="0">
                <a:solidFill>
                  <a:srgbClr val="0000FF"/>
                </a:solidFill>
              </a:rPr>
              <a:t>vr</a:t>
            </a:r>
            <a:endParaRPr kumimoji="1" lang="en-US" altLang="ja-JP" dirty="0">
              <a:solidFill>
                <a:srgbClr val="0000FF"/>
              </a:solidFill>
            </a:endParaRPr>
          </a:p>
        </p:txBody>
      </p:sp>
      <p:sp>
        <p:nvSpPr>
          <p:cNvPr id="13" name="正方形/長方形 12"/>
          <p:cNvSpPr/>
          <p:nvPr/>
        </p:nvSpPr>
        <p:spPr>
          <a:xfrm rot="16200000">
            <a:off x="396568" y="2153387"/>
            <a:ext cx="777252" cy="485826"/>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700"/>
              </a:lnSpc>
            </a:pPr>
            <a:r>
              <a:rPr kumimoji="1" lang="en-US" altLang="ja-JP" dirty="0" err="1" smtClean="0">
                <a:solidFill>
                  <a:srgbClr val="0000FF"/>
                </a:solidFill>
              </a:rPr>
              <a:t>S</a:t>
            </a:r>
            <a:r>
              <a:rPr lang="en-US" altLang="ja-JP" dirty="0" err="1" smtClean="0">
                <a:solidFill>
                  <a:srgbClr val="0000FF"/>
                </a:solidFill>
              </a:rPr>
              <a:t>ve</a:t>
            </a:r>
            <a:endParaRPr kumimoji="1" lang="en-US" altLang="ja-JP" dirty="0">
              <a:solidFill>
                <a:srgbClr val="0000FF"/>
              </a:solidFill>
            </a:endParaRPr>
          </a:p>
        </p:txBody>
      </p:sp>
      <p:sp>
        <p:nvSpPr>
          <p:cNvPr id="14" name="正方形/長方形 13"/>
          <p:cNvSpPr/>
          <p:nvPr/>
        </p:nvSpPr>
        <p:spPr>
          <a:xfrm rot="16200000">
            <a:off x="482634" y="4352782"/>
            <a:ext cx="605122" cy="485826"/>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700"/>
              </a:lnSpc>
            </a:pPr>
            <a:r>
              <a:rPr kumimoji="1" lang="en-US" altLang="ja-JP" dirty="0" err="1" smtClean="0">
                <a:solidFill>
                  <a:srgbClr val="0000FF"/>
                </a:solidFill>
              </a:rPr>
              <a:t>S</a:t>
            </a:r>
            <a:r>
              <a:rPr lang="en-US" altLang="ja-JP" dirty="0" err="1" smtClean="0">
                <a:solidFill>
                  <a:srgbClr val="0000FF"/>
                </a:solidFill>
              </a:rPr>
              <a:t>vr</a:t>
            </a:r>
            <a:endParaRPr kumimoji="1" lang="en-US" altLang="ja-JP" dirty="0">
              <a:solidFill>
                <a:srgbClr val="0000FF"/>
              </a:solidFill>
            </a:endParaRPr>
          </a:p>
        </p:txBody>
      </p:sp>
      <p:sp>
        <p:nvSpPr>
          <p:cNvPr id="15" name="正方形/長方形 14"/>
          <p:cNvSpPr/>
          <p:nvPr/>
        </p:nvSpPr>
        <p:spPr>
          <a:xfrm rot="16200000">
            <a:off x="396568" y="3621879"/>
            <a:ext cx="777252" cy="485826"/>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700"/>
              </a:lnSpc>
            </a:pPr>
            <a:r>
              <a:rPr kumimoji="1" lang="en-US" altLang="ja-JP" dirty="0" err="1" smtClean="0">
                <a:solidFill>
                  <a:srgbClr val="0000FF"/>
                </a:solidFill>
              </a:rPr>
              <a:t>S</a:t>
            </a:r>
            <a:r>
              <a:rPr lang="en-US" altLang="ja-JP" dirty="0" err="1" smtClean="0">
                <a:solidFill>
                  <a:srgbClr val="0000FF"/>
                </a:solidFill>
              </a:rPr>
              <a:t>ve</a:t>
            </a:r>
            <a:endParaRPr kumimoji="1" lang="en-US" altLang="ja-JP" dirty="0">
              <a:solidFill>
                <a:srgbClr val="0000FF"/>
              </a:solidFill>
            </a:endParaRPr>
          </a:p>
        </p:txBody>
      </p:sp>
      <p:sp>
        <p:nvSpPr>
          <p:cNvPr id="16" name="正方形/長方形 15"/>
          <p:cNvSpPr/>
          <p:nvPr/>
        </p:nvSpPr>
        <p:spPr>
          <a:xfrm rot="16200000">
            <a:off x="396568" y="5201727"/>
            <a:ext cx="777252" cy="485826"/>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700"/>
              </a:lnSpc>
            </a:pPr>
            <a:r>
              <a:rPr kumimoji="1" lang="en-US" altLang="ja-JP" dirty="0" err="1" smtClean="0">
                <a:solidFill>
                  <a:srgbClr val="0000FF"/>
                </a:solidFill>
              </a:rPr>
              <a:t>S</a:t>
            </a:r>
            <a:r>
              <a:rPr lang="en-US" altLang="ja-JP" dirty="0" err="1" smtClean="0">
                <a:solidFill>
                  <a:srgbClr val="0000FF"/>
                </a:solidFill>
              </a:rPr>
              <a:t>ve</a:t>
            </a:r>
            <a:endParaRPr kumimoji="1" lang="en-US" altLang="ja-JP" dirty="0">
              <a:solidFill>
                <a:srgbClr val="0000FF"/>
              </a:solidFill>
            </a:endParaRPr>
          </a:p>
        </p:txBody>
      </p:sp>
      <p:sp>
        <p:nvSpPr>
          <p:cNvPr id="17" name="正方形/長方形 16"/>
          <p:cNvSpPr/>
          <p:nvPr/>
        </p:nvSpPr>
        <p:spPr>
          <a:xfrm rot="16200000">
            <a:off x="482633" y="5943594"/>
            <a:ext cx="605122" cy="485826"/>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700"/>
              </a:lnSpc>
            </a:pPr>
            <a:r>
              <a:rPr kumimoji="1" lang="en-US" altLang="ja-JP" dirty="0" err="1" smtClean="0">
                <a:solidFill>
                  <a:srgbClr val="0000FF"/>
                </a:solidFill>
              </a:rPr>
              <a:t>S</a:t>
            </a:r>
            <a:r>
              <a:rPr lang="en-US" altLang="ja-JP" dirty="0" err="1" smtClean="0">
                <a:solidFill>
                  <a:srgbClr val="0000FF"/>
                </a:solidFill>
              </a:rPr>
              <a:t>v</a:t>
            </a:r>
            <a:r>
              <a:rPr lang="ja-JP" altLang="en-US" dirty="0" err="1" smtClean="0">
                <a:solidFill>
                  <a:srgbClr val="0000FF"/>
                </a:solidFill>
              </a:rPr>
              <a:t>ｒ</a:t>
            </a:r>
            <a:endParaRPr kumimoji="1" lang="en-US" altLang="ja-JP" dirty="0">
              <a:solidFill>
                <a:srgbClr val="0000FF"/>
              </a:solidFill>
            </a:endParaRPr>
          </a:p>
        </p:txBody>
      </p:sp>
      <p:sp>
        <p:nvSpPr>
          <p:cNvPr id="18" name="四角形吹き出し 17"/>
          <p:cNvSpPr/>
          <p:nvPr/>
        </p:nvSpPr>
        <p:spPr>
          <a:xfrm>
            <a:off x="5457056" y="1583768"/>
            <a:ext cx="3672408" cy="360292"/>
          </a:xfrm>
          <a:prstGeom prst="wedgeRectCallout">
            <a:avLst>
              <a:gd name="adj1" fmla="val -73516"/>
              <a:gd name="adj2" fmla="val -41766"/>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dirty="0">
                <a:solidFill>
                  <a:schemeClr val="tx1"/>
                </a:solidFill>
              </a:rPr>
              <a:t>そこで場面を思い起こさせてみる</a:t>
            </a:r>
          </a:p>
        </p:txBody>
      </p:sp>
      <p:sp>
        <p:nvSpPr>
          <p:cNvPr id="19" name="四角形吹き出し 18"/>
          <p:cNvSpPr/>
          <p:nvPr/>
        </p:nvSpPr>
        <p:spPr>
          <a:xfrm>
            <a:off x="5475111" y="3438706"/>
            <a:ext cx="3654355" cy="360292"/>
          </a:xfrm>
          <a:prstGeom prst="wedgeRectCallout">
            <a:avLst>
              <a:gd name="adj1" fmla="val -73516"/>
              <a:gd name="adj2" fmla="val -41766"/>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dirty="0">
                <a:solidFill>
                  <a:schemeClr val="tx1"/>
                </a:solidFill>
              </a:rPr>
              <a:t>場面が出たら</a:t>
            </a:r>
            <a:r>
              <a:rPr kumimoji="1" lang="en-US" altLang="ja-JP" dirty="0" err="1">
                <a:solidFill>
                  <a:schemeClr val="tx1"/>
                </a:solidFill>
              </a:rPr>
              <a:t>Sve</a:t>
            </a:r>
            <a:r>
              <a:rPr kumimoji="1" lang="ja-JP" altLang="en-US" dirty="0">
                <a:solidFill>
                  <a:schemeClr val="tx1"/>
                </a:solidFill>
              </a:rPr>
              <a:t>に問い返す</a:t>
            </a:r>
          </a:p>
        </p:txBody>
      </p:sp>
      <p:sp>
        <p:nvSpPr>
          <p:cNvPr id="20" name="四角形吹き出し 19"/>
          <p:cNvSpPr/>
          <p:nvPr/>
        </p:nvSpPr>
        <p:spPr>
          <a:xfrm>
            <a:off x="5601073" y="4875868"/>
            <a:ext cx="3528392" cy="360292"/>
          </a:xfrm>
          <a:prstGeom prst="wedgeRectCallout">
            <a:avLst>
              <a:gd name="adj1" fmla="val -73516"/>
              <a:gd name="adj2" fmla="val -41766"/>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dirty="0">
                <a:solidFill>
                  <a:schemeClr val="tx1"/>
                </a:solidFill>
              </a:rPr>
              <a:t>利用者から見た</a:t>
            </a:r>
            <a:r>
              <a:rPr kumimoji="1" lang="en-US" altLang="ja-JP" dirty="0" err="1">
                <a:solidFill>
                  <a:schemeClr val="tx1"/>
                </a:solidFill>
              </a:rPr>
              <a:t>Sve</a:t>
            </a:r>
            <a:r>
              <a:rPr kumimoji="1" lang="ja-JP" altLang="en-US" dirty="0">
                <a:solidFill>
                  <a:schemeClr val="tx1"/>
                </a:solidFill>
              </a:rPr>
              <a:t>を思い起こす</a:t>
            </a:r>
          </a:p>
        </p:txBody>
      </p:sp>
      <p:sp>
        <p:nvSpPr>
          <p:cNvPr id="21" name="四角形吹き出し 20"/>
          <p:cNvSpPr/>
          <p:nvPr/>
        </p:nvSpPr>
        <p:spPr>
          <a:xfrm>
            <a:off x="5745088" y="6360389"/>
            <a:ext cx="3528392" cy="360292"/>
          </a:xfrm>
          <a:prstGeom prst="wedgeRectCallout">
            <a:avLst>
              <a:gd name="adj1" fmla="val -73516"/>
              <a:gd name="adj2" fmla="val -41766"/>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dirty="0">
                <a:solidFill>
                  <a:schemeClr val="tx1"/>
                </a:solidFill>
              </a:rPr>
              <a:t>共感と問いかけをセットで</a:t>
            </a:r>
          </a:p>
        </p:txBody>
      </p:sp>
      <p:sp>
        <p:nvSpPr>
          <p:cNvPr id="22"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531836" y="6489068"/>
            <a:ext cx="2311400" cy="476250"/>
          </a:xfrm>
        </p:spPr>
        <p:txBody>
          <a:bodyPr/>
          <a:lstStyle/>
          <a:p>
            <a:pPr>
              <a:defRPr/>
            </a:pPr>
            <a:fld id="{431CAECD-5926-4741-A906-A08E04809A27}" type="slidenum">
              <a:rPr lang="en-US" altLang="ja-JP" smtClean="0"/>
              <a:pPr>
                <a:defRPr/>
              </a:pPr>
              <a:t>60</a:t>
            </a:fld>
            <a:endParaRPr lang="en-US" altLang="ja-JP" dirty="0"/>
          </a:p>
        </p:txBody>
      </p:sp>
    </p:spTree>
    <p:extLst>
      <p:ext uri="{BB962C8B-B14F-4D97-AF65-F5344CB8AC3E}">
        <p14:creationId xmlns:p14="http://schemas.microsoft.com/office/powerpoint/2010/main" val="42485943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741272" y="1"/>
            <a:ext cx="8496300" cy="936625"/>
          </a:xfrm>
        </p:spPr>
        <p:txBody>
          <a:bodyPr/>
          <a:lstStyle/>
          <a:p>
            <a:pPr eaLnBrk="1" hangingPunct="1"/>
            <a:r>
              <a:rPr lang="ja-JP" altLang="en-US" sz="3200" dirty="0">
                <a:solidFill>
                  <a:srgbClr val="CC3300"/>
                </a:solidFill>
                <a:latin typeface="HGP創英角ﾎﾟｯﾌﾟ体" pitchFamily="50" charset="-128"/>
                <a:ea typeface="HGP創英角ﾎﾟｯﾌﾟ体" pitchFamily="50" charset="-128"/>
              </a:rPr>
              <a:t>「課題焦点」型のスーパービジョン進行例③</a:t>
            </a:r>
          </a:p>
        </p:txBody>
      </p:sp>
      <p:sp>
        <p:nvSpPr>
          <p:cNvPr id="15364" name="Rectangle 4"/>
          <p:cNvSpPr>
            <a:spLocks noChangeArrowheads="1"/>
          </p:cNvSpPr>
          <p:nvPr/>
        </p:nvSpPr>
        <p:spPr bwMode="auto">
          <a:xfrm>
            <a:off x="1064570" y="879179"/>
            <a:ext cx="828092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pPr>
            <a:r>
              <a:rPr lang="ja-JP" altLang="en-US" sz="2400" dirty="0">
                <a:solidFill>
                  <a:schemeClr val="tx2"/>
                </a:solidFill>
                <a:ea typeface="HGP創英角ｺﾞｼｯｸUB" pitchFamily="50" charset="-128"/>
              </a:rPr>
              <a:t>もしかしたら、自分の気持ちを伝えても良かったんでしょうか？</a:t>
            </a:r>
            <a:endParaRPr lang="en-US" altLang="ja-JP" sz="2400" dirty="0">
              <a:solidFill>
                <a:schemeClr val="tx2"/>
              </a:solidFill>
              <a:ea typeface="HGP創英角ｺﾞｼｯｸUB" pitchFamily="50" charset="-128"/>
            </a:endParaRPr>
          </a:p>
          <a:p>
            <a:pPr eaLnBrk="1" hangingPunct="1">
              <a:spcBef>
                <a:spcPct val="0"/>
              </a:spcBef>
              <a:buNone/>
            </a:pPr>
            <a:r>
              <a:rPr lang="ja-JP" altLang="en-US" sz="2400" dirty="0">
                <a:solidFill>
                  <a:schemeClr val="tx2"/>
                </a:solidFill>
                <a:ea typeface="HGP創英角ｺﾞｼｯｸUB" pitchFamily="50" charset="-128"/>
              </a:rPr>
              <a:t>「ちょっと辛いなあって」</a:t>
            </a:r>
            <a:endParaRPr lang="en-US" altLang="ja-JP" sz="2400" dirty="0">
              <a:solidFill>
                <a:schemeClr val="tx2"/>
              </a:solidFill>
              <a:ea typeface="HGP創英角ｺﾞｼｯｸUB" pitchFamily="50" charset="-128"/>
            </a:endParaRPr>
          </a:p>
          <a:p>
            <a:pPr eaLnBrk="1" hangingPunct="1">
              <a:spcBef>
                <a:spcPct val="0"/>
              </a:spcBef>
              <a:buNone/>
            </a:pPr>
            <a:endParaRPr lang="en-US" altLang="ja-JP" sz="2400" dirty="0">
              <a:solidFill>
                <a:schemeClr val="tx2"/>
              </a:solidFill>
              <a:ea typeface="HGP創英角ｺﾞｼｯｸUB" pitchFamily="50" charset="-128"/>
            </a:endParaRPr>
          </a:p>
          <a:p>
            <a:pPr eaLnBrk="1" hangingPunct="1">
              <a:spcBef>
                <a:spcPct val="0"/>
              </a:spcBef>
              <a:buNone/>
            </a:pPr>
            <a:r>
              <a:rPr lang="ja-JP" altLang="en-US" sz="2400" dirty="0">
                <a:solidFill>
                  <a:schemeClr val="tx2"/>
                </a:solidFill>
                <a:ea typeface="HGP創英角ｺﾞｼｯｸUB" pitchFamily="50" charset="-128"/>
              </a:rPr>
              <a:t>そうかもしれませんね。寂しい気持ちの裏返しが彼の拒否的態度につながっていたとしたら。</a:t>
            </a:r>
            <a:endParaRPr lang="en-US" altLang="ja-JP" sz="2400" dirty="0">
              <a:solidFill>
                <a:schemeClr val="tx2"/>
              </a:solidFill>
              <a:ea typeface="HGP創英角ｺﾞｼｯｸUB" pitchFamily="50" charset="-128"/>
            </a:endParaRPr>
          </a:p>
          <a:p>
            <a:pPr eaLnBrk="1" hangingPunct="1">
              <a:spcBef>
                <a:spcPct val="0"/>
              </a:spcBef>
              <a:buNone/>
            </a:pPr>
            <a:endParaRPr lang="en-US" altLang="ja-JP" sz="2400" dirty="0">
              <a:solidFill>
                <a:schemeClr val="tx2"/>
              </a:solidFill>
              <a:ea typeface="HGP創英角ｺﾞｼｯｸUB" pitchFamily="50" charset="-128"/>
            </a:endParaRPr>
          </a:p>
          <a:p>
            <a:pPr eaLnBrk="1" hangingPunct="1">
              <a:spcBef>
                <a:spcPct val="0"/>
              </a:spcBef>
              <a:buNone/>
            </a:pPr>
            <a:r>
              <a:rPr lang="ja-JP" altLang="en-US" sz="2400" dirty="0">
                <a:solidFill>
                  <a:schemeClr val="tx2"/>
                </a:solidFill>
                <a:ea typeface="HGP創英角ｺﾞｼｯｸUB" pitchFamily="50" charset="-128"/>
              </a:rPr>
              <a:t>気持ちをうまく返してあげること</a:t>
            </a:r>
            <a:r>
              <a:rPr lang="ja-JP" altLang="en-US" sz="2400" dirty="0" smtClean="0">
                <a:solidFill>
                  <a:schemeClr val="tx2"/>
                </a:solidFill>
                <a:ea typeface="HGP創英角ｺﾞｼｯｸUB" pitchFamily="50" charset="-128"/>
              </a:rPr>
              <a:t>ができて</a:t>
            </a:r>
            <a:r>
              <a:rPr lang="ja-JP" altLang="en-US" sz="2400" dirty="0">
                <a:solidFill>
                  <a:schemeClr val="tx2"/>
                </a:solidFill>
                <a:ea typeface="HGP創英角ｺﾞｼｯｸUB" pitchFamily="50" charset="-128"/>
              </a:rPr>
              <a:t>いなかったということですね。なんだかスッキリしました。ありがとうございました。</a:t>
            </a:r>
            <a:endParaRPr lang="en-US" altLang="ja-JP" sz="2400" dirty="0">
              <a:solidFill>
                <a:schemeClr val="tx2"/>
              </a:solidFill>
              <a:ea typeface="HGP創英角ｺﾞｼｯｸUB" pitchFamily="50" charset="-128"/>
            </a:endParaRPr>
          </a:p>
          <a:p>
            <a:pPr eaLnBrk="1" hangingPunct="1">
              <a:spcBef>
                <a:spcPct val="0"/>
              </a:spcBef>
              <a:buNone/>
            </a:pPr>
            <a:endParaRPr lang="en-US" altLang="ja-JP" sz="2400" dirty="0">
              <a:solidFill>
                <a:schemeClr val="tx2"/>
              </a:solidFill>
              <a:ea typeface="HGP創英角ｺﾞｼｯｸUB" pitchFamily="50" charset="-128"/>
            </a:endParaRPr>
          </a:p>
          <a:p>
            <a:pPr eaLnBrk="1" hangingPunct="1">
              <a:spcBef>
                <a:spcPct val="0"/>
              </a:spcBef>
              <a:buNone/>
            </a:pPr>
            <a:r>
              <a:rPr lang="ja-JP" altLang="en-US" sz="2400" dirty="0">
                <a:solidFill>
                  <a:schemeClr val="tx2"/>
                </a:solidFill>
                <a:ea typeface="HGP創英角ｺﾞｼｯｸUB" pitchFamily="50" charset="-128"/>
              </a:rPr>
              <a:t>はい。おそらく、相手がどんな利用者でも言えることかもしれませんね。それでは観察者の方から、見ていての感想</a:t>
            </a:r>
            <a:r>
              <a:rPr lang="ja-JP" altLang="en-US" sz="2400" dirty="0" smtClean="0">
                <a:solidFill>
                  <a:schemeClr val="tx2"/>
                </a:solidFill>
                <a:ea typeface="HGP創英角ｺﾞｼｯｸUB" pitchFamily="50" charset="-128"/>
              </a:rPr>
              <a:t>をいただきたい</a:t>
            </a:r>
            <a:r>
              <a:rPr lang="ja-JP" altLang="en-US" sz="2400" dirty="0">
                <a:solidFill>
                  <a:schemeClr val="tx2"/>
                </a:solidFill>
                <a:ea typeface="HGP創英角ｺﾞｼｯｸUB" pitchFamily="50" charset="-128"/>
              </a:rPr>
              <a:t>と思います。</a:t>
            </a:r>
            <a:endParaRPr lang="en-US" altLang="ja-JP" sz="2400" dirty="0">
              <a:solidFill>
                <a:schemeClr val="tx2"/>
              </a:solidFill>
              <a:ea typeface="HGP創英角ｺﾞｼｯｸUB" pitchFamily="50" charset="-128"/>
            </a:endParaRPr>
          </a:p>
          <a:p>
            <a:pPr eaLnBrk="1" hangingPunct="1">
              <a:spcBef>
                <a:spcPct val="0"/>
              </a:spcBef>
              <a:buNone/>
            </a:pPr>
            <a:endParaRPr lang="en-US" altLang="ja-JP" sz="2400" dirty="0">
              <a:solidFill>
                <a:schemeClr val="tx2"/>
              </a:solidFill>
              <a:ea typeface="HGP創英角ｺﾞｼｯｸUB" pitchFamily="50" charset="-128"/>
            </a:endParaRPr>
          </a:p>
          <a:p>
            <a:pPr eaLnBrk="1" hangingPunct="1">
              <a:spcBef>
                <a:spcPct val="0"/>
              </a:spcBef>
              <a:buNone/>
            </a:pPr>
            <a:r>
              <a:rPr lang="ja-JP" altLang="en-US" sz="2400" dirty="0">
                <a:solidFill>
                  <a:schemeClr val="tx2"/>
                </a:solidFill>
                <a:ea typeface="HGP創英角ｺﾞｼｯｸUB" pitchFamily="50" charset="-128"/>
              </a:rPr>
              <a:t>・・・・・・</a:t>
            </a:r>
            <a:endParaRPr lang="en-US" altLang="ja-JP" sz="2400" dirty="0">
              <a:solidFill>
                <a:schemeClr val="tx2"/>
              </a:solidFill>
              <a:ea typeface="HGP創英角ｺﾞｼｯｸUB" pitchFamily="50" charset="-128"/>
            </a:endParaRPr>
          </a:p>
        </p:txBody>
      </p:sp>
      <p:sp>
        <p:nvSpPr>
          <p:cNvPr id="3" name="正方形/長方形 2"/>
          <p:cNvSpPr/>
          <p:nvPr/>
        </p:nvSpPr>
        <p:spPr>
          <a:xfrm rot="16200000">
            <a:off x="441229" y="1100015"/>
            <a:ext cx="724398" cy="485826"/>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700"/>
              </a:lnSpc>
            </a:pPr>
            <a:r>
              <a:rPr kumimoji="1" lang="en-US" altLang="ja-JP" dirty="0" err="1" smtClean="0">
                <a:solidFill>
                  <a:srgbClr val="0000FF"/>
                </a:solidFill>
              </a:rPr>
              <a:t>S</a:t>
            </a:r>
            <a:r>
              <a:rPr lang="en-US" altLang="ja-JP" dirty="0" err="1" smtClean="0">
                <a:solidFill>
                  <a:srgbClr val="0000FF"/>
                </a:solidFill>
              </a:rPr>
              <a:t>ve</a:t>
            </a:r>
            <a:endParaRPr kumimoji="1" lang="en-US" altLang="ja-JP" dirty="0">
              <a:solidFill>
                <a:srgbClr val="0000FF"/>
              </a:solidFill>
            </a:endParaRPr>
          </a:p>
        </p:txBody>
      </p:sp>
      <p:sp>
        <p:nvSpPr>
          <p:cNvPr id="11" name="正方形/長方形 10"/>
          <p:cNvSpPr/>
          <p:nvPr/>
        </p:nvSpPr>
        <p:spPr>
          <a:xfrm rot="16200000">
            <a:off x="500511" y="2143239"/>
            <a:ext cx="605838" cy="485826"/>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700"/>
              </a:lnSpc>
            </a:pPr>
            <a:r>
              <a:rPr kumimoji="1" lang="en-US" altLang="ja-JP" dirty="0" err="1" smtClean="0">
                <a:solidFill>
                  <a:srgbClr val="0000FF"/>
                </a:solidFill>
              </a:rPr>
              <a:t>S</a:t>
            </a:r>
            <a:r>
              <a:rPr lang="en-US" altLang="ja-JP" dirty="0" err="1" smtClean="0">
                <a:solidFill>
                  <a:srgbClr val="0000FF"/>
                </a:solidFill>
              </a:rPr>
              <a:t>vr</a:t>
            </a:r>
            <a:endParaRPr kumimoji="1" lang="en-US" altLang="ja-JP" dirty="0">
              <a:solidFill>
                <a:srgbClr val="0000FF"/>
              </a:solidFill>
            </a:endParaRPr>
          </a:p>
        </p:txBody>
      </p:sp>
      <p:sp>
        <p:nvSpPr>
          <p:cNvPr id="12" name="正方形/長方形 11"/>
          <p:cNvSpPr/>
          <p:nvPr/>
        </p:nvSpPr>
        <p:spPr>
          <a:xfrm rot="16200000">
            <a:off x="518738" y="4455318"/>
            <a:ext cx="605838" cy="485826"/>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700"/>
              </a:lnSpc>
            </a:pPr>
            <a:r>
              <a:rPr kumimoji="1" lang="en-US" altLang="ja-JP" dirty="0" err="1" smtClean="0">
                <a:solidFill>
                  <a:srgbClr val="0000FF"/>
                </a:solidFill>
              </a:rPr>
              <a:t>S</a:t>
            </a:r>
            <a:r>
              <a:rPr lang="en-US" altLang="ja-JP" dirty="0" err="1" smtClean="0">
                <a:solidFill>
                  <a:srgbClr val="0000FF"/>
                </a:solidFill>
              </a:rPr>
              <a:t>vr</a:t>
            </a:r>
            <a:endParaRPr kumimoji="1" lang="en-US" altLang="ja-JP" dirty="0">
              <a:solidFill>
                <a:srgbClr val="0000FF"/>
              </a:solidFill>
            </a:endParaRPr>
          </a:p>
        </p:txBody>
      </p:sp>
      <p:sp>
        <p:nvSpPr>
          <p:cNvPr id="13" name="正方形/長方形 12"/>
          <p:cNvSpPr/>
          <p:nvPr/>
        </p:nvSpPr>
        <p:spPr>
          <a:xfrm rot="16200000">
            <a:off x="414341" y="3269946"/>
            <a:ext cx="778174" cy="485826"/>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700"/>
              </a:lnSpc>
            </a:pPr>
            <a:r>
              <a:rPr kumimoji="1" lang="en-US" altLang="ja-JP" dirty="0" err="1" smtClean="0">
                <a:solidFill>
                  <a:srgbClr val="0000FF"/>
                </a:solidFill>
              </a:rPr>
              <a:t>S</a:t>
            </a:r>
            <a:r>
              <a:rPr lang="en-US" altLang="ja-JP" dirty="0" err="1" smtClean="0">
                <a:solidFill>
                  <a:srgbClr val="0000FF"/>
                </a:solidFill>
              </a:rPr>
              <a:t>ve</a:t>
            </a:r>
            <a:endParaRPr kumimoji="1" lang="en-US" altLang="ja-JP" dirty="0">
              <a:solidFill>
                <a:srgbClr val="0000FF"/>
              </a:solidFill>
            </a:endParaRPr>
          </a:p>
        </p:txBody>
      </p:sp>
      <p:sp>
        <p:nvSpPr>
          <p:cNvPr id="15" name="正方形/長方形 14"/>
          <p:cNvSpPr/>
          <p:nvPr/>
        </p:nvSpPr>
        <p:spPr>
          <a:xfrm rot="16200000">
            <a:off x="414339" y="5685724"/>
            <a:ext cx="778174" cy="485826"/>
          </a:xfrm>
          <a:prstGeom prst="rect">
            <a:avLst/>
          </a:prstGeom>
          <a:solidFill>
            <a:srgbClr val="FFFFCC"/>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700"/>
              </a:lnSpc>
            </a:pPr>
            <a:r>
              <a:rPr kumimoji="1" lang="ja-JP" altLang="en-US" dirty="0">
                <a:solidFill>
                  <a:srgbClr val="0000FF"/>
                </a:solidFill>
              </a:rPr>
              <a:t>観察者</a:t>
            </a:r>
          </a:p>
        </p:txBody>
      </p:sp>
      <p:sp>
        <p:nvSpPr>
          <p:cNvPr id="10" name="四角形吹き出し 9"/>
          <p:cNvSpPr/>
          <p:nvPr/>
        </p:nvSpPr>
        <p:spPr>
          <a:xfrm>
            <a:off x="5313041" y="2508925"/>
            <a:ext cx="2736304" cy="360292"/>
          </a:xfrm>
          <a:prstGeom prst="wedgeRectCallout">
            <a:avLst>
              <a:gd name="adj1" fmla="val -73516"/>
              <a:gd name="adj2" fmla="val -41766"/>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dirty="0">
                <a:solidFill>
                  <a:schemeClr val="tx1"/>
                </a:solidFill>
              </a:rPr>
              <a:t>承認と促しをセットで</a:t>
            </a:r>
            <a:endParaRPr kumimoji="1" lang="ja-JP" altLang="en-US" dirty="0">
              <a:solidFill>
                <a:schemeClr val="tx1"/>
              </a:solidFill>
            </a:endParaRPr>
          </a:p>
        </p:txBody>
      </p:sp>
      <p:sp>
        <p:nvSpPr>
          <p:cNvPr id="14" name="四角形吹き出し 13"/>
          <p:cNvSpPr/>
          <p:nvPr/>
        </p:nvSpPr>
        <p:spPr>
          <a:xfrm>
            <a:off x="3368824" y="5061328"/>
            <a:ext cx="4968552" cy="360292"/>
          </a:xfrm>
          <a:prstGeom prst="wedgeRectCallout">
            <a:avLst>
              <a:gd name="adj1" fmla="val -65039"/>
              <a:gd name="adj2" fmla="val -41828"/>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kumimoji="1" lang="ja-JP" altLang="en-US" dirty="0">
                <a:solidFill>
                  <a:schemeClr val="tx1"/>
                </a:solidFill>
              </a:rPr>
              <a:t>他の事例にもありえる</a:t>
            </a:r>
            <a:r>
              <a:rPr kumimoji="1" lang="en-US" altLang="ja-JP" dirty="0" err="1">
                <a:solidFill>
                  <a:schemeClr val="tx1"/>
                </a:solidFill>
              </a:rPr>
              <a:t>Sve</a:t>
            </a:r>
            <a:r>
              <a:rPr kumimoji="1" lang="ja-JP" altLang="en-US" dirty="0">
                <a:solidFill>
                  <a:schemeClr val="tx1"/>
                </a:solidFill>
              </a:rPr>
              <a:t>の癖であることを示唆</a:t>
            </a:r>
          </a:p>
        </p:txBody>
      </p:sp>
      <p:sp>
        <p:nvSpPr>
          <p:cNvPr id="16"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535766"/>
            <a:ext cx="2311400" cy="476250"/>
          </a:xfrm>
        </p:spPr>
        <p:txBody>
          <a:bodyPr/>
          <a:lstStyle/>
          <a:p>
            <a:pPr>
              <a:defRPr/>
            </a:pPr>
            <a:fld id="{431CAECD-5926-4741-A906-A08E04809A27}" type="slidenum">
              <a:rPr lang="en-US" altLang="ja-JP" smtClean="0"/>
              <a:pPr>
                <a:defRPr/>
              </a:pPr>
              <a:t>61</a:t>
            </a:fld>
            <a:endParaRPr lang="en-US" altLang="ja-JP"/>
          </a:p>
        </p:txBody>
      </p:sp>
    </p:spTree>
    <p:extLst>
      <p:ext uri="{BB962C8B-B14F-4D97-AF65-F5344CB8AC3E}">
        <p14:creationId xmlns:p14="http://schemas.microsoft.com/office/powerpoint/2010/main" val="8574040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381000" y="152400"/>
            <a:ext cx="9144000" cy="622300"/>
          </a:xfrm>
        </p:spPr>
        <p:txBody>
          <a:bodyPr/>
          <a:lstStyle/>
          <a:p>
            <a:pPr eaLnBrk="1" hangingPunct="1"/>
            <a:r>
              <a:rPr lang="ja-JP" altLang="en-US" sz="3200">
                <a:solidFill>
                  <a:srgbClr val="CC3300"/>
                </a:solidFill>
                <a:latin typeface="HGP創英角ﾎﾟｯﾌﾟ体" pitchFamily="50" charset="-128"/>
                <a:ea typeface="HGP創英角ﾎﾟｯﾌﾟ体" pitchFamily="50" charset="-128"/>
              </a:rPr>
              <a:t>さらに、　</a:t>
            </a:r>
            <a:r>
              <a:rPr lang="ja-JP" altLang="en-US" sz="3200">
                <a:solidFill>
                  <a:srgbClr val="CC3300"/>
                </a:solidFill>
                <a:ea typeface="HGP創英角ﾎﾟｯﾌﾟ体" pitchFamily="50" charset="-128"/>
              </a:rPr>
              <a:t>技術的問題か、知識不足か、情緒面か</a:t>
            </a:r>
          </a:p>
        </p:txBody>
      </p:sp>
      <p:sp>
        <p:nvSpPr>
          <p:cNvPr id="41987" name="Line 3"/>
          <p:cNvSpPr>
            <a:spLocks noChangeShapeType="1"/>
          </p:cNvSpPr>
          <p:nvPr/>
        </p:nvSpPr>
        <p:spPr bwMode="auto">
          <a:xfrm>
            <a:off x="381000" y="990600"/>
            <a:ext cx="9144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41989" name="Rectangle 8"/>
          <p:cNvSpPr>
            <a:spLocks noChangeArrowheads="1"/>
          </p:cNvSpPr>
          <p:nvPr/>
        </p:nvSpPr>
        <p:spPr bwMode="auto">
          <a:xfrm>
            <a:off x="990600" y="1524000"/>
            <a:ext cx="8077200"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 typeface="ＭＳ Ｐゴシック" charset="-128"/>
              <a:buAutoNum type="alphaUcParenR"/>
            </a:pPr>
            <a:r>
              <a:rPr lang="ja-JP" altLang="en-US" sz="2800">
                <a:latin typeface="HGP創英角ｺﾞｼｯｸUB" pitchFamily="50" charset="-128"/>
                <a:ea typeface="HGP創英角ｺﾞｼｯｸUB" pitchFamily="50" charset="-128"/>
              </a:rPr>
              <a:t>何となく避けてきたこと、苦手なこと、面倒なこと</a:t>
            </a:r>
            <a:endParaRPr lang="en-US" altLang="ja-JP" sz="2800">
              <a:latin typeface="HGP創英角ｺﾞｼｯｸUB" pitchFamily="50" charset="-128"/>
              <a:ea typeface="HGP創英角ｺﾞｼｯｸUB" pitchFamily="50" charset="-128"/>
            </a:endParaRPr>
          </a:p>
          <a:p>
            <a:pPr eaLnBrk="1" hangingPunct="1">
              <a:spcBef>
                <a:spcPct val="0"/>
              </a:spcBef>
              <a:buFont typeface="ＭＳ Ｐゴシック" charset="-128"/>
              <a:buAutoNum type="alphaUcParenR"/>
            </a:pPr>
            <a:endParaRPr lang="ja-JP" altLang="en-US" sz="2800">
              <a:latin typeface="HGP創英角ｺﾞｼｯｸUB" pitchFamily="50" charset="-128"/>
              <a:ea typeface="HGP創英角ｺﾞｼｯｸUB" pitchFamily="50" charset="-128"/>
            </a:endParaRPr>
          </a:p>
          <a:p>
            <a:pPr eaLnBrk="1" hangingPunct="1">
              <a:spcBef>
                <a:spcPct val="0"/>
              </a:spcBef>
              <a:buFont typeface="ＭＳ Ｐゴシック" charset="-128"/>
              <a:buAutoNum type="alphaUcParenR"/>
            </a:pPr>
            <a:r>
              <a:rPr lang="ja-JP" altLang="en-US" sz="2800">
                <a:latin typeface="HGP創英角ｺﾞｼｯｸUB" pitchFamily="50" charset="-128"/>
                <a:ea typeface="HGP創英角ｺﾞｼｯｸUB" pitchFamily="50" charset="-128"/>
              </a:rPr>
              <a:t>「だろう」で済ませたこと、意外な展開だったこと</a:t>
            </a:r>
            <a:endParaRPr lang="en-US" altLang="ja-JP" sz="2800">
              <a:latin typeface="HGP創英角ｺﾞｼｯｸUB" pitchFamily="50" charset="-128"/>
              <a:ea typeface="HGP創英角ｺﾞｼｯｸUB" pitchFamily="50" charset="-128"/>
            </a:endParaRPr>
          </a:p>
          <a:p>
            <a:pPr eaLnBrk="1" hangingPunct="1">
              <a:spcBef>
                <a:spcPct val="0"/>
              </a:spcBef>
              <a:buFont typeface="ＭＳ Ｐゴシック" charset="-128"/>
              <a:buNone/>
            </a:pPr>
            <a:endParaRPr lang="ja-JP" altLang="en-US" sz="2800">
              <a:latin typeface="HGP創英角ｺﾞｼｯｸUB" pitchFamily="50" charset="-128"/>
              <a:ea typeface="HGP創英角ｺﾞｼｯｸUB" pitchFamily="50" charset="-128"/>
            </a:endParaRPr>
          </a:p>
        </p:txBody>
      </p:sp>
      <p:sp>
        <p:nvSpPr>
          <p:cNvPr id="41990" name="Rectangle 18"/>
          <p:cNvSpPr>
            <a:spLocks noChangeArrowheads="1"/>
          </p:cNvSpPr>
          <p:nvPr/>
        </p:nvSpPr>
        <p:spPr bwMode="auto">
          <a:xfrm>
            <a:off x="1066801" y="3200402"/>
            <a:ext cx="7441461"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dirty="0">
                <a:solidFill>
                  <a:srgbClr val="0000FF"/>
                </a:solidFill>
                <a:ea typeface="HGP創英角ｺﾞｼｯｸUB" pitchFamily="50" charset="-128"/>
              </a:rPr>
              <a:t>概ねだが、</a:t>
            </a:r>
          </a:p>
          <a:p>
            <a:pPr eaLnBrk="1" hangingPunct="1">
              <a:spcBef>
                <a:spcPct val="0"/>
              </a:spcBef>
              <a:buFontTx/>
              <a:buNone/>
            </a:pPr>
            <a:endParaRPr lang="ja-JP" altLang="en-US" dirty="0">
              <a:solidFill>
                <a:srgbClr val="0000FF"/>
              </a:solidFill>
              <a:ea typeface="HGP創英角ｺﾞｼｯｸUB" pitchFamily="50" charset="-128"/>
            </a:endParaRPr>
          </a:p>
          <a:p>
            <a:pPr eaLnBrk="1" hangingPunct="1">
              <a:spcBef>
                <a:spcPct val="0"/>
              </a:spcBef>
              <a:buFontTx/>
              <a:buNone/>
            </a:pPr>
            <a:r>
              <a:rPr lang="ja-JP" altLang="en-US" dirty="0">
                <a:solidFill>
                  <a:srgbClr val="0000FF"/>
                </a:solidFill>
                <a:ea typeface="HGP創英角ｺﾞｼｯｸUB" pitchFamily="50" charset="-128"/>
              </a:rPr>
              <a:t>Ａ）のような場合・・・知識、技術面での学習</a:t>
            </a:r>
          </a:p>
          <a:p>
            <a:pPr eaLnBrk="1" hangingPunct="1">
              <a:spcBef>
                <a:spcPct val="0"/>
              </a:spcBef>
              <a:buFontTx/>
              <a:buNone/>
            </a:pPr>
            <a:endParaRPr lang="ja-JP" altLang="en-US" dirty="0">
              <a:solidFill>
                <a:srgbClr val="0000FF"/>
              </a:solidFill>
              <a:ea typeface="HGP創英角ｺﾞｼｯｸUB" pitchFamily="50" charset="-128"/>
            </a:endParaRPr>
          </a:p>
          <a:p>
            <a:pPr eaLnBrk="1" hangingPunct="1">
              <a:spcBef>
                <a:spcPct val="0"/>
              </a:spcBef>
              <a:buFontTx/>
              <a:buNone/>
            </a:pPr>
            <a:r>
              <a:rPr lang="ja-JP" altLang="en-US" dirty="0">
                <a:solidFill>
                  <a:srgbClr val="0000FF"/>
                </a:solidFill>
                <a:ea typeface="HGP創英角ｺﾞｼｯｸUB" pitchFamily="50" charset="-128"/>
              </a:rPr>
              <a:t>Ｂ）のような場合・・・倫理面（初心に帰る）</a:t>
            </a:r>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62</a:t>
            </a:fld>
            <a:endParaRPr lang="en-US" altLang="ja-JP"/>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272480" y="368717"/>
            <a:ext cx="9361040" cy="936625"/>
          </a:xfrm>
        </p:spPr>
        <p:txBody>
          <a:bodyPr/>
          <a:lstStyle/>
          <a:p>
            <a:pPr eaLnBrk="1" hangingPunct="1"/>
            <a:r>
              <a:rPr lang="ja-JP" altLang="en-US" dirty="0">
                <a:solidFill>
                  <a:srgbClr val="CC3300"/>
                </a:solidFill>
                <a:latin typeface="HGP創英角ﾎﾟｯﾌﾟ体" pitchFamily="50" charset="-128"/>
                <a:ea typeface="HGP創英角ﾎﾟｯﾌﾟ体" pitchFamily="50" charset="-128"/>
              </a:rPr>
              <a:t>「課題焦点</a:t>
            </a:r>
            <a:r>
              <a:rPr lang="ja-JP" altLang="en-US" sz="3600" dirty="0">
                <a:solidFill>
                  <a:srgbClr val="CC3300"/>
                </a:solidFill>
                <a:latin typeface="HGP創英角ﾎﾟｯﾌﾟ体" pitchFamily="50" charset="-128"/>
                <a:ea typeface="HGP創英角ﾎﾟｯﾌﾟ体" pitchFamily="50" charset="-128"/>
              </a:rPr>
              <a:t>」型のスーパービジョン時間割</a:t>
            </a:r>
            <a:r>
              <a:rPr lang="en-US" altLang="ja-JP" sz="3600" dirty="0">
                <a:solidFill>
                  <a:srgbClr val="CC3300"/>
                </a:solidFill>
                <a:latin typeface="HGP創英角ﾎﾟｯﾌﾟ体" pitchFamily="50" charset="-128"/>
                <a:ea typeface="HGP創英角ﾎﾟｯﾌﾟ体" pitchFamily="50" charset="-128"/>
              </a:rPr>
              <a:t/>
            </a:r>
            <a:br>
              <a:rPr lang="en-US" altLang="ja-JP" sz="3600" dirty="0">
                <a:solidFill>
                  <a:srgbClr val="CC3300"/>
                </a:solidFill>
                <a:latin typeface="HGP創英角ﾎﾟｯﾌﾟ体" pitchFamily="50" charset="-128"/>
                <a:ea typeface="HGP創英角ﾎﾟｯﾌﾟ体" pitchFamily="50" charset="-128"/>
              </a:rPr>
            </a:br>
            <a:r>
              <a:rPr lang="ja-JP" altLang="en-US" sz="3600" dirty="0">
                <a:solidFill>
                  <a:srgbClr val="CC3300"/>
                </a:solidFill>
                <a:latin typeface="HGP創英角ﾎﾟｯﾌﾟ体" pitchFamily="50" charset="-128"/>
                <a:ea typeface="HGP創英角ﾎﾟｯﾌﾟ体" pitchFamily="50" charset="-128"/>
              </a:rPr>
              <a:t>例</a:t>
            </a:r>
          </a:p>
        </p:txBody>
      </p:sp>
      <p:sp>
        <p:nvSpPr>
          <p:cNvPr id="15364" name="Rectangle 4"/>
          <p:cNvSpPr>
            <a:spLocks noChangeArrowheads="1"/>
          </p:cNvSpPr>
          <p:nvPr/>
        </p:nvSpPr>
        <p:spPr bwMode="auto">
          <a:xfrm>
            <a:off x="1208584" y="1496655"/>
            <a:ext cx="8136904"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50000"/>
              </a:lnSpc>
              <a:spcBef>
                <a:spcPct val="0"/>
              </a:spcBef>
              <a:buNone/>
            </a:pPr>
            <a:r>
              <a:rPr lang="ja-JP" altLang="en-US" dirty="0">
                <a:solidFill>
                  <a:schemeClr val="tx2"/>
                </a:solidFill>
                <a:latin typeface="+mj-lt"/>
                <a:ea typeface="HGP創英角ｺﾞｼｯｸUB" pitchFamily="50" charset="-128"/>
              </a:rPr>
              <a:t>①　モデル演習　</a:t>
            </a:r>
            <a:r>
              <a:rPr lang="en-US" altLang="ja-JP" dirty="0">
                <a:solidFill>
                  <a:schemeClr val="tx2"/>
                </a:solidFill>
                <a:latin typeface="+mj-lt"/>
                <a:ea typeface="HGP創英角ｺﾞｼｯｸUB" pitchFamily="50" charset="-128"/>
              </a:rPr>
              <a:t>10</a:t>
            </a:r>
            <a:r>
              <a:rPr lang="ja-JP" altLang="en-US" dirty="0">
                <a:solidFill>
                  <a:schemeClr val="tx2"/>
                </a:solidFill>
                <a:latin typeface="+mj-lt"/>
                <a:ea typeface="HGP創英角ｺﾞｼｯｸUB" pitchFamily="50" charset="-128"/>
              </a:rPr>
              <a:t>分</a:t>
            </a:r>
            <a:endParaRPr lang="en-US" altLang="ja-JP" dirty="0">
              <a:solidFill>
                <a:schemeClr val="tx2"/>
              </a:solidFill>
              <a:latin typeface="+mj-lt"/>
              <a:ea typeface="HGP創英角ｺﾞｼｯｸUB" pitchFamily="50" charset="-128"/>
            </a:endParaRPr>
          </a:p>
          <a:p>
            <a:pPr eaLnBrk="1" hangingPunct="1">
              <a:lnSpc>
                <a:spcPct val="150000"/>
              </a:lnSpc>
              <a:spcBef>
                <a:spcPct val="0"/>
              </a:spcBef>
              <a:buNone/>
            </a:pPr>
            <a:r>
              <a:rPr lang="ja-JP" altLang="en-US" dirty="0">
                <a:solidFill>
                  <a:schemeClr val="tx2"/>
                </a:solidFill>
                <a:latin typeface="+mj-lt"/>
                <a:ea typeface="HGP創英角ｺﾞｼｯｸUB" pitchFamily="50" charset="-128"/>
              </a:rPr>
              <a:t>②　アイスブレイク</a:t>
            </a:r>
            <a:r>
              <a:rPr lang="ja-JP" altLang="en-US" dirty="0">
                <a:latin typeface="+mj-lt"/>
                <a:ea typeface="HGP創英角ｺﾞｼｯｸUB" pitchFamily="50" charset="-128"/>
              </a:rPr>
              <a:t>　</a:t>
            </a:r>
            <a:r>
              <a:rPr lang="en-US" altLang="ja-JP" dirty="0">
                <a:latin typeface="+mj-lt"/>
                <a:ea typeface="HGP創英角ｺﾞｼｯｸUB" pitchFamily="50" charset="-128"/>
              </a:rPr>
              <a:t>5</a:t>
            </a:r>
            <a:r>
              <a:rPr lang="ja-JP" altLang="en-US" dirty="0">
                <a:latin typeface="+mj-lt"/>
                <a:ea typeface="HGP創英角ｺﾞｼｯｸUB" pitchFamily="50" charset="-128"/>
              </a:rPr>
              <a:t>分</a:t>
            </a:r>
            <a:endParaRPr lang="ja-JP" altLang="en-US" dirty="0">
              <a:solidFill>
                <a:schemeClr val="tx2"/>
              </a:solidFill>
              <a:latin typeface="+mj-lt"/>
              <a:ea typeface="HGP創英角ｺﾞｼｯｸUB" pitchFamily="50" charset="-128"/>
            </a:endParaRPr>
          </a:p>
          <a:p>
            <a:pPr eaLnBrk="1" hangingPunct="1">
              <a:lnSpc>
                <a:spcPct val="150000"/>
              </a:lnSpc>
              <a:spcBef>
                <a:spcPct val="0"/>
              </a:spcBef>
              <a:buNone/>
            </a:pPr>
            <a:r>
              <a:rPr lang="ja-JP" altLang="en-US" dirty="0">
                <a:solidFill>
                  <a:schemeClr val="tx2"/>
                </a:solidFill>
                <a:latin typeface="+mj-lt"/>
                <a:ea typeface="HGP創英角ｺﾞｼｯｸUB" pitchFamily="50" charset="-128"/>
              </a:rPr>
              <a:t>③　１番目の人</a:t>
            </a:r>
            <a:r>
              <a:rPr lang="ja-JP" altLang="en-US" dirty="0">
                <a:latin typeface="+mj-lt"/>
                <a:ea typeface="HGP創英角ｺﾞｼｯｸUB" pitchFamily="50" charset="-128"/>
              </a:rPr>
              <a:t>　</a:t>
            </a:r>
            <a:r>
              <a:rPr lang="en-US" altLang="ja-JP" dirty="0">
                <a:latin typeface="+mj-lt"/>
                <a:ea typeface="HGP創英角ｺﾞｼｯｸUB" pitchFamily="50" charset="-128"/>
              </a:rPr>
              <a:t>15</a:t>
            </a:r>
            <a:r>
              <a:rPr lang="ja-JP" altLang="en-US" dirty="0">
                <a:latin typeface="+mj-lt"/>
                <a:ea typeface="HGP創英角ｺﾞｼｯｸUB" pitchFamily="50" charset="-128"/>
              </a:rPr>
              <a:t>分　＋　感想　</a:t>
            </a:r>
            <a:r>
              <a:rPr lang="en-US" altLang="ja-JP" dirty="0">
                <a:latin typeface="+mj-lt"/>
                <a:ea typeface="HGP創英角ｺﾞｼｯｸUB" pitchFamily="50" charset="-128"/>
              </a:rPr>
              <a:t>5</a:t>
            </a:r>
            <a:r>
              <a:rPr lang="ja-JP" altLang="en-US" dirty="0">
                <a:latin typeface="+mj-lt"/>
                <a:ea typeface="HGP創英角ｺﾞｼｯｸUB" pitchFamily="50" charset="-128"/>
              </a:rPr>
              <a:t>分</a:t>
            </a:r>
            <a:endParaRPr lang="en-US" altLang="ja-JP" dirty="0">
              <a:solidFill>
                <a:schemeClr val="tx2"/>
              </a:solidFill>
              <a:latin typeface="+mj-lt"/>
              <a:ea typeface="HGP創英角ｺﾞｼｯｸUB" panose="020B0900000000000000" pitchFamily="50" charset="-128"/>
            </a:endParaRPr>
          </a:p>
          <a:p>
            <a:pPr eaLnBrk="1" hangingPunct="1">
              <a:lnSpc>
                <a:spcPct val="150000"/>
              </a:lnSpc>
              <a:spcBef>
                <a:spcPct val="0"/>
              </a:spcBef>
              <a:buNone/>
            </a:pPr>
            <a:r>
              <a:rPr lang="ja-JP" altLang="en-US" dirty="0">
                <a:solidFill>
                  <a:schemeClr val="tx2"/>
                </a:solidFill>
                <a:latin typeface="+mj-lt"/>
                <a:ea typeface="HGP創英角ｺﾞｼｯｸUB" panose="020B0900000000000000" pitchFamily="50" charset="-128"/>
              </a:rPr>
              <a:t>④　２番目の人</a:t>
            </a:r>
            <a:r>
              <a:rPr lang="ja-JP" altLang="en-US" dirty="0">
                <a:latin typeface="+mj-lt"/>
                <a:ea typeface="HGP創英角ｺﾞｼｯｸUB" pitchFamily="50" charset="-128"/>
              </a:rPr>
              <a:t>　</a:t>
            </a:r>
            <a:r>
              <a:rPr lang="en-US" altLang="ja-JP" dirty="0">
                <a:latin typeface="+mj-lt"/>
                <a:ea typeface="HGP創英角ｺﾞｼｯｸUB" pitchFamily="50" charset="-128"/>
              </a:rPr>
              <a:t>15</a:t>
            </a:r>
            <a:r>
              <a:rPr lang="ja-JP" altLang="en-US" dirty="0">
                <a:latin typeface="+mj-lt"/>
                <a:ea typeface="HGP創英角ｺﾞｼｯｸUB" pitchFamily="50" charset="-128"/>
              </a:rPr>
              <a:t>分　＋　感想　</a:t>
            </a:r>
            <a:r>
              <a:rPr lang="en-US" altLang="ja-JP" dirty="0">
                <a:latin typeface="+mj-lt"/>
                <a:ea typeface="HGP創英角ｺﾞｼｯｸUB" pitchFamily="50" charset="-128"/>
              </a:rPr>
              <a:t>5</a:t>
            </a:r>
            <a:r>
              <a:rPr lang="ja-JP" altLang="en-US" dirty="0">
                <a:latin typeface="+mj-lt"/>
                <a:ea typeface="HGP創英角ｺﾞｼｯｸUB" pitchFamily="50" charset="-128"/>
              </a:rPr>
              <a:t>分</a:t>
            </a:r>
            <a:endParaRPr lang="en-US" altLang="ja-JP" dirty="0">
              <a:solidFill>
                <a:schemeClr val="tx2"/>
              </a:solidFill>
              <a:latin typeface="+mj-lt"/>
              <a:ea typeface="HGP創英角ｺﾞｼｯｸUB" panose="020B0900000000000000" pitchFamily="50" charset="-128"/>
            </a:endParaRPr>
          </a:p>
          <a:p>
            <a:pPr eaLnBrk="1" hangingPunct="1">
              <a:lnSpc>
                <a:spcPct val="150000"/>
              </a:lnSpc>
              <a:spcBef>
                <a:spcPct val="0"/>
              </a:spcBef>
              <a:buNone/>
            </a:pPr>
            <a:r>
              <a:rPr lang="ja-JP" altLang="en-US" dirty="0">
                <a:solidFill>
                  <a:schemeClr val="tx2"/>
                </a:solidFill>
                <a:latin typeface="+mj-lt"/>
                <a:ea typeface="HGP創英角ｺﾞｼｯｸUB" panose="020B0900000000000000" pitchFamily="50" charset="-128"/>
              </a:rPr>
              <a:t>⑤　３番目の人</a:t>
            </a:r>
            <a:r>
              <a:rPr lang="ja-JP" altLang="en-US" dirty="0">
                <a:latin typeface="+mj-lt"/>
                <a:ea typeface="HGP創英角ｺﾞｼｯｸUB" pitchFamily="50" charset="-128"/>
              </a:rPr>
              <a:t>　</a:t>
            </a:r>
            <a:r>
              <a:rPr lang="en-US" altLang="ja-JP" dirty="0">
                <a:latin typeface="+mj-lt"/>
                <a:ea typeface="HGP創英角ｺﾞｼｯｸUB" pitchFamily="50" charset="-128"/>
              </a:rPr>
              <a:t>15</a:t>
            </a:r>
            <a:r>
              <a:rPr lang="ja-JP" altLang="en-US" dirty="0">
                <a:latin typeface="+mj-lt"/>
                <a:ea typeface="HGP創英角ｺﾞｼｯｸUB" pitchFamily="50" charset="-128"/>
              </a:rPr>
              <a:t>分　＋　感想　</a:t>
            </a:r>
            <a:r>
              <a:rPr lang="en-US" altLang="ja-JP" dirty="0">
                <a:latin typeface="+mj-lt"/>
                <a:ea typeface="HGP創英角ｺﾞｼｯｸUB" pitchFamily="50" charset="-128"/>
              </a:rPr>
              <a:t>5</a:t>
            </a:r>
            <a:r>
              <a:rPr lang="ja-JP" altLang="en-US" dirty="0">
                <a:latin typeface="+mj-lt"/>
                <a:ea typeface="HGP創英角ｺﾞｼｯｸUB" pitchFamily="50" charset="-128"/>
              </a:rPr>
              <a:t>分</a:t>
            </a:r>
            <a:endParaRPr lang="en-US" altLang="ja-JP" dirty="0">
              <a:solidFill>
                <a:schemeClr val="tx2"/>
              </a:solidFill>
              <a:latin typeface="+mj-lt"/>
              <a:ea typeface="HGP創英角ｺﾞｼｯｸUB" pitchFamily="50" charset="-128"/>
            </a:endParaRPr>
          </a:p>
          <a:p>
            <a:pPr eaLnBrk="1" hangingPunct="1">
              <a:lnSpc>
                <a:spcPct val="150000"/>
              </a:lnSpc>
              <a:spcBef>
                <a:spcPct val="0"/>
              </a:spcBef>
              <a:buNone/>
            </a:pPr>
            <a:r>
              <a:rPr lang="ja-JP" altLang="en-US" dirty="0">
                <a:solidFill>
                  <a:schemeClr val="tx2"/>
                </a:solidFill>
                <a:latin typeface="+mj-lt"/>
                <a:ea typeface="HGP創英角ｺﾞｼｯｸUB" pitchFamily="50" charset="-128"/>
              </a:rPr>
              <a:t>計　</a:t>
            </a:r>
            <a:r>
              <a:rPr lang="en-US" altLang="ja-JP" dirty="0">
                <a:solidFill>
                  <a:schemeClr val="tx2"/>
                </a:solidFill>
                <a:latin typeface="+mj-lt"/>
                <a:ea typeface="HGP創英角ｺﾞｼｯｸUB" pitchFamily="50" charset="-128"/>
              </a:rPr>
              <a:t>75</a:t>
            </a:r>
            <a:r>
              <a:rPr lang="ja-JP" altLang="en-US" dirty="0">
                <a:solidFill>
                  <a:schemeClr val="tx2"/>
                </a:solidFill>
                <a:latin typeface="+mj-lt"/>
                <a:ea typeface="HGP創英角ｺﾞｼｯｸUB" pitchFamily="50" charset="-128"/>
              </a:rPr>
              <a:t>分</a:t>
            </a:r>
            <a:endParaRPr lang="en-US" altLang="ja-JP" dirty="0">
              <a:solidFill>
                <a:schemeClr val="tx2"/>
              </a:solidFill>
              <a:latin typeface="+mj-lt"/>
              <a:ea typeface="HGP創英角ｺﾞｼｯｸUB" pitchFamily="50" charset="-128"/>
            </a:endParaRP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63</a:t>
            </a:fld>
            <a:endParaRPr lang="en-US" altLang="ja-JP"/>
          </a:p>
        </p:txBody>
      </p:sp>
    </p:spTree>
    <p:extLst>
      <p:ext uri="{BB962C8B-B14F-4D97-AF65-F5344CB8AC3E}">
        <p14:creationId xmlns:p14="http://schemas.microsoft.com/office/powerpoint/2010/main" val="7277050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272480" y="2505086"/>
            <a:ext cx="9361040" cy="936625"/>
          </a:xfrm>
        </p:spPr>
        <p:txBody>
          <a:bodyPr/>
          <a:lstStyle/>
          <a:p>
            <a:pPr eaLnBrk="1" hangingPunct="1"/>
            <a:r>
              <a:rPr lang="ja-JP" altLang="en-US" sz="4800" dirty="0">
                <a:solidFill>
                  <a:srgbClr val="CC3300"/>
                </a:solidFill>
                <a:latin typeface="HGP創英角ﾎﾟｯﾌﾟ体" pitchFamily="50" charset="-128"/>
                <a:ea typeface="HGP創英角ﾎﾟｯﾌﾟ体" pitchFamily="50" charset="-128"/>
              </a:rPr>
              <a:t>演習</a:t>
            </a: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64</a:t>
            </a:fld>
            <a:endParaRPr lang="en-US" altLang="ja-JP" dirty="0"/>
          </a:p>
        </p:txBody>
      </p:sp>
    </p:spTree>
    <p:extLst>
      <p:ext uri="{BB962C8B-B14F-4D97-AF65-F5344CB8AC3E}">
        <p14:creationId xmlns:p14="http://schemas.microsoft.com/office/powerpoint/2010/main" val="36057403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272480" y="116632"/>
            <a:ext cx="9361040" cy="936625"/>
          </a:xfrm>
        </p:spPr>
        <p:txBody>
          <a:bodyPr/>
          <a:lstStyle/>
          <a:p>
            <a:pPr eaLnBrk="1" hangingPunct="1"/>
            <a:r>
              <a:rPr lang="ja-JP" altLang="en-US" dirty="0">
                <a:solidFill>
                  <a:srgbClr val="CC3300"/>
                </a:solidFill>
                <a:latin typeface="HGP創英角ﾎﾟｯﾌﾟ体" pitchFamily="50" charset="-128"/>
                <a:ea typeface="HGP創英角ﾎﾟｯﾌﾟ体" pitchFamily="50" charset="-128"/>
              </a:rPr>
              <a:t>タイムテーブル</a:t>
            </a:r>
            <a:r>
              <a:rPr lang="ja-JP" altLang="en-US" sz="3600" dirty="0">
                <a:solidFill>
                  <a:srgbClr val="CC3300"/>
                </a:solidFill>
                <a:latin typeface="HGP創英角ﾎﾟｯﾌﾟ体" pitchFamily="50" charset="-128"/>
                <a:ea typeface="HGP創英角ﾎﾟｯﾌﾟ体" pitchFamily="50" charset="-128"/>
              </a:rPr>
              <a:t>「課題焦点」型</a:t>
            </a:r>
          </a:p>
        </p:txBody>
      </p:sp>
      <p:sp>
        <p:nvSpPr>
          <p:cNvPr id="15364" name="Rectangle 4"/>
          <p:cNvSpPr>
            <a:spLocks noChangeArrowheads="1"/>
          </p:cNvSpPr>
          <p:nvPr/>
        </p:nvSpPr>
        <p:spPr bwMode="auto">
          <a:xfrm>
            <a:off x="884548" y="1101293"/>
            <a:ext cx="8136904" cy="541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20000"/>
              </a:lnSpc>
              <a:spcBef>
                <a:spcPct val="0"/>
              </a:spcBef>
              <a:buNone/>
            </a:pPr>
            <a:r>
              <a:rPr lang="ja-JP" altLang="en-US" dirty="0">
                <a:solidFill>
                  <a:schemeClr val="tx2"/>
                </a:solidFill>
                <a:latin typeface="+mj-lt"/>
                <a:ea typeface="HGP創英角ｺﾞｼｯｸUB" pitchFamily="50" charset="-128"/>
              </a:rPr>
              <a:t>①　モデル演習　　　　　</a:t>
            </a:r>
            <a:r>
              <a:rPr lang="en-US" altLang="ja-JP" dirty="0">
                <a:solidFill>
                  <a:schemeClr val="tx2"/>
                </a:solidFill>
                <a:latin typeface="+mj-lt"/>
                <a:ea typeface="HGP創英角ｺﾞｼｯｸUB" pitchFamily="50" charset="-128"/>
              </a:rPr>
              <a:t>13</a:t>
            </a:r>
            <a:r>
              <a:rPr lang="ja-JP" altLang="en-US" dirty="0">
                <a:solidFill>
                  <a:schemeClr val="tx2"/>
                </a:solidFill>
                <a:latin typeface="+mj-lt"/>
                <a:ea typeface="HGP創英角ｺﾞｼｯｸUB" pitchFamily="50" charset="-128"/>
              </a:rPr>
              <a:t>時</a:t>
            </a:r>
            <a:r>
              <a:rPr lang="en-US" altLang="ja-JP" dirty="0">
                <a:solidFill>
                  <a:schemeClr val="tx2"/>
                </a:solidFill>
                <a:latin typeface="+mj-lt"/>
                <a:ea typeface="HGP創英角ｺﾞｼｯｸUB" pitchFamily="50" charset="-128"/>
              </a:rPr>
              <a:t>00</a:t>
            </a:r>
            <a:r>
              <a:rPr lang="ja-JP" altLang="en-US" dirty="0">
                <a:solidFill>
                  <a:schemeClr val="tx2"/>
                </a:solidFill>
                <a:latin typeface="+mj-lt"/>
                <a:ea typeface="HGP創英角ｺﾞｼｯｸUB" pitchFamily="50" charset="-128"/>
              </a:rPr>
              <a:t>分～</a:t>
            </a:r>
            <a:r>
              <a:rPr lang="en-US" altLang="ja-JP" dirty="0">
                <a:solidFill>
                  <a:schemeClr val="tx2"/>
                </a:solidFill>
                <a:latin typeface="+mj-lt"/>
                <a:ea typeface="HGP創英角ｺﾞｼｯｸUB" pitchFamily="50" charset="-128"/>
              </a:rPr>
              <a:t>13</a:t>
            </a:r>
            <a:r>
              <a:rPr lang="ja-JP" altLang="en-US" dirty="0">
                <a:solidFill>
                  <a:schemeClr val="tx2"/>
                </a:solidFill>
                <a:latin typeface="+mj-lt"/>
                <a:ea typeface="HGP創英角ｺﾞｼｯｸUB" pitchFamily="50" charset="-128"/>
              </a:rPr>
              <a:t>時</a:t>
            </a:r>
            <a:r>
              <a:rPr lang="en-US" altLang="ja-JP" dirty="0">
                <a:solidFill>
                  <a:schemeClr val="tx2"/>
                </a:solidFill>
                <a:latin typeface="+mj-lt"/>
                <a:ea typeface="HGP創英角ｺﾞｼｯｸUB" pitchFamily="50" charset="-128"/>
              </a:rPr>
              <a:t>15</a:t>
            </a:r>
            <a:r>
              <a:rPr lang="ja-JP" altLang="en-US" dirty="0">
                <a:solidFill>
                  <a:schemeClr val="tx2"/>
                </a:solidFill>
                <a:latin typeface="+mj-lt"/>
                <a:ea typeface="HGP創英角ｺﾞｼｯｸUB" pitchFamily="50" charset="-128"/>
              </a:rPr>
              <a:t>分</a:t>
            </a:r>
            <a:endParaRPr lang="en-US" altLang="ja-JP" dirty="0">
              <a:solidFill>
                <a:schemeClr val="tx2"/>
              </a:solidFill>
              <a:latin typeface="+mj-lt"/>
              <a:ea typeface="HGP創英角ｺﾞｼｯｸUB" pitchFamily="50" charset="-128"/>
            </a:endParaRPr>
          </a:p>
          <a:p>
            <a:pPr eaLnBrk="1" hangingPunct="1">
              <a:lnSpc>
                <a:spcPct val="120000"/>
              </a:lnSpc>
              <a:spcBef>
                <a:spcPct val="0"/>
              </a:spcBef>
              <a:buNone/>
            </a:pPr>
            <a:r>
              <a:rPr lang="ja-JP" altLang="en-US" dirty="0">
                <a:solidFill>
                  <a:schemeClr val="tx2"/>
                </a:solidFill>
                <a:latin typeface="+mj-lt"/>
                <a:ea typeface="HGP創英角ｺﾞｼｯｸUB" pitchFamily="50" charset="-128"/>
              </a:rPr>
              <a:t>②　１番目の人</a:t>
            </a:r>
            <a:r>
              <a:rPr lang="ja-JP" altLang="en-US" dirty="0">
                <a:latin typeface="+mj-lt"/>
                <a:ea typeface="HGP創英角ｺﾞｼｯｸUB" pitchFamily="50" charset="-128"/>
              </a:rPr>
              <a:t>　　　　　</a:t>
            </a:r>
            <a:r>
              <a:rPr lang="en-US" altLang="zh-TW" dirty="0">
                <a:latin typeface="+mj-lt"/>
                <a:ea typeface="HGP創英角ｺﾞｼｯｸUB" pitchFamily="50" charset="-128"/>
              </a:rPr>
              <a:t>13</a:t>
            </a:r>
            <a:r>
              <a:rPr lang="zh-TW" altLang="en-US" dirty="0">
                <a:latin typeface="+mj-lt"/>
                <a:ea typeface="HGP創英角ｺﾞｼｯｸUB" pitchFamily="50" charset="-128"/>
              </a:rPr>
              <a:t>時</a:t>
            </a:r>
            <a:r>
              <a:rPr lang="en-US" altLang="zh-TW" dirty="0">
                <a:latin typeface="+mj-lt"/>
                <a:ea typeface="HGP創英角ｺﾞｼｯｸUB" pitchFamily="50" charset="-128"/>
              </a:rPr>
              <a:t>15</a:t>
            </a:r>
            <a:r>
              <a:rPr lang="zh-TW" altLang="en-US" dirty="0">
                <a:latin typeface="+mj-lt"/>
                <a:ea typeface="HGP創英角ｺﾞｼｯｸUB" pitchFamily="50" charset="-128"/>
              </a:rPr>
              <a:t>分～</a:t>
            </a:r>
            <a:r>
              <a:rPr lang="en-US" altLang="zh-TW" dirty="0">
                <a:latin typeface="+mj-lt"/>
                <a:ea typeface="HGP創英角ｺﾞｼｯｸUB" pitchFamily="50" charset="-128"/>
              </a:rPr>
              <a:t>13</a:t>
            </a:r>
            <a:r>
              <a:rPr lang="zh-TW" altLang="en-US" dirty="0">
                <a:latin typeface="+mj-lt"/>
                <a:ea typeface="HGP創英角ｺﾞｼｯｸUB" pitchFamily="50" charset="-128"/>
              </a:rPr>
              <a:t>時</a:t>
            </a:r>
            <a:r>
              <a:rPr lang="en-US" altLang="zh-TW" dirty="0">
                <a:latin typeface="+mj-lt"/>
                <a:ea typeface="HGP創英角ｺﾞｼｯｸUB" pitchFamily="50" charset="-128"/>
              </a:rPr>
              <a:t>30</a:t>
            </a:r>
            <a:r>
              <a:rPr lang="zh-TW" altLang="en-US" dirty="0">
                <a:latin typeface="+mj-lt"/>
                <a:ea typeface="HGP創英角ｺﾞｼｯｸUB" pitchFamily="50" charset="-128"/>
              </a:rPr>
              <a:t>分</a:t>
            </a:r>
            <a:endParaRPr lang="en-US" altLang="zh-TW" dirty="0">
              <a:latin typeface="+mj-lt"/>
              <a:ea typeface="HGP創英角ｺﾞｼｯｸUB" pitchFamily="50" charset="-128"/>
            </a:endParaRPr>
          </a:p>
          <a:p>
            <a:pPr eaLnBrk="1" hangingPunct="1">
              <a:lnSpc>
                <a:spcPct val="120000"/>
              </a:lnSpc>
              <a:spcBef>
                <a:spcPct val="0"/>
              </a:spcBef>
              <a:buNone/>
            </a:pPr>
            <a:r>
              <a:rPr lang="en-US" altLang="ja-JP" dirty="0">
                <a:solidFill>
                  <a:schemeClr val="tx2"/>
                </a:solidFill>
                <a:latin typeface="+mj-lt"/>
                <a:ea typeface="HGP創英角ｺﾞｼｯｸUB" pitchFamily="50" charset="-128"/>
              </a:rPr>
              <a:t>      </a:t>
            </a:r>
            <a:r>
              <a:rPr lang="ja-JP" altLang="en-US" dirty="0">
                <a:solidFill>
                  <a:schemeClr val="tx2"/>
                </a:solidFill>
                <a:latin typeface="+mj-lt"/>
                <a:ea typeface="HGP創英角ｺﾞｼｯｸUB" pitchFamily="50" charset="-128"/>
              </a:rPr>
              <a:t>観察者感想　　　　 </a:t>
            </a:r>
            <a:r>
              <a:rPr lang="en-US" altLang="zh-TW" dirty="0">
                <a:solidFill>
                  <a:schemeClr val="tx2"/>
                </a:solidFill>
                <a:latin typeface="+mj-lt"/>
                <a:ea typeface="HGP創英角ｺﾞｼｯｸUB" pitchFamily="50" charset="-128"/>
              </a:rPr>
              <a:t>13</a:t>
            </a:r>
            <a:r>
              <a:rPr lang="zh-TW" altLang="en-US" dirty="0">
                <a:solidFill>
                  <a:schemeClr val="tx2"/>
                </a:solidFill>
                <a:latin typeface="+mj-lt"/>
                <a:ea typeface="HGP創英角ｺﾞｼｯｸUB" pitchFamily="50" charset="-128"/>
              </a:rPr>
              <a:t>時</a:t>
            </a:r>
            <a:r>
              <a:rPr lang="en-US" altLang="zh-TW" dirty="0">
                <a:solidFill>
                  <a:schemeClr val="tx2"/>
                </a:solidFill>
                <a:latin typeface="+mj-lt"/>
                <a:ea typeface="HGP創英角ｺﾞｼｯｸUB" pitchFamily="50" charset="-128"/>
              </a:rPr>
              <a:t>30</a:t>
            </a:r>
            <a:r>
              <a:rPr lang="zh-TW" altLang="en-US" dirty="0">
                <a:solidFill>
                  <a:schemeClr val="tx2"/>
                </a:solidFill>
                <a:latin typeface="+mj-lt"/>
                <a:ea typeface="HGP創英角ｺﾞｼｯｸUB" pitchFamily="50" charset="-128"/>
              </a:rPr>
              <a:t>分～</a:t>
            </a:r>
            <a:r>
              <a:rPr lang="en-US" altLang="zh-TW" dirty="0">
                <a:solidFill>
                  <a:schemeClr val="tx2"/>
                </a:solidFill>
                <a:latin typeface="+mj-lt"/>
                <a:ea typeface="HGP創英角ｺﾞｼｯｸUB" pitchFamily="50" charset="-128"/>
              </a:rPr>
              <a:t>13</a:t>
            </a:r>
            <a:r>
              <a:rPr lang="zh-TW" altLang="en-US" dirty="0">
                <a:solidFill>
                  <a:schemeClr val="tx2"/>
                </a:solidFill>
                <a:latin typeface="+mj-lt"/>
                <a:ea typeface="HGP創英角ｺﾞｼｯｸUB" pitchFamily="50" charset="-128"/>
              </a:rPr>
              <a:t>時</a:t>
            </a:r>
            <a:r>
              <a:rPr lang="en-US" altLang="zh-TW" dirty="0">
                <a:solidFill>
                  <a:schemeClr val="tx2"/>
                </a:solidFill>
                <a:latin typeface="+mj-lt"/>
                <a:ea typeface="HGP創英角ｺﾞｼｯｸUB" pitchFamily="50" charset="-128"/>
              </a:rPr>
              <a:t>40</a:t>
            </a:r>
            <a:r>
              <a:rPr lang="zh-TW" altLang="en-US" dirty="0">
                <a:solidFill>
                  <a:schemeClr val="tx2"/>
                </a:solidFill>
                <a:latin typeface="+mj-lt"/>
                <a:ea typeface="HGP創英角ｺﾞｼｯｸUB" pitchFamily="50" charset="-128"/>
              </a:rPr>
              <a:t>分</a:t>
            </a:r>
            <a:endParaRPr lang="en-US" altLang="ja-JP" dirty="0">
              <a:solidFill>
                <a:schemeClr val="tx2"/>
              </a:solidFill>
              <a:latin typeface="+mj-lt"/>
              <a:ea typeface="HGP創英角ｺﾞｼｯｸUB" panose="020B0900000000000000" pitchFamily="50" charset="-128"/>
            </a:endParaRPr>
          </a:p>
          <a:p>
            <a:pPr eaLnBrk="1" hangingPunct="1">
              <a:lnSpc>
                <a:spcPct val="120000"/>
              </a:lnSpc>
              <a:spcBef>
                <a:spcPct val="0"/>
              </a:spcBef>
              <a:buNone/>
            </a:pPr>
            <a:r>
              <a:rPr lang="ja-JP" altLang="en-US" dirty="0">
                <a:solidFill>
                  <a:schemeClr val="tx2"/>
                </a:solidFill>
                <a:latin typeface="+mj-lt"/>
                <a:ea typeface="HGP創英角ｺﾞｼｯｸUB" panose="020B0900000000000000" pitchFamily="50" charset="-128"/>
              </a:rPr>
              <a:t>③　２番目の人</a:t>
            </a:r>
            <a:r>
              <a:rPr lang="zh-TW" altLang="en-US" dirty="0">
                <a:solidFill>
                  <a:schemeClr val="tx2"/>
                </a:solidFill>
                <a:latin typeface="+mj-lt"/>
                <a:ea typeface="HGP創英角ｺﾞｼｯｸUB" panose="020B0900000000000000" pitchFamily="50" charset="-128"/>
              </a:rPr>
              <a:t>　　　　　</a:t>
            </a:r>
            <a:r>
              <a:rPr lang="en-US" altLang="zh-TW" dirty="0">
                <a:solidFill>
                  <a:schemeClr val="tx2"/>
                </a:solidFill>
                <a:latin typeface="+mj-lt"/>
                <a:ea typeface="HGP創英角ｺﾞｼｯｸUB" panose="020B0900000000000000" pitchFamily="50" charset="-128"/>
              </a:rPr>
              <a:t>13</a:t>
            </a:r>
            <a:r>
              <a:rPr lang="zh-TW" altLang="en-US" dirty="0">
                <a:solidFill>
                  <a:schemeClr val="tx2"/>
                </a:solidFill>
                <a:latin typeface="+mj-lt"/>
                <a:ea typeface="HGP創英角ｺﾞｼｯｸUB" panose="020B0900000000000000" pitchFamily="50" charset="-128"/>
              </a:rPr>
              <a:t>時</a:t>
            </a:r>
            <a:r>
              <a:rPr lang="en-US" altLang="zh-TW" dirty="0">
                <a:solidFill>
                  <a:schemeClr val="tx2"/>
                </a:solidFill>
                <a:latin typeface="+mj-lt"/>
                <a:ea typeface="HGP創英角ｺﾞｼｯｸUB" panose="020B0900000000000000" pitchFamily="50" charset="-128"/>
              </a:rPr>
              <a:t>40</a:t>
            </a:r>
            <a:r>
              <a:rPr lang="zh-TW" altLang="en-US" dirty="0">
                <a:solidFill>
                  <a:schemeClr val="tx2"/>
                </a:solidFill>
                <a:latin typeface="+mj-lt"/>
                <a:ea typeface="HGP創英角ｺﾞｼｯｸUB" panose="020B0900000000000000" pitchFamily="50" charset="-128"/>
              </a:rPr>
              <a:t>分～</a:t>
            </a:r>
            <a:r>
              <a:rPr lang="en-US" altLang="zh-TW" dirty="0">
                <a:solidFill>
                  <a:schemeClr val="tx2"/>
                </a:solidFill>
                <a:latin typeface="+mj-lt"/>
                <a:ea typeface="HGP創英角ｺﾞｼｯｸUB" panose="020B0900000000000000" pitchFamily="50" charset="-128"/>
              </a:rPr>
              <a:t>13</a:t>
            </a:r>
            <a:r>
              <a:rPr lang="zh-TW" altLang="en-US" dirty="0">
                <a:solidFill>
                  <a:schemeClr val="tx2"/>
                </a:solidFill>
                <a:latin typeface="+mj-lt"/>
                <a:ea typeface="HGP創英角ｺﾞｼｯｸUB" panose="020B0900000000000000" pitchFamily="50" charset="-128"/>
              </a:rPr>
              <a:t>時</a:t>
            </a:r>
            <a:r>
              <a:rPr lang="en-US" altLang="zh-TW" dirty="0">
                <a:solidFill>
                  <a:schemeClr val="tx2"/>
                </a:solidFill>
                <a:latin typeface="+mj-lt"/>
                <a:ea typeface="HGP創英角ｺﾞｼｯｸUB" panose="020B0900000000000000" pitchFamily="50" charset="-128"/>
              </a:rPr>
              <a:t>55</a:t>
            </a:r>
            <a:r>
              <a:rPr lang="zh-TW" altLang="en-US" dirty="0">
                <a:solidFill>
                  <a:schemeClr val="tx2"/>
                </a:solidFill>
                <a:latin typeface="+mj-lt"/>
                <a:ea typeface="HGP創英角ｺﾞｼｯｸUB" panose="020B0900000000000000" pitchFamily="50" charset="-128"/>
              </a:rPr>
              <a:t>分</a:t>
            </a:r>
            <a:endParaRPr lang="en-US" altLang="zh-TW" dirty="0">
              <a:solidFill>
                <a:schemeClr val="tx2"/>
              </a:solidFill>
              <a:latin typeface="+mj-lt"/>
              <a:ea typeface="HGP創英角ｺﾞｼｯｸUB" panose="020B0900000000000000" pitchFamily="50" charset="-128"/>
            </a:endParaRPr>
          </a:p>
          <a:p>
            <a:pPr eaLnBrk="1" hangingPunct="1">
              <a:lnSpc>
                <a:spcPct val="120000"/>
              </a:lnSpc>
              <a:spcBef>
                <a:spcPct val="0"/>
              </a:spcBef>
              <a:buNone/>
            </a:pPr>
            <a:r>
              <a:rPr lang="zh-TW" altLang="en-US" dirty="0">
                <a:solidFill>
                  <a:schemeClr val="tx2"/>
                </a:solidFill>
                <a:latin typeface="+mj-lt"/>
                <a:ea typeface="HGP創英角ｺﾞｼｯｸUB" panose="020B0900000000000000" pitchFamily="50" charset="-128"/>
              </a:rPr>
              <a:t> </a:t>
            </a:r>
            <a:r>
              <a:rPr lang="ja-JP" altLang="en-US" dirty="0">
                <a:solidFill>
                  <a:schemeClr val="tx2"/>
                </a:solidFill>
                <a:latin typeface="+mj-lt"/>
                <a:ea typeface="HGP創英角ｺﾞｼｯｸUB" panose="020B0900000000000000" pitchFamily="50" charset="-128"/>
              </a:rPr>
              <a:t>　　</a:t>
            </a:r>
            <a:r>
              <a:rPr lang="zh-TW" altLang="en-US" dirty="0">
                <a:solidFill>
                  <a:schemeClr val="tx2"/>
                </a:solidFill>
                <a:latin typeface="+mj-lt"/>
                <a:ea typeface="HGP創英角ｺﾞｼｯｸUB" panose="020B0900000000000000" pitchFamily="50" charset="-128"/>
              </a:rPr>
              <a:t>観察者感想　　　　 </a:t>
            </a:r>
            <a:r>
              <a:rPr lang="en-US" altLang="zh-TW" dirty="0">
                <a:solidFill>
                  <a:schemeClr val="tx2"/>
                </a:solidFill>
                <a:latin typeface="+mj-lt"/>
                <a:ea typeface="HGP創英角ｺﾞｼｯｸUB" panose="020B0900000000000000" pitchFamily="50" charset="-128"/>
              </a:rPr>
              <a:t>13</a:t>
            </a:r>
            <a:r>
              <a:rPr lang="zh-TW" altLang="en-US" dirty="0">
                <a:solidFill>
                  <a:schemeClr val="tx2"/>
                </a:solidFill>
                <a:latin typeface="+mj-lt"/>
                <a:ea typeface="HGP創英角ｺﾞｼｯｸUB" panose="020B0900000000000000" pitchFamily="50" charset="-128"/>
              </a:rPr>
              <a:t>時</a:t>
            </a:r>
            <a:r>
              <a:rPr lang="en-US" altLang="zh-TW" dirty="0">
                <a:solidFill>
                  <a:schemeClr val="tx2"/>
                </a:solidFill>
                <a:latin typeface="+mj-lt"/>
                <a:ea typeface="HGP創英角ｺﾞｼｯｸUB" panose="020B0900000000000000" pitchFamily="50" charset="-128"/>
              </a:rPr>
              <a:t>55</a:t>
            </a:r>
            <a:r>
              <a:rPr lang="zh-TW" altLang="en-US" dirty="0">
                <a:solidFill>
                  <a:schemeClr val="tx2"/>
                </a:solidFill>
                <a:latin typeface="+mj-lt"/>
                <a:ea typeface="HGP創英角ｺﾞｼｯｸUB" panose="020B0900000000000000" pitchFamily="50" charset="-128"/>
              </a:rPr>
              <a:t>分～</a:t>
            </a:r>
            <a:r>
              <a:rPr lang="en-US" altLang="zh-TW" dirty="0">
                <a:solidFill>
                  <a:schemeClr val="tx2"/>
                </a:solidFill>
                <a:latin typeface="+mj-lt"/>
                <a:ea typeface="HGP創英角ｺﾞｼｯｸUB" panose="020B0900000000000000" pitchFamily="50" charset="-128"/>
              </a:rPr>
              <a:t>14</a:t>
            </a:r>
            <a:r>
              <a:rPr lang="zh-TW" altLang="en-US" dirty="0">
                <a:solidFill>
                  <a:schemeClr val="tx2"/>
                </a:solidFill>
                <a:latin typeface="+mj-lt"/>
                <a:ea typeface="HGP創英角ｺﾞｼｯｸUB" panose="020B0900000000000000" pitchFamily="50" charset="-128"/>
              </a:rPr>
              <a:t>時</a:t>
            </a:r>
            <a:r>
              <a:rPr lang="en-US" altLang="zh-TW" dirty="0">
                <a:solidFill>
                  <a:schemeClr val="tx2"/>
                </a:solidFill>
                <a:latin typeface="+mj-lt"/>
                <a:ea typeface="HGP創英角ｺﾞｼｯｸUB" panose="020B0900000000000000" pitchFamily="50" charset="-128"/>
              </a:rPr>
              <a:t>05</a:t>
            </a:r>
            <a:r>
              <a:rPr lang="zh-TW" altLang="en-US" dirty="0">
                <a:solidFill>
                  <a:schemeClr val="tx2"/>
                </a:solidFill>
                <a:latin typeface="+mj-lt"/>
                <a:ea typeface="HGP創英角ｺﾞｼｯｸUB" panose="020B0900000000000000" pitchFamily="50" charset="-128"/>
              </a:rPr>
              <a:t>分</a:t>
            </a:r>
            <a:endParaRPr lang="en-US" altLang="ja-JP" dirty="0">
              <a:solidFill>
                <a:schemeClr val="tx2"/>
              </a:solidFill>
              <a:latin typeface="+mj-lt"/>
              <a:ea typeface="HGP創英角ｺﾞｼｯｸUB" panose="020B0900000000000000" pitchFamily="50" charset="-128"/>
            </a:endParaRPr>
          </a:p>
          <a:p>
            <a:pPr eaLnBrk="1" hangingPunct="1">
              <a:lnSpc>
                <a:spcPct val="120000"/>
              </a:lnSpc>
              <a:spcBef>
                <a:spcPct val="0"/>
              </a:spcBef>
              <a:buNone/>
            </a:pPr>
            <a:r>
              <a:rPr lang="ja-JP" altLang="en-US" dirty="0">
                <a:solidFill>
                  <a:schemeClr val="tx2"/>
                </a:solidFill>
                <a:latin typeface="+mj-lt"/>
                <a:ea typeface="HGP創英角ｺﾞｼｯｸUB" panose="020B0900000000000000" pitchFamily="50" charset="-128"/>
              </a:rPr>
              <a:t>④　３番目の人</a:t>
            </a:r>
            <a:r>
              <a:rPr lang="zh-TW" altLang="en-US" dirty="0">
                <a:solidFill>
                  <a:schemeClr val="tx2"/>
                </a:solidFill>
                <a:latin typeface="+mj-lt"/>
                <a:ea typeface="HGP創英角ｺﾞｼｯｸUB" panose="020B0900000000000000" pitchFamily="50" charset="-128"/>
              </a:rPr>
              <a:t>　　　　　</a:t>
            </a:r>
            <a:r>
              <a:rPr lang="en-US" altLang="zh-TW" dirty="0">
                <a:solidFill>
                  <a:schemeClr val="tx2"/>
                </a:solidFill>
                <a:latin typeface="+mj-lt"/>
                <a:ea typeface="HGP創英角ｺﾞｼｯｸUB" panose="020B0900000000000000" pitchFamily="50" charset="-128"/>
              </a:rPr>
              <a:t>1</a:t>
            </a:r>
            <a:r>
              <a:rPr lang="en-US" altLang="ja-JP" dirty="0">
                <a:solidFill>
                  <a:schemeClr val="tx2"/>
                </a:solidFill>
                <a:latin typeface="+mj-lt"/>
                <a:ea typeface="HGP創英角ｺﾞｼｯｸUB" panose="020B0900000000000000" pitchFamily="50" charset="-128"/>
              </a:rPr>
              <a:t>4</a:t>
            </a:r>
            <a:r>
              <a:rPr lang="zh-TW" altLang="en-US" dirty="0">
                <a:solidFill>
                  <a:schemeClr val="tx2"/>
                </a:solidFill>
                <a:latin typeface="+mj-lt"/>
                <a:ea typeface="HGP創英角ｺﾞｼｯｸUB" panose="020B0900000000000000" pitchFamily="50" charset="-128"/>
              </a:rPr>
              <a:t>時</a:t>
            </a:r>
            <a:r>
              <a:rPr lang="en-US" altLang="zh-TW" dirty="0">
                <a:solidFill>
                  <a:schemeClr val="tx2"/>
                </a:solidFill>
                <a:latin typeface="+mj-lt"/>
                <a:ea typeface="HGP創英角ｺﾞｼｯｸUB" panose="020B0900000000000000" pitchFamily="50" charset="-128"/>
              </a:rPr>
              <a:t>05</a:t>
            </a:r>
            <a:r>
              <a:rPr lang="zh-TW" altLang="en-US" dirty="0">
                <a:solidFill>
                  <a:schemeClr val="tx2"/>
                </a:solidFill>
                <a:latin typeface="+mj-lt"/>
                <a:ea typeface="HGP創英角ｺﾞｼｯｸUB" panose="020B0900000000000000" pitchFamily="50" charset="-128"/>
              </a:rPr>
              <a:t>分～</a:t>
            </a:r>
            <a:r>
              <a:rPr lang="en-US" altLang="zh-TW" dirty="0">
                <a:solidFill>
                  <a:schemeClr val="tx2"/>
                </a:solidFill>
                <a:latin typeface="+mj-lt"/>
                <a:ea typeface="HGP創英角ｺﾞｼｯｸUB" panose="020B0900000000000000" pitchFamily="50" charset="-128"/>
              </a:rPr>
              <a:t>1</a:t>
            </a:r>
            <a:r>
              <a:rPr lang="en-US" altLang="ja-JP" dirty="0">
                <a:solidFill>
                  <a:schemeClr val="tx2"/>
                </a:solidFill>
                <a:latin typeface="+mj-lt"/>
                <a:ea typeface="HGP創英角ｺﾞｼｯｸUB" panose="020B0900000000000000" pitchFamily="50" charset="-128"/>
              </a:rPr>
              <a:t>4</a:t>
            </a:r>
            <a:r>
              <a:rPr lang="zh-TW" altLang="en-US" dirty="0">
                <a:solidFill>
                  <a:schemeClr val="tx2"/>
                </a:solidFill>
                <a:latin typeface="+mj-lt"/>
                <a:ea typeface="HGP創英角ｺﾞｼｯｸUB" panose="020B0900000000000000" pitchFamily="50" charset="-128"/>
              </a:rPr>
              <a:t>時</a:t>
            </a:r>
            <a:r>
              <a:rPr lang="en-US" altLang="zh-TW" dirty="0">
                <a:solidFill>
                  <a:schemeClr val="tx2"/>
                </a:solidFill>
                <a:latin typeface="+mj-lt"/>
                <a:ea typeface="HGP創英角ｺﾞｼｯｸUB" panose="020B0900000000000000" pitchFamily="50" charset="-128"/>
              </a:rPr>
              <a:t>20</a:t>
            </a:r>
            <a:r>
              <a:rPr lang="zh-TW" altLang="en-US" dirty="0">
                <a:solidFill>
                  <a:schemeClr val="tx2"/>
                </a:solidFill>
                <a:latin typeface="+mj-lt"/>
                <a:ea typeface="HGP創英角ｺﾞｼｯｸUB" panose="020B0900000000000000" pitchFamily="50" charset="-128"/>
              </a:rPr>
              <a:t>分</a:t>
            </a:r>
            <a:endParaRPr lang="en-US" altLang="zh-TW" dirty="0">
              <a:solidFill>
                <a:schemeClr val="tx2"/>
              </a:solidFill>
              <a:latin typeface="+mj-lt"/>
              <a:ea typeface="HGP創英角ｺﾞｼｯｸUB" panose="020B0900000000000000" pitchFamily="50" charset="-128"/>
            </a:endParaRPr>
          </a:p>
          <a:p>
            <a:pPr eaLnBrk="1" hangingPunct="1">
              <a:lnSpc>
                <a:spcPct val="120000"/>
              </a:lnSpc>
              <a:spcBef>
                <a:spcPct val="0"/>
              </a:spcBef>
              <a:buNone/>
            </a:pPr>
            <a:r>
              <a:rPr lang="zh-TW" altLang="en-US" dirty="0">
                <a:solidFill>
                  <a:schemeClr val="tx2"/>
                </a:solidFill>
                <a:latin typeface="+mj-lt"/>
                <a:ea typeface="HGP創英角ｺﾞｼｯｸUB" panose="020B0900000000000000" pitchFamily="50" charset="-128"/>
              </a:rPr>
              <a:t> </a:t>
            </a:r>
            <a:r>
              <a:rPr lang="ja-JP" altLang="en-US" dirty="0">
                <a:solidFill>
                  <a:schemeClr val="tx2"/>
                </a:solidFill>
                <a:latin typeface="+mj-lt"/>
                <a:ea typeface="HGP創英角ｺﾞｼｯｸUB" panose="020B0900000000000000" pitchFamily="50" charset="-128"/>
              </a:rPr>
              <a:t>　　</a:t>
            </a:r>
            <a:r>
              <a:rPr lang="zh-TW" altLang="en-US" dirty="0">
                <a:solidFill>
                  <a:schemeClr val="tx2"/>
                </a:solidFill>
                <a:latin typeface="+mj-lt"/>
                <a:ea typeface="HGP創英角ｺﾞｼｯｸUB" panose="020B0900000000000000" pitchFamily="50" charset="-128"/>
              </a:rPr>
              <a:t>観察者感想　　　　 </a:t>
            </a:r>
            <a:r>
              <a:rPr lang="en-US" altLang="zh-TW" dirty="0">
                <a:solidFill>
                  <a:schemeClr val="tx2"/>
                </a:solidFill>
                <a:latin typeface="+mj-lt"/>
                <a:ea typeface="HGP創英角ｺﾞｼｯｸUB" panose="020B0900000000000000" pitchFamily="50" charset="-128"/>
              </a:rPr>
              <a:t>14</a:t>
            </a:r>
            <a:r>
              <a:rPr lang="zh-TW" altLang="en-US" dirty="0">
                <a:solidFill>
                  <a:schemeClr val="tx2"/>
                </a:solidFill>
                <a:latin typeface="+mj-lt"/>
                <a:ea typeface="HGP創英角ｺﾞｼｯｸUB" panose="020B0900000000000000" pitchFamily="50" charset="-128"/>
              </a:rPr>
              <a:t>時</a:t>
            </a:r>
            <a:r>
              <a:rPr lang="en-US" altLang="zh-TW" dirty="0">
                <a:solidFill>
                  <a:schemeClr val="tx2"/>
                </a:solidFill>
                <a:latin typeface="+mj-lt"/>
                <a:ea typeface="HGP創英角ｺﾞｼｯｸUB" panose="020B0900000000000000" pitchFamily="50" charset="-128"/>
              </a:rPr>
              <a:t>20</a:t>
            </a:r>
            <a:r>
              <a:rPr lang="zh-TW" altLang="en-US" dirty="0">
                <a:solidFill>
                  <a:schemeClr val="tx2"/>
                </a:solidFill>
                <a:latin typeface="+mj-lt"/>
                <a:ea typeface="HGP創英角ｺﾞｼｯｸUB" panose="020B0900000000000000" pitchFamily="50" charset="-128"/>
              </a:rPr>
              <a:t>分～</a:t>
            </a:r>
            <a:r>
              <a:rPr lang="en-US" altLang="zh-TW" dirty="0">
                <a:solidFill>
                  <a:schemeClr val="tx2"/>
                </a:solidFill>
                <a:latin typeface="+mj-lt"/>
                <a:ea typeface="HGP創英角ｺﾞｼｯｸUB" panose="020B0900000000000000" pitchFamily="50" charset="-128"/>
              </a:rPr>
              <a:t>14</a:t>
            </a:r>
            <a:r>
              <a:rPr lang="zh-TW" altLang="en-US" dirty="0">
                <a:solidFill>
                  <a:schemeClr val="tx2"/>
                </a:solidFill>
                <a:latin typeface="+mj-lt"/>
                <a:ea typeface="HGP創英角ｺﾞｼｯｸUB" panose="020B0900000000000000" pitchFamily="50" charset="-128"/>
              </a:rPr>
              <a:t>時</a:t>
            </a:r>
            <a:r>
              <a:rPr lang="en-US" altLang="zh-TW" dirty="0">
                <a:solidFill>
                  <a:schemeClr val="tx2"/>
                </a:solidFill>
                <a:latin typeface="+mj-lt"/>
                <a:ea typeface="HGP創英角ｺﾞｼｯｸUB" panose="020B0900000000000000" pitchFamily="50" charset="-128"/>
              </a:rPr>
              <a:t>30</a:t>
            </a:r>
            <a:r>
              <a:rPr lang="zh-TW" altLang="en-US" dirty="0">
                <a:solidFill>
                  <a:schemeClr val="tx2"/>
                </a:solidFill>
                <a:latin typeface="+mj-lt"/>
                <a:ea typeface="HGP創英角ｺﾞｼｯｸUB" panose="020B0900000000000000" pitchFamily="50" charset="-128"/>
              </a:rPr>
              <a:t>分</a:t>
            </a:r>
            <a:endParaRPr lang="en-US" altLang="zh-TW" dirty="0">
              <a:solidFill>
                <a:schemeClr val="tx2"/>
              </a:solidFill>
              <a:latin typeface="+mj-lt"/>
              <a:ea typeface="HGP創英角ｺﾞｼｯｸUB" panose="020B0900000000000000" pitchFamily="50" charset="-128"/>
            </a:endParaRPr>
          </a:p>
          <a:p>
            <a:pPr eaLnBrk="1" hangingPunct="1">
              <a:lnSpc>
                <a:spcPct val="120000"/>
              </a:lnSpc>
              <a:spcBef>
                <a:spcPct val="0"/>
              </a:spcBef>
              <a:buNone/>
            </a:pPr>
            <a:r>
              <a:rPr lang="ja-JP" altLang="en-US" dirty="0">
                <a:solidFill>
                  <a:schemeClr val="tx2"/>
                </a:solidFill>
                <a:latin typeface="+mj-lt"/>
                <a:ea typeface="HGP創英角ｺﾞｼｯｸUB" pitchFamily="50" charset="-128"/>
              </a:rPr>
              <a:t>⑤　振り返り　　　　　</a:t>
            </a:r>
            <a:r>
              <a:rPr lang="ja-JP" altLang="en-US" sz="2800" dirty="0">
                <a:solidFill>
                  <a:schemeClr val="tx2"/>
                </a:solidFill>
                <a:latin typeface="+mj-lt"/>
                <a:ea typeface="HGP創英角ｺﾞｼｯｸUB" pitchFamily="50" charset="-128"/>
              </a:rPr>
              <a:t>　　</a:t>
            </a:r>
            <a:r>
              <a:rPr lang="en-US" altLang="ja-JP" dirty="0">
                <a:solidFill>
                  <a:schemeClr val="tx2"/>
                </a:solidFill>
                <a:latin typeface="+mj-lt"/>
                <a:ea typeface="HGP創英角ｺﾞｼｯｸUB" pitchFamily="50" charset="-128"/>
              </a:rPr>
              <a:t>14</a:t>
            </a:r>
            <a:r>
              <a:rPr lang="ja-JP" altLang="en-US" dirty="0">
                <a:solidFill>
                  <a:schemeClr val="tx2"/>
                </a:solidFill>
                <a:latin typeface="+mj-lt"/>
                <a:ea typeface="HGP創英角ｺﾞｼｯｸUB" pitchFamily="50" charset="-128"/>
              </a:rPr>
              <a:t>時</a:t>
            </a:r>
            <a:r>
              <a:rPr lang="en-US" altLang="ja-JP" dirty="0">
                <a:solidFill>
                  <a:schemeClr val="tx2"/>
                </a:solidFill>
                <a:latin typeface="+mj-lt"/>
                <a:ea typeface="HGP創英角ｺﾞｼｯｸUB" pitchFamily="50" charset="-128"/>
              </a:rPr>
              <a:t>30</a:t>
            </a:r>
            <a:r>
              <a:rPr lang="ja-JP" altLang="en-US" dirty="0">
                <a:solidFill>
                  <a:schemeClr val="tx2"/>
                </a:solidFill>
                <a:latin typeface="+mj-lt"/>
                <a:ea typeface="HGP創英角ｺﾞｼｯｸUB" pitchFamily="50" charset="-128"/>
              </a:rPr>
              <a:t>分～</a:t>
            </a:r>
            <a:r>
              <a:rPr lang="en-US" altLang="ja-JP" dirty="0">
                <a:solidFill>
                  <a:schemeClr val="tx2"/>
                </a:solidFill>
                <a:latin typeface="+mj-lt"/>
                <a:ea typeface="HGP創英角ｺﾞｼｯｸUB" pitchFamily="50" charset="-128"/>
              </a:rPr>
              <a:t>14</a:t>
            </a:r>
            <a:r>
              <a:rPr lang="ja-JP" altLang="en-US" dirty="0">
                <a:solidFill>
                  <a:schemeClr val="tx2"/>
                </a:solidFill>
                <a:latin typeface="+mj-lt"/>
                <a:ea typeface="HGP創英角ｺﾞｼｯｸUB" pitchFamily="50" charset="-128"/>
              </a:rPr>
              <a:t>時</a:t>
            </a:r>
            <a:r>
              <a:rPr lang="en-US" altLang="ja-JP" dirty="0">
                <a:solidFill>
                  <a:schemeClr val="tx2"/>
                </a:solidFill>
                <a:latin typeface="+mj-lt"/>
                <a:ea typeface="HGP創英角ｺﾞｼｯｸUB" pitchFamily="50" charset="-128"/>
              </a:rPr>
              <a:t>45</a:t>
            </a:r>
            <a:r>
              <a:rPr lang="ja-JP" altLang="en-US" dirty="0">
                <a:solidFill>
                  <a:schemeClr val="tx2"/>
                </a:solidFill>
                <a:latin typeface="+mj-lt"/>
                <a:ea typeface="HGP創英角ｺﾞｼｯｸUB" pitchFamily="50" charset="-128"/>
              </a:rPr>
              <a:t>分</a:t>
            </a:r>
            <a:endParaRPr lang="en-US" altLang="ja-JP" dirty="0">
              <a:solidFill>
                <a:schemeClr val="tx2"/>
              </a:solidFill>
              <a:latin typeface="+mj-lt"/>
              <a:ea typeface="HGP創英角ｺﾞｼｯｸUB" pitchFamily="50" charset="-128"/>
            </a:endParaRPr>
          </a:p>
          <a:p>
            <a:pPr eaLnBrk="1" hangingPunct="1">
              <a:lnSpc>
                <a:spcPct val="120000"/>
              </a:lnSpc>
              <a:spcBef>
                <a:spcPct val="0"/>
              </a:spcBef>
              <a:buNone/>
            </a:pPr>
            <a:r>
              <a:rPr lang="ja-JP" altLang="en-US" dirty="0" smtClean="0">
                <a:solidFill>
                  <a:schemeClr val="tx2"/>
                </a:solidFill>
                <a:latin typeface="+mj-lt"/>
                <a:ea typeface="HGP創英角ｺﾞｼｯｸUB" pitchFamily="50" charset="-128"/>
              </a:rPr>
              <a:t>　　　計</a:t>
            </a:r>
            <a:r>
              <a:rPr lang="ja-JP" altLang="en-US" dirty="0">
                <a:solidFill>
                  <a:schemeClr val="tx2"/>
                </a:solidFill>
                <a:latin typeface="+mj-lt"/>
                <a:ea typeface="HGP創英角ｺﾞｼｯｸUB" pitchFamily="50" charset="-128"/>
              </a:rPr>
              <a:t>　</a:t>
            </a:r>
            <a:r>
              <a:rPr lang="en-US" altLang="ja-JP" dirty="0">
                <a:solidFill>
                  <a:schemeClr val="tx2"/>
                </a:solidFill>
                <a:latin typeface="+mj-lt"/>
                <a:ea typeface="HGP創英角ｺﾞｼｯｸUB" pitchFamily="50" charset="-128"/>
              </a:rPr>
              <a:t>105</a:t>
            </a:r>
            <a:r>
              <a:rPr lang="ja-JP" altLang="en-US" dirty="0">
                <a:solidFill>
                  <a:schemeClr val="tx2"/>
                </a:solidFill>
                <a:latin typeface="+mj-lt"/>
                <a:ea typeface="HGP創英角ｺﾞｼｯｸUB" pitchFamily="50" charset="-128"/>
              </a:rPr>
              <a:t>分</a:t>
            </a:r>
            <a:endParaRPr lang="en-US" altLang="ja-JP" dirty="0">
              <a:solidFill>
                <a:schemeClr val="tx2"/>
              </a:solidFill>
              <a:latin typeface="+mj-lt"/>
              <a:ea typeface="HGP創英角ｺﾞｼｯｸUB" pitchFamily="50" charset="-128"/>
            </a:endParaRP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53336"/>
            <a:ext cx="2311400" cy="476250"/>
          </a:xfrm>
        </p:spPr>
        <p:txBody>
          <a:bodyPr/>
          <a:lstStyle/>
          <a:p>
            <a:pPr>
              <a:defRPr/>
            </a:pPr>
            <a:fld id="{431CAECD-5926-4741-A906-A08E04809A27}" type="slidenum">
              <a:rPr lang="en-US" altLang="ja-JP" smtClean="0"/>
              <a:pPr>
                <a:defRPr/>
              </a:pPr>
              <a:t>65</a:t>
            </a:fld>
            <a:endParaRPr lang="en-US" altLang="ja-JP"/>
          </a:p>
        </p:txBody>
      </p:sp>
    </p:spTree>
    <p:extLst>
      <p:ext uri="{BB962C8B-B14F-4D97-AF65-F5344CB8AC3E}">
        <p14:creationId xmlns:p14="http://schemas.microsoft.com/office/powerpoint/2010/main" val="6852131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704850" y="631508"/>
            <a:ext cx="8496300" cy="936625"/>
          </a:xfrm>
        </p:spPr>
        <p:txBody>
          <a:bodyPr/>
          <a:lstStyle/>
          <a:p>
            <a:pPr eaLnBrk="1" hangingPunct="1"/>
            <a:r>
              <a:rPr lang="ja-JP" altLang="en-US" dirty="0">
                <a:solidFill>
                  <a:srgbClr val="CC3300"/>
                </a:solidFill>
                <a:latin typeface="HGP創英角ﾎﾟｯﾌﾟ体" pitchFamily="50" charset="-128"/>
                <a:ea typeface="HGP創英角ﾎﾟｯﾌﾟ体" pitchFamily="50" charset="-128"/>
              </a:rPr>
              <a:t>演習開始</a:t>
            </a:r>
            <a:r>
              <a:rPr lang="ja-JP" altLang="en-US" sz="3600" dirty="0">
                <a:solidFill>
                  <a:srgbClr val="CC3300"/>
                </a:solidFill>
                <a:latin typeface="HGP創英角ﾎﾟｯﾌﾟ体" pitchFamily="50" charset="-128"/>
                <a:ea typeface="HGP創英角ﾎﾟｯﾌﾟ体" pitchFamily="50" charset="-128"/>
              </a:rPr>
              <a:t>（課題中心型</a:t>
            </a:r>
            <a:r>
              <a:rPr lang="en-US" altLang="ja-JP" sz="3600" dirty="0">
                <a:solidFill>
                  <a:srgbClr val="CC3300"/>
                </a:solidFill>
                <a:latin typeface="HGP創英角ﾎﾟｯﾌﾟ体" pitchFamily="50" charset="-128"/>
                <a:ea typeface="HGP創英角ﾎﾟｯﾌﾟ体" pitchFamily="50" charset="-128"/>
              </a:rPr>
              <a:t>SV</a:t>
            </a:r>
            <a:r>
              <a:rPr lang="ja-JP" altLang="en-US" sz="3600" dirty="0">
                <a:solidFill>
                  <a:srgbClr val="CC3300"/>
                </a:solidFill>
                <a:latin typeface="HGP創英角ﾎﾟｯﾌﾟ体" pitchFamily="50" charset="-128"/>
                <a:ea typeface="HGP創英角ﾎﾟｯﾌﾟ体" pitchFamily="50" charset="-128"/>
              </a:rPr>
              <a:t>）</a:t>
            </a:r>
          </a:p>
        </p:txBody>
      </p:sp>
      <p:sp>
        <p:nvSpPr>
          <p:cNvPr id="5124" name="Rectangle 5"/>
          <p:cNvSpPr>
            <a:spLocks noChangeArrowheads="1"/>
          </p:cNvSpPr>
          <p:nvPr/>
        </p:nvSpPr>
        <p:spPr bwMode="auto">
          <a:xfrm>
            <a:off x="1521612" y="1989476"/>
            <a:ext cx="6862776" cy="4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20000"/>
              </a:lnSpc>
              <a:spcBef>
                <a:spcPct val="0"/>
              </a:spcBef>
              <a:buFontTx/>
              <a:buNone/>
            </a:pPr>
            <a:r>
              <a:rPr lang="ja-JP" altLang="en-US" dirty="0">
                <a:solidFill>
                  <a:schemeClr val="tx2"/>
                </a:solidFill>
                <a:ea typeface="HGP創英角ｺﾞｼｯｸUB" pitchFamily="50" charset="-128"/>
              </a:rPr>
              <a:t>３人の中で、最も経験年数の</a:t>
            </a:r>
            <a:endParaRPr lang="en-US" altLang="ja-JP" dirty="0">
              <a:solidFill>
                <a:schemeClr val="tx2"/>
              </a:solidFill>
              <a:ea typeface="HGP創英角ｺﾞｼｯｸUB" pitchFamily="50" charset="-128"/>
            </a:endParaRPr>
          </a:p>
          <a:p>
            <a:pPr eaLnBrk="1" hangingPunct="1">
              <a:lnSpc>
                <a:spcPct val="120000"/>
              </a:lnSpc>
              <a:spcBef>
                <a:spcPct val="0"/>
              </a:spcBef>
              <a:buFontTx/>
              <a:buNone/>
            </a:pPr>
            <a:r>
              <a:rPr lang="ja-JP" altLang="en-US" dirty="0">
                <a:solidFill>
                  <a:schemeClr val="tx2"/>
                </a:solidFill>
                <a:ea typeface="HGP創英角ｺﾞｼｯｸUB" pitchFamily="50" charset="-128"/>
              </a:rPr>
              <a:t>　①短い</a:t>
            </a:r>
            <a:r>
              <a:rPr lang="ja-JP" altLang="en-US" dirty="0">
                <a:solidFill>
                  <a:schemeClr val="tx2"/>
                </a:solidFill>
                <a:latin typeface="HGP創英角ｺﾞｼｯｸUB" panose="020B0900000000000000" pitchFamily="50" charset="-128"/>
                <a:ea typeface="HGP創英角ｺﾞｼｯｸUB" panose="020B0900000000000000" pitchFamily="50" charset="-128"/>
              </a:rPr>
              <a:t>人が観察者</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lnSpc>
                <a:spcPct val="120000"/>
              </a:lnSpc>
              <a:spcBef>
                <a:spcPct val="0"/>
              </a:spcBef>
              <a:buFontTx/>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　②次に短い人が</a:t>
            </a:r>
            <a:r>
              <a:rPr lang="en-US" altLang="ja-JP"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dirty="0">
                <a:solidFill>
                  <a:schemeClr val="tx2"/>
                </a:solidFill>
                <a:latin typeface="HGP創英角ｺﾞｼｯｸUB" panose="020B0900000000000000" pitchFamily="50" charset="-128"/>
                <a:ea typeface="HGP創英角ｺﾞｼｯｸUB" panose="020B0900000000000000" pitchFamily="50" charset="-128"/>
              </a:rPr>
              <a:t>役</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lnSpc>
                <a:spcPct val="120000"/>
              </a:lnSpc>
              <a:spcBef>
                <a:spcPct val="0"/>
              </a:spcBef>
              <a:buFontTx/>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　③最もベテランが</a:t>
            </a:r>
            <a:r>
              <a:rPr lang="en-US" altLang="ja-JP" dirty="0" err="1">
                <a:solidFill>
                  <a:schemeClr val="tx2"/>
                </a:solidFill>
                <a:latin typeface="HGP創英角ｺﾞｼｯｸUB" panose="020B0900000000000000" pitchFamily="50" charset="-128"/>
                <a:ea typeface="HGP創英角ｺﾞｼｯｸUB" panose="020B0900000000000000" pitchFamily="50" charset="-128"/>
              </a:rPr>
              <a:t>Svr</a:t>
            </a:r>
            <a:r>
              <a:rPr lang="ja-JP" altLang="en-US" dirty="0">
                <a:solidFill>
                  <a:schemeClr val="tx2"/>
                </a:solidFill>
                <a:latin typeface="HGP創英角ｺﾞｼｯｸUB" panose="020B0900000000000000" pitchFamily="50" charset="-128"/>
                <a:ea typeface="HGP創英角ｺﾞｼｯｸUB" panose="020B0900000000000000" pitchFamily="50" charset="-128"/>
              </a:rPr>
              <a:t>役</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lnSpc>
                <a:spcPct val="120000"/>
              </a:lnSpc>
              <a:spcBef>
                <a:spcPct val="0"/>
              </a:spcBef>
              <a:buFontTx/>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でスタートです。</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lnSpc>
                <a:spcPct val="120000"/>
              </a:lnSpc>
              <a:spcBef>
                <a:spcPct val="0"/>
              </a:spcBef>
              <a:buFontTx/>
              <a:buNone/>
            </a:pPr>
            <a:endParaRPr lang="en-US" altLang="ja-JP" dirty="0">
              <a:solidFill>
                <a:schemeClr val="tx2"/>
              </a:solidFill>
              <a:ea typeface="HGP創英角ｺﾞｼｯｸUB" pitchFamily="50" charset="-128"/>
            </a:endParaRPr>
          </a:p>
          <a:p>
            <a:pPr eaLnBrk="1" hangingPunct="1">
              <a:lnSpc>
                <a:spcPct val="120000"/>
              </a:lnSpc>
              <a:spcBef>
                <a:spcPct val="0"/>
              </a:spcBef>
              <a:buFontTx/>
              <a:buNone/>
            </a:pPr>
            <a:r>
              <a:rPr lang="ja-JP" altLang="en-US" dirty="0">
                <a:solidFill>
                  <a:schemeClr val="tx2"/>
                </a:solidFill>
                <a:ea typeface="HGP創英角ｺﾞｼｯｸUB" pitchFamily="50" charset="-128"/>
              </a:rPr>
              <a:t>あとは、一つ役をずらして繰り返します。</a:t>
            </a:r>
            <a:endParaRPr lang="en-US" altLang="ja-JP" dirty="0">
              <a:solidFill>
                <a:schemeClr val="tx2"/>
              </a:solidFill>
              <a:ea typeface="HGP創英角ｺﾞｼｯｸUB" pitchFamily="50" charset="-128"/>
            </a:endParaRPr>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81375"/>
            <a:ext cx="2311400" cy="476250"/>
          </a:xfrm>
        </p:spPr>
        <p:txBody>
          <a:bodyPr/>
          <a:lstStyle/>
          <a:p>
            <a:pPr>
              <a:defRPr/>
            </a:pPr>
            <a:fld id="{431CAECD-5926-4741-A906-A08E04809A27}" type="slidenum">
              <a:rPr lang="en-US" altLang="ja-JP" smtClean="0"/>
              <a:pPr>
                <a:defRPr/>
              </a:pPr>
              <a:t>66</a:t>
            </a:fld>
            <a:endParaRPr lang="en-US" altLang="ja-JP" dirty="0"/>
          </a:p>
        </p:txBody>
      </p:sp>
    </p:spTree>
    <p:extLst>
      <p:ext uri="{BB962C8B-B14F-4D97-AF65-F5344CB8AC3E}">
        <p14:creationId xmlns:p14="http://schemas.microsoft.com/office/powerpoint/2010/main" val="4602455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272480" y="188640"/>
            <a:ext cx="9361040" cy="936625"/>
          </a:xfrm>
        </p:spPr>
        <p:txBody>
          <a:bodyPr/>
          <a:lstStyle/>
          <a:p>
            <a:pPr eaLnBrk="1" hangingPunct="1"/>
            <a:r>
              <a:rPr lang="ja-JP" altLang="en-US" dirty="0">
                <a:solidFill>
                  <a:srgbClr val="CC3300"/>
                </a:solidFill>
                <a:latin typeface="HGP創英角ﾎﾟｯﾌﾟ体" pitchFamily="50" charset="-128"/>
                <a:ea typeface="HGP創英角ﾎﾟｯﾌﾟ体" pitchFamily="50" charset="-128"/>
              </a:rPr>
              <a:t>タイムテーブル</a:t>
            </a:r>
            <a:r>
              <a:rPr lang="ja-JP" altLang="en-US" sz="3600" dirty="0">
                <a:solidFill>
                  <a:srgbClr val="CC3300"/>
                </a:solidFill>
                <a:latin typeface="HGP創英角ﾎﾟｯﾌﾟ体" pitchFamily="50" charset="-128"/>
                <a:ea typeface="HGP創英角ﾎﾟｯﾌﾟ体" pitchFamily="50" charset="-128"/>
              </a:rPr>
              <a:t>（振り返り参加型）</a:t>
            </a:r>
          </a:p>
        </p:txBody>
      </p:sp>
      <p:sp>
        <p:nvSpPr>
          <p:cNvPr id="15364" name="Rectangle 4"/>
          <p:cNvSpPr>
            <a:spLocks noChangeArrowheads="1"/>
          </p:cNvSpPr>
          <p:nvPr/>
        </p:nvSpPr>
        <p:spPr bwMode="auto">
          <a:xfrm>
            <a:off x="848544" y="1210300"/>
            <a:ext cx="8532948"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pPr>
            <a:r>
              <a:rPr lang="ja-JP" altLang="en-US" dirty="0">
                <a:solidFill>
                  <a:schemeClr val="tx2"/>
                </a:solidFill>
                <a:latin typeface="+mj-lt"/>
                <a:ea typeface="HGP創英角ｺﾞｼｯｸUB" pitchFamily="50" charset="-128"/>
              </a:rPr>
              <a:t>①　モデル演習　　　　　　</a:t>
            </a:r>
            <a:r>
              <a:rPr lang="en-US" altLang="ja-JP" dirty="0">
                <a:solidFill>
                  <a:schemeClr val="tx2"/>
                </a:solidFill>
                <a:latin typeface="+mj-lt"/>
                <a:ea typeface="HGP創英角ｺﾞｼｯｸUB" pitchFamily="50" charset="-128"/>
              </a:rPr>
              <a:t>15</a:t>
            </a:r>
            <a:r>
              <a:rPr lang="ja-JP" altLang="en-US" dirty="0">
                <a:solidFill>
                  <a:schemeClr val="tx2"/>
                </a:solidFill>
                <a:latin typeface="+mj-lt"/>
                <a:ea typeface="HGP創英角ｺﾞｼｯｸUB" pitchFamily="50" charset="-128"/>
              </a:rPr>
              <a:t>時</a:t>
            </a:r>
            <a:r>
              <a:rPr lang="en-US" altLang="ja-JP" dirty="0">
                <a:solidFill>
                  <a:schemeClr val="tx2"/>
                </a:solidFill>
                <a:latin typeface="+mj-lt"/>
                <a:ea typeface="HGP創英角ｺﾞｼｯｸUB" pitchFamily="50" charset="-128"/>
              </a:rPr>
              <a:t>00</a:t>
            </a:r>
            <a:r>
              <a:rPr lang="ja-JP" altLang="en-US" dirty="0">
                <a:solidFill>
                  <a:schemeClr val="tx2"/>
                </a:solidFill>
                <a:latin typeface="+mj-lt"/>
                <a:ea typeface="HGP創英角ｺﾞｼｯｸUB" pitchFamily="50" charset="-128"/>
              </a:rPr>
              <a:t>分～</a:t>
            </a:r>
            <a:r>
              <a:rPr lang="en-US" altLang="ja-JP" dirty="0">
                <a:solidFill>
                  <a:schemeClr val="tx2"/>
                </a:solidFill>
                <a:latin typeface="+mj-lt"/>
                <a:ea typeface="HGP創英角ｺﾞｼｯｸUB" pitchFamily="50" charset="-128"/>
              </a:rPr>
              <a:t>15</a:t>
            </a:r>
            <a:r>
              <a:rPr lang="ja-JP" altLang="en-US" dirty="0">
                <a:solidFill>
                  <a:schemeClr val="tx2"/>
                </a:solidFill>
                <a:latin typeface="+mj-lt"/>
                <a:ea typeface="HGP創英角ｺﾞｼｯｸUB" pitchFamily="50" charset="-128"/>
              </a:rPr>
              <a:t>時</a:t>
            </a:r>
            <a:r>
              <a:rPr lang="en-US" altLang="ja-JP" dirty="0">
                <a:solidFill>
                  <a:schemeClr val="tx2"/>
                </a:solidFill>
                <a:latin typeface="+mj-lt"/>
                <a:ea typeface="HGP創英角ｺﾞｼｯｸUB" pitchFamily="50" charset="-128"/>
              </a:rPr>
              <a:t>15</a:t>
            </a:r>
            <a:r>
              <a:rPr lang="ja-JP" altLang="en-US" dirty="0">
                <a:solidFill>
                  <a:schemeClr val="tx2"/>
                </a:solidFill>
                <a:latin typeface="+mj-lt"/>
                <a:ea typeface="HGP創英角ｺﾞｼｯｸUB" pitchFamily="50" charset="-128"/>
              </a:rPr>
              <a:t>分</a:t>
            </a:r>
            <a:endParaRPr lang="en-US" altLang="ja-JP" dirty="0">
              <a:solidFill>
                <a:schemeClr val="tx2"/>
              </a:solidFill>
              <a:latin typeface="+mj-lt"/>
              <a:ea typeface="HGP創英角ｺﾞｼｯｸUB" pitchFamily="50" charset="-128"/>
            </a:endParaRPr>
          </a:p>
          <a:p>
            <a:pPr eaLnBrk="1" hangingPunct="1">
              <a:spcBef>
                <a:spcPct val="0"/>
              </a:spcBef>
              <a:buNone/>
            </a:pPr>
            <a:r>
              <a:rPr lang="ja-JP" altLang="en-US" dirty="0">
                <a:solidFill>
                  <a:schemeClr val="tx2"/>
                </a:solidFill>
                <a:latin typeface="+mj-lt"/>
                <a:ea typeface="HGP創英角ｺﾞｼｯｸUB" pitchFamily="50" charset="-128"/>
              </a:rPr>
              <a:t>②　</a:t>
            </a:r>
            <a:r>
              <a:rPr lang="en-US" altLang="ja-JP" dirty="0" err="1">
                <a:solidFill>
                  <a:schemeClr val="tx2"/>
                </a:solidFill>
                <a:latin typeface="+mj-lt"/>
                <a:ea typeface="HGP創英角ｺﾞｼｯｸUB" pitchFamily="50" charset="-128"/>
              </a:rPr>
              <a:t>Sve</a:t>
            </a:r>
            <a:r>
              <a:rPr lang="ja-JP" altLang="en-US" dirty="0">
                <a:solidFill>
                  <a:schemeClr val="tx2"/>
                </a:solidFill>
                <a:latin typeface="+mj-lt"/>
                <a:ea typeface="HGP創英角ｺﾞｼｯｸUB" pitchFamily="50" charset="-128"/>
              </a:rPr>
              <a:t>と</a:t>
            </a:r>
            <a:r>
              <a:rPr lang="en-US" altLang="ja-JP" dirty="0" err="1">
                <a:solidFill>
                  <a:schemeClr val="tx2"/>
                </a:solidFill>
                <a:latin typeface="+mj-lt"/>
                <a:ea typeface="HGP創英角ｺﾞｼｯｸUB" pitchFamily="50" charset="-128"/>
              </a:rPr>
              <a:t>Svr</a:t>
            </a:r>
            <a:r>
              <a:rPr lang="ja-JP" altLang="en-US" dirty="0">
                <a:solidFill>
                  <a:schemeClr val="tx2"/>
                </a:solidFill>
                <a:latin typeface="+mj-lt"/>
                <a:ea typeface="HGP創英角ｺﾞｼｯｸUB" pitchFamily="50" charset="-128"/>
              </a:rPr>
              <a:t>役決定　　 </a:t>
            </a:r>
            <a:r>
              <a:rPr lang="en-US" altLang="zh-TW" dirty="0">
                <a:solidFill>
                  <a:schemeClr val="tx2"/>
                </a:solidFill>
                <a:latin typeface="+mj-lt"/>
                <a:ea typeface="HGP創英角ｺﾞｼｯｸUB" pitchFamily="50" charset="-128"/>
              </a:rPr>
              <a:t>15</a:t>
            </a:r>
            <a:r>
              <a:rPr lang="zh-TW" altLang="en-US" dirty="0">
                <a:solidFill>
                  <a:schemeClr val="tx2"/>
                </a:solidFill>
                <a:latin typeface="+mj-lt"/>
                <a:ea typeface="HGP創英角ｺﾞｼｯｸUB" pitchFamily="50" charset="-128"/>
              </a:rPr>
              <a:t>時</a:t>
            </a:r>
            <a:r>
              <a:rPr lang="en-US" altLang="zh-TW" dirty="0">
                <a:solidFill>
                  <a:schemeClr val="tx2"/>
                </a:solidFill>
                <a:latin typeface="+mj-lt"/>
                <a:ea typeface="HGP創英角ｺﾞｼｯｸUB" pitchFamily="50" charset="-128"/>
              </a:rPr>
              <a:t>15</a:t>
            </a:r>
            <a:r>
              <a:rPr lang="zh-TW" altLang="en-US" dirty="0">
                <a:solidFill>
                  <a:schemeClr val="tx2"/>
                </a:solidFill>
                <a:latin typeface="+mj-lt"/>
                <a:ea typeface="HGP創英角ｺﾞｼｯｸUB" pitchFamily="50" charset="-128"/>
              </a:rPr>
              <a:t>分～</a:t>
            </a:r>
            <a:r>
              <a:rPr lang="en-US" altLang="zh-TW" dirty="0">
                <a:solidFill>
                  <a:schemeClr val="tx2"/>
                </a:solidFill>
                <a:latin typeface="+mj-lt"/>
                <a:ea typeface="HGP創英角ｺﾞｼｯｸUB" pitchFamily="50" charset="-128"/>
              </a:rPr>
              <a:t>15</a:t>
            </a:r>
            <a:r>
              <a:rPr lang="zh-TW" altLang="en-US" dirty="0">
                <a:solidFill>
                  <a:schemeClr val="tx2"/>
                </a:solidFill>
                <a:latin typeface="+mj-lt"/>
                <a:ea typeface="HGP創英角ｺﾞｼｯｸUB" pitchFamily="50" charset="-128"/>
              </a:rPr>
              <a:t>時</a:t>
            </a:r>
            <a:r>
              <a:rPr lang="en-US" altLang="zh-TW" dirty="0">
                <a:solidFill>
                  <a:schemeClr val="tx2"/>
                </a:solidFill>
                <a:latin typeface="+mj-lt"/>
                <a:ea typeface="HGP創英角ｺﾞｼｯｸUB" pitchFamily="50" charset="-128"/>
              </a:rPr>
              <a:t>25</a:t>
            </a:r>
            <a:r>
              <a:rPr lang="zh-TW" altLang="en-US" dirty="0">
                <a:solidFill>
                  <a:schemeClr val="tx2"/>
                </a:solidFill>
                <a:latin typeface="+mj-lt"/>
                <a:ea typeface="HGP創英角ｺﾞｼｯｸUB" pitchFamily="50" charset="-128"/>
              </a:rPr>
              <a:t>分</a:t>
            </a:r>
            <a:endParaRPr lang="en-US" altLang="ja-JP" dirty="0">
              <a:solidFill>
                <a:schemeClr val="tx2"/>
              </a:solidFill>
              <a:latin typeface="+mj-lt"/>
              <a:ea typeface="HGP創英角ｺﾞｼｯｸUB" pitchFamily="50" charset="-128"/>
            </a:endParaRPr>
          </a:p>
          <a:p>
            <a:pPr eaLnBrk="1" hangingPunct="1">
              <a:spcBef>
                <a:spcPct val="0"/>
              </a:spcBef>
              <a:buNone/>
            </a:pPr>
            <a:r>
              <a:rPr lang="ja-JP" altLang="en-US" dirty="0">
                <a:solidFill>
                  <a:schemeClr val="tx2"/>
                </a:solidFill>
                <a:latin typeface="+mj-lt"/>
                <a:ea typeface="HGP創英角ｺﾞｼｯｸUB" pitchFamily="50" charset="-128"/>
              </a:rPr>
              <a:t>③　１番目の人</a:t>
            </a:r>
            <a:r>
              <a:rPr lang="ja-JP" altLang="en-US" dirty="0">
                <a:latin typeface="+mj-lt"/>
                <a:ea typeface="HGP創英角ｺﾞｼｯｸUB" pitchFamily="50" charset="-128"/>
              </a:rPr>
              <a:t>　　　　　　</a:t>
            </a:r>
            <a:r>
              <a:rPr lang="en-US" altLang="zh-TW" dirty="0">
                <a:latin typeface="+mj-lt"/>
                <a:ea typeface="HGP創英角ｺﾞｼｯｸUB" pitchFamily="50" charset="-128"/>
              </a:rPr>
              <a:t>15</a:t>
            </a:r>
            <a:r>
              <a:rPr lang="zh-TW" altLang="en-US" dirty="0">
                <a:latin typeface="+mj-lt"/>
                <a:ea typeface="HGP創英角ｺﾞｼｯｸUB" pitchFamily="50" charset="-128"/>
              </a:rPr>
              <a:t>時</a:t>
            </a:r>
            <a:r>
              <a:rPr lang="en-US" altLang="zh-TW" dirty="0">
                <a:latin typeface="+mj-lt"/>
                <a:ea typeface="HGP創英角ｺﾞｼｯｸUB" pitchFamily="50" charset="-128"/>
              </a:rPr>
              <a:t>25</a:t>
            </a:r>
            <a:r>
              <a:rPr lang="zh-TW" altLang="en-US" dirty="0">
                <a:latin typeface="+mj-lt"/>
                <a:ea typeface="HGP創英角ｺﾞｼｯｸUB" pitchFamily="50" charset="-128"/>
              </a:rPr>
              <a:t>分～</a:t>
            </a:r>
            <a:r>
              <a:rPr lang="en-US" altLang="zh-TW" dirty="0">
                <a:latin typeface="+mj-lt"/>
                <a:ea typeface="HGP創英角ｺﾞｼｯｸUB" pitchFamily="50" charset="-128"/>
              </a:rPr>
              <a:t>15</a:t>
            </a:r>
            <a:r>
              <a:rPr lang="zh-TW" altLang="en-US" dirty="0">
                <a:latin typeface="+mj-lt"/>
                <a:ea typeface="HGP創英角ｺﾞｼｯｸUB" pitchFamily="50" charset="-128"/>
              </a:rPr>
              <a:t>時</a:t>
            </a:r>
            <a:r>
              <a:rPr lang="en-US" altLang="zh-TW" dirty="0">
                <a:latin typeface="+mj-lt"/>
                <a:ea typeface="HGP創英角ｺﾞｼｯｸUB" pitchFamily="50" charset="-128"/>
              </a:rPr>
              <a:t>45</a:t>
            </a:r>
            <a:r>
              <a:rPr lang="zh-TW" altLang="en-US" dirty="0">
                <a:latin typeface="+mj-lt"/>
                <a:ea typeface="HGP創英角ｺﾞｼｯｸUB" pitchFamily="50" charset="-128"/>
              </a:rPr>
              <a:t>分</a:t>
            </a:r>
            <a:endParaRPr lang="en-US" altLang="zh-TW" dirty="0">
              <a:latin typeface="+mj-lt"/>
              <a:ea typeface="HGP創英角ｺﾞｼｯｸUB" pitchFamily="50" charset="-128"/>
            </a:endParaRPr>
          </a:p>
          <a:p>
            <a:pPr eaLnBrk="1" hangingPunct="1">
              <a:spcBef>
                <a:spcPct val="0"/>
              </a:spcBef>
              <a:buNone/>
            </a:pPr>
            <a:r>
              <a:rPr lang="ja-JP" altLang="en-US" dirty="0">
                <a:solidFill>
                  <a:schemeClr val="tx2"/>
                </a:solidFill>
                <a:latin typeface="+mj-lt"/>
                <a:ea typeface="HGP創英角ｺﾞｼｯｸUB" panose="020B0900000000000000" pitchFamily="50" charset="-128"/>
              </a:rPr>
              <a:t>　</a:t>
            </a:r>
            <a:r>
              <a:rPr lang="en-US" altLang="ja-JP" dirty="0" err="1">
                <a:solidFill>
                  <a:schemeClr val="tx2"/>
                </a:solidFill>
                <a:latin typeface="+mj-lt"/>
                <a:ea typeface="HGP創英角ｺﾞｼｯｸUB" panose="020B0900000000000000" pitchFamily="50" charset="-128"/>
              </a:rPr>
              <a:t>Svr</a:t>
            </a:r>
            <a:r>
              <a:rPr lang="ja-JP" altLang="en-US" dirty="0">
                <a:solidFill>
                  <a:schemeClr val="tx2"/>
                </a:solidFill>
                <a:latin typeface="+mj-lt"/>
                <a:ea typeface="HGP創英角ｺﾞｼｯｸUB" panose="020B0900000000000000" pitchFamily="50" charset="-128"/>
              </a:rPr>
              <a:t>･</a:t>
            </a:r>
            <a:r>
              <a:rPr lang="en-US" altLang="ja-JP" dirty="0" err="1">
                <a:solidFill>
                  <a:schemeClr val="tx2"/>
                </a:solidFill>
                <a:latin typeface="+mj-lt"/>
                <a:ea typeface="HGP創英角ｺﾞｼｯｸUB" panose="020B0900000000000000" pitchFamily="50" charset="-128"/>
              </a:rPr>
              <a:t>Sve</a:t>
            </a:r>
            <a:r>
              <a:rPr lang="ja-JP" altLang="en-US" dirty="0">
                <a:solidFill>
                  <a:schemeClr val="tx2"/>
                </a:solidFill>
                <a:latin typeface="+mj-lt"/>
                <a:ea typeface="HGP創英角ｺﾞｼｯｸUB" panose="020B0900000000000000" pitchFamily="50" charset="-128"/>
              </a:rPr>
              <a:t>・参加者感想  </a:t>
            </a:r>
            <a:r>
              <a:rPr lang="en-US" altLang="zh-TW" dirty="0">
                <a:solidFill>
                  <a:schemeClr val="tx2"/>
                </a:solidFill>
                <a:latin typeface="+mj-lt"/>
                <a:ea typeface="HGP創英角ｺﾞｼｯｸUB" panose="020B0900000000000000" pitchFamily="50" charset="-128"/>
              </a:rPr>
              <a:t>15</a:t>
            </a:r>
            <a:r>
              <a:rPr lang="zh-TW" altLang="en-US" dirty="0">
                <a:solidFill>
                  <a:schemeClr val="tx2"/>
                </a:solidFill>
                <a:latin typeface="+mj-lt"/>
                <a:ea typeface="HGP創英角ｺﾞｼｯｸUB" panose="020B0900000000000000" pitchFamily="50" charset="-128"/>
              </a:rPr>
              <a:t>時</a:t>
            </a:r>
            <a:r>
              <a:rPr lang="en-US" altLang="zh-TW" dirty="0">
                <a:solidFill>
                  <a:schemeClr val="tx2"/>
                </a:solidFill>
                <a:latin typeface="+mj-lt"/>
                <a:ea typeface="HGP創英角ｺﾞｼｯｸUB" panose="020B0900000000000000" pitchFamily="50" charset="-128"/>
              </a:rPr>
              <a:t>45</a:t>
            </a:r>
            <a:r>
              <a:rPr lang="zh-TW" altLang="en-US" dirty="0">
                <a:solidFill>
                  <a:schemeClr val="tx2"/>
                </a:solidFill>
                <a:latin typeface="+mj-lt"/>
                <a:ea typeface="HGP創英角ｺﾞｼｯｸUB" panose="020B0900000000000000" pitchFamily="50" charset="-128"/>
              </a:rPr>
              <a:t>分～</a:t>
            </a:r>
            <a:r>
              <a:rPr lang="en-US" altLang="zh-TW" dirty="0">
                <a:solidFill>
                  <a:schemeClr val="tx2"/>
                </a:solidFill>
                <a:latin typeface="+mj-lt"/>
                <a:ea typeface="HGP創英角ｺﾞｼｯｸUB" panose="020B0900000000000000" pitchFamily="50" charset="-128"/>
              </a:rPr>
              <a:t>15</a:t>
            </a:r>
            <a:r>
              <a:rPr lang="zh-TW" altLang="en-US" dirty="0">
                <a:solidFill>
                  <a:schemeClr val="tx2"/>
                </a:solidFill>
                <a:latin typeface="+mj-lt"/>
                <a:ea typeface="HGP創英角ｺﾞｼｯｸUB" panose="020B0900000000000000" pitchFamily="50" charset="-128"/>
              </a:rPr>
              <a:t>時</a:t>
            </a:r>
            <a:r>
              <a:rPr lang="en-US" altLang="zh-TW" dirty="0">
                <a:solidFill>
                  <a:schemeClr val="tx2"/>
                </a:solidFill>
                <a:latin typeface="+mj-lt"/>
                <a:ea typeface="HGP創英角ｺﾞｼｯｸUB" panose="020B0900000000000000" pitchFamily="50" charset="-128"/>
              </a:rPr>
              <a:t>55</a:t>
            </a:r>
            <a:r>
              <a:rPr lang="zh-TW" altLang="en-US" dirty="0">
                <a:solidFill>
                  <a:schemeClr val="tx2"/>
                </a:solidFill>
                <a:latin typeface="+mj-lt"/>
                <a:ea typeface="HGP創英角ｺﾞｼｯｸUB" panose="020B0900000000000000" pitchFamily="50" charset="-128"/>
              </a:rPr>
              <a:t>分</a:t>
            </a:r>
            <a:endParaRPr lang="en-US" altLang="zh-TW" dirty="0">
              <a:solidFill>
                <a:schemeClr val="tx2"/>
              </a:solidFill>
              <a:latin typeface="+mj-lt"/>
              <a:ea typeface="HGP創英角ｺﾞｼｯｸUB" panose="020B0900000000000000" pitchFamily="50" charset="-128"/>
            </a:endParaRPr>
          </a:p>
          <a:p>
            <a:pPr eaLnBrk="1" hangingPunct="1">
              <a:spcBef>
                <a:spcPct val="0"/>
              </a:spcBef>
              <a:buNone/>
            </a:pPr>
            <a:r>
              <a:rPr lang="ja-JP" altLang="en-US" dirty="0">
                <a:solidFill>
                  <a:schemeClr val="tx2"/>
                </a:solidFill>
                <a:latin typeface="+mj-lt"/>
                <a:ea typeface="HGP創英角ｺﾞｼｯｸUB" panose="020B0900000000000000" pitchFamily="50" charset="-128"/>
              </a:rPr>
              <a:t>　講師から注意　　　　　　</a:t>
            </a:r>
            <a:r>
              <a:rPr lang="en-US" altLang="ja-JP" dirty="0">
                <a:solidFill>
                  <a:schemeClr val="tx2"/>
                </a:solidFill>
                <a:latin typeface="+mj-lt"/>
                <a:ea typeface="HGP創英角ｺﾞｼｯｸUB" panose="020B0900000000000000" pitchFamily="50" charset="-128"/>
              </a:rPr>
              <a:t>15</a:t>
            </a:r>
            <a:r>
              <a:rPr lang="zh-TW" altLang="en-US" dirty="0">
                <a:solidFill>
                  <a:schemeClr val="tx2"/>
                </a:solidFill>
                <a:latin typeface="+mj-lt"/>
                <a:ea typeface="HGP創英角ｺﾞｼｯｸUB" panose="020B0900000000000000" pitchFamily="50" charset="-128"/>
              </a:rPr>
              <a:t>時</a:t>
            </a:r>
            <a:r>
              <a:rPr lang="en-US" altLang="zh-TW" dirty="0">
                <a:solidFill>
                  <a:schemeClr val="tx2"/>
                </a:solidFill>
                <a:latin typeface="+mj-lt"/>
                <a:ea typeface="HGP創英角ｺﾞｼｯｸUB" panose="020B0900000000000000" pitchFamily="50" charset="-128"/>
              </a:rPr>
              <a:t>55</a:t>
            </a:r>
            <a:r>
              <a:rPr lang="zh-TW" altLang="en-US" dirty="0">
                <a:solidFill>
                  <a:schemeClr val="tx2"/>
                </a:solidFill>
                <a:latin typeface="+mj-lt"/>
                <a:ea typeface="HGP創英角ｺﾞｼｯｸUB" panose="020B0900000000000000" pitchFamily="50" charset="-128"/>
              </a:rPr>
              <a:t>分～</a:t>
            </a:r>
            <a:r>
              <a:rPr lang="en-US" altLang="zh-TW" dirty="0">
                <a:solidFill>
                  <a:schemeClr val="tx2"/>
                </a:solidFill>
                <a:latin typeface="+mj-lt"/>
                <a:ea typeface="HGP創英角ｺﾞｼｯｸUB" panose="020B0900000000000000" pitchFamily="50" charset="-128"/>
              </a:rPr>
              <a:t>16</a:t>
            </a:r>
            <a:r>
              <a:rPr lang="zh-TW" altLang="en-US" dirty="0">
                <a:solidFill>
                  <a:schemeClr val="tx2"/>
                </a:solidFill>
                <a:latin typeface="+mj-lt"/>
                <a:ea typeface="HGP創英角ｺﾞｼｯｸUB" panose="020B0900000000000000" pitchFamily="50" charset="-128"/>
              </a:rPr>
              <a:t>時</a:t>
            </a:r>
            <a:r>
              <a:rPr lang="en-US" altLang="zh-TW" dirty="0">
                <a:solidFill>
                  <a:schemeClr val="tx2"/>
                </a:solidFill>
                <a:latin typeface="+mj-lt"/>
                <a:ea typeface="HGP創英角ｺﾞｼｯｸUB" panose="020B0900000000000000" pitchFamily="50" charset="-128"/>
              </a:rPr>
              <a:t>00</a:t>
            </a:r>
            <a:r>
              <a:rPr lang="zh-TW" altLang="en-US" dirty="0">
                <a:solidFill>
                  <a:schemeClr val="tx2"/>
                </a:solidFill>
                <a:latin typeface="+mj-lt"/>
                <a:ea typeface="HGP創英角ｺﾞｼｯｸUB" panose="020B0900000000000000" pitchFamily="50" charset="-128"/>
              </a:rPr>
              <a:t>分</a:t>
            </a:r>
            <a:endParaRPr lang="en-US" altLang="ja-JP" dirty="0">
              <a:solidFill>
                <a:schemeClr val="tx2"/>
              </a:solidFill>
              <a:latin typeface="+mj-lt"/>
              <a:ea typeface="HGP創英角ｺﾞｼｯｸUB" panose="020B0900000000000000" pitchFamily="50" charset="-128"/>
            </a:endParaRPr>
          </a:p>
          <a:p>
            <a:pPr eaLnBrk="1" hangingPunct="1">
              <a:spcBef>
                <a:spcPct val="0"/>
              </a:spcBef>
              <a:buNone/>
            </a:pPr>
            <a:r>
              <a:rPr lang="ja-JP" altLang="en-US" dirty="0">
                <a:solidFill>
                  <a:schemeClr val="tx2"/>
                </a:solidFill>
                <a:latin typeface="+mj-lt"/>
                <a:ea typeface="HGP創英角ｺﾞｼｯｸUB" panose="020B0900000000000000" pitchFamily="50" charset="-128"/>
              </a:rPr>
              <a:t>④　２番目の人</a:t>
            </a:r>
            <a:r>
              <a:rPr lang="zh-TW" altLang="en-US" dirty="0">
                <a:solidFill>
                  <a:schemeClr val="tx2"/>
                </a:solidFill>
                <a:latin typeface="+mj-lt"/>
                <a:ea typeface="HGP創英角ｺﾞｼｯｸUB" panose="020B0900000000000000" pitchFamily="50" charset="-128"/>
              </a:rPr>
              <a:t>　　　　　</a:t>
            </a:r>
            <a:r>
              <a:rPr lang="ja-JP" altLang="en-US" dirty="0">
                <a:solidFill>
                  <a:schemeClr val="tx2"/>
                </a:solidFill>
                <a:latin typeface="+mj-lt"/>
                <a:ea typeface="HGP創英角ｺﾞｼｯｸUB" panose="020B0900000000000000" pitchFamily="50" charset="-128"/>
              </a:rPr>
              <a:t>   </a:t>
            </a:r>
            <a:r>
              <a:rPr lang="en-US" altLang="zh-TW" dirty="0">
                <a:solidFill>
                  <a:schemeClr val="tx2"/>
                </a:solidFill>
                <a:latin typeface="+mj-lt"/>
                <a:ea typeface="HGP創英角ｺﾞｼｯｸUB" panose="020B0900000000000000" pitchFamily="50" charset="-128"/>
              </a:rPr>
              <a:t>16</a:t>
            </a:r>
            <a:r>
              <a:rPr lang="zh-TW" altLang="en-US" dirty="0">
                <a:solidFill>
                  <a:schemeClr val="tx2"/>
                </a:solidFill>
                <a:latin typeface="+mj-lt"/>
                <a:ea typeface="HGP創英角ｺﾞｼｯｸUB" panose="020B0900000000000000" pitchFamily="50" charset="-128"/>
              </a:rPr>
              <a:t>時</a:t>
            </a:r>
            <a:r>
              <a:rPr lang="en-US" altLang="zh-TW" dirty="0">
                <a:solidFill>
                  <a:schemeClr val="tx2"/>
                </a:solidFill>
                <a:latin typeface="+mj-lt"/>
                <a:ea typeface="HGP創英角ｺﾞｼｯｸUB" panose="020B0900000000000000" pitchFamily="50" charset="-128"/>
              </a:rPr>
              <a:t>00</a:t>
            </a:r>
            <a:r>
              <a:rPr lang="zh-TW" altLang="en-US" dirty="0">
                <a:solidFill>
                  <a:schemeClr val="tx2"/>
                </a:solidFill>
                <a:latin typeface="+mj-lt"/>
                <a:ea typeface="HGP創英角ｺﾞｼｯｸUB" panose="020B0900000000000000" pitchFamily="50" charset="-128"/>
              </a:rPr>
              <a:t>分～</a:t>
            </a:r>
            <a:r>
              <a:rPr lang="en-US" altLang="zh-TW" dirty="0">
                <a:solidFill>
                  <a:schemeClr val="tx2"/>
                </a:solidFill>
                <a:latin typeface="+mj-lt"/>
                <a:ea typeface="HGP創英角ｺﾞｼｯｸUB" panose="020B0900000000000000" pitchFamily="50" charset="-128"/>
              </a:rPr>
              <a:t>16</a:t>
            </a:r>
            <a:r>
              <a:rPr lang="zh-TW" altLang="en-US" dirty="0">
                <a:solidFill>
                  <a:schemeClr val="tx2"/>
                </a:solidFill>
                <a:latin typeface="+mj-lt"/>
                <a:ea typeface="HGP創英角ｺﾞｼｯｸUB" panose="020B0900000000000000" pitchFamily="50" charset="-128"/>
              </a:rPr>
              <a:t>時</a:t>
            </a:r>
            <a:r>
              <a:rPr lang="en-US" altLang="zh-TW" dirty="0">
                <a:solidFill>
                  <a:schemeClr val="tx2"/>
                </a:solidFill>
                <a:latin typeface="+mj-lt"/>
                <a:ea typeface="HGP創英角ｺﾞｼｯｸUB" panose="020B0900000000000000" pitchFamily="50" charset="-128"/>
              </a:rPr>
              <a:t>20</a:t>
            </a:r>
            <a:r>
              <a:rPr lang="zh-TW" altLang="en-US" dirty="0">
                <a:solidFill>
                  <a:schemeClr val="tx2"/>
                </a:solidFill>
                <a:latin typeface="+mj-lt"/>
                <a:ea typeface="HGP創英角ｺﾞｼｯｸUB" panose="020B0900000000000000" pitchFamily="50" charset="-128"/>
              </a:rPr>
              <a:t>分</a:t>
            </a:r>
            <a:endParaRPr lang="en-US" altLang="zh-TW" dirty="0">
              <a:solidFill>
                <a:schemeClr val="tx2"/>
              </a:solidFill>
              <a:latin typeface="+mj-lt"/>
              <a:ea typeface="HGP創英角ｺﾞｼｯｸUB" panose="020B0900000000000000" pitchFamily="50" charset="-128"/>
            </a:endParaRPr>
          </a:p>
          <a:p>
            <a:pPr eaLnBrk="1" hangingPunct="1">
              <a:spcBef>
                <a:spcPct val="0"/>
              </a:spcBef>
              <a:buNone/>
            </a:pPr>
            <a:r>
              <a:rPr lang="ja-JP" altLang="en-US" dirty="0">
                <a:solidFill>
                  <a:schemeClr val="tx2"/>
                </a:solidFill>
                <a:latin typeface="+mj-lt"/>
                <a:ea typeface="HGP創英角ｺﾞｼｯｸUB" panose="020B0900000000000000" pitchFamily="50" charset="-128"/>
              </a:rPr>
              <a:t>　</a:t>
            </a:r>
            <a:r>
              <a:rPr lang="en-US" altLang="ja-JP" dirty="0" err="1">
                <a:solidFill>
                  <a:schemeClr val="tx2"/>
                </a:solidFill>
                <a:latin typeface="+mj-lt"/>
                <a:ea typeface="HGP創英角ｺﾞｼｯｸUB" panose="020B0900000000000000" pitchFamily="50" charset="-128"/>
              </a:rPr>
              <a:t>Svr</a:t>
            </a:r>
            <a:r>
              <a:rPr lang="ja-JP" altLang="en-US" dirty="0">
                <a:solidFill>
                  <a:schemeClr val="tx2"/>
                </a:solidFill>
                <a:latin typeface="+mj-lt"/>
                <a:ea typeface="HGP創英角ｺﾞｼｯｸUB" panose="020B0900000000000000" pitchFamily="50" charset="-128"/>
              </a:rPr>
              <a:t>･</a:t>
            </a:r>
            <a:r>
              <a:rPr lang="en-US" altLang="ja-JP" dirty="0" err="1">
                <a:solidFill>
                  <a:schemeClr val="tx2"/>
                </a:solidFill>
                <a:latin typeface="+mj-lt"/>
                <a:ea typeface="HGP創英角ｺﾞｼｯｸUB" panose="020B0900000000000000" pitchFamily="50" charset="-128"/>
              </a:rPr>
              <a:t>Sve</a:t>
            </a:r>
            <a:r>
              <a:rPr lang="ja-JP" altLang="en-US" dirty="0">
                <a:solidFill>
                  <a:schemeClr val="tx2"/>
                </a:solidFill>
                <a:latin typeface="+mj-lt"/>
                <a:ea typeface="HGP創英角ｺﾞｼｯｸUB" panose="020B0900000000000000" pitchFamily="50" charset="-128"/>
              </a:rPr>
              <a:t>・参加者感想  </a:t>
            </a:r>
            <a:r>
              <a:rPr lang="en-US" altLang="ja-JP" dirty="0">
                <a:solidFill>
                  <a:schemeClr val="tx2"/>
                </a:solidFill>
                <a:latin typeface="+mj-lt"/>
                <a:ea typeface="HGP創英角ｺﾞｼｯｸUB" panose="020B0900000000000000" pitchFamily="50" charset="-128"/>
              </a:rPr>
              <a:t>16</a:t>
            </a:r>
            <a:r>
              <a:rPr lang="ja-JP" altLang="en-US" dirty="0">
                <a:solidFill>
                  <a:schemeClr val="tx2"/>
                </a:solidFill>
                <a:latin typeface="+mj-lt"/>
                <a:ea typeface="HGP創英角ｺﾞｼｯｸUB" panose="020B0900000000000000" pitchFamily="50" charset="-128"/>
              </a:rPr>
              <a:t>時</a:t>
            </a:r>
            <a:r>
              <a:rPr lang="en-US" altLang="ja-JP" dirty="0">
                <a:solidFill>
                  <a:schemeClr val="tx2"/>
                </a:solidFill>
                <a:latin typeface="+mj-lt"/>
                <a:ea typeface="HGP創英角ｺﾞｼｯｸUB" panose="020B0900000000000000" pitchFamily="50" charset="-128"/>
              </a:rPr>
              <a:t>20</a:t>
            </a:r>
            <a:r>
              <a:rPr lang="ja-JP" altLang="en-US" dirty="0">
                <a:solidFill>
                  <a:schemeClr val="tx2"/>
                </a:solidFill>
                <a:latin typeface="+mj-lt"/>
                <a:ea typeface="HGP創英角ｺﾞｼｯｸUB" panose="020B0900000000000000" pitchFamily="50" charset="-128"/>
              </a:rPr>
              <a:t>分～</a:t>
            </a:r>
            <a:r>
              <a:rPr lang="en-US" altLang="ja-JP" dirty="0">
                <a:solidFill>
                  <a:schemeClr val="tx2"/>
                </a:solidFill>
                <a:latin typeface="+mj-lt"/>
                <a:ea typeface="HGP創英角ｺﾞｼｯｸUB" panose="020B0900000000000000" pitchFamily="50" charset="-128"/>
              </a:rPr>
              <a:t>16</a:t>
            </a:r>
            <a:r>
              <a:rPr lang="ja-JP" altLang="en-US" dirty="0">
                <a:solidFill>
                  <a:schemeClr val="tx2"/>
                </a:solidFill>
                <a:latin typeface="+mj-lt"/>
                <a:ea typeface="HGP創英角ｺﾞｼｯｸUB" panose="020B0900000000000000" pitchFamily="50" charset="-128"/>
              </a:rPr>
              <a:t>時</a:t>
            </a:r>
            <a:r>
              <a:rPr lang="en-US" altLang="ja-JP" dirty="0">
                <a:solidFill>
                  <a:schemeClr val="tx2"/>
                </a:solidFill>
                <a:latin typeface="+mj-lt"/>
                <a:ea typeface="HGP創英角ｺﾞｼｯｸUB" panose="020B0900000000000000" pitchFamily="50" charset="-128"/>
              </a:rPr>
              <a:t>30</a:t>
            </a:r>
            <a:r>
              <a:rPr lang="ja-JP" altLang="en-US" dirty="0">
                <a:solidFill>
                  <a:schemeClr val="tx2"/>
                </a:solidFill>
                <a:latin typeface="+mj-lt"/>
                <a:ea typeface="HGP創英角ｺﾞｼｯｸUB" panose="020B0900000000000000" pitchFamily="50" charset="-128"/>
              </a:rPr>
              <a:t>分</a:t>
            </a:r>
            <a:endParaRPr lang="en-US" altLang="ja-JP" dirty="0">
              <a:solidFill>
                <a:schemeClr val="tx2"/>
              </a:solidFill>
              <a:latin typeface="+mj-lt"/>
              <a:ea typeface="HGP創英角ｺﾞｼｯｸUB" panose="020B0900000000000000" pitchFamily="50" charset="-128"/>
            </a:endParaRPr>
          </a:p>
          <a:p>
            <a:pPr eaLnBrk="1" hangingPunct="1">
              <a:spcBef>
                <a:spcPct val="0"/>
              </a:spcBef>
              <a:buNone/>
            </a:pPr>
            <a:r>
              <a:rPr lang="ja-JP" altLang="en-US" dirty="0">
                <a:solidFill>
                  <a:schemeClr val="tx2"/>
                </a:solidFill>
                <a:latin typeface="+mj-lt"/>
                <a:ea typeface="HGP創英角ｺﾞｼｯｸUB" panose="020B0900000000000000" pitchFamily="50" charset="-128"/>
              </a:rPr>
              <a:t>　講師から注意　　　　　   </a:t>
            </a:r>
            <a:r>
              <a:rPr lang="en-US" altLang="ja-JP" dirty="0">
                <a:solidFill>
                  <a:schemeClr val="tx2"/>
                </a:solidFill>
                <a:latin typeface="+mj-lt"/>
                <a:ea typeface="HGP創英角ｺﾞｼｯｸUB" panose="020B0900000000000000" pitchFamily="50" charset="-128"/>
              </a:rPr>
              <a:t>16</a:t>
            </a:r>
            <a:r>
              <a:rPr lang="ja-JP" altLang="en-US" dirty="0">
                <a:solidFill>
                  <a:schemeClr val="tx2"/>
                </a:solidFill>
                <a:latin typeface="+mj-lt"/>
                <a:ea typeface="HGP創英角ｺﾞｼｯｸUB" panose="020B0900000000000000" pitchFamily="50" charset="-128"/>
              </a:rPr>
              <a:t>時</a:t>
            </a:r>
            <a:r>
              <a:rPr lang="en-US" altLang="ja-JP" dirty="0">
                <a:solidFill>
                  <a:schemeClr val="tx2"/>
                </a:solidFill>
                <a:latin typeface="+mj-lt"/>
                <a:ea typeface="HGP創英角ｺﾞｼｯｸUB" panose="020B0900000000000000" pitchFamily="50" charset="-128"/>
              </a:rPr>
              <a:t>30</a:t>
            </a:r>
            <a:r>
              <a:rPr lang="ja-JP" altLang="en-US" dirty="0">
                <a:solidFill>
                  <a:schemeClr val="tx2"/>
                </a:solidFill>
                <a:latin typeface="+mj-lt"/>
                <a:ea typeface="HGP創英角ｺﾞｼｯｸUB" panose="020B0900000000000000" pitchFamily="50" charset="-128"/>
              </a:rPr>
              <a:t>分～</a:t>
            </a:r>
            <a:r>
              <a:rPr lang="en-US" altLang="ja-JP" dirty="0">
                <a:solidFill>
                  <a:schemeClr val="tx2"/>
                </a:solidFill>
                <a:latin typeface="+mj-lt"/>
                <a:ea typeface="HGP創英角ｺﾞｼｯｸUB" panose="020B0900000000000000" pitchFamily="50" charset="-128"/>
              </a:rPr>
              <a:t>16</a:t>
            </a:r>
            <a:r>
              <a:rPr lang="ja-JP" altLang="en-US" dirty="0">
                <a:solidFill>
                  <a:schemeClr val="tx2"/>
                </a:solidFill>
                <a:latin typeface="+mj-lt"/>
                <a:ea typeface="HGP創英角ｺﾞｼｯｸUB" panose="020B0900000000000000" pitchFamily="50" charset="-128"/>
              </a:rPr>
              <a:t>時</a:t>
            </a:r>
            <a:r>
              <a:rPr lang="en-US" altLang="ja-JP" dirty="0">
                <a:solidFill>
                  <a:schemeClr val="tx2"/>
                </a:solidFill>
                <a:latin typeface="+mj-lt"/>
                <a:ea typeface="HGP創英角ｺﾞｼｯｸUB" panose="020B0900000000000000" pitchFamily="50" charset="-128"/>
              </a:rPr>
              <a:t>35</a:t>
            </a:r>
            <a:r>
              <a:rPr lang="ja-JP" altLang="en-US" dirty="0">
                <a:solidFill>
                  <a:schemeClr val="tx2"/>
                </a:solidFill>
                <a:latin typeface="+mj-lt"/>
                <a:ea typeface="HGP創英角ｺﾞｼｯｸUB" panose="020B0900000000000000" pitchFamily="50" charset="-128"/>
              </a:rPr>
              <a:t>分</a:t>
            </a:r>
            <a:endParaRPr lang="en-US" altLang="ja-JP" dirty="0">
              <a:solidFill>
                <a:schemeClr val="tx2"/>
              </a:solidFill>
              <a:latin typeface="+mj-lt"/>
              <a:ea typeface="HGP創英角ｺﾞｼｯｸUB" panose="020B0900000000000000" pitchFamily="50" charset="-128"/>
            </a:endParaRPr>
          </a:p>
          <a:p>
            <a:pPr eaLnBrk="1" hangingPunct="1">
              <a:spcBef>
                <a:spcPct val="0"/>
              </a:spcBef>
              <a:buNone/>
            </a:pPr>
            <a:r>
              <a:rPr lang="ja-JP" altLang="en-US" dirty="0">
                <a:solidFill>
                  <a:schemeClr val="tx2"/>
                </a:solidFill>
                <a:latin typeface="+mj-lt"/>
                <a:ea typeface="HGP創英角ｺﾞｼｯｸUB" panose="020B0900000000000000" pitchFamily="50" charset="-128"/>
              </a:rPr>
              <a:t>⑤　３番目の人</a:t>
            </a:r>
            <a:r>
              <a:rPr lang="zh-TW" altLang="en-US" dirty="0">
                <a:solidFill>
                  <a:schemeClr val="tx2"/>
                </a:solidFill>
                <a:latin typeface="+mj-lt"/>
                <a:ea typeface="HGP創英角ｺﾞｼｯｸUB" panose="020B0900000000000000" pitchFamily="50" charset="-128"/>
              </a:rPr>
              <a:t>　　　　　</a:t>
            </a:r>
            <a:r>
              <a:rPr lang="ja-JP" altLang="en-US" dirty="0">
                <a:solidFill>
                  <a:schemeClr val="tx2"/>
                </a:solidFill>
                <a:latin typeface="+mj-lt"/>
                <a:ea typeface="HGP創英角ｺﾞｼｯｸUB" panose="020B0900000000000000" pitchFamily="50" charset="-128"/>
              </a:rPr>
              <a:t>　 </a:t>
            </a:r>
            <a:r>
              <a:rPr lang="en-US" altLang="zh-TW" dirty="0">
                <a:solidFill>
                  <a:schemeClr val="tx2"/>
                </a:solidFill>
                <a:latin typeface="+mj-lt"/>
                <a:ea typeface="HGP創英角ｺﾞｼｯｸUB" panose="020B0900000000000000" pitchFamily="50" charset="-128"/>
              </a:rPr>
              <a:t>16</a:t>
            </a:r>
            <a:r>
              <a:rPr lang="zh-TW" altLang="en-US" dirty="0">
                <a:solidFill>
                  <a:schemeClr val="tx2"/>
                </a:solidFill>
                <a:latin typeface="+mj-lt"/>
                <a:ea typeface="HGP創英角ｺﾞｼｯｸUB" panose="020B0900000000000000" pitchFamily="50" charset="-128"/>
              </a:rPr>
              <a:t>時</a:t>
            </a:r>
            <a:r>
              <a:rPr lang="en-US" altLang="zh-TW" dirty="0">
                <a:solidFill>
                  <a:schemeClr val="tx2"/>
                </a:solidFill>
                <a:latin typeface="+mj-lt"/>
                <a:ea typeface="HGP創英角ｺﾞｼｯｸUB" panose="020B0900000000000000" pitchFamily="50" charset="-128"/>
              </a:rPr>
              <a:t>35</a:t>
            </a:r>
            <a:r>
              <a:rPr lang="zh-TW" altLang="en-US" dirty="0">
                <a:solidFill>
                  <a:schemeClr val="tx2"/>
                </a:solidFill>
                <a:latin typeface="+mj-lt"/>
                <a:ea typeface="HGP創英角ｺﾞｼｯｸUB" panose="020B0900000000000000" pitchFamily="50" charset="-128"/>
              </a:rPr>
              <a:t>分～</a:t>
            </a:r>
            <a:r>
              <a:rPr lang="en-US" altLang="zh-TW" dirty="0">
                <a:solidFill>
                  <a:schemeClr val="tx2"/>
                </a:solidFill>
                <a:latin typeface="+mj-lt"/>
                <a:ea typeface="HGP創英角ｺﾞｼｯｸUB" panose="020B0900000000000000" pitchFamily="50" charset="-128"/>
              </a:rPr>
              <a:t>16</a:t>
            </a:r>
            <a:r>
              <a:rPr lang="zh-TW" altLang="en-US" dirty="0">
                <a:solidFill>
                  <a:schemeClr val="tx2"/>
                </a:solidFill>
                <a:latin typeface="+mj-lt"/>
                <a:ea typeface="HGP創英角ｺﾞｼｯｸUB" panose="020B0900000000000000" pitchFamily="50" charset="-128"/>
              </a:rPr>
              <a:t>時</a:t>
            </a:r>
            <a:r>
              <a:rPr lang="en-US" altLang="zh-TW" dirty="0">
                <a:solidFill>
                  <a:schemeClr val="tx2"/>
                </a:solidFill>
                <a:latin typeface="+mj-lt"/>
                <a:ea typeface="HGP創英角ｺﾞｼｯｸUB" panose="020B0900000000000000" pitchFamily="50" charset="-128"/>
              </a:rPr>
              <a:t>55</a:t>
            </a:r>
            <a:r>
              <a:rPr lang="zh-TW" altLang="en-US" dirty="0">
                <a:solidFill>
                  <a:schemeClr val="tx2"/>
                </a:solidFill>
                <a:latin typeface="+mj-lt"/>
                <a:ea typeface="HGP創英角ｺﾞｼｯｸUB" panose="020B0900000000000000" pitchFamily="50" charset="-128"/>
              </a:rPr>
              <a:t>分</a:t>
            </a:r>
            <a:endParaRPr lang="en-US" altLang="zh-TW" dirty="0">
              <a:solidFill>
                <a:schemeClr val="tx2"/>
              </a:solidFill>
              <a:latin typeface="+mj-lt"/>
              <a:ea typeface="HGP創英角ｺﾞｼｯｸUB" panose="020B0900000000000000" pitchFamily="50" charset="-128"/>
            </a:endParaRPr>
          </a:p>
          <a:p>
            <a:pPr eaLnBrk="1" hangingPunct="1">
              <a:spcBef>
                <a:spcPct val="0"/>
              </a:spcBef>
              <a:buNone/>
            </a:pPr>
            <a:r>
              <a:rPr lang="ja-JP" altLang="en-US" dirty="0">
                <a:solidFill>
                  <a:schemeClr val="tx2"/>
                </a:solidFill>
                <a:latin typeface="+mj-lt"/>
                <a:ea typeface="HGP創英角ｺﾞｼｯｸUB" pitchFamily="50" charset="-128"/>
              </a:rPr>
              <a:t>　</a:t>
            </a:r>
            <a:r>
              <a:rPr lang="en-US" altLang="ja-JP" dirty="0" err="1">
                <a:solidFill>
                  <a:schemeClr val="tx2"/>
                </a:solidFill>
                <a:latin typeface="+mj-lt"/>
                <a:ea typeface="HGP創英角ｺﾞｼｯｸUB" pitchFamily="50" charset="-128"/>
              </a:rPr>
              <a:t>Svr</a:t>
            </a:r>
            <a:r>
              <a:rPr lang="ja-JP" altLang="en-US" dirty="0">
                <a:solidFill>
                  <a:schemeClr val="tx2"/>
                </a:solidFill>
                <a:latin typeface="+mj-lt"/>
                <a:ea typeface="HGP創英角ｺﾞｼｯｸUB" pitchFamily="50" charset="-128"/>
              </a:rPr>
              <a:t>･</a:t>
            </a:r>
            <a:r>
              <a:rPr lang="en-US" altLang="ja-JP" dirty="0" err="1">
                <a:solidFill>
                  <a:schemeClr val="tx2"/>
                </a:solidFill>
                <a:latin typeface="+mj-lt"/>
                <a:ea typeface="HGP創英角ｺﾞｼｯｸUB" pitchFamily="50" charset="-128"/>
              </a:rPr>
              <a:t>Sve</a:t>
            </a:r>
            <a:r>
              <a:rPr lang="ja-JP" altLang="en-US" dirty="0">
                <a:solidFill>
                  <a:schemeClr val="tx2"/>
                </a:solidFill>
                <a:latin typeface="+mj-lt"/>
                <a:ea typeface="HGP創英角ｺﾞｼｯｸUB" pitchFamily="50" charset="-128"/>
              </a:rPr>
              <a:t>・参加者感想　</a:t>
            </a:r>
            <a:r>
              <a:rPr lang="en-US" altLang="ja-JP" dirty="0">
                <a:solidFill>
                  <a:schemeClr val="tx2"/>
                </a:solidFill>
                <a:latin typeface="+mj-lt"/>
                <a:ea typeface="HGP創英角ｺﾞｼｯｸUB" pitchFamily="50" charset="-128"/>
              </a:rPr>
              <a:t>16</a:t>
            </a:r>
            <a:r>
              <a:rPr lang="ja-JP" altLang="en-US" dirty="0">
                <a:solidFill>
                  <a:schemeClr val="tx2"/>
                </a:solidFill>
                <a:latin typeface="+mj-lt"/>
                <a:ea typeface="HGP創英角ｺﾞｼｯｸUB" pitchFamily="50" charset="-128"/>
              </a:rPr>
              <a:t>時</a:t>
            </a:r>
            <a:r>
              <a:rPr lang="en-US" altLang="ja-JP" dirty="0">
                <a:solidFill>
                  <a:schemeClr val="tx2"/>
                </a:solidFill>
                <a:latin typeface="+mj-lt"/>
                <a:ea typeface="HGP創英角ｺﾞｼｯｸUB" pitchFamily="50" charset="-128"/>
              </a:rPr>
              <a:t>55</a:t>
            </a:r>
            <a:r>
              <a:rPr lang="ja-JP" altLang="en-US" dirty="0">
                <a:solidFill>
                  <a:schemeClr val="tx2"/>
                </a:solidFill>
                <a:latin typeface="+mj-lt"/>
                <a:ea typeface="HGP創英角ｺﾞｼｯｸUB" pitchFamily="50" charset="-128"/>
              </a:rPr>
              <a:t>分～</a:t>
            </a:r>
            <a:r>
              <a:rPr lang="en-US" altLang="ja-JP" dirty="0">
                <a:solidFill>
                  <a:schemeClr val="tx2"/>
                </a:solidFill>
                <a:latin typeface="+mj-lt"/>
                <a:ea typeface="HGP創英角ｺﾞｼｯｸUB" pitchFamily="50" charset="-128"/>
              </a:rPr>
              <a:t>17</a:t>
            </a:r>
            <a:r>
              <a:rPr lang="ja-JP" altLang="en-US" dirty="0">
                <a:solidFill>
                  <a:schemeClr val="tx2"/>
                </a:solidFill>
                <a:latin typeface="+mj-lt"/>
                <a:ea typeface="HGP創英角ｺﾞｼｯｸUB" pitchFamily="50" charset="-128"/>
              </a:rPr>
              <a:t>時</a:t>
            </a:r>
            <a:r>
              <a:rPr lang="en-US" altLang="ja-JP" dirty="0">
                <a:solidFill>
                  <a:schemeClr val="tx2"/>
                </a:solidFill>
                <a:latin typeface="+mj-lt"/>
                <a:ea typeface="HGP創英角ｺﾞｼｯｸUB" pitchFamily="50" charset="-128"/>
              </a:rPr>
              <a:t>05</a:t>
            </a:r>
            <a:r>
              <a:rPr lang="ja-JP" altLang="en-US" dirty="0">
                <a:solidFill>
                  <a:schemeClr val="tx2"/>
                </a:solidFill>
                <a:latin typeface="+mj-lt"/>
                <a:ea typeface="HGP創英角ｺﾞｼｯｸUB" pitchFamily="50" charset="-128"/>
              </a:rPr>
              <a:t>分</a:t>
            </a:r>
            <a:endParaRPr lang="en-US" altLang="ja-JP" dirty="0">
              <a:solidFill>
                <a:schemeClr val="tx2"/>
              </a:solidFill>
              <a:latin typeface="+mj-lt"/>
              <a:ea typeface="HGP創英角ｺﾞｼｯｸUB" pitchFamily="50" charset="-128"/>
            </a:endParaRPr>
          </a:p>
          <a:p>
            <a:pPr eaLnBrk="1" hangingPunct="1">
              <a:spcBef>
                <a:spcPct val="0"/>
              </a:spcBef>
              <a:buNone/>
            </a:pPr>
            <a:r>
              <a:rPr lang="ja-JP" altLang="en-US" dirty="0">
                <a:solidFill>
                  <a:schemeClr val="tx2"/>
                </a:solidFill>
                <a:latin typeface="+mj-lt"/>
                <a:ea typeface="HGP創英角ｺﾞｼｯｸUB" pitchFamily="50" charset="-128"/>
              </a:rPr>
              <a:t>⑥　振り返りとまとめ　  　 </a:t>
            </a:r>
            <a:r>
              <a:rPr lang="en-US" altLang="zh-TW" dirty="0">
                <a:solidFill>
                  <a:schemeClr val="tx2"/>
                </a:solidFill>
                <a:latin typeface="+mj-lt"/>
                <a:ea typeface="HGP創英角ｺﾞｼｯｸUB" pitchFamily="50" charset="-128"/>
              </a:rPr>
              <a:t>17</a:t>
            </a:r>
            <a:r>
              <a:rPr lang="zh-TW" altLang="en-US" dirty="0">
                <a:solidFill>
                  <a:schemeClr val="tx2"/>
                </a:solidFill>
                <a:latin typeface="+mj-lt"/>
                <a:ea typeface="HGP創英角ｺﾞｼｯｸUB" pitchFamily="50" charset="-128"/>
              </a:rPr>
              <a:t>時</a:t>
            </a:r>
            <a:r>
              <a:rPr lang="en-US" altLang="zh-TW" dirty="0">
                <a:solidFill>
                  <a:schemeClr val="tx2"/>
                </a:solidFill>
                <a:latin typeface="+mj-lt"/>
                <a:ea typeface="HGP創英角ｺﾞｼｯｸUB" pitchFamily="50" charset="-128"/>
              </a:rPr>
              <a:t>05</a:t>
            </a:r>
            <a:r>
              <a:rPr lang="zh-TW" altLang="en-US" dirty="0">
                <a:solidFill>
                  <a:schemeClr val="tx2"/>
                </a:solidFill>
                <a:latin typeface="+mj-lt"/>
                <a:ea typeface="HGP創英角ｺﾞｼｯｸUB" pitchFamily="50" charset="-128"/>
              </a:rPr>
              <a:t>分～</a:t>
            </a:r>
            <a:r>
              <a:rPr lang="en-US" altLang="zh-TW" dirty="0">
                <a:solidFill>
                  <a:schemeClr val="tx2"/>
                </a:solidFill>
                <a:latin typeface="+mj-lt"/>
                <a:ea typeface="HGP創英角ｺﾞｼｯｸUB" pitchFamily="50" charset="-128"/>
              </a:rPr>
              <a:t>17</a:t>
            </a:r>
            <a:r>
              <a:rPr lang="zh-TW" altLang="en-US" dirty="0">
                <a:solidFill>
                  <a:schemeClr val="tx2"/>
                </a:solidFill>
                <a:latin typeface="+mj-lt"/>
                <a:ea typeface="HGP創英角ｺﾞｼｯｸUB" pitchFamily="50" charset="-128"/>
              </a:rPr>
              <a:t>時</a:t>
            </a:r>
            <a:r>
              <a:rPr lang="en-US" altLang="zh-TW" dirty="0">
                <a:solidFill>
                  <a:schemeClr val="tx2"/>
                </a:solidFill>
                <a:latin typeface="+mj-lt"/>
                <a:ea typeface="HGP創英角ｺﾞｼｯｸUB" pitchFamily="50" charset="-128"/>
              </a:rPr>
              <a:t>30</a:t>
            </a:r>
            <a:r>
              <a:rPr lang="zh-TW" altLang="en-US" dirty="0">
                <a:solidFill>
                  <a:schemeClr val="tx2"/>
                </a:solidFill>
                <a:latin typeface="+mj-lt"/>
                <a:ea typeface="HGP創英角ｺﾞｼｯｸUB" pitchFamily="50" charset="-128"/>
              </a:rPr>
              <a:t>分</a:t>
            </a:r>
          </a:p>
          <a:p>
            <a:pPr eaLnBrk="1" hangingPunct="1">
              <a:spcBef>
                <a:spcPct val="0"/>
              </a:spcBef>
              <a:buNone/>
            </a:pPr>
            <a:endParaRPr lang="en-US" altLang="ja-JP" dirty="0">
              <a:solidFill>
                <a:schemeClr val="tx2"/>
              </a:solidFill>
              <a:latin typeface="+mj-lt"/>
              <a:ea typeface="HGP創英角ｺﾞｼｯｸUB" pitchFamily="50" charset="-128"/>
            </a:endParaRPr>
          </a:p>
        </p:txBody>
      </p:sp>
      <p:sp>
        <p:nvSpPr>
          <p:cNvPr id="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01272" y="6481375"/>
            <a:ext cx="2311400" cy="476250"/>
          </a:xfrm>
        </p:spPr>
        <p:txBody>
          <a:bodyPr/>
          <a:lstStyle/>
          <a:p>
            <a:pPr>
              <a:defRPr/>
            </a:pPr>
            <a:fld id="{431CAECD-5926-4741-A906-A08E04809A27}" type="slidenum">
              <a:rPr lang="en-US" altLang="ja-JP" smtClean="0"/>
              <a:pPr>
                <a:defRPr/>
              </a:pPr>
              <a:t>67</a:t>
            </a:fld>
            <a:endParaRPr lang="en-US" altLang="ja-JP" dirty="0"/>
          </a:p>
        </p:txBody>
      </p:sp>
    </p:spTree>
    <p:extLst>
      <p:ext uri="{BB962C8B-B14F-4D97-AF65-F5344CB8AC3E}">
        <p14:creationId xmlns:p14="http://schemas.microsoft.com/office/powerpoint/2010/main" val="390944145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704850" y="519369"/>
            <a:ext cx="8496300" cy="936625"/>
          </a:xfrm>
        </p:spPr>
        <p:txBody>
          <a:bodyPr/>
          <a:lstStyle/>
          <a:p>
            <a:pPr eaLnBrk="1" hangingPunct="1"/>
            <a:r>
              <a:rPr lang="ja-JP" altLang="en-US" dirty="0">
                <a:solidFill>
                  <a:srgbClr val="CC3300"/>
                </a:solidFill>
                <a:latin typeface="HGP創英角ﾎﾟｯﾌﾟ体" pitchFamily="50" charset="-128"/>
                <a:ea typeface="HGP創英角ﾎﾟｯﾌﾟ体" pitchFamily="50" charset="-128"/>
              </a:rPr>
              <a:t>演習開始</a:t>
            </a:r>
            <a:r>
              <a:rPr lang="ja-JP" altLang="en-US" sz="3600" dirty="0">
                <a:solidFill>
                  <a:srgbClr val="CC3300"/>
                </a:solidFill>
                <a:latin typeface="HGP創英角ﾎﾟｯﾌﾟ体" pitchFamily="50" charset="-128"/>
                <a:ea typeface="HGP創英角ﾎﾟｯﾌﾟ体" pitchFamily="50" charset="-128"/>
              </a:rPr>
              <a:t>（振り返り参加型</a:t>
            </a:r>
            <a:r>
              <a:rPr lang="en-US" altLang="ja-JP" sz="3600" dirty="0">
                <a:solidFill>
                  <a:srgbClr val="CC3300"/>
                </a:solidFill>
                <a:latin typeface="HGP創英角ﾎﾟｯﾌﾟ体" pitchFamily="50" charset="-128"/>
                <a:ea typeface="HGP創英角ﾎﾟｯﾌﾟ体" pitchFamily="50" charset="-128"/>
              </a:rPr>
              <a:t>SV</a:t>
            </a:r>
            <a:r>
              <a:rPr lang="ja-JP" altLang="en-US" sz="3600" dirty="0">
                <a:solidFill>
                  <a:srgbClr val="CC3300"/>
                </a:solidFill>
                <a:latin typeface="HGP創英角ﾎﾟｯﾌﾟ体" pitchFamily="50" charset="-128"/>
                <a:ea typeface="HGP創英角ﾎﾟｯﾌﾟ体" pitchFamily="50" charset="-128"/>
              </a:rPr>
              <a:t>）</a:t>
            </a:r>
            <a:r>
              <a:rPr lang="en-US" altLang="ja-JP" sz="3600" dirty="0">
                <a:solidFill>
                  <a:srgbClr val="CC3300"/>
                </a:solidFill>
                <a:latin typeface="HGP創英角ﾎﾟｯﾌﾟ体" pitchFamily="50" charset="-128"/>
                <a:ea typeface="HGP創英角ﾎﾟｯﾌﾟ体" pitchFamily="50" charset="-128"/>
              </a:rPr>
              <a:t/>
            </a:r>
            <a:br>
              <a:rPr lang="en-US" altLang="ja-JP" sz="3600" dirty="0">
                <a:solidFill>
                  <a:srgbClr val="CC3300"/>
                </a:solidFill>
                <a:latin typeface="HGP創英角ﾎﾟｯﾌﾟ体" pitchFamily="50" charset="-128"/>
                <a:ea typeface="HGP創英角ﾎﾟｯﾌﾟ体" pitchFamily="50" charset="-128"/>
              </a:rPr>
            </a:br>
            <a:r>
              <a:rPr lang="ja-JP" altLang="en-US" sz="2800" dirty="0">
                <a:solidFill>
                  <a:srgbClr val="CC3300"/>
                </a:solidFill>
                <a:latin typeface="HGP創英角ﾎﾟｯﾌﾟ体" pitchFamily="50" charset="-128"/>
                <a:ea typeface="HGP創英角ﾎﾟｯﾌﾟ体" pitchFamily="50" charset="-128"/>
              </a:rPr>
              <a:t>時間の都合で３回しか実施できません</a:t>
            </a:r>
          </a:p>
        </p:txBody>
      </p:sp>
      <p:sp>
        <p:nvSpPr>
          <p:cNvPr id="5124" name="Rectangle 5"/>
          <p:cNvSpPr>
            <a:spLocks noChangeArrowheads="1"/>
          </p:cNvSpPr>
          <p:nvPr/>
        </p:nvSpPr>
        <p:spPr bwMode="auto">
          <a:xfrm>
            <a:off x="291307" y="1772816"/>
            <a:ext cx="9496510" cy="4174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120000"/>
              </a:lnSpc>
              <a:spcBef>
                <a:spcPct val="0"/>
              </a:spcBef>
              <a:buFontTx/>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６人の中で、</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lnSpc>
                <a:spcPct val="120000"/>
              </a:lnSpc>
              <a:spcBef>
                <a:spcPct val="0"/>
              </a:spcBef>
              <a:buFontTx/>
              <a:buNone/>
            </a:pPr>
            <a:r>
              <a:rPr lang="en-US" altLang="ja-JP" dirty="0">
                <a:solidFill>
                  <a:schemeClr val="tx2"/>
                </a:solidFill>
                <a:latin typeface="HGP創英角ｺﾞｼｯｸUB" panose="020B0900000000000000" pitchFamily="50" charset="-128"/>
                <a:ea typeface="HGP創英角ｺﾞｼｯｸUB" panose="020B0900000000000000" pitchFamily="50" charset="-128"/>
              </a:rPr>
              <a:t>SV</a:t>
            </a:r>
            <a:r>
              <a:rPr lang="ja-JP" altLang="en-US" dirty="0">
                <a:solidFill>
                  <a:schemeClr val="tx2"/>
                </a:solidFill>
                <a:latin typeface="HGP創英角ｺﾞｼｯｸUB" panose="020B0900000000000000" pitchFamily="50" charset="-128"/>
                <a:ea typeface="HGP創英角ｺﾞｼｯｸUB" panose="020B0900000000000000" pitchFamily="50" charset="-128"/>
              </a:rPr>
              <a:t>を受けた経験の少ない人が</a:t>
            </a:r>
            <a:r>
              <a:rPr lang="en-US" altLang="ja-JP"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dirty="0">
                <a:solidFill>
                  <a:schemeClr val="tx2"/>
                </a:solidFill>
                <a:latin typeface="HGP創英角ｺﾞｼｯｸUB" panose="020B0900000000000000" pitchFamily="50" charset="-128"/>
                <a:ea typeface="HGP創英角ｺﾞｼｯｸUB" panose="020B0900000000000000" pitchFamily="50" charset="-128"/>
              </a:rPr>
              <a:t>を体験できるように</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lnSpc>
                <a:spcPct val="120000"/>
              </a:lnSpc>
              <a:spcBef>
                <a:spcPct val="0"/>
              </a:spcBef>
              <a:buFontTx/>
              <a:buNone/>
            </a:pPr>
            <a:r>
              <a:rPr lang="en-US" altLang="ja-JP" dirty="0">
                <a:solidFill>
                  <a:schemeClr val="tx2"/>
                </a:solidFill>
                <a:latin typeface="HGP創英角ｺﾞｼｯｸUB" panose="020B0900000000000000" pitchFamily="50" charset="-128"/>
                <a:ea typeface="HGP創英角ｺﾞｼｯｸUB" panose="020B0900000000000000" pitchFamily="50" charset="-128"/>
              </a:rPr>
              <a:t>SV</a:t>
            </a:r>
            <a:r>
              <a:rPr lang="ja-JP" altLang="en-US" dirty="0">
                <a:solidFill>
                  <a:schemeClr val="tx2"/>
                </a:solidFill>
                <a:latin typeface="HGP創英角ｺﾞｼｯｸUB" panose="020B0900000000000000" pitchFamily="50" charset="-128"/>
                <a:ea typeface="HGP創英角ｺﾞｼｯｸUB" panose="020B0900000000000000" pitchFamily="50" charset="-128"/>
              </a:rPr>
              <a:t>を実施した経験のない人が</a:t>
            </a:r>
            <a:r>
              <a:rPr lang="en-US" altLang="ja-JP" dirty="0" err="1">
                <a:solidFill>
                  <a:schemeClr val="tx2"/>
                </a:solidFill>
                <a:latin typeface="HGP創英角ｺﾞｼｯｸUB" panose="020B0900000000000000" pitchFamily="50" charset="-128"/>
                <a:ea typeface="HGP創英角ｺﾞｼｯｸUB" panose="020B0900000000000000" pitchFamily="50" charset="-128"/>
              </a:rPr>
              <a:t>Svr</a:t>
            </a:r>
            <a:r>
              <a:rPr lang="ja-JP" altLang="en-US" dirty="0">
                <a:solidFill>
                  <a:schemeClr val="tx2"/>
                </a:solidFill>
                <a:latin typeface="HGP創英角ｺﾞｼｯｸUB" panose="020B0900000000000000" pitchFamily="50" charset="-128"/>
                <a:ea typeface="HGP創英角ｺﾞｼｯｸUB" panose="020B0900000000000000" pitchFamily="50" charset="-128"/>
              </a:rPr>
              <a:t>を体験できるように</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lnSpc>
                <a:spcPct val="120000"/>
              </a:lnSpc>
              <a:spcBef>
                <a:spcPct val="0"/>
              </a:spcBef>
              <a:buFontTx/>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してください。</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lnSpc>
                <a:spcPct val="120000"/>
              </a:lnSpc>
              <a:spcBef>
                <a:spcPct val="0"/>
              </a:spcBef>
              <a:buFontTx/>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また、各県が</a:t>
            </a:r>
            <a:r>
              <a:rPr lang="en-US" altLang="ja-JP" dirty="0" err="1">
                <a:solidFill>
                  <a:schemeClr val="tx2"/>
                </a:solidFill>
                <a:latin typeface="HGP創英角ｺﾞｼｯｸUB" panose="020B0900000000000000" pitchFamily="50" charset="-128"/>
                <a:ea typeface="HGP創英角ｺﾞｼｯｸUB" panose="020B0900000000000000" pitchFamily="50" charset="-128"/>
              </a:rPr>
              <a:t>Svr</a:t>
            </a:r>
            <a:r>
              <a:rPr lang="ja-JP" altLang="en-US" dirty="0">
                <a:solidFill>
                  <a:schemeClr val="tx2"/>
                </a:solidFill>
                <a:latin typeface="HGP創英角ｺﾞｼｯｸUB" panose="020B0900000000000000" pitchFamily="50" charset="-128"/>
                <a:ea typeface="HGP創英角ｺﾞｼｯｸUB" panose="020B0900000000000000" pitchFamily="50" charset="-128"/>
              </a:rPr>
              <a:t>もしくは</a:t>
            </a:r>
            <a:r>
              <a:rPr lang="en-US" altLang="ja-JP" dirty="0" err="1">
                <a:solidFill>
                  <a:schemeClr val="tx2"/>
                </a:solidFill>
                <a:latin typeface="HGP創英角ｺﾞｼｯｸUB" panose="020B0900000000000000" pitchFamily="50" charset="-128"/>
                <a:ea typeface="HGP創英角ｺﾞｼｯｸUB" panose="020B0900000000000000" pitchFamily="50" charset="-128"/>
              </a:rPr>
              <a:t>Sve</a:t>
            </a:r>
            <a:r>
              <a:rPr lang="ja-JP" altLang="en-US" dirty="0">
                <a:solidFill>
                  <a:schemeClr val="tx2"/>
                </a:solidFill>
                <a:latin typeface="HGP創英角ｺﾞｼｯｸUB" panose="020B0900000000000000" pitchFamily="50" charset="-128"/>
                <a:ea typeface="HGP創英角ｺﾞｼｯｸUB" panose="020B0900000000000000" pitchFamily="50" charset="-128"/>
              </a:rPr>
              <a:t>の体験を持ち帰れるように</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lnSpc>
                <a:spcPct val="120000"/>
              </a:lnSpc>
              <a:spcBef>
                <a:spcPct val="0"/>
              </a:spcBef>
              <a:buFontTx/>
              <a:buNone/>
            </a:pPr>
            <a:r>
              <a:rPr lang="ja-JP" altLang="en-US" dirty="0">
                <a:solidFill>
                  <a:schemeClr val="tx2"/>
                </a:solidFill>
                <a:latin typeface="HGP創英角ｺﾞｼｯｸUB" panose="020B0900000000000000" pitchFamily="50" charset="-128"/>
                <a:ea typeface="HGP創英角ｺﾞｼｯｸUB" panose="020B0900000000000000" pitchFamily="50" charset="-128"/>
              </a:rPr>
              <a:t>組み合わせを考えてください。</a:t>
            </a:r>
            <a:endParaRPr lang="en-US" altLang="ja-JP" dirty="0">
              <a:solidFill>
                <a:schemeClr val="tx2"/>
              </a:solidFill>
              <a:latin typeface="HGP創英角ｺﾞｼｯｸUB" panose="020B0900000000000000" pitchFamily="50" charset="-128"/>
              <a:ea typeface="HGP創英角ｺﾞｼｯｸUB" panose="020B0900000000000000" pitchFamily="50" charset="-128"/>
            </a:endParaRPr>
          </a:p>
          <a:p>
            <a:pPr eaLnBrk="1" hangingPunct="1">
              <a:lnSpc>
                <a:spcPct val="120000"/>
              </a:lnSpc>
              <a:spcBef>
                <a:spcPct val="0"/>
              </a:spcBef>
              <a:buFontTx/>
              <a:buNone/>
            </a:pPr>
            <a:endParaRPr lang="en-US" altLang="ja-JP" dirty="0">
              <a:solidFill>
                <a:schemeClr val="tx2"/>
              </a:solidFill>
              <a:ea typeface="HGP創英角ｺﾞｼｯｸUB" pitchFamily="50" charset="-128"/>
            </a:endParaRPr>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6417" y="6481375"/>
            <a:ext cx="2311400" cy="476250"/>
          </a:xfrm>
        </p:spPr>
        <p:txBody>
          <a:bodyPr/>
          <a:lstStyle/>
          <a:p>
            <a:pPr>
              <a:defRPr/>
            </a:pPr>
            <a:fld id="{431CAECD-5926-4741-A906-A08E04809A27}" type="slidenum">
              <a:rPr lang="en-US" altLang="ja-JP" smtClean="0"/>
              <a:pPr>
                <a:defRPr/>
              </a:pPr>
              <a:t>68</a:t>
            </a:fld>
            <a:endParaRPr lang="en-US" altLang="ja-JP" dirty="0"/>
          </a:p>
        </p:txBody>
      </p:sp>
    </p:spTree>
    <p:extLst>
      <p:ext uri="{BB962C8B-B14F-4D97-AF65-F5344CB8AC3E}">
        <p14:creationId xmlns:p14="http://schemas.microsoft.com/office/powerpoint/2010/main" val="37965951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a:xfrm>
            <a:off x="992188" y="0"/>
            <a:ext cx="8208962" cy="622300"/>
          </a:xfrm>
        </p:spPr>
        <p:txBody>
          <a:bodyPr/>
          <a:lstStyle/>
          <a:p>
            <a:pPr eaLnBrk="1" hangingPunct="1"/>
            <a:r>
              <a:rPr lang="ja-JP" altLang="en-US" sz="4000">
                <a:solidFill>
                  <a:srgbClr val="CC0000"/>
                </a:solidFill>
                <a:latin typeface="ＭＳ Ｐゴシック" charset="-128"/>
                <a:ea typeface="HGP創英角ﾎﾟｯﾌﾟ体" pitchFamily="50" charset="-128"/>
              </a:rPr>
              <a:t>最後に振り返りをしてみよう</a:t>
            </a:r>
            <a:endParaRPr lang="ja-JP" altLang="en-US" sz="4000">
              <a:solidFill>
                <a:srgbClr val="CC0000"/>
              </a:solidFill>
              <a:ea typeface="HGP創英角ﾎﾟｯﾌﾟ体" pitchFamily="50" charset="-128"/>
            </a:endParaRPr>
          </a:p>
        </p:txBody>
      </p:sp>
      <p:sp>
        <p:nvSpPr>
          <p:cNvPr id="50179" name="Line 3"/>
          <p:cNvSpPr>
            <a:spLocks noChangeShapeType="1"/>
          </p:cNvSpPr>
          <p:nvPr/>
        </p:nvSpPr>
        <p:spPr bwMode="auto">
          <a:xfrm>
            <a:off x="381000" y="762000"/>
            <a:ext cx="9144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50181" name="Rectangle 14"/>
          <p:cNvSpPr>
            <a:spLocks noChangeArrowheads="1"/>
          </p:cNvSpPr>
          <p:nvPr/>
        </p:nvSpPr>
        <p:spPr bwMode="auto">
          <a:xfrm>
            <a:off x="776163" y="981076"/>
            <a:ext cx="8569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2400" dirty="0">
                <a:solidFill>
                  <a:schemeClr val="tx2"/>
                </a:solidFill>
                <a:latin typeface="HGP創英角ｺﾞｼｯｸUB" pitchFamily="50" charset="-128"/>
                <a:ea typeface="HGP創英角ｺﾞｼｯｸUB" pitchFamily="50" charset="-128"/>
              </a:rPr>
              <a:t>１　スーパービジョンを行ってみてどうだったか</a:t>
            </a:r>
            <a:r>
              <a:rPr lang="ja-JP" altLang="en-US" sz="2000" dirty="0">
                <a:latin typeface="HGP創英角ｺﾞｼｯｸUB" pitchFamily="50" charset="-128"/>
                <a:ea typeface="HGP創英角ｺﾞｼｯｸUB" pitchFamily="50" charset="-128"/>
              </a:rPr>
              <a:t> </a:t>
            </a:r>
            <a:r>
              <a:rPr lang="ja-JP" altLang="en-US" sz="2000" dirty="0">
                <a:solidFill>
                  <a:schemeClr val="accent2"/>
                </a:solidFill>
                <a:latin typeface="HGP創英角ｺﾞｼｯｸUB" pitchFamily="50" charset="-128"/>
                <a:ea typeface="HGP創英角ｺﾞｼｯｸUB" pitchFamily="50" charset="-128"/>
              </a:rPr>
              <a:t>　</a:t>
            </a:r>
            <a:r>
              <a:rPr lang="en-US" altLang="ja-JP" sz="2000" dirty="0">
                <a:solidFill>
                  <a:schemeClr val="accent2"/>
                </a:solidFill>
                <a:latin typeface="HGP創英角ｺﾞｼｯｸUB" pitchFamily="50" charset="-128"/>
                <a:ea typeface="HGP創英角ｺﾞｼｯｸUB" pitchFamily="50" charset="-128"/>
              </a:rPr>
              <a:t>5W1H</a:t>
            </a:r>
            <a:r>
              <a:rPr lang="ja-JP" altLang="en-US" sz="2000" dirty="0" err="1">
                <a:solidFill>
                  <a:schemeClr val="accent2"/>
                </a:solidFill>
                <a:latin typeface="HGP創英角ｺﾞｼｯｸUB" pitchFamily="50" charset="-128"/>
                <a:ea typeface="HGP創英角ｺﾞｼｯｸUB" pitchFamily="50" charset="-128"/>
              </a:rPr>
              <a:t>、</a:t>
            </a:r>
            <a:r>
              <a:rPr lang="ja-JP" altLang="en-US" sz="2000" dirty="0">
                <a:solidFill>
                  <a:schemeClr val="accent2"/>
                </a:solidFill>
                <a:latin typeface="HGP創英角ｺﾞｼｯｸUB" pitchFamily="50" charset="-128"/>
                <a:ea typeface="HGP創英角ｺﾞｼｯｸUB" pitchFamily="50" charset="-128"/>
              </a:rPr>
              <a:t>質問の仕方等</a:t>
            </a:r>
          </a:p>
        </p:txBody>
      </p:sp>
      <p:sp>
        <p:nvSpPr>
          <p:cNvPr id="50182" name="Rectangle 15"/>
          <p:cNvSpPr>
            <a:spLocks noChangeArrowheads="1"/>
          </p:cNvSpPr>
          <p:nvPr/>
        </p:nvSpPr>
        <p:spPr bwMode="auto">
          <a:xfrm>
            <a:off x="776289" y="2924176"/>
            <a:ext cx="84978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2400" dirty="0">
                <a:solidFill>
                  <a:schemeClr val="tx2"/>
                </a:solidFill>
                <a:latin typeface="HGP創英角ｺﾞｼｯｸUB" pitchFamily="50" charset="-128"/>
                <a:ea typeface="HGP創英角ｺﾞｼｯｸUB" pitchFamily="50" charset="-128"/>
              </a:rPr>
              <a:t>２　スーパービジョンを受けてみてどうだったか</a:t>
            </a:r>
            <a:r>
              <a:rPr lang="ja-JP" altLang="en-US" sz="2000" dirty="0">
                <a:latin typeface="HGP創英角ｺﾞｼｯｸUB" pitchFamily="50" charset="-128"/>
                <a:ea typeface="HGP創英角ｺﾞｼｯｸUB" pitchFamily="50" charset="-128"/>
              </a:rPr>
              <a:t> 　</a:t>
            </a:r>
            <a:r>
              <a:rPr lang="ja-JP" altLang="en-US" sz="2000" dirty="0">
                <a:solidFill>
                  <a:schemeClr val="accent2"/>
                </a:solidFill>
                <a:latin typeface="HGP創英角ｺﾞｼｯｸUB" pitchFamily="50" charset="-128"/>
                <a:ea typeface="HGP創英角ｺﾞｼｯｸUB" pitchFamily="50" charset="-128"/>
              </a:rPr>
              <a:t>気づき、やる気等</a:t>
            </a:r>
          </a:p>
        </p:txBody>
      </p:sp>
      <p:sp>
        <p:nvSpPr>
          <p:cNvPr id="50183" name="Rectangle 16"/>
          <p:cNvSpPr>
            <a:spLocks noChangeArrowheads="1"/>
          </p:cNvSpPr>
          <p:nvPr/>
        </p:nvSpPr>
        <p:spPr bwMode="auto">
          <a:xfrm>
            <a:off x="776609" y="4797426"/>
            <a:ext cx="8424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2400" dirty="0">
                <a:solidFill>
                  <a:schemeClr val="tx2"/>
                </a:solidFill>
                <a:latin typeface="HGP創英角ｺﾞｼｯｸUB" pitchFamily="50" charset="-128"/>
                <a:ea typeface="HGP創英角ｺﾞｼｯｸUB" pitchFamily="50" charset="-128"/>
              </a:rPr>
              <a:t>３　双方を通じて感じたことは何か</a:t>
            </a:r>
            <a:r>
              <a:rPr lang="ja-JP" altLang="en-US" sz="2000" dirty="0">
                <a:latin typeface="HGP創英角ｺﾞｼｯｸUB" pitchFamily="50" charset="-128"/>
                <a:ea typeface="HGP創英角ｺﾞｼｯｸUB" pitchFamily="50" charset="-128"/>
              </a:rPr>
              <a:t> 　</a:t>
            </a:r>
            <a:r>
              <a:rPr lang="ja-JP" altLang="en-US" sz="2000" dirty="0">
                <a:solidFill>
                  <a:schemeClr val="accent2"/>
                </a:solidFill>
                <a:latin typeface="HGP創英角ｺﾞｼｯｸUB" pitchFamily="50" charset="-128"/>
                <a:ea typeface="HGP創英角ｺﾞｼｯｸUB" pitchFamily="50" charset="-128"/>
              </a:rPr>
              <a:t>今後の取り組み、職場での展開</a:t>
            </a:r>
          </a:p>
        </p:txBody>
      </p:sp>
      <p:sp>
        <p:nvSpPr>
          <p:cNvPr id="8"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412190"/>
            <a:ext cx="2311400" cy="476250"/>
          </a:xfrm>
        </p:spPr>
        <p:txBody>
          <a:bodyPr/>
          <a:lstStyle/>
          <a:p>
            <a:pPr>
              <a:defRPr/>
            </a:pPr>
            <a:fld id="{431CAECD-5926-4741-A906-A08E04809A27}" type="slidenum">
              <a:rPr lang="en-US" altLang="ja-JP" smtClean="0"/>
              <a:pPr>
                <a:defRPr/>
              </a:pPr>
              <a:t>69</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
          <p:cNvSpPr txBox="1">
            <a:spLocks noChangeArrowheads="1"/>
          </p:cNvSpPr>
          <p:nvPr/>
        </p:nvSpPr>
        <p:spPr>
          <a:xfrm>
            <a:off x="778902" y="58082"/>
            <a:ext cx="8496300" cy="9366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200" dirty="0">
                <a:solidFill>
                  <a:srgbClr val="CC3300"/>
                </a:solidFill>
                <a:latin typeface="HGP創英角ﾎﾟｯﾌﾟ体" pitchFamily="50" charset="-128"/>
                <a:ea typeface="HGP創英角ﾎﾟｯﾌﾟ体" pitchFamily="50" charset="-128"/>
              </a:rPr>
              <a:t>スーパービジョンを受けてみて</a:t>
            </a:r>
            <a:endParaRPr lang="en-US" altLang="ja-JP" sz="3200" dirty="0">
              <a:solidFill>
                <a:srgbClr val="CC3300"/>
              </a:solidFill>
              <a:latin typeface="HGP創英角ﾎﾟｯﾌﾟ体" pitchFamily="50" charset="-128"/>
              <a:ea typeface="HGP創英角ﾎﾟｯﾌﾟ体" pitchFamily="50" charset="-128"/>
            </a:endParaRPr>
          </a:p>
        </p:txBody>
      </p:sp>
      <p:sp>
        <p:nvSpPr>
          <p:cNvPr id="7" name="正方形/長方形 6"/>
          <p:cNvSpPr/>
          <p:nvPr/>
        </p:nvSpPr>
        <p:spPr>
          <a:xfrm>
            <a:off x="2434442" y="5922668"/>
            <a:ext cx="6840760" cy="523220"/>
          </a:xfrm>
          <a:prstGeom prst="rect">
            <a:avLst/>
          </a:prstGeom>
        </p:spPr>
        <p:txBody>
          <a:bodyPr wrap="square">
            <a:spAutoFit/>
          </a:bodyPr>
          <a:lstStyle/>
          <a:p>
            <a:r>
              <a:rPr lang="ja-JP" altLang="en-US" sz="1400" dirty="0"/>
              <a:t>「社会福祉士の専門的な実践力の向上と活動領域の拡充に関する調査研究事業報告書」社団法人 日本社会福祉士会 社会福祉推進事業スーパービジョン委員会、</a:t>
            </a:r>
            <a:r>
              <a:rPr lang="en-US" altLang="ja-JP" sz="1400" dirty="0"/>
              <a:t>2012 </a:t>
            </a:r>
            <a:r>
              <a:rPr lang="ja-JP" altLang="en-US" sz="1400" dirty="0"/>
              <a:t>年</a:t>
            </a:r>
            <a:r>
              <a:rPr lang="en-US" altLang="ja-JP" sz="1400" dirty="0"/>
              <a:t>3</a:t>
            </a:r>
            <a:r>
              <a:rPr lang="ja-JP" altLang="en-US" sz="1400" dirty="0"/>
              <a:t>月</a:t>
            </a:r>
          </a:p>
        </p:txBody>
      </p:sp>
      <p:sp>
        <p:nvSpPr>
          <p:cNvPr id="8" name="Rectangle 5"/>
          <p:cNvSpPr>
            <a:spLocks noChangeArrowheads="1"/>
          </p:cNvSpPr>
          <p:nvPr/>
        </p:nvSpPr>
        <p:spPr bwMode="auto">
          <a:xfrm>
            <a:off x="5385049" y="1637506"/>
            <a:ext cx="3836651" cy="353943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2400" dirty="0">
                <a:solidFill>
                  <a:srgbClr val="FF0000"/>
                </a:solidFill>
                <a:latin typeface="HGP創英角ｺﾞｼｯｸUB" panose="020B0900000000000000" pitchFamily="50" charset="-128"/>
                <a:ea typeface="HGP創英角ｺﾞｼｯｸUB" panose="020B0900000000000000" pitchFamily="50" charset="-128"/>
              </a:rPr>
              <a:t>課題となる点</a:t>
            </a:r>
            <a:endParaRPr lang="en-US" altLang="ja-JP" sz="2400" dirty="0">
              <a:solidFill>
                <a:srgbClr val="FF0000"/>
              </a:solidFill>
              <a:latin typeface="HGP創英角ｺﾞｼｯｸUB" panose="020B0900000000000000" pitchFamily="50" charset="-128"/>
              <a:ea typeface="HGP創英角ｺﾞｼｯｸUB" panose="020B0900000000000000" pitchFamily="50" charset="-128"/>
            </a:endParaRPr>
          </a:p>
          <a:p>
            <a:pPr>
              <a:buNone/>
            </a:pPr>
            <a:r>
              <a:rPr lang="ja-JP" altLang="ja-JP" sz="2000" dirty="0"/>
              <a:t>①スーパーバイザーとの関係悪化</a:t>
            </a:r>
            <a:endParaRPr lang="en-US" altLang="ja-JP" sz="2000" dirty="0"/>
          </a:p>
          <a:p>
            <a:pPr>
              <a:buNone/>
            </a:pPr>
            <a:r>
              <a:rPr lang="ja-JP" altLang="ja-JP" sz="2000" dirty="0"/>
              <a:t>②現場と乖離したアドバイス、的はずれ（相談支援知識があるとは限らない）</a:t>
            </a:r>
            <a:endParaRPr lang="en-US" altLang="ja-JP" sz="2000" dirty="0"/>
          </a:p>
          <a:p>
            <a:pPr>
              <a:buNone/>
            </a:pPr>
            <a:r>
              <a:rPr lang="ja-JP" altLang="ja-JP" sz="2000" dirty="0"/>
              <a:t>③批判的指摘、知識の押しつけ</a:t>
            </a:r>
            <a:endParaRPr lang="en-US" altLang="ja-JP" sz="2000" dirty="0"/>
          </a:p>
          <a:p>
            <a:pPr>
              <a:buNone/>
            </a:pPr>
            <a:endParaRPr lang="en-US" altLang="ja-JP" sz="2000" dirty="0"/>
          </a:p>
          <a:p>
            <a:pPr>
              <a:buNone/>
            </a:pPr>
            <a:r>
              <a:rPr lang="ja-JP" altLang="ja-JP" sz="2000" dirty="0"/>
              <a:t>職場外でのスーパービジョンにおいてはマイナスになったという回答はなかった。</a:t>
            </a:r>
          </a:p>
        </p:txBody>
      </p:sp>
      <p:sp>
        <p:nvSpPr>
          <p:cNvPr id="9" name="Rectangle 5"/>
          <p:cNvSpPr>
            <a:spLocks noChangeArrowheads="1"/>
          </p:cNvSpPr>
          <p:nvPr/>
        </p:nvSpPr>
        <p:spPr bwMode="auto">
          <a:xfrm>
            <a:off x="725400" y="1637506"/>
            <a:ext cx="3760056" cy="353943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2400" dirty="0">
                <a:solidFill>
                  <a:srgbClr val="0070C0"/>
                </a:solidFill>
                <a:latin typeface="HGP創英角ｺﾞｼｯｸUB" panose="020B0900000000000000" pitchFamily="50" charset="-128"/>
                <a:ea typeface="HGP創英角ｺﾞｼｯｸUB" panose="020B0900000000000000" pitchFamily="50" charset="-128"/>
              </a:rPr>
              <a:t>評価する点</a:t>
            </a:r>
            <a:endParaRPr lang="en-US" altLang="ja-JP" sz="2400" dirty="0">
              <a:solidFill>
                <a:srgbClr val="0070C0"/>
              </a:solidFill>
              <a:latin typeface="HGP創英角ｺﾞｼｯｸUB" panose="020B0900000000000000" pitchFamily="50" charset="-128"/>
              <a:ea typeface="HGP創英角ｺﾞｼｯｸUB" panose="020B0900000000000000" pitchFamily="50" charset="-128"/>
            </a:endParaRPr>
          </a:p>
          <a:p>
            <a:pPr>
              <a:buNone/>
            </a:pPr>
            <a:r>
              <a:rPr lang="ja-JP" altLang="ja-JP" sz="2000" dirty="0"/>
              <a:t>①新たな視点、気づきが得られた</a:t>
            </a:r>
            <a:endParaRPr lang="en-US" altLang="ja-JP" sz="2000" dirty="0"/>
          </a:p>
          <a:p>
            <a:pPr>
              <a:buNone/>
            </a:pPr>
            <a:r>
              <a:rPr lang="ja-JP" altLang="ja-JP" sz="2000" dirty="0"/>
              <a:t>②自信が持てた、不安が解消された</a:t>
            </a:r>
            <a:endParaRPr lang="en-US" altLang="ja-JP" sz="2000" dirty="0"/>
          </a:p>
          <a:p>
            <a:pPr>
              <a:buNone/>
            </a:pPr>
            <a:r>
              <a:rPr lang="ja-JP" altLang="ja-JP" sz="2000" dirty="0"/>
              <a:t>③視野が広がった、考え方の幅が広がった、客観的に見られるようになった</a:t>
            </a:r>
            <a:endParaRPr lang="en-US" altLang="ja-JP" sz="2000" dirty="0"/>
          </a:p>
          <a:p>
            <a:pPr>
              <a:buNone/>
            </a:pPr>
            <a:r>
              <a:rPr lang="ja-JP" altLang="en-US" sz="2000" dirty="0"/>
              <a:t>④</a:t>
            </a:r>
            <a:r>
              <a:rPr lang="ja-JP" altLang="ja-JP" sz="2000" dirty="0"/>
              <a:t>専門職としての意識や技術の向上につながった</a:t>
            </a:r>
            <a:endParaRPr lang="en-US" altLang="ja-JP" sz="2000" dirty="0"/>
          </a:p>
          <a:p>
            <a:pPr>
              <a:buNone/>
            </a:pPr>
            <a:r>
              <a:rPr lang="ja-JP" altLang="en-US" sz="2000" dirty="0"/>
              <a:t>⑤</a:t>
            </a:r>
            <a:r>
              <a:rPr lang="ja-JP" altLang="ja-JP" sz="2000" dirty="0"/>
              <a:t>ふりかえり、自己覚知ができた</a:t>
            </a:r>
          </a:p>
        </p:txBody>
      </p:sp>
      <p:grpSp>
        <p:nvGrpSpPr>
          <p:cNvPr id="10" name="Group 32">
            <a:extLst>
              <a:ext uri="{FF2B5EF4-FFF2-40B4-BE49-F238E27FC236}">
                <a16:creationId xmlns:a16="http://schemas.microsoft.com/office/drawing/2014/main" id="{0951FDDA-109A-4F00-BA72-37B8AFBAE2DF}"/>
              </a:ext>
            </a:extLst>
          </p:cNvPr>
          <p:cNvGrpSpPr>
            <a:grpSpLocks/>
          </p:cNvGrpSpPr>
          <p:nvPr/>
        </p:nvGrpSpPr>
        <p:grpSpPr bwMode="auto">
          <a:xfrm>
            <a:off x="4611402" y="3202716"/>
            <a:ext cx="647700" cy="504825"/>
            <a:chOff x="2200" y="1888"/>
            <a:chExt cx="635" cy="499"/>
          </a:xfrm>
        </p:grpSpPr>
        <p:sp>
          <p:nvSpPr>
            <p:cNvPr id="11" name="AutoShape 33">
              <a:extLst>
                <a:ext uri="{FF2B5EF4-FFF2-40B4-BE49-F238E27FC236}">
                  <a16:creationId xmlns:a16="http://schemas.microsoft.com/office/drawing/2014/main" id="{C72BC8D6-AE4E-43AD-A4CE-C55C84704D57}"/>
                </a:ext>
              </a:extLst>
            </p:cNvPr>
            <p:cNvSpPr>
              <a:spLocks noChangeArrowheads="1"/>
            </p:cNvSpPr>
            <p:nvPr/>
          </p:nvSpPr>
          <p:spPr bwMode="auto">
            <a:xfrm rot="16196016" flipV="1">
              <a:off x="2358"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12" name="AutoShape 34">
              <a:extLst>
                <a:ext uri="{FF2B5EF4-FFF2-40B4-BE49-F238E27FC236}">
                  <a16:creationId xmlns:a16="http://schemas.microsoft.com/office/drawing/2014/main" id="{4444C7F6-A6ED-4369-A980-26B135BC0A74}"/>
                </a:ext>
              </a:extLst>
            </p:cNvPr>
            <p:cNvSpPr>
              <a:spLocks noChangeArrowheads="1"/>
            </p:cNvSpPr>
            <p:nvPr/>
          </p:nvSpPr>
          <p:spPr bwMode="auto">
            <a:xfrm rot="5403984" flipH="1" flipV="1">
              <a:off x="2177"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dirty="0">
                <a:ea typeface="HGP創英角ｺﾞｼｯｸUB" pitchFamily="50" charset="-128"/>
              </a:endParaRPr>
            </a:p>
          </p:txBody>
        </p:sp>
      </p:grpSp>
      <p:sp>
        <p:nvSpPr>
          <p:cNvPr id="13" name="Line 3">
            <a:extLst>
              <a:ext uri="{FF2B5EF4-FFF2-40B4-BE49-F238E27FC236}">
                <a16:creationId xmlns:a16="http://schemas.microsoft.com/office/drawing/2014/main" id="{2C0C226B-9B74-4182-AF8A-57AF4414C9AF}"/>
              </a:ext>
            </a:extLst>
          </p:cNvPr>
          <p:cNvSpPr>
            <a:spLocks noChangeShapeType="1"/>
          </p:cNvSpPr>
          <p:nvPr/>
        </p:nvSpPr>
        <p:spPr bwMode="auto">
          <a:xfrm>
            <a:off x="0" y="980728"/>
            <a:ext cx="9906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5"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473280" y="6398438"/>
            <a:ext cx="2311400" cy="365125"/>
          </a:xfrm>
        </p:spPr>
        <p:txBody>
          <a:bodyPr/>
          <a:lstStyle/>
          <a:p>
            <a:fld id="{59326357-F2E7-43DA-A2AC-932A512089E8}" type="slidenum">
              <a:rPr lang="ja-JP" altLang="en-US" smtClean="0">
                <a:solidFill>
                  <a:prstClr val="black">
                    <a:tint val="75000"/>
                  </a:prstClr>
                </a:solidFill>
              </a:rPr>
              <a:pPr/>
              <a:t>7</a:t>
            </a:fld>
            <a:endParaRPr lang="ja-JP" altLang="en-US" dirty="0">
              <a:solidFill>
                <a:prstClr val="black">
                  <a:tint val="75000"/>
                </a:prstClr>
              </a:solidFill>
            </a:endParaRPr>
          </a:p>
        </p:txBody>
      </p:sp>
    </p:spTree>
    <p:extLst>
      <p:ext uri="{BB962C8B-B14F-4D97-AF65-F5344CB8AC3E}">
        <p14:creationId xmlns:p14="http://schemas.microsoft.com/office/powerpoint/2010/main" val="2606195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
          <p:cNvSpPr txBox="1">
            <a:spLocks noChangeArrowheads="1"/>
          </p:cNvSpPr>
          <p:nvPr/>
        </p:nvSpPr>
        <p:spPr>
          <a:xfrm>
            <a:off x="725400" y="44624"/>
            <a:ext cx="8496300" cy="9366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200" dirty="0">
                <a:solidFill>
                  <a:srgbClr val="CC3300"/>
                </a:solidFill>
                <a:latin typeface="HGP創英角ﾎﾟｯﾌﾟ体" pitchFamily="50" charset="-128"/>
                <a:ea typeface="HGP創英角ﾎﾟｯﾌﾟ体" pitchFamily="50" charset="-128"/>
              </a:rPr>
              <a:t>スーパービジョンを行ってみて</a:t>
            </a:r>
            <a:endParaRPr lang="ja-JP" altLang="en-US" sz="3600" dirty="0">
              <a:solidFill>
                <a:srgbClr val="CC3300"/>
              </a:solidFill>
              <a:latin typeface="HGP創英角ﾎﾟｯﾌﾟ体" pitchFamily="50" charset="-128"/>
              <a:ea typeface="HGP創英角ﾎﾟｯﾌﾟ体" pitchFamily="50" charset="-128"/>
            </a:endParaRPr>
          </a:p>
        </p:txBody>
      </p:sp>
      <p:sp>
        <p:nvSpPr>
          <p:cNvPr id="7" name="正方形/長方形 6"/>
          <p:cNvSpPr/>
          <p:nvPr/>
        </p:nvSpPr>
        <p:spPr>
          <a:xfrm>
            <a:off x="2594114" y="6025485"/>
            <a:ext cx="6844650" cy="523220"/>
          </a:xfrm>
          <a:prstGeom prst="rect">
            <a:avLst/>
          </a:prstGeom>
        </p:spPr>
        <p:txBody>
          <a:bodyPr wrap="square">
            <a:spAutoFit/>
          </a:bodyPr>
          <a:lstStyle/>
          <a:p>
            <a:r>
              <a:rPr lang="ja-JP" altLang="en-US" sz="1400" dirty="0"/>
              <a:t>「社会福祉士の専門的な実践力の向上と活動領域の拡充に関する調査研究事業報告書」社団法人 日本社会福祉士会 社会福祉推進事業スーパービジョン委員会、</a:t>
            </a:r>
            <a:r>
              <a:rPr lang="en-US" altLang="ja-JP" sz="1400" dirty="0"/>
              <a:t>2012 </a:t>
            </a:r>
            <a:r>
              <a:rPr lang="ja-JP" altLang="en-US" sz="1400" dirty="0"/>
              <a:t>年</a:t>
            </a:r>
            <a:r>
              <a:rPr lang="en-US" altLang="ja-JP" sz="1400" dirty="0"/>
              <a:t>3</a:t>
            </a:r>
            <a:r>
              <a:rPr lang="ja-JP" altLang="en-US" sz="1400" dirty="0"/>
              <a:t>月</a:t>
            </a:r>
          </a:p>
        </p:txBody>
      </p:sp>
      <p:sp>
        <p:nvSpPr>
          <p:cNvPr id="8" name="Rectangle 5"/>
          <p:cNvSpPr>
            <a:spLocks noChangeArrowheads="1"/>
          </p:cNvSpPr>
          <p:nvPr/>
        </p:nvSpPr>
        <p:spPr bwMode="auto">
          <a:xfrm>
            <a:off x="5261487" y="1099332"/>
            <a:ext cx="3998205" cy="489364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2400" dirty="0">
                <a:solidFill>
                  <a:srgbClr val="FF0000"/>
                </a:solidFill>
                <a:latin typeface="HGP創英角ｺﾞｼｯｸUB" panose="020B0900000000000000" pitchFamily="50" charset="-128"/>
                <a:ea typeface="HGP創英角ｺﾞｼｯｸUB" panose="020B0900000000000000" pitchFamily="50" charset="-128"/>
              </a:rPr>
              <a:t>課題となる点</a:t>
            </a:r>
            <a:endParaRPr lang="en-US" altLang="ja-JP" sz="2400" dirty="0">
              <a:solidFill>
                <a:srgbClr val="FF0000"/>
              </a:solidFill>
              <a:latin typeface="HGP創英角ｺﾞｼｯｸUB" panose="020B0900000000000000" pitchFamily="50" charset="-128"/>
              <a:ea typeface="HGP創英角ｺﾞｼｯｸUB" panose="020B0900000000000000" pitchFamily="50" charset="-128"/>
            </a:endParaRPr>
          </a:p>
          <a:p>
            <a:pPr>
              <a:buNone/>
            </a:pPr>
            <a:r>
              <a:rPr lang="ja-JP" altLang="ja-JP" sz="2000" dirty="0"/>
              <a:t>①力量不足でスーパーバイジーの理解が得られない</a:t>
            </a:r>
            <a:endParaRPr lang="en-US" altLang="ja-JP" sz="2000" dirty="0"/>
          </a:p>
          <a:p>
            <a:pPr>
              <a:buNone/>
            </a:pPr>
            <a:r>
              <a:rPr lang="ja-JP" altLang="ja-JP" sz="2000" dirty="0"/>
              <a:t>②理解されず職場内がギスギスになった</a:t>
            </a:r>
            <a:endParaRPr lang="en-US" altLang="ja-JP" sz="2000" dirty="0"/>
          </a:p>
          <a:p>
            <a:pPr>
              <a:buNone/>
            </a:pPr>
            <a:r>
              <a:rPr lang="ja-JP" altLang="ja-JP" sz="2000" dirty="0"/>
              <a:t>③相手がスーパービジョンを求めていない</a:t>
            </a:r>
            <a:endParaRPr lang="en-US" altLang="ja-JP" sz="2000" dirty="0"/>
          </a:p>
          <a:p>
            <a:pPr>
              <a:buNone/>
            </a:pPr>
            <a:r>
              <a:rPr lang="ja-JP" altLang="ja-JP" sz="2000" dirty="0"/>
              <a:t>④効果が実感できない</a:t>
            </a:r>
            <a:endParaRPr lang="en-US" altLang="ja-JP" sz="2000" dirty="0"/>
          </a:p>
          <a:p>
            <a:pPr>
              <a:buNone/>
            </a:pPr>
            <a:r>
              <a:rPr lang="ja-JP" altLang="ja-JP" sz="2000" dirty="0"/>
              <a:t>⑤スーパーバイジーが頑固で意見を聞かない</a:t>
            </a:r>
            <a:endParaRPr lang="en-US" altLang="ja-JP" sz="2000" dirty="0"/>
          </a:p>
          <a:p>
            <a:pPr>
              <a:buNone/>
            </a:pPr>
            <a:r>
              <a:rPr lang="ja-JP" altLang="ja-JP" sz="2000" dirty="0"/>
              <a:t>⑥価値についての一致が図れず徒労感が残った</a:t>
            </a:r>
            <a:endParaRPr lang="en-US" altLang="ja-JP" sz="2000" dirty="0"/>
          </a:p>
          <a:p>
            <a:pPr>
              <a:buNone/>
            </a:pPr>
            <a:r>
              <a:rPr lang="ja-JP" altLang="ja-JP" sz="2000" dirty="0"/>
              <a:t>⑦スーパーバイジーの業務に変化なし</a:t>
            </a:r>
          </a:p>
        </p:txBody>
      </p:sp>
      <p:sp>
        <p:nvSpPr>
          <p:cNvPr id="9" name="Rectangle 5"/>
          <p:cNvSpPr>
            <a:spLocks noChangeArrowheads="1"/>
          </p:cNvSpPr>
          <p:nvPr/>
        </p:nvSpPr>
        <p:spPr bwMode="auto">
          <a:xfrm>
            <a:off x="557227" y="1099332"/>
            <a:ext cx="3996952" cy="415498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2400" dirty="0">
                <a:solidFill>
                  <a:srgbClr val="0070C0"/>
                </a:solidFill>
                <a:latin typeface="HGP創英角ｺﾞｼｯｸUB" panose="020B0900000000000000" pitchFamily="50" charset="-128"/>
                <a:ea typeface="HGP創英角ｺﾞｼｯｸUB" panose="020B0900000000000000" pitchFamily="50" charset="-128"/>
              </a:rPr>
              <a:t>評価する点</a:t>
            </a:r>
            <a:endParaRPr lang="en-US" altLang="ja-JP" sz="2400" dirty="0">
              <a:solidFill>
                <a:srgbClr val="0070C0"/>
              </a:solidFill>
              <a:latin typeface="HGP創英角ｺﾞｼｯｸUB" panose="020B0900000000000000" pitchFamily="50" charset="-128"/>
              <a:ea typeface="HGP創英角ｺﾞｼｯｸUB" panose="020B0900000000000000" pitchFamily="50" charset="-128"/>
            </a:endParaRPr>
          </a:p>
          <a:p>
            <a:pPr>
              <a:buNone/>
            </a:pPr>
            <a:r>
              <a:rPr lang="ja-JP" altLang="ja-JP" sz="2000" dirty="0"/>
              <a:t>①スーパーバイジーの専門職としての意識や技術の向上につながった</a:t>
            </a:r>
            <a:endParaRPr lang="en-US" altLang="ja-JP" sz="2000" dirty="0"/>
          </a:p>
          <a:p>
            <a:pPr>
              <a:buNone/>
            </a:pPr>
            <a:r>
              <a:rPr lang="ja-JP" altLang="ja-JP" sz="2000" dirty="0"/>
              <a:t>②職場の業務における様子や職場環境が改善された</a:t>
            </a:r>
            <a:endParaRPr lang="en-US" altLang="ja-JP" sz="2000" dirty="0"/>
          </a:p>
          <a:p>
            <a:pPr>
              <a:buNone/>
            </a:pPr>
            <a:r>
              <a:rPr lang="ja-JP" altLang="ja-JP" sz="2000" dirty="0"/>
              <a:t>③スーパーバイジーの課題の整理、気づきの促し、自信などにつながった</a:t>
            </a:r>
            <a:endParaRPr lang="en-US" altLang="ja-JP" sz="2000" dirty="0"/>
          </a:p>
          <a:p>
            <a:pPr>
              <a:buNone/>
            </a:pPr>
            <a:r>
              <a:rPr lang="ja-JP" altLang="ja-JP" sz="2000" dirty="0"/>
              <a:t>④スーパーバイザー個人の資質の向上、課題の明確化につながった</a:t>
            </a:r>
            <a:endParaRPr lang="en-US" altLang="ja-JP" sz="2000" dirty="0"/>
          </a:p>
          <a:p>
            <a:pPr>
              <a:buNone/>
            </a:pPr>
            <a:r>
              <a:rPr lang="ja-JP" altLang="ja-JP" sz="2000" dirty="0"/>
              <a:t>⑤ケースの方向性が決まった、問題解決につながった</a:t>
            </a:r>
          </a:p>
        </p:txBody>
      </p:sp>
      <p:grpSp>
        <p:nvGrpSpPr>
          <p:cNvPr id="10" name="Group 32">
            <a:extLst>
              <a:ext uri="{FF2B5EF4-FFF2-40B4-BE49-F238E27FC236}">
                <a16:creationId xmlns:a16="http://schemas.microsoft.com/office/drawing/2014/main" id="{5166BB33-33B2-4AF5-A10C-8A784E158997}"/>
              </a:ext>
            </a:extLst>
          </p:cNvPr>
          <p:cNvGrpSpPr>
            <a:grpSpLocks/>
          </p:cNvGrpSpPr>
          <p:nvPr/>
        </p:nvGrpSpPr>
        <p:grpSpPr bwMode="auto">
          <a:xfrm>
            <a:off x="4593332" y="3176587"/>
            <a:ext cx="647700" cy="504825"/>
            <a:chOff x="2200" y="1888"/>
            <a:chExt cx="635" cy="499"/>
          </a:xfrm>
        </p:grpSpPr>
        <p:sp>
          <p:nvSpPr>
            <p:cNvPr id="11" name="AutoShape 33">
              <a:extLst>
                <a:ext uri="{FF2B5EF4-FFF2-40B4-BE49-F238E27FC236}">
                  <a16:creationId xmlns:a16="http://schemas.microsoft.com/office/drawing/2014/main" id="{F925869D-4194-4093-85D4-4AA468EC6642}"/>
                </a:ext>
              </a:extLst>
            </p:cNvPr>
            <p:cNvSpPr>
              <a:spLocks noChangeArrowheads="1"/>
            </p:cNvSpPr>
            <p:nvPr/>
          </p:nvSpPr>
          <p:spPr bwMode="auto">
            <a:xfrm rot="16196016" flipV="1">
              <a:off x="2358"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sp>
          <p:nvSpPr>
            <p:cNvPr id="12" name="AutoShape 34">
              <a:extLst>
                <a:ext uri="{FF2B5EF4-FFF2-40B4-BE49-F238E27FC236}">
                  <a16:creationId xmlns:a16="http://schemas.microsoft.com/office/drawing/2014/main" id="{30F88CA5-8040-4C77-95EB-2E0B25CDCBCF}"/>
                </a:ext>
              </a:extLst>
            </p:cNvPr>
            <p:cNvSpPr>
              <a:spLocks noChangeArrowheads="1"/>
            </p:cNvSpPr>
            <p:nvPr/>
          </p:nvSpPr>
          <p:spPr bwMode="auto">
            <a:xfrm rot="5403984" flipH="1" flipV="1">
              <a:off x="2177" y="1911"/>
              <a:ext cx="499" cy="454"/>
            </a:xfrm>
            <a:prstGeom prst="upArrow">
              <a:avLst>
                <a:gd name="adj1" fmla="val 50000"/>
                <a:gd name="adj2" fmla="val 25000"/>
              </a:avLst>
            </a:prstGeom>
            <a:solidFill>
              <a:schemeClr val="tx1"/>
            </a:solidFill>
            <a:ln w="12700" cap="sq">
              <a:solidFill>
                <a:schemeClr val="tx1"/>
              </a:solidFill>
              <a:miter lim="800000"/>
              <a:headEnd type="none" w="sm" len="sm"/>
              <a:tailEnd type="none" w="sm" len="sm"/>
            </a:ln>
          </p:spPr>
          <p:txBody>
            <a:bodyPr vert="eaVert"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en-US" sz="1800">
                <a:ea typeface="HGP創英角ｺﾞｼｯｸUB" pitchFamily="50" charset="-128"/>
              </a:endParaRPr>
            </a:p>
          </p:txBody>
        </p:sp>
      </p:grpSp>
      <p:sp>
        <p:nvSpPr>
          <p:cNvPr id="13" name="Line 3">
            <a:extLst>
              <a:ext uri="{FF2B5EF4-FFF2-40B4-BE49-F238E27FC236}">
                <a16:creationId xmlns:a16="http://schemas.microsoft.com/office/drawing/2014/main" id="{D70F9F34-FF50-4D64-9A05-4E743CFA57AF}"/>
              </a:ext>
            </a:extLst>
          </p:cNvPr>
          <p:cNvSpPr>
            <a:spLocks noChangeShapeType="1"/>
          </p:cNvSpPr>
          <p:nvPr/>
        </p:nvSpPr>
        <p:spPr bwMode="auto">
          <a:xfrm>
            <a:off x="0" y="980728"/>
            <a:ext cx="9906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4"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2" name="スライド番号プレースホルダー 1"/>
          <p:cNvSpPr>
            <a:spLocks noGrp="1"/>
          </p:cNvSpPr>
          <p:nvPr>
            <p:ph type="sldNum" sz="quarter" idx="12"/>
          </p:nvPr>
        </p:nvSpPr>
        <p:spPr>
          <a:xfrm>
            <a:off x="7568052" y="6431314"/>
            <a:ext cx="2311400" cy="365125"/>
          </a:xfrm>
        </p:spPr>
        <p:txBody>
          <a:bodyPr/>
          <a:lstStyle/>
          <a:p>
            <a:fld id="{59326357-F2E7-43DA-A2AC-932A512089E8}" type="slidenum">
              <a:rPr lang="ja-JP" altLang="en-US" smtClean="0">
                <a:solidFill>
                  <a:prstClr val="black">
                    <a:tint val="75000"/>
                  </a:prstClr>
                </a:solidFill>
              </a:rPr>
              <a:pPr/>
              <a:t>8</a:t>
            </a:fld>
            <a:endParaRPr lang="ja-JP" altLang="en-US">
              <a:solidFill>
                <a:prstClr val="black">
                  <a:tint val="75000"/>
                </a:prstClr>
              </a:solidFill>
            </a:endParaRPr>
          </a:p>
        </p:txBody>
      </p:sp>
    </p:spTree>
    <p:extLst>
      <p:ext uri="{BB962C8B-B14F-4D97-AF65-F5344CB8AC3E}">
        <p14:creationId xmlns:p14="http://schemas.microsoft.com/office/powerpoint/2010/main" val="2664842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704850" y="44624"/>
            <a:ext cx="8496300" cy="936625"/>
          </a:xfrm>
        </p:spPr>
        <p:txBody>
          <a:bodyPr/>
          <a:lstStyle/>
          <a:p>
            <a:pPr eaLnBrk="1" hangingPunct="1"/>
            <a:r>
              <a:rPr lang="ja-JP" altLang="en-US" sz="3200" dirty="0">
                <a:solidFill>
                  <a:srgbClr val="CC3300"/>
                </a:solidFill>
                <a:latin typeface="HGP創英角ﾎﾟｯﾌﾟ体" pitchFamily="50" charset="-128"/>
                <a:ea typeface="HGP創英角ﾎﾟｯﾌﾟ体" pitchFamily="50" charset="-128"/>
              </a:rPr>
              <a:t>スーパービジョンと似た要素をもつ活動</a:t>
            </a:r>
            <a:endParaRPr lang="ja-JP" altLang="en-US" sz="3600" dirty="0">
              <a:solidFill>
                <a:srgbClr val="CC3300"/>
              </a:solidFill>
              <a:latin typeface="HGP創英角ﾎﾟｯﾌﾟ体" pitchFamily="50" charset="-128"/>
              <a:ea typeface="HGP創英角ﾎﾟｯﾌﾟ体" pitchFamily="50" charset="-128"/>
            </a:endParaRPr>
          </a:p>
        </p:txBody>
      </p:sp>
      <p:sp>
        <p:nvSpPr>
          <p:cNvPr id="6148" name="Text Box 5"/>
          <p:cNvSpPr txBox="1">
            <a:spLocks noChangeArrowheads="1"/>
          </p:cNvSpPr>
          <p:nvPr/>
        </p:nvSpPr>
        <p:spPr bwMode="auto">
          <a:xfrm>
            <a:off x="1532731" y="1916832"/>
            <a:ext cx="6840538" cy="3143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nSpc>
                <a:spcPct val="120000"/>
              </a:lnSpc>
              <a:spcBef>
                <a:spcPts val="1200"/>
              </a:spcBef>
              <a:buNone/>
            </a:pPr>
            <a:r>
              <a:rPr lang="ja-JP" altLang="en-US" sz="2800" dirty="0"/>
              <a:t>「従来文献等で紹介されてきたようなスーパービジョンは社会福祉現場では実践されていないし、理解度も低いが、</a:t>
            </a:r>
            <a:r>
              <a:rPr lang="ja-JP" altLang="en-US" sz="2800" dirty="0">
                <a:solidFill>
                  <a:srgbClr val="FF0000"/>
                </a:solidFill>
              </a:rPr>
              <a:t>随時指導、職場内研修、ケース検討会など</a:t>
            </a:r>
            <a:r>
              <a:rPr lang="ja-JP" altLang="en-US" sz="2800" dirty="0"/>
              <a:t>スーパービジョンと似た要素をもつ活動は行われているということであった。」</a:t>
            </a:r>
            <a:endParaRPr lang="ja-JP" altLang="en-US" sz="2800" dirty="0">
              <a:solidFill>
                <a:schemeClr val="tx2"/>
              </a:solidFill>
              <a:ea typeface="HGP創英角ｺﾞｼｯｸUB" pitchFamily="50" charset="-128"/>
            </a:endParaRPr>
          </a:p>
        </p:txBody>
      </p:sp>
      <p:sp>
        <p:nvSpPr>
          <p:cNvPr id="2" name="正方形/長方形 1"/>
          <p:cNvSpPr/>
          <p:nvPr/>
        </p:nvSpPr>
        <p:spPr>
          <a:xfrm>
            <a:off x="2432720" y="5157192"/>
            <a:ext cx="6192689" cy="369332"/>
          </a:xfrm>
          <a:prstGeom prst="rect">
            <a:avLst/>
          </a:prstGeom>
        </p:spPr>
        <p:txBody>
          <a:bodyPr wrap="square">
            <a:spAutoFit/>
          </a:bodyPr>
          <a:lstStyle/>
          <a:p>
            <a:r>
              <a:rPr lang="ja-JP" altLang="en-US" dirty="0">
                <a:latin typeface="+mj-ea"/>
                <a:ea typeface="+mj-ea"/>
              </a:rPr>
              <a:t>塩村公子</a:t>
            </a:r>
            <a:r>
              <a:rPr lang="en-US" altLang="ja-JP" dirty="0">
                <a:latin typeface="+mj-ea"/>
                <a:ea typeface="+mj-ea"/>
              </a:rPr>
              <a:t>『</a:t>
            </a:r>
            <a:r>
              <a:rPr lang="ja-JP" altLang="en-US" dirty="0">
                <a:latin typeface="+mj-ea"/>
                <a:ea typeface="+mj-ea"/>
              </a:rPr>
              <a:t>ソーシャルワーク・スーパービジョンの諸相</a:t>
            </a:r>
            <a:r>
              <a:rPr lang="en-US" altLang="ja-JP" dirty="0">
                <a:latin typeface="+mj-ea"/>
                <a:ea typeface="+mj-ea"/>
              </a:rPr>
              <a:t>』</a:t>
            </a:r>
            <a:r>
              <a:rPr lang="ja-JP" altLang="en-US" dirty="0">
                <a:latin typeface="+mj-ea"/>
                <a:ea typeface="+mj-ea"/>
              </a:rPr>
              <a:t>（</a:t>
            </a:r>
            <a:r>
              <a:rPr lang="en-US" altLang="ja-JP" dirty="0">
                <a:latin typeface="+mj-ea"/>
                <a:ea typeface="+mj-ea"/>
              </a:rPr>
              <a:t>2000</a:t>
            </a:r>
            <a:r>
              <a:rPr lang="ja-JP" altLang="en-US" dirty="0">
                <a:latin typeface="+mj-ea"/>
                <a:ea typeface="+mj-ea"/>
              </a:rPr>
              <a:t>）</a:t>
            </a:r>
          </a:p>
        </p:txBody>
      </p:sp>
      <p:sp>
        <p:nvSpPr>
          <p:cNvPr id="6" name="Line 3">
            <a:extLst>
              <a:ext uri="{FF2B5EF4-FFF2-40B4-BE49-F238E27FC236}">
                <a16:creationId xmlns:a16="http://schemas.microsoft.com/office/drawing/2014/main" id="{D6E81433-850A-4F2B-AFCD-41F1A5F3C74E}"/>
              </a:ext>
            </a:extLst>
          </p:cNvPr>
          <p:cNvSpPr>
            <a:spLocks noChangeShapeType="1"/>
          </p:cNvSpPr>
          <p:nvPr/>
        </p:nvSpPr>
        <p:spPr bwMode="auto">
          <a:xfrm>
            <a:off x="0" y="980728"/>
            <a:ext cx="9906000" cy="0"/>
          </a:xfrm>
          <a:prstGeom prst="line">
            <a:avLst/>
          </a:prstGeom>
          <a:noFill/>
          <a:ln w="44450">
            <a:solidFill>
              <a:srgbClr val="006600"/>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7" name="Text Box 15"/>
          <p:cNvSpPr txBox="1">
            <a:spLocks noChangeArrowheads="1"/>
          </p:cNvSpPr>
          <p:nvPr/>
        </p:nvSpPr>
        <p:spPr bwMode="auto">
          <a:xfrm>
            <a:off x="56456" y="6581001"/>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3" name="スライド番号プレースホルダー 2"/>
          <p:cNvSpPr>
            <a:spLocks noGrp="1"/>
          </p:cNvSpPr>
          <p:nvPr>
            <p:ph type="sldNum" sz="quarter" idx="12"/>
          </p:nvPr>
        </p:nvSpPr>
        <p:spPr>
          <a:xfrm>
            <a:off x="7469709" y="6481375"/>
            <a:ext cx="2311400" cy="476250"/>
          </a:xfrm>
        </p:spPr>
        <p:txBody>
          <a:bodyPr/>
          <a:lstStyle/>
          <a:p>
            <a:pPr>
              <a:defRPr/>
            </a:pPr>
            <a:fld id="{431CAECD-5926-4741-A906-A08E04809A27}" type="slidenum">
              <a:rPr lang="en-US" altLang="ja-JP" smtClean="0"/>
              <a:pPr>
                <a:defRPr/>
              </a:pPr>
              <a:t>9</a:t>
            </a:fld>
            <a:endParaRPr lang="en-US" altLang="ja-JP" dirty="0"/>
          </a:p>
        </p:txBody>
      </p:sp>
    </p:spTree>
    <p:extLst>
      <p:ext uri="{BB962C8B-B14F-4D97-AF65-F5344CB8AC3E}">
        <p14:creationId xmlns:p14="http://schemas.microsoft.com/office/powerpoint/2010/main" val="3656061077"/>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9507</TotalTime>
  <Words>6308</Words>
  <Application>Microsoft Office PowerPoint</Application>
  <PresentationFormat>A4 210 x 297 mm</PresentationFormat>
  <Paragraphs>915</Paragraphs>
  <Slides>69</Slides>
  <Notes>28</Notes>
  <HiddenSlides>0</HiddenSlides>
  <MMClips>0</MMClips>
  <ScaleCrop>false</ScaleCrop>
  <HeadingPairs>
    <vt:vector size="8" baseType="variant">
      <vt:variant>
        <vt:lpstr>使用されているフォント</vt:lpstr>
      </vt:variant>
      <vt:variant>
        <vt:i4>14</vt:i4>
      </vt:variant>
      <vt:variant>
        <vt:lpstr>テーマ</vt:lpstr>
      </vt:variant>
      <vt:variant>
        <vt:i4>3</vt:i4>
      </vt:variant>
      <vt:variant>
        <vt:lpstr>埋め込まれた OLE サーバー</vt:lpstr>
      </vt:variant>
      <vt:variant>
        <vt:i4>1</vt:i4>
      </vt:variant>
      <vt:variant>
        <vt:lpstr>スライド タイトル</vt:lpstr>
      </vt:variant>
      <vt:variant>
        <vt:i4>69</vt:i4>
      </vt:variant>
    </vt:vector>
  </HeadingPairs>
  <TitlesOfParts>
    <vt:vector size="87" baseType="lpstr">
      <vt:lpstr>Arial Unicode MS</vt:lpstr>
      <vt:lpstr>HGP創英角ｺﾞｼｯｸUB</vt:lpstr>
      <vt:lpstr>HGP創英角ﾎﾟｯﾌﾟ体</vt:lpstr>
      <vt:lpstr>HG丸ｺﾞｼｯｸM-PRO</vt:lpstr>
      <vt:lpstr>ＭＳ Ｐゴシック</vt:lpstr>
      <vt:lpstr>ＭＳ Ｐ明朝</vt:lpstr>
      <vt:lpstr>ＭＳ ゴシック</vt:lpstr>
      <vt:lpstr>ＭＳ 明朝</vt:lpstr>
      <vt:lpstr>Arial</vt:lpstr>
      <vt:lpstr>Calibri</vt:lpstr>
      <vt:lpstr>Impact</vt:lpstr>
      <vt:lpstr>Tahoma</vt:lpstr>
      <vt:lpstr>Times New Roman</vt:lpstr>
      <vt:lpstr>Wingdings</vt:lpstr>
      <vt:lpstr>標準デザイン</vt:lpstr>
      <vt:lpstr>Office テーマ</vt:lpstr>
      <vt:lpstr>Ocean</vt:lpstr>
      <vt:lpstr>Visio</vt:lpstr>
      <vt:lpstr>スーパービジョンの理論と実際  個別SVとグループSVの活用</vt:lpstr>
      <vt:lpstr>本科目のねらい</vt:lpstr>
      <vt:lpstr>講義の内容</vt:lpstr>
      <vt:lpstr>１　導入：スーパービジョンの実情と意義</vt:lpstr>
      <vt:lpstr>スーパービジョンを 受けた経験・実施した経験</vt:lpstr>
      <vt:lpstr>PowerPoint プレゼンテーション</vt:lpstr>
      <vt:lpstr>PowerPoint プレゼンテーション</vt:lpstr>
      <vt:lpstr>PowerPoint プレゼンテーション</vt:lpstr>
      <vt:lpstr>スーパービジョンと似た要素をもつ活動</vt:lpstr>
      <vt:lpstr>なぜスーパービジョンなのか</vt:lpstr>
      <vt:lpstr>実際に行われている取り組み例</vt:lpstr>
      <vt:lpstr>２　スーパービジョンの理論</vt:lpstr>
      <vt:lpstr>スーパービジョンの定義</vt:lpstr>
      <vt:lpstr>スーパービジョンの機能</vt:lpstr>
      <vt:lpstr>伝統的スーパービジョン関係</vt:lpstr>
      <vt:lpstr>スーパービジョンのシステム</vt:lpstr>
      <vt:lpstr>社会福祉従事者のコンピテンシー</vt:lpstr>
      <vt:lpstr>スーパービジョンのプロセス</vt:lpstr>
      <vt:lpstr>スーパーバイザーが持つべき３つの要素</vt:lpstr>
      <vt:lpstr>支援する上で「課題」は避けられない</vt:lpstr>
      <vt:lpstr>SVで見えてくる支援者の課題</vt:lpstr>
      <vt:lpstr>スーパービジョンをめぐる合意点</vt:lpstr>
      <vt:lpstr>スーパービジョンを業務の一環とするために</vt:lpstr>
      <vt:lpstr>３　場面と類型から考える スーパービジョンの方法</vt:lpstr>
      <vt:lpstr>スーパービジョンの場面</vt:lpstr>
      <vt:lpstr>スーパービジョンの類型</vt:lpstr>
      <vt:lpstr>代表的スーパービジョンの特徴</vt:lpstr>
      <vt:lpstr>グループスーパービジョン（GSV）の特質</vt:lpstr>
      <vt:lpstr>グループスーパービジョン 3つの方式例</vt:lpstr>
      <vt:lpstr>事例検討型スーパービジョンの 活かし方  事例の解決とSveの課題の解決を 並行して合理的にすすめること</vt:lpstr>
      <vt:lpstr>事例検討の意義</vt:lpstr>
      <vt:lpstr>ケア会議（事例検討）の構造</vt:lpstr>
      <vt:lpstr>「事例検討会」型とは</vt:lpstr>
      <vt:lpstr>事例検討の時間配分（グループ討議の場合）</vt:lpstr>
      <vt:lpstr>ホワイトボード（左）</vt:lpstr>
      <vt:lpstr>ホワイトボード（中）</vt:lpstr>
      <vt:lpstr>ホワイトボード（右）</vt:lpstr>
      <vt:lpstr>ホワイトボード（別）</vt:lpstr>
      <vt:lpstr>質問のポイントのまとめ（Sveの課題に沿って）</vt:lpstr>
      <vt:lpstr>聞き方のまとめ（Sveの課題に沿って）</vt:lpstr>
      <vt:lpstr>具体策の検討方法まとめ</vt:lpstr>
      <vt:lpstr>行き詰った事例でも</vt:lpstr>
      <vt:lpstr>振り返り参加型スーパービジョンの 活かし方  Sveの経験の共有によりメンバーの教育を 合理的にすすめること</vt:lpstr>
      <vt:lpstr>振り返り参加型のスーパービジョンとは</vt:lpstr>
      <vt:lpstr>「振り返り参加」型SVの流れ</vt:lpstr>
      <vt:lpstr>「振り返り参加」型のスーパービジョン</vt:lpstr>
      <vt:lpstr>「振り返り参加」型のスーパービジョン進行例①</vt:lpstr>
      <vt:lpstr>「振り返り参加」型のスーパービジョン進行例②</vt:lpstr>
      <vt:lpstr>「振り返り参加」型のスーパービジョン進行例③</vt:lpstr>
      <vt:lpstr>「振り返り参加」型のスーパービジョン 特徴まとめ</vt:lpstr>
      <vt:lpstr>「振り返り参加」型のスーパービジョン時間割例</vt:lpstr>
      <vt:lpstr>課題焦点型スーパービジョンの 活かし方  Sveの課題の共有によりメンバー間の 支持的環境づくりをすすめること</vt:lpstr>
      <vt:lpstr>課題焦点型のスーパービジョンとは</vt:lpstr>
      <vt:lpstr>課題焦点型のスーパービジョン</vt:lpstr>
      <vt:lpstr>狙いは　Ｓveの「癖」を掴む</vt:lpstr>
      <vt:lpstr>課題焦点型のスーパービジョン　留意点</vt:lpstr>
      <vt:lpstr>課題焦点型のスーパービジョン　進め方</vt:lpstr>
      <vt:lpstr>課題焦点型SV演習時のSvrの言葉</vt:lpstr>
      <vt:lpstr>「課題焦点」型のスーパービジョン進行例①</vt:lpstr>
      <vt:lpstr>「課題焦点」型のスーパービジョン進行例②</vt:lpstr>
      <vt:lpstr>「課題焦点」型のスーパービジョン進行例③</vt:lpstr>
      <vt:lpstr>さらに、　技術的問題か、知識不足か、情緒面か</vt:lpstr>
      <vt:lpstr>「課題焦点」型のスーパービジョン時間割 例</vt:lpstr>
      <vt:lpstr>演習</vt:lpstr>
      <vt:lpstr>タイムテーブル「課題焦点」型</vt:lpstr>
      <vt:lpstr>演習開始（課題中心型SV）</vt:lpstr>
      <vt:lpstr>タイムテーブル（振り返り参加型）</vt:lpstr>
      <vt:lpstr>演習開始（振り返り参加型SV） 時間の都合で３回しか実施できません</vt:lpstr>
      <vt:lpstr>最後に振り返りをしてみよう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沖縄県社会福祉士会</dc:creator>
  <cp:lastModifiedBy>北村</cp:lastModifiedBy>
  <cp:revision>499</cp:revision>
  <dcterms:created xsi:type="dcterms:W3CDTF">2006-03-03T14:21:43Z</dcterms:created>
  <dcterms:modified xsi:type="dcterms:W3CDTF">2019-02-07T06:54:39Z</dcterms:modified>
</cp:coreProperties>
</file>