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8.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9.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1" r:id="rId4"/>
    <p:sldMasterId id="2147484950" r:id="rId5"/>
    <p:sldMasterId id="2147484971" r:id="rId6"/>
    <p:sldMasterId id="2147485009" r:id="rId7"/>
    <p:sldMasterId id="2147485021" r:id="rId8"/>
    <p:sldMasterId id="2147485045" r:id="rId9"/>
    <p:sldMasterId id="2147485070" r:id="rId10"/>
    <p:sldMasterId id="2147485082" r:id="rId11"/>
    <p:sldMasterId id="2147485095" r:id="rId12"/>
    <p:sldMasterId id="2147485107" r:id="rId13"/>
    <p:sldMasterId id="2147485119" r:id="rId14"/>
    <p:sldMasterId id="2147485131" r:id="rId15"/>
    <p:sldMasterId id="2147485143" r:id="rId16"/>
    <p:sldMasterId id="2147485155" r:id="rId17"/>
    <p:sldMasterId id="2147485169" r:id="rId18"/>
    <p:sldMasterId id="2147485183" r:id="rId19"/>
    <p:sldMasterId id="2147485195" r:id="rId20"/>
    <p:sldMasterId id="2147485207" r:id="rId21"/>
    <p:sldMasterId id="2147485219" r:id="rId22"/>
    <p:sldMasterId id="2147485233" r:id="rId23"/>
  </p:sldMasterIdLst>
  <p:notesMasterIdLst>
    <p:notesMasterId r:id="rId94"/>
  </p:notesMasterIdLst>
  <p:handoutMasterIdLst>
    <p:handoutMasterId r:id="rId95"/>
  </p:handoutMasterIdLst>
  <p:sldIdLst>
    <p:sldId id="5035" r:id="rId24"/>
    <p:sldId id="5037" r:id="rId25"/>
    <p:sldId id="5038" r:id="rId26"/>
    <p:sldId id="5039" r:id="rId27"/>
    <p:sldId id="5040" r:id="rId28"/>
    <p:sldId id="5041" r:id="rId29"/>
    <p:sldId id="5042" r:id="rId30"/>
    <p:sldId id="5043" r:id="rId31"/>
    <p:sldId id="5044" r:id="rId32"/>
    <p:sldId id="5045" r:id="rId33"/>
    <p:sldId id="5046" r:id="rId34"/>
    <p:sldId id="5047" r:id="rId35"/>
    <p:sldId id="5048" r:id="rId36"/>
    <p:sldId id="5049" r:id="rId37"/>
    <p:sldId id="5050" r:id="rId38"/>
    <p:sldId id="5051" r:id="rId39"/>
    <p:sldId id="5052" r:id="rId40"/>
    <p:sldId id="5053" r:id="rId41"/>
    <p:sldId id="5054" r:id="rId42"/>
    <p:sldId id="5055" r:id="rId43"/>
    <p:sldId id="5056" r:id="rId44"/>
    <p:sldId id="5057" r:id="rId45"/>
    <p:sldId id="5058" r:id="rId46"/>
    <p:sldId id="5059" r:id="rId47"/>
    <p:sldId id="5060" r:id="rId48"/>
    <p:sldId id="5034" r:id="rId49"/>
    <p:sldId id="2392" r:id="rId50"/>
    <p:sldId id="1239" r:id="rId51"/>
    <p:sldId id="1235" r:id="rId52"/>
    <p:sldId id="1236" r:id="rId53"/>
    <p:sldId id="1164" r:id="rId54"/>
    <p:sldId id="1210" r:id="rId55"/>
    <p:sldId id="1212" r:id="rId56"/>
    <p:sldId id="1243" r:id="rId57"/>
    <p:sldId id="1233" r:id="rId58"/>
    <p:sldId id="1238" r:id="rId59"/>
    <p:sldId id="1237" r:id="rId60"/>
    <p:sldId id="1220" r:id="rId61"/>
    <p:sldId id="5023" r:id="rId62"/>
    <p:sldId id="5024" r:id="rId63"/>
    <p:sldId id="5012" r:id="rId64"/>
    <p:sldId id="5016" r:id="rId65"/>
    <p:sldId id="4993" r:id="rId66"/>
    <p:sldId id="5019" r:id="rId67"/>
    <p:sldId id="5020" r:id="rId68"/>
    <p:sldId id="5021" r:id="rId69"/>
    <p:sldId id="5015" r:id="rId70"/>
    <p:sldId id="1879" r:id="rId71"/>
    <p:sldId id="5011" r:id="rId72"/>
    <p:sldId id="5031" r:id="rId73"/>
    <p:sldId id="1294" r:id="rId74"/>
    <p:sldId id="1295" r:id="rId75"/>
    <p:sldId id="5026" r:id="rId76"/>
    <p:sldId id="2301" r:id="rId77"/>
    <p:sldId id="5030" r:id="rId78"/>
    <p:sldId id="2381" r:id="rId79"/>
    <p:sldId id="2382" r:id="rId80"/>
    <p:sldId id="2206" r:id="rId81"/>
    <p:sldId id="2211" r:id="rId82"/>
    <p:sldId id="2383" r:id="rId83"/>
    <p:sldId id="2213" r:id="rId84"/>
    <p:sldId id="2384" r:id="rId85"/>
    <p:sldId id="1283" r:id="rId86"/>
    <p:sldId id="1284" r:id="rId87"/>
    <p:sldId id="2286" r:id="rId88"/>
    <p:sldId id="4976" r:id="rId89"/>
    <p:sldId id="1878" r:id="rId90"/>
    <p:sldId id="5002" r:id="rId91"/>
    <p:sldId id="535" r:id="rId92"/>
    <p:sldId id="5032" r:id="rId93"/>
  </p:sldIdLst>
  <p:sldSz cx="9906000" cy="6858000" type="A4"/>
  <p:notesSz cx="6807200" cy="9939338"/>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FFCC99"/>
    <a:srgbClr val="99FF99"/>
    <a:srgbClr val="DDDDDD"/>
    <a:srgbClr val="CCCCFF"/>
    <a:srgbClr val="FF99FF"/>
    <a:srgbClr val="FF00FF"/>
    <a:srgbClr val="CCFF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7" autoAdjust="0"/>
    <p:restoredTop sz="93990" autoAdjust="0"/>
  </p:normalViewPr>
  <p:slideViewPr>
    <p:cSldViewPr>
      <p:cViewPr varScale="1">
        <p:scale>
          <a:sx n="82" d="100"/>
          <a:sy n="82" d="100"/>
        </p:scale>
        <p:origin x="1411" y="48"/>
      </p:cViewPr>
      <p:guideLst>
        <p:guide orient="horz" pos="2160"/>
        <p:guide pos="3121"/>
      </p:guideLst>
    </p:cSldViewPr>
  </p:slideViewPr>
  <p:outlineViewPr>
    <p:cViewPr>
      <p:scale>
        <a:sx n="33" d="100"/>
        <a:sy n="33" d="100"/>
      </p:scale>
      <p:origin x="0" y="26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slide" Target="slides/slide66.xml"/><Relationship Id="rId97"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2.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handoutMaster" Target="handoutMasters/handout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5.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17.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7.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ln>
              <a:solidFill>
                <a:schemeClr val="accent1"/>
              </a:solidFill>
            </a:ln>
          </c:spPr>
          <c:invertIfNegative val="0"/>
          <c:dPt>
            <c:idx val="0"/>
            <c:invertIfNegative val="0"/>
            <c:bubble3D val="0"/>
            <c:spPr>
              <a:pattFill prst="ltDnDiag">
                <a:fgClr>
                  <a:schemeClr val="accent5"/>
                </a:fgClr>
                <a:bgClr>
                  <a:schemeClr val="bg1"/>
                </a:bgClr>
              </a:pattFill>
              <a:ln>
                <a:solidFill>
                  <a:schemeClr val="accent1"/>
                </a:solidFill>
              </a:ln>
            </c:spPr>
            <c:extLst>
              <c:ext xmlns:c16="http://schemas.microsoft.com/office/drawing/2014/chart" uri="{C3380CC4-5D6E-409C-BE32-E72D297353CC}">
                <c16:uniqueId val="{00000001-9F1A-461B-AE8C-8A1ABEB6D82D}"/>
              </c:ext>
            </c:extLst>
          </c:dPt>
          <c:dLbls>
            <c:dLbl>
              <c:idx val="10"/>
              <c:numFmt formatCode="#,##0_);[Red]\(#,##0\)" sourceLinked="0"/>
              <c:spPr>
                <a:ln>
                  <a:solidFill>
                    <a:srgbClr val="FF0000"/>
                  </a:solidFill>
                </a:ln>
              </c:spPr>
              <c:txPr>
                <a:bodyPr/>
                <a:lstStyle/>
                <a:p>
                  <a:pPr>
                    <a:defRPr sz="1100"/>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9F1A-461B-AE8C-8A1ABEB6D82D}"/>
                </c:ext>
              </c:extLst>
            </c:dLbl>
            <c:numFmt formatCode="#,##0_);[Red]\(#,##0\)" sourceLinked="0"/>
            <c:spPr>
              <a:ln>
                <a:noFill/>
              </a:ln>
            </c:spPr>
            <c:txPr>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平成17年度</c:v>
                </c:pt>
                <c:pt idx="1">
                  <c:v>平成20年10月</c:v>
                </c:pt>
                <c:pt idx="2">
                  <c:v>平成21年10月</c:v>
                </c:pt>
                <c:pt idx="3">
                  <c:v>平成22年10月</c:v>
                </c:pt>
                <c:pt idx="4">
                  <c:v>平成23年10月</c:v>
                </c:pt>
                <c:pt idx="5">
                  <c:v>平成24年10月</c:v>
                </c:pt>
                <c:pt idx="6">
                  <c:v>平成25年10月</c:v>
                </c:pt>
                <c:pt idx="7">
                  <c:v>平成26年10月</c:v>
                </c:pt>
                <c:pt idx="8">
                  <c:v>平成27年10月</c:v>
                </c:pt>
                <c:pt idx="9">
                  <c:v>平成28年10月</c:v>
                </c:pt>
                <c:pt idx="10">
                  <c:v>平成29年10月</c:v>
                </c:pt>
              </c:strCache>
            </c:strRef>
          </c:cat>
          <c:val>
            <c:numRef>
              <c:f>Sheet1!$B$2:$B$12</c:f>
              <c:numCache>
                <c:formatCode>General</c:formatCode>
                <c:ptCount val="11"/>
                <c:pt idx="0">
                  <c:v>146001</c:v>
                </c:pt>
                <c:pt idx="1">
                  <c:v>144425</c:v>
                </c:pt>
                <c:pt idx="2">
                  <c:v>139851</c:v>
                </c:pt>
                <c:pt idx="3">
                  <c:v>139859</c:v>
                </c:pt>
                <c:pt idx="4">
                  <c:v>136653</c:v>
                </c:pt>
                <c:pt idx="5">
                  <c:v>134573</c:v>
                </c:pt>
                <c:pt idx="6">
                  <c:v>133362</c:v>
                </c:pt>
                <c:pt idx="7">
                  <c:v>132558</c:v>
                </c:pt>
                <c:pt idx="8">
                  <c:v>131881</c:v>
                </c:pt>
                <c:pt idx="9">
                  <c:v>131032</c:v>
                </c:pt>
                <c:pt idx="10">
                  <c:v>130161</c:v>
                </c:pt>
              </c:numCache>
            </c:numRef>
          </c:val>
          <c:extLst>
            <c:ext xmlns:c16="http://schemas.microsoft.com/office/drawing/2014/chart" uri="{C3380CC4-5D6E-409C-BE32-E72D297353CC}">
              <c16:uniqueId val="{00000003-9F1A-461B-AE8C-8A1ABEB6D82D}"/>
            </c:ext>
          </c:extLst>
        </c:ser>
        <c:dLbls>
          <c:showLegendKey val="0"/>
          <c:showVal val="0"/>
          <c:showCatName val="0"/>
          <c:showSerName val="0"/>
          <c:showPercent val="0"/>
          <c:showBubbleSize val="0"/>
        </c:dLbls>
        <c:gapWidth val="100"/>
        <c:axId val="102226176"/>
        <c:axId val="102232064"/>
      </c:barChart>
      <c:catAx>
        <c:axId val="102226176"/>
        <c:scaling>
          <c:orientation val="minMax"/>
        </c:scaling>
        <c:delete val="0"/>
        <c:axPos val="b"/>
        <c:numFmt formatCode="General" sourceLinked="0"/>
        <c:majorTickMark val="out"/>
        <c:minorTickMark val="none"/>
        <c:tickLblPos val="nextTo"/>
        <c:txPr>
          <a:bodyPr/>
          <a:lstStyle/>
          <a:p>
            <a:pPr>
              <a:defRPr sz="900"/>
            </a:pPr>
            <a:endParaRPr lang="ja-JP"/>
          </a:p>
        </c:txPr>
        <c:crossAx val="102232064"/>
        <c:crosses val="autoZero"/>
        <c:auto val="1"/>
        <c:lblAlgn val="ctr"/>
        <c:lblOffset val="100"/>
        <c:noMultiLvlLbl val="0"/>
      </c:catAx>
      <c:valAx>
        <c:axId val="102232064"/>
        <c:scaling>
          <c:orientation val="minMax"/>
          <c:max val="150000"/>
          <c:min val="0"/>
        </c:scaling>
        <c:delete val="0"/>
        <c:axPos val="l"/>
        <c:majorGridlines/>
        <c:numFmt formatCode="General" sourceLinked="1"/>
        <c:majorTickMark val="out"/>
        <c:minorTickMark val="none"/>
        <c:tickLblPos val="nextTo"/>
        <c:txPr>
          <a:bodyPr/>
          <a:lstStyle/>
          <a:p>
            <a:pPr>
              <a:defRPr sz="1200"/>
            </a:pPr>
            <a:endParaRPr lang="ja-JP"/>
          </a:p>
        </c:txPr>
        <c:crossAx val="102226176"/>
        <c:crosses val="autoZero"/>
        <c:crossBetween val="between"/>
        <c:majorUnit val="30000"/>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9CC"/>
            </a:solidFill>
            <a:ln>
              <a:solidFill>
                <a:schemeClr val="bg1">
                  <a:lumMod val="65000"/>
                </a:schemeClr>
              </a:solidFill>
            </a:ln>
          </c:spPr>
          <c:invertIfNegative val="0"/>
          <c:dPt>
            <c:idx val="0"/>
            <c:invertIfNegative val="0"/>
            <c:bubble3D val="0"/>
            <c:spPr>
              <a:pattFill prst="ltDnDiag">
                <a:fgClr>
                  <a:srgbClr val="FF99CC"/>
                </a:fgClr>
                <a:bgClr>
                  <a:schemeClr val="bg1"/>
                </a:bgClr>
              </a:pattFill>
              <a:ln>
                <a:solidFill>
                  <a:schemeClr val="bg1">
                    <a:lumMod val="65000"/>
                  </a:schemeClr>
                </a:solidFill>
              </a:ln>
            </c:spPr>
            <c:extLst>
              <c:ext xmlns:c16="http://schemas.microsoft.com/office/drawing/2014/chart" uri="{C3380CC4-5D6E-409C-BE32-E72D297353CC}">
                <c16:uniqueId val="{00000001-2361-4554-B777-2BD934F409EF}"/>
              </c:ext>
            </c:extLst>
          </c:dPt>
          <c:dLbls>
            <c:dLbl>
              <c:idx val="10"/>
              <c:numFmt formatCode="#,##0_);[Red]\(#,##0\)" sourceLinked="0"/>
              <c:spPr>
                <a:ln>
                  <a:solidFill>
                    <a:srgbClr val="FF0000"/>
                  </a:solidFill>
                </a:ln>
              </c:spPr>
              <c:txPr>
                <a:bodyPr/>
                <a:lstStyle/>
                <a:p>
                  <a:pPr>
                    <a:defRPr sz="1100"/>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2361-4554-B777-2BD934F409EF}"/>
                </c:ext>
              </c:extLst>
            </c:dLbl>
            <c:numFmt formatCode="#,##0_);[Red]\(#,##0\)" sourceLinked="0"/>
            <c:spPr>
              <a:ln>
                <a:noFill/>
              </a:ln>
            </c:spPr>
            <c:txPr>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平成17年度</c:v>
                </c:pt>
                <c:pt idx="1">
                  <c:v>平成20年10月</c:v>
                </c:pt>
                <c:pt idx="2">
                  <c:v>平成21年10月</c:v>
                </c:pt>
                <c:pt idx="3">
                  <c:v>平成22年10月</c:v>
                </c:pt>
                <c:pt idx="4">
                  <c:v>平成23年10月</c:v>
                </c:pt>
                <c:pt idx="5">
                  <c:v>平成24年10月</c:v>
                </c:pt>
                <c:pt idx="6">
                  <c:v>平成25年10月</c:v>
                </c:pt>
                <c:pt idx="7">
                  <c:v>平成26年10月</c:v>
                </c:pt>
                <c:pt idx="8">
                  <c:v>平成27年10月</c:v>
                </c:pt>
                <c:pt idx="9">
                  <c:v>平成28年10月</c:v>
                </c:pt>
                <c:pt idx="10">
                  <c:v>平成29年10月</c:v>
                </c:pt>
              </c:strCache>
            </c:strRef>
          </c:cat>
          <c:val>
            <c:numRef>
              <c:f>Sheet1!$B$2:$B$12</c:f>
              <c:numCache>
                <c:formatCode>General</c:formatCode>
                <c:ptCount val="11"/>
                <c:pt idx="0">
                  <c:v>34085</c:v>
                </c:pt>
                <c:pt idx="1">
                  <c:v>46485</c:v>
                </c:pt>
                <c:pt idx="2">
                  <c:v>53306</c:v>
                </c:pt>
                <c:pt idx="3">
                  <c:v>61288</c:v>
                </c:pt>
                <c:pt idx="4">
                  <c:v>68306</c:v>
                </c:pt>
                <c:pt idx="5">
                  <c:v>79523</c:v>
                </c:pt>
                <c:pt idx="6">
                  <c:v>86607</c:v>
                </c:pt>
                <c:pt idx="7">
                  <c:v>93451</c:v>
                </c:pt>
                <c:pt idx="8">
                  <c:v>100314</c:v>
                </c:pt>
                <c:pt idx="9">
                  <c:v>106325</c:v>
                </c:pt>
                <c:pt idx="10">
                  <c:v>112432</c:v>
                </c:pt>
              </c:numCache>
            </c:numRef>
          </c:val>
          <c:extLst>
            <c:ext xmlns:c16="http://schemas.microsoft.com/office/drawing/2014/chart" uri="{C3380CC4-5D6E-409C-BE32-E72D297353CC}">
              <c16:uniqueId val="{00000003-2361-4554-B777-2BD934F409EF}"/>
            </c:ext>
          </c:extLst>
        </c:ser>
        <c:dLbls>
          <c:dLblPos val="outEnd"/>
          <c:showLegendKey val="0"/>
          <c:showVal val="1"/>
          <c:showCatName val="0"/>
          <c:showSerName val="0"/>
          <c:showPercent val="0"/>
          <c:showBubbleSize val="0"/>
        </c:dLbls>
        <c:gapWidth val="100"/>
        <c:axId val="103318656"/>
        <c:axId val="103320192"/>
      </c:barChart>
      <c:catAx>
        <c:axId val="103318656"/>
        <c:scaling>
          <c:orientation val="minMax"/>
        </c:scaling>
        <c:delete val="0"/>
        <c:axPos val="b"/>
        <c:numFmt formatCode="General" sourceLinked="0"/>
        <c:majorTickMark val="out"/>
        <c:minorTickMark val="none"/>
        <c:tickLblPos val="nextTo"/>
        <c:txPr>
          <a:bodyPr/>
          <a:lstStyle/>
          <a:p>
            <a:pPr>
              <a:defRPr sz="900"/>
            </a:pPr>
            <a:endParaRPr lang="ja-JP"/>
          </a:p>
        </c:txPr>
        <c:crossAx val="103320192"/>
        <c:crosses val="autoZero"/>
        <c:auto val="1"/>
        <c:lblAlgn val="ctr"/>
        <c:lblOffset val="100"/>
        <c:noMultiLvlLbl val="0"/>
      </c:catAx>
      <c:valAx>
        <c:axId val="103320192"/>
        <c:scaling>
          <c:orientation val="minMax"/>
          <c:max val="150000"/>
        </c:scaling>
        <c:delete val="0"/>
        <c:axPos val="l"/>
        <c:majorGridlines/>
        <c:numFmt formatCode="General" sourceLinked="1"/>
        <c:majorTickMark val="out"/>
        <c:minorTickMark val="none"/>
        <c:tickLblPos val="nextTo"/>
        <c:txPr>
          <a:bodyPr/>
          <a:lstStyle/>
          <a:p>
            <a:pPr>
              <a:defRPr sz="1200"/>
            </a:pPr>
            <a:endParaRPr lang="ja-JP"/>
          </a:p>
        </c:txPr>
        <c:crossAx val="103318656"/>
        <c:crosses val="autoZero"/>
        <c:crossBetween val="between"/>
        <c:majorUnit val="30000"/>
      </c:valAx>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1059687863498E-2"/>
          <c:y val="0.23230635378093145"/>
          <c:w val="0.88337270341207352"/>
          <c:h val="0.59449862458247571"/>
        </c:manualLayout>
      </c:layout>
      <c:lineChart>
        <c:grouping val="standard"/>
        <c:varyColors val="0"/>
        <c:ser>
          <c:idx val="0"/>
          <c:order val="0"/>
          <c:tx>
            <c:strRef>
              <c:f>'⑤-1地域移行'!$S$1</c:f>
              <c:strCache>
                <c:ptCount val="1"/>
                <c:pt idx="0">
                  <c:v>身体障害者</c:v>
                </c:pt>
              </c:strCache>
            </c:strRef>
          </c:tx>
          <c:marker>
            <c:symbol val="diamond"/>
            <c:size val="3"/>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'⑤-1地域移行'!$R$2:$R$15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'⑤-1地域移行'!$S$2:$S$15</c:f>
              <c:numCache>
                <c:formatCode>0_);[Red]\(0\)</c:formatCode>
                <c:ptCount val="14"/>
                <c:pt idx="0">
                  <c:v>12</c:v>
                </c:pt>
                <c:pt idx="1">
                  <c:v>21</c:v>
                </c:pt>
                <c:pt idx="2">
                  <c:v>25</c:v>
                </c:pt>
                <c:pt idx="3">
                  <c:v>32</c:v>
                </c:pt>
                <c:pt idx="4">
                  <c:v>29</c:v>
                </c:pt>
                <c:pt idx="5" formatCode="#,##0_);[Red]\(#,##0\)">
                  <c:v>34</c:v>
                </c:pt>
                <c:pt idx="6" formatCode="#,##0_ ">
                  <c:v>38</c:v>
                </c:pt>
                <c:pt idx="7" formatCode="#,##0_ ">
                  <c:v>26</c:v>
                </c:pt>
                <c:pt idx="8" formatCode="#,##0_ ">
                  <c:v>19</c:v>
                </c:pt>
                <c:pt idx="9" formatCode="#,##0_ ">
                  <c:v>15</c:v>
                </c:pt>
                <c:pt idx="10" formatCode="#,##0_ ">
                  <c:v>14</c:v>
                </c:pt>
                <c:pt idx="11" formatCode="#,##0_ ">
                  <c:v>27</c:v>
                </c:pt>
                <c:pt idx="12" formatCode="0_ ">
                  <c:v>24</c:v>
                </c:pt>
                <c:pt idx="13" formatCode="0_ ">
                  <c:v>25</c:v>
                </c:pt>
              </c:numCache>
            </c:numRef>
          </c:val>
          <c:smooth val="0"/>
          <c:extLst>
            <c:ext xmlns:c16="http://schemas.microsoft.com/office/drawing/2014/chart" uri="{C3380CC4-5D6E-409C-BE32-E72D297353CC}">
              <c16:uniqueId val="{00000000-03BE-45F2-93B7-8C4E355C5F5F}"/>
            </c:ext>
          </c:extLst>
        </c:ser>
        <c:ser>
          <c:idx val="1"/>
          <c:order val="1"/>
          <c:tx>
            <c:strRef>
              <c:f>'⑤-1地域移行'!$T$1</c:f>
              <c:strCache>
                <c:ptCount val="1"/>
                <c:pt idx="0">
                  <c:v>知的障害者</c:v>
                </c:pt>
              </c:strCache>
            </c:strRef>
          </c:tx>
          <c:marker>
            <c:symbol val="square"/>
            <c:size val="3"/>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'⑤-1地域移行'!$R$2:$R$15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'⑤-1地域移行'!$T$2:$T$15</c:f>
              <c:numCache>
                <c:formatCode>0_);[Red]\(0\)</c:formatCode>
                <c:ptCount val="14"/>
                <c:pt idx="0">
                  <c:v>16</c:v>
                </c:pt>
                <c:pt idx="1">
                  <c:v>55</c:v>
                </c:pt>
                <c:pt idx="2">
                  <c:v>56</c:v>
                </c:pt>
                <c:pt idx="3">
                  <c:v>52</c:v>
                </c:pt>
                <c:pt idx="4">
                  <c:v>47</c:v>
                </c:pt>
                <c:pt idx="5" formatCode="#,##0_);[Red]\(#,##0\)">
                  <c:v>57</c:v>
                </c:pt>
                <c:pt idx="6" formatCode="#,##0_ ">
                  <c:v>46</c:v>
                </c:pt>
                <c:pt idx="7" formatCode="#,##0_ ">
                  <c:v>56</c:v>
                </c:pt>
                <c:pt idx="8" formatCode="#,##0_ ">
                  <c:v>55</c:v>
                </c:pt>
                <c:pt idx="9" formatCode="#,##0_ ">
                  <c:v>67</c:v>
                </c:pt>
                <c:pt idx="10" formatCode="#,##0_ ">
                  <c:v>64</c:v>
                </c:pt>
                <c:pt idx="11" formatCode="#,##0_ ">
                  <c:v>68</c:v>
                </c:pt>
                <c:pt idx="12" formatCode="0_ ">
                  <c:v>93</c:v>
                </c:pt>
                <c:pt idx="13" formatCode="0_ ">
                  <c:v>88</c:v>
                </c:pt>
              </c:numCache>
            </c:numRef>
          </c:val>
          <c:smooth val="0"/>
          <c:extLst>
            <c:ext xmlns:c16="http://schemas.microsoft.com/office/drawing/2014/chart" uri="{C3380CC4-5D6E-409C-BE32-E72D297353CC}">
              <c16:uniqueId val="{00000001-03BE-45F2-93B7-8C4E355C5F5F}"/>
            </c:ext>
          </c:extLst>
        </c:ser>
        <c:ser>
          <c:idx val="2"/>
          <c:order val="2"/>
          <c:tx>
            <c:strRef>
              <c:f>'⑤-1地域移行'!$U$1</c:f>
              <c:strCache>
                <c:ptCount val="1"/>
                <c:pt idx="0">
                  <c:v>精神障害者</c:v>
                </c:pt>
              </c:strCache>
            </c:strRef>
          </c:tx>
          <c:spPr>
            <a:ln w="19050"/>
          </c:spPr>
          <c:marker>
            <c:symbol val="triangle"/>
            <c:size val="3"/>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'⑤-1地域移行'!$R$2:$R$15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'⑤-1地域移行'!$U$2:$U$15</c:f>
              <c:numCache>
                <c:formatCode>0_);[Red]\(0\)</c:formatCode>
                <c:ptCount val="14"/>
                <c:pt idx="0">
                  <c:v>188</c:v>
                </c:pt>
                <c:pt idx="1">
                  <c:v>386</c:v>
                </c:pt>
                <c:pt idx="2">
                  <c:v>389</c:v>
                </c:pt>
                <c:pt idx="3">
                  <c:v>427</c:v>
                </c:pt>
                <c:pt idx="4">
                  <c:v>382</c:v>
                </c:pt>
                <c:pt idx="5" formatCode="#,##0_);[Red]\(#,##0\)">
                  <c:v>404</c:v>
                </c:pt>
                <c:pt idx="6" formatCode="#,##0_ ">
                  <c:v>364</c:v>
                </c:pt>
                <c:pt idx="7" formatCode="#,##0_ ">
                  <c:v>393</c:v>
                </c:pt>
                <c:pt idx="8" formatCode="#,##0_ ">
                  <c:v>386</c:v>
                </c:pt>
                <c:pt idx="9" formatCode="#,##0_ ">
                  <c:v>421</c:v>
                </c:pt>
                <c:pt idx="10" formatCode="#,##0_ ">
                  <c:v>432</c:v>
                </c:pt>
                <c:pt idx="11" formatCode="#,##0_ ">
                  <c:v>489</c:v>
                </c:pt>
                <c:pt idx="12" formatCode="0_ ">
                  <c:v>486</c:v>
                </c:pt>
                <c:pt idx="13" formatCode="0_ ">
                  <c:v>507</c:v>
                </c:pt>
              </c:numCache>
            </c:numRef>
          </c:val>
          <c:smooth val="0"/>
          <c:extLst>
            <c:ext xmlns:c16="http://schemas.microsoft.com/office/drawing/2014/chart" uri="{C3380CC4-5D6E-409C-BE32-E72D297353CC}">
              <c16:uniqueId val="{00000002-03BE-45F2-93B7-8C4E355C5F5F}"/>
            </c:ext>
          </c:extLst>
        </c:ser>
        <c:ser>
          <c:idx val="3"/>
          <c:order val="3"/>
          <c:tx>
            <c:strRef>
              <c:f>'⑤-1地域移行'!$X$1</c:f>
              <c:strCache>
                <c:ptCount val="1"/>
                <c:pt idx="0">
                  <c:v>合計（障害児及び難病等対象者を含む）</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'⑤-1地域移行'!$R$2:$R$15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'⑤-1地域移行'!$X$2:$X$15</c:f>
              <c:numCache>
                <c:formatCode>0_);[Red]\(0\)</c:formatCode>
                <c:ptCount val="14"/>
                <c:pt idx="0">
                  <c:v>216</c:v>
                </c:pt>
                <c:pt idx="1">
                  <c:v>462</c:v>
                </c:pt>
                <c:pt idx="2">
                  <c:v>471</c:v>
                </c:pt>
                <c:pt idx="3">
                  <c:v>511</c:v>
                </c:pt>
                <c:pt idx="4">
                  <c:v>458</c:v>
                </c:pt>
                <c:pt idx="5">
                  <c:v>495</c:v>
                </c:pt>
                <c:pt idx="6">
                  <c:v>448</c:v>
                </c:pt>
                <c:pt idx="7">
                  <c:v>475</c:v>
                </c:pt>
                <c:pt idx="8">
                  <c:v>460</c:v>
                </c:pt>
                <c:pt idx="9">
                  <c:v>503</c:v>
                </c:pt>
                <c:pt idx="10">
                  <c:v>510</c:v>
                </c:pt>
                <c:pt idx="11">
                  <c:v>584</c:v>
                </c:pt>
                <c:pt idx="12">
                  <c:v>603</c:v>
                </c:pt>
                <c:pt idx="13">
                  <c:v>620</c:v>
                </c:pt>
              </c:numCache>
            </c:numRef>
          </c:val>
          <c:smooth val="0"/>
          <c:extLst>
            <c:ext xmlns:c16="http://schemas.microsoft.com/office/drawing/2014/chart" uri="{C3380CC4-5D6E-409C-BE32-E72D297353CC}">
              <c16:uniqueId val="{00000003-03BE-45F2-93B7-8C4E355C5F5F}"/>
            </c:ext>
          </c:extLst>
        </c:ser>
        <c:dLbls>
          <c:dLblPos val="t"/>
          <c:showLegendKey val="0"/>
          <c:showVal val="1"/>
          <c:showCatName val="0"/>
          <c:showSerName val="0"/>
          <c:showPercent val="0"/>
          <c:showBubbleSize val="0"/>
        </c:dLbls>
        <c:marker val="1"/>
        <c:smooth val="0"/>
        <c:axId val="119992704"/>
        <c:axId val="119994240"/>
      </c:lineChart>
      <c:catAx>
        <c:axId val="119992704"/>
        <c:scaling>
          <c:orientation val="minMax"/>
        </c:scaling>
        <c:delete val="0"/>
        <c:axPos val="b"/>
        <c:numFmt formatCode="General" sourceLinked="0"/>
        <c:majorTickMark val="out"/>
        <c:minorTickMark val="none"/>
        <c:tickLblPos val="nextTo"/>
        <c:txPr>
          <a:bodyPr/>
          <a:lstStyle/>
          <a:p>
            <a:pPr>
              <a:defRPr sz="500"/>
            </a:pPr>
            <a:endParaRPr lang="ja-JP"/>
          </a:p>
        </c:txPr>
        <c:crossAx val="119994240"/>
        <c:crosses val="autoZero"/>
        <c:auto val="1"/>
        <c:lblAlgn val="ctr"/>
        <c:lblOffset val="100"/>
        <c:noMultiLvlLbl val="0"/>
      </c:catAx>
      <c:valAx>
        <c:axId val="119994240"/>
        <c:scaling>
          <c:orientation val="minMax"/>
        </c:scaling>
        <c:delete val="0"/>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0"/>
              <c:y val="1.0980550508109563E-2"/>
            </c:manualLayout>
          </c:layout>
          <c:overlay val="0"/>
        </c:title>
        <c:numFmt formatCode="0_);[Red]\(0\)" sourceLinked="1"/>
        <c:majorTickMark val="out"/>
        <c:minorTickMark val="none"/>
        <c:tickLblPos val="nextTo"/>
        <c:crossAx val="119992704"/>
        <c:crosses val="autoZero"/>
        <c:crossBetween val="between"/>
      </c:valAx>
    </c:plotArea>
    <c:legend>
      <c:legendPos val="l"/>
      <c:layout>
        <c:manualLayout>
          <c:xMode val="edge"/>
          <c:yMode val="edge"/>
          <c:x val="0.14689145202767107"/>
          <c:y val="5.5086390640099511E-3"/>
          <c:w val="0.58577149914743198"/>
          <c:h val="0.28170802835990616"/>
        </c:manualLayout>
      </c:layout>
      <c:overlay val="1"/>
    </c:legend>
    <c:plotVisOnly val="1"/>
    <c:dispBlanksAs val="gap"/>
    <c:showDLblsOverMax val="0"/>
  </c:chart>
  <c:spPr>
    <a:ln>
      <a:noFill/>
    </a:ln>
  </c:spPr>
  <c:txPr>
    <a:bodyPr/>
    <a:lstStyle/>
    <a:p>
      <a:pPr>
        <a:defRPr sz="6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97462817147859"/>
          <c:y val="0.21694421681452714"/>
          <c:w val="0.82956891179969405"/>
          <c:h val="0.61785394472749733"/>
        </c:manualLayout>
      </c:layout>
      <c:lineChart>
        <c:grouping val="standard"/>
        <c:varyColors val="0"/>
        <c:ser>
          <c:idx val="0"/>
          <c:order val="0"/>
          <c:tx>
            <c:strRef>
              <c:f>'⑤-2地域定着'!$V$1</c:f>
              <c:strCache>
                <c:ptCount val="1"/>
                <c:pt idx="0">
                  <c:v>身体障害者</c:v>
                </c:pt>
              </c:strCache>
            </c:strRef>
          </c:tx>
          <c:spPr>
            <a:ln w="19050"/>
          </c:spPr>
          <c:marker>
            <c:symbol val="diamond"/>
            <c:size val="3"/>
          </c:marker>
          <c:dLbls>
            <c:dLbl>
              <c:idx val="0"/>
              <c:layout>
                <c:manualLayout>
                  <c:x val="-4.2249289048666629E-2"/>
                  <c:y val="1.5530115490709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2E-450C-812A-2BDAB96A2980}"/>
                </c:ext>
              </c:extLst>
            </c:dLbl>
            <c:dLbl>
              <c:idx val="1"/>
              <c:layout>
                <c:manualLayout>
                  <c:x val="-4.4333694200972801E-2"/>
                  <c:y val="2.1362979592324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2E-450C-812A-2BDAB96A2980}"/>
                </c:ext>
              </c:extLst>
            </c:dLbl>
            <c:dLbl>
              <c:idx val="2"/>
              <c:layout>
                <c:manualLayout>
                  <c:x val="-4.8342165647715332E-2"/>
                  <c:y val="3.3028707795553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2E-450C-812A-2BDAB96A2980}"/>
                </c:ext>
              </c:extLst>
            </c:dLbl>
            <c:dLbl>
              <c:idx val="3"/>
              <c:layout>
                <c:manualLayout>
                  <c:x val="-4.4333694200972835E-2"/>
                  <c:y val="3.3028707795553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2E-450C-812A-2BDAB96A2980}"/>
                </c:ext>
              </c:extLst>
            </c:dLbl>
            <c:dLbl>
              <c:idx val="4"/>
              <c:layout>
                <c:manualLayout>
                  <c:x val="-4.8342165647715332E-2"/>
                  <c:y val="3.8861571897168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2E-450C-812A-2BDAB96A2980}"/>
                </c:ext>
              </c:extLst>
            </c:dLbl>
            <c:dLbl>
              <c:idx val="5"/>
              <c:layout>
                <c:manualLayout>
                  <c:x val="-4.4333694200972766E-2"/>
                  <c:y val="5.0527300100398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2E-450C-812A-2BDAB96A2980}"/>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'⑤-2地域定着'!$U$2:$U$15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'⑤-2地域定着'!$V$2:$V$15</c:f>
              <c:numCache>
                <c:formatCode>0_);[Red]\(0\)</c:formatCode>
                <c:ptCount val="14"/>
                <c:pt idx="0">
                  <c:v>68</c:v>
                </c:pt>
                <c:pt idx="1">
                  <c:v>149</c:v>
                </c:pt>
                <c:pt idx="2">
                  <c:v>199</c:v>
                </c:pt>
                <c:pt idx="3">
                  <c:v>247</c:v>
                </c:pt>
                <c:pt idx="4">
                  <c:v>291</c:v>
                </c:pt>
                <c:pt idx="5" formatCode="#,##0_);[Red]\(#,##0\)">
                  <c:v>334</c:v>
                </c:pt>
                <c:pt idx="6" formatCode="#,##0_ ">
                  <c:v>331</c:v>
                </c:pt>
                <c:pt idx="7" formatCode="#,##0_ ">
                  <c:v>346</c:v>
                </c:pt>
                <c:pt idx="8" formatCode="#,##0_ ">
                  <c:v>371</c:v>
                </c:pt>
                <c:pt idx="9" formatCode="#,##0_ ">
                  <c:v>381</c:v>
                </c:pt>
                <c:pt idx="10" formatCode="#,##0_ ">
                  <c:v>382</c:v>
                </c:pt>
                <c:pt idx="11" formatCode="#,##0_ ">
                  <c:v>403</c:v>
                </c:pt>
                <c:pt idx="12" formatCode="#,##0_ ">
                  <c:v>430</c:v>
                </c:pt>
                <c:pt idx="13" formatCode="General">
                  <c:v>430</c:v>
                </c:pt>
              </c:numCache>
            </c:numRef>
          </c:val>
          <c:smooth val="0"/>
          <c:extLst>
            <c:ext xmlns:c16="http://schemas.microsoft.com/office/drawing/2014/chart" uri="{C3380CC4-5D6E-409C-BE32-E72D297353CC}">
              <c16:uniqueId val="{00000006-632E-450C-812A-2BDAB96A2980}"/>
            </c:ext>
          </c:extLst>
        </c:ser>
        <c:ser>
          <c:idx val="1"/>
          <c:order val="1"/>
          <c:tx>
            <c:strRef>
              <c:f>'⑤-2地域定着'!$W$1</c:f>
              <c:strCache>
                <c:ptCount val="1"/>
                <c:pt idx="0">
                  <c:v>知的障害者</c:v>
                </c:pt>
              </c:strCache>
            </c:strRef>
          </c:tx>
          <c:spPr>
            <a:ln w="19050"/>
          </c:spPr>
          <c:dLbls>
            <c:dLbl>
              <c:idx val="1"/>
              <c:layout>
                <c:manualLayout>
                  <c:x val="-5.2350637094457891E-2"/>
                  <c:y val="-2.7195843693939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2E-450C-812A-2BDAB96A2980}"/>
                </c:ext>
              </c:extLst>
            </c:dLbl>
            <c:dLbl>
              <c:idx val="2"/>
              <c:layout>
                <c:manualLayout>
                  <c:x val="-5.6359108541200492E-2"/>
                  <c:y val="7.80134091575047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2E-450C-812A-2BDAB96A2980}"/>
                </c:ext>
              </c:extLst>
            </c:dLbl>
            <c:dLbl>
              <c:idx val="3"/>
              <c:layout>
                <c:manualLayout>
                  <c:x val="-5.2350637094457933E-2"/>
                  <c:y val="-9.69725138909429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2E-450C-812A-2BDAB96A2980}"/>
                </c:ext>
              </c:extLst>
            </c:dLbl>
            <c:dLbl>
              <c:idx val="4"/>
              <c:layout>
                <c:manualLayout>
                  <c:x val="-5.2350637094457891E-2"/>
                  <c:y val="-2.7195843693939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2E-450C-812A-2BDAB96A2980}"/>
                </c:ext>
              </c:extLst>
            </c:dLbl>
            <c:dLbl>
              <c:idx val="5"/>
              <c:layout>
                <c:manualLayout>
                  <c:x val="-4.8342165647715332E-2"/>
                  <c:y val="-4.4694435998783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2E-450C-812A-2BDAB96A2980}"/>
                </c:ext>
              </c:extLst>
            </c:dLbl>
            <c:dLbl>
              <c:idx val="6"/>
              <c:layout>
                <c:manualLayout>
                  <c:x val="-5.2350637094457891E-2"/>
                  <c:y val="-3.8861571897168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2E-450C-812A-2BDAB96A2980}"/>
                </c:ext>
              </c:extLst>
            </c:dLbl>
            <c:dLbl>
              <c:idx val="7"/>
              <c:layout>
                <c:manualLayout>
                  <c:x val="-5.2350637094457968E-2"/>
                  <c:y val="-4.469443599878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2E-450C-812A-2BDAB96A2980}"/>
                </c:ext>
              </c:extLst>
            </c:dLbl>
            <c:dLbl>
              <c:idx val="8"/>
              <c:layout>
                <c:manualLayout>
                  <c:x val="-4.8342165647715332E-2"/>
                  <c:y val="-4.469443599878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2E-450C-812A-2BDAB96A2980}"/>
                </c:ext>
              </c:extLst>
            </c:dLbl>
            <c:dLbl>
              <c:idx val="9"/>
              <c:layout>
                <c:manualLayout>
                  <c:x val="-5.2350637094457891E-2"/>
                  <c:y val="-5.0527300100398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2E-450C-812A-2BDAB96A2980}"/>
                </c:ext>
              </c:extLst>
            </c:dLbl>
            <c:dLbl>
              <c:idx val="10"/>
              <c:layout>
                <c:manualLayout>
                  <c:x val="-5.2350637094457891E-2"/>
                  <c:y val="-5.0527300100398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32E-450C-812A-2BDAB96A298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'⑤-2地域定着'!$U$2:$U$15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'⑤-2地域定着'!$W$2:$W$15</c:f>
              <c:numCache>
                <c:formatCode>0_);[Red]\(0\)</c:formatCode>
                <c:ptCount val="14"/>
                <c:pt idx="0">
                  <c:v>120</c:v>
                </c:pt>
                <c:pt idx="1">
                  <c:v>338</c:v>
                </c:pt>
                <c:pt idx="2">
                  <c:v>468</c:v>
                </c:pt>
                <c:pt idx="3">
                  <c:v>512</c:v>
                </c:pt>
                <c:pt idx="4">
                  <c:v>564</c:v>
                </c:pt>
                <c:pt idx="5" formatCode="#,##0_);[Red]\(#,##0\)">
                  <c:v>612</c:v>
                </c:pt>
                <c:pt idx="6" formatCode="#,##0_ ">
                  <c:v>635</c:v>
                </c:pt>
                <c:pt idx="7" formatCode="#,##0_ ">
                  <c:v>667</c:v>
                </c:pt>
                <c:pt idx="8" formatCode="#,##0_ ">
                  <c:v>719</c:v>
                </c:pt>
                <c:pt idx="9" formatCode="#,##0_ ">
                  <c:v>786</c:v>
                </c:pt>
                <c:pt idx="10" formatCode="#,##0_ ">
                  <c:v>820</c:v>
                </c:pt>
                <c:pt idx="11" formatCode="#,##0_ ">
                  <c:v>835</c:v>
                </c:pt>
                <c:pt idx="12" formatCode="#,##0_ ">
                  <c:v>862</c:v>
                </c:pt>
                <c:pt idx="13" formatCode="General">
                  <c:v>879</c:v>
                </c:pt>
              </c:numCache>
            </c:numRef>
          </c:val>
          <c:smooth val="0"/>
          <c:extLst>
            <c:ext xmlns:c16="http://schemas.microsoft.com/office/drawing/2014/chart" uri="{C3380CC4-5D6E-409C-BE32-E72D297353CC}">
              <c16:uniqueId val="{00000011-632E-450C-812A-2BDAB96A2980}"/>
            </c:ext>
          </c:extLst>
        </c:ser>
        <c:ser>
          <c:idx val="2"/>
          <c:order val="2"/>
          <c:tx>
            <c:strRef>
              <c:f>'⑤-2地域定着'!$X$1</c:f>
              <c:strCache>
                <c:ptCount val="1"/>
                <c:pt idx="0">
                  <c:v>精神障害者</c:v>
                </c:pt>
              </c:strCache>
            </c:strRef>
          </c:tx>
          <c:spPr>
            <a:ln w="19050"/>
          </c:spPr>
          <c:dLbls>
            <c:dLbl>
              <c:idx val="0"/>
              <c:layout>
                <c:manualLayout>
                  <c:x val="-4.6257760495409195E-2"/>
                  <c:y val="-3.8861571897169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2E-450C-812A-2BDAB96A298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'⑤-2地域定着'!$U$2:$U$15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'⑤-2地域定着'!$X$2:$X$15</c:f>
              <c:numCache>
                <c:formatCode>0_);[Red]\(0\)</c:formatCode>
                <c:ptCount val="14"/>
                <c:pt idx="0">
                  <c:v>95</c:v>
                </c:pt>
                <c:pt idx="1">
                  <c:v>430</c:v>
                </c:pt>
                <c:pt idx="2">
                  <c:v>624</c:v>
                </c:pt>
                <c:pt idx="3">
                  <c:v>806</c:v>
                </c:pt>
                <c:pt idx="4">
                  <c:v>927</c:v>
                </c:pt>
                <c:pt idx="5" formatCode="#,##0_);[Red]\(#,##0\)">
                  <c:v>1095</c:v>
                </c:pt>
                <c:pt idx="6" formatCode="#,##0_ ">
                  <c:v>1173</c:v>
                </c:pt>
                <c:pt idx="7" formatCode="#,##0_ ">
                  <c:v>1215</c:v>
                </c:pt>
                <c:pt idx="8" formatCode="#,##0_ ">
                  <c:v>1342</c:v>
                </c:pt>
                <c:pt idx="9" formatCode="#,##0_ ">
                  <c:v>1500</c:v>
                </c:pt>
                <c:pt idx="10" formatCode="#,##0_ ">
                  <c:v>1498</c:v>
                </c:pt>
                <c:pt idx="11" formatCode="#,##0_ ">
                  <c:v>1685</c:v>
                </c:pt>
                <c:pt idx="12" formatCode="#,##0_ ">
                  <c:v>1780</c:v>
                </c:pt>
                <c:pt idx="13" formatCode="General">
                  <c:v>1783</c:v>
                </c:pt>
              </c:numCache>
            </c:numRef>
          </c:val>
          <c:smooth val="0"/>
          <c:extLst>
            <c:ext xmlns:c16="http://schemas.microsoft.com/office/drawing/2014/chart" uri="{C3380CC4-5D6E-409C-BE32-E72D297353CC}">
              <c16:uniqueId val="{00000013-632E-450C-812A-2BDAB96A2980}"/>
            </c:ext>
          </c:extLst>
        </c:ser>
        <c:ser>
          <c:idx val="3"/>
          <c:order val="3"/>
          <c:tx>
            <c:strRef>
              <c:f>'⑤-2地域定着'!$AA$1</c:f>
              <c:strCache>
                <c:ptCount val="1"/>
                <c:pt idx="0">
                  <c:v>合計（障害児及び難病等対象者を含む）</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'⑤-2地域定着'!$U$2:$U$15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'⑤-2地域定着'!$AA$2:$AA$15</c:f>
              <c:numCache>
                <c:formatCode>#,##0_);[Red]\(#,##0\)</c:formatCode>
                <c:ptCount val="14"/>
                <c:pt idx="0">
                  <c:v>283</c:v>
                </c:pt>
                <c:pt idx="1">
                  <c:v>918</c:v>
                </c:pt>
                <c:pt idx="2">
                  <c:v>1291</c:v>
                </c:pt>
                <c:pt idx="3">
                  <c:v>1567</c:v>
                </c:pt>
                <c:pt idx="4">
                  <c:v>1785</c:v>
                </c:pt>
                <c:pt idx="5">
                  <c:v>2044</c:v>
                </c:pt>
                <c:pt idx="6">
                  <c:v>2143</c:v>
                </c:pt>
                <c:pt idx="7">
                  <c:v>2232</c:v>
                </c:pt>
                <c:pt idx="8">
                  <c:v>2435</c:v>
                </c:pt>
                <c:pt idx="9">
                  <c:v>2673</c:v>
                </c:pt>
                <c:pt idx="10">
                  <c:v>2707</c:v>
                </c:pt>
                <c:pt idx="11">
                  <c:v>2935</c:v>
                </c:pt>
                <c:pt idx="12">
                  <c:v>3084</c:v>
                </c:pt>
                <c:pt idx="13">
                  <c:v>3107</c:v>
                </c:pt>
              </c:numCache>
            </c:numRef>
          </c:val>
          <c:smooth val="0"/>
          <c:extLst>
            <c:ext xmlns:c16="http://schemas.microsoft.com/office/drawing/2014/chart" uri="{C3380CC4-5D6E-409C-BE32-E72D297353CC}">
              <c16:uniqueId val="{00000014-632E-450C-812A-2BDAB96A2980}"/>
            </c:ext>
          </c:extLst>
        </c:ser>
        <c:dLbls>
          <c:dLblPos val="t"/>
          <c:showLegendKey val="0"/>
          <c:showVal val="1"/>
          <c:showCatName val="0"/>
          <c:showSerName val="0"/>
          <c:showPercent val="0"/>
          <c:showBubbleSize val="0"/>
        </c:dLbls>
        <c:marker val="1"/>
        <c:smooth val="0"/>
        <c:axId val="123222272"/>
        <c:axId val="123228160"/>
      </c:lineChart>
      <c:catAx>
        <c:axId val="123222272"/>
        <c:scaling>
          <c:orientation val="minMax"/>
        </c:scaling>
        <c:delete val="0"/>
        <c:axPos val="b"/>
        <c:numFmt formatCode="General" sourceLinked="0"/>
        <c:majorTickMark val="out"/>
        <c:minorTickMark val="none"/>
        <c:tickLblPos val="nextTo"/>
        <c:txPr>
          <a:bodyPr/>
          <a:lstStyle/>
          <a:p>
            <a:pPr>
              <a:defRPr sz="500"/>
            </a:pPr>
            <a:endParaRPr lang="ja-JP"/>
          </a:p>
        </c:txPr>
        <c:crossAx val="123228160"/>
        <c:crosses val="autoZero"/>
        <c:auto val="1"/>
        <c:lblAlgn val="ctr"/>
        <c:lblOffset val="100"/>
        <c:noMultiLvlLbl val="0"/>
      </c:catAx>
      <c:valAx>
        <c:axId val="123228160"/>
        <c:scaling>
          <c:orientation val="minMax"/>
        </c:scaling>
        <c:delete val="0"/>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1.1426465024386127E-2"/>
              <c:y val="8.1814705288535766E-2"/>
            </c:manualLayout>
          </c:layout>
          <c:overlay val="0"/>
        </c:title>
        <c:numFmt formatCode="0_);[Red]\(0\)" sourceLinked="1"/>
        <c:majorTickMark val="out"/>
        <c:minorTickMark val="none"/>
        <c:tickLblPos val="nextTo"/>
        <c:crossAx val="123222272"/>
        <c:crosses val="autoZero"/>
        <c:crossBetween val="between"/>
      </c:valAx>
    </c:plotArea>
    <c:legend>
      <c:legendPos val="l"/>
      <c:layout>
        <c:manualLayout>
          <c:xMode val="edge"/>
          <c:yMode val="edge"/>
          <c:x val="0.13650001281176261"/>
          <c:y val="1.9420036282968935E-2"/>
          <c:w val="0.41434525941953654"/>
          <c:h val="0.32592154503371229"/>
        </c:manualLayout>
      </c:layout>
      <c:overlay val="1"/>
    </c:legend>
    <c:plotVisOnly val="1"/>
    <c:dispBlanksAs val="gap"/>
    <c:showDLblsOverMax val="0"/>
  </c:chart>
  <c:spPr>
    <a:ln>
      <a:noFill/>
    </a:ln>
  </c:spPr>
  <c:txPr>
    <a:bodyPr/>
    <a:lstStyle/>
    <a:p>
      <a:pPr>
        <a:defRPr sz="6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78924831599409"/>
          <c:y val="2.5323883294718755E-2"/>
          <c:w val="0.82707351616108837"/>
          <c:h val="0.96037084004458639"/>
        </c:manualLayout>
      </c:layout>
      <c:barChart>
        <c:barDir val="bar"/>
        <c:grouping val="clustered"/>
        <c:varyColors val="0"/>
        <c:ser>
          <c:idx val="0"/>
          <c:order val="0"/>
          <c:tx>
            <c:strRef>
              <c:f>⑥都道府県別!$B$3:$B$4</c:f>
              <c:strCache>
                <c:ptCount val="2"/>
                <c:pt idx="0">
                  <c:v>地域移行支援</c:v>
                </c:pt>
              </c:strCache>
            </c:strRef>
          </c:tx>
          <c:spPr>
            <a:solidFill>
              <a:schemeClr val="bg1"/>
            </a:solidFill>
            <a:ln>
              <a:solidFill>
                <a:schemeClr val="tx1">
                  <a:lumMod val="50000"/>
                  <a:lumOff val="5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⑥都道府県別!$B$5:$B$28</c:f>
              <c:numCache>
                <c:formatCode>#,##0_);[Red]\(#,##0\)</c:formatCode>
                <c:ptCount val="24"/>
                <c:pt idx="0">
                  <c:v>31</c:v>
                </c:pt>
                <c:pt idx="1">
                  <c:v>10</c:v>
                </c:pt>
                <c:pt idx="2">
                  <c:v>4</c:v>
                </c:pt>
                <c:pt idx="3">
                  <c:v>1</c:v>
                </c:pt>
                <c:pt idx="4">
                  <c:v>1</c:v>
                </c:pt>
                <c:pt idx="5">
                  <c:v>1</c:v>
                </c:pt>
                <c:pt idx="6">
                  <c:v>1</c:v>
                </c:pt>
                <c:pt idx="7">
                  <c:v>2</c:v>
                </c:pt>
                <c:pt idx="8">
                  <c:v>7</c:v>
                </c:pt>
                <c:pt idx="9">
                  <c:v>2</c:v>
                </c:pt>
                <c:pt idx="10">
                  <c:v>16</c:v>
                </c:pt>
                <c:pt idx="11">
                  <c:v>29</c:v>
                </c:pt>
                <c:pt idx="12">
                  <c:v>130</c:v>
                </c:pt>
                <c:pt idx="13">
                  <c:v>14</c:v>
                </c:pt>
                <c:pt idx="14">
                  <c:v>9</c:v>
                </c:pt>
                <c:pt idx="15">
                  <c:v>1</c:v>
                </c:pt>
                <c:pt idx="16">
                  <c:v>17</c:v>
                </c:pt>
                <c:pt idx="17">
                  <c:v>20</c:v>
                </c:pt>
                <c:pt idx="18">
                  <c:v>7</c:v>
                </c:pt>
                <c:pt idx="19">
                  <c:v>13</c:v>
                </c:pt>
                <c:pt idx="20">
                  <c:v>3</c:v>
                </c:pt>
                <c:pt idx="21">
                  <c:v>18</c:v>
                </c:pt>
                <c:pt idx="22">
                  <c:v>48</c:v>
                </c:pt>
                <c:pt idx="23">
                  <c:v>8</c:v>
                </c:pt>
              </c:numCache>
            </c:numRef>
          </c:val>
          <c:extLst>
            <c:ext xmlns:c16="http://schemas.microsoft.com/office/drawing/2014/chart" uri="{C3380CC4-5D6E-409C-BE32-E72D297353CC}">
              <c16:uniqueId val="{00000000-572B-4CCA-A830-FB6AC596CA25}"/>
            </c:ext>
          </c:extLst>
        </c:ser>
        <c:ser>
          <c:idx val="1"/>
          <c:order val="1"/>
          <c:tx>
            <c:strRef>
              <c:f>⑥都道府県別!$C$3:$C$4</c:f>
              <c:strCache>
                <c:ptCount val="2"/>
                <c:pt idx="0">
                  <c:v>地域定着支援</c:v>
                </c:pt>
              </c:strCache>
            </c:strRef>
          </c:tx>
          <c:spPr>
            <a:solidFill>
              <a:srgbClr val="FFC000"/>
            </a:solidFill>
            <a:ln>
              <a:solidFill>
                <a:schemeClr val="tx1">
                  <a:lumMod val="50000"/>
                  <a:lumOff val="50000"/>
                </a:schemeClr>
              </a:solidFill>
            </a:ln>
          </c:spPr>
          <c:invertIfNegative val="0"/>
          <c:dLbls>
            <c:dLbl>
              <c:idx val="11"/>
              <c:layout>
                <c:manualLayout>
                  <c:x val="-3.7037037037037035E-2"/>
                  <c:y val="4.5481569666706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2B-4CCA-A830-FB6AC596CA25}"/>
                </c:ext>
              </c:extLst>
            </c:dLbl>
            <c:dLbl>
              <c:idx val="12"/>
              <c:layout>
                <c:manualLayout>
                  <c:x val="-3.09653836269680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2B-4CCA-A830-FB6AC596CA25}"/>
                </c:ext>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⑥都道府県別!$C$5:$C$28</c:f>
              <c:numCache>
                <c:formatCode>General</c:formatCode>
                <c:ptCount val="24"/>
                <c:pt idx="0">
                  <c:v>131</c:v>
                </c:pt>
                <c:pt idx="1">
                  <c:v>24</c:v>
                </c:pt>
                <c:pt idx="2">
                  <c:v>17</c:v>
                </c:pt>
                <c:pt idx="3">
                  <c:v>21</c:v>
                </c:pt>
                <c:pt idx="4">
                  <c:v>34</c:v>
                </c:pt>
                <c:pt idx="5">
                  <c:v>4</c:v>
                </c:pt>
                <c:pt idx="6">
                  <c:v>55</c:v>
                </c:pt>
                <c:pt idx="7">
                  <c:v>34</c:v>
                </c:pt>
                <c:pt idx="8">
                  <c:v>29</c:v>
                </c:pt>
                <c:pt idx="9">
                  <c:v>19</c:v>
                </c:pt>
                <c:pt idx="10">
                  <c:v>86</c:v>
                </c:pt>
                <c:pt idx="11">
                  <c:v>157</c:v>
                </c:pt>
                <c:pt idx="12">
                  <c:v>258</c:v>
                </c:pt>
                <c:pt idx="13">
                  <c:v>32</c:v>
                </c:pt>
                <c:pt idx="14">
                  <c:v>80</c:v>
                </c:pt>
                <c:pt idx="15">
                  <c:v>45</c:v>
                </c:pt>
                <c:pt idx="16">
                  <c:v>58</c:v>
                </c:pt>
                <c:pt idx="17">
                  <c:v>18</c:v>
                </c:pt>
                <c:pt idx="18">
                  <c:v>34</c:v>
                </c:pt>
                <c:pt idx="19">
                  <c:v>171</c:v>
                </c:pt>
                <c:pt idx="20">
                  <c:v>0</c:v>
                </c:pt>
                <c:pt idx="21">
                  <c:v>111</c:v>
                </c:pt>
                <c:pt idx="22">
                  <c:v>104</c:v>
                </c:pt>
                <c:pt idx="23">
                  <c:v>17</c:v>
                </c:pt>
              </c:numCache>
            </c:numRef>
          </c:val>
          <c:extLst>
            <c:ext xmlns:c16="http://schemas.microsoft.com/office/drawing/2014/chart" uri="{C3380CC4-5D6E-409C-BE32-E72D297353CC}">
              <c16:uniqueId val="{00000003-572B-4CCA-A830-FB6AC596CA25}"/>
            </c:ext>
          </c:extLst>
        </c:ser>
        <c:dLbls>
          <c:showLegendKey val="0"/>
          <c:showVal val="0"/>
          <c:showCatName val="0"/>
          <c:showSerName val="0"/>
          <c:showPercent val="0"/>
          <c:showBubbleSize val="0"/>
        </c:dLbls>
        <c:gapWidth val="80"/>
        <c:axId val="124572032"/>
        <c:axId val="124573568"/>
      </c:barChart>
      <c:catAx>
        <c:axId val="124572032"/>
        <c:scaling>
          <c:orientation val="maxMin"/>
        </c:scaling>
        <c:delete val="0"/>
        <c:axPos val="l"/>
        <c:numFmt formatCode="General" sourceLinked="0"/>
        <c:majorTickMark val="out"/>
        <c:minorTickMark val="none"/>
        <c:tickLblPos val="nextTo"/>
        <c:txPr>
          <a:bodyPr/>
          <a:lstStyle/>
          <a:p>
            <a:pPr>
              <a:defRPr sz="900"/>
            </a:pPr>
            <a:endParaRPr lang="ja-JP"/>
          </a:p>
        </c:txPr>
        <c:crossAx val="124573568"/>
        <c:crosses val="autoZero"/>
        <c:auto val="1"/>
        <c:lblAlgn val="ctr"/>
        <c:lblOffset val="100"/>
        <c:noMultiLvlLbl val="0"/>
      </c:catAx>
      <c:valAx>
        <c:axId val="124573568"/>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124572032"/>
        <c:crosses val="autoZero"/>
        <c:crossBetween val="between"/>
        <c:majorUnit val="50"/>
      </c:valAx>
      <c:spPr>
        <a:solidFill>
          <a:schemeClr val="bg2"/>
        </a:solidFill>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78924831599409"/>
          <c:y val="2.5323883294718755E-2"/>
          <c:w val="0.82707351616108837"/>
          <c:h val="0.8730652311299818"/>
        </c:manualLayout>
      </c:layout>
      <c:barChart>
        <c:barDir val="bar"/>
        <c:grouping val="clustered"/>
        <c:varyColors val="0"/>
        <c:ser>
          <c:idx val="0"/>
          <c:order val="0"/>
          <c:tx>
            <c:strRef>
              <c:f>⑥都道府県別!$B$3:$B$4</c:f>
              <c:strCache>
                <c:ptCount val="2"/>
                <c:pt idx="0">
                  <c:v>地域移行支援</c:v>
                </c:pt>
              </c:strCache>
            </c:strRef>
          </c:tx>
          <c:spPr>
            <a:solidFill>
              <a:schemeClr val="bg1"/>
            </a:solidFill>
            <a:ln>
              <a:solidFill>
                <a:schemeClr val="tx1">
                  <a:lumMod val="50000"/>
                  <a:lumOff val="5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⑥都道府県別!$B$29:$B$51</c:f>
              <c:numCache>
                <c:formatCode>#,##0_);[Red]\(#,##0\)</c:formatCode>
                <c:ptCount val="23"/>
                <c:pt idx="0">
                  <c:v>6</c:v>
                </c:pt>
                <c:pt idx="1">
                  <c:v>15</c:v>
                </c:pt>
                <c:pt idx="2">
                  <c:v>31</c:v>
                </c:pt>
                <c:pt idx="3">
                  <c:v>44</c:v>
                </c:pt>
                <c:pt idx="4">
                  <c:v>10</c:v>
                </c:pt>
                <c:pt idx="5">
                  <c:v>4</c:v>
                </c:pt>
                <c:pt idx="6">
                  <c:v>3</c:v>
                </c:pt>
                <c:pt idx="7">
                  <c:v>4</c:v>
                </c:pt>
                <c:pt idx="8">
                  <c:v>14</c:v>
                </c:pt>
                <c:pt idx="9">
                  <c:v>1</c:v>
                </c:pt>
                <c:pt idx="10">
                  <c:v>2</c:v>
                </c:pt>
                <c:pt idx="11">
                  <c:v>2</c:v>
                </c:pt>
                <c:pt idx="12">
                  <c:v>1</c:v>
                </c:pt>
                <c:pt idx="13">
                  <c:v>24</c:v>
                </c:pt>
                <c:pt idx="14">
                  <c:v>11</c:v>
                </c:pt>
                <c:pt idx="15">
                  <c:v>14</c:v>
                </c:pt>
                <c:pt idx="16">
                  <c:v>5</c:v>
                </c:pt>
                <c:pt idx="17">
                  <c:v>12</c:v>
                </c:pt>
                <c:pt idx="18">
                  <c:v>4</c:v>
                </c:pt>
                <c:pt idx="19">
                  <c:v>2</c:v>
                </c:pt>
                <c:pt idx="20">
                  <c:v>5</c:v>
                </c:pt>
                <c:pt idx="21">
                  <c:v>6</c:v>
                </c:pt>
                <c:pt idx="22">
                  <c:v>7</c:v>
                </c:pt>
              </c:numCache>
            </c:numRef>
          </c:val>
          <c:extLst>
            <c:ext xmlns:c16="http://schemas.microsoft.com/office/drawing/2014/chart" uri="{C3380CC4-5D6E-409C-BE32-E72D297353CC}">
              <c16:uniqueId val="{00000000-25F7-4659-9A00-EEA7724B587D}"/>
            </c:ext>
          </c:extLst>
        </c:ser>
        <c:ser>
          <c:idx val="1"/>
          <c:order val="1"/>
          <c:tx>
            <c:strRef>
              <c:f>⑥都道府県別!$C$3:$C$4</c:f>
              <c:strCache>
                <c:ptCount val="2"/>
                <c:pt idx="0">
                  <c:v>地域定着支援</c:v>
                </c:pt>
              </c:strCache>
            </c:strRef>
          </c:tx>
          <c:spPr>
            <a:solidFill>
              <a:srgbClr val="FFC000"/>
            </a:solidFill>
            <a:ln>
              <a:solidFill>
                <a:schemeClr val="tx1">
                  <a:lumMod val="50000"/>
                  <a:lumOff val="50000"/>
                </a:schemeClr>
              </a:solidFill>
            </a:ln>
          </c:spPr>
          <c:invertIfNegative val="0"/>
          <c:dLbls>
            <c:dLbl>
              <c:idx val="2"/>
              <c:layout>
                <c:manualLayout>
                  <c:x val="-8.6545188988142244E-2"/>
                  <c:y val="-2.36759155266382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F7-4659-9A00-EEA7724B587D}"/>
                </c:ext>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⑥都道府県別!$C$29:$C$51</c:f>
              <c:numCache>
                <c:formatCode>General</c:formatCode>
                <c:ptCount val="23"/>
                <c:pt idx="0">
                  <c:v>16</c:v>
                </c:pt>
                <c:pt idx="1">
                  <c:v>55</c:v>
                </c:pt>
                <c:pt idx="2">
                  <c:v>706</c:v>
                </c:pt>
                <c:pt idx="3">
                  <c:v>121</c:v>
                </c:pt>
                <c:pt idx="4">
                  <c:v>5</c:v>
                </c:pt>
                <c:pt idx="5">
                  <c:v>57</c:v>
                </c:pt>
                <c:pt idx="6">
                  <c:v>0</c:v>
                </c:pt>
                <c:pt idx="7">
                  <c:v>87</c:v>
                </c:pt>
                <c:pt idx="8">
                  <c:v>214</c:v>
                </c:pt>
                <c:pt idx="9">
                  <c:v>30</c:v>
                </c:pt>
                <c:pt idx="10">
                  <c:v>12</c:v>
                </c:pt>
                <c:pt idx="11">
                  <c:v>1</c:v>
                </c:pt>
                <c:pt idx="12">
                  <c:v>3</c:v>
                </c:pt>
                <c:pt idx="13">
                  <c:v>82</c:v>
                </c:pt>
                <c:pt idx="14">
                  <c:v>9</c:v>
                </c:pt>
                <c:pt idx="15">
                  <c:v>69</c:v>
                </c:pt>
                <c:pt idx="16">
                  <c:v>12</c:v>
                </c:pt>
                <c:pt idx="17">
                  <c:v>12</c:v>
                </c:pt>
                <c:pt idx="18">
                  <c:v>7</c:v>
                </c:pt>
                <c:pt idx="19">
                  <c:v>43</c:v>
                </c:pt>
                <c:pt idx="20">
                  <c:v>21</c:v>
                </c:pt>
                <c:pt idx="21">
                  <c:v>6</c:v>
                </c:pt>
                <c:pt idx="22">
                  <c:v>0</c:v>
                </c:pt>
              </c:numCache>
            </c:numRef>
          </c:val>
          <c:extLst>
            <c:ext xmlns:c16="http://schemas.microsoft.com/office/drawing/2014/chart" uri="{C3380CC4-5D6E-409C-BE32-E72D297353CC}">
              <c16:uniqueId val="{00000002-25F7-4659-9A00-EEA7724B587D}"/>
            </c:ext>
          </c:extLst>
        </c:ser>
        <c:dLbls>
          <c:showLegendKey val="0"/>
          <c:showVal val="0"/>
          <c:showCatName val="0"/>
          <c:showSerName val="0"/>
          <c:showPercent val="0"/>
          <c:showBubbleSize val="0"/>
        </c:dLbls>
        <c:gapWidth val="80"/>
        <c:axId val="124536320"/>
        <c:axId val="124537856"/>
      </c:barChart>
      <c:catAx>
        <c:axId val="124536320"/>
        <c:scaling>
          <c:orientation val="maxMin"/>
        </c:scaling>
        <c:delete val="0"/>
        <c:axPos val="l"/>
        <c:numFmt formatCode="General" sourceLinked="1"/>
        <c:majorTickMark val="out"/>
        <c:minorTickMark val="none"/>
        <c:tickLblPos val="nextTo"/>
        <c:txPr>
          <a:bodyPr/>
          <a:lstStyle/>
          <a:p>
            <a:pPr>
              <a:defRPr sz="900"/>
            </a:pPr>
            <a:endParaRPr lang="ja-JP"/>
          </a:p>
        </c:txPr>
        <c:crossAx val="124537856"/>
        <c:crosses val="autoZero"/>
        <c:auto val="1"/>
        <c:lblAlgn val="ctr"/>
        <c:lblOffset val="100"/>
        <c:noMultiLvlLbl val="0"/>
      </c:catAx>
      <c:valAx>
        <c:axId val="124537856"/>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124536320"/>
        <c:crosses val="autoZero"/>
        <c:crossBetween val="between"/>
        <c:majorUnit val="50"/>
      </c:valAx>
      <c:spPr>
        <a:solidFill>
          <a:schemeClr val="bg2"/>
        </a:solidFill>
      </c:spPr>
    </c:plotArea>
    <c:legend>
      <c:legendPos val="r"/>
      <c:layout>
        <c:manualLayout>
          <c:xMode val="edge"/>
          <c:yMode val="edge"/>
          <c:x val="0.39220611648537923"/>
          <c:y val="0.92904614532537944"/>
          <c:w val="0.45211138559736302"/>
          <c:h val="5.1625359227361833E-2"/>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1957507366904E-2"/>
          <c:y val="0.11240100607750912"/>
          <c:w val="0.90761608498526614"/>
          <c:h val="0.73754365080901618"/>
        </c:manualLayout>
      </c:layout>
      <c:barChart>
        <c:barDir val="col"/>
        <c:grouping val="clustered"/>
        <c:varyColors val="0"/>
        <c:ser>
          <c:idx val="0"/>
          <c:order val="0"/>
          <c:tx>
            <c:strRef>
              <c:f>⑨地域相談見込みと実績!$B$2</c:f>
              <c:strCache>
                <c:ptCount val="1"/>
                <c:pt idx="0">
                  <c:v>見込み量</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568D-4189-B34F-86687779DF87}"/>
              </c:ext>
            </c:extLst>
          </c:dPt>
          <c:dPt>
            <c:idx val="2"/>
            <c:invertIfNegative val="0"/>
            <c:bubble3D val="0"/>
            <c:extLst>
              <c:ext xmlns:c16="http://schemas.microsoft.com/office/drawing/2014/chart" uri="{C3380CC4-5D6E-409C-BE32-E72D297353CC}">
                <c16:uniqueId val="{00000001-568D-4189-B34F-86687779DF87}"/>
              </c:ext>
            </c:extLst>
          </c:dPt>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⑨地域相談見込みと実績!$A$3:$A$6</c:f>
              <c:strCache>
                <c:ptCount val="4"/>
                <c:pt idx="0">
                  <c:v>H28.3</c:v>
                </c:pt>
                <c:pt idx="1">
                  <c:v>H29.3</c:v>
                </c:pt>
                <c:pt idx="2">
                  <c:v>H30.3</c:v>
                </c:pt>
                <c:pt idx="3">
                  <c:v>H30.8</c:v>
                </c:pt>
              </c:strCache>
            </c:strRef>
          </c:cat>
          <c:val>
            <c:numRef>
              <c:f>⑨地域相談見込みと実績!$B$3:$B$6</c:f>
              <c:numCache>
                <c:formatCode>#,##0_);[Red]\(#,##0\)</c:formatCode>
                <c:ptCount val="4"/>
                <c:pt idx="0">
                  <c:v>3146</c:v>
                </c:pt>
                <c:pt idx="1">
                  <c:v>3736</c:v>
                </c:pt>
                <c:pt idx="2">
                  <c:v>4375</c:v>
                </c:pt>
                <c:pt idx="3">
                  <c:v>2715</c:v>
                </c:pt>
              </c:numCache>
            </c:numRef>
          </c:val>
          <c:extLst>
            <c:ext xmlns:c16="http://schemas.microsoft.com/office/drawing/2014/chart" uri="{C3380CC4-5D6E-409C-BE32-E72D297353CC}">
              <c16:uniqueId val="{00000002-568D-4189-B34F-86687779DF87}"/>
            </c:ext>
          </c:extLst>
        </c:ser>
        <c:ser>
          <c:idx val="1"/>
          <c:order val="1"/>
          <c:tx>
            <c:strRef>
              <c:f>⑨地域相談見込みと実績!$C$2</c:f>
              <c:strCache>
                <c:ptCount val="1"/>
                <c:pt idx="0">
                  <c:v>実績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⑨地域相談見込みと実績!$A$3:$A$6</c:f>
              <c:strCache>
                <c:ptCount val="4"/>
                <c:pt idx="0">
                  <c:v>H28.3</c:v>
                </c:pt>
                <c:pt idx="1">
                  <c:v>H29.3</c:v>
                </c:pt>
                <c:pt idx="2">
                  <c:v>H30.3</c:v>
                </c:pt>
                <c:pt idx="3">
                  <c:v>H30.8</c:v>
                </c:pt>
              </c:strCache>
            </c:strRef>
          </c:cat>
          <c:val>
            <c:numRef>
              <c:f>⑨地域相談見込みと実績!$C$3:$C$6</c:f>
              <c:numCache>
                <c:formatCode>#,##0_);[Red]\(#,##0\)</c:formatCode>
                <c:ptCount val="4"/>
                <c:pt idx="0">
                  <c:v>495</c:v>
                </c:pt>
                <c:pt idx="1">
                  <c:v>552</c:v>
                </c:pt>
                <c:pt idx="2">
                  <c:v>576</c:v>
                </c:pt>
                <c:pt idx="3">
                  <c:v>620</c:v>
                </c:pt>
              </c:numCache>
            </c:numRef>
          </c:val>
          <c:extLst>
            <c:ext xmlns:c16="http://schemas.microsoft.com/office/drawing/2014/chart" uri="{C3380CC4-5D6E-409C-BE32-E72D297353CC}">
              <c16:uniqueId val="{00000003-568D-4189-B34F-86687779DF87}"/>
            </c:ext>
          </c:extLst>
        </c:ser>
        <c:dLbls>
          <c:showLegendKey val="0"/>
          <c:showVal val="1"/>
          <c:showCatName val="0"/>
          <c:showSerName val="0"/>
          <c:showPercent val="0"/>
          <c:showBubbleSize val="0"/>
        </c:dLbls>
        <c:gapWidth val="219"/>
        <c:overlap val="-27"/>
        <c:axId val="30431872"/>
        <c:axId val="30463872"/>
      </c:barChart>
      <c:catAx>
        <c:axId val="304318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63872"/>
        <c:crosses val="autoZero"/>
        <c:auto val="1"/>
        <c:lblAlgn val="ctr"/>
        <c:lblOffset val="100"/>
        <c:noMultiLvlLbl val="0"/>
      </c:catAx>
      <c:valAx>
        <c:axId val="3046387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31872"/>
        <c:crosses val="autoZero"/>
        <c:crossBetween val="between"/>
      </c:valAx>
      <c:spPr>
        <a:noFill/>
        <a:ln>
          <a:noFill/>
        </a:ln>
        <a:effectLst/>
      </c:spPr>
    </c:plotArea>
    <c:legend>
      <c:legendPos val="l"/>
      <c:layout>
        <c:manualLayout>
          <c:xMode val="edge"/>
          <c:yMode val="edge"/>
          <c:x val="3.3594150914448659E-2"/>
          <c:y val="7.2182404949603762E-2"/>
          <c:w val="0.2178855127208088"/>
          <c:h val="0.219602804133345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1972780793136E-2"/>
          <c:y val="8.8184646150427731E-2"/>
          <c:w val="0.90761605443841376"/>
          <c:h val="0.79408885123875128"/>
        </c:manualLayout>
      </c:layout>
      <c:barChart>
        <c:barDir val="col"/>
        <c:grouping val="clustered"/>
        <c:varyColors val="0"/>
        <c:ser>
          <c:idx val="0"/>
          <c:order val="0"/>
          <c:tx>
            <c:strRef>
              <c:f>⑨地域相談見込みと実績!$H$2</c:f>
              <c:strCache>
                <c:ptCount val="1"/>
                <c:pt idx="0">
                  <c:v>見込み量</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787-4E1F-AD21-A9F317447FB7}"/>
              </c:ext>
            </c:extLst>
          </c:dPt>
          <c:dPt>
            <c:idx val="2"/>
            <c:invertIfNegative val="0"/>
            <c:bubble3D val="0"/>
            <c:extLst>
              <c:ext xmlns:c16="http://schemas.microsoft.com/office/drawing/2014/chart" uri="{C3380CC4-5D6E-409C-BE32-E72D297353CC}">
                <c16:uniqueId val="{00000001-2787-4E1F-AD21-A9F317447FB7}"/>
              </c:ext>
            </c:extLst>
          </c:dPt>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⑨地域相談見込みと実績!$A$3:$A$6</c:f>
              <c:strCache>
                <c:ptCount val="4"/>
                <c:pt idx="0">
                  <c:v>H28.3</c:v>
                </c:pt>
                <c:pt idx="1">
                  <c:v>H29.3</c:v>
                </c:pt>
                <c:pt idx="2">
                  <c:v>H30.3</c:v>
                </c:pt>
                <c:pt idx="3">
                  <c:v>H30.8</c:v>
                </c:pt>
              </c:strCache>
            </c:strRef>
          </c:cat>
          <c:val>
            <c:numRef>
              <c:f>⑨地域相談見込みと実績!$H$3:$H$6</c:f>
              <c:numCache>
                <c:formatCode>#,##0_);[Red]\(#,##0\)</c:formatCode>
                <c:ptCount val="4"/>
                <c:pt idx="0">
                  <c:v>4309</c:v>
                </c:pt>
                <c:pt idx="1">
                  <c:v>5418</c:v>
                </c:pt>
                <c:pt idx="2">
                  <c:v>6648</c:v>
                </c:pt>
                <c:pt idx="3">
                  <c:v>5481</c:v>
                </c:pt>
              </c:numCache>
            </c:numRef>
          </c:val>
          <c:extLst>
            <c:ext xmlns:c16="http://schemas.microsoft.com/office/drawing/2014/chart" uri="{C3380CC4-5D6E-409C-BE32-E72D297353CC}">
              <c16:uniqueId val="{00000002-2787-4E1F-AD21-A9F317447FB7}"/>
            </c:ext>
          </c:extLst>
        </c:ser>
        <c:ser>
          <c:idx val="1"/>
          <c:order val="1"/>
          <c:tx>
            <c:strRef>
              <c:f>⑨地域相談見込みと実績!$I$2</c:f>
              <c:strCache>
                <c:ptCount val="1"/>
                <c:pt idx="0">
                  <c:v>実績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⑨地域相談見込みと実績!$A$3:$A$6</c:f>
              <c:strCache>
                <c:ptCount val="4"/>
                <c:pt idx="0">
                  <c:v>H28.3</c:v>
                </c:pt>
                <c:pt idx="1">
                  <c:v>H29.3</c:v>
                </c:pt>
                <c:pt idx="2">
                  <c:v>H30.3</c:v>
                </c:pt>
                <c:pt idx="3">
                  <c:v>H30.8</c:v>
                </c:pt>
              </c:strCache>
            </c:strRef>
          </c:cat>
          <c:val>
            <c:numRef>
              <c:f>⑨地域相談見込みと実績!$I$3:$I$6</c:f>
              <c:numCache>
                <c:formatCode>#,##0_);[Red]\(#,##0\)</c:formatCode>
                <c:ptCount val="4"/>
                <c:pt idx="0">
                  <c:v>2419</c:v>
                </c:pt>
                <c:pt idx="1">
                  <c:v>2738</c:v>
                </c:pt>
                <c:pt idx="2">
                  <c:v>3024</c:v>
                </c:pt>
                <c:pt idx="3">
                  <c:v>3107</c:v>
                </c:pt>
              </c:numCache>
            </c:numRef>
          </c:val>
          <c:extLst>
            <c:ext xmlns:c16="http://schemas.microsoft.com/office/drawing/2014/chart" uri="{C3380CC4-5D6E-409C-BE32-E72D297353CC}">
              <c16:uniqueId val="{00000003-2787-4E1F-AD21-A9F317447FB7}"/>
            </c:ext>
          </c:extLst>
        </c:ser>
        <c:dLbls>
          <c:showLegendKey val="0"/>
          <c:showVal val="1"/>
          <c:showCatName val="0"/>
          <c:showSerName val="0"/>
          <c:showPercent val="0"/>
          <c:showBubbleSize val="0"/>
        </c:dLbls>
        <c:gapWidth val="219"/>
        <c:overlap val="-27"/>
        <c:axId val="30417280"/>
        <c:axId val="30420352"/>
      </c:barChart>
      <c:catAx>
        <c:axId val="304172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20352"/>
        <c:crosses val="autoZero"/>
        <c:auto val="1"/>
        <c:lblAlgn val="ctr"/>
        <c:lblOffset val="100"/>
        <c:noMultiLvlLbl val="0"/>
      </c:catAx>
      <c:valAx>
        <c:axId val="3042035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17280"/>
        <c:crosses val="autoZero"/>
        <c:crossBetween val="between"/>
      </c:valAx>
      <c:spPr>
        <a:noFill/>
        <a:ln>
          <a:noFill/>
        </a:ln>
        <a:effectLst/>
      </c:spPr>
    </c:plotArea>
    <c:legend>
      <c:legendPos val="l"/>
      <c:layout>
        <c:manualLayout>
          <c:xMode val="edge"/>
          <c:yMode val="edge"/>
          <c:x val="2.8381274488426728E-2"/>
          <c:y val="3.342569421868738E-2"/>
          <c:w val="0.21037228633992339"/>
          <c:h val="0.202533057132704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dgm:spPr>
        <a:ln>
          <a:solidFill>
            <a:srgbClr val="0070C0"/>
          </a:solidFill>
        </a:ln>
      </dgm:spPr>
      <dgm:t>
        <a:bodyPr/>
        <a:lstStyle/>
        <a:p>
          <a:r>
            <a:rPr kumimoji="1" lang="ja-JP" altLang="en-US" dirty="0"/>
            <a:t>本人</a:t>
          </a:r>
        </a:p>
      </dgm:t>
    </dgm:pt>
    <dgm:pt modelId="{AB7C907D-E457-463E-BA02-1EC5675A1E6A}" type="parTrans" cxnId="{6FAC36A6-C2F9-47D1-AD7A-010472616886}">
      <dgm:prSet/>
      <dgm:spPr/>
      <dgm:t>
        <a:bodyPr/>
        <a:lstStyle/>
        <a:p>
          <a:endParaRPr kumimoji="1" lang="ja-JP" altLang="en-US"/>
        </a:p>
      </dgm:t>
    </dgm:pt>
    <dgm:pt modelId="{4F30711B-A420-4A7B-A006-041CB8298F72}" type="sibTrans" cxnId="{6FAC36A6-C2F9-47D1-AD7A-010472616886}">
      <dgm:prSet/>
      <dgm:spPr/>
      <dgm:t>
        <a:bodyPr/>
        <a:lstStyle/>
        <a:p>
          <a:endParaRPr kumimoji="1" lang="ja-JP" altLang="en-US"/>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2400" dirty="0"/>
            <a:t>医療機関</a:t>
          </a:r>
        </a:p>
      </dgm:t>
    </dgm:pt>
    <dgm:pt modelId="{7CE6B11F-5D67-45AC-B87F-DD109DAB9740}" type="parTrans" cxnId="{83224998-0784-4C2D-8521-04A17FFD2B61}">
      <dgm:prSet/>
      <dgm:spPr/>
      <dgm:t>
        <a:bodyPr/>
        <a:lstStyle/>
        <a:p>
          <a:endParaRPr kumimoji="1" lang="ja-JP" altLang="en-US"/>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a:p>
      </dgm:t>
    </dgm:pt>
    <dgm:pt modelId="{D794267D-9FE7-44CB-A32D-791A7C580A54}">
      <dgm:prSet phldrT="[テキスト]" custT="1"/>
      <dgm:spPr>
        <a:solidFill>
          <a:srgbClr val="FFCC99"/>
        </a:solidFill>
        <a:ln>
          <a:solidFill>
            <a:srgbClr val="0070C0"/>
          </a:solidFill>
        </a:ln>
      </dgm:spPr>
      <dgm:t>
        <a:bodyPr/>
        <a:lstStyle/>
        <a:p>
          <a:r>
            <a:rPr kumimoji="1" lang="ja-JP" altLang="en-US" sz="1800" dirty="0"/>
            <a:t>基幹相談支援センター</a:t>
          </a:r>
        </a:p>
      </dgm:t>
    </dgm:pt>
    <dgm:pt modelId="{01D85933-D5A8-4C87-A332-D99F2E61262E}" type="parTrans" cxnId="{A3A27AC8-0B61-4647-88D7-1F8027BDA27E}">
      <dgm:prSet/>
      <dgm:spPr/>
      <dgm:t>
        <a:bodyPr/>
        <a:lstStyle/>
        <a:p>
          <a:endParaRPr kumimoji="1" lang="ja-JP" altLang="en-US"/>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a:p>
      </dgm:t>
    </dgm:pt>
    <dgm:pt modelId="{EC18B904-4C6D-473C-83FB-814278324DBD}">
      <dgm:prSet phldrT="[テキスト]" custT="1"/>
      <dgm:spPr>
        <a:solidFill>
          <a:srgbClr val="99FF99"/>
        </a:solidFill>
        <a:ln>
          <a:solidFill>
            <a:srgbClr val="0070C0"/>
          </a:solidFill>
        </a:ln>
      </dgm:spPr>
      <dgm:t>
        <a:bodyPr/>
        <a:lstStyle/>
        <a:p>
          <a:r>
            <a:rPr kumimoji="1" lang="ja-JP" altLang="en-US" sz="2400" dirty="0"/>
            <a:t>市町村</a:t>
          </a:r>
        </a:p>
      </dgm:t>
    </dgm:pt>
    <dgm:pt modelId="{C28B2B19-A2BF-443A-ABAF-41D7715EA1B2}" type="parTrans" cxnId="{22DCF1AF-A9D9-47A3-98A0-1CE3E2C7969C}">
      <dgm:prSet/>
      <dgm:spPr/>
      <dgm:t>
        <a:bodyPr/>
        <a:lstStyle/>
        <a:p>
          <a:endParaRPr kumimoji="1" lang="ja-JP" altLang="en-US"/>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a:p>
      </dgm:t>
    </dgm:pt>
    <dgm:pt modelId="{00C66489-B3A2-4085-8624-4BFDBEA2948F}">
      <dgm:prSet phldrT="[テキスト]" custT="1"/>
      <dgm:spPr>
        <a:solidFill>
          <a:srgbClr val="CCFFFF"/>
        </a:solidFill>
        <a:ln>
          <a:solidFill>
            <a:srgbClr val="0070C0"/>
          </a:solidFill>
        </a:ln>
      </dgm:spPr>
      <dgm:t>
        <a:bodyPr/>
        <a:lstStyle/>
        <a:p>
          <a:r>
            <a:rPr kumimoji="1" lang="ja-JP" altLang="en-US" sz="2400" dirty="0"/>
            <a:t>保健所</a:t>
          </a:r>
        </a:p>
      </dgm:t>
    </dgm:pt>
    <dgm:pt modelId="{80CB2951-9646-4B4C-9559-5054F7D9498F}" type="parTrans" cxnId="{34F84353-D313-4816-A086-1470965B15EA}">
      <dgm:prSet/>
      <dgm:spPr/>
      <dgm:t>
        <a:bodyPr/>
        <a:lstStyle/>
        <a:p>
          <a:endParaRPr kumimoji="1" lang="ja-JP" altLang="en-US"/>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a:p>
      </dgm:t>
    </dgm:pt>
    <dgm:pt modelId="{84FB1EF2-C260-4AEE-8AC4-315E7637639D}">
      <dgm:prSet phldrT="[テキスト]"/>
      <dgm:spPr/>
      <dgm:t>
        <a:bodyPr/>
        <a:lstStyle/>
        <a:p>
          <a:endParaRPr kumimoji="1" lang="ja-JP" altLang="en-US" dirty="0"/>
        </a:p>
      </dgm:t>
    </dgm:pt>
    <dgm:pt modelId="{3E0CB7C4-012E-4F5B-8BB1-83739962830E}" type="parTrans" cxnId="{9C7B016C-423E-4554-ABED-5B0752B46BA3}">
      <dgm:prSet/>
      <dgm:spPr/>
      <dgm:t>
        <a:bodyPr/>
        <a:lstStyle/>
        <a:p>
          <a:endParaRPr kumimoji="1" lang="ja-JP" altLang="en-US"/>
        </a:p>
      </dgm:t>
    </dgm:pt>
    <dgm:pt modelId="{F36A969C-3612-4827-B692-C4A813759EA2}" type="sibTrans" cxnId="{9C7B016C-423E-4554-ABED-5B0752B46BA3}">
      <dgm:prSet/>
      <dgm:spPr/>
      <dgm:t>
        <a:bodyPr/>
        <a:lstStyle/>
        <a:p>
          <a:endParaRPr kumimoji="1" lang="ja-JP" altLang="en-US"/>
        </a:p>
      </dgm:t>
    </dgm:pt>
    <dgm:pt modelId="{1CB06400-A85A-4CD5-8C10-899CF68D4447}">
      <dgm:prSet phldrT="[テキスト]"/>
      <dgm:spPr/>
      <dgm:t>
        <a:bodyPr/>
        <a:lstStyle/>
        <a:p>
          <a:endParaRPr kumimoji="1" lang="ja-JP" altLang="en-US"/>
        </a:p>
      </dgm:t>
    </dgm:pt>
    <dgm:pt modelId="{B5E92C3F-6327-4411-B289-D0CACF1DD15D}" type="parTrans" cxnId="{7BCA177A-8BF4-4742-BD20-70297AFE951F}">
      <dgm:prSet/>
      <dgm:spPr/>
      <dgm:t>
        <a:bodyPr/>
        <a:lstStyle/>
        <a:p>
          <a:endParaRPr kumimoji="1" lang="ja-JP" altLang="en-US"/>
        </a:p>
      </dgm:t>
    </dgm:pt>
    <dgm:pt modelId="{57B4423B-FB1C-4F5F-9EC0-BE51D319221F}" type="sibTrans" cxnId="{7BCA177A-8BF4-4742-BD20-70297AFE951F}">
      <dgm:prSet/>
      <dgm:spPr/>
      <dgm:t>
        <a:bodyPr/>
        <a:lstStyle/>
        <a:p>
          <a:endParaRPr kumimoji="1" lang="ja-JP" altLang="en-US"/>
        </a:p>
      </dgm:t>
    </dgm:pt>
    <dgm:pt modelId="{8BAE9E9F-22F2-43F5-8571-238186CCDDA4}">
      <dgm:prSet phldrT="[テキスト]"/>
      <dgm:spPr/>
      <dgm:t>
        <a:bodyPr/>
        <a:lstStyle/>
        <a:p>
          <a:endParaRPr kumimoji="1" lang="ja-JP" altLang="en-US"/>
        </a:p>
      </dgm:t>
    </dgm:pt>
    <dgm:pt modelId="{4108B0CC-6767-437F-9FB7-810FE739A299}" type="parTrans" cxnId="{2B9D047E-A35F-4CA3-B145-56C440C0477F}">
      <dgm:prSet/>
      <dgm:spPr/>
      <dgm:t>
        <a:bodyPr/>
        <a:lstStyle/>
        <a:p>
          <a:endParaRPr kumimoji="1" lang="ja-JP" altLang="en-US"/>
        </a:p>
      </dgm:t>
    </dgm:pt>
    <dgm:pt modelId="{A0E934D9-60B0-4C6F-8CE4-02BC62B46E19}" type="sibTrans" cxnId="{2B9D047E-A35F-4CA3-B145-56C440C0477F}">
      <dgm:prSet/>
      <dgm:spPr/>
      <dgm:t>
        <a:bodyPr/>
        <a:lstStyle/>
        <a:p>
          <a:endParaRPr kumimoji="1" lang="ja-JP" altLang="en-US"/>
        </a:p>
      </dgm:t>
    </dgm:pt>
    <dgm:pt modelId="{946CA410-B258-4015-96A7-0840B29B7DAF}">
      <dgm:prSet/>
      <dgm:spPr/>
      <dgm:t>
        <a:bodyPr/>
        <a:lstStyle/>
        <a:p>
          <a:endParaRPr kumimoji="1" lang="ja-JP" altLang="en-US"/>
        </a:p>
      </dgm:t>
    </dgm:pt>
    <dgm:pt modelId="{4D19C09E-1AB4-4FF6-9531-9F45FB6BAA9D}" type="parTrans" cxnId="{734FFEAE-F968-43B6-A614-AAFB8DE9ADBC}">
      <dgm:prSet/>
      <dgm:spPr/>
      <dgm:t>
        <a:bodyPr/>
        <a:lstStyle/>
        <a:p>
          <a:endParaRPr kumimoji="1" lang="ja-JP" altLang="en-US"/>
        </a:p>
      </dgm:t>
    </dgm:pt>
    <dgm:pt modelId="{E6153048-EE9A-4ED7-9E05-D44B5A06E1B6}" type="sibTrans" cxnId="{734FFEAE-F968-43B6-A614-AAFB8DE9ADBC}">
      <dgm:prSet/>
      <dgm:spPr/>
      <dgm:t>
        <a:bodyPr/>
        <a:lstStyle/>
        <a:p>
          <a:endParaRPr kumimoji="1" lang="ja-JP" altLang="en-US"/>
        </a:p>
      </dgm:t>
    </dgm:pt>
    <dgm:pt modelId="{43A515A4-853F-470F-A3E3-71DA0146A7D2}" type="pres">
      <dgm:prSet presAssocID="{A7E646A5-40F7-49B3-9FDB-1E9EFD21607C}" presName="Name0" presStyleCnt="0">
        <dgm:presLayoutVars>
          <dgm:chMax val="1"/>
          <dgm:dir/>
          <dgm:animLvl val="ctr"/>
          <dgm:resizeHandles val="exact"/>
        </dgm:presLayoutVars>
      </dgm:prSet>
      <dgm:spPr/>
      <dgm:t>
        <a:bodyPr/>
        <a:lstStyle/>
        <a:p>
          <a:endParaRPr kumimoji="1" lang="ja-JP" altLang="en-US"/>
        </a:p>
      </dgm:t>
    </dgm:pt>
    <dgm:pt modelId="{F2B346A3-457F-40A6-BB9D-FC2F1210296F}" type="pres">
      <dgm:prSet presAssocID="{29E5D88D-6EDD-4B76-8463-E955711C2C91}" presName="centerShape" presStyleLbl="node0" presStyleIdx="0" presStyleCnt="1" custScaleX="76444" custScaleY="67849" custLinFactNeighborX="1157" custLinFactNeighborY="2305"/>
      <dgm:spPr/>
      <dgm:t>
        <a:bodyPr/>
        <a:lstStyle/>
        <a:p>
          <a:endParaRPr kumimoji="1" lang="ja-JP" altLang="en-US"/>
        </a:p>
      </dgm:t>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t>
        <a:bodyPr/>
        <a:lstStyle/>
        <a:p>
          <a:endParaRPr kumimoji="1" lang="ja-JP" altLang="en-US"/>
        </a:p>
      </dgm:t>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t>
        <a:bodyPr/>
        <a:lstStyle/>
        <a:p>
          <a:endParaRPr kumimoji="1" lang="ja-JP" altLang="en-US"/>
        </a:p>
      </dgm:t>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t>
        <a:bodyPr/>
        <a:lstStyle/>
        <a:p>
          <a:endParaRPr kumimoji="1" lang="ja-JP" altLang="en-US"/>
        </a:p>
      </dgm:t>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t>
        <a:bodyPr/>
        <a:lstStyle/>
        <a:p>
          <a:endParaRPr kumimoji="1" lang="ja-JP" altLang="en-US"/>
        </a:p>
      </dgm:t>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t>
        <a:bodyPr/>
        <a:lstStyle/>
        <a:p>
          <a:endParaRPr kumimoji="1" lang="ja-JP" altLang="en-US"/>
        </a:p>
      </dgm:t>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t>
        <a:bodyPr/>
        <a:lstStyle/>
        <a:p>
          <a:endParaRPr kumimoji="1" lang="ja-JP" altLang="en-US"/>
        </a:p>
      </dgm:t>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t>
        <a:bodyPr/>
        <a:lstStyle/>
        <a:p>
          <a:endParaRPr kumimoji="1" lang="ja-JP" altLang="en-US"/>
        </a:p>
      </dgm:t>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t>
        <a:bodyPr/>
        <a:lstStyle/>
        <a:p>
          <a:endParaRPr kumimoji="1" lang="ja-JP" altLang="en-US"/>
        </a:p>
      </dgm:t>
    </dgm:pt>
  </dgm:ptLst>
  <dgm:cxnLst>
    <dgm:cxn modelId="{22DCF1AF-A9D9-47A3-98A0-1CE3E2C7969C}" srcId="{29E5D88D-6EDD-4B76-8463-E955711C2C91}" destId="{EC18B904-4C6D-473C-83FB-814278324DBD}" srcOrd="2" destOrd="0" parTransId="{C28B2B19-A2BF-443A-ABAF-41D7715EA1B2}" sibTransId="{64097335-E749-4FF1-8D4C-41976F28EDC2}"/>
    <dgm:cxn modelId="{1BBA017A-3ADC-43F2-94AE-D043736AA514}" type="presOf" srcId="{4C75F14B-4233-4032-979D-B30A287A3A6C}" destId="{8F60AA38-21C1-45D6-99D2-C4778821B609}" srcOrd="0" destOrd="0" presId="urn:microsoft.com/office/officeart/2005/8/layout/radial6"/>
    <dgm:cxn modelId="{F5B8AB98-870A-4A92-83A7-20088DD3BACC}" type="presOf" srcId="{00C66489-B3A2-4085-8624-4BFDBEA2948F}" destId="{2ECD613F-4DB4-40F6-87CC-71139F7320A1}" srcOrd="0" destOrd="0" presId="urn:microsoft.com/office/officeart/2005/8/layout/radial6"/>
    <dgm:cxn modelId="{1A849D55-0988-4EF6-9CFA-8E61967AFD13}" type="presOf" srcId="{64097335-E749-4FF1-8D4C-41976F28EDC2}" destId="{87F79C7E-6DCC-48D6-B86D-A27C10DE3FCB}" srcOrd="0" destOrd="0" presId="urn:microsoft.com/office/officeart/2005/8/layout/radial6"/>
    <dgm:cxn modelId="{734FFEAE-F968-43B6-A614-AAFB8DE9ADBC}" srcId="{A7E646A5-40F7-49B3-9FDB-1E9EFD21607C}" destId="{946CA410-B258-4015-96A7-0840B29B7DAF}" srcOrd="4" destOrd="0" parTransId="{4D19C09E-1AB4-4FF6-9531-9F45FB6BAA9D}" sibTransId="{E6153048-EE9A-4ED7-9E05-D44B5A06E1B6}"/>
    <dgm:cxn modelId="{34F84353-D313-4816-A086-1470965B15EA}" srcId="{29E5D88D-6EDD-4B76-8463-E955711C2C91}" destId="{00C66489-B3A2-4085-8624-4BFDBEA2948F}" srcOrd="3" destOrd="0" parTransId="{80CB2951-9646-4B4C-9559-5054F7D9498F}" sibTransId="{2B9F656C-FE2B-4513-97A9-FE56E27C4C52}"/>
    <dgm:cxn modelId="{42757E18-A5A4-4D7C-8F38-57CA4480EFE2}" type="presOf" srcId="{D794267D-9FE7-44CB-A32D-791A7C580A54}" destId="{CDE61BF0-D77D-4681-82E5-07C33233299E}" srcOrd="0" destOrd="0" presId="urn:microsoft.com/office/officeart/2005/8/layout/radial6"/>
    <dgm:cxn modelId="{2B9D047E-A35F-4CA3-B145-56C440C0477F}" srcId="{A7E646A5-40F7-49B3-9FDB-1E9EFD21607C}" destId="{8BAE9E9F-22F2-43F5-8571-238186CCDDA4}" srcOrd="3" destOrd="0" parTransId="{4108B0CC-6767-437F-9FB7-810FE739A299}" sibTransId="{A0E934D9-60B0-4C6F-8CE4-02BC62B46E19}"/>
    <dgm:cxn modelId="{0C26DA38-111A-48ED-8A77-95E494060D95}" type="presOf" srcId="{EC18B904-4C6D-473C-83FB-814278324DBD}" destId="{E4045213-F8DD-4A12-943A-8CFDA0E6E287}"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154AACCA-89A4-4657-9516-21967A112133}" type="presOf" srcId="{2B9F656C-FE2B-4513-97A9-FE56E27C4C52}" destId="{1CA374A5-7F1A-4F2A-B22E-F25178874251}"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A3A27AC8-0B61-4647-88D7-1F8027BDA27E}" srcId="{29E5D88D-6EDD-4B76-8463-E955711C2C91}" destId="{D794267D-9FE7-44CB-A32D-791A7C580A54}" srcOrd="1" destOrd="0" parTransId="{01D85933-D5A8-4C87-A332-D99F2E61262E}" sibTransId="{2E06841F-633A-48B2-B550-79A6F43EA936}"/>
    <dgm:cxn modelId="{9C7B016C-423E-4554-ABED-5B0752B46BA3}" srcId="{A7E646A5-40F7-49B3-9FDB-1E9EFD21607C}" destId="{84FB1EF2-C260-4AEE-8AC4-315E7637639D}" srcOrd="1" destOrd="0" parTransId="{3E0CB7C4-012E-4F5B-8BB1-83739962830E}" sibTransId="{F36A969C-3612-4827-B692-C4A813759EA2}"/>
    <dgm:cxn modelId="{D0CD7E3C-179A-445C-BCCE-661061445F87}" type="presOf" srcId="{A7E646A5-40F7-49B3-9FDB-1E9EFD21607C}" destId="{43A515A4-853F-470F-A3E3-71DA0146A7D2}"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3224998-0784-4C2D-8521-04A17FFD2B61}" srcId="{29E5D88D-6EDD-4B76-8463-E955711C2C91}" destId="{EC018D3E-6BB3-46C4-A992-E430D5C95508}" srcOrd="0" destOrd="0" parTransId="{7CE6B11F-5D67-45AC-B87F-DD109DAB9740}" sibTransId="{4C75F14B-4233-4032-979D-B30A287A3A6C}"/>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custT="1"/>
      <dgm:spPr>
        <a:ln>
          <a:solidFill>
            <a:srgbClr val="0070C0"/>
          </a:solidFill>
        </a:ln>
      </dgm:spPr>
      <dgm:t>
        <a:bodyPr/>
        <a:lstStyle/>
        <a:p>
          <a:r>
            <a:rPr kumimoji="1" lang="ja-JP" altLang="en-US" sz="1050" dirty="0"/>
            <a:t>本人</a:t>
          </a:r>
        </a:p>
      </dgm:t>
    </dgm:pt>
    <dgm:pt modelId="{AB7C907D-E457-463E-BA02-1EC5675A1E6A}" type="parTrans" cxnId="{6FAC36A6-C2F9-47D1-AD7A-010472616886}">
      <dgm:prSet/>
      <dgm:spPr/>
      <dgm:t>
        <a:bodyPr/>
        <a:lstStyle/>
        <a:p>
          <a:endParaRPr kumimoji="1" lang="ja-JP" altLang="en-US" sz="1050"/>
        </a:p>
      </dgm:t>
    </dgm:pt>
    <dgm:pt modelId="{4F30711B-A420-4A7B-A006-041CB8298F72}" type="sibTrans" cxnId="{6FAC36A6-C2F9-47D1-AD7A-010472616886}">
      <dgm:prSet/>
      <dgm:spPr/>
      <dgm:t>
        <a:bodyPr/>
        <a:lstStyle/>
        <a:p>
          <a:endParaRPr kumimoji="1" lang="ja-JP" altLang="en-US" sz="1050"/>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1050" dirty="0"/>
            <a:t>医療機関</a:t>
          </a:r>
        </a:p>
      </dgm:t>
    </dgm:pt>
    <dgm:pt modelId="{7CE6B11F-5D67-45AC-B87F-DD109DAB9740}" type="parTrans" cxnId="{83224998-0784-4C2D-8521-04A17FFD2B61}">
      <dgm:prSet/>
      <dgm:spPr/>
      <dgm:t>
        <a:bodyPr/>
        <a:lstStyle/>
        <a:p>
          <a:endParaRPr kumimoji="1" lang="ja-JP" altLang="en-US" sz="1050"/>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sz="1050"/>
        </a:p>
      </dgm:t>
    </dgm:pt>
    <dgm:pt modelId="{D794267D-9FE7-44CB-A32D-791A7C580A54}">
      <dgm:prSet phldrT="[テキスト]" custT="1"/>
      <dgm:spPr>
        <a:solidFill>
          <a:srgbClr val="FFCC99"/>
        </a:solidFill>
        <a:ln>
          <a:solidFill>
            <a:srgbClr val="0070C0"/>
          </a:solidFill>
        </a:ln>
      </dgm:spPr>
      <dgm:t>
        <a:bodyPr/>
        <a:lstStyle/>
        <a:p>
          <a:r>
            <a:rPr kumimoji="1" lang="ja-JP" altLang="en-US" sz="1050" dirty="0"/>
            <a:t>基幹相談支援センター</a:t>
          </a:r>
        </a:p>
      </dgm:t>
    </dgm:pt>
    <dgm:pt modelId="{01D85933-D5A8-4C87-A332-D99F2E61262E}" type="parTrans" cxnId="{A3A27AC8-0B61-4647-88D7-1F8027BDA27E}">
      <dgm:prSet/>
      <dgm:spPr/>
      <dgm:t>
        <a:bodyPr/>
        <a:lstStyle/>
        <a:p>
          <a:endParaRPr kumimoji="1" lang="ja-JP" altLang="en-US" sz="1050"/>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sz="1050"/>
        </a:p>
      </dgm:t>
    </dgm:pt>
    <dgm:pt modelId="{EC18B904-4C6D-473C-83FB-814278324DBD}">
      <dgm:prSet phldrT="[テキスト]" custT="1"/>
      <dgm:spPr>
        <a:solidFill>
          <a:srgbClr val="99FF99"/>
        </a:solidFill>
        <a:ln>
          <a:solidFill>
            <a:srgbClr val="0070C0"/>
          </a:solidFill>
        </a:ln>
      </dgm:spPr>
      <dgm:t>
        <a:bodyPr/>
        <a:lstStyle/>
        <a:p>
          <a:r>
            <a:rPr kumimoji="1" lang="ja-JP" altLang="en-US" sz="1050" dirty="0"/>
            <a:t>市町村</a:t>
          </a:r>
        </a:p>
      </dgm:t>
    </dgm:pt>
    <dgm:pt modelId="{C28B2B19-A2BF-443A-ABAF-41D7715EA1B2}" type="parTrans" cxnId="{22DCF1AF-A9D9-47A3-98A0-1CE3E2C7969C}">
      <dgm:prSet/>
      <dgm:spPr/>
      <dgm:t>
        <a:bodyPr/>
        <a:lstStyle/>
        <a:p>
          <a:endParaRPr kumimoji="1" lang="ja-JP" altLang="en-US" sz="1050"/>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sz="1050"/>
        </a:p>
      </dgm:t>
    </dgm:pt>
    <dgm:pt modelId="{00C66489-B3A2-4085-8624-4BFDBEA2948F}">
      <dgm:prSet phldrT="[テキスト]" custT="1"/>
      <dgm:spPr>
        <a:solidFill>
          <a:srgbClr val="CCFFFF"/>
        </a:solidFill>
        <a:ln>
          <a:solidFill>
            <a:srgbClr val="0070C0"/>
          </a:solidFill>
        </a:ln>
      </dgm:spPr>
      <dgm:t>
        <a:bodyPr/>
        <a:lstStyle/>
        <a:p>
          <a:r>
            <a:rPr kumimoji="1" lang="ja-JP" altLang="en-US" sz="1050" dirty="0"/>
            <a:t>保健所</a:t>
          </a:r>
        </a:p>
      </dgm:t>
    </dgm:pt>
    <dgm:pt modelId="{80CB2951-9646-4B4C-9559-5054F7D9498F}" type="parTrans" cxnId="{34F84353-D313-4816-A086-1470965B15EA}">
      <dgm:prSet/>
      <dgm:spPr/>
      <dgm:t>
        <a:bodyPr/>
        <a:lstStyle/>
        <a:p>
          <a:endParaRPr kumimoji="1" lang="ja-JP" altLang="en-US" sz="1050"/>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sz="1050"/>
        </a:p>
      </dgm:t>
    </dgm:pt>
    <dgm:pt modelId="{84FB1EF2-C260-4AEE-8AC4-315E7637639D}">
      <dgm:prSet phldrT="[テキスト]"/>
      <dgm:spPr/>
      <dgm:t>
        <a:bodyPr/>
        <a:lstStyle/>
        <a:p>
          <a:endParaRPr kumimoji="1" lang="ja-JP" altLang="en-US" sz="1050" dirty="0"/>
        </a:p>
      </dgm:t>
    </dgm:pt>
    <dgm:pt modelId="{3E0CB7C4-012E-4F5B-8BB1-83739962830E}" type="parTrans" cxnId="{9C7B016C-423E-4554-ABED-5B0752B46BA3}">
      <dgm:prSet/>
      <dgm:spPr/>
      <dgm:t>
        <a:bodyPr/>
        <a:lstStyle/>
        <a:p>
          <a:endParaRPr kumimoji="1" lang="ja-JP" altLang="en-US" sz="1050"/>
        </a:p>
      </dgm:t>
    </dgm:pt>
    <dgm:pt modelId="{F36A969C-3612-4827-B692-C4A813759EA2}" type="sibTrans" cxnId="{9C7B016C-423E-4554-ABED-5B0752B46BA3}">
      <dgm:prSet/>
      <dgm:spPr/>
      <dgm:t>
        <a:bodyPr/>
        <a:lstStyle/>
        <a:p>
          <a:endParaRPr kumimoji="1" lang="ja-JP" altLang="en-US" sz="1050"/>
        </a:p>
      </dgm:t>
    </dgm:pt>
    <dgm:pt modelId="{1CB06400-A85A-4CD5-8C10-899CF68D4447}">
      <dgm:prSet phldrT="[テキスト]"/>
      <dgm:spPr/>
      <dgm:t>
        <a:bodyPr/>
        <a:lstStyle/>
        <a:p>
          <a:endParaRPr kumimoji="1" lang="ja-JP" altLang="en-US" sz="1050"/>
        </a:p>
      </dgm:t>
    </dgm:pt>
    <dgm:pt modelId="{B5E92C3F-6327-4411-B289-D0CACF1DD15D}" type="parTrans" cxnId="{7BCA177A-8BF4-4742-BD20-70297AFE951F}">
      <dgm:prSet/>
      <dgm:spPr/>
      <dgm:t>
        <a:bodyPr/>
        <a:lstStyle/>
        <a:p>
          <a:endParaRPr kumimoji="1" lang="ja-JP" altLang="en-US" sz="1050"/>
        </a:p>
      </dgm:t>
    </dgm:pt>
    <dgm:pt modelId="{57B4423B-FB1C-4F5F-9EC0-BE51D319221F}" type="sibTrans" cxnId="{7BCA177A-8BF4-4742-BD20-70297AFE951F}">
      <dgm:prSet/>
      <dgm:spPr/>
      <dgm:t>
        <a:bodyPr/>
        <a:lstStyle/>
        <a:p>
          <a:endParaRPr kumimoji="1" lang="ja-JP" altLang="en-US" sz="1050"/>
        </a:p>
      </dgm:t>
    </dgm:pt>
    <dgm:pt modelId="{8BAE9E9F-22F2-43F5-8571-238186CCDDA4}">
      <dgm:prSet phldrT="[テキスト]"/>
      <dgm:spPr/>
      <dgm:t>
        <a:bodyPr/>
        <a:lstStyle/>
        <a:p>
          <a:endParaRPr kumimoji="1" lang="ja-JP" altLang="en-US" sz="1050"/>
        </a:p>
      </dgm:t>
    </dgm:pt>
    <dgm:pt modelId="{4108B0CC-6767-437F-9FB7-810FE739A299}" type="parTrans" cxnId="{2B9D047E-A35F-4CA3-B145-56C440C0477F}">
      <dgm:prSet/>
      <dgm:spPr/>
      <dgm:t>
        <a:bodyPr/>
        <a:lstStyle/>
        <a:p>
          <a:endParaRPr kumimoji="1" lang="ja-JP" altLang="en-US" sz="1050"/>
        </a:p>
      </dgm:t>
    </dgm:pt>
    <dgm:pt modelId="{A0E934D9-60B0-4C6F-8CE4-02BC62B46E19}" type="sibTrans" cxnId="{2B9D047E-A35F-4CA3-B145-56C440C0477F}">
      <dgm:prSet/>
      <dgm:spPr/>
      <dgm:t>
        <a:bodyPr/>
        <a:lstStyle/>
        <a:p>
          <a:endParaRPr kumimoji="1" lang="ja-JP" altLang="en-US" sz="1050"/>
        </a:p>
      </dgm:t>
    </dgm:pt>
    <dgm:pt modelId="{946CA410-B258-4015-96A7-0840B29B7DAF}">
      <dgm:prSet/>
      <dgm:spPr/>
      <dgm:t>
        <a:bodyPr/>
        <a:lstStyle/>
        <a:p>
          <a:endParaRPr kumimoji="1" lang="ja-JP" altLang="en-US" sz="1050"/>
        </a:p>
      </dgm:t>
    </dgm:pt>
    <dgm:pt modelId="{4D19C09E-1AB4-4FF6-9531-9F45FB6BAA9D}" type="parTrans" cxnId="{734FFEAE-F968-43B6-A614-AAFB8DE9ADBC}">
      <dgm:prSet/>
      <dgm:spPr/>
      <dgm:t>
        <a:bodyPr/>
        <a:lstStyle/>
        <a:p>
          <a:endParaRPr kumimoji="1" lang="ja-JP" altLang="en-US" sz="1050"/>
        </a:p>
      </dgm:t>
    </dgm:pt>
    <dgm:pt modelId="{E6153048-EE9A-4ED7-9E05-D44B5A06E1B6}" type="sibTrans" cxnId="{734FFEAE-F968-43B6-A614-AAFB8DE9ADBC}">
      <dgm:prSet/>
      <dgm:spPr/>
      <dgm:t>
        <a:bodyPr/>
        <a:lstStyle/>
        <a:p>
          <a:endParaRPr kumimoji="1" lang="ja-JP" altLang="en-US" sz="1050"/>
        </a:p>
      </dgm:t>
    </dgm:pt>
    <dgm:pt modelId="{43A515A4-853F-470F-A3E3-71DA0146A7D2}" type="pres">
      <dgm:prSet presAssocID="{A7E646A5-40F7-49B3-9FDB-1E9EFD21607C}" presName="Name0" presStyleCnt="0">
        <dgm:presLayoutVars>
          <dgm:chMax val="1"/>
          <dgm:dir/>
          <dgm:animLvl val="ctr"/>
          <dgm:resizeHandles val="exact"/>
        </dgm:presLayoutVars>
      </dgm:prSet>
      <dgm:spPr/>
      <dgm:t>
        <a:bodyPr/>
        <a:lstStyle/>
        <a:p>
          <a:endParaRPr kumimoji="1" lang="ja-JP" altLang="en-US"/>
        </a:p>
      </dgm:t>
    </dgm:pt>
    <dgm:pt modelId="{F2B346A3-457F-40A6-BB9D-FC2F1210296F}" type="pres">
      <dgm:prSet presAssocID="{29E5D88D-6EDD-4B76-8463-E955711C2C91}" presName="centerShape" presStyleLbl="node0" presStyleIdx="0" presStyleCnt="1" custScaleX="76444" custScaleY="67849" custLinFactNeighborX="1157" custLinFactNeighborY="2305"/>
      <dgm:spPr/>
      <dgm:t>
        <a:bodyPr/>
        <a:lstStyle/>
        <a:p>
          <a:endParaRPr kumimoji="1" lang="ja-JP" altLang="en-US"/>
        </a:p>
      </dgm:t>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t>
        <a:bodyPr/>
        <a:lstStyle/>
        <a:p>
          <a:endParaRPr kumimoji="1" lang="ja-JP" altLang="en-US"/>
        </a:p>
      </dgm:t>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t>
        <a:bodyPr/>
        <a:lstStyle/>
        <a:p>
          <a:endParaRPr kumimoji="1" lang="ja-JP" altLang="en-US"/>
        </a:p>
      </dgm:t>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t>
        <a:bodyPr/>
        <a:lstStyle/>
        <a:p>
          <a:endParaRPr kumimoji="1" lang="ja-JP" altLang="en-US"/>
        </a:p>
      </dgm:t>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t>
        <a:bodyPr/>
        <a:lstStyle/>
        <a:p>
          <a:endParaRPr kumimoji="1" lang="ja-JP" altLang="en-US"/>
        </a:p>
      </dgm:t>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t>
        <a:bodyPr/>
        <a:lstStyle/>
        <a:p>
          <a:endParaRPr kumimoji="1" lang="ja-JP" altLang="en-US"/>
        </a:p>
      </dgm:t>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t>
        <a:bodyPr/>
        <a:lstStyle/>
        <a:p>
          <a:endParaRPr kumimoji="1" lang="ja-JP" altLang="en-US"/>
        </a:p>
      </dgm:t>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t>
        <a:bodyPr/>
        <a:lstStyle/>
        <a:p>
          <a:endParaRPr kumimoji="1" lang="ja-JP" altLang="en-US"/>
        </a:p>
      </dgm:t>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t>
        <a:bodyPr/>
        <a:lstStyle/>
        <a:p>
          <a:endParaRPr kumimoji="1" lang="ja-JP" altLang="en-US"/>
        </a:p>
      </dgm:t>
    </dgm:pt>
  </dgm:ptLst>
  <dgm:cxnLst>
    <dgm:cxn modelId="{22DCF1AF-A9D9-47A3-98A0-1CE3E2C7969C}" srcId="{29E5D88D-6EDD-4B76-8463-E955711C2C91}" destId="{EC18B904-4C6D-473C-83FB-814278324DBD}" srcOrd="2" destOrd="0" parTransId="{C28B2B19-A2BF-443A-ABAF-41D7715EA1B2}" sibTransId="{64097335-E749-4FF1-8D4C-41976F28EDC2}"/>
    <dgm:cxn modelId="{1BBA017A-3ADC-43F2-94AE-D043736AA514}" type="presOf" srcId="{4C75F14B-4233-4032-979D-B30A287A3A6C}" destId="{8F60AA38-21C1-45D6-99D2-C4778821B609}" srcOrd="0" destOrd="0" presId="urn:microsoft.com/office/officeart/2005/8/layout/radial6"/>
    <dgm:cxn modelId="{F5B8AB98-870A-4A92-83A7-20088DD3BACC}" type="presOf" srcId="{00C66489-B3A2-4085-8624-4BFDBEA2948F}" destId="{2ECD613F-4DB4-40F6-87CC-71139F7320A1}" srcOrd="0" destOrd="0" presId="urn:microsoft.com/office/officeart/2005/8/layout/radial6"/>
    <dgm:cxn modelId="{1A849D55-0988-4EF6-9CFA-8E61967AFD13}" type="presOf" srcId="{64097335-E749-4FF1-8D4C-41976F28EDC2}" destId="{87F79C7E-6DCC-48D6-B86D-A27C10DE3FCB}" srcOrd="0" destOrd="0" presId="urn:microsoft.com/office/officeart/2005/8/layout/radial6"/>
    <dgm:cxn modelId="{734FFEAE-F968-43B6-A614-AAFB8DE9ADBC}" srcId="{A7E646A5-40F7-49B3-9FDB-1E9EFD21607C}" destId="{946CA410-B258-4015-96A7-0840B29B7DAF}" srcOrd="4" destOrd="0" parTransId="{4D19C09E-1AB4-4FF6-9531-9F45FB6BAA9D}" sibTransId="{E6153048-EE9A-4ED7-9E05-D44B5A06E1B6}"/>
    <dgm:cxn modelId="{34F84353-D313-4816-A086-1470965B15EA}" srcId="{29E5D88D-6EDD-4B76-8463-E955711C2C91}" destId="{00C66489-B3A2-4085-8624-4BFDBEA2948F}" srcOrd="3" destOrd="0" parTransId="{80CB2951-9646-4B4C-9559-5054F7D9498F}" sibTransId="{2B9F656C-FE2B-4513-97A9-FE56E27C4C52}"/>
    <dgm:cxn modelId="{42757E18-A5A4-4D7C-8F38-57CA4480EFE2}" type="presOf" srcId="{D794267D-9FE7-44CB-A32D-791A7C580A54}" destId="{CDE61BF0-D77D-4681-82E5-07C33233299E}" srcOrd="0" destOrd="0" presId="urn:microsoft.com/office/officeart/2005/8/layout/radial6"/>
    <dgm:cxn modelId="{2B9D047E-A35F-4CA3-B145-56C440C0477F}" srcId="{A7E646A5-40F7-49B3-9FDB-1E9EFD21607C}" destId="{8BAE9E9F-22F2-43F5-8571-238186CCDDA4}" srcOrd="3" destOrd="0" parTransId="{4108B0CC-6767-437F-9FB7-810FE739A299}" sibTransId="{A0E934D9-60B0-4C6F-8CE4-02BC62B46E19}"/>
    <dgm:cxn modelId="{0C26DA38-111A-48ED-8A77-95E494060D95}" type="presOf" srcId="{EC18B904-4C6D-473C-83FB-814278324DBD}" destId="{E4045213-F8DD-4A12-943A-8CFDA0E6E287}"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154AACCA-89A4-4657-9516-21967A112133}" type="presOf" srcId="{2B9F656C-FE2B-4513-97A9-FE56E27C4C52}" destId="{1CA374A5-7F1A-4F2A-B22E-F25178874251}"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A3A27AC8-0B61-4647-88D7-1F8027BDA27E}" srcId="{29E5D88D-6EDD-4B76-8463-E955711C2C91}" destId="{D794267D-9FE7-44CB-A32D-791A7C580A54}" srcOrd="1" destOrd="0" parTransId="{01D85933-D5A8-4C87-A332-D99F2E61262E}" sibTransId="{2E06841F-633A-48B2-B550-79A6F43EA936}"/>
    <dgm:cxn modelId="{9C7B016C-423E-4554-ABED-5B0752B46BA3}" srcId="{A7E646A5-40F7-49B3-9FDB-1E9EFD21607C}" destId="{84FB1EF2-C260-4AEE-8AC4-315E7637639D}" srcOrd="1" destOrd="0" parTransId="{3E0CB7C4-012E-4F5B-8BB1-83739962830E}" sibTransId="{F36A969C-3612-4827-B692-C4A813759EA2}"/>
    <dgm:cxn modelId="{D0CD7E3C-179A-445C-BCCE-661061445F87}" type="presOf" srcId="{A7E646A5-40F7-49B3-9FDB-1E9EFD21607C}" destId="{43A515A4-853F-470F-A3E3-71DA0146A7D2}"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3224998-0784-4C2D-8521-04A17FFD2B61}" srcId="{29E5D88D-6EDD-4B76-8463-E955711C2C91}" destId="{EC018D3E-6BB3-46C4-A992-E430D5C95508}" srcOrd="0" destOrd="0" parTransId="{7CE6B11F-5D67-45AC-B87F-DD109DAB9740}" sibTransId="{4C75F14B-4233-4032-979D-B30A287A3A6C}"/>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dgm:spPr>
        <a:ln>
          <a:solidFill>
            <a:srgbClr val="0070C0"/>
          </a:solidFill>
        </a:ln>
      </dgm:spPr>
      <dgm:t>
        <a:bodyPr/>
        <a:lstStyle/>
        <a:p>
          <a:r>
            <a:rPr kumimoji="1" lang="ja-JP" altLang="en-US" dirty="0"/>
            <a:t>本人</a:t>
          </a:r>
        </a:p>
      </dgm:t>
    </dgm:pt>
    <dgm:pt modelId="{AB7C907D-E457-463E-BA02-1EC5675A1E6A}" type="parTrans" cxnId="{6FAC36A6-C2F9-47D1-AD7A-010472616886}">
      <dgm:prSet/>
      <dgm:spPr/>
      <dgm:t>
        <a:bodyPr/>
        <a:lstStyle/>
        <a:p>
          <a:endParaRPr kumimoji="1" lang="ja-JP" altLang="en-US"/>
        </a:p>
      </dgm:t>
    </dgm:pt>
    <dgm:pt modelId="{4F30711B-A420-4A7B-A006-041CB8298F72}" type="sibTrans" cxnId="{6FAC36A6-C2F9-47D1-AD7A-010472616886}">
      <dgm:prSet/>
      <dgm:spPr/>
      <dgm:t>
        <a:bodyPr/>
        <a:lstStyle/>
        <a:p>
          <a:endParaRPr kumimoji="1" lang="ja-JP" altLang="en-US"/>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2400" dirty="0"/>
            <a:t>障害者支援施設</a:t>
          </a:r>
        </a:p>
      </dgm:t>
    </dgm:pt>
    <dgm:pt modelId="{7CE6B11F-5D67-45AC-B87F-DD109DAB9740}" type="parTrans" cxnId="{83224998-0784-4C2D-8521-04A17FFD2B61}">
      <dgm:prSet/>
      <dgm:spPr/>
      <dgm:t>
        <a:bodyPr/>
        <a:lstStyle/>
        <a:p>
          <a:endParaRPr kumimoji="1" lang="ja-JP" altLang="en-US"/>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a:p>
      </dgm:t>
    </dgm:pt>
    <dgm:pt modelId="{D794267D-9FE7-44CB-A32D-791A7C580A54}">
      <dgm:prSet phldrT="[テキスト]" custT="1"/>
      <dgm:spPr>
        <a:solidFill>
          <a:srgbClr val="FF99FF"/>
        </a:solidFill>
        <a:ln>
          <a:solidFill>
            <a:srgbClr val="FF00FF"/>
          </a:solidFill>
        </a:ln>
      </dgm:spPr>
      <dgm:t>
        <a:bodyPr/>
        <a:lstStyle/>
        <a:p>
          <a:r>
            <a:rPr kumimoji="1" lang="ja-JP" altLang="en-US" sz="1600" dirty="0"/>
            <a:t>計画相談支援　</a:t>
          </a:r>
          <a:endParaRPr kumimoji="1" lang="en-US" altLang="ja-JP" sz="1600" dirty="0"/>
        </a:p>
        <a:p>
          <a:r>
            <a:rPr kumimoji="1" lang="ja-JP" altLang="en-US" sz="1600" dirty="0"/>
            <a:t>指定特定</a:t>
          </a:r>
        </a:p>
      </dgm:t>
    </dgm:pt>
    <dgm:pt modelId="{01D85933-D5A8-4C87-A332-D99F2E61262E}" type="parTrans" cxnId="{A3A27AC8-0B61-4647-88D7-1F8027BDA27E}">
      <dgm:prSet/>
      <dgm:spPr/>
      <dgm:t>
        <a:bodyPr/>
        <a:lstStyle/>
        <a:p>
          <a:endParaRPr kumimoji="1" lang="ja-JP" altLang="en-US"/>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a:p>
      </dgm:t>
    </dgm:pt>
    <dgm:pt modelId="{EC18B904-4C6D-473C-83FB-814278324DBD}">
      <dgm:prSet phldrT="[テキスト]" custT="1"/>
      <dgm:spPr>
        <a:solidFill>
          <a:srgbClr val="FFCC99"/>
        </a:solidFill>
        <a:ln>
          <a:solidFill>
            <a:srgbClr val="0070C0"/>
          </a:solidFill>
        </a:ln>
      </dgm:spPr>
      <dgm:t>
        <a:bodyPr/>
        <a:lstStyle/>
        <a:p>
          <a:r>
            <a:rPr kumimoji="1" lang="ja-JP" altLang="en-US" sz="2400" dirty="0"/>
            <a:t>基幹相談支援センター</a:t>
          </a:r>
        </a:p>
      </dgm:t>
    </dgm:pt>
    <dgm:pt modelId="{C28B2B19-A2BF-443A-ABAF-41D7715EA1B2}" type="parTrans" cxnId="{22DCF1AF-A9D9-47A3-98A0-1CE3E2C7969C}">
      <dgm:prSet/>
      <dgm:spPr/>
      <dgm:t>
        <a:bodyPr/>
        <a:lstStyle/>
        <a:p>
          <a:endParaRPr kumimoji="1" lang="ja-JP" altLang="en-US"/>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a:p>
      </dgm:t>
    </dgm:pt>
    <dgm:pt modelId="{00C66489-B3A2-4085-8624-4BFDBEA2948F}">
      <dgm:prSet phldrT="[テキスト]" custT="1"/>
      <dgm:spPr>
        <a:solidFill>
          <a:srgbClr val="99FF99"/>
        </a:solidFill>
        <a:ln>
          <a:solidFill>
            <a:srgbClr val="0070C0"/>
          </a:solidFill>
        </a:ln>
      </dgm:spPr>
      <dgm:t>
        <a:bodyPr/>
        <a:lstStyle/>
        <a:p>
          <a:r>
            <a:rPr kumimoji="1" lang="ja-JP" altLang="en-US" sz="2400" dirty="0"/>
            <a:t>市町村</a:t>
          </a:r>
        </a:p>
      </dgm:t>
    </dgm:pt>
    <dgm:pt modelId="{80CB2951-9646-4B4C-9559-5054F7D9498F}" type="parTrans" cxnId="{34F84353-D313-4816-A086-1470965B15EA}">
      <dgm:prSet/>
      <dgm:spPr/>
      <dgm:t>
        <a:bodyPr/>
        <a:lstStyle/>
        <a:p>
          <a:endParaRPr kumimoji="1" lang="ja-JP" altLang="en-US"/>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a:p>
      </dgm:t>
    </dgm:pt>
    <dgm:pt modelId="{84FB1EF2-C260-4AEE-8AC4-315E7637639D}">
      <dgm:prSet phldrT="[テキスト]"/>
      <dgm:spPr/>
      <dgm:t>
        <a:bodyPr/>
        <a:lstStyle/>
        <a:p>
          <a:endParaRPr kumimoji="1" lang="ja-JP" altLang="en-US" dirty="0"/>
        </a:p>
      </dgm:t>
    </dgm:pt>
    <dgm:pt modelId="{3E0CB7C4-012E-4F5B-8BB1-83739962830E}" type="parTrans" cxnId="{9C7B016C-423E-4554-ABED-5B0752B46BA3}">
      <dgm:prSet/>
      <dgm:spPr/>
      <dgm:t>
        <a:bodyPr/>
        <a:lstStyle/>
        <a:p>
          <a:endParaRPr kumimoji="1" lang="ja-JP" altLang="en-US"/>
        </a:p>
      </dgm:t>
    </dgm:pt>
    <dgm:pt modelId="{F36A969C-3612-4827-B692-C4A813759EA2}" type="sibTrans" cxnId="{9C7B016C-423E-4554-ABED-5B0752B46BA3}">
      <dgm:prSet/>
      <dgm:spPr/>
      <dgm:t>
        <a:bodyPr/>
        <a:lstStyle/>
        <a:p>
          <a:endParaRPr kumimoji="1" lang="ja-JP" altLang="en-US"/>
        </a:p>
      </dgm:t>
    </dgm:pt>
    <dgm:pt modelId="{1CB06400-A85A-4CD5-8C10-899CF68D4447}">
      <dgm:prSet phldrT="[テキスト]"/>
      <dgm:spPr/>
      <dgm:t>
        <a:bodyPr/>
        <a:lstStyle/>
        <a:p>
          <a:endParaRPr kumimoji="1" lang="ja-JP" altLang="en-US"/>
        </a:p>
      </dgm:t>
    </dgm:pt>
    <dgm:pt modelId="{B5E92C3F-6327-4411-B289-D0CACF1DD15D}" type="parTrans" cxnId="{7BCA177A-8BF4-4742-BD20-70297AFE951F}">
      <dgm:prSet/>
      <dgm:spPr/>
      <dgm:t>
        <a:bodyPr/>
        <a:lstStyle/>
        <a:p>
          <a:endParaRPr kumimoji="1" lang="ja-JP" altLang="en-US"/>
        </a:p>
      </dgm:t>
    </dgm:pt>
    <dgm:pt modelId="{57B4423B-FB1C-4F5F-9EC0-BE51D319221F}" type="sibTrans" cxnId="{7BCA177A-8BF4-4742-BD20-70297AFE951F}">
      <dgm:prSet/>
      <dgm:spPr/>
      <dgm:t>
        <a:bodyPr/>
        <a:lstStyle/>
        <a:p>
          <a:endParaRPr kumimoji="1" lang="ja-JP" altLang="en-US"/>
        </a:p>
      </dgm:t>
    </dgm:pt>
    <dgm:pt modelId="{8BAE9E9F-22F2-43F5-8571-238186CCDDA4}">
      <dgm:prSet phldrT="[テキスト]"/>
      <dgm:spPr/>
      <dgm:t>
        <a:bodyPr/>
        <a:lstStyle/>
        <a:p>
          <a:endParaRPr kumimoji="1" lang="ja-JP" altLang="en-US"/>
        </a:p>
      </dgm:t>
    </dgm:pt>
    <dgm:pt modelId="{4108B0CC-6767-437F-9FB7-810FE739A299}" type="parTrans" cxnId="{2B9D047E-A35F-4CA3-B145-56C440C0477F}">
      <dgm:prSet/>
      <dgm:spPr/>
      <dgm:t>
        <a:bodyPr/>
        <a:lstStyle/>
        <a:p>
          <a:endParaRPr kumimoji="1" lang="ja-JP" altLang="en-US"/>
        </a:p>
      </dgm:t>
    </dgm:pt>
    <dgm:pt modelId="{A0E934D9-60B0-4C6F-8CE4-02BC62B46E19}" type="sibTrans" cxnId="{2B9D047E-A35F-4CA3-B145-56C440C0477F}">
      <dgm:prSet/>
      <dgm:spPr/>
      <dgm:t>
        <a:bodyPr/>
        <a:lstStyle/>
        <a:p>
          <a:endParaRPr kumimoji="1" lang="ja-JP" altLang="en-US"/>
        </a:p>
      </dgm:t>
    </dgm:pt>
    <dgm:pt modelId="{946CA410-B258-4015-96A7-0840B29B7DAF}">
      <dgm:prSet/>
      <dgm:spPr/>
      <dgm:t>
        <a:bodyPr/>
        <a:lstStyle/>
        <a:p>
          <a:endParaRPr kumimoji="1" lang="ja-JP" altLang="en-US"/>
        </a:p>
      </dgm:t>
    </dgm:pt>
    <dgm:pt modelId="{4D19C09E-1AB4-4FF6-9531-9F45FB6BAA9D}" type="parTrans" cxnId="{734FFEAE-F968-43B6-A614-AAFB8DE9ADBC}">
      <dgm:prSet/>
      <dgm:spPr/>
      <dgm:t>
        <a:bodyPr/>
        <a:lstStyle/>
        <a:p>
          <a:endParaRPr kumimoji="1" lang="ja-JP" altLang="en-US"/>
        </a:p>
      </dgm:t>
    </dgm:pt>
    <dgm:pt modelId="{E6153048-EE9A-4ED7-9E05-D44B5A06E1B6}" type="sibTrans" cxnId="{734FFEAE-F968-43B6-A614-AAFB8DE9ADBC}">
      <dgm:prSet/>
      <dgm:spPr/>
      <dgm:t>
        <a:bodyPr/>
        <a:lstStyle/>
        <a:p>
          <a:endParaRPr kumimoji="1" lang="ja-JP" altLang="en-US"/>
        </a:p>
      </dgm:t>
    </dgm:pt>
    <dgm:pt modelId="{43A515A4-853F-470F-A3E3-71DA0146A7D2}" type="pres">
      <dgm:prSet presAssocID="{A7E646A5-40F7-49B3-9FDB-1E9EFD21607C}" presName="Name0" presStyleCnt="0">
        <dgm:presLayoutVars>
          <dgm:chMax val="1"/>
          <dgm:dir/>
          <dgm:animLvl val="ctr"/>
          <dgm:resizeHandles val="exact"/>
        </dgm:presLayoutVars>
      </dgm:prSet>
      <dgm:spPr/>
      <dgm:t>
        <a:bodyPr/>
        <a:lstStyle/>
        <a:p>
          <a:endParaRPr kumimoji="1" lang="ja-JP" altLang="en-US"/>
        </a:p>
      </dgm:t>
    </dgm:pt>
    <dgm:pt modelId="{F2B346A3-457F-40A6-BB9D-FC2F1210296F}" type="pres">
      <dgm:prSet presAssocID="{29E5D88D-6EDD-4B76-8463-E955711C2C91}" presName="centerShape" presStyleLbl="node0" presStyleIdx="0" presStyleCnt="1" custScaleX="76444" custScaleY="67849" custLinFactNeighborX="1157" custLinFactNeighborY="2305"/>
      <dgm:spPr/>
      <dgm:t>
        <a:bodyPr/>
        <a:lstStyle/>
        <a:p>
          <a:endParaRPr kumimoji="1" lang="ja-JP" altLang="en-US"/>
        </a:p>
      </dgm:t>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t>
        <a:bodyPr/>
        <a:lstStyle/>
        <a:p>
          <a:endParaRPr kumimoji="1" lang="ja-JP" altLang="en-US"/>
        </a:p>
      </dgm:t>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t>
        <a:bodyPr/>
        <a:lstStyle/>
        <a:p>
          <a:endParaRPr kumimoji="1" lang="ja-JP" altLang="en-US"/>
        </a:p>
      </dgm:t>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t>
        <a:bodyPr/>
        <a:lstStyle/>
        <a:p>
          <a:endParaRPr kumimoji="1" lang="ja-JP" altLang="en-US"/>
        </a:p>
      </dgm:t>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t>
        <a:bodyPr/>
        <a:lstStyle/>
        <a:p>
          <a:endParaRPr kumimoji="1" lang="ja-JP" altLang="en-US"/>
        </a:p>
      </dgm:t>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t>
        <a:bodyPr/>
        <a:lstStyle/>
        <a:p>
          <a:endParaRPr kumimoji="1" lang="ja-JP" altLang="en-US"/>
        </a:p>
      </dgm:t>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t>
        <a:bodyPr/>
        <a:lstStyle/>
        <a:p>
          <a:endParaRPr kumimoji="1" lang="ja-JP" altLang="en-US"/>
        </a:p>
      </dgm:t>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t>
        <a:bodyPr/>
        <a:lstStyle/>
        <a:p>
          <a:endParaRPr kumimoji="1" lang="ja-JP" altLang="en-US"/>
        </a:p>
      </dgm:t>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t>
        <a:bodyPr/>
        <a:lstStyle/>
        <a:p>
          <a:endParaRPr kumimoji="1" lang="ja-JP" altLang="en-US"/>
        </a:p>
      </dgm:t>
    </dgm:pt>
  </dgm:ptLst>
  <dgm:cxnLst>
    <dgm:cxn modelId="{22DCF1AF-A9D9-47A3-98A0-1CE3E2C7969C}" srcId="{29E5D88D-6EDD-4B76-8463-E955711C2C91}" destId="{EC18B904-4C6D-473C-83FB-814278324DBD}" srcOrd="2" destOrd="0" parTransId="{C28B2B19-A2BF-443A-ABAF-41D7715EA1B2}" sibTransId="{64097335-E749-4FF1-8D4C-41976F28EDC2}"/>
    <dgm:cxn modelId="{1BBA017A-3ADC-43F2-94AE-D043736AA514}" type="presOf" srcId="{4C75F14B-4233-4032-979D-B30A287A3A6C}" destId="{8F60AA38-21C1-45D6-99D2-C4778821B609}" srcOrd="0" destOrd="0" presId="urn:microsoft.com/office/officeart/2005/8/layout/radial6"/>
    <dgm:cxn modelId="{F5B8AB98-870A-4A92-83A7-20088DD3BACC}" type="presOf" srcId="{00C66489-B3A2-4085-8624-4BFDBEA2948F}" destId="{2ECD613F-4DB4-40F6-87CC-71139F7320A1}" srcOrd="0" destOrd="0" presId="urn:microsoft.com/office/officeart/2005/8/layout/radial6"/>
    <dgm:cxn modelId="{1A849D55-0988-4EF6-9CFA-8E61967AFD13}" type="presOf" srcId="{64097335-E749-4FF1-8D4C-41976F28EDC2}" destId="{87F79C7E-6DCC-48D6-B86D-A27C10DE3FCB}" srcOrd="0" destOrd="0" presId="urn:microsoft.com/office/officeart/2005/8/layout/radial6"/>
    <dgm:cxn modelId="{734FFEAE-F968-43B6-A614-AAFB8DE9ADBC}" srcId="{A7E646A5-40F7-49B3-9FDB-1E9EFD21607C}" destId="{946CA410-B258-4015-96A7-0840B29B7DAF}" srcOrd="4" destOrd="0" parTransId="{4D19C09E-1AB4-4FF6-9531-9F45FB6BAA9D}" sibTransId="{E6153048-EE9A-4ED7-9E05-D44B5A06E1B6}"/>
    <dgm:cxn modelId="{34F84353-D313-4816-A086-1470965B15EA}" srcId="{29E5D88D-6EDD-4B76-8463-E955711C2C91}" destId="{00C66489-B3A2-4085-8624-4BFDBEA2948F}" srcOrd="3" destOrd="0" parTransId="{80CB2951-9646-4B4C-9559-5054F7D9498F}" sibTransId="{2B9F656C-FE2B-4513-97A9-FE56E27C4C52}"/>
    <dgm:cxn modelId="{42757E18-A5A4-4D7C-8F38-57CA4480EFE2}" type="presOf" srcId="{D794267D-9FE7-44CB-A32D-791A7C580A54}" destId="{CDE61BF0-D77D-4681-82E5-07C33233299E}" srcOrd="0" destOrd="0" presId="urn:microsoft.com/office/officeart/2005/8/layout/radial6"/>
    <dgm:cxn modelId="{2B9D047E-A35F-4CA3-B145-56C440C0477F}" srcId="{A7E646A5-40F7-49B3-9FDB-1E9EFD21607C}" destId="{8BAE9E9F-22F2-43F5-8571-238186CCDDA4}" srcOrd="3" destOrd="0" parTransId="{4108B0CC-6767-437F-9FB7-810FE739A299}" sibTransId="{A0E934D9-60B0-4C6F-8CE4-02BC62B46E19}"/>
    <dgm:cxn modelId="{0C26DA38-111A-48ED-8A77-95E494060D95}" type="presOf" srcId="{EC18B904-4C6D-473C-83FB-814278324DBD}" destId="{E4045213-F8DD-4A12-943A-8CFDA0E6E287}"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154AACCA-89A4-4657-9516-21967A112133}" type="presOf" srcId="{2B9F656C-FE2B-4513-97A9-FE56E27C4C52}" destId="{1CA374A5-7F1A-4F2A-B22E-F25178874251}"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A3A27AC8-0B61-4647-88D7-1F8027BDA27E}" srcId="{29E5D88D-6EDD-4B76-8463-E955711C2C91}" destId="{D794267D-9FE7-44CB-A32D-791A7C580A54}" srcOrd="1" destOrd="0" parTransId="{01D85933-D5A8-4C87-A332-D99F2E61262E}" sibTransId="{2E06841F-633A-48B2-B550-79A6F43EA936}"/>
    <dgm:cxn modelId="{9C7B016C-423E-4554-ABED-5B0752B46BA3}" srcId="{A7E646A5-40F7-49B3-9FDB-1E9EFD21607C}" destId="{84FB1EF2-C260-4AEE-8AC4-315E7637639D}" srcOrd="1" destOrd="0" parTransId="{3E0CB7C4-012E-4F5B-8BB1-83739962830E}" sibTransId="{F36A969C-3612-4827-B692-C4A813759EA2}"/>
    <dgm:cxn modelId="{D0CD7E3C-179A-445C-BCCE-661061445F87}" type="presOf" srcId="{A7E646A5-40F7-49B3-9FDB-1E9EFD21607C}" destId="{43A515A4-853F-470F-A3E3-71DA0146A7D2}"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3224998-0784-4C2D-8521-04A17FFD2B61}" srcId="{29E5D88D-6EDD-4B76-8463-E955711C2C91}" destId="{EC018D3E-6BB3-46C4-A992-E430D5C95508}" srcOrd="0" destOrd="0" parTransId="{7CE6B11F-5D67-45AC-B87F-DD109DAB9740}" sibTransId="{4C75F14B-4233-4032-979D-B30A287A3A6C}"/>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dgm:spPr>
        <a:ln>
          <a:solidFill>
            <a:srgbClr val="0070C0"/>
          </a:solidFill>
        </a:ln>
      </dgm:spPr>
      <dgm:t>
        <a:bodyPr/>
        <a:lstStyle/>
        <a:p>
          <a:r>
            <a:rPr kumimoji="1" lang="ja-JP" altLang="en-US" dirty="0"/>
            <a:t>本人</a:t>
          </a:r>
        </a:p>
      </dgm:t>
    </dgm:pt>
    <dgm:pt modelId="{AB7C907D-E457-463E-BA02-1EC5675A1E6A}" type="parTrans" cxnId="{6FAC36A6-C2F9-47D1-AD7A-010472616886}">
      <dgm:prSet/>
      <dgm:spPr/>
      <dgm:t>
        <a:bodyPr/>
        <a:lstStyle/>
        <a:p>
          <a:endParaRPr kumimoji="1" lang="ja-JP" altLang="en-US"/>
        </a:p>
      </dgm:t>
    </dgm:pt>
    <dgm:pt modelId="{4F30711B-A420-4A7B-A006-041CB8298F72}" type="sibTrans" cxnId="{6FAC36A6-C2F9-47D1-AD7A-010472616886}">
      <dgm:prSet/>
      <dgm:spPr/>
      <dgm:t>
        <a:bodyPr/>
        <a:lstStyle/>
        <a:p>
          <a:endParaRPr kumimoji="1" lang="ja-JP" altLang="en-US"/>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2400" dirty="0"/>
            <a:t>救護施設</a:t>
          </a:r>
        </a:p>
      </dgm:t>
    </dgm:pt>
    <dgm:pt modelId="{7CE6B11F-5D67-45AC-B87F-DD109DAB9740}" type="parTrans" cxnId="{83224998-0784-4C2D-8521-04A17FFD2B61}">
      <dgm:prSet/>
      <dgm:spPr/>
      <dgm:t>
        <a:bodyPr/>
        <a:lstStyle/>
        <a:p>
          <a:endParaRPr kumimoji="1" lang="ja-JP" altLang="en-US"/>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a:p>
      </dgm:t>
    </dgm:pt>
    <dgm:pt modelId="{D794267D-9FE7-44CB-A32D-791A7C580A54}">
      <dgm:prSet phldrT="[テキスト]" custT="1"/>
      <dgm:spPr>
        <a:solidFill>
          <a:srgbClr val="FFCC99"/>
        </a:solidFill>
        <a:ln>
          <a:solidFill>
            <a:srgbClr val="0070C0"/>
          </a:solidFill>
        </a:ln>
      </dgm:spPr>
      <dgm:t>
        <a:bodyPr/>
        <a:lstStyle/>
        <a:p>
          <a:r>
            <a:rPr kumimoji="1" lang="ja-JP" altLang="en-US" sz="1800" dirty="0"/>
            <a:t>基幹相談支援センター</a:t>
          </a:r>
        </a:p>
      </dgm:t>
    </dgm:pt>
    <dgm:pt modelId="{01D85933-D5A8-4C87-A332-D99F2E61262E}" type="parTrans" cxnId="{A3A27AC8-0B61-4647-88D7-1F8027BDA27E}">
      <dgm:prSet/>
      <dgm:spPr/>
      <dgm:t>
        <a:bodyPr/>
        <a:lstStyle/>
        <a:p>
          <a:endParaRPr kumimoji="1" lang="ja-JP" altLang="en-US"/>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a:p>
      </dgm:t>
    </dgm:pt>
    <dgm:pt modelId="{EC18B904-4C6D-473C-83FB-814278324DBD}">
      <dgm:prSet phldrT="[テキスト]" custT="1"/>
      <dgm:spPr>
        <a:solidFill>
          <a:srgbClr val="99FF99"/>
        </a:solidFill>
        <a:ln>
          <a:solidFill>
            <a:srgbClr val="0070C0"/>
          </a:solidFill>
        </a:ln>
      </dgm:spPr>
      <dgm:t>
        <a:bodyPr/>
        <a:lstStyle/>
        <a:p>
          <a:r>
            <a:rPr kumimoji="1" lang="ja-JP" altLang="en-US" sz="2800" dirty="0"/>
            <a:t>市町村</a:t>
          </a:r>
          <a:r>
            <a:rPr kumimoji="1" lang="ja-JP" altLang="en-US" sz="2000" dirty="0"/>
            <a:t>　　</a:t>
          </a:r>
          <a:r>
            <a:rPr kumimoji="1" lang="ja-JP" altLang="en-US" sz="1600" dirty="0"/>
            <a:t>障害福祉担当</a:t>
          </a:r>
        </a:p>
      </dgm:t>
    </dgm:pt>
    <dgm:pt modelId="{C28B2B19-A2BF-443A-ABAF-41D7715EA1B2}" type="parTrans" cxnId="{22DCF1AF-A9D9-47A3-98A0-1CE3E2C7969C}">
      <dgm:prSet/>
      <dgm:spPr/>
      <dgm:t>
        <a:bodyPr/>
        <a:lstStyle/>
        <a:p>
          <a:endParaRPr kumimoji="1" lang="ja-JP" altLang="en-US"/>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a:p>
      </dgm:t>
    </dgm:pt>
    <dgm:pt modelId="{00C66489-B3A2-4085-8624-4BFDBEA2948F}">
      <dgm:prSet phldrT="[テキスト]" custT="1"/>
      <dgm:spPr>
        <a:solidFill>
          <a:srgbClr val="CCCCFF"/>
        </a:solidFill>
        <a:ln>
          <a:solidFill>
            <a:srgbClr val="0070C0"/>
          </a:solidFill>
        </a:ln>
      </dgm:spPr>
      <dgm:t>
        <a:bodyPr/>
        <a:lstStyle/>
        <a:p>
          <a:r>
            <a:rPr kumimoji="1" lang="ja-JP" altLang="en-US" sz="2400" dirty="0"/>
            <a:t>福祉事務所</a:t>
          </a:r>
        </a:p>
      </dgm:t>
    </dgm:pt>
    <dgm:pt modelId="{80CB2951-9646-4B4C-9559-5054F7D9498F}" type="parTrans" cxnId="{34F84353-D313-4816-A086-1470965B15EA}">
      <dgm:prSet/>
      <dgm:spPr/>
      <dgm:t>
        <a:bodyPr/>
        <a:lstStyle/>
        <a:p>
          <a:endParaRPr kumimoji="1" lang="ja-JP" altLang="en-US"/>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a:p>
      </dgm:t>
    </dgm:pt>
    <dgm:pt modelId="{84FB1EF2-C260-4AEE-8AC4-315E7637639D}">
      <dgm:prSet phldrT="[テキスト]"/>
      <dgm:spPr/>
      <dgm:t>
        <a:bodyPr/>
        <a:lstStyle/>
        <a:p>
          <a:endParaRPr kumimoji="1" lang="ja-JP" altLang="en-US" dirty="0"/>
        </a:p>
      </dgm:t>
    </dgm:pt>
    <dgm:pt modelId="{3E0CB7C4-012E-4F5B-8BB1-83739962830E}" type="parTrans" cxnId="{9C7B016C-423E-4554-ABED-5B0752B46BA3}">
      <dgm:prSet/>
      <dgm:spPr/>
      <dgm:t>
        <a:bodyPr/>
        <a:lstStyle/>
        <a:p>
          <a:endParaRPr kumimoji="1" lang="ja-JP" altLang="en-US"/>
        </a:p>
      </dgm:t>
    </dgm:pt>
    <dgm:pt modelId="{F36A969C-3612-4827-B692-C4A813759EA2}" type="sibTrans" cxnId="{9C7B016C-423E-4554-ABED-5B0752B46BA3}">
      <dgm:prSet/>
      <dgm:spPr/>
      <dgm:t>
        <a:bodyPr/>
        <a:lstStyle/>
        <a:p>
          <a:endParaRPr kumimoji="1" lang="ja-JP" altLang="en-US"/>
        </a:p>
      </dgm:t>
    </dgm:pt>
    <dgm:pt modelId="{1CB06400-A85A-4CD5-8C10-899CF68D4447}">
      <dgm:prSet phldrT="[テキスト]"/>
      <dgm:spPr/>
      <dgm:t>
        <a:bodyPr/>
        <a:lstStyle/>
        <a:p>
          <a:endParaRPr kumimoji="1" lang="ja-JP" altLang="en-US"/>
        </a:p>
      </dgm:t>
    </dgm:pt>
    <dgm:pt modelId="{B5E92C3F-6327-4411-B289-D0CACF1DD15D}" type="parTrans" cxnId="{7BCA177A-8BF4-4742-BD20-70297AFE951F}">
      <dgm:prSet/>
      <dgm:spPr/>
      <dgm:t>
        <a:bodyPr/>
        <a:lstStyle/>
        <a:p>
          <a:endParaRPr kumimoji="1" lang="ja-JP" altLang="en-US"/>
        </a:p>
      </dgm:t>
    </dgm:pt>
    <dgm:pt modelId="{57B4423B-FB1C-4F5F-9EC0-BE51D319221F}" type="sibTrans" cxnId="{7BCA177A-8BF4-4742-BD20-70297AFE951F}">
      <dgm:prSet/>
      <dgm:spPr/>
      <dgm:t>
        <a:bodyPr/>
        <a:lstStyle/>
        <a:p>
          <a:endParaRPr kumimoji="1" lang="ja-JP" altLang="en-US"/>
        </a:p>
      </dgm:t>
    </dgm:pt>
    <dgm:pt modelId="{8BAE9E9F-22F2-43F5-8571-238186CCDDA4}">
      <dgm:prSet phldrT="[テキスト]"/>
      <dgm:spPr/>
      <dgm:t>
        <a:bodyPr/>
        <a:lstStyle/>
        <a:p>
          <a:endParaRPr kumimoji="1" lang="ja-JP" altLang="en-US"/>
        </a:p>
      </dgm:t>
    </dgm:pt>
    <dgm:pt modelId="{4108B0CC-6767-437F-9FB7-810FE739A299}" type="parTrans" cxnId="{2B9D047E-A35F-4CA3-B145-56C440C0477F}">
      <dgm:prSet/>
      <dgm:spPr/>
      <dgm:t>
        <a:bodyPr/>
        <a:lstStyle/>
        <a:p>
          <a:endParaRPr kumimoji="1" lang="ja-JP" altLang="en-US"/>
        </a:p>
      </dgm:t>
    </dgm:pt>
    <dgm:pt modelId="{A0E934D9-60B0-4C6F-8CE4-02BC62B46E19}" type="sibTrans" cxnId="{2B9D047E-A35F-4CA3-B145-56C440C0477F}">
      <dgm:prSet/>
      <dgm:spPr/>
      <dgm:t>
        <a:bodyPr/>
        <a:lstStyle/>
        <a:p>
          <a:endParaRPr kumimoji="1" lang="ja-JP" altLang="en-US"/>
        </a:p>
      </dgm:t>
    </dgm:pt>
    <dgm:pt modelId="{946CA410-B258-4015-96A7-0840B29B7DAF}">
      <dgm:prSet/>
      <dgm:spPr/>
      <dgm:t>
        <a:bodyPr/>
        <a:lstStyle/>
        <a:p>
          <a:endParaRPr kumimoji="1" lang="ja-JP" altLang="en-US"/>
        </a:p>
      </dgm:t>
    </dgm:pt>
    <dgm:pt modelId="{4D19C09E-1AB4-4FF6-9531-9F45FB6BAA9D}" type="parTrans" cxnId="{734FFEAE-F968-43B6-A614-AAFB8DE9ADBC}">
      <dgm:prSet/>
      <dgm:spPr/>
      <dgm:t>
        <a:bodyPr/>
        <a:lstStyle/>
        <a:p>
          <a:endParaRPr kumimoji="1" lang="ja-JP" altLang="en-US"/>
        </a:p>
      </dgm:t>
    </dgm:pt>
    <dgm:pt modelId="{E6153048-EE9A-4ED7-9E05-D44B5A06E1B6}" type="sibTrans" cxnId="{734FFEAE-F968-43B6-A614-AAFB8DE9ADBC}">
      <dgm:prSet/>
      <dgm:spPr/>
      <dgm:t>
        <a:bodyPr/>
        <a:lstStyle/>
        <a:p>
          <a:endParaRPr kumimoji="1" lang="ja-JP" altLang="en-US"/>
        </a:p>
      </dgm:t>
    </dgm:pt>
    <dgm:pt modelId="{43A515A4-853F-470F-A3E3-71DA0146A7D2}" type="pres">
      <dgm:prSet presAssocID="{A7E646A5-40F7-49B3-9FDB-1E9EFD21607C}" presName="Name0" presStyleCnt="0">
        <dgm:presLayoutVars>
          <dgm:chMax val="1"/>
          <dgm:dir/>
          <dgm:animLvl val="ctr"/>
          <dgm:resizeHandles val="exact"/>
        </dgm:presLayoutVars>
      </dgm:prSet>
      <dgm:spPr/>
      <dgm:t>
        <a:bodyPr/>
        <a:lstStyle/>
        <a:p>
          <a:endParaRPr kumimoji="1" lang="ja-JP" altLang="en-US"/>
        </a:p>
      </dgm:t>
    </dgm:pt>
    <dgm:pt modelId="{F2B346A3-457F-40A6-BB9D-FC2F1210296F}" type="pres">
      <dgm:prSet presAssocID="{29E5D88D-6EDD-4B76-8463-E955711C2C91}" presName="centerShape" presStyleLbl="node0" presStyleIdx="0" presStyleCnt="1" custScaleX="76444" custScaleY="67849" custLinFactNeighborX="1157" custLinFactNeighborY="2305"/>
      <dgm:spPr/>
      <dgm:t>
        <a:bodyPr/>
        <a:lstStyle/>
        <a:p>
          <a:endParaRPr kumimoji="1" lang="ja-JP" altLang="en-US"/>
        </a:p>
      </dgm:t>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t>
        <a:bodyPr/>
        <a:lstStyle/>
        <a:p>
          <a:endParaRPr kumimoji="1" lang="ja-JP" altLang="en-US"/>
        </a:p>
      </dgm:t>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t>
        <a:bodyPr/>
        <a:lstStyle/>
        <a:p>
          <a:endParaRPr kumimoji="1" lang="ja-JP" altLang="en-US"/>
        </a:p>
      </dgm:t>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t>
        <a:bodyPr/>
        <a:lstStyle/>
        <a:p>
          <a:endParaRPr kumimoji="1" lang="ja-JP" altLang="en-US"/>
        </a:p>
      </dgm:t>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t>
        <a:bodyPr/>
        <a:lstStyle/>
        <a:p>
          <a:endParaRPr kumimoji="1" lang="ja-JP" altLang="en-US"/>
        </a:p>
      </dgm:t>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t>
        <a:bodyPr/>
        <a:lstStyle/>
        <a:p>
          <a:endParaRPr kumimoji="1" lang="ja-JP" altLang="en-US"/>
        </a:p>
      </dgm:t>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t>
        <a:bodyPr/>
        <a:lstStyle/>
        <a:p>
          <a:endParaRPr kumimoji="1" lang="ja-JP" altLang="en-US"/>
        </a:p>
      </dgm:t>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t>
        <a:bodyPr/>
        <a:lstStyle/>
        <a:p>
          <a:endParaRPr kumimoji="1" lang="ja-JP" altLang="en-US"/>
        </a:p>
      </dgm:t>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t>
        <a:bodyPr/>
        <a:lstStyle/>
        <a:p>
          <a:endParaRPr kumimoji="1" lang="ja-JP" altLang="en-US"/>
        </a:p>
      </dgm:t>
    </dgm:pt>
  </dgm:ptLst>
  <dgm:cxnLst>
    <dgm:cxn modelId="{22DCF1AF-A9D9-47A3-98A0-1CE3E2C7969C}" srcId="{29E5D88D-6EDD-4B76-8463-E955711C2C91}" destId="{EC18B904-4C6D-473C-83FB-814278324DBD}" srcOrd="2" destOrd="0" parTransId="{C28B2B19-A2BF-443A-ABAF-41D7715EA1B2}" sibTransId="{64097335-E749-4FF1-8D4C-41976F28EDC2}"/>
    <dgm:cxn modelId="{1BBA017A-3ADC-43F2-94AE-D043736AA514}" type="presOf" srcId="{4C75F14B-4233-4032-979D-B30A287A3A6C}" destId="{8F60AA38-21C1-45D6-99D2-C4778821B609}" srcOrd="0" destOrd="0" presId="urn:microsoft.com/office/officeart/2005/8/layout/radial6"/>
    <dgm:cxn modelId="{F5B8AB98-870A-4A92-83A7-20088DD3BACC}" type="presOf" srcId="{00C66489-B3A2-4085-8624-4BFDBEA2948F}" destId="{2ECD613F-4DB4-40F6-87CC-71139F7320A1}" srcOrd="0" destOrd="0" presId="urn:microsoft.com/office/officeart/2005/8/layout/radial6"/>
    <dgm:cxn modelId="{1A849D55-0988-4EF6-9CFA-8E61967AFD13}" type="presOf" srcId="{64097335-E749-4FF1-8D4C-41976F28EDC2}" destId="{87F79C7E-6DCC-48D6-B86D-A27C10DE3FCB}" srcOrd="0" destOrd="0" presId="urn:microsoft.com/office/officeart/2005/8/layout/radial6"/>
    <dgm:cxn modelId="{734FFEAE-F968-43B6-A614-AAFB8DE9ADBC}" srcId="{A7E646A5-40F7-49B3-9FDB-1E9EFD21607C}" destId="{946CA410-B258-4015-96A7-0840B29B7DAF}" srcOrd="4" destOrd="0" parTransId="{4D19C09E-1AB4-4FF6-9531-9F45FB6BAA9D}" sibTransId="{E6153048-EE9A-4ED7-9E05-D44B5A06E1B6}"/>
    <dgm:cxn modelId="{34F84353-D313-4816-A086-1470965B15EA}" srcId="{29E5D88D-6EDD-4B76-8463-E955711C2C91}" destId="{00C66489-B3A2-4085-8624-4BFDBEA2948F}" srcOrd="3" destOrd="0" parTransId="{80CB2951-9646-4B4C-9559-5054F7D9498F}" sibTransId="{2B9F656C-FE2B-4513-97A9-FE56E27C4C52}"/>
    <dgm:cxn modelId="{42757E18-A5A4-4D7C-8F38-57CA4480EFE2}" type="presOf" srcId="{D794267D-9FE7-44CB-A32D-791A7C580A54}" destId="{CDE61BF0-D77D-4681-82E5-07C33233299E}" srcOrd="0" destOrd="0" presId="urn:microsoft.com/office/officeart/2005/8/layout/radial6"/>
    <dgm:cxn modelId="{2B9D047E-A35F-4CA3-B145-56C440C0477F}" srcId="{A7E646A5-40F7-49B3-9FDB-1E9EFD21607C}" destId="{8BAE9E9F-22F2-43F5-8571-238186CCDDA4}" srcOrd="3" destOrd="0" parTransId="{4108B0CC-6767-437F-9FB7-810FE739A299}" sibTransId="{A0E934D9-60B0-4C6F-8CE4-02BC62B46E19}"/>
    <dgm:cxn modelId="{0C26DA38-111A-48ED-8A77-95E494060D95}" type="presOf" srcId="{EC18B904-4C6D-473C-83FB-814278324DBD}" destId="{E4045213-F8DD-4A12-943A-8CFDA0E6E287}"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154AACCA-89A4-4657-9516-21967A112133}" type="presOf" srcId="{2B9F656C-FE2B-4513-97A9-FE56E27C4C52}" destId="{1CA374A5-7F1A-4F2A-B22E-F25178874251}"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A3A27AC8-0B61-4647-88D7-1F8027BDA27E}" srcId="{29E5D88D-6EDD-4B76-8463-E955711C2C91}" destId="{D794267D-9FE7-44CB-A32D-791A7C580A54}" srcOrd="1" destOrd="0" parTransId="{01D85933-D5A8-4C87-A332-D99F2E61262E}" sibTransId="{2E06841F-633A-48B2-B550-79A6F43EA936}"/>
    <dgm:cxn modelId="{9C7B016C-423E-4554-ABED-5B0752B46BA3}" srcId="{A7E646A5-40F7-49B3-9FDB-1E9EFD21607C}" destId="{84FB1EF2-C260-4AEE-8AC4-315E7637639D}" srcOrd="1" destOrd="0" parTransId="{3E0CB7C4-012E-4F5B-8BB1-83739962830E}" sibTransId="{F36A969C-3612-4827-B692-C4A813759EA2}"/>
    <dgm:cxn modelId="{D0CD7E3C-179A-445C-BCCE-661061445F87}" type="presOf" srcId="{A7E646A5-40F7-49B3-9FDB-1E9EFD21607C}" destId="{43A515A4-853F-470F-A3E3-71DA0146A7D2}"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3224998-0784-4C2D-8521-04A17FFD2B61}" srcId="{29E5D88D-6EDD-4B76-8463-E955711C2C91}" destId="{EC018D3E-6BB3-46C4-A992-E430D5C95508}" srcOrd="0" destOrd="0" parTransId="{7CE6B11F-5D67-45AC-B87F-DD109DAB9740}" sibTransId="{4C75F14B-4233-4032-979D-B30A287A3A6C}"/>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dgm:spPr>
        <a:ln>
          <a:solidFill>
            <a:srgbClr val="0070C0"/>
          </a:solidFill>
        </a:ln>
      </dgm:spPr>
      <dgm:t>
        <a:bodyPr/>
        <a:lstStyle/>
        <a:p>
          <a:r>
            <a:rPr kumimoji="1" lang="ja-JP" altLang="en-US" dirty="0"/>
            <a:t>本人</a:t>
          </a:r>
        </a:p>
      </dgm:t>
    </dgm:pt>
    <dgm:pt modelId="{AB7C907D-E457-463E-BA02-1EC5675A1E6A}" type="parTrans" cxnId="{6FAC36A6-C2F9-47D1-AD7A-010472616886}">
      <dgm:prSet/>
      <dgm:spPr/>
      <dgm:t>
        <a:bodyPr/>
        <a:lstStyle/>
        <a:p>
          <a:endParaRPr kumimoji="1" lang="ja-JP" altLang="en-US"/>
        </a:p>
      </dgm:t>
    </dgm:pt>
    <dgm:pt modelId="{4F30711B-A420-4A7B-A006-041CB8298F72}" type="sibTrans" cxnId="{6FAC36A6-C2F9-47D1-AD7A-010472616886}">
      <dgm:prSet/>
      <dgm:spPr/>
      <dgm:t>
        <a:bodyPr/>
        <a:lstStyle/>
        <a:p>
          <a:endParaRPr kumimoji="1" lang="ja-JP" altLang="en-US"/>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2400" dirty="0"/>
            <a:t>矯正施設等</a:t>
          </a:r>
        </a:p>
      </dgm:t>
    </dgm:pt>
    <dgm:pt modelId="{7CE6B11F-5D67-45AC-B87F-DD109DAB9740}" type="parTrans" cxnId="{83224998-0784-4C2D-8521-04A17FFD2B61}">
      <dgm:prSet/>
      <dgm:spPr/>
      <dgm:t>
        <a:bodyPr/>
        <a:lstStyle/>
        <a:p>
          <a:endParaRPr kumimoji="1" lang="ja-JP" altLang="en-US"/>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a:p>
      </dgm:t>
    </dgm:pt>
    <dgm:pt modelId="{D794267D-9FE7-44CB-A32D-791A7C580A54}">
      <dgm:prSet phldrT="[テキスト]" custT="1"/>
      <dgm:spPr>
        <a:solidFill>
          <a:srgbClr val="DDDDDD"/>
        </a:solidFill>
        <a:ln>
          <a:solidFill>
            <a:srgbClr val="0070C0"/>
          </a:solidFill>
        </a:ln>
      </dgm:spPr>
      <dgm:t>
        <a:bodyPr/>
        <a:lstStyle/>
        <a:p>
          <a:r>
            <a:rPr kumimoji="1" lang="ja-JP" altLang="en-US" sz="1800" dirty="0"/>
            <a:t>地域定着支援センター</a:t>
          </a:r>
        </a:p>
      </dgm:t>
    </dgm:pt>
    <dgm:pt modelId="{01D85933-D5A8-4C87-A332-D99F2E61262E}" type="parTrans" cxnId="{A3A27AC8-0B61-4647-88D7-1F8027BDA27E}">
      <dgm:prSet/>
      <dgm:spPr/>
      <dgm:t>
        <a:bodyPr/>
        <a:lstStyle/>
        <a:p>
          <a:endParaRPr kumimoji="1" lang="ja-JP" altLang="en-US"/>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a:p>
      </dgm:t>
    </dgm:pt>
    <dgm:pt modelId="{EC18B904-4C6D-473C-83FB-814278324DBD}">
      <dgm:prSet phldrT="[テキスト]" custT="1"/>
      <dgm:spPr>
        <a:solidFill>
          <a:srgbClr val="FFCC99"/>
        </a:solidFill>
        <a:ln>
          <a:solidFill>
            <a:srgbClr val="0070C0"/>
          </a:solidFill>
        </a:ln>
      </dgm:spPr>
      <dgm:t>
        <a:bodyPr/>
        <a:lstStyle/>
        <a:p>
          <a:r>
            <a:rPr kumimoji="1" lang="ja-JP" altLang="en-US" sz="1800" dirty="0"/>
            <a:t>基幹相談支援センター</a:t>
          </a:r>
        </a:p>
      </dgm:t>
    </dgm:pt>
    <dgm:pt modelId="{C28B2B19-A2BF-443A-ABAF-41D7715EA1B2}" type="parTrans" cxnId="{22DCF1AF-A9D9-47A3-98A0-1CE3E2C7969C}">
      <dgm:prSet/>
      <dgm:spPr/>
      <dgm:t>
        <a:bodyPr/>
        <a:lstStyle/>
        <a:p>
          <a:endParaRPr kumimoji="1" lang="ja-JP" altLang="en-US"/>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a:p>
      </dgm:t>
    </dgm:pt>
    <dgm:pt modelId="{84FB1EF2-C260-4AEE-8AC4-315E7637639D}">
      <dgm:prSet phldrT="[テキスト]"/>
      <dgm:spPr/>
      <dgm:t>
        <a:bodyPr/>
        <a:lstStyle/>
        <a:p>
          <a:endParaRPr kumimoji="1" lang="ja-JP" altLang="en-US" dirty="0"/>
        </a:p>
      </dgm:t>
    </dgm:pt>
    <dgm:pt modelId="{3E0CB7C4-012E-4F5B-8BB1-83739962830E}" type="parTrans" cxnId="{9C7B016C-423E-4554-ABED-5B0752B46BA3}">
      <dgm:prSet/>
      <dgm:spPr/>
      <dgm:t>
        <a:bodyPr/>
        <a:lstStyle/>
        <a:p>
          <a:endParaRPr kumimoji="1" lang="ja-JP" altLang="en-US"/>
        </a:p>
      </dgm:t>
    </dgm:pt>
    <dgm:pt modelId="{F36A969C-3612-4827-B692-C4A813759EA2}" type="sibTrans" cxnId="{9C7B016C-423E-4554-ABED-5B0752B46BA3}">
      <dgm:prSet/>
      <dgm:spPr/>
      <dgm:t>
        <a:bodyPr/>
        <a:lstStyle/>
        <a:p>
          <a:endParaRPr kumimoji="1" lang="ja-JP" altLang="en-US"/>
        </a:p>
      </dgm:t>
    </dgm:pt>
    <dgm:pt modelId="{1CB06400-A85A-4CD5-8C10-899CF68D4447}">
      <dgm:prSet phldrT="[テキスト]"/>
      <dgm:spPr/>
      <dgm:t>
        <a:bodyPr/>
        <a:lstStyle/>
        <a:p>
          <a:endParaRPr kumimoji="1" lang="ja-JP" altLang="en-US"/>
        </a:p>
      </dgm:t>
    </dgm:pt>
    <dgm:pt modelId="{B5E92C3F-6327-4411-B289-D0CACF1DD15D}" type="parTrans" cxnId="{7BCA177A-8BF4-4742-BD20-70297AFE951F}">
      <dgm:prSet/>
      <dgm:spPr/>
      <dgm:t>
        <a:bodyPr/>
        <a:lstStyle/>
        <a:p>
          <a:endParaRPr kumimoji="1" lang="ja-JP" altLang="en-US"/>
        </a:p>
      </dgm:t>
    </dgm:pt>
    <dgm:pt modelId="{57B4423B-FB1C-4F5F-9EC0-BE51D319221F}" type="sibTrans" cxnId="{7BCA177A-8BF4-4742-BD20-70297AFE951F}">
      <dgm:prSet/>
      <dgm:spPr/>
      <dgm:t>
        <a:bodyPr/>
        <a:lstStyle/>
        <a:p>
          <a:endParaRPr kumimoji="1" lang="ja-JP" altLang="en-US"/>
        </a:p>
      </dgm:t>
    </dgm:pt>
    <dgm:pt modelId="{8BAE9E9F-22F2-43F5-8571-238186CCDDA4}">
      <dgm:prSet phldrT="[テキスト]"/>
      <dgm:spPr/>
      <dgm:t>
        <a:bodyPr/>
        <a:lstStyle/>
        <a:p>
          <a:endParaRPr kumimoji="1" lang="ja-JP" altLang="en-US"/>
        </a:p>
      </dgm:t>
    </dgm:pt>
    <dgm:pt modelId="{4108B0CC-6767-437F-9FB7-810FE739A299}" type="parTrans" cxnId="{2B9D047E-A35F-4CA3-B145-56C440C0477F}">
      <dgm:prSet/>
      <dgm:spPr/>
      <dgm:t>
        <a:bodyPr/>
        <a:lstStyle/>
        <a:p>
          <a:endParaRPr kumimoji="1" lang="ja-JP" altLang="en-US"/>
        </a:p>
      </dgm:t>
    </dgm:pt>
    <dgm:pt modelId="{A0E934D9-60B0-4C6F-8CE4-02BC62B46E19}" type="sibTrans" cxnId="{2B9D047E-A35F-4CA3-B145-56C440C0477F}">
      <dgm:prSet/>
      <dgm:spPr/>
      <dgm:t>
        <a:bodyPr/>
        <a:lstStyle/>
        <a:p>
          <a:endParaRPr kumimoji="1" lang="ja-JP" altLang="en-US"/>
        </a:p>
      </dgm:t>
    </dgm:pt>
    <dgm:pt modelId="{946CA410-B258-4015-96A7-0840B29B7DAF}">
      <dgm:prSet/>
      <dgm:spPr/>
      <dgm:t>
        <a:bodyPr/>
        <a:lstStyle/>
        <a:p>
          <a:endParaRPr kumimoji="1" lang="ja-JP" altLang="en-US"/>
        </a:p>
      </dgm:t>
    </dgm:pt>
    <dgm:pt modelId="{4D19C09E-1AB4-4FF6-9531-9F45FB6BAA9D}" type="parTrans" cxnId="{734FFEAE-F968-43B6-A614-AAFB8DE9ADBC}">
      <dgm:prSet/>
      <dgm:spPr/>
      <dgm:t>
        <a:bodyPr/>
        <a:lstStyle/>
        <a:p>
          <a:endParaRPr kumimoji="1" lang="ja-JP" altLang="en-US"/>
        </a:p>
      </dgm:t>
    </dgm:pt>
    <dgm:pt modelId="{E6153048-EE9A-4ED7-9E05-D44B5A06E1B6}" type="sibTrans" cxnId="{734FFEAE-F968-43B6-A614-AAFB8DE9ADBC}">
      <dgm:prSet/>
      <dgm:spPr/>
      <dgm:t>
        <a:bodyPr/>
        <a:lstStyle/>
        <a:p>
          <a:endParaRPr kumimoji="1" lang="ja-JP" altLang="en-US"/>
        </a:p>
      </dgm:t>
    </dgm:pt>
    <dgm:pt modelId="{00C66489-B3A2-4085-8624-4BFDBEA2948F}">
      <dgm:prSet phldrT="[テキスト]" custT="1"/>
      <dgm:spPr>
        <a:solidFill>
          <a:srgbClr val="99FF99"/>
        </a:solidFill>
        <a:ln>
          <a:solidFill>
            <a:srgbClr val="0070C0"/>
          </a:solidFill>
        </a:ln>
      </dgm:spPr>
      <dgm:t>
        <a:bodyPr/>
        <a:lstStyle/>
        <a:p>
          <a:r>
            <a:rPr kumimoji="1" lang="ja-JP" altLang="en-US" sz="2000" dirty="0"/>
            <a:t>市町村</a:t>
          </a:r>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a:p>
      </dgm:t>
    </dgm:pt>
    <dgm:pt modelId="{80CB2951-9646-4B4C-9559-5054F7D9498F}" type="parTrans" cxnId="{34F84353-D313-4816-A086-1470965B15EA}">
      <dgm:prSet/>
      <dgm:spPr/>
      <dgm:t>
        <a:bodyPr/>
        <a:lstStyle/>
        <a:p>
          <a:endParaRPr kumimoji="1" lang="ja-JP" altLang="en-US"/>
        </a:p>
      </dgm:t>
    </dgm:pt>
    <dgm:pt modelId="{43A515A4-853F-470F-A3E3-71DA0146A7D2}" type="pres">
      <dgm:prSet presAssocID="{A7E646A5-40F7-49B3-9FDB-1E9EFD21607C}" presName="Name0" presStyleCnt="0">
        <dgm:presLayoutVars>
          <dgm:chMax val="1"/>
          <dgm:dir/>
          <dgm:animLvl val="ctr"/>
          <dgm:resizeHandles val="exact"/>
        </dgm:presLayoutVars>
      </dgm:prSet>
      <dgm:spPr/>
      <dgm:t>
        <a:bodyPr/>
        <a:lstStyle/>
        <a:p>
          <a:endParaRPr kumimoji="1" lang="ja-JP" altLang="en-US"/>
        </a:p>
      </dgm:t>
    </dgm:pt>
    <dgm:pt modelId="{F2B346A3-457F-40A6-BB9D-FC2F1210296F}" type="pres">
      <dgm:prSet presAssocID="{29E5D88D-6EDD-4B76-8463-E955711C2C91}" presName="centerShape" presStyleLbl="node0" presStyleIdx="0" presStyleCnt="1" custScaleX="76444" custScaleY="67849" custLinFactNeighborX="1157" custLinFactNeighborY="2305"/>
      <dgm:spPr/>
      <dgm:t>
        <a:bodyPr/>
        <a:lstStyle/>
        <a:p>
          <a:endParaRPr kumimoji="1" lang="ja-JP" altLang="en-US"/>
        </a:p>
      </dgm:t>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t>
        <a:bodyPr/>
        <a:lstStyle/>
        <a:p>
          <a:endParaRPr kumimoji="1" lang="ja-JP" altLang="en-US"/>
        </a:p>
      </dgm:t>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t>
        <a:bodyPr/>
        <a:lstStyle/>
        <a:p>
          <a:endParaRPr kumimoji="1" lang="ja-JP" altLang="en-US"/>
        </a:p>
      </dgm:t>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t>
        <a:bodyPr/>
        <a:lstStyle/>
        <a:p>
          <a:endParaRPr kumimoji="1" lang="ja-JP" altLang="en-US"/>
        </a:p>
      </dgm:t>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t>
        <a:bodyPr/>
        <a:lstStyle/>
        <a:p>
          <a:endParaRPr kumimoji="1" lang="ja-JP" altLang="en-US"/>
        </a:p>
      </dgm:t>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t>
        <a:bodyPr/>
        <a:lstStyle/>
        <a:p>
          <a:endParaRPr kumimoji="1" lang="ja-JP" altLang="en-US"/>
        </a:p>
      </dgm:t>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t>
        <a:bodyPr/>
        <a:lstStyle/>
        <a:p>
          <a:endParaRPr kumimoji="1" lang="ja-JP" altLang="en-US"/>
        </a:p>
      </dgm:t>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t>
        <a:bodyPr/>
        <a:lstStyle/>
        <a:p>
          <a:endParaRPr kumimoji="1" lang="ja-JP" altLang="en-US"/>
        </a:p>
      </dgm:t>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t>
        <a:bodyPr/>
        <a:lstStyle/>
        <a:p>
          <a:endParaRPr kumimoji="1" lang="ja-JP" altLang="en-US"/>
        </a:p>
      </dgm:t>
    </dgm:pt>
  </dgm:ptLst>
  <dgm:cxnLst>
    <dgm:cxn modelId="{22DCF1AF-A9D9-47A3-98A0-1CE3E2C7969C}" srcId="{29E5D88D-6EDD-4B76-8463-E955711C2C91}" destId="{EC18B904-4C6D-473C-83FB-814278324DBD}" srcOrd="2" destOrd="0" parTransId="{C28B2B19-A2BF-443A-ABAF-41D7715EA1B2}" sibTransId="{64097335-E749-4FF1-8D4C-41976F28EDC2}"/>
    <dgm:cxn modelId="{1BBA017A-3ADC-43F2-94AE-D043736AA514}" type="presOf" srcId="{4C75F14B-4233-4032-979D-B30A287A3A6C}" destId="{8F60AA38-21C1-45D6-99D2-C4778821B609}" srcOrd="0" destOrd="0" presId="urn:microsoft.com/office/officeart/2005/8/layout/radial6"/>
    <dgm:cxn modelId="{F5B8AB98-870A-4A92-83A7-20088DD3BACC}" type="presOf" srcId="{00C66489-B3A2-4085-8624-4BFDBEA2948F}" destId="{2ECD613F-4DB4-40F6-87CC-71139F7320A1}" srcOrd="0" destOrd="0" presId="urn:microsoft.com/office/officeart/2005/8/layout/radial6"/>
    <dgm:cxn modelId="{1A849D55-0988-4EF6-9CFA-8E61967AFD13}" type="presOf" srcId="{64097335-E749-4FF1-8D4C-41976F28EDC2}" destId="{87F79C7E-6DCC-48D6-B86D-A27C10DE3FCB}" srcOrd="0" destOrd="0" presId="urn:microsoft.com/office/officeart/2005/8/layout/radial6"/>
    <dgm:cxn modelId="{734FFEAE-F968-43B6-A614-AAFB8DE9ADBC}" srcId="{A7E646A5-40F7-49B3-9FDB-1E9EFD21607C}" destId="{946CA410-B258-4015-96A7-0840B29B7DAF}" srcOrd="4" destOrd="0" parTransId="{4D19C09E-1AB4-4FF6-9531-9F45FB6BAA9D}" sibTransId="{E6153048-EE9A-4ED7-9E05-D44B5A06E1B6}"/>
    <dgm:cxn modelId="{34F84353-D313-4816-A086-1470965B15EA}" srcId="{29E5D88D-6EDD-4B76-8463-E955711C2C91}" destId="{00C66489-B3A2-4085-8624-4BFDBEA2948F}" srcOrd="3" destOrd="0" parTransId="{80CB2951-9646-4B4C-9559-5054F7D9498F}" sibTransId="{2B9F656C-FE2B-4513-97A9-FE56E27C4C52}"/>
    <dgm:cxn modelId="{42757E18-A5A4-4D7C-8F38-57CA4480EFE2}" type="presOf" srcId="{D794267D-9FE7-44CB-A32D-791A7C580A54}" destId="{CDE61BF0-D77D-4681-82E5-07C33233299E}" srcOrd="0" destOrd="0" presId="urn:microsoft.com/office/officeart/2005/8/layout/radial6"/>
    <dgm:cxn modelId="{2B9D047E-A35F-4CA3-B145-56C440C0477F}" srcId="{A7E646A5-40F7-49B3-9FDB-1E9EFD21607C}" destId="{8BAE9E9F-22F2-43F5-8571-238186CCDDA4}" srcOrd="3" destOrd="0" parTransId="{4108B0CC-6767-437F-9FB7-810FE739A299}" sibTransId="{A0E934D9-60B0-4C6F-8CE4-02BC62B46E19}"/>
    <dgm:cxn modelId="{0C26DA38-111A-48ED-8A77-95E494060D95}" type="presOf" srcId="{EC18B904-4C6D-473C-83FB-814278324DBD}" destId="{E4045213-F8DD-4A12-943A-8CFDA0E6E287}"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154AACCA-89A4-4657-9516-21967A112133}" type="presOf" srcId="{2B9F656C-FE2B-4513-97A9-FE56E27C4C52}" destId="{1CA374A5-7F1A-4F2A-B22E-F25178874251}"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A3A27AC8-0B61-4647-88D7-1F8027BDA27E}" srcId="{29E5D88D-6EDD-4B76-8463-E955711C2C91}" destId="{D794267D-9FE7-44CB-A32D-791A7C580A54}" srcOrd="1" destOrd="0" parTransId="{01D85933-D5A8-4C87-A332-D99F2E61262E}" sibTransId="{2E06841F-633A-48B2-B550-79A6F43EA936}"/>
    <dgm:cxn modelId="{9C7B016C-423E-4554-ABED-5B0752B46BA3}" srcId="{A7E646A5-40F7-49B3-9FDB-1E9EFD21607C}" destId="{84FB1EF2-C260-4AEE-8AC4-315E7637639D}" srcOrd="1" destOrd="0" parTransId="{3E0CB7C4-012E-4F5B-8BB1-83739962830E}" sibTransId="{F36A969C-3612-4827-B692-C4A813759EA2}"/>
    <dgm:cxn modelId="{D0CD7E3C-179A-445C-BCCE-661061445F87}" type="presOf" srcId="{A7E646A5-40F7-49B3-9FDB-1E9EFD21607C}" destId="{43A515A4-853F-470F-A3E3-71DA0146A7D2}"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3224998-0784-4C2D-8521-04A17FFD2B61}" srcId="{29E5D88D-6EDD-4B76-8463-E955711C2C91}" destId="{EC018D3E-6BB3-46C4-A992-E430D5C95508}" srcOrd="0" destOrd="0" parTransId="{7CE6B11F-5D67-45AC-B87F-DD109DAB9740}" sibTransId="{4C75F14B-4233-4032-979D-B30A287A3A6C}"/>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BEB9F7-8F75-4AF5-A59F-26668AF80F58}" type="doc">
      <dgm:prSet loTypeId="urn:microsoft.com/office/officeart/2005/8/layout/radial6" loCatId="cycle" qsTypeId="urn:microsoft.com/office/officeart/2005/8/quickstyle/simple1" qsCatId="simple" csTypeId="urn:microsoft.com/office/officeart/2005/8/colors/accent5_1" csCatId="accent5" phldr="1"/>
      <dgm:spPr/>
      <dgm:t>
        <a:bodyPr/>
        <a:lstStyle/>
        <a:p>
          <a:endParaRPr kumimoji="1" lang="ja-JP" altLang="en-US"/>
        </a:p>
      </dgm:t>
    </dgm:pt>
    <dgm:pt modelId="{19D2B6EF-30FB-48E8-AC26-D9801E2EFA27}">
      <dgm:prSet phldrT="[テキスト]"/>
      <dgm:spPr>
        <a:solidFill>
          <a:schemeClr val="accent6">
            <a:lumMod val="60000"/>
            <a:lumOff val="40000"/>
          </a:schemeClr>
        </a:solidFill>
      </dgm:spPr>
      <dgm:t>
        <a:bodyPr/>
        <a:lstStyle/>
        <a:p>
          <a:r>
            <a:rPr kumimoji="1" lang="ja-JP" altLang="en-US" dirty="0"/>
            <a:t>地域生活支援拠点</a:t>
          </a:r>
        </a:p>
      </dgm:t>
    </dgm:pt>
    <dgm:pt modelId="{37ABF675-A037-4C35-BDB7-9EBF87FAD6BD}" type="parTrans" cxnId="{2F3F24E6-A004-4C6A-9EA8-3890BD16DE9E}">
      <dgm:prSet/>
      <dgm:spPr/>
      <dgm:t>
        <a:bodyPr/>
        <a:lstStyle/>
        <a:p>
          <a:endParaRPr kumimoji="1" lang="ja-JP" altLang="en-US"/>
        </a:p>
      </dgm:t>
    </dgm:pt>
    <dgm:pt modelId="{66AA294B-552A-45DB-901F-5A43A207F07F}" type="sibTrans" cxnId="{2F3F24E6-A004-4C6A-9EA8-3890BD16DE9E}">
      <dgm:prSet/>
      <dgm:spPr/>
      <dgm:t>
        <a:bodyPr/>
        <a:lstStyle/>
        <a:p>
          <a:endParaRPr kumimoji="1" lang="ja-JP" altLang="en-US"/>
        </a:p>
      </dgm:t>
    </dgm:pt>
    <dgm:pt modelId="{E433D1B2-ECD1-4C11-9C5F-E008EB91B2EC}">
      <dgm:prSet phldrT="[テキスト]"/>
      <dgm:spPr>
        <a:solidFill>
          <a:schemeClr val="accent4">
            <a:lumMod val="40000"/>
            <a:lumOff val="60000"/>
          </a:schemeClr>
        </a:solidFill>
      </dgm:spPr>
      <dgm:t>
        <a:bodyPr/>
        <a:lstStyle/>
        <a:p>
          <a:r>
            <a:rPr kumimoji="1" lang="ja-JP" altLang="en-US" dirty="0"/>
            <a:t>平時の支援</a:t>
          </a:r>
        </a:p>
      </dgm:t>
    </dgm:pt>
    <dgm:pt modelId="{AFD422FF-320F-4868-9865-AFF804B61F32}" type="parTrans" cxnId="{5AEC1DC4-40F3-4895-AE34-1449CD79F587}">
      <dgm:prSet/>
      <dgm:spPr/>
      <dgm:t>
        <a:bodyPr/>
        <a:lstStyle/>
        <a:p>
          <a:endParaRPr kumimoji="1" lang="ja-JP" altLang="en-US"/>
        </a:p>
      </dgm:t>
    </dgm:pt>
    <dgm:pt modelId="{05023A1B-86E2-460D-9304-6AF2FCAE8ED5}" type="sibTrans" cxnId="{5AEC1DC4-40F3-4895-AE34-1449CD79F587}">
      <dgm:prSet/>
      <dgm:spPr>
        <a:solidFill>
          <a:srgbClr val="0070C0"/>
        </a:solidFill>
      </dgm:spPr>
      <dgm:t>
        <a:bodyPr/>
        <a:lstStyle/>
        <a:p>
          <a:endParaRPr kumimoji="1" lang="ja-JP" altLang="en-US"/>
        </a:p>
      </dgm:t>
    </dgm:pt>
    <dgm:pt modelId="{A8605EFA-1AF8-492F-8486-1EE45686893D}">
      <dgm:prSet phldrT="[テキスト]"/>
      <dgm:spPr>
        <a:solidFill>
          <a:srgbClr val="FFFF99"/>
        </a:solidFill>
      </dgm:spPr>
      <dgm:t>
        <a:bodyPr/>
        <a:lstStyle/>
        <a:p>
          <a:r>
            <a:rPr kumimoji="1" lang="ja-JP" altLang="en-US" dirty="0"/>
            <a:t>地域移行支援</a:t>
          </a:r>
        </a:p>
      </dgm:t>
    </dgm:pt>
    <dgm:pt modelId="{CDC512F8-E0EA-4521-AA4D-55E0A1E9FF8F}" type="parTrans" cxnId="{11FB4C8E-5915-4EB2-AD25-5A787292BDFC}">
      <dgm:prSet/>
      <dgm:spPr/>
      <dgm:t>
        <a:bodyPr/>
        <a:lstStyle/>
        <a:p>
          <a:endParaRPr kumimoji="1" lang="ja-JP" altLang="en-US"/>
        </a:p>
      </dgm:t>
    </dgm:pt>
    <dgm:pt modelId="{6959C9FD-09BF-43FC-B941-F23A389ABB93}" type="sibTrans" cxnId="{11FB4C8E-5915-4EB2-AD25-5A787292BDFC}">
      <dgm:prSet/>
      <dgm:spPr>
        <a:solidFill>
          <a:srgbClr val="0070C0"/>
        </a:solidFill>
      </dgm:spPr>
      <dgm:t>
        <a:bodyPr/>
        <a:lstStyle/>
        <a:p>
          <a:endParaRPr kumimoji="1" lang="ja-JP" altLang="en-US"/>
        </a:p>
      </dgm:t>
    </dgm:pt>
    <dgm:pt modelId="{5C4F73A6-C0A3-4603-989D-286DD96A84FE}">
      <dgm:prSet phldrT="[テキスト]"/>
      <dgm:spPr>
        <a:solidFill>
          <a:srgbClr val="FFCCFF"/>
        </a:solidFill>
      </dgm:spPr>
      <dgm:t>
        <a:bodyPr/>
        <a:lstStyle/>
        <a:p>
          <a:r>
            <a:rPr kumimoji="1" lang="ja-JP" altLang="en-US" dirty="0"/>
            <a:t>緊急時の支援</a:t>
          </a:r>
        </a:p>
      </dgm:t>
    </dgm:pt>
    <dgm:pt modelId="{FFBCB427-8BDB-44FC-9EBB-33FBEC7CCD34}" type="parTrans" cxnId="{808570C2-9B60-4F99-9F67-6EF57AFE3AA9}">
      <dgm:prSet/>
      <dgm:spPr/>
      <dgm:t>
        <a:bodyPr/>
        <a:lstStyle/>
        <a:p>
          <a:endParaRPr kumimoji="1" lang="ja-JP" altLang="en-US"/>
        </a:p>
      </dgm:t>
    </dgm:pt>
    <dgm:pt modelId="{DA2800B8-147A-41BC-A6B0-7F96E4613D73}" type="sibTrans" cxnId="{808570C2-9B60-4F99-9F67-6EF57AFE3AA9}">
      <dgm:prSet/>
      <dgm:spPr>
        <a:solidFill>
          <a:srgbClr val="0070C0"/>
        </a:solidFill>
      </dgm:spPr>
      <dgm:t>
        <a:bodyPr/>
        <a:lstStyle/>
        <a:p>
          <a:endParaRPr kumimoji="1" lang="ja-JP" altLang="en-US"/>
        </a:p>
      </dgm:t>
    </dgm:pt>
    <dgm:pt modelId="{B97F80A9-373D-4198-86D5-3E174D8B2340}">
      <dgm:prSet phldrT="[テキスト]"/>
      <dgm:spPr>
        <a:solidFill>
          <a:schemeClr val="accent6">
            <a:lumMod val="60000"/>
            <a:lumOff val="40000"/>
          </a:schemeClr>
        </a:solidFill>
      </dgm:spPr>
      <dgm:t>
        <a:bodyPr/>
        <a:lstStyle/>
        <a:p>
          <a:endParaRPr kumimoji="1" lang="ja-JP" altLang="en-US"/>
        </a:p>
      </dgm:t>
    </dgm:pt>
    <dgm:pt modelId="{2983D412-664B-4B0A-B907-1A65A5411AB4}" type="parTrans" cxnId="{CABB10EB-5E3C-4635-8FD2-477F008B3550}">
      <dgm:prSet/>
      <dgm:spPr/>
      <dgm:t>
        <a:bodyPr/>
        <a:lstStyle/>
        <a:p>
          <a:endParaRPr kumimoji="1" lang="ja-JP" altLang="en-US"/>
        </a:p>
      </dgm:t>
    </dgm:pt>
    <dgm:pt modelId="{E4DCEEE2-940B-414A-8CFA-8640F5F97BCA}" type="sibTrans" cxnId="{CABB10EB-5E3C-4635-8FD2-477F008B3550}">
      <dgm:prSet/>
      <dgm:spPr/>
      <dgm:t>
        <a:bodyPr/>
        <a:lstStyle/>
        <a:p>
          <a:endParaRPr kumimoji="1" lang="ja-JP" altLang="en-US"/>
        </a:p>
      </dgm:t>
    </dgm:pt>
    <dgm:pt modelId="{B21EB8CA-850F-4D71-B86D-BCCE1E01B6E1}" type="pres">
      <dgm:prSet presAssocID="{A2BEB9F7-8F75-4AF5-A59F-26668AF80F58}" presName="Name0" presStyleCnt="0">
        <dgm:presLayoutVars>
          <dgm:chMax val="1"/>
          <dgm:dir/>
          <dgm:animLvl val="ctr"/>
          <dgm:resizeHandles val="exact"/>
        </dgm:presLayoutVars>
      </dgm:prSet>
      <dgm:spPr/>
      <dgm:t>
        <a:bodyPr/>
        <a:lstStyle/>
        <a:p>
          <a:endParaRPr kumimoji="1" lang="ja-JP" altLang="en-US"/>
        </a:p>
      </dgm:t>
    </dgm:pt>
    <dgm:pt modelId="{5FB8E546-2F50-4259-878B-9F35BD1E66C1}" type="pres">
      <dgm:prSet presAssocID="{19D2B6EF-30FB-48E8-AC26-D9801E2EFA27}" presName="centerShape" presStyleLbl="node0" presStyleIdx="0" presStyleCnt="1"/>
      <dgm:spPr/>
      <dgm:t>
        <a:bodyPr/>
        <a:lstStyle/>
        <a:p>
          <a:endParaRPr kumimoji="1" lang="ja-JP" altLang="en-US"/>
        </a:p>
      </dgm:t>
    </dgm:pt>
    <dgm:pt modelId="{62099E24-3390-4DDF-A188-58B875932AB4}" type="pres">
      <dgm:prSet presAssocID="{E433D1B2-ECD1-4C11-9C5F-E008EB91B2EC}" presName="node" presStyleLbl="node1" presStyleIdx="0" presStyleCnt="3">
        <dgm:presLayoutVars>
          <dgm:bulletEnabled val="1"/>
        </dgm:presLayoutVars>
      </dgm:prSet>
      <dgm:spPr/>
      <dgm:t>
        <a:bodyPr/>
        <a:lstStyle/>
        <a:p>
          <a:endParaRPr kumimoji="1" lang="ja-JP" altLang="en-US"/>
        </a:p>
      </dgm:t>
    </dgm:pt>
    <dgm:pt modelId="{0B0B261D-5708-4DD9-A58B-053F2B7973C6}" type="pres">
      <dgm:prSet presAssocID="{E433D1B2-ECD1-4C11-9C5F-E008EB91B2EC}" presName="dummy" presStyleCnt="0"/>
      <dgm:spPr/>
    </dgm:pt>
    <dgm:pt modelId="{71C0743D-CB21-4FD5-9ED0-D47EF488A98E}" type="pres">
      <dgm:prSet presAssocID="{05023A1B-86E2-460D-9304-6AF2FCAE8ED5}" presName="sibTrans" presStyleLbl="sibTrans2D1" presStyleIdx="0" presStyleCnt="3"/>
      <dgm:spPr/>
      <dgm:t>
        <a:bodyPr/>
        <a:lstStyle/>
        <a:p>
          <a:endParaRPr kumimoji="1" lang="ja-JP" altLang="en-US"/>
        </a:p>
      </dgm:t>
    </dgm:pt>
    <dgm:pt modelId="{2F4E9965-A9C3-4E06-A6C5-670935642743}" type="pres">
      <dgm:prSet presAssocID="{A8605EFA-1AF8-492F-8486-1EE45686893D}" presName="node" presStyleLbl="node1" presStyleIdx="1" presStyleCnt="3">
        <dgm:presLayoutVars>
          <dgm:bulletEnabled val="1"/>
        </dgm:presLayoutVars>
      </dgm:prSet>
      <dgm:spPr/>
      <dgm:t>
        <a:bodyPr/>
        <a:lstStyle/>
        <a:p>
          <a:endParaRPr kumimoji="1" lang="ja-JP" altLang="en-US"/>
        </a:p>
      </dgm:t>
    </dgm:pt>
    <dgm:pt modelId="{A50F8FB1-91CA-445C-9A55-2607ABC7C284}" type="pres">
      <dgm:prSet presAssocID="{A8605EFA-1AF8-492F-8486-1EE45686893D}" presName="dummy" presStyleCnt="0"/>
      <dgm:spPr/>
    </dgm:pt>
    <dgm:pt modelId="{2DB43330-39CA-4005-961D-65CE5A582687}" type="pres">
      <dgm:prSet presAssocID="{6959C9FD-09BF-43FC-B941-F23A389ABB93}" presName="sibTrans" presStyleLbl="sibTrans2D1" presStyleIdx="1" presStyleCnt="3"/>
      <dgm:spPr/>
      <dgm:t>
        <a:bodyPr/>
        <a:lstStyle/>
        <a:p>
          <a:endParaRPr kumimoji="1" lang="ja-JP" altLang="en-US"/>
        </a:p>
      </dgm:t>
    </dgm:pt>
    <dgm:pt modelId="{349237B4-36B5-4B03-95DF-0EDB0FB818BD}" type="pres">
      <dgm:prSet presAssocID="{5C4F73A6-C0A3-4603-989D-286DD96A84FE}" presName="node" presStyleLbl="node1" presStyleIdx="2" presStyleCnt="3">
        <dgm:presLayoutVars>
          <dgm:bulletEnabled val="1"/>
        </dgm:presLayoutVars>
      </dgm:prSet>
      <dgm:spPr/>
      <dgm:t>
        <a:bodyPr/>
        <a:lstStyle/>
        <a:p>
          <a:endParaRPr kumimoji="1" lang="ja-JP" altLang="en-US"/>
        </a:p>
      </dgm:t>
    </dgm:pt>
    <dgm:pt modelId="{8B95E2DB-EEE3-466D-95BD-AA8FC9D102F6}" type="pres">
      <dgm:prSet presAssocID="{5C4F73A6-C0A3-4603-989D-286DD96A84FE}" presName="dummy" presStyleCnt="0"/>
      <dgm:spPr/>
    </dgm:pt>
    <dgm:pt modelId="{445A8D69-66F2-4820-BB0E-29A1B3C12135}" type="pres">
      <dgm:prSet presAssocID="{DA2800B8-147A-41BC-A6B0-7F96E4613D73}" presName="sibTrans" presStyleLbl="sibTrans2D1" presStyleIdx="2" presStyleCnt="3"/>
      <dgm:spPr/>
      <dgm:t>
        <a:bodyPr/>
        <a:lstStyle/>
        <a:p>
          <a:endParaRPr kumimoji="1" lang="ja-JP" altLang="en-US"/>
        </a:p>
      </dgm:t>
    </dgm:pt>
  </dgm:ptLst>
  <dgm:cxnLst>
    <dgm:cxn modelId="{351CB2E8-FFE5-4811-80B6-3DD1132988E9}" type="presOf" srcId="{E433D1B2-ECD1-4C11-9C5F-E008EB91B2EC}" destId="{62099E24-3390-4DDF-A188-58B875932AB4}" srcOrd="0" destOrd="0" presId="urn:microsoft.com/office/officeart/2005/8/layout/radial6"/>
    <dgm:cxn modelId="{9F4C0FF7-B42F-4569-8917-E761212CA465}" type="presOf" srcId="{6959C9FD-09BF-43FC-B941-F23A389ABB93}" destId="{2DB43330-39CA-4005-961D-65CE5A582687}" srcOrd="0" destOrd="0" presId="urn:microsoft.com/office/officeart/2005/8/layout/radial6"/>
    <dgm:cxn modelId="{AAF80CD4-E2E2-4AC1-8526-BE32416F4B39}" type="presOf" srcId="{A8605EFA-1AF8-492F-8486-1EE45686893D}" destId="{2F4E9965-A9C3-4E06-A6C5-670935642743}" srcOrd="0" destOrd="0" presId="urn:microsoft.com/office/officeart/2005/8/layout/radial6"/>
    <dgm:cxn modelId="{5AEC1DC4-40F3-4895-AE34-1449CD79F587}" srcId="{19D2B6EF-30FB-48E8-AC26-D9801E2EFA27}" destId="{E433D1B2-ECD1-4C11-9C5F-E008EB91B2EC}" srcOrd="0" destOrd="0" parTransId="{AFD422FF-320F-4868-9865-AFF804B61F32}" sibTransId="{05023A1B-86E2-460D-9304-6AF2FCAE8ED5}"/>
    <dgm:cxn modelId="{E52D7ED3-7BDD-41B3-84FE-FD473276070C}" type="presOf" srcId="{05023A1B-86E2-460D-9304-6AF2FCAE8ED5}" destId="{71C0743D-CB21-4FD5-9ED0-D47EF488A98E}" srcOrd="0" destOrd="0" presId="urn:microsoft.com/office/officeart/2005/8/layout/radial6"/>
    <dgm:cxn modelId="{808570C2-9B60-4F99-9F67-6EF57AFE3AA9}" srcId="{19D2B6EF-30FB-48E8-AC26-D9801E2EFA27}" destId="{5C4F73A6-C0A3-4603-989D-286DD96A84FE}" srcOrd="2" destOrd="0" parTransId="{FFBCB427-8BDB-44FC-9EBB-33FBEC7CCD34}" sibTransId="{DA2800B8-147A-41BC-A6B0-7F96E4613D73}"/>
    <dgm:cxn modelId="{F023F743-6D57-48CF-AC18-EBCCF08D446E}" type="presOf" srcId="{DA2800B8-147A-41BC-A6B0-7F96E4613D73}" destId="{445A8D69-66F2-4820-BB0E-29A1B3C12135}" srcOrd="0" destOrd="0" presId="urn:microsoft.com/office/officeart/2005/8/layout/radial6"/>
    <dgm:cxn modelId="{0F27E2F4-6CAE-46CE-AE00-8250C0096A46}" type="presOf" srcId="{5C4F73A6-C0A3-4603-989D-286DD96A84FE}" destId="{349237B4-36B5-4B03-95DF-0EDB0FB818BD}" srcOrd="0" destOrd="0" presId="urn:microsoft.com/office/officeart/2005/8/layout/radial6"/>
    <dgm:cxn modelId="{2F3F24E6-A004-4C6A-9EA8-3890BD16DE9E}" srcId="{A2BEB9F7-8F75-4AF5-A59F-26668AF80F58}" destId="{19D2B6EF-30FB-48E8-AC26-D9801E2EFA27}" srcOrd="0" destOrd="0" parTransId="{37ABF675-A037-4C35-BDB7-9EBF87FAD6BD}" sibTransId="{66AA294B-552A-45DB-901F-5A43A207F07F}"/>
    <dgm:cxn modelId="{F67032C8-0247-470F-ABA6-6D7A842B5946}" type="presOf" srcId="{19D2B6EF-30FB-48E8-AC26-D9801E2EFA27}" destId="{5FB8E546-2F50-4259-878B-9F35BD1E66C1}" srcOrd="0" destOrd="0" presId="urn:microsoft.com/office/officeart/2005/8/layout/radial6"/>
    <dgm:cxn modelId="{4023A25E-A7A4-402C-9193-207775FCF27B}" type="presOf" srcId="{A2BEB9F7-8F75-4AF5-A59F-26668AF80F58}" destId="{B21EB8CA-850F-4D71-B86D-BCCE1E01B6E1}" srcOrd="0" destOrd="0" presId="urn:microsoft.com/office/officeart/2005/8/layout/radial6"/>
    <dgm:cxn modelId="{CABB10EB-5E3C-4635-8FD2-477F008B3550}" srcId="{A2BEB9F7-8F75-4AF5-A59F-26668AF80F58}" destId="{B97F80A9-373D-4198-86D5-3E174D8B2340}" srcOrd="1" destOrd="0" parTransId="{2983D412-664B-4B0A-B907-1A65A5411AB4}" sibTransId="{E4DCEEE2-940B-414A-8CFA-8640F5F97BCA}"/>
    <dgm:cxn modelId="{11FB4C8E-5915-4EB2-AD25-5A787292BDFC}" srcId="{19D2B6EF-30FB-48E8-AC26-D9801E2EFA27}" destId="{A8605EFA-1AF8-492F-8486-1EE45686893D}" srcOrd="1" destOrd="0" parTransId="{CDC512F8-E0EA-4521-AA4D-55E0A1E9FF8F}" sibTransId="{6959C9FD-09BF-43FC-B941-F23A389ABB93}"/>
    <dgm:cxn modelId="{8C24AB8E-EE6C-4E68-8CAF-13DC58E6B2C2}" type="presParOf" srcId="{B21EB8CA-850F-4D71-B86D-BCCE1E01B6E1}" destId="{5FB8E546-2F50-4259-878B-9F35BD1E66C1}" srcOrd="0" destOrd="0" presId="urn:microsoft.com/office/officeart/2005/8/layout/radial6"/>
    <dgm:cxn modelId="{5611792F-4B7F-4815-B543-5C2BCF3FBD2B}" type="presParOf" srcId="{B21EB8CA-850F-4D71-B86D-BCCE1E01B6E1}" destId="{62099E24-3390-4DDF-A188-58B875932AB4}" srcOrd="1" destOrd="0" presId="urn:microsoft.com/office/officeart/2005/8/layout/radial6"/>
    <dgm:cxn modelId="{266E91FA-E51F-4527-8CCA-63C875E4A21B}" type="presParOf" srcId="{B21EB8CA-850F-4D71-B86D-BCCE1E01B6E1}" destId="{0B0B261D-5708-4DD9-A58B-053F2B7973C6}" srcOrd="2" destOrd="0" presId="urn:microsoft.com/office/officeart/2005/8/layout/radial6"/>
    <dgm:cxn modelId="{7A299975-8601-45B1-85AE-CCDCB5ECD5D2}" type="presParOf" srcId="{B21EB8CA-850F-4D71-B86D-BCCE1E01B6E1}" destId="{71C0743D-CB21-4FD5-9ED0-D47EF488A98E}" srcOrd="3" destOrd="0" presId="urn:microsoft.com/office/officeart/2005/8/layout/radial6"/>
    <dgm:cxn modelId="{66715135-53B5-4CA7-A680-5D3550A6DDF8}" type="presParOf" srcId="{B21EB8CA-850F-4D71-B86D-BCCE1E01B6E1}" destId="{2F4E9965-A9C3-4E06-A6C5-670935642743}" srcOrd="4" destOrd="0" presId="urn:microsoft.com/office/officeart/2005/8/layout/radial6"/>
    <dgm:cxn modelId="{01FC25C6-FA09-4295-BEC1-8262D4CAD240}" type="presParOf" srcId="{B21EB8CA-850F-4D71-B86D-BCCE1E01B6E1}" destId="{A50F8FB1-91CA-445C-9A55-2607ABC7C284}" srcOrd="5" destOrd="0" presId="urn:microsoft.com/office/officeart/2005/8/layout/radial6"/>
    <dgm:cxn modelId="{ECDF8557-0586-4DBF-9883-1FF9068E4A1A}" type="presParOf" srcId="{B21EB8CA-850F-4D71-B86D-BCCE1E01B6E1}" destId="{2DB43330-39CA-4005-961D-65CE5A582687}" srcOrd="6" destOrd="0" presId="urn:microsoft.com/office/officeart/2005/8/layout/radial6"/>
    <dgm:cxn modelId="{A9600EA9-CAA3-48BF-83C3-A23095ED4FD4}" type="presParOf" srcId="{B21EB8CA-850F-4D71-B86D-BCCE1E01B6E1}" destId="{349237B4-36B5-4B03-95DF-0EDB0FB818BD}" srcOrd="7" destOrd="0" presId="urn:microsoft.com/office/officeart/2005/8/layout/radial6"/>
    <dgm:cxn modelId="{5AC36F1B-04E4-48F5-A97F-524E9559C5D9}" type="presParOf" srcId="{B21EB8CA-850F-4D71-B86D-BCCE1E01B6E1}" destId="{8B95E2DB-EEE3-466D-95BD-AA8FC9D102F6}" srcOrd="8" destOrd="0" presId="urn:microsoft.com/office/officeart/2005/8/layout/radial6"/>
    <dgm:cxn modelId="{BB1BD14B-7E20-49D4-BB63-CEC6171A627D}" type="presParOf" srcId="{B21EB8CA-850F-4D71-B86D-BCCE1E01B6E1}" destId="{445A8D69-66F2-4820-BB0E-29A1B3C12135}" srcOrd="9" destOrd="0" presId="urn:microsoft.com/office/officeart/2005/8/layout/radial6"/>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37DB90-D163-4824-B98B-AE5521E786DF}" type="doc">
      <dgm:prSet loTypeId="urn:microsoft.com/office/officeart/2005/8/layout/funnel1" loCatId="relationship" qsTypeId="urn:microsoft.com/office/officeart/2005/8/quickstyle/simple1" qsCatId="simple" csTypeId="urn:microsoft.com/office/officeart/2005/8/colors/accent1_1" csCatId="accent1" phldr="1"/>
      <dgm:spPr/>
      <dgm:t>
        <a:bodyPr/>
        <a:lstStyle/>
        <a:p>
          <a:endParaRPr kumimoji="1" lang="ja-JP" altLang="en-US"/>
        </a:p>
      </dgm:t>
    </dgm:pt>
    <dgm:pt modelId="{E88EB174-C900-4C79-9A06-E40BE9647DF7}">
      <dgm:prSet phldrT="[テキスト]"/>
      <dgm:spPr>
        <a:solidFill>
          <a:schemeClr val="accent6">
            <a:lumMod val="60000"/>
            <a:lumOff val="40000"/>
          </a:schemeClr>
        </a:solidFill>
      </dgm:spPr>
      <dgm:t>
        <a:bodyPr/>
        <a:lstStyle/>
        <a:p>
          <a:r>
            <a:rPr lang="ja-JP" altLang="en-US" dirty="0"/>
            <a:t>哲学</a:t>
          </a:r>
        </a:p>
      </dgm:t>
    </dgm:pt>
    <dgm:pt modelId="{407DD9E9-FA0E-4362-92DE-7E21A520A667}" type="parTrans" cxnId="{5850B4AB-DE1B-4FFE-8837-26273B2DE603}">
      <dgm:prSet/>
      <dgm:spPr/>
      <dgm:t>
        <a:bodyPr/>
        <a:lstStyle/>
        <a:p>
          <a:endParaRPr lang="ja-JP" altLang="en-US"/>
        </a:p>
      </dgm:t>
    </dgm:pt>
    <dgm:pt modelId="{E8862008-58B9-4188-867D-C11D610DD9F6}" type="sibTrans" cxnId="{5850B4AB-DE1B-4FFE-8837-26273B2DE603}">
      <dgm:prSet/>
      <dgm:spPr/>
      <dgm:t>
        <a:bodyPr/>
        <a:lstStyle/>
        <a:p>
          <a:endParaRPr lang="ja-JP" altLang="en-US"/>
        </a:p>
      </dgm:t>
    </dgm:pt>
    <dgm:pt modelId="{4C0AC4AC-0EB9-432F-B924-9211CFBE43FA}">
      <dgm:prSet phldrT="[テキスト]"/>
      <dgm:spPr>
        <a:solidFill>
          <a:schemeClr val="accent2">
            <a:lumMod val="60000"/>
            <a:lumOff val="40000"/>
          </a:schemeClr>
        </a:solidFill>
      </dgm:spPr>
      <dgm:t>
        <a:bodyPr/>
        <a:lstStyle/>
        <a:p>
          <a:r>
            <a:rPr lang="ja-JP" altLang="en-US" dirty="0"/>
            <a:t>理念</a:t>
          </a:r>
        </a:p>
      </dgm:t>
    </dgm:pt>
    <dgm:pt modelId="{DEA97EC2-5647-4B8B-9517-C7C0B2FAD11F}" type="parTrans" cxnId="{5A69C2A9-E3F0-45B0-8DA8-D96C42D5A017}">
      <dgm:prSet/>
      <dgm:spPr/>
      <dgm:t>
        <a:bodyPr/>
        <a:lstStyle/>
        <a:p>
          <a:endParaRPr lang="ja-JP" altLang="en-US"/>
        </a:p>
      </dgm:t>
    </dgm:pt>
    <dgm:pt modelId="{824DD691-994C-4446-8439-01BC4FEBFC0B}" type="sibTrans" cxnId="{5A69C2A9-E3F0-45B0-8DA8-D96C42D5A017}">
      <dgm:prSet/>
      <dgm:spPr/>
      <dgm:t>
        <a:bodyPr/>
        <a:lstStyle/>
        <a:p>
          <a:endParaRPr lang="ja-JP" altLang="en-US"/>
        </a:p>
      </dgm:t>
    </dgm:pt>
    <dgm:pt modelId="{5BDF5159-7B36-4C97-BD4D-4413450BC913}">
      <dgm:prSet phldrT="[テキスト]"/>
      <dgm:spPr>
        <a:solidFill>
          <a:schemeClr val="accent5">
            <a:lumMod val="60000"/>
            <a:lumOff val="40000"/>
          </a:schemeClr>
        </a:solidFill>
      </dgm:spPr>
      <dgm:t>
        <a:bodyPr/>
        <a:lstStyle/>
        <a:p>
          <a:r>
            <a:rPr lang="ja-JP" altLang="en-US" dirty="0"/>
            <a:t>人材</a:t>
          </a:r>
        </a:p>
      </dgm:t>
    </dgm:pt>
    <dgm:pt modelId="{139FC8E4-AB3F-4C06-8425-EC8005CBE134}" type="parTrans" cxnId="{7E93BFCC-E34F-4C5F-AFB4-A2FDDA6BF178}">
      <dgm:prSet/>
      <dgm:spPr/>
      <dgm:t>
        <a:bodyPr/>
        <a:lstStyle/>
        <a:p>
          <a:endParaRPr lang="ja-JP" altLang="en-US"/>
        </a:p>
      </dgm:t>
    </dgm:pt>
    <dgm:pt modelId="{7E89C63E-6E95-47DA-B307-87FA6033EAA5}" type="sibTrans" cxnId="{7E93BFCC-E34F-4C5F-AFB4-A2FDDA6BF178}">
      <dgm:prSet/>
      <dgm:spPr/>
      <dgm:t>
        <a:bodyPr/>
        <a:lstStyle/>
        <a:p>
          <a:endParaRPr lang="ja-JP" altLang="en-US"/>
        </a:p>
      </dgm:t>
    </dgm:pt>
    <dgm:pt modelId="{009790D3-7043-4240-A4C1-F96AC432382F}">
      <dgm:prSet phldrT="[テキスト]"/>
      <dgm:spPr/>
      <dgm:t>
        <a:bodyPr/>
        <a:lstStyle/>
        <a:p>
          <a:endParaRPr lang="ja-JP" altLang="en-US" dirty="0"/>
        </a:p>
      </dgm:t>
    </dgm:pt>
    <dgm:pt modelId="{11524269-91F4-48A4-8F50-AB90F1E25E33}" type="sibTrans" cxnId="{E1AAD789-9AD6-4492-903B-4832F56BD76A}">
      <dgm:prSet/>
      <dgm:spPr/>
      <dgm:t>
        <a:bodyPr/>
        <a:lstStyle/>
        <a:p>
          <a:endParaRPr lang="ja-JP" altLang="en-US"/>
        </a:p>
      </dgm:t>
    </dgm:pt>
    <dgm:pt modelId="{FC86D59A-D914-4E5F-99BA-8FE14A54BE00}" type="parTrans" cxnId="{E1AAD789-9AD6-4492-903B-4832F56BD76A}">
      <dgm:prSet/>
      <dgm:spPr/>
      <dgm:t>
        <a:bodyPr/>
        <a:lstStyle/>
        <a:p>
          <a:endParaRPr lang="ja-JP" altLang="en-US"/>
        </a:p>
      </dgm:t>
    </dgm:pt>
    <dgm:pt modelId="{2A350AF5-1F1C-493E-BDEE-A05C83A9BBAD}" type="pres">
      <dgm:prSet presAssocID="{C937DB90-D163-4824-B98B-AE5521E786DF}" presName="Name0" presStyleCnt="0">
        <dgm:presLayoutVars>
          <dgm:chMax val="4"/>
          <dgm:resizeHandles val="exact"/>
        </dgm:presLayoutVars>
      </dgm:prSet>
      <dgm:spPr/>
      <dgm:t>
        <a:bodyPr/>
        <a:lstStyle/>
        <a:p>
          <a:endParaRPr kumimoji="1" lang="ja-JP" altLang="en-US"/>
        </a:p>
      </dgm:t>
    </dgm:pt>
    <dgm:pt modelId="{29A971BE-315E-4266-89EA-DE7E378E9269}" type="pres">
      <dgm:prSet presAssocID="{C937DB90-D163-4824-B98B-AE5521E786DF}" presName="ellipse" presStyleLbl="trBgShp" presStyleIdx="0" presStyleCnt="1"/>
      <dgm:spPr/>
    </dgm:pt>
    <dgm:pt modelId="{EF767C90-400B-45ED-87ED-425AE7E03FA8}" type="pres">
      <dgm:prSet presAssocID="{C937DB90-D163-4824-B98B-AE5521E786DF}" presName="arrow1" presStyleLbl="fgShp" presStyleIdx="0" presStyleCnt="1" custAng="16200000" custScaleX="192000" custScaleY="197501" custLinFactX="120978" custLinFactY="-148472" custLinFactNeighborX="200000" custLinFactNeighborY="-200000"/>
      <dgm:spPr>
        <a:solidFill>
          <a:srgbClr val="0066FF"/>
        </a:solidFill>
      </dgm:spPr>
    </dgm:pt>
    <dgm:pt modelId="{19702421-02C7-4C69-8E22-7F7CA8A0E943}" type="pres">
      <dgm:prSet presAssocID="{C937DB90-D163-4824-B98B-AE5521E786DF}" presName="rectangle" presStyleLbl="revTx" presStyleIdx="0" presStyleCnt="1">
        <dgm:presLayoutVars>
          <dgm:bulletEnabled val="1"/>
        </dgm:presLayoutVars>
      </dgm:prSet>
      <dgm:spPr/>
      <dgm:t>
        <a:bodyPr/>
        <a:lstStyle/>
        <a:p>
          <a:endParaRPr kumimoji="1" lang="ja-JP" altLang="en-US"/>
        </a:p>
      </dgm:t>
    </dgm:pt>
    <dgm:pt modelId="{CB2ADFF2-3823-4882-8679-105398AD3939}" type="pres">
      <dgm:prSet presAssocID="{4C0AC4AC-0EB9-432F-B924-9211CFBE43FA}" presName="item1" presStyleLbl="node1" presStyleIdx="0" presStyleCnt="3">
        <dgm:presLayoutVars>
          <dgm:bulletEnabled val="1"/>
        </dgm:presLayoutVars>
      </dgm:prSet>
      <dgm:spPr/>
      <dgm:t>
        <a:bodyPr/>
        <a:lstStyle/>
        <a:p>
          <a:endParaRPr kumimoji="1" lang="ja-JP" altLang="en-US"/>
        </a:p>
      </dgm:t>
    </dgm:pt>
    <dgm:pt modelId="{602C063D-82E4-4A4B-88B5-DAEE5A3F41DB}" type="pres">
      <dgm:prSet presAssocID="{5BDF5159-7B36-4C97-BD4D-4413450BC913}" presName="item2" presStyleLbl="node1" presStyleIdx="1" presStyleCnt="3">
        <dgm:presLayoutVars>
          <dgm:bulletEnabled val="1"/>
        </dgm:presLayoutVars>
      </dgm:prSet>
      <dgm:spPr/>
      <dgm:t>
        <a:bodyPr/>
        <a:lstStyle/>
        <a:p>
          <a:endParaRPr kumimoji="1" lang="ja-JP" altLang="en-US"/>
        </a:p>
      </dgm:t>
    </dgm:pt>
    <dgm:pt modelId="{9F1CEF63-205E-4648-91A9-6A36E07C0D8F}" type="pres">
      <dgm:prSet presAssocID="{009790D3-7043-4240-A4C1-F96AC432382F}" presName="item3" presStyleLbl="node1" presStyleIdx="2" presStyleCnt="3" custLinFactNeighborX="17778" custLinFactNeighborY="21956">
        <dgm:presLayoutVars>
          <dgm:bulletEnabled val="1"/>
        </dgm:presLayoutVars>
      </dgm:prSet>
      <dgm:spPr/>
      <dgm:t>
        <a:bodyPr/>
        <a:lstStyle/>
        <a:p>
          <a:endParaRPr kumimoji="1" lang="ja-JP" altLang="en-US"/>
        </a:p>
      </dgm:t>
    </dgm:pt>
    <dgm:pt modelId="{29ABFD82-FB5A-449F-955D-7701C0819BED}" type="pres">
      <dgm:prSet presAssocID="{C937DB90-D163-4824-B98B-AE5521E786DF}" presName="funnel" presStyleLbl="trAlignAcc1" presStyleIdx="0" presStyleCnt="1"/>
      <dgm:spPr/>
    </dgm:pt>
  </dgm:ptLst>
  <dgm:cxnLst>
    <dgm:cxn modelId="{7E93BFCC-E34F-4C5F-AFB4-A2FDDA6BF178}" srcId="{C937DB90-D163-4824-B98B-AE5521E786DF}" destId="{5BDF5159-7B36-4C97-BD4D-4413450BC913}" srcOrd="2" destOrd="0" parTransId="{139FC8E4-AB3F-4C06-8425-EC8005CBE134}" sibTransId="{7E89C63E-6E95-47DA-B307-87FA6033EAA5}"/>
    <dgm:cxn modelId="{E1AAD789-9AD6-4492-903B-4832F56BD76A}" srcId="{C937DB90-D163-4824-B98B-AE5521E786DF}" destId="{009790D3-7043-4240-A4C1-F96AC432382F}" srcOrd="3" destOrd="0" parTransId="{FC86D59A-D914-4E5F-99BA-8FE14A54BE00}" sibTransId="{11524269-91F4-48A4-8F50-AB90F1E25E33}"/>
    <dgm:cxn modelId="{32C8AB57-56B4-4814-9B6D-D3BE8FDAC0E8}" type="presOf" srcId="{009790D3-7043-4240-A4C1-F96AC432382F}" destId="{19702421-02C7-4C69-8E22-7F7CA8A0E943}" srcOrd="0" destOrd="0" presId="urn:microsoft.com/office/officeart/2005/8/layout/funnel1"/>
    <dgm:cxn modelId="{0EC348E0-AD67-4AE2-89B8-C51D0C5CCEF1}" type="presOf" srcId="{E88EB174-C900-4C79-9A06-E40BE9647DF7}" destId="{9F1CEF63-205E-4648-91A9-6A36E07C0D8F}" srcOrd="0" destOrd="0" presId="urn:microsoft.com/office/officeart/2005/8/layout/funnel1"/>
    <dgm:cxn modelId="{FC7CF083-5A4F-4041-95BB-89966E36514E}" type="presOf" srcId="{C937DB90-D163-4824-B98B-AE5521E786DF}" destId="{2A350AF5-1F1C-493E-BDEE-A05C83A9BBAD}" srcOrd="0" destOrd="0" presId="urn:microsoft.com/office/officeart/2005/8/layout/funnel1"/>
    <dgm:cxn modelId="{B8DB6F46-A548-487D-9144-33BEC2974632}" type="presOf" srcId="{5BDF5159-7B36-4C97-BD4D-4413450BC913}" destId="{CB2ADFF2-3823-4882-8679-105398AD3939}" srcOrd="0" destOrd="0" presId="urn:microsoft.com/office/officeart/2005/8/layout/funnel1"/>
    <dgm:cxn modelId="{5850B4AB-DE1B-4FFE-8837-26273B2DE603}" srcId="{C937DB90-D163-4824-B98B-AE5521E786DF}" destId="{E88EB174-C900-4C79-9A06-E40BE9647DF7}" srcOrd="0" destOrd="0" parTransId="{407DD9E9-FA0E-4362-92DE-7E21A520A667}" sibTransId="{E8862008-58B9-4188-867D-C11D610DD9F6}"/>
    <dgm:cxn modelId="{7CD01618-158C-4C6F-9E8D-77E6A747BEAB}" type="presOf" srcId="{4C0AC4AC-0EB9-432F-B924-9211CFBE43FA}" destId="{602C063D-82E4-4A4B-88B5-DAEE5A3F41DB}" srcOrd="0" destOrd="0" presId="urn:microsoft.com/office/officeart/2005/8/layout/funnel1"/>
    <dgm:cxn modelId="{5A69C2A9-E3F0-45B0-8DA8-D96C42D5A017}" srcId="{C937DB90-D163-4824-B98B-AE5521E786DF}" destId="{4C0AC4AC-0EB9-432F-B924-9211CFBE43FA}" srcOrd="1" destOrd="0" parTransId="{DEA97EC2-5647-4B8B-9517-C7C0B2FAD11F}" sibTransId="{824DD691-994C-4446-8439-01BC4FEBFC0B}"/>
    <dgm:cxn modelId="{29E6435C-F7C0-4B74-B848-F4D60A6E1044}" type="presParOf" srcId="{2A350AF5-1F1C-493E-BDEE-A05C83A9BBAD}" destId="{29A971BE-315E-4266-89EA-DE7E378E9269}" srcOrd="0" destOrd="0" presId="urn:microsoft.com/office/officeart/2005/8/layout/funnel1"/>
    <dgm:cxn modelId="{AB6B2388-7208-4D56-8BA5-38EC3D778B93}" type="presParOf" srcId="{2A350AF5-1F1C-493E-BDEE-A05C83A9BBAD}" destId="{EF767C90-400B-45ED-87ED-425AE7E03FA8}" srcOrd="1" destOrd="0" presId="urn:microsoft.com/office/officeart/2005/8/layout/funnel1"/>
    <dgm:cxn modelId="{9B20E99E-3A1C-4139-803B-B3D9AA5A4186}" type="presParOf" srcId="{2A350AF5-1F1C-493E-BDEE-A05C83A9BBAD}" destId="{19702421-02C7-4C69-8E22-7F7CA8A0E943}" srcOrd="2" destOrd="0" presId="urn:microsoft.com/office/officeart/2005/8/layout/funnel1"/>
    <dgm:cxn modelId="{78368E4E-A8DF-4154-83B5-A7C29C56DFDB}" type="presParOf" srcId="{2A350AF5-1F1C-493E-BDEE-A05C83A9BBAD}" destId="{CB2ADFF2-3823-4882-8679-105398AD3939}" srcOrd="3" destOrd="0" presId="urn:microsoft.com/office/officeart/2005/8/layout/funnel1"/>
    <dgm:cxn modelId="{43D73DF0-F8FA-4D11-907F-0070EE90AC42}" type="presParOf" srcId="{2A350AF5-1F1C-493E-BDEE-A05C83A9BBAD}" destId="{602C063D-82E4-4A4B-88B5-DAEE5A3F41DB}" srcOrd="4" destOrd="0" presId="urn:microsoft.com/office/officeart/2005/8/layout/funnel1"/>
    <dgm:cxn modelId="{6BD283DC-113B-4E70-B9C3-42FFFE115D11}" type="presParOf" srcId="{2A350AF5-1F1C-493E-BDEE-A05C83A9BBAD}" destId="{9F1CEF63-205E-4648-91A9-6A36E07C0D8F}" srcOrd="5" destOrd="0" presId="urn:microsoft.com/office/officeart/2005/8/layout/funnel1"/>
    <dgm:cxn modelId="{24D381B6-BD24-40BF-8DD9-2845E0C7FEE5}" type="presParOf" srcId="{2A350AF5-1F1C-493E-BDEE-A05C83A9BBAD}" destId="{29ABFD82-FB5A-449F-955D-7701C0819BE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custT="1"/>
      <dgm:spPr>
        <a:ln>
          <a:solidFill>
            <a:srgbClr val="0070C0"/>
          </a:solidFill>
        </a:ln>
      </dgm:spPr>
      <dgm:t>
        <a:bodyPr/>
        <a:lstStyle/>
        <a:p>
          <a:r>
            <a:rPr kumimoji="1" lang="ja-JP" altLang="en-US" sz="800" dirty="0"/>
            <a:t>本人</a:t>
          </a:r>
        </a:p>
      </dgm:t>
    </dgm:pt>
    <dgm:pt modelId="{AB7C907D-E457-463E-BA02-1EC5675A1E6A}" type="parTrans" cxnId="{6FAC36A6-C2F9-47D1-AD7A-010472616886}">
      <dgm:prSet/>
      <dgm:spPr/>
      <dgm:t>
        <a:bodyPr/>
        <a:lstStyle/>
        <a:p>
          <a:endParaRPr kumimoji="1" lang="ja-JP" altLang="en-US" sz="800"/>
        </a:p>
      </dgm:t>
    </dgm:pt>
    <dgm:pt modelId="{4F30711B-A420-4A7B-A006-041CB8298F72}" type="sibTrans" cxnId="{6FAC36A6-C2F9-47D1-AD7A-010472616886}">
      <dgm:prSet/>
      <dgm:spPr/>
      <dgm:t>
        <a:bodyPr/>
        <a:lstStyle/>
        <a:p>
          <a:endParaRPr kumimoji="1" lang="ja-JP" altLang="en-US" sz="800"/>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800" dirty="0"/>
            <a:t>救護施設</a:t>
          </a:r>
        </a:p>
      </dgm:t>
    </dgm:pt>
    <dgm:pt modelId="{7CE6B11F-5D67-45AC-B87F-DD109DAB9740}" type="parTrans" cxnId="{83224998-0784-4C2D-8521-04A17FFD2B61}">
      <dgm:prSet/>
      <dgm:spPr/>
      <dgm:t>
        <a:bodyPr/>
        <a:lstStyle/>
        <a:p>
          <a:endParaRPr kumimoji="1" lang="ja-JP" altLang="en-US" sz="800"/>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sz="800"/>
        </a:p>
      </dgm:t>
    </dgm:pt>
    <dgm:pt modelId="{D794267D-9FE7-44CB-A32D-791A7C580A54}">
      <dgm:prSet phldrT="[テキスト]" custT="1"/>
      <dgm:spPr>
        <a:solidFill>
          <a:srgbClr val="FFCC99"/>
        </a:solidFill>
        <a:ln>
          <a:solidFill>
            <a:srgbClr val="0070C0"/>
          </a:solidFill>
        </a:ln>
      </dgm:spPr>
      <dgm:t>
        <a:bodyPr/>
        <a:lstStyle/>
        <a:p>
          <a:r>
            <a:rPr kumimoji="1" lang="ja-JP" altLang="en-US" sz="800" dirty="0"/>
            <a:t>基幹相談支援センター</a:t>
          </a:r>
        </a:p>
      </dgm:t>
    </dgm:pt>
    <dgm:pt modelId="{01D85933-D5A8-4C87-A332-D99F2E61262E}" type="parTrans" cxnId="{A3A27AC8-0B61-4647-88D7-1F8027BDA27E}">
      <dgm:prSet/>
      <dgm:spPr/>
      <dgm:t>
        <a:bodyPr/>
        <a:lstStyle/>
        <a:p>
          <a:endParaRPr kumimoji="1" lang="ja-JP" altLang="en-US" sz="800"/>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sz="800"/>
        </a:p>
      </dgm:t>
    </dgm:pt>
    <dgm:pt modelId="{EC18B904-4C6D-473C-83FB-814278324DBD}">
      <dgm:prSet phldrT="[テキスト]" custT="1"/>
      <dgm:spPr>
        <a:solidFill>
          <a:srgbClr val="99FF99"/>
        </a:solidFill>
        <a:ln>
          <a:solidFill>
            <a:srgbClr val="0070C0"/>
          </a:solidFill>
        </a:ln>
      </dgm:spPr>
      <dgm:t>
        <a:bodyPr/>
        <a:lstStyle/>
        <a:p>
          <a:r>
            <a:rPr kumimoji="1" lang="ja-JP" altLang="en-US" sz="800" dirty="0"/>
            <a:t>市町村　　障害福祉担当</a:t>
          </a:r>
        </a:p>
      </dgm:t>
    </dgm:pt>
    <dgm:pt modelId="{C28B2B19-A2BF-443A-ABAF-41D7715EA1B2}" type="parTrans" cxnId="{22DCF1AF-A9D9-47A3-98A0-1CE3E2C7969C}">
      <dgm:prSet/>
      <dgm:spPr/>
      <dgm:t>
        <a:bodyPr/>
        <a:lstStyle/>
        <a:p>
          <a:endParaRPr kumimoji="1" lang="ja-JP" altLang="en-US" sz="800"/>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sz="800"/>
        </a:p>
      </dgm:t>
    </dgm:pt>
    <dgm:pt modelId="{00C66489-B3A2-4085-8624-4BFDBEA2948F}">
      <dgm:prSet phldrT="[テキスト]" custT="1"/>
      <dgm:spPr>
        <a:solidFill>
          <a:srgbClr val="CCCCFF"/>
        </a:solidFill>
        <a:ln>
          <a:solidFill>
            <a:srgbClr val="0070C0"/>
          </a:solidFill>
        </a:ln>
      </dgm:spPr>
      <dgm:t>
        <a:bodyPr/>
        <a:lstStyle/>
        <a:p>
          <a:r>
            <a:rPr kumimoji="1" lang="ja-JP" altLang="en-US" sz="800" dirty="0"/>
            <a:t>福祉事務所</a:t>
          </a:r>
        </a:p>
      </dgm:t>
    </dgm:pt>
    <dgm:pt modelId="{80CB2951-9646-4B4C-9559-5054F7D9498F}" type="parTrans" cxnId="{34F84353-D313-4816-A086-1470965B15EA}">
      <dgm:prSet/>
      <dgm:spPr/>
      <dgm:t>
        <a:bodyPr/>
        <a:lstStyle/>
        <a:p>
          <a:endParaRPr kumimoji="1" lang="ja-JP" altLang="en-US" sz="800"/>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sz="800"/>
        </a:p>
      </dgm:t>
    </dgm:pt>
    <dgm:pt modelId="{84FB1EF2-C260-4AEE-8AC4-315E7637639D}">
      <dgm:prSet phldrT="[テキスト]"/>
      <dgm:spPr/>
      <dgm:t>
        <a:bodyPr/>
        <a:lstStyle/>
        <a:p>
          <a:endParaRPr kumimoji="1" lang="ja-JP" altLang="en-US" sz="800" dirty="0"/>
        </a:p>
      </dgm:t>
    </dgm:pt>
    <dgm:pt modelId="{3E0CB7C4-012E-4F5B-8BB1-83739962830E}" type="parTrans" cxnId="{9C7B016C-423E-4554-ABED-5B0752B46BA3}">
      <dgm:prSet/>
      <dgm:spPr/>
      <dgm:t>
        <a:bodyPr/>
        <a:lstStyle/>
        <a:p>
          <a:endParaRPr kumimoji="1" lang="ja-JP" altLang="en-US" sz="800"/>
        </a:p>
      </dgm:t>
    </dgm:pt>
    <dgm:pt modelId="{F36A969C-3612-4827-B692-C4A813759EA2}" type="sibTrans" cxnId="{9C7B016C-423E-4554-ABED-5B0752B46BA3}">
      <dgm:prSet/>
      <dgm:spPr/>
      <dgm:t>
        <a:bodyPr/>
        <a:lstStyle/>
        <a:p>
          <a:endParaRPr kumimoji="1" lang="ja-JP" altLang="en-US" sz="800"/>
        </a:p>
      </dgm:t>
    </dgm:pt>
    <dgm:pt modelId="{1CB06400-A85A-4CD5-8C10-899CF68D4447}">
      <dgm:prSet phldrT="[テキスト]"/>
      <dgm:spPr/>
      <dgm:t>
        <a:bodyPr/>
        <a:lstStyle/>
        <a:p>
          <a:endParaRPr kumimoji="1" lang="ja-JP" altLang="en-US" sz="800"/>
        </a:p>
      </dgm:t>
    </dgm:pt>
    <dgm:pt modelId="{B5E92C3F-6327-4411-B289-D0CACF1DD15D}" type="parTrans" cxnId="{7BCA177A-8BF4-4742-BD20-70297AFE951F}">
      <dgm:prSet/>
      <dgm:spPr/>
      <dgm:t>
        <a:bodyPr/>
        <a:lstStyle/>
        <a:p>
          <a:endParaRPr kumimoji="1" lang="ja-JP" altLang="en-US" sz="800"/>
        </a:p>
      </dgm:t>
    </dgm:pt>
    <dgm:pt modelId="{57B4423B-FB1C-4F5F-9EC0-BE51D319221F}" type="sibTrans" cxnId="{7BCA177A-8BF4-4742-BD20-70297AFE951F}">
      <dgm:prSet/>
      <dgm:spPr/>
      <dgm:t>
        <a:bodyPr/>
        <a:lstStyle/>
        <a:p>
          <a:endParaRPr kumimoji="1" lang="ja-JP" altLang="en-US" sz="800"/>
        </a:p>
      </dgm:t>
    </dgm:pt>
    <dgm:pt modelId="{8BAE9E9F-22F2-43F5-8571-238186CCDDA4}">
      <dgm:prSet phldrT="[テキスト]"/>
      <dgm:spPr/>
      <dgm:t>
        <a:bodyPr/>
        <a:lstStyle/>
        <a:p>
          <a:endParaRPr kumimoji="1" lang="ja-JP" altLang="en-US" sz="800"/>
        </a:p>
      </dgm:t>
    </dgm:pt>
    <dgm:pt modelId="{4108B0CC-6767-437F-9FB7-810FE739A299}" type="parTrans" cxnId="{2B9D047E-A35F-4CA3-B145-56C440C0477F}">
      <dgm:prSet/>
      <dgm:spPr/>
      <dgm:t>
        <a:bodyPr/>
        <a:lstStyle/>
        <a:p>
          <a:endParaRPr kumimoji="1" lang="ja-JP" altLang="en-US" sz="800"/>
        </a:p>
      </dgm:t>
    </dgm:pt>
    <dgm:pt modelId="{A0E934D9-60B0-4C6F-8CE4-02BC62B46E19}" type="sibTrans" cxnId="{2B9D047E-A35F-4CA3-B145-56C440C0477F}">
      <dgm:prSet/>
      <dgm:spPr/>
      <dgm:t>
        <a:bodyPr/>
        <a:lstStyle/>
        <a:p>
          <a:endParaRPr kumimoji="1" lang="ja-JP" altLang="en-US" sz="800"/>
        </a:p>
      </dgm:t>
    </dgm:pt>
    <dgm:pt modelId="{946CA410-B258-4015-96A7-0840B29B7DAF}">
      <dgm:prSet/>
      <dgm:spPr/>
      <dgm:t>
        <a:bodyPr/>
        <a:lstStyle/>
        <a:p>
          <a:endParaRPr kumimoji="1" lang="ja-JP" altLang="en-US" sz="800"/>
        </a:p>
      </dgm:t>
    </dgm:pt>
    <dgm:pt modelId="{4D19C09E-1AB4-4FF6-9531-9F45FB6BAA9D}" type="parTrans" cxnId="{734FFEAE-F968-43B6-A614-AAFB8DE9ADBC}">
      <dgm:prSet/>
      <dgm:spPr/>
      <dgm:t>
        <a:bodyPr/>
        <a:lstStyle/>
        <a:p>
          <a:endParaRPr kumimoji="1" lang="ja-JP" altLang="en-US" sz="800"/>
        </a:p>
      </dgm:t>
    </dgm:pt>
    <dgm:pt modelId="{E6153048-EE9A-4ED7-9E05-D44B5A06E1B6}" type="sibTrans" cxnId="{734FFEAE-F968-43B6-A614-AAFB8DE9ADBC}">
      <dgm:prSet/>
      <dgm:spPr/>
      <dgm:t>
        <a:bodyPr/>
        <a:lstStyle/>
        <a:p>
          <a:endParaRPr kumimoji="1" lang="ja-JP" altLang="en-US" sz="800"/>
        </a:p>
      </dgm:t>
    </dgm:pt>
    <dgm:pt modelId="{43A515A4-853F-470F-A3E3-71DA0146A7D2}" type="pres">
      <dgm:prSet presAssocID="{A7E646A5-40F7-49B3-9FDB-1E9EFD21607C}" presName="Name0" presStyleCnt="0">
        <dgm:presLayoutVars>
          <dgm:chMax val="1"/>
          <dgm:dir/>
          <dgm:animLvl val="ctr"/>
          <dgm:resizeHandles val="exact"/>
        </dgm:presLayoutVars>
      </dgm:prSet>
      <dgm:spPr/>
      <dgm:t>
        <a:bodyPr/>
        <a:lstStyle/>
        <a:p>
          <a:endParaRPr kumimoji="1" lang="ja-JP" altLang="en-US"/>
        </a:p>
      </dgm:t>
    </dgm:pt>
    <dgm:pt modelId="{F2B346A3-457F-40A6-BB9D-FC2F1210296F}" type="pres">
      <dgm:prSet presAssocID="{29E5D88D-6EDD-4B76-8463-E955711C2C91}" presName="centerShape" presStyleLbl="node0" presStyleIdx="0" presStyleCnt="1" custScaleX="76444" custScaleY="67849" custLinFactNeighborX="1157" custLinFactNeighborY="2305"/>
      <dgm:spPr/>
      <dgm:t>
        <a:bodyPr/>
        <a:lstStyle/>
        <a:p>
          <a:endParaRPr kumimoji="1" lang="ja-JP" altLang="en-US"/>
        </a:p>
      </dgm:t>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t>
        <a:bodyPr/>
        <a:lstStyle/>
        <a:p>
          <a:endParaRPr kumimoji="1" lang="ja-JP" altLang="en-US"/>
        </a:p>
      </dgm:t>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t>
        <a:bodyPr/>
        <a:lstStyle/>
        <a:p>
          <a:endParaRPr kumimoji="1" lang="ja-JP" altLang="en-US"/>
        </a:p>
      </dgm:t>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t>
        <a:bodyPr/>
        <a:lstStyle/>
        <a:p>
          <a:endParaRPr kumimoji="1" lang="ja-JP" altLang="en-US"/>
        </a:p>
      </dgm:t>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t>
        <a:bodyPr/>
        <a:lstStyle/>
        <a:p>
          <a:endParaRPr kumimoji="1" lang="ja-JP" altLang="en-US"/>
        </a:p>
      </dgm:t>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t>
        <a:bodyPr/>
        <a:lstStyle/>
        <a:p>
          <a:endParaRPr kumimoji="1" lang="ja-JP" altLang="en-US"/>
        </a:p>
      </dgm:t>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t>
        <a:bodyPr/>
        <a:lstStyle/>
        <a:p>
          <a:endParaRPr kumimoji="1" lang="ja-JP" altLang="en-US"/>
        </a:p>
      </dgm:t>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t>
        <a:bodyPr/>
        <a:lstStyle/>
        <a:p>
          <a:endParaRPr kumimoji="1" lang="ja-JP" altLang="en-US"/>
        </a:p>
      </dgm:t>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t>
        <a:bodyPr/>
        <a:lstStyle/>
        <a:p>
          <a:endParaRPr kumimoji="1" lang="ja-JP" altLang="en-US"/>
        </a:p>
      </dgm:t>
    </dgm:pt>
  </dgm:ptLst>
  <dgm:cxnLst>
    <dgm:cxn modelId="{22DCF1AF-A9D9-47A3-98A0-1CE3E2C7969C}" srcId="{29E5D88D-6EDD-4B76-8463-E955711C2C91}" destId="{EC18B904-4C6D-473C-83FB-814278324DBD}" srcOrd="2" destOrd="0" parTransId="{C28B2B19-A2BF-443A-ABAF-41D7715EA1B2}" sibTransId="{64097335-E749-4FF1-8D4C-41976F28EDC2}"/>
    <dgm:cxn modelId="{1BBA017A-3ADC-43F2-94AE-D043736AA514}" type="presOf" srcId="{4C75F14B-4233-4032-979D-B30A287A3A6C}" destId="{8F60AA38-21C1-45D6-99D2-C4778821B609}" srcOrd="0" destOrd="0" presId="urn:microsoft.com/office/officeart/2005/8/layout/radial6"/>
    <dgm:cxn modelId="{F5B8AB98-870A-4A92-83A7-20088DD3BACC}" type="presOf" srcId="{00C66489-B3A2-4085-8624-4BFDBEA2948F}" destId="{2ECD613F-4DB4-40F6-87CC-71139F7320A1}" srcOrd="0" destOrd="0" presId="urn:microsoft.com/office/officeart/2005/8/layout/radial6"/>
    <dgm:cxn modelId="{1A849D55-0988-4EF6-9CFA-8E61967AFD13}" type="presOf" srcId="{64097335-E749-4FF1-8D4C-41976F28EDC2}" destId="{87F79C7E-6DCC-48D6-B86D-A27C10DE3FCB}" srcOrd="0" destOrd="0" presId="urn:microsoft.com/office/officeart/2005/8/layout/radial6"/>
    <dgm:cxn modelId="{734FFEAE-F968-43B6-A614-AAFB8DE9ADBC}" srcId="{A7E646A5-40F7-49B3-9FDB-1E9EFD21607C}" destId="{946CA410-B258-4015-96A7-0840B29B7DAF}" srcOrd="4" destOrd="0" parTransId="{4D19C09E-1AB4-4FF6-9531-9F45FB6BAA9D}" sibTransId="{E6153048-EE9A-4ED7-9E05-D44B5A06E1B6}"/>
    <dgm:cxn modelId="{34F84353-D313-4816-A086-1470965B15EA}" srcId="{29E5D88D-6EDD-4B76-8463-E955711C2C91}" destId="{00C66489-B3A2-4085-8624-4BFDBEA2948F}" srcOrd="3" destOrd="0" parTransId="{80CB2951-9646-4B4C-9559-5054F7D9498F}" sibTransId="{2B9F656C-FE2B-4513-97A9-FE56E27C4C52}"/>
    <dgm:cxn modelId="{42757E18-A5A4-4D7C-8F38-57CA4480EFE2}" type="presOf" srcId="{D794267D-9FE7-44CB-A32D-791A7C580A54}" destId="{CDE61BF0-D77D-4681-82E5-07C33233299E}" srcOrd="0" destOrd="0" presId="urn:microsoft.com/office/officeart/2005/8/layout/radial6"/>
    <dgm:cxn modelId="{2B9D047E-A35F-4CA3-B145-56C440C0477F}" srcId="{A7E646A5-40F7-49B3-9FDB-1E9EFD21607C}" destId="{8BAE9E9F-22F2-43F5-8571-238186CCDDA4}" srcOrd="3" destOrd="0" parTransId="{4108B0CC-6767-437F-9FB7-810FE739A299}" sibTransId="{A0E934D9-60B0-4C6F-8CE4-02BC62B46E19}"/>
    <dgm:cxn modelId="{0C26DA38-111A-48ED-8A77-95E494060D95}" type="presOf" srcId="{EC18B904-4C6D-473C-83FB-814278324DBD}" destId="{E4045213-F8DD-4A12-943A-8CFDA0E6E287}"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154AACCA-89A4-4657-9516-21967A112133}" type="presOf" srcId="{2B9F656C-FE2B-4513-97A9-FE56E27C4C52}" destId="{1CA374A5-7F1A-4F2A-B22E-F25178874251}"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A3A27AC8-0B61-4647-88D7-1F8027BDA27E}" srcId="{29E5D88D-6EDD-4B76-8463-E955711C2C91}" destId="{D794267D-9FE7-44CB-A32D-791A7C580A54}" srcOrd="1" destOrd="0" parTransId="{01D85933-D5A8-4C87-A332-D99F2E61262E}" sibTransId="{2E06841F-633A-48B2-B550-79A6F43EA936}"/>
    <dgm:cxn modelId="{9C7B016C-423E-4554-ABED-5B0752B46BA3}" srcId="{A7E646A5-40F7-49B3-9FDB-1E9EFD21607C}" destId="{84FB1EF2-C260-4AEE-8AC4-315E7637639D}" srcOrd="1" destOrd="0" parTransId="{3E0CB7C4-012E-4F5B-8BB1-83739962830E}" sibTransId="{F36A969C-3612-4827-B692-C4A813759EA2}"/>
    <dgm:cxn modelId="{D0CD7E3C-179A-445C-BCCE-661061445F87}" type="presOf" srcId="{A7E646A5-40F7-49B3-9FDB-1E9EFD21607C}" destId="{43A515A4-853F-470F-A3E3-71DA0146A7D2}"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3224998-0784-4C2D-8521-04A17FFD2B61}" srcId="{29E5D88D-6EDD-4B76-8463-E955711C2C91}" destId="{EC018D3E-6BB3-46C4-A992-E430D5C95508}" srcOrd="0" destOrd="0" parTransId="{7CE6B11F-5D67-45AC-B87F-DD109DAB9740}" sibTransId="{4C75F14B-4233-4032-979D-B30A287A3A6C}"/>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custT="1"/>
      <dgm:spPr>
        <a:ln>
          <a:solidFill>
            <a:srgbClr val="0070C0"/>
          </a:solidFill>
        </a:ln>
      </dgm:spPr>
      <dgm:t>
        <a:bodyPr/>
        <a:lstStyle/>
        <a:p>
          <a:r>
            <a:rPr kumimoji="1" lang="ja-JP" altLang="en-US" sz="900" dirty="0"/>
            <a:t>本人</a:t>
          </a:r>
        </a:p>
      </dgm:t>
    </dgm:pt>
    <dgm:pt modelId="{AB7C907D-E457-463E-BA02-1EC5675A1E6A}" type="parTrans" cxnId="{6FAC36A6-C2F9-47D1-AD7A-010472616886}">
      <dgm:prSet/>
      <dgm:spPr/>
      <dgm:t>
        <a:bodyPr/>
        <a:lstStyle/>
        <a:p>
          <a:endParaRPr kumimoji="1" lang="ja-JP" altLang="en-US" sz="900"/>
        </a:p>
      </dgm:t>
    </dgm:pt>
    <dgm:pt modelId="{4F30711B-A420-4A7B-A006-041CB8298F72}" type="sibTrans" cxnId="{6FAC36A6-C2F9-47D1-AD7A-010472616886}">
      <dgm:prSet/>
      <dgm:spPr/>
      <dgm:t>
        <a:bodyPr/>
        <a:lstStyle/>
        <a:p>
          <a:endParaRPr kumimoji="1" lang="ja-JP" altLang="en-US" sz="900"/>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900" dirty="0"/>
            <a:t>障害者支援施設</a:t>
          </a:r>
        </a:p>
      </dgm:t>
    </dgm:pt>
    <dgm:pt modelId="{7CE6B11F-5D67-45AC-B87F-DD109DAB9740}" type="parTrans" cxnId="{83224998-0784-4C2D-8521-04A17FFD2B61}">
      <dgm:prSet/>
      <dgm:spPr/>
      <dgm:t>
        <a:bodyPr/>
        <a:lstStyle/>
        <a:p>
          <a:endParaRPr kumimoji="1" lang="ja-JP" altLang="en-US" sz="900"/>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sz="900"/>
        </a:p>
      </dgm:t>
    </dgm:pt>
    <dgm:pt modelId="{D794267D-9FE7-44CB-A32D-791A7C580A54}">
      <dgm:prSet phldrT="[テキスト]" custT="1"/>
      <dgm:spPr>
        <a:solidFill>
          <a:srgbClr val="FF99FF"/>
        </a:solidFill>
        <a:ln>
          <a:solidFill>
            <a:srgbClr val="FF00FF"/>
          </a:solidFill>
        </a:ln>
      </dgm:spPr>
      <dgm:t>
        <a:bodyPr/>
        <a:lstStyle/>
        <a:p>
          <a:r>
            <a:rPr kumimoji="1" lang="ja-JP" altLang="en-US" sz="900" dirty="0"/>
            <a:t>計画相談支援　</a:t>
          </a:r>
          <a:endParaRPr kumimoji="1" lang="en-US" altLang="ja-JP" sz="900" dirty="0"/>
        </a:p>
        <a:p>
          <a:r>
            <a:rPr kumimoji="1" lang="ja-JP" altLang="en-US" sz="900" dirty="0"/>
            <a:t>指定特定</a:t>
          </a:r>
        </a:p>
      </dgm:t>
    </dgm:pt>
    <dgm:pt modelId="{01D85933-D5A8-4C87-A332-D99F2E61262E}" type="parTrans" cxnId="{A3A27AC8-0B61-4647-88D7-1F8027BDA27E}">
      <dgm:prSet/>
      <dgm:spPr/>
      <dgm:t>
        <a:bodyPr/>
        <a:lstStyle/>
        <a:p>
          <a:endParaRPr kumimoji="1" lang="ja-JP" altLang="en-US" sz="900"/>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sz="900"/>
        </a:p>
      </dgm:t>
    </dgm:pt>
    <dgm:pt modelId="{EC18B904-4C6D-473C-83FB-814278324DBD}">
      <dgm:prSet phldrT="[テキスト]" custT="1"/>
      <dgm:spPr>
        <a:solidFill>
          <a:srgbClr val="FFCC99"/>
        </a:solidFill>
        <a:ln>
          <a:solidFill>
            <a:srgbClr val="0070C0"/>
          </a:solidFill>
        </a:ln>
      </dgm:spPr>
      <dgm:t>
        <a:bodyPr/>
        <a:lstStyle/>
        <a:p>
          <a:r>
            <a:rPr kumimoji="1" lang="ja-JP" altLang="en-US" sz="900" dirty="0"/>
            <a:t>基幹相談支援センター</a:t>
          </a:r>
        </a:p>
      </dgm:t>
    </dgm:pt>
    <dgm:pt modelId="{C28B2B19-A2BF-443A-ABAF-41D7715EA1B2}" type="parTrans" cxnId="{22DCF1AF-A9D9-47A3-98A0-1CE3E2C7969C}">
      <dgm:prSet/>
      <dgm:spPr/>
      <dgm:t>
        <a:bodyPr/>
        <a:lstStyle/>
        <a:p>
          <a:endParaRPr kumimoji="1" lang="ja-JP" altLang="en-US" sz="900"/>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sz="900"/>
        </a:p>
      </dgm:t>
    </dgm:pt>
    <dgm:pt modelId="{00C66489-B3A2-4085-8624-4BFDBEA2948F}">
      <dgm:prSet phldrT="[テキスト]" custT="1"/>
      <dgm:spPr>
        <a:solidFill>
          <a:srgbClr val="99FF99"/>
        </a:solidFill>
        <a:ln>
          <a:solidFill>
            <a:srgbClr val="0070C0"/>
          </a:solidFill>
        </a:ln>
      </dgm:spPr>
      <dgm:t>
        <a:bodyPr/>
        <a:lstStyle/>
        <a:p>
          <a:r>
            <a:rPr kumimoji="1" lang="ja-JP" altLang="en-US" sz="900" dirty="0"/>
            <a:t>市町村</a:t>
          </a:r>
        </a:p>
      </dgm:t>
    </dgm:pt>
    <dgm:pt modelId="{80CB2951-9646-4B4C-9559-5054F7D9498F}" type="parTrans" cxnId="{34F84353-D313-4816-A086-1470965B15EA}">
      <dgm:prSet/>
      <dgm:spPr/>
      <dgm:t>
        <a:bodyPr/>
        <a:lstStyle/>
        <a:p>
          <a:endParaRPr kumimoji="1" lang="ja-JP" altLang="en-US" sz="900"/>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sz="900"/>
        </a:p>
      </dgm:t>
    </dgm:pt>
    <dgm:pt modelId="{84FB1EF2-C260-4AEE-8AC4-315E7637639D}">
      <dgm:prSet phldrT="[テキスト]"/>
      <dgm:spPr/>
      <dgm:t>
        <a:bodyPr/>
        <a:lstStyle/>
        <a:p>
          <a:endParaRPr kumimoji="1" lang="ja-JP" altLang="en-US" sz="900" dirty="0"/>
        </a:p>
      </dgm:t>
    </dgm:pt>
    <dgm:pt modelId="{3E0CB7C4-012E-4F5B-8BB1-83739962830E}" type="parTrans" cxnId="{9C7B016C-423E-4554-ABED-5B0752B46BA3}">
      <dgm:prSet/>
      <dgm:spPr/>
      <dgm:t>
        <a:bodyPr/>
        <a:lstStyle/>
        <a:p>
          <a:endParaRPr kumimoji="1" lang="ja-JP" altLang="en-US" sz="900"/>
        </a:p>
      </dgm:t>
    </dgm:pt>
    <dgm:pt modelId="{F36A969C-3612-4827-B692-C4A813759EA2}" type="sibTrans" cxnId="{9C7B016C-423E-4554-ABED-5B0752B46BA3}">
      <dgm:prSet/>
      <dgm:spPr/>
      <dgm:t>
        <a:bodyPr/>
        <a:lstStyle/>
        <a:p>
          <a:endParaRPr kumimoji="1" lang="ja-JP" altLang="en-US" sz="900"/>
        </a:p>
      </dgm:t>
    </dgm:pt>
    <dgm:pt modelId="{1CB06400-A85A-4CD5-8C10-899CF68D4447}">
      <dgm:prSet phldrT="[テキスト]"/>
      <dgm:spPr/>
      <dgm:t>
        <a:bodyPr/>
        <a:lstStyle/>
        <a:p>
          <a:endParaRPr kumimoji="1" lang="ja-JP" altLang="en-US" sz="900"/>
        </a:p>
      </dgm:t>
    </dgm:pt>
    <dgm:pt modelId="{B5E92C3F-6327-4411-B289-D0CACF1DD15D}" type="parTrans" cxnId="{7BCA177A-8BF4-4742-BD20-70297AFE951F}">
      <dgm:prSet/>
      <dgm:spPr/>
      <dgm:t>
        <a:bodyPr/>
        <a:lstStyle/>
        <a:p>
          <a:endParaRPr kumimoji="1" lang="ja-JP" altLang="en-US" sz="900"/>
        </a:p>
      </dgm:t>
    </dgm:pt>
    <dgm:pt modelId="{57B4423B-FB1C-4F5F-9EC0-BE51D319221F}" type="sibTrans" cxnId="{7BCA177A-8BF4-4742-BD20-70297AFE951F}">
      <dgm:prSet/>
      <dgm:spPr/>
      <dgm:t>
        <a:bodyPr/>
        <a:lstStyle/>
        <a:p>
          <a:endParaRPr kumimoji="1" lang="ja-JP" altLang="en-US" sz="900"/>
        </a:p>
      </dgm:t>
    </dgm:pt>
    <dgm:pt modelId="{8BAE9E9F-22F2-43F5-8571-238186CCDDA4}">
      <dgm:prSet phldrT="[テキスト]"/>
      <dgm:spPr/>
      <dgm:t>
        <a:bodyPr/>
        <a:lstStyle/>
        <a:p>
          <a:endParaRPr kumimoji="1" lang="ja-JP" altLang="en-US" sz="900"/>
        </a:p>
      </dgm:t>
    </dgm:pt>
    <dgm:pt modelId="{4108B0CC-6767-437F-9FB7-810FE739A299}" type="parTrans" cxnId="{2B9D047E-A35F-4CA3-B145-56C440C0477F}">
      <dgm:prSet/>
      <dgm:spPr/>
      <dgm:t>
        <a:bodyPr/>
        <a:lstStyle/>
        <a:p>
          <a:endParaRPr kumimoji="1" lang="ja-JP" altLang="en-US" sz="900"/>
        </a:p>
      </dgm:t>
    </dgm:pt>
    <dgm:pt modelId="{A0E934D9-60B0-4C6F-8CE4-02BC62B46E19}" type="sibTrans" cxnId="{2B9D047E-A35F-4CA3-B145-56C440C0477F}">
      <dgm:prSet/>
      <dgm:spPr/>
      <dgm:t>
        <a:bodyPr/>
        <a:lstStyle/>
        <a:p>
          <a:endParaRPr kumimoji="1" lang="ja-JP" altLang="en-US" sz="900"/>
        </a:p>
      </dgm:t>
    </dgm:pt>
    <dgm:pt modelId="{946CA410-B258-4015-96A7-0840B29B7DAF}">
      <dgm:prSet/>
      <dgm:spPr/>
      <dgm:t>
        <a:bodyPr/>
        <a:lstStyle/>
        <a:p>
          <a:endParaRPr kumimoji="1" lang="ja-JP" altLang="en-US" sz="900"/>
        </a:p>
      </dgm:t>
    </dgm:pt>
    <dgm:pt modelId="{4D19C09E-1AB4-4FF6-9531-9F45FB6BAA9D}" type="parTrans" cxnId="{734FFEAE-F968-43B6-A614-AAFB8DE9ADBC}">
      <dgm:prSet/>
      <dgm:spPr/>
      <dgm:t>
        <a:bodyPr/>
        <a:lstStyle/>
        <a:p>
          <a:endParaRPr kumimoji="1" lang="ja-JP" altLang="en-US" sz="900"/>
        </a:p>
      </dgm:t>
    </dgm:pt>
    <dgm:pt modelId="{E6153048-EE9A-4ED7-9E05-D44B5A06E1B6}" type="sibTrans" cxnId="{734FFEAE-F968-43B6-A614-AAFB8DE9ADBC}">
      <dgm:prSet/>
      <dgm:spPr/>
      <dgm:t>
        <a:bodyPr/>
        <a:lstStyle/>
        <a:p>
          <a:endParaRPr kumimoji="1" lang="ja-JP" altLang="en-US" sz="900"/>
        </a:p>
      </dgm:t>
    </dgm:pt>
    <dgm:pt modelId="{43A515A4-853F-470F-A3E3-71DA0146A7D2}" type="pres">
      <dgm:prSet presAssocID="{A7E646A5-40F7-49B3-9FDB-1E9EFD21607C}" presName="Name0" presStyleCnt="0">
        <dgm:presLayoutVars>
          <dgm:chMax val="1"/>
          <dgm:dir/>
          <dgm:animLvl val="ctr"/>
          <dgm:resizeHandles val="exact"/>
        </dgm:presLayoutVars>
      </dgm:prSet>
      <dgm:spPr/>
      <dgm:t>
        <a:bodyPr/>
        <a:lstStyle/>
        <a:p>
          <a:endParaRPr kumimoji="1" lang="ja-JP" altLang="en-US"/>
        </a:p>
      </dgm:t>
    </dgm:pt>
    <dgm:pt modelId="{F2B346A3-457F-40A6-BB9D-FC2F1210296F}" type="pres">
      <dgm:prSet presAssocID="{29E5D88D-6EDD-4B76-8463-E955711C2C91}" presName="centerShape" presStyleLbl="node0" presStyleIdx="0" presStyleCnt="1" custScaleX="76444" custScaleY="67849" custLinFactNeighborX="1157" custLinFactNeighborY="2305"/>
      <dgm:spPr/>
      <dgm:t>
        <a:bodyPr/>
        <a:lstStyle/>
        <a:p>
          <a:endParaRPr kumimoji="1" lang="ja-JP" altLang="en-US"/>
        </a:p>
      </dgm:t>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t>
        <a:bodyPr/>
        <a:lstStyle/>
        <a:p>
          <a:endParaRPr kumimoji="1" lang="ja-JP" altLang="en-US"/>
        </a:p>
      </dgm:t>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t>
        <a:bodyPr/>
        <a:lstStyle/>
        <a:p>
          <a:endParaRPr kumimoji="1" lang="ja-JP" altLang="en-US"/>
        </a:p>
      </dgm:t>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t>
        <a:bodyPr/>
        <a:lstStyle/>
        <a:p>
          <a:endParaRPr kumimoji="1" lang="ja-JP" altLang="en-US"/>
        </a:p>
      </dgm:t>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t>
        <a:bodyPr/>
        <a:lstStyle/>
        <a:p>
          <a:endParaRPr kumimoji="1" lang="ja-JP" altLang="en-US"/>
        </a:p>
      </dgm:t>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t>
        <a:bodyPr/>
        <a:lstStyle/>
        <a:p>
          <a:endParaRPr kumimoji="1" lang="ja-JP" altLang="en-US"/>
        </a:p>
      </dgm:t>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t>
        <a:bodyPr/>
        <a:lstStyle/>
        <a:p>
          <a:endParaRPr kumimoji="1" lang="ja-JP" altLang="en-US"/>
        </a:p>
      </dgm:t>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t>
        <a:bodyPr/>
        <a:lstStyle/>
        <a:p>
          <a:endParaRPr kumimoji="1" lang="ja-JP" altLang="en-US"/>
        </a:p>
      </dgm:t>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t>
        <a:bodyPr/>
        <a:lstStyle/>
        <a:p>
          <a:endParaRPr kumimoji="1" lang="ja-JP" altLang="en-US"/>
        </a:p>
      </dgm:t>
    </dgm:pt>
  </dgm:ptLst>
  <dgm:cxnLst>
    <dgm:cxn modelId="{22DCF1AF-A9D9-47A3-98A0-1CE3E2C7969C}" srcId="{29E5D88D-6EDD-4B76-8463-E955711C2C91}" destId="{EC18B904-4C6D-473C-83FB-814278324DBD}" srcOrd="2" destOrd="0" parTransId="{C28B2B19-A2BF-443A-ABAF-41D7715EA1B2}" sibTransId="{64097335-E749-4FF1-8D4C-41976F28EDC2}"/>
    <dgm:cxn modelId="{1BBA017A-3ADC-43F2-94AE-D043736AA514}" type="presOf" srcId="{4C75F14B-4233-4032-979D-B30A287A3A6C}" destId="{8F60AA38-21C1-45D6-99D2-C4778821B609}" srcOrd="0" destOrd="0" presId="urn:microsoft.com/office/officeart/2005/8/layout/radial6"/>
    <dgm:cxn modelId="{F5B8AB98-870A-4A92-83A7-20088DD3BACC}" type="presOf" srcId="{00C66489-B3A2-4085-8624-4BFDBEA2948F}" destId="{2ECD613F-4DB4-40F6-87CC-71139F7320A1}" srcOrd="0" destOrd="0" presId="urn:microsoft.com/office/officeart/2005/8/layout/radial6"/>
    <dgm:cxn modelId="{1A849D55-0988-4EF6-9CFA-8E61967AFD13}" type="presOf" srcId="{64097335-E749-4FF1-8D4C-41976F28EDC2}" destId="{87F79C7E-6DCC-48D6-B86D-A27C10DE3FCB}" srcOrd="0" destOrd="0" presId="urn:microsoft.com/office/officeart/2005/8/layout/radial6"/>
    <dgm:cxn modelId="{734FFEAE-F968-43B6-A614-AAFB8DE9ADBC}" srcId="{A7E646A5-40F7-49B3-9FDB-1E9EFD21607C}" destId="{946CA410-B258-4015-96A7-0840B29B7DAF}" srcOrd="4" destOrd="0" parTransId="{4D19C09E-1AB4-4FF6-9531-9F45FB6BAA9D}" sibTransId="{E6153048-EE9A-4ED7-9E05-D44B5A06E1B6}"/>
    <dgm:cxn modelId="{34F84353-D313-4816-A086-1470965B15EA}" srcId="{29E5D88D-6EDD-4B76-8463-E955711C2C91}" destId="{00C66489-B3A2-4085-8624-4BFDBEA2948F}" srcOrd="3" destOrd="0" parTransId="{80CB2951-9646-4B4C-9559-5054F7D9498F}" sibTransId="{2B9F656C-FE2B-4513-97A9-FE56E27C4C52}"/>
    <dgm:cxn modelId="{42757E18-A5A4-4D7C-8F38-57CA4480EFE2}" type="presOf" srcId="{D794267D-9FE7-44CB-A32D-791A7C580A54}" destId="{CDE61BF0-D77D-4681-82E5-07C33233299E}" srcOrd="0" destOrd="0" presId="urn:microsoft.com/office/officeart/2005/8/layout/radial6"/>
    <dgm:cxn modelId="{2B9D047E-A35F-4CA3-B145-56C440C0477F}" srcId="{A7E646A5-40F7-49B3-9FDB-1E9EFD21607C}" destId="{8BAE9E9F-22F2-43F5-8571-238186CCDDA4}" srcOrd="3" destOrd="0" parTransId="{4108B0CC-6767-437F-9FB7-810FE739A299}" sibTransId="{A0E934D9-60B0-4C6F-8CE4-02BC62B46E19}"/>
    <dgm:cxn modelId="{0C26DA38-111A-48ED-8A77-95E494060D95}" type="presOf" srcId="{EC18B904-4C6D-473C-83FB-814278324DBD}" destId="{E4045213-F8DD-4A12-943A-8CFDA0E6E287}"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154AACCA-89A4-4657-9516-21967A112133}" type="presOf" srcId="{2B9F656C-FE2B-4513-97A9-FE56E27C4C52}" destId="{1CA374A5-7F1A-4F2A-B22E-F25178874251}"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A3A27AC8-0B61-4647-88D7-1F8027BDA27E}" srcId="{29E5D88D-6EDD-4B76-8463-E955711C2C91}" destId="{D794267D-9FE7-44CB-A32D-791A7C580A54}" srcOrd="1" destOrd="0" parTransId="{01D85933-D5A8-4C87-A332-D99F2E61262E}" sibTransId="{2E06841F-633A-48B2-B550-79A6F43EA936}"/>
    <dgm:cxn modelId="{9C7B016C-423E-4554-ABED-5B0752B46BA3}" srcId="{A7E646A5-40F7-49B3-9FDB-1E9EFD21607C}" destId="{84FB1EF2-C260-4AEE-8AC4-315E7637639D}" srcOrd="1" destOrd="0" parTransId="{3E0CB7C4-012E-4F5B-8BB1-83739962830E}" sibTransId="{F36A969C-3612-4827-B692-C4A813759EA2}"/>
    <dgm:cxn modelId="{D0CD7E3C-179A-445C-BCCE-661061445F87}" type="presOf" srcId="{A7E646A5-40F7-49B3-9FDB-1E9EFD21607C}" destId="{43A515A4-853F-470F-A3E3-71DA0146A7D2}"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3224998-0784-4C2D-8521-04A17FFD2B61}" srcId="{29E5D88D-6EDD-4B76-8463-E955711C2C91}" destId="{EC018D3E-6BB3-46C4-A992-E430D5C95508}" srcOrd="0" destOrd="0" parTransId="{7CE6B11F-5D67-45AC-B87F-DD109DAB9740}" sibTransId="{4C75F14B-4233-4032-979D-B30A287A3A6C}"/>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custT="1"/>
      <dgm:spPr>
        <a:ln>
          <a:solidFill>
            <a:srgbClr val="0070C0"/>
          </a:solidFill>
        </a:ln>
      </dgm:spPr>
      <dgm:t>
        <a:bodyPr/>
        <a:lstStyle/>
        <a:p>
          <a:r>
            <a:rPr kumimoji="1" lang="ja-JP" altLang="en-US" sz="1050" dirty="0"/>
            <a:t>本人</a:t>
          </a:r>
        </a:p>
      </dgm:t>
    </dgm:pt>
    <dgm:pt modelId="{AB7C907D-E457-463E-BA02-1EC5675A1E6A}" type="parTrans" cxnId="{6FAC36A6-C2F9-47D1-AD7A-010472616886}">
      <dgm:prSet/>
      <dgm:spPr/>
      <dgm:t>
        <a:bodyPr/>
        <a:lstStyle/>
        <a:p>
          <a:endParaRPr kumimoji="1" lang="ja-JP" altLang="en-US" sz="1050"/>
        </a:p>
      </dgm:t>
    </dgm:pt>
    <dgm:pt modelId="{4F30711B-A420-4A7B-A006-041CB8298F72}" type="sibTrans" cxnId="{6FAC36A6-C2F9-47D1-AD7A-010472616886}">
      <dgm:prSet/>
      <dgm:spPr/>
      <dgm:t>
        <a:bodyPr/>
        <a:lstStyle/>
        <a:p>
          <a:endParaRPr kumimoji="1" lang="ja-JP" altLang="en-US" sz="1050"/>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1050" dirty="0"/>
            <a:t>矯正施設等</a:t>
          </a:r>
        </a:p>
      </dgm:t>
    </dgm:pt>
    <dgm:pt modelId="{7CE6B11F-5D67-45AC-B87F-DD109DAB9740}" type="parTrans" cxnId="{83224998-0784-4C2D-8521-04A17FFD2B61}">
      <dgm:prSet/>
      <dgm:spPr/>
      <dgm:t>
        <a:bodyPr/>
        <a:lstStyle/>
        <a:p>
          <a:endParaRPr kumimoji="1" lang="ja-JP" altLang="en-US" sz="1050"/>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sz="1050"/>
        </a:p>
      </dgm:t>
    </dgm:pt>
    <dgm:pt modelId="{D794267D-9FE7-44CB-A32D-791A7C580A54}">
      <dgm:prSet phldrT="[テキスト]" custT="1"/>
      <dgm:spPr>
        <a:solidFill>
          <a:srgbClr val="DDDDDD"/>
        </a:solidFill>
        <a:ln>
          <a:solidFill>
            <a:srgbClr val="0070C0"/>
          </a:solidFill>
        </a:ln>
      </dgm:spPr>
      <dgm:t>
        <a:bodyPr/>
        <a:lstStyle/>
        <a:p>
          <a:r>
            <a:rPr kumimoji="1" lang="ja-JP" altLang="en-US" sz="1050" dirty="0"/>
            <a:t>地域定着支援</a:t>
          </a:r>
          <a:r>
            <a:rPr kumimoji="1" lang="ja-JP" altLang="en-US" sz="900" dirty="0"/>
            <a:t>センター</a:t>
          </a:r>
        </a:p>
      </dgm:t>
    </dgm:pt>
    <dgm:pt modelId="{01D85933-D5A8-4C87-A332-D99F2E61262E}" type="parTrans" cxnId="{A3A27AC8-0B61-4647-88D7-1F8027BDA27E}">
      <dgm:prSet/>
      <dgm:spPr/>
      <dgm:t>
        <a:bodyPr/>
        <a:lstStyle/>
        <a:p>
          <a:endParaRPr kumimoji="1" lang="ja-JP" altLang="en-US" sz="1050"/>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sz="1050"/>
        </a:p>
      </dgm:t>
    </dgm:pt>
    <dgm:pt modelId="{EC18B904-4C6D-473C-83FB-814278324DBD}">
      <dgm:prSet phldrT="[テキスト]" custT="1"/>
      <dgm:spPr>
        <a:solidFill>
          <a:srgbClr val="FFCC99"/>
        </a:solidFill>
        <a:ln>
          <a:solidFill>
            <a:srgbClr val="0070C0"/>
          </a:solidFill>
        </a:ln>
      </dgm:spPr>
      <dgm:t>
        <a:bodyPr/>
        <a:lstStyle/>
        <a:p>
          <a:r>
            <a:rPr kumimoji="1" lang="ja-JP" altLang="en-US" sz="1050" dirty="0"/>
            <a:t>基幹相談支援センター</a:t>
          </a:r>
        </a:p>
      </dgm:t>
    </dgm:pt>
    <dgm:pt modelId="{C28B2B19-A2BF-443A-ABAF-41D7715EA1B2}" type="parTrans" cxnId="{22DCF1AF-A9D9-47A3-98A0-1CE3E2C7969C}">
      <dgm:prSet/>
      <dgm:spPr/>
      <dgm:t>
        <a:bodyPr/>
        <a:lstStyle/>
        <a:p>
          <a:endParaRPr kumimoji="1" lang="ja-JP" altLang="en-US" sz="1050"/>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sz="1050"/>
        </a:p>
      </dgm:t>
    </dgm:pt>
    <dgm:pt modelId="{84FB1EF2-C260-4AEE-8AC4-315E7637639D}">
      <dgm:prSet phldrT="[テキスト]"/>
      <dgm:spPr/>
      <dgm:t>
        <a:bodyPr/>
        <a:lstStyle/>
        <a:p>
          <a:endParaRPr kumimoji="1" lang="ja-JP" altLang="en-US" sz="1050" dirty="0"/>
        </a:p>
      </dgm:t>
    </dgm:pt>
    <dgm:pt modelId="{3E0CB7C4-012E-4F5B-8BB1-83739962830E}" type="parTrans" cxnId="{9C7B016C-423E-4554-ABED-5B0752B46BA3}">
      <dgm:prSet/>
      <dgm:spPr/>
      <dgm:t>
        <a:bodyPr/>
        <a:lstStyle/>
        <a:p>
          <a:endParaRPr kumimoji="1" lang="ja-JP" altLang="en-US" sz="1050"/>
        </a:p>
      </dgm:t>
    </dgm:pt>
    <dgm:pt modelId="{F36A969C-3612-4827-B692-C4A813759EA2}" type="sibTrans" cxnId="{9C7B016C-423E-4554-ABED-5B0752B46BA3}">
      <dgm:prSet/>
      <dgm:spPr/>
      <dgm:t>
        <a:bodyPr/>
        <a:lstStyle/>
        <a:p>
          <a:endParaRPr kumimoji="1" lang="ja-JP" altLang="en-US" sz="1050"/>
        </a:p>
      </dgm:t>
    </dgm:pt>
    <dgm:pt modelId="{1CB06400-A85A-4CD5-8C10-899CF68D4447}">
      <dgm:prSet phldrT="[テキスト]"/>
      <dgm:spPr/>
      <dgm:t>
        <a:bodyPr/>
        <a:lstStyle/>
        <a:p>
          <a:endParaRPr kumimoji="1" lang="ja-JP" altLang="en-US" sz="1050"/>
        </a:p>
      </dgm:t>
    </dgm:pt>
    <dgm:pt modelId="{B5E92C3F-6327-4411-B289-D0CACF1DD15D}" type="parTrans" cxnId="{7BCA177A-8BF4-4742-BD20-70297AFE951F}">
      <dgm:prSet/>
      <dgm:spPr/>
      <dgm:t>
        <a:bodyPr/>
        <a:lstStyle/>
        <a:p>
          <a:endParaRPr kumimoji="1" lang="ja-JP" altLang="en-US" sz="1050"/>
        </a:p>
      </dgm:t>
    </dgm:pt>
    <dgm:pt modelId="{57B4423B-FB1C-4F5F-9EC0-BE51D319221F}" type="sibTrans" cxnId="{7BCA177A-8BF4-4742-BD20-70297AFE951F}">
      <dgm:prSet/>
      <dgm:spPr/>
      <dgm:t>
        <a:bodyPr/>
        <a:lstStyle/>
        <a:p>
          <a:endParaRPr kumimoji="1" lang="ja-JP" altLang="en-US" sz="1050"/>
        </a:p>
      </dgm:t>
    </dgm:pt>
    <dgm:pt modelId="{8BAE9E9F-22F2-43F5-8571-238186CCDDA4}">
      <dgm:prSet phldrT="[テキスト]"/>
      <dgm:spPr/>
      <dgm:t>
        <a:bodyPr/>
        <a:lstStyle/>
        <a:p>
          <a:endParaRPr kumimoji="1" lang="ja-JP" altLang="en-US" sz="1050"/>
        </a:p>
      </dgm:t>
    </dgm:pt>
    <dgm:pt modelId="{4108B0CC-6767-437F-9FB7-810FE739A299}" type="parTrans" cxnId="{2B9D047E-A35F-4CA3-B145-56C440C0477F}">
      <dgm:prSet/>
      <dgm:spPr/>
      <dgm:t>
        <a:bodyPr/>
        <a:lstStyle/>
        <a:p>
          <a:endParaRPr kumimoji="1" lang="ja-JP" altLang="en-US" sz="1050"/>
        </a:p>
      </dgm:t>
    </dgm:pt>
    <dgm:pt modelId="{A0E934D9-60B0-4C6F-8CE4-02BC62B46E19}" type="sibTrans" cxnId="{2B9D047E-A35F-4CA3-B145-56C440C0477F}">
      <dgm:prSet/>
      <dgm:spPr/>
      <dgm:t>
        <a:bodyPr/>
        <a:lstStyle/>
        <a:p>
          <a:endParaRPr kumimoji="1" lang="ja-JP" altLang="en-US" sz="1050"/>
        </a:p>
      </dgm:t>
    </dgm:pt>
    <dgm:pt modelId="{946CA410-B258-4015-96A7-0840B29B7DAF}">
      <dgm:prSet/>
      <dgm:spPr/>
      <dgm:t>
        <a:bodyPr/>
        <a:lstStyle/>
        <a:p>
          <a:endParaRPr kumimoji="1" lang="ja-JP" altLang="en-US" sz="1050"/>
        </a:p>
      </dgm:t>
    </dgm:pt>
    <dgm:pt modelId="{4D19C09E-1AB4-4FF6-9531-9F45FB6BAA9D}" type="parTrans" cxnId="{734FFEAE-F968-43B6-A614-AAFB8DE9ADBC}">
      <dgm:prSet/>
      <dgm:spPr/>
      <dgm:t>
        <a:bodyPr/>
        <a:lstStyle/>
        <a:p>
          <a:endParaRPr kumimoji="1" lang="ja-JP" altLang="en-US" sz="1050"/>
        </a:p>
      </dgm:t>
    </dgm:pt>
    <dgm:pt modelId="{E6153048-EE9A-4ED7-9E05-D44B5A06E1B6}" type="sibTrans" cxnId="{734FFEAE-F968-43B6-A614-AAFB8DE9ADBC}">
      <dgm:prSet/>
      <dgm:spPr/>
      <dgm:t>
        <a:bodyPr/>
        <a:lstStyle/>
        <a:p>
          <a:endParaRPr kumimoji="1" lang="ja-JP" altLang="en-US" sz="1050"/>
        </a:p>
      </dgm:t>
    </dgm:pt>
    <dgm:pt modelId="{00C66489-B3A2-4085-8624-4BFDBEA2948F}">
      <dgm:prSet phldrT="[テキスト]" custT="1"/>
      <dgm:spPr>
        <a:solidFill>
          <a:srgbClr val="99FF99"/>
        </a:solidFill>
        <a:ln>
          <a:solidFill>
            <a:srgbClr val="0070C0"/>
          </a:solidFill>
        </a:ln>
      </dgm:spPr>
      <dgm:t>
        <a:bodyPr/>
        <a:lstStyle/>
        <a:p>
          <a:r>
            <a:rPr kumimoji="1" lang="ja-JP" altLang="en-US" sz="1050" dirty="0"/>
            <a:t>市町村</a:t>
          </a:r>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sz="1050"/>
        </a:p>
      </dgm:t>
    </dgm:pt>
    <dgm:pt modelId="{80CB2951-9646-4B4C-9559-5054F7D9498F}" type="parTrans" cxnId="{34F84353-D313-4816-A086-1470965B15EA}">
      <dgm:prSet/>
      <dgm:spPr/>
      <dgm:t>
        <a:bodyPr/>
        <a:lstStyle/>
        <a:p>
          <a:endParaRPr kumimoji="1" lang="ja-JP" altLang="en-US" sz="1050"/>
        </a:p>
      </dgm:t>
    </dgm:pt>
    <dgm:pt modelId="{43A515A4-853F-470F-A3E3-71DA0146A7D2}" type="pres">
      <dgm:prSet presAssocID="{A7E646A5-40F7-49B3-9FDB-1E9EFD21607C}" presName="Name0" presStyleCnt="0">
        <dgm:presLayoutVars>
          <dgm:chMax val="1"/>
          <dgm:dir/>
          <dgm:animLvl val="ctr"/>
          <dgm:resizeHandles val="exact"/>
        </dgm:presLayoutVars>
      </dgm:prSet>
      <dgm:spPr/>
      <dgm:t>
        <a:bodyPr/>
        <a:lstStyle/>
        <a:p>
          <a:endParaRPr kumimoji="1" lang="ja-JP" altLang="en-US"/>
        </a:p>
      </dgm:t>
    </dgm:pt>
    <dgm:pt modelId="{F2B346A3-457F-40A6-BB9D-FC2F1210296F}" type="pres">
      <dgm:prSet presAssocID="{29E5D88D-6EDD-4B76-8463-E955711C2C91}" presName="centerShape" presStyleLbl="node0" presStyleIdx="0" presStyleCnt="1" custScaleX="76444" custScaleY="67849" custLinFactNeighborX="1157" custLinFactNeighborY="2305"/>
      <dgm:spPr/>
      <dgm:t>
        <a:bodyPr/>
        <a:lstStyle/>
        <a:p>
          <a:endParaRPr kumimoji="1" lang="ja-JP" altLang="en-US"/>
        </a:p>
      </dgm:t>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t>
        <a:bodyPr/>
        <a:lstStyle/>
        <a:p>
          <a:endParaRPr kumimoji="1" lang="ja-JP" altLang="en-US"/>
        </a:p>
      </dgm:t>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t>
        <a:bodyPr/>
        <a:lstStyle/>
        <a:p>
          <a:endParaRPr kumimoji="1" lang="ja-JP" altLang="en-US"/>
        </a:p>
      </dgm:t>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t>
        <a:bodyPr/>
        <a:lstStyle/>
        <a:p>
          <a:endParaRPr kumimoji="1" lang="ja-JP" altLang="en-US"/>
        </a:p>
      </dgm:t>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t>
        <a:bodyPr/>
        <a:lstStyle/>
        <a:p>
          <a:endParaRPr kumimoji="1" lang="ja-JP" altLang="en-US"/>
        </a:p>
      </dgm:t>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t>
        <a:bodyPr/>
        <a:lstStyle/>
        <a:p>
          <a:endParaRPr kumimoji="1" lang="ja-JP" altLang="en-US"/>
        </a:p>
      </dgm:t>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t>
        <a:bodyPr/>
        <a:lstStyle/>
        <a:p>
          <a:endParaRPr kumimoji="1" lang="ja-JP" altLang="en-US"/>
        </a:p>
      </dgm:t>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t>
        <a:bodyPr/>
        <a:lstStyle/>
        <a:p>
          <a:endParaRPr kumimoji="1" lang="ja-JP" altLang="en-US"/>
        </a:p>
      </dgm:t>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t>
        <a:bodyPr/>
        <a:lstStyle/>
        <a:p>
          <a:endParaRPr kumimoji="1" lang="ja-JP" altLang="en-US"/>
        </a:p>
      </dgm:t>
    </dgm:pt>
  </dgm:ptLst>
  <dgm:cxnLst>
    <dgm:cxn modelId="{22DCF1AF-A9D9-47A3-98A0-1CE3E2C7969C}" srcId="{29E5D88D-6EDD-4B76-8463-E955711C2C91}" destId="{EC18B904-4C6D-473C-83FB-814278324DBD}" srcOrd="2" destOrd="0" parTransId="{C28B2B19-A2BF-443A-ABAF-41D7715EA1B2}" sibTransId="{64097335-E749-4FF1-8D4C-41976F28EDC2}"/>
    <dgm:cxn modelId="{1BBA017A-3ADC-43F2-94AE-D043736AA514}" type="presOf" srcId="{4C75F14B-4233-4032-979D-B30A287A3A6C}" destId="{8F60AA38-21C1-45D6-99D2-C4778821B609}" srcOrd="0" destOrd="0" presId="urn:microsoft.com/office/officeart/2005/8/layout/radial6"/>
    <dgm:cxn modelId="{F5B8AB98-870A-4A92-83A7-20088DD3BACC}" type="presOf" srcId="{00C66489-B3A2-4085-8624-4BFDBEA2948F}" destId="{2ECD613F-4DB4-40F6-87CC-71139F7320A1}" srcOrd="0" destOrd="0" presId="urn:microsoft.com/office/officeart/2005/8/layout/radial6"/>
    <dgm:cxn modelId="{1A849D55-0988-4EF6-9CFA-8E61967AFD13}" type="presOf" srcId="{64097335-E749-4FF1-8D4C-41976F28EDC2}" destId="{87F79C7E-6DCC-48D6-B86D-A27C10DE3FCB}" srcOrd="0" destOrd="0" presId="urn:microsoft.com/office/officeart/2005/8/layout/radial6"/>
    <dgm:cxn modelId="{734FFEAE-F968-43B6-A614-AAFB8DE9ADBC}" srcId="{A7E646A5-40F7-49B3-9FDB-1E9EFD21607C}" destId="{946CA410-B258-4015-96A7-0840B29B7DAF}" srcOrd="4" destOrd="0" parTransId="{4D19C09E-1AB4-4FF6-9531-9F45FB6BAA9D}" sibTransId="{E6153048-EE9A-4ED7-9E05-D44B5A06E1B6}"/>
    <dgm:cxn modelId="{34F84353-D313-4816-A086-1470965B15EA}" srcId="{29E5D88D-6EDD-4B76-8463-E955711C2C91}" destId="{00C66489-B3A2-4085-8624-4BFDBEA2948F}" srcOrd="3" destOrd="0" parTransId="{80CB2951-9646-4B4C-9559-5054F7D9498F}" sibTransId="{2B9F656C-FE2B-4513-97A9-FE56E27C4C52}"/>
    <dgm:cxn modelId="{42757E18-A5A4-4D7C-8F38-57CA4480EFE2}" type="presOf" srcId="{D794267D-9FE7-44CB-A32D-791A7C580A54}" destId="{CDE61BF0-D77D-4681-82E5-07C33233299E}" srcOrd="0" destOrd="0" presId="urn:microsoft.com/office/officeart/2005/8/layout/radial6"/>
    <dgm:cxn modelId="{2B9D047E-A35F-4CA3-B145-56C440C0477F}" srcId="{A7E646A5-40F7-49B3-9FDB-1E9EFD21607C}" destId="{8BAE9E9F-22F2-43F5-8571-238186CCDDA4}" srcOrd="3" destOrd="0" parTransId="{4108B0CC-6767-437F-9FB7-810FE739A299}" sibTransId="{A0E934D9-60B0-4C6F-8CE4-02BC62B46E19}"/>
    <dgm:cxn modelId="{0C26DA38-111A-48ED-8A77-95E494060D95}" type="presOf" srcId="{EC18B904-4C6D-473C-83FB-814278324DBD}" destId="{E4045213-F8DD-4A12-943A-8CFDA0E6E287}"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154AACCA-89A4-4657-9516-21967A112133}" type="presOf" srcId="{2B9F656C-FE2B-4513-97A9-FE56E27C4C52}" destId="{1CA374A5-7F1A-4F2A-B22E-F25178874251}"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A3A27AC8-0B61-4647-88D7-1F8027BDA27E}" srcId="{29E5D88D-6EDD-4B76-8463-E955711C2C91}" destId="{D794267D-9FE7-44CB-A32D-791A7C580A54}" srcOrd="1" destOrd="0" parTransId="{01D85933-D5A8-4C87-A332-D99F2E61262E}" sibTransId="{2E06841F-633A-48B2-B550-79A6F43EA936}"/>
    <dgm:cxn modelId="{9C7B016C-423E-4554-ABED-5B0752B46BA3}" srcId="{A7E646A5-40F7-49B3-9FDB-1E9EFD21607C}" destId="{84FB1EF2-C260-4AEE-8AC4-315E7637639D}" srcOrd="1" destOrd="0" parTransId="{3E0CB7C4-012E-4F5B-8BB1-83739962830E}" sibTransId="{F36A969C-3612-4827-B692-C4A813759EA2}"/>
    <dgm:cxn modelId="{D0CD7E3C-179A-445C-BCCE-661061445F87}" type="presOf" srcId="{A7E646A5-40F7-49B3-9FDB-1E9EFD21607C}" destId="{43A515A4-853F-470F-A3E3-71DA0146A7D2}"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3224998-0784-4C2D-8521-04A17FFD2B61}" srcId="{29E5D88D-6EDD-4B76-8463-E955711C2C91}" destId="{EC018D3E-6BB3-46C4-A992-E430D5C95508}" srcOrd="0" destOrd="0" parTransId="{7CE6B11F-5D67-45AC-B87F-DD109DAB9740}" sibTransId="{4C75F14B-4233-4032-979D-B30A287A3A6C}"/>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2528908" y="1066769"/>
          <a:ext cx="4111118" cy="4111118"/>
        </a:xfrm>
        <a:prstGeom prst="blockArc">
          <a:avLst>
            <a:gd name="adj1" fmla="val 11446210"/>
            <a:gd name="adj2" fmla="val 16128292"/>
            <a:gd name="adj3" fmla="val 4642"/>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2554308" y="491734"/>
          <a:ext cx="4111118" cy="4111118"/>
        </a:xfrm>
        <a:prstGeom prst="blockArc">
          <a:avLst>
            <a:gd name="adj1" fmla="val 5636571"/>
            <a:gd name="adj2" fmla="val 10457297"/>
            <a:gd name="adj3" fmla="val 4642"/>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2267151" y="492525"/>
          <a:ext cx="4111118" cy="4111118"/>
        </a:xfrm>
        <a:prstGeom prst="blockArc">
          <a:avLst>
            <a:gd name="adj1" fmla="val 340361"/>
            <a:gd name="adj2" fmla="val 5144492"/>
            <a:gd name="adj3" fmla="val 4642"/>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291075" y="1057621"/>
          <a:ext cx="4111118" cy="4111118"/>
        </a:xfrm>
        <a:prstGeom prst="blockArc">
          <a:avLst>
            <a:gd name="adj1" fmla="val 16536039"/>
            <a:gd name="adj2" fmla="val 20968734"/>
            <a:gd name="adj3" fmla="val 4642"/>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3780310" y="2147229"/>
          <a:ext cx="1447225" cy="1284505"/>
        </a:xfrm>
        <a:prstGeom prst="ellipse">
          <a:avLst/>
        </a:prstGeom>
        <a:solidFill>
          <a:schemeClr val="lt1">
            <a:hueOff val="0"/>
            <a:satOff val="0"/>
            <a:lumOff val="0"/>
            <a:alphaOff val="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a:t>本人</a:t>
          </a:r>
        </a:p>
      </dsp:txBody>
      <dsp:txXfrm>
        <a:off x="3992251" y="2335340"/>
        <a:ext cx="1023343" cy="908283"/>
      </dsp:txXfrm>
    </dsp:sp>
    <dsp:sp modelId="{1D9C8DEA-DDB1-4EBE-9ABC-98D3FD1153FE}">
      <dsp:nvSpPr>
        <dsp:cNvPr id="0" name=""/>
        <dsp:cNvSpPr/>
      </dsp:nvSpPr>
      <dsp:spPr>
        <a:xfrm>
          <a:off x="3659430" y="272274"/>
          <a:ext cx="1766317" cy="1685279"/>
        </a:xfrm>
        <a:prstGeom prst="ellipse">
          <a:avLst/>
        </a:prstGeom>
        <a:solidFill>
          <a:schemeClr val="accent4">
            <a:lumMod val="40000"/>
            <a:lumOff val="6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医療機関</a:t>
          </a:r>
        </a:p>
      </dsp:txBody>
      <dsp:txXfrm>
        <a:off x="3918101" y="519077"/>
        <a:ext cx="1248975" cy="1191673"/>
      </dsp:txXfrm>
    </dsp:sp>
    <dsp:sp modelId="{CDE61BF0-D77D-4681-82E5-07C33233299E}">
      <dsp:nvSpPr>
        <dsp:cNvPr id="0" name=""/>
        <dsp:cNvSpPr/>
      </dsp:nvSpPr>
      <dsp:spPr>
        <a:xfrm>
          <a:off x="5410230" y="1892852"/>
          <a:ext cx="1820996" cy="1707397"/>
        </a:xfrm>
        <a:prstGeom prst="ellipse">
          <a:avLst/>
        </a:prstGeom>
        <a:solidFill>
          <a:srgbClr val="FFCC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基幹相談支援センター</a:t>
          </a:r>
        </a:p>
      </dsp:txBody>
      <dsp:txXfrm>
        <a:off x="5676909" y="2142895"/>
        <a:ext cx="1287638" cy="1207311"/>
      </dsp:txXfrm>
    </dsp:sp>
    <dsp:sp modelId="{E4045213-F8DD-4A12-943A-8CFDA0E6E287}">
      <dsp:nvSpPr>
        <dsp:cNvPr id="0" name=""/>
        <dsp:cNvSpPr/>
      </dsp:nvSpPr>
      <dsp:spPr>
        <a:xfrm>
          <a:off x="3517892" y="3757892"/>
          <a:ext cx="1907825" cy="1584999"/>
        </a:xfrm>
        <a:prstGeom prst="ellipse">
          <a:avLst/>
        </a:prstGeom>
        <a:solidFill>
          <a:srgbClr val="99FF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市町村</a:t>
          </a:r>
        </a:p>
      </dsp:txBody>
      <dsp:txXfrm>
        <a:off x="3797287" y="3990010"/>
        <a:ext cx="1349035" cy="1120763"/>
      </dsp:txXfrm>
    </dsp:sp>
    <dsp:sp modelId="{2ECD613F-4DB4-40F6-87CC-71139F7320A1}">
      <dsp:nvSpPr>
        <dsp:cNvPr id="0" name=""/>
        <dsp:cNvSpPr/>
      </dsp:nvSpPr>
      <dsp:spPr>
        <a:xfrm>
          <a:off x="1710015" y="1883570"/>
          <a:ext cx="1803940" cy="1727103"/>
        </a:xfrm>
        <a:prstGeom prst="ellipse">
          <a:avLst/>
        </a:prstGeom>
        <a:solidFill>
          <a:srgbClr val="CCFFFF"/>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保健所</a:t>
          </a:r>
        </a:p>
      </dsp:txBody>
      <dsp:txXfrm>
        <a:off x="1974196" y="2136498"/>
        <a:ext cx="1275578" cy="12212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326875" y="731052"/>
          <a:ext cx="1816240" cy="1816240"/>
        </a:xfrm>
        <a:prstGeom prst="blockArc">
          <a:avLst>
            <a:gd name="adj1" fmla="val 11446210"/>
            <a:gd name="adj2" fmla="val 16128292"/>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338097" y="477006"/>
          <a:ext cx="1816240" cy="1816240"/>
        </a:xfrm>
        <a:prstGeom prst="blockArc">
          <a:avLst>
            <a:gd name="adj1" fmla="val 5636571"/>
            <a:gd name="adj2" fmla="val 10457297"/>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211233" y="477355"/>
          <a:ext cx="1816240" cy="1816240"/>
        </a:xfrm>
        <a:prstGeom prst="blockArc">
          <a:avLst>
            <a:gd name="adj1" fmla="val 340361"/>
            <a:gd name="adj2" fmla="val 5144492"/>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21802" y="727010"/>
          <a:ext cx="1816240" cy="1816240"/>
        </a:xfrm>
        <a:prstGeom prst="blockArc">
          <a:avLst>
            <a:gd name="adj1" fmla="val 16536039"/>
            <a:gd name="adj2" fmla="val 20968734"/>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879878" y="1208517"/>
          <a:ext cx="639066" cy="567213"/>
        </a:xfrm>
        <a:prstGeom prst="ellipse">
          <a:avLst/>
        </a:prstGeom>
        <a:solidFill>
          <a:schemeClr val="lt1">
            <a:hueOff val="0"/>
            <a:satOff val="0"/>
            <a:lumOff val="0"/>
            <a:alphaOff val="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本人</a:t>
          </a:r>
        </a:p>
      </dsp:txBody>
      <dsp:txXfrm>
        <a:off x="973467" y="1291583"/>
        <a:ext cx="451888" cy="401081"/>
      </dsp:txXfrm>
    </dsp:sp>
    <dsp:sp modelId="{1D9C8DEA-DDB1-4EBE-9ABC-98D3FD1153FE}">
      <dsp:nvSpPr>
        <dsp:cNvPr id="0" name=""/>
        <dsp:cNvSpPr/>
      </dsp:nvSpPr>
      <dsp:spPr>
        <a:xfrm>
          <a:off x="826508" y="380218"/>
          <a:ext cx="779971" cy="744187"/>
        </a:xfrm>
        <a:prstGeom prst="ellipse">
          <a:avLst/>
        </a:prstGeom>
        <a:solidFill>
          <a:schemeClr val="accent4">
            <a:lumMod val="40000"/>
            <a:lumOff val="6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医療機関</a:t>
          </a:r>
        </a:p>
      </dsp:txBody>
      <dsp:txXfrm>
        <a:off x="940732" y="489202"/>
        <a:ext cx="551523" cy="526219"/>
      </dsp:txXfrm>
    </dsp:sp>
    <dsp:sp modelId="{CDE61BF0-D77D-4681-82E5-07C33233299E}">
      <dsp:nvSpPr>
        <dsp:cNvPr id="0" name=""/>
        <dsp:cNvSpPr/>
      </dsp:nvSpPr>
      <dsp:spPr>
        <a:xfrm>
          <a:off x="1600004" y="1096180"/>
          <a:ext cx="804116" cy="753953"/>
        </a:xfrm>
        <a:prstGeom prst="ellipse">
          <a:avLst/>
        </a:prstGeom>
        <a:solidFill>
          <a:srgbClr val="FFCC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基幹相談支援センター</a:t>
          </a:r>
        </a:p>
      </dsp:txBody>
      <dsp:txXfrm>
        <a:off x="1717764" y="1206594"/>
        <a:ext cx="568596" cy="533125"/>
      </dsp:txXfrm>
    </dsp:sp>
    <dsp:sp modelId="{E4045213-F8DD-4A12-943A-8CFDA0E6E287}">
      <dsp:nvSpPr>
        <dsp:cNvPr id="0" name=""/>
        <dsp:cNvSpPr/>
      </dsp:nvSpPr>
      <dsp:spPr>
        <a:xfrm>
          <a:off x="763993" y="1920127"/>
          <a:ext cx="842458" cy="699905"/>
        </a:xfrm>
        <a:prstGeom prst="ellipse">
          <a:avLst/>
        </a:prstGeom>
        <a:solidFill>
          <a:srgbClr val="99FF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市町村</a:t>
          </a:r>
        </a:p>
      </dsp:txBody>
      <dsp:txXfrm>
        <a:off x="887368" y="2022626"/>
        <a:ext cx="595708" cy="494907"/>
      </dsp:txXfrm>
    </dsp:sp>
    <dsp:sp modelId="{2ECD613F-4DB4-40F6-87CC-71139F7320A1}">
      <dsp:nvSpPr>
        <dsp:cNvPr id="0" name=""/>
        <dsp:cNvSpPr/>
      </dsp:nvSpPr>
      <dsp:spPr>
        <a:xfrm>
          <a:off x="-34724" y="1092081"/>
          <a:ext cx="796585" cy="762655"/>
        </a:xfrm>
        <a:prstGeom prst="ellipse">
          <a:avLst/>
        </a:prstGeom>
        <a:solidFill>
          <a:srgbClr val="CCFFFF"/>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保健所</a:t>
          </a:r>
        </a:p>
      </dsp:txBody>
      <dsp:txXfrm>
        <a:off x="81933" y="1203769"/>
        <a:ext cx="563271" cy="539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2528908" y="1066769"/>
          <a:ext cx="4111118" cy="4111118"/>
        </a:xfrm>
        <a:prstGeom prst="blockArc">
          <a:avLst>
            <a:gd name="adj1" fmla="val 11446210"/>
            <a:gd name="adj2" fmla="val 16128292"/>
            <a:gd name="adj3" fmla="val 4642"/>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2554308" y="491734"/>
          <a:ext cx="4111118" cy="4111118"/>
        </a:xfrm>
        <a:prstGeom prst="blockArc">
          <a:avLst>
            <a:gd name="adj1" fmla="val 5636571"/>
            <a:gd name="adj2" fmla="val 10457297"/>
            <a:gd name="adj3" fmla="val 4642"/>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2267151" y="492525"/>
          <a:ext cx="4111118" cy="4111118"/>
        </a:xfrm>
        <a:prstGeom prst="blockArc">
          <a:avLst>
            <a:gd name="adj1" fmla="val 340361"/>
            <a:gd name="adj2" fmla="val 5144492"/>
            <a:gd name="adj3" fmla="val 4642"/>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291075" y="1057621"/>
          <a:ext cx="4111118" cy="4111118"/>
        </a:xfrm>
        <a:prstGeom prst="blockArc">
          <a:avLst>
            <a:gd name="adj1" fmla="val 16536039"/>
            <a:gd name="adj2" fmla="val 20968734"/>
            <a:gd name="adj3" fmla="val 4642"/>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3780310" y="2147229"/>
          <a:ext cx="1447225" cy="1284505"/>
        </a:xfrm>
        <a:prstGeom prst="ellipse">
          <a:avLst/>
        </a:prstGeom>
        <a:solidFill>
          <a:schemeClr val="lt1">
            <a:hueOff val="0"/>
            <a:satOff val="0"/>
            <a:lumOff val="0"/>
            <a:alphaOff val="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a:t>本人</a:t>
          </a:r>
        </a:p>
      </dsp:txBody>
      <dsp:txXfrm>
        <a:off x="3992251" y="2335340"/>
        <a:ext cx="1023343" cy="908283"/>
      </dsp:txXfrm>
    </dsp:sp>
    <dsp:sp modelId="{1D9C8DEA-DDB1-4EBE-9ABC-98D3FD1153FE}">
      <dsp:nvSpPr>
        <dsp:cNvPr id="0" name=""/>
        <dsp:cNvSpPr/>
      </dsp:nvSpPr>
      <dsp:spPr>
        <a:xfrm>
          <a:off x="3659430" y="272274"/>
          <a:ext cx="1766317" cy="1685279"/>
        </a:xfrm>
        <a:prstGeom prst="ellipse">
          <a:avLst/>
        </a:prstGeom>
        <a:solidFill>
          <a:schemeClr val="accent4">
            <a:lumMod val="40000"/>
            <a:lumOff val="6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障害者支援施設</a:t>
          </a:r>
        </a:p>
      </dsp:txBody>
      <dsp:txXfrm>
        <a:off x="3918101" y="519077"/>
        <a:ext cx="1248975" cy="1191673"/>
      </dsp:txXfrm>
    </dsp:sp>
    <dsp:sp modelId="{CDE61BF0-D77D-4681-82E5-07C33233299E}">
      <dsp:nvSpPr>
        <dsp:cNvPr id="0" name=""/>
        <dsp:cNvSpPr/>
      </dsp:nvSpPr>
      <dsp:spPr>
        <a:xfrm>
          <a:off x="5410230" y="1892852"/>
          <a:ext cx="1820996" cy="1707397"/>
        </a:xfrm>
        <a:prstGeom prst="ellipse">
          <a:avLst/>
        </a:prstGeom>
        <a:solidFill>
          <a:srgbClr val="FF99FF"/>
        </a:solidFill>
        <a:ln w="19050" cap="flat" cmpd="sng" algn="ctr">
          <a:solidFill>
            <a:srgbClr val="FF00F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kern="1200" dirty="0"/>
            <a:t>計画相談支援　</a:t>
          </a:r>
          <a:endParaRPr kumimoji="1" lang="en-US" altLang="ja-JP" sz="1600" kern="1200" dirty="0"/>
        </a:p>
        <a:p>
          <a:pPr lvl="0" algn="ctr" defTabSz="711200">
            <a:lnSpc>
              <a:spcPct val="90000"/>
            </a:lnSpc>
            <a:spcBef>
              <a:spcPct val="0"/>
            </a:spcBef>
            <a:spcAft>
              <a:spcPct val="35000"/>
            </a:spcAft>
          </a:pPr>
          <a:r>
            <a:rPr kumimoji="1" lang="ja-JP" altLang="en-US" sz="1600" kern="1200" dirty="0"/>
            <a:t>指定特定</a:t>
          </a:r>
        </a:p>
      </dsp:txBody>
      <dsp:txXfrm>
        <a:off x="5676909" y="2142895"/>
        <a:ext cx="1287638" cy="1207311"/>
      </dsp:txXfrm>
    </dsp:sp>
    <dsp:sp modelId="{E4045213-F8DD-4A12-943A-8CFDA0E6E287}">
      <dsp:nvSpPr>
        <dsp:cNvPr id="0" name=""/>
        <dsp:cNvSpPr/>
      </dsp:nvSpPr>
      <dsp:spPr>
        <a:xfrm>
          <a:off x="3517892" y="3757892"/>
          <a:ext cx="1907825" cy="1584999"/>
        </a:xfrm>
        <a:prstGeom prst="ellipse">
          <a:avLst/>
        </a:prstGeom>
        <a:solidFill>
          <a:srgbClr val="FFCC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基幹相談支援センター</a:t>
          </a:r>
        </a:p>
      </dsp:txBody>
      <dsp:txXfrm>
        <a:off x="3797287" y="3990010"/>
        <a:ext cx="1349035" cy="1120763"/>
      </dsp:txXfrm>
    </dsp:sp>
    <dsp:sp modelId="{2ECD613F-4DB4-40F6-87CC-71139F7320A1}">
      <dsp:nvSpPr>
        <dsp:cNvPr id="0" name=""/>
        <dsp:cNvSpPr/>
      </dsp:nvSpPr>
      <dsp:spPr>
        <a:xfrm>
          <a:off x="1710015" y="1883570"/>
          <a:ext cx="1803940" cy="1727103"/>
        </a:xfrm>
        <a:prstGeom prst="ellipse">
          <a:avLst/>
        </a:prstGeom>
        <a:solidFill>
          <a:srgbClr val="99FF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市町村</a:t>
          </a:r>
        </a:p>
      </dsp:txBody>
      <dsp:txXfrm>
        <a:off x="1974196" y="2136498"/>
        <a:ext cx="1275578" cy="1221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2531708" y="1066782"/>
          <a:ext cx="4111063" cy="4111063"/>
        </a:xfrm>
        <a:prstGeom prst="blockArc">
          <a:avLst>
            <a:gd name="adj1" fmla="val 11446210"/>
            <a:gd name="adj2" fmla="val 16128292"/>
            <a:gd name="adj3" fmla="val 4639"/>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2557108" y="491748"/>
          <a:ext cx="4111063" cy="4111063"/>
        </a:xfrm>
        <a:prstGeom prst="blockArc">
          <a:avLst>
            <a:gd name="adj1" fmla="val 5636571"/>
            <a:gd name="adj2" fmla="val 10457297"/>
            <a:gd name="adj3" fmla="val 4639"/>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2269951" y="492539"/>
          <a:ext cx="4111063" cy="4111063"/>
        </a:xfrm>
        <a:prstGeom prst="blockArc">
          <a:avLst>
            <a:gd name="adj1" fmla="val 340361"/>
            <a:gd name="adj2" fmla="val 5144492"/>
            <a:gd name="adj3" fmla="val 4639"/>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293875" y="1057634"/>
          <a:ext cx="4111063" cy="4111063"/>
        </a:xfrm>
        <a:prstGeom prst="blockArc">
          <a:avLst>
            <a:gd name="adj1" fmla="val 16536039"/>
            <a:gd name="adj2" fmla="val 20968734"/>
            <a:gd name="adj3" fmla="val 4639"/>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3783467" y="2147556"/>
          <a:ext cx="1446457" cy="1283824"/>
        </a:xfrm>
        <a:prstGeom prst="ellipse">
          <a:avLst/>
        </a:prstGeom>
        <a:solidFill>
          <a:schemeClr val="lt1">
            <a:hueOff val="0"/>
            <a:satOff val="0"/>
            <a:lumOff val="0"/>
            <a:alphaOff val="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a:t>本人</a:t>
          </a:r>
        </a:p>
      </dsp:txBody>
      <dsp:txXfrm>
        <a:off x="3995296" y="2335568"/>
        <a:ext cx="1022799" cy="907800"/>
      </dsp:txXfrm>
    </dsp:sp>
    <dsp:sp modelId="{1D9C8DEA-DDB1-4EBE-9ABC-98D3FD1153FE}">
      <dsp:nvSpPr>
        <dsp:cNvPr id="0" name=""/>
        <dsp:cNvSpPr/>
      </dsp:nvSpPr>
      <dsp:spPr>
        <a:xfrm>
          <a:off x="3662671" y="272709"/>
          <a:ext cx="1765380" cy="1684385"/>
        </a:xfrm>
        <a:prstGeom prst="ellipse">
          <a:avLst/>
        </a:prstGeom>
        <a:solidFill>
          <a:schemeClr val="accent4">
            <a:lumMod val="40000"/>
            <a:lumOff val="6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救護施設</a:t>
          </a:r>
        </a:p>
      </dsp:txBody>
      <dsp:txXfrm>
        <a:off x="3921205" y="519381"/>
        <a:ext cx="1248312" cy="1191041"/>
      </dsp:txXfrm>
    </dsp:sp>
    <dsp:sp modelId="{CDE61BF0-D77D-4681-82E5-07C33233299E}">
      <dsp:nvSpPr>
        <dsp:cNvPr id="0" name=""/>
        <dsp:cNvSpPr/>
      </dsp:nvSpPr>
      <dsp:spPr>
        <a:xfrm>
          <a:off x="5413484" y="1893292"/>
          <a:ext cx="1820030" cy="1706491"/>
        </a:xfrm>
        <a:prstGeom prst="ellipse">
          <a:avLst/>
        </a:prstGeom>
        <a:solidFill>
          <a:srgbClr val="FFCC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基幹相談支援センター</a:t>
          </a:r>
        </a:p>
      </dsp:txBody>
      <dsp:txXfrm>
        <a:off x="5680021" y="2143202"/>
        <a:ext cx="1286956" cy="1206671"/>
      </dsp:txXfrm>
    </dsp:sp>
    <dsp:sp modelId="{E4045213-F8DD-4A12-943A-8CFDA0E6E287}">
      <dsp:nvSpPr>
        <dsp:cNvPr id="0" name=""/>
        <dsp:cNvSpPr/>
      </dsp:nvSpPr>
      <dsp:spPr>
        <a:xfrm>
          <a:off x="3521171" y="3758298"/>
          <a:ext cx="1906813" cy="1584158"/>
        </a:xfrm>
        <a:prstGeom prst="ellipse">
          <a:avLst/>
        </a:prstGeom>
        <a:solidFill>
          <a:srgbClr val="99FF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dirty="0"/>
            <a:t>市町村</a:t>
          </a:r>
          <a:r>
            <a:rPr kumimoji="1" lang="ja-JP" altLang="en-US" sz="2000" kern="1200" dirty="0"/>
            <a:t>　　</a:t>
          </a:r>
          <a:r>
            <a:rPr kumimoji="1" lang="ja-JP" altLang="en-US" sz="1600" kern="1200" dirty="0"/>
            <a:t>障害福祉担当</a:t>
          </a:r>
        </a:p>
      </dsp:txBody>
      <dsp:txXfrm>
        <a:off x="3800417" y="3990293"/>
        <a:ext cx="1348321" cy="1120168"/>
      </dsp:txXfrm>
    </dsp:sp>
    <dsp:sp modelId="{2ECD613F-4DB4-40F6-87CC-71139F7320A1}">
      <dsp:nvSpPr>
        <dsp:cNvPr id="0" name=""/>
        <dsp:cNvSpPr/>
      </dsp:nvSpPr>
      <dsp:spPr>
        <a:xfrm>
          <a:off x="1713268" y="1884014"/>
          <a:ext cx="1802983" cy="1726187"/>
        </a:xfrm>
        <a:prstGeom prst="ellipse">
          <a:avLst/>
        </a:prstGeom>
        <a:solidFill>
          <a:srgbClr val="CCCCFF"/>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福祉事務所</a:t>
          </a:r>
        </a:p>
      </dsp:txBody>
      <dsp:txXfrm>
        <a:off x="1977309" y="2136808"/>
        <a:ext cx="1274901" cy="1220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2459882" y="1107611"/>
          <a:ext cx="4263824" cy="4263824"/>
        </a:xfrm>
        <a:prstGeom prst="blockArc">
          <a:avLst>
            <a:gd name="adj1" fmla="val 11446210"/>
            <a:gd name="adj2" fmla="val 16128292"/>
            <a:gd name="adj3" fmla="val 4643"/>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2486226" y="511221"/>
          <a:ext cx="4263824" cy="4263824"/>
        </a:xfrm>
        <a:prstGeom prst="blockArc">
          <a:avLst>
            <a:gd name="adj1" fmla="val 5636571"/>
            <a:gd name="adj2" fmla="val 10457297"/>
            <a:gd name="adj3" fmla="val 4643"/>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2188404" y="512041"/>
          <a:ext cx="4263824" cy="4263824"/>
        </a:xfrm>
        <a:prstGeom prst="blockArc">
          <a:avLst>
            <a:gd name="adj1" fmla="val 340361"/>
            <a:gd name="adj2" fmla="val 5144492"/>
            <a:gd name="adj3" fmla="val 4643"/>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213216" y="1098123"/>
          <a:ext cx="4263824" cy="4263824"/>
        </a:xfrm>
        <a:prstGeom prst="blockArc">
          <a:avLst>
            <a:gd name="adj1" fmla="val 16536039"/>
            <a:gd name="adj2" fmla="val 20968734"/>
            <a:gd name="adj3" fmla="val 4643"/>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3757534" y="2227999"/>
          <a:ext cx="1501449" cy="1332633"/>
        </a:xfrm>
        <a:prstGeom prst="ellipse">
          <a:avLst/>
        </a:prstGeom>
        <a:solidFill>
          <a:schemeClr val="lt1">
            <a:hueOff val="0"/>
            <a:satOff val="0"/>
            <a:lumOff val="0"/>
            <a:alphaOff val="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kumimoji="1" lang="ja-JP" altLang="en-US" sz="3700" kern="1200" dirty="0"/>
            <a:t>本人</a:t>
          </a:r>
        </a:p>
      </dsp:txBody>
      <dsp:txXfrm>
        <a:off x="3977416" y="2423159"/>
        <a:ext cx="1061685" cy="942313"/>
      </dsp:txXfrm>
    </dsp:sp>
    <dsp:sp modelId="{1D9C8DEA-DDB1-4EBE-9ABC-98D3FD1153FE}">
      <dsp:nvSpPr>
        <dsp:cNvPr id="0" name=""/>
        <dsp:cNvSpPr/>
      </dsp:nvSpPr>
      <dsp:spPr>
        <a:xfrm>
          <a:off x="3632112" y="283348"/>
          <a:ext cx="1832497" cy="1748423"/>
        </a:xfrm>
        <a:prstGeom prst="ellipse">
          <a:avLst/>
        </a:prstGeom>
        <a:solidFill>
          <a:schemeClr val="accent4">
            <a:lumMod val="40000"/>
            <a:lumOff val="6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矯正施設等</a:t>
          </a:r>
        </a:p>
      </dsp:txBody>
      <dsp:txXfrm>
        <a:off x="3900475" y="539399"/>
        <a:ext cx="1295771" cy="1236321"/>
      </dsp:txXfrm>
    </dsp:sp>
    <dsp:sp modelId="{CDE61BF0-D77D-4681-82E5-07C33233299E}">
      <dsp:nvSpPr>
        <dsp:cNvPr id="0" name=""/>
        <dsp:cNvSpPr/>
      </dsp:nvSpPr>
      <dsp:spPr>
        <a:xfrm>
          <a:off x="5447923" y="1964106"/>
          <a:ext cx="1889224" cy="1771370"/>
        </a:xfrm>
        <a:prstGeom prst="ellipse">
          <a:avLst/>
        </a:prstGeom>
        <a:solidFill>
          <a:srgbClr val="DDDDDD"/>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地域定着支援センター</a:t>
          </a:r>
        </a:p>
      </dsp:txBody>
      <dsp:txXfrm>
        <a:off x="5724593" y="2223517"/>
        <a:ext cx="1335884" cy="1252548"/>
      </dsp:txXfrm>
    </dsp:sp>
    <dsp:sp modelId="{E4045213-F8DD-4A12-943A-8CFDA0E6E287}">
      <dsp:nvSpPr>
        <dsp:cNvPr id="0" name=""/>
        <dsp:cNvSpPr/>
      </dsp:nvSpPr>
      <dsp:spPr>
        <a:xfrm>
          <a:off x="3485295" y="3898428"/>
          <a:ext cx="1979307" cy="1644385"/>
        </a:xfrm>
        <a:prstGeom prst="ellipse">
          <a:avLst/>
        </a:prstGeom>
        <a:solidFill>
          <a:srgbClr val="FFCC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基幹相談支援センター</a:t>
          </a:r>
        </a:p>
      </dsp:txBody>
      <dsp:txXfrm>
        <a:off x="3775158" y="4139243"/>
        <a:ext cx="1399581" cy="1162755"/>
      </dsp:txXfrm>
    </dsp:sp>
    <dsp:sp modelId="{2ECD613F-4DB4-40F6-87CC-71139F7320A1}">
      <dsp:nvSpPr>
        <dsp:cNvPr id="0" name=""/>
        <dsp:cNvSpPr/>
      </dsp:nvSpPr>
      <dsp:spPr>
        <a:xfrm>
          <a:off x="1610295" y="1954475"/>
          <a:ext cx="1871530" cy="1791814"/>
        </a:xfrm>
        <a:prstGeom prst="ellipse">
          <a:avLst/>
        </a:prstGeom>
        <a:solidFill>
          <a:srgbClr val="99FF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a:t>市町村</a:t>
          </a:r>
        </a:p>
      </dsp:txBody>
      <dsp:txXfrm>
        <a:off x="1884374" y="2216880"/>
        <a:ext cx="1323372" cy="1267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A8D69-66F2-4820-BB0E-29A1B3C12135}">
      <dsp:nvSpPr>
        <dsp:cNvPr id="0" name=""/>
        <dsp:cNvSpPr/>
      </dsp:nvSpPr>
      <dsp:spPr>
        <a:xfrm>
          <a:off x="2479490" y="595340"/>
          <a:ext cx="3970011" cy="3970011"/>
        </a:xfrm>
        <a:prstGeom prst="blockArc">
          <a:avLst>
            <a:gd name="adj1" fmla="val 9000000"/>
            <a:gd name="adj2" fmla="val 16200000"/>
            <a:gd name="adj3" fmla="val 4638"/>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2DB43330-39CA-4005-961D-65CE5A582687}">
      <dsp:nvSpPr>
        <dsp:cNvPr id="0" name=""/>
        <dsp:cNvSpPr/>
      </dsp:nvSpPr>
      <dsp:spPr>
        <a:xfrm>
          <a:off x="2479490" y="595340"/>
          <a:ext cx="3970011" cy="3970011"/>
        </a:xfrm>
        <a:prstGeom prst="blockArc">
          <a:avLst>
            <a:gd name="adj1" fmla="val 1800000"/>
            <a:gd name="adj2" fmla="val 9000000"/>
            <a:gd name="adj3" fmla="val 4638"/>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71C0743D-CB21-4FD5-9ED0-D47EF488A98E}">
      <dsp:nvSpPr>
        <dsp:cNvPr id="0" name=""/>
        <dsp:cNvSpPr/>
      </dsp:nvSpPr>
      <dsp:spPr>
        <a:xfrm>
          <a:off x="2479490" y="595340"/>
          <a:ext cx="3970011" cy="3970011"/>
        </a:xfrm>
        <a:prstGeom prst="blockArc">
          <a:avLst>
            <a:gd name="adj1" fmla="val 16200000"/>
            <a:gd name="adj2" fmla="val 1800000"/>
            <a:gd name="adj3" fmla="val 4638"/>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5FB8E546-2F50-4259-878B-9F35BD1E66C1}">
      <dsp:nvSpPr>
        <dsp:cNvPr id="0" name=""/>
        <dsp:cNvSpPr/>
      </dsp:nvSpPr>
      <dsp:spPr>
        <a:xfrm>
          <a:off x="3551105" y="1666955"/>
          <a:ext cx="1826781" cy="1826781"/>
        </a:xfrm>
        <a:prstGeom prst="ellipse">
          <a:avLst/>
        </a:prstGeom>
        <a:solidFill>
          <a:schemeClr val="accent6">
            <a:lumMod val="60000"/>
            <a:lumOff val="4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地域生活支援拠点</a:t>
          </a:r>
        </a:p>
      </dsp:txBody>
      <dsp:txXfrm>
        <a:off x="3818631" y="1934481"/>
        <a:ext cx="1291729" cy="1291729"/>
      </dsp:txXfrm>
    </dsp:sp>
    <dsp:sp modelId="{62099E24-3390-4DDF-A188-58B875932AB4}">
      <dsp:nvSpPr>
        <dsp:cNvPr id="0" name=""/>
        <dsp:cNvSpPr/>
      </dsp:nvSpPr>
      <dsp:spPr>
        <a:xfrm>
          <a:off x="3825122" y="2002"/>
          <a:ext cx="1278746" cy="1278746"/>
        </a:xfrm>
        <a:prstGeom prst="ellipse">
          <a:avLst/>
        </a:prstGeom>
        <a:solidFill>
          <a:schemeClr val="accent4">
            <a:lumMod val="40000"/>
            <a:lumOff val="6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kumimoji="1" lang="ja-JP" altLang="en-US" sz="2100" kern="1200" dirty="0"/>
            <a:t>平時の支援</a:t>
          </a:r>
        </a:p>
      </dsp:txBody>
      <dsp:txXfrm>
        <a:off x="4012390" y="189270"/>
        <a:ext cx="904210" cy="904210"/>
      </dsp:txXfrm>
    </dsp:sp>
    <dsp:sp modelId="{2F4E9965-A9C3-4E06-A6C5-670935642743}">
      <dsp:nvSpPr>
        <dsp:cNvPr id="0" name=""/>
        <dsp:cNvSpPr/>
      </dsp:nvSpPr>
      <dsp:spPr>
        <a:xfrm>
          <a:off x="5504320" y="2910458"/>
          <a:ext cx="1278746" cy="1278746"/>
        </a:xfrm>
        <a:prstGeom prst="ellipse">
          <a:avLst/>
        </a:prstGeom>
        <a:solidFill>
          <a:srgbClr val="FFFF99"/>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kumimoji="1" lang="ja-JP" altLang="en-US" sz="2100" kern="1200" dirty="0"/>
            <a:t>地域移行支援</a:t>
          </a:r>
        </a:p>
      </dsp:txBody>
      <dsp:txXfrm>
        <a:off x="5691588" y="3097726"/>
        <a:ext cx="904210" cy="904210"/>
      </dsp:txXfrm>
    </dsp:sp>
    <dsp:sp modelId="{349237B4-36B5-4B03-95DF-0EDB0FB818BD}">
      <dsp:nvSpPr>
        <dsp:cNvPr id="0" name=""/>
        <dsp:cNvSpPr/>
      </dsp:nvSpPr>
      <dsp:spPr>
        <a:xfrm>
          <a:off x="2145924" y="2910458"/>
          <a:ext cx="1278746" cy="1278746"/>
        </a:xfrm>
        <a:prstGeom prst="ellipse">
          <a:avLst/>
        </a:prstGeom>
        <a:solidFill>
          <a:srgbClr val="FFCCFF"/>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kumimoji="1" lang="ja-JP" altLang="en-US" sz="2100" kern="1200" dirty="0"/>
            <a:t>緊急時の支援</a:t>
          </a:r>
        </a:p>
      </dsp:txBody>
      <dsp:txXfrm>
        <a:off x="2333192" y="3097726"/>
        <a:ext cx="904210" cy="904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971BE-315E-4266-89EA-DE7E378E9269}">
      <dsp:nvSpPr>
        <dsp:cNvPr id="0" name=""/>
        <dsp:cNvSpPr/>
      </dsp:nvSpPr>
      <dsp:spPr>
        <a:xfrm>
          <a:off x="571923" y="105311"/>
          <a:ext cx="2090032" cy="72584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767C90-400B-45ED-87ED-425AE7E03FA8}">
      <dsp:nvSpPr>
        <dsp:cNvPr id="0" name=""/>
        <dsp:cNvSpPr/>
      </dsp:nvSpPr>
      <dsp:spPr>
        <a:xfrm rot="16200000">
          <a:off x="2531442" y="852934"/>
          <a:ext cx="777686" cy="511979"/>
        </a:xfrm>
        <a:prstGeom prst="downArrow">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702421-02C7-4C69-8E22-7F7CA8A0E943}">
      <dsp:nvSpPr>
        <dsp:cNvPr id="0" name=""/>
        <dsp:cNvSpPr/>
      </dsp:nvSpPr>
      <dsp:spPr>
        <a:xfrm>
          <a:off x="648072" y="2090032"/>
          <a:ext cx="1944216" cy="48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ja-JP" altLang="en-US" sz="1700" kern="1200" dirty="0"/>
        </a:p>
      </dsp:txBody>
      <dsp:txXfrm>
        <a:off x="648072" y="2090032"/>
        <a:ext cx="1944216" cy="486054"/>
      </dsp:txXfrm>
    </dsp:sp>
    <dsp:sp modelId="{CB2ADFF2-3823-4882-8679-105398AD3939}">
      <dsp:nvSpPr>
        <dsp:cNvPr id="0" name=""/>
        <dsp:cNvSpPr/>
      </dsp:nvSpPr>
      <dsp:spPr>
        <a:xfrm>
          <a:off x="1331787" y="887210"/>
          <a:ext cx="729081" cy="729081"/>
        </a:xfrm>
        <a:prstGeom prst="ellipse">
          <a:avLst/>
        </a:prstGeom>
        <a:solidFill>
          <a:schemeClr val="accent5">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ja-JP" altLang="en-US" sz="1800" kern="1200" dirty="0"/>
            <a:t>人材</a:t>
          </a:r>
        </a:p>
      </dsp:txBody>
      <dsp:txXfrm>
        <a:off x="1438558" y="993981"/>
        <a:ext cx="515539" cy="515539"/>
      </dsp:txXfrm>
    </dsp:sp>
    <dsp:sp modelId="{602C063D-82E4-4A4B-88B5-DAEE5A3F41DB}">
      <dsp:nvSpPr>
        <dsp:cNvPr id="0" name=""/>
        <dsp:cNvSpPr/>
      </dsp:nvSpPr>
      <dsp:spPr>
        <a:xfrm>
          <a:off x="810089" y="340237"/>
          <a:ext cx="729081" cy="729081"/>
        </a:xfrm>
        <a:prstGeom prst="ellipse">
          <a:avLst/>
        </a:prstGeom>
        <a:solidFill>
          <a:schemeClr val="accent2">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ja-JP" altLang="en-US" sz="1800" kern="1200" dirty="0"/>
            <a:t>理念</a:t>
          </a:r>
        </a:p>
      </dsp:txBody>
      <dsp:txXfrm>
        <a:off x="916860" y="447008"/>
        <a:ext cx="515539" cy="515539"/>
      </dsp:txXfrm>
    </dsp:sp>
    <dsp:sp modelId="{9F1CEF63-205E-4648-91A9-6A36E07C0D8F}">
      <dsp:nvSpPr>
        <dsp:cNvPr id="0" name=""/>
        <dsp:cNvSpPr/>
      </dsp:nvSpPr>
      <dsp:spPr>
        <a:xfrm>
          <a:off x="1684988" y="324039"/>
          <a:ext cx="729081" cy="729081"/>
        </a:xfrm>
        <a:prstGeom prst="ellipse">
          <a:avLst/>
        </a:prstGeom>
        <a:solidFill>
          <a:schemeClr val="accent6">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ja-JP" altLang="en-US" sz="1800" kern="1200" dirty="0"/>
            <a:t>哲学</a:t>
          </a:r>
        </a:p>
      </dsp:txBody>
      <dsp:txXfrm>
        <a:off x="1791759" y="430810"/>
        <a:ext cx="515539" cy="515539"/>
      </dsp:txXfrm>
    </dsp:sp>
    <dsp:sp modelId="{29ABFD82-FB5A-449F-955D-7701C0819BED}">
      <dsp:nvSpPr>
        <dsp:cNvPr id="0" name=""/>
        <dsp:cNvSpPr/>
      </dsp:nvSpPr>
      <dsp:spPr>
        <a:xfrm>
          <a:off x="486053" y="16201"/>
          <a:ext cx="2268252" cy="1814601"/>
        </a:xfrm>
        <a:prstGeom prst="funnel">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299012" y="791496"/>
          <a:ext cx="1661424" cy="1661424"/>
        </a:xfrm>
        <a:prstGeom prst="blockArc">
          <a:avLst>
            <a:gd name="adj1" fmla="val 11446210"/>
            <a:gd name="adj2" fmla="val 16128292"/>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309277" y="559105"/>
          <a:ext cx="1661424" cy="1661424"/>
        </a:xfrm>
        <a:prstGeom prst="blockArc">
          <a:avLst>
            <a:gd name="adj1" fmla="val 5636571"/>
            <a:gd name="adj2" fmla="val 10457297"/>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193227" y="559424"/>
          <a:ext cx="1661424" cy="1661424"/>
        </a:xfrm>
        <a:prstGeom prst="blockArc">
          <a:avLst>
            <a:gd name="adj1" fmla="val 340361"/>
            <a:gd name="adj2" fmla="val 5144492"/>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02896" y="787799"/>
          <a:ext cx="1661424" cy="1661424"/>
        </a:xfrm>
        <a:prstGeom prst="blockArc">
          <a:avLst>
            <a:gd name="adj1" fmla="val 16536039"/>
            <a:gd name="adj2" fmla="val 20968734"/>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804877" y="1228262"/>
          <a:ext cx="584592" cy="518863"/>
        </a:xfrm>
        <a:prstGeom prst="ellipse">
          <a:avLst/>
        </a:prstGeom>
        <a:solidFill>
          <a:schemeClr val="lt1">
            <a:hueOff val="0"/>
            <a:satOff val="0"/>
            <a:lumOff val="0"/>
            <a:alphaOff val="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a:t>本人</a:t>
          </a:r>
        </a:p>
      </dsp:txBody>
      <dsp:txXfrm>
        <a:off x="890489" y="1304248"/>
        <a:ext cx="413368" cy="366891"/>
      </dsp:txXfrm>
    </dsp:sp>
    <dsp:sp modelId="{1D9C8DEA-DDB1-4EBE-9ABC-98D3FD1153FE}">
      <dsp:nvSpPr>
        <dsp:cNvPr id="0" name=""/>
        <dsp:cNvSpPr/>
      </dsp:nvSpPr>
      <dsp:spPr>
        <a:xfrm>
          <a:off x="756056" y="470567"/>
          <a:ext cx="713487" cy="680752"/>
        </a:xfrm>
        <a:prstGeom prst="ellipse">
          <a:avLst/>
        </a:prstGeom>
        <a:solidFill>
          <a:schemeClr val="accent4">
            <a:lumMod val="40000"/>
            <a:lumOff val="6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a:t>救護施設</a:t>
          </a:r>
        </a:p>
      </dsp:txBody>
      <dsp:txXfrm>
        <a:off x="860544" y="570261"/>
        <a:ext cx="504511" cy="481364"/>
      </dsp:txXfrm>
    </dsp:sp>
    <dsp:sp modelId="{CDE61BF0-D77D-4681-82E5-07C33233299E}">
      <dsp:nvSpPr>
        <dsp:cNvPr id="0" name=""/>
        <dsp:cNvSpPr/>
      </dsp:nvSpPr>
      <dsp:spPr>
        <a:xfrm>
          <a:off x="1463620" y="1125500"/>
          <a:ext cx="735574" cy="689687"/>
        </a:xfrm>
        <a:prstGeom prst="ellipse">
          <a:avLst/>
        </a:prstGeom>
        <a:solidFill>
          <a:srgbClr val="FFCC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a:t>基幹相談支援センター</a:t>
          </a:r>
        </a:p>
      </dsp:txBody>
      <dsp:txXfrm>
        <a:off x="1571342" y="1226502"/>
        <a:ext cx="520130" cy="487683"/>
      </dsp:txXfrm>
    </dsp:sp>
    <dsp:sp modelId="{E4045213-F8DD-4A12-943A-8CFDA0E6E287}">
      <dsp:nvSpPr>
        <dsp:cNvPr id="0" name=""/>
        <dsp:cNvSpPr/>
      </dsp:nvSpPr>
      <dsp:spPr>
        <a:xfrm>
          <a:off x="698870" y="1879215"/>
          <a:ext cx="770647" cy="640245"/>
        </a:xfrm>
        <a:prstGeom prst="ellipse">
          <a:avLst/>
        </a:prstGeom>
        <a:solidFill>
          <a:srgbClr val="99FF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a:t>市町村　　障害福祉担当</a:t>
          </a:r>
        </a:p>
      </dsp:txBody>
      <dsp:txXfrm>
        <a:off x="811729" y="1972977"/>
        <a:ext cx="544929" cy="452721"/>
      </dsp:txXfrm>
    </dsp:sp>
    <dsp:sp modelId="{2ECD613F-4DB4-40F6-87CC-71139F7320A1}">
      <dsp:nvSpPr>
        <dsp:cNvPr id="0" name=""/>
        <dsp:cNvSpPr/>
      </dsp:nvSpPr>
      <dsp:spPr>
        <a:xfrm>
          <a:off x="-31764" y="1121751"/>
          <a:ext cx="728684" cy="697647"/>
        </a:xfrm>
        <a:prstGeom prst="ellipse">
          <a:avLst/>
        </a:prstGeom>
        <a:solidFill>
          <a:srgbClr val="CCCCFF"/>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a:t>福祉事務所</a:t>
          </a:r>
        </a:p>
      </dsp:txBody>
      <dsp:txXfrm>
        <a:off x="74949" y="1223919"/>
        <a:ext cx="515258" cy="4933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308979" y="769874"/>
          <a:ext cx="1716804" cy="1716804"/>
        </a:xfrm>
        <a:prstGeom prst="blockArc">
          <a:avLst>
            <a:gd name="adj1" fmla="val 11446210"/>
            <a:gd name="adj2" fmla="val 16128292"/>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319586" y="529737"/>
          <a:ext cx="1716804" cy="1716804"/>
        </a:xfrm>
        <a:prstGeom prst="blockArc">
          <a:avLst>
            <a:gd name="adj1" fmla="val 5636571"/>
            <a:gd name="adj2" fmla="val 10457297"/>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199668" y="530067"/>
          <a:ext cx="1716804" cy="1716804"/>
        </a:xfrm>
        <a:prstGeom prst="blockArc">
          <a:avLst>
            <a:gd name="adj1" fmla="val 340361"/>
            <a:gd name="adj2" fmla="val 5144492"/>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09659" y="766054"/>
          <a:ext cx="1716804" cy="1716804"/>
        </a:xfrm>
        <a:prstGeom prst="blockArc">
          <a:avLst>
            <a:gd name="adj1" fmla="val 16536039"/>
            <a:gd name="adj2" fmla="val 20968734"/>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831706" y="1221199"/>
          <a:ext cx="604078" cy="536159"/>
        </a:xfrm>
        <a:prstGeom prst="ellipse">
          <a:avLst/>
        </a:prstGeom>
        <a:solidFill>
          <a:schemeClr val="lt1">
            <a:hueOff val="0"/>
            <a:satOff val="0"/>
            <a:lumOff val="0"/>
            <a:alphaOff val="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kumimoji="1" lang="ja-JP" altLang="en-US" sz="900" kern="1200" dirty="0"/>
            <a:t>本人</a:t>
          </a:r>
        </a:p>
      </dsp:txBody>
      <dsp:txXfrm>
        <a:off x="920171" y="1299718"/>
        <a:ext cx="427148" cy="379121"/>
      </dsp:txXfrm>
    </dsp:sp>
    <dsp:sp modelId="{1D9C8DEA-DDB1-4EBE-9ABC-98D3FD1153FE}">
      <dsp:nvSpPr>
        <dsp:cNvPr id="0" name=""/>
        <dsp:cNvSpPr/>
      </dsp:nvSpPr>
      <dsp:spPr>
        <a:xfrm>
          <a:off x="781258" y="438248"/>
          <a:ext cx="737269" cy="703444"/>
        </a:xfrm>
        <a:prstGeom prst="ellipse">
          <a:avLst/>
        </a:prstGeom>
        <a:solidFill>
          <a:schemeClr val="accent4">
            <a:lumMod val="40000"/>
            <a:lumOff val="6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kumimoji="1" lang="ja-JP" altLang="en-US" sz="900" kern="1200" dirty="0"/>
            <a:t>障害者支援施設</a:t>
          </a:r>
        </a:p>
      </dsp:txBody>
      <dsp:txXfrm>
        <a:off x="889229" y="541265"/>
        <a:ext cx="521327" cy="497410"/>
      </dsp:txXfrm>
    </dsp:sp>
    <dsp:sp modelId="{CDE61BF0-D77D-4681-82E5-07C33233299E}">
      <dsp:nvSpPr>
        <dsp:cNvPr id="0" name=""/>
        <dsp:cNvSpPr/>
      </dsp:nvSpPr>
      <dsp:spPr>
        <a:xfrm>
          <a:off x="1512407" y="1115012"/>
          <a:ext cx="760092" cy="712676"/>
        </a:xfrm>
        <a:prstGeom prst="ellipse">
          <a:avLst/>
        </a:prstGeom>
        <a:solidFill>
          <a:srgbClr val="FF99FF"/>
        </a:solidFill>
        <a:ln w="19050" cap="flat" cmpd="sng" algn="ctr">
          <a:solidFill>
            <a:srgbClr val="FF00F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kumimoji="1" lang="ja-JP" altLang="en-US" sz="900" kern="1200" dirty="0"/>
            <a:t>計画相談支援　</a:t>
          </a:r>
          <a:endParaRPr kumimoji="1" lang="en-US" altLang="ja-JP" sz="900" kern="1200" dirty="0"/>
        </a:p>
        <a:p>
          <a:pPr lvl="0" algn="ctr" defTabSz="400050">
            <a:lnSpc>
              <a:spcPct val="90000"/>
            </a:lnSpc>
            <a:spcBef>
              <a:spcPct val="0"/>
            </a:spcBef>
            <a:spcAft>
              <a:spcPct val="35000"/>
            </a:spcAft>
          </a:pPr>
          <a:r>
            <a:rPr kumimoji="1" lang="ja-JP" altLang="en-US" sz="900" kern="1200" dirty="0"/>
            <a:t>指定特定</a:t>
          </a:r>
        </a:p>
      </dsp:txBody>
      <dsp:txXfrm>
        <a:off x="1623720" y="1219381"/>
        <a:ext cx="537466" cy="503938"/>
      </dsp:txXfrm>
    </dsp:sp>
    <dsp:sp modelId="{E4045213-F8DD-4A12-943A-8CFDA0E6E287}">
      <dsp:nvSpPr>
        <dsp:cNvPr id="0" name=""/>
        <dsp:cNvSpPr/>
      </dsp:nvSpPr>
      <dsp:spPr>
        <a:xfrm>
          <a:off x="722165" y="1893850"/>
          <a:ext cx="796335" cy="661586"/>
        </a:xfrm>
        <a:prstGeom prst="ellipse">
          <a:avLst/>
        </a:prstGeom>
        <a:solidFill>
          <a:srgbClr val="FFCC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kumimoji="1" lang="ja-JP" altLang="en-US" sz="900" kern="1200" dirty="0"/>
            <a:t>基幹相談支援センター</a:t>
          </a:r>
        </a:p>
      </dsp:txBody>
      <dsp:txXfrm>
        <a:off x="838786" y="1990737"/>
        <a:ext cx="563093" cy="467812"/>
      </dsp:txXfrm>
    </dsp:sp>
    <dsp:sp modelId="{2ECD613F-4DB4-40F6-87CC-71139F7320A1}">
      <dsp:nvSpPr>
        <dsp:cNvPr id="0" name=""/>
        <dsp:cNvSpPr/>
      </dsp:nvSpPr>
      <dsp:spPr>
        <a:xfrm>
          <a:off x="-32823" y="1111137"/>
          <a:ext cx="752973" cy="720901"/>
        </a:xfrm>
        <a:prstGeom prst="ellipse">
          <a:avLst/>
        </a:prstGeom>
        <a:solidFill>
          <a:srgbClr val="99FF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kumimoji="1" lang="ja-JP" altLang="en-US" sz="900" kern="1200" dirty="0"/>
            <a:t>市町村</a:t>
          </a:r>
        </a:p>
      </dsp:txBody>
      <dsp:txXfrm>
        <a:off x="77447" y="1216711"/>
        <a:ext cx="532433" cy="5097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321099" y="743582"/>
          <a:ext cx="1784147" cy="1784147"/>
        </a:xfrm>
        <a:prstGeom prst="blockArc">
          <a:avLst>
            <a:gd name="adj1" fmla="val 11446210"/>
            <a:gd name="adj2" fmla="val 16128292"/>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332122" y="494025"/>
          <a:ext cx="1784147" cy="1784147"/>
        </a:xfrm>
        <a:prstGeom prst="blockArc">
          <a:avLst>
            <a:gd name="adj1" fmla="val 5636571"/>
            <a:gd name="adj2" fmla="val 10457297"/>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207500" y="494368"/>
          <a:ext cx="1784147" cy="1784147"/>
        </a:xfrm>
        <a:prstGeom prst="blockArc">
          <a:avLst>
            <a:gd name="adj1" fmla="val 340361"/>
            <a:gd name="adj2" fmla="val 5144492"/>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17883" y="739612"/>
          <a:ext cx="1784147" cy="1784147"/>
        </a:xfrm>
        <a:prstGeom prst="blockArc">
          <a:avLst>
            <a:gd name="adj1" fmla="val 16536039"/>
            <a:gd name="adj2" fmla="val 20968734"/>
            <a:gd name="adj3" fmla="val 4640"/>
          </a:avLst>
        </a:prstGeom>
        <a:solidFill>
          <a:schemeClr val="accent1"/>
        </a:solidFill>
        <a:ln>
          <a:solidFill>
            <a:srgbClr val="0070C0"/>
          </a:solidFill>
        </a:ln>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864330" y="1212610"/>
          <a:ext cx="627774" cy="557190"/>
        </a:xfrm>
        <a:prstGeom prst="ellipse">
          <a:avLst/>
        </a:prstGeom>
        <a:solidFill>
          <a:schemeClr val="lt1">
            <a:hueOff val="0"/>
            <a:satOff val="0"/>
            <a:lumOff val="0"/>
            <a:alphaOff val="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本人</a:t>
          </a:r>
        </a:p>
      </dsp:txBody>
      <dsp:txXfrm>
        <a:off x="956265" y="1294209"/>
        <a:ext cx="443904" cy="393992"/>
      </dsp:txXfrm>
    </dsp:sp>
    <dsp:sp modelId="{1D9C8DEA-DDB1-4EBE-9ABC-98D3FD1153FE}">
      <dsp:nvSpPr>
        <dsp:cNvPr id="0" name=""/>
        <dsp:cNvSpPr/>
      </dsp:nvSpPr>
      <dsp:spPr>
        <a:xfrm>
          <a:off x="811903" y="398948"/>
          <a:ext cx="766189" cy="731037"/>
        </a:xfrm>
        <a:prstGeom prst="ellipse">
          <a:avLst/>
        </a:prstGeom>
        <a:solidFill>
          <a:schemeClr val="accent4">
            <a:lumMod val="40000"/>
            <a:lumOff val="6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矯正施設等</a:t>
          </a:r>
        </a:p>
      </dsp:txBody>
      <dsp:txXfrm>
        <a:off x="924109" y="506006"/>
        <a:ext cx="541777" cy="516921"/>
      </dsp:txXfrm>
    </dsp:sp>
    <dsp:sp modelId="{CDE61BF0-D77D-4681-82E5-07C33233299E}">
      <dsp:nvSpPr>
        <dsp:cNvPr id="0" name=""/>
        <dsp:cNvSpPr/>
      </dsp:nvSpPr>
      <dsp:spPr>
        <a:xfrm>
          <a:off x="1571732" y="1102258"/>
          <a:ext cx="789907" cy="740631"/>
        </a:xfrm>
        <a:prstGeom prst="ellipse">
          <a:avLst/>
        </a:prstGeom>
        <a:solidFill>
          <a:srgbClr val="DDDDDD"/>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地域定着支援</a:t>
          </a:r>
          <a:r>
            <a:rPr kumimoji="1" lang="ja-JP" altLang="en-US" sz="900" kern="1200" dirty="0"/>
            <a:t>センター</a:t>
          </a:r>
        </a:p>
      </dsp:txBody>
      <dsp:txXfrm>
        <a:off x="1687411" y="1210721"/>
        <a:ext cx="558549" cy="523705"/>
      </dsp:txXfrm>
    </dsp:sp>
    <dsp:sp modelId="{E4045213-F8DD-4A12-943A-8CFDA0E6E287}">
      <dsp:nvSpPr>
        <dsp:cNvPr id="0" name=""/>
        <dsp:cNvSpPr/>
      </dsp:nvSpPr>
      <dsp:spPr>
        <a:xfrm>
          <a:off x="750493" y="1911646"/>
          <a:ext cx="827572" cy="687537"/>
        </a:xfrm>
        <a:prstGeom prst="ellipse">
          <a:avLst/>
        </a:prstGeom>
        <a:solidFill>
          <a:srgbClr val="FFCC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基幹相談支援センター</a:t>
          </a:r>
        </a:p>
      </dsp:txBody>
      <dsp:txXfrm>
        <a:off x="871688" y="2012333"/>
        <a:ext cx="585182" cy="486163"/>
      </dsp:txXfrm>
    </dsp:sp>
    <dsp:sp modelId="{2ECD613F-4DB4-40F6-87CC-71139F7320A1}">
      <dsp:nvSpPr>
        <dsp:cNvPr id="0" name=""/>
        <dsp:cNvSpPr/>
      </dsp:nvSpPr>
      <dsp:spPr>
        <a:xfrm>
          <a:off x="-34110" y="1098231"/>
          <a:ext cx="782509" cy="749179"/>
        </a:xfrm>
        <a:prstGeom prst="ellipse">
          <a:avLst/>
        </a:prstGeom>
        <a:solidFill>
          <a:srgbClr val="99FF99"/>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kern="1200" dirty="0"/>
            <a:t>市町村</a:t>
          </a:r>
        </a:p>
      </dsp:txBody>
      <dsp:txXfrm>
        <a:off x="80486" y="1207946"/>
        <a:ext cx="553317" cy="52974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0.79039</cdr:x>
      <cdr:y>0.02206</cdr:y>
    </cdr:from>
    <cdr:to>
      <cdr:x>0.98087</cdr:x>
      <cdr:y>0.13244</cdr:y>
    </cdr:to>
    <cdr:sp macro="" textlink="">
      <cdr:nvSpPr>
        <cdr:cNvPr id="3" name="テキスト ボックス 34"/>
        <cdr:cNvSpPr txBox="1"/>
      </cdr:nvSpPr>
      <cdr:spPr>
        <a:xfrm xmlns:a="http://schemas.openxmlformats.org/drawingml/2006/main">
          <a:off x="2361696" y="39708"/>
          <a:ext cx="569154" cy="1986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a:solidFill>
                <a:prstClr val="black"/>
              </a:solidFill>
              <a:latin typeface="HGPｺﾞｼｯｸM" pitchFamily="50" charset="-128"/>
              <a:ea typeface="HGPｺﾞｼｯｸM" pitchFamily="50" charset="-128"/>
            </a:rPr>
            <a:t>単位：人</a:t>
          </a:r>
        </a:p>
      </cdr:txBody>
    </cdr:sp>
  </cdr:relSizeAnchor>
</c:userShapes>
</file>

<file path=ppt/drawings/drawing2.xml><?xml version="1.0" encoding="utf-8"?>
<c:userShapes xmlns:c="http://schemas.openxmlformats.org/drawingml/2006/chart">
  <cdr:relSizeAnchor xmlns:cdr="http://schemas.openxmlformats.org/drawingml/2006/chartDrawing">
    <cdr:from>
      <cdr:x>0.80971</cdr:x>
      <cdr:y>0.01237</cdr:y>
    </cdr:from>
    <cdr:to>
      <cdr:x>0.99362</cdr:x>
      <cdr:y>0.10587</cdr:y>
    </cdr:to>
    <cdr:sp macro="" textlink="">
      <cdr:nvSpPr>
        <cdr:cNvPr id="3" name="テキスト ボックス 34"/>
        <cdr:cNvSpPr txBox="1"/>
      </cdr:nvSpPr>
      <cdr:spPr>
        <a:xfrm xmlns:a="http://schemas.openxmlformats.org/drawingml/2006/main">
          <a:off x="2419427" y="22269"/>
          <a:ext cx="549523" cy="1683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a:solidFill>
                <a:prstClr val="black"/>
              </a:solidFill>
              <a:latin typeface="HGPｺﾞｼｯｸM" pitchFamily="50" charset="-128"/>
              <a:ea typeface="HGPｺﾞｼｯｸM" pitchFamily="50" charset="-128"/>
            </a:rPr>
            <a:t>単位：人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5026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352" y="0"/>
            <a:ext cx="2950263" cy="496888"/>
          </a:xfrm>
          <a:prstGeom prst="rect">
            <a:avLst/>
          </a:prstGeom>
        </p:spPr>
        <p:txBody>
          <a:bodyPr vert="horz" lIns="91440" tIns="45720" rIns="91440" bIns="45720" rtlCol="0"/>
          <a:lstStyle>
            <a:lvl1pPr algn="r">
              <a:defRPr sz="1200"/>
            </a:lvl1pPr>
          </a:lstStyle>
          <a:p>
            <a:fld id="{FE73A43B-6D6E-4EA5-9EAD-D203848F5463}" type="datetimeFigureOut">
              <a:rPr kumimoji="1" lang="ja-JP" altLang="en-US" smtClean="0"/>
              <a:pPr/>
              <a:t>2019/1/13</a:t>
            </a:fld>
            <a:endParaRPr kumimoji="1" lang="ja-JP" altLang="en-US"/>
          </a:p>
        </p:txBody>
      </p:sp>
      <p:sp>
        <p:nvSpPr>
          <p:cNvPr id="4" name="フッター プレースホルダ 3"/>
          <p:cNvSpPr>
            <a:spLocks noGrp="1"/>
          </p:cNvSpPr>
          <p:nvPr>
            <p:ph type="ftr" sz="quarter" idx="2"/>
          </p:nvPr>
        </p:nvSpPr>
        <p:spPr>
          <a:xfrm>
            <a:off x="3" y="9440870"/>
            <a:ext cx="295026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352" y="9440870"/>
            <a:ext cx="2950263" cy="496887"/>
          </a:xfrm>
          <a:prstGeom prst="rect">
            <a:avLst/>
          </a:prstGeom>
        </p:spPr>
        <p:txBody>
          <a:bodyPr vert="horz" lIns="91440" tIns="45720" rIns="91440" bIns="45720" rtlCol="0" anchor="b"/>
          <a:lstStyle>
            <a:lvl1pPr algn="r">
              <a:defRPr sz="1200"/>
            </a:lvl1pPr>
          </a:lstStyle>
          <a:p>
            <a:fld id="{B43EE80E-7DD5-4EFC-8D3D-FD3002CB49C3}" type="slidenum">
              <a:rPr kumimoji="1" lang="ja-JP" altLang="en-US" smtClean="0"/>
              <a:pPr/>
              <a:t>‹#›</a:t>
            </a:fld>
            <a:endParaRPr kumimoji="1" lang="ja-JP" altLang="en-US"/>
          </a:p>
        </p:txBody>
      </p:sp>
    </p:spTree>
    <p:extLst>
      <p:ext uri="{BB962C8B-B14F-4D97-AF65-F5344CB8AC3E}">
        <p14:creationId xmlns:p14="http://schemas.microsoft.com/office/powerpoint/2010/main" val="3518926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8675" cy="496888"/>
          </a:xfrm>
          <a:prstGeom prst="rect">
            <a:avLst/>
          </a:prstGeom>
          <a:noFill/>
          <a:ln w="9525">
            <a:noFill/>
            <a:miter lim="800000"/>
            <a:headEnd/>
            <a:tailEnd/>
          </a:ln>
          <a:effectLst/>
        </p:spPr>
        <p:txBody>
          <a:bodyPr vert="horz" wrap="square" lIns="91732" tIns="45866" rIns="91732" bIns="45866" numCol="1" anchor="t" anchorCtr="0" compatLnSpc="1">
            <a:prstTxWarp prst="textNoShape">
              <a:avLst/>
            </a:prstTxWarp>
          </a:bodyPr>
          <a:lstStyle>
            <a:lvl1pPr defTabSz="917575">
              <a:defRPr/>
            </a:lvl1pPr>
          </a:lstStyle>
          <a:p>
            <a:endParaRPr lang="en-US" altLang="ja-JP"/>
          </a:p>
        </p:txBody>
      </p:sp>
      <p:sp>
        <p:nvSpPr>
          <p:cNvPr id="15363" name="Rectangle 3"/>
          <p:cNvSpPr>
            <a:spLocks noGrp="1" noChangeArrowheads="1"/>
          </p:cNvSpPr>
          <p:nvPr>
            <p:ph type="dt" idx="1"/>
          </p:nvPr>
        </p:nvSpPr>
        <p:spPr bwMode="auto">
          <a:xfrm>
            <a:off x="3856941" y="0"/>
            <a:ext cx="2948674" cy="496888"/>
          </a:xfrm>
          <a:prstGeom prst="rect">
            <a:avLst/>
          </a:prstGeom>
          <a:noFill/>
          <a:ln w="9525">
            <a:noFill/>
            <a:miter lim="800000"/>
            <a:headEnd/>
            <a:tailEnd/>
          </a:ln>
          <a:effectLst/>
        </p:spPr>
        <p:txBody>
          <a:bodyPr vert="horz" wrap="square" lIns="91732" tIns="45866" rIns="91732" bIns="45866" numCol="1" anchor="t" anchorCtr="0" compatLnSpc="1">
            <a:prstTxWarp prst="textNoShape">
              <a:avLst/>
            </a:prstTxWarp>
          </a:bodyPr>
          <a:lstStyle>
            <a:lvl1pPr algn="r" defTabSz="917575">
              <a:defRPr/>
            </a:lvl1pPr>
          </a:lstStyle>
          <a:p>
            <a:endParaRPr lang="en-US" altLang="ja-JP"/>
          </a:p>
        </p:txBody>
      </p:sp>
      <p:sp>
        <p:nvSpPr>
          <p:cNvPr id="15364" name="Rectangle 4"/>
          <p:cNvSpPr>
            <a:spLocks noGrp="1" noRot="1" noChangeAspect="1" noChangeArrowheads="1" noTextEdit="1"/>
          </p:cNvSpPr>
          <p:nvPr>
            <p:ph type="sldImg" idx="2"/>
          </p:nvPr>
        </p:nvSpPr>
        <p:spPr bwMode="auto">
          <a:xfrm>
            <a:off x="712788" y="744538"/>
            <a:ext cx="5383212" cy="37274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1201" y="4721227"/>
            <a:ext cx="5444806" cy="4473575"/>
          </a:xfrm>
          <a:prstGeom prst="rect">
            <a:avLst/>
          </a:prstGeom>
          <a:noFill/>
          <a:ln w="9525">
            <a:noFill/>
            <a:miter lim="800000"/>
            <a:headEnd/>
            <a:tailEnd/>
          </a:ln>
          <a:effectLst/>
        </p:spPr>
        <p:txBody>
          <a:bodyPr vert="horz" wrap="square" lIns="91732" tIns="45866" rIns="91732" bIns="4586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366" name="Rectangle 6"/>
          <p:cNvSpPr>
            <a:spLocks noGrp="1" noChangeArrowheads="1"/>
          </p:cNvSpPr>
          <p:nvPr>
            <p:ph type="ftr" sz="quarter" idx="4"/>
          </p:nvPr>
        </p:nvSpPr>
        <p:spPr bwMode="auto">
          <a:xfrm>
            <a:off x="0" y="9440870"/>
            <a:ext cx="2948675" cy="496887"/>
          </a:xfrm>
          <a:prstGeom prst="rect">
            <a:avLst/>
          </a:prstGeom>
          <a:noFill/>
          <a:ln w="9525">
            <a:noFill/>
            <a:miter lim="800000"/>
            <a:headEnd/>
            <a:tailEnd/>
          </a:ln>
          <a:effectLst/>
        </p:spPr>
        <p:txBody>
          <a:bodyPr vert="horz" wrap="square" lIns="91732" tIns="45866" rIns="91732" bIns="45866" numCol="1" anchor="b" anchorCtr="0" compatLnSpc="1">
            <a:prstTxWarp prst="textNoShape">
              <a:avLst/>
            </a:prstTxWarp>
          </a:bodyPr>
          <a:lstStyle>
            <a:lvl1pPr defTabSz="917575">
              <a:defRPr/>
            </a:lvl1pPr>
          </a:lstStyle>
          <a:p>
            <a:endParaRPr lang="en-US" altLang="ja-JP"/>
          </a:p>
        </p:txBody>
      </p:sp>
      <p:sp>
        <p:nvSpPr>
          <p:cNvPr id="15367" name="Rectangle 7"/>
          <p:cNvSpPr>
            <a:spLocks noGrp="1" noChangeArrowheads="1"/>
          </p:cNvSpPr>
          <p:nvPr>
            <p:ph type="sldNum" sz="quarter" idx="5"/>
          </p:nvPr>
        </p:nvSpPr>
        <p:spPr bwMode="auto">
          <a:xfrm>
            <a:off x="3856941" y="9440870"/>
            <a:ext cx="2948674" cy="496887"/>
          </a:xfrm>
          <a:prstGeom prst="rect">
            <a:avLst/>
          </a:prstGeom>
          <a:noFill/>
          <a:ln w="9525">
            <a:noFill/>
            <a:miter lim="800000"/>
            <a:headEnd/>
            <a:tailEnd/>
          </a:ln>
          <a:effectLst/>
        </p:spPr>
        <p:txBody>
          <a:bodyPr vert="horz" wrap="square" lIns="91732" tIns="45866" rIns="91732" bIns="45866" numCol="1" anchor="b" anchorCtr="0" compatLnSpc="1">
            <a:prstTxWarp prst="textNoShape">
              <a:avLst/>
            </a:prstTxWarp>
          </a:bodyPr>
          <a:lstStyle>
            <a:lvl1pPr algn="r" defTabSz="917575">
              <a:defRPr/>
            </a:lvl1pPr>
          </a:lstStyle>
          <a:p>
            <a:fld id="{543D0D03-380A-4002-BBFC-DA2D1F74DEF2}" type="slidenum">
              <a:rPr lang="en-US" altLang="ja-JP"/>
              <a:pPr/>
              <a:t>‹#›</a:t>
            </a:fld>
            <a:endParaRPr lang="en-US" altLang="ja-JP"/>
          </a:p>
        </p:txBody>
      </p:sp>
    </p:spTree>
    <p:extLst>
      <p:ext uri="{BB962C8B-B14F-4D97-AF65-F5344CB8AC3E}">
        <p14:creationId xmlns:p14="http://schemas.microsoft.com/office/powerpoint/2010/main" val="100396993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217598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3908" name="スライド番号プレースホルダ 3"/>
          <p:cNvSpPr>
            <a:spLocks noGrp="1"/>
          </p:cNvSpPr>
          <p:nvPr>
            <p:ph type="sldNum" sz="quarter" idx="5"/>
          </p:nvPr>
        </p:nvSpPr>
        <p:spPr>
          <a:noFill/>
        </p:spPr>
        <p:txBody>
          <a:bodyPr/>
          <a:lstStyle/>
          <a:p>
            <a:pPr marL="0" marR="0" lvl="0" indent="0" algn="r" defTabSz="917575" rtl="0" eaLnBrk="1" fontAlgn="base" latinLnBrk="0" hangingPunct="1">
              <a:lnSpc>
                <a:spcPct val="100000"/>
              </a:lnSpc>
              <a:spcBef>
                <a:spcPct val="0"/>
              </a:spcBef>
              <a:spcAft>
                <a:spcPct val="0"/>
              </a:spcAft>
              <a:buClrTx/>
              <a:buSzTx/>
              <a:buFontTx/>
              <a:buNone/>
              <a:tabLst/>
              <a:defRPr/>
            </a:pPr>
            <a:fld id="{7BE8C8E5-0883-46C5-B1D6-0E396E2FF8A7}"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7575"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1831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7575" rtl="0" eaLnBrk="1" fontAlgn="base" latinLnBrk="0" hangingPunct="1">
              <a:lnSpc>
                <a:spcPct val="100000"/>
              </a:lnSpc>
              <a:spcBef>
                <a:spcPct val="0"/>
              </a:spcBef>
              <a:spcAft>
                <a:spcPct val="0"/>
              </a:spcAft>
              <a:buClrTx/>
              <a:buSzTx/>
              <a:buFontTx/>
              <a:buNone/>
              <a:tabLst/>
              <a:defRPr/>
            </a:pPr>
            <a:fld id="{EC20383E-FBA8-4BC3-9BA5-27668B12A746}"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7575"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280828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7575" rtl="0" eaLnBrk="1" fontAlgn="base" latinLnBrk="0" hangingPunct="1">
              <a:lnSpc>
                <a:spcPct val="100000"/>
              </a:lnSpc>
              <a:spcBef>
                <a:spcPct val="0"/>
              </a:spcBef>
              <a:spcAft>
                <a:spcPct val="0"/>
              </a:spcAft>
              <a:buClrTx/>
              <a:buSzTx/>
              <a:buFontTx/>
              <a:buNone/>
              <a:tabLst/>
              <a:defRPr/>
            </a:pPr>
            <a:fld id="{EC20383E-FBA8-4BC3-9BA5-27668B12A746}"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7575"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8523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976347-805E-4FFF-9923-2C031D7650CD}"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94921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3212"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7575" rtl="0" eaLnBrk="1" fontAlgn="base" latinLnBrk="0" hangingPunct="1">
              <a:lnSpc>
                <a:spcPct val="100000"/>
              </a:lnSpc>
              <a:spcBef>
                <a:spcPct val="0"/>
              </a:spcBef>
              <a:spcAft>
                <a:spcPct val="0"/>
              </a:spcAft>
              <a:buClrTx/>
              <a:buSzTx/>
              <a:buFontTx/>
              <a:buNone/>
              <a:tabLst/>
              <a:defRPr/>
            </a:pPr>
            <a:fld id="{B8656A4A-807E-4367-8C2D-57E31EE9ACE1}"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7575" rtl="0" eaLnBrk="1" fontAlgn="base" latinLnBrk="0" hangingPunct="1">
                <a:lnSpc>
                  <a:spcPct val="100000"/>
                </a:lnSpc>
                <a:spcBef>
                  <a:spcPct val="0"/>
                </a:spcBef>
                <a:spcAft>
                  <a:spcPct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726642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656A4A-807E-4367-8C2D-57E31EE9ACE1}"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08294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656A4A-807E-4367-8C2D-57E31EE9ACE1}"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08294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2950"/>
            <a:ext cx="5386388" cy="37290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20383E-FBA8-4BC3-9BA5-27668B12A746}" type="slidenum">
              <a:rPr kumimoji="0" lang="en-US" altLang="ja-JP" sz="1200" b="0" i="0" u="none" strike="noStrike" kern="1200" cap="none" spc="0" normalizeH="0" baseline="0" noProof="0" smtClean="0">
                <a:ln>
                  <a:noFill/>
                </a:ln>
                <a:solidFill>
                  <a:srgbClr val="000000"/>
                </a:solidFill>
                <a:effectLst/>
                <a:uLnTx/>
                <a:uFillTx/>
                <a:latin typeface="Calibri"/>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altLang="ja-JP" sz="1200" b="0" i="0" u="none" strike="noStrike" kern="1200" cap="none" spc="0" normalizeH="0" baseline="0" noProof="0">
              <a:ln>
                <a:noFill/>
              </a:ln>
              <a:solidFill>
                <a:srgbClr val="000000"/>
              </a:solidFill>
              <a:effectLst/>
              <a:uLnTx/>
              <a:uFillTx/>
              <a:latin typeface="Calibri"/>
              <a:ea typeface="ＭＳ Ｐゴシック" pitchFamily="50" charset="-128"/>
              <a:cs typeface="+mn-cs"/>
            </a:endParaRPr>
          </a:p>
        </p:txBody>
      </p:sp>
    </p:spTree>
    <p:extLst>
      <p:ext uri="{BB962C8B-B14F-4D97-AF65-F5344CB8AC3E}">
        <p14:creationId xmlns:p14="http://schemas.microsoft.com/office/powerpoint/2010/main" val="317138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090586-FAA2-43E8-9A90-70DD01FDD383}"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0682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solidFill>
                  <a:prstClr val="black"/>
                </a:solidFill>
                <a:ea typeface="ＭＳ Ｐゴシック" charset="-128"/>
              </a:rPr>
              <a:pPr/>
              <a:t>26</a:t>
            </a:fld>
            <a:endParaRPr lang="en-US" altLang="ja-JP" dirty="0">
              <a:solidFill>
                <a:prstClr val="black"/>
              </a:solidFill>
              <a:ea typeface="ＭＳ Ｐゴシック" charset="-128"/>
            </a:endParaRPr>
          </a:p>
        </p:txBody>
      </p:sp>
    </p:spTree>
    <p:extLst>
      <p:ext uri="{BB962C8B-B14F-4D97-AF65-F5344CB8AC3E}">
        <p14:creationId xmlns:p14="http://schemas.microsoft.com/office/powerpoint/2010/main" val="44502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xfrm>
            <a:off x="714375" y="746125"/>
            <a:ext cx="5381625" cy="3725863"/>
          </a:xfrm>
          <a:ln/>
        </p:spPr>
      </p:sp>
      <p:sp>
        <p:nvSpPr>
          <p:cNvPr id="87044" name="Rectangle 3"/>
          <p:cNvSpPr>
            <a:spLocks noGrp="1" noChangeArrowheads="1"/>
          </p:cNvSpPr>
          <p:nvPr>
            <p:ph type="body" idx="1"/>
          </p:nvPr>
        </p:nvSpPr>
        <p:spPr>
          <a:xfrm>
            <a:off x="906676" y="4719638"/>
            <a:ext cx="4993851" cy="4473575"/>
          </a:xfrm>
          <a:noFill/>
          <a:ln/>
        </p:spPr>
        <p:txBody>
          <a:bodyPr/>
          <a:lstStyle/>
          <a:p>
            <a:endParaRPr lang="ja-JP" altLang="ja-JP">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9613" y="744538"/>
            <a:ext cx="5387975" cy="373062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C6E6145-E342-49EF-A36E-3D5C35CCF238}" type="slidenum">
              <a:rPr lang="ja-JP" altLang="en-US" smtClean="0">
                <a:solidFill>
                  <a:prstClr val="black"/>
                </a:solidFill>
              </a:rPr>
              <a:pPr>
                <a:defRPr/>
              </a:pPr>
              <a:t>31</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3212"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198663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xfrm>
            <a:off x="952500" y="685800"/>
            <a:ext cx="4953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xfrm>
            <a:off x="456711" y="4171584"/>
            <a:ext cx="5904881" cy="44286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199" tIns="46100" rIns="92199" bIns="46100" numCol="1" anchor="t" anchorCtr="0" compatLnSpc="1">
            <a:prstTxWarp prst="textNoShape">
              <a:avLst/>
            </a:prstTxWarp>
          </a:bodyPr>
          <a:lstStyle/>
          <a:p>
            <a:endParaRPr lang="ja-JP" altLang="en-US"/>
          </a:p>
        </p:txBody>
      </p:sp>
      <p:sp>
        <p:nvSpPr>
          <p:cNvPr id="72708" name="スライド番号プレースホルダ 3"/>
          <p:cNvSpPr>
            <a:spLocks noGrp="1"/>
          </p:cNvSpPr>
          <p:nvPr>
            <p:ph type="sldNum" sz="quarter" idx="5"/>
          </p:nvPr>
        </p:nvSpPr>
        <p:spPr bwMode="auto">
          <a:xfrm>
            <a:off x="3884617"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9" tIns="46100" rIns="92199" bIns="461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9116" indent="-288121" eaLnBrk="0" hangingPunct="0">
              <a:defRPr kumimoji="1">
                <a:solidFill>
                  <a:schemeClr val="tx1"/>
                </a:solidFill>
                <a:latin typeface="Arial" panose="020B0604020202020204" pitchFamily="34" charset="0"/>
                <a:ea typeface="ＭＳ Ｐゴシック" panose="020B0600070205080204" pitchFamily="50" charset="-128"/>
              </a:defRPr>
            </a:lvl2pPr>
            <a:lvl3pPr marL="1152486" indent="-230497" eaLnBrk="0" hangingPunct="0">
              <a:defRPr kumimoji="1">
                <a:solidFill>
                  <a:schemeClr val="tx1"/>
                </a:solidFill>
                <a:latin typeface="Arial" panose="020B0604020202020204" pitchFamily="34" charset="0"/>
                <a:ea typeface="ＭＳ Ｐゴシック" panose="020B0600070205080204" pitchFamily="50" charset="-128"/>
              </a:defRPr>
            </a:lvl3pPr>
            <a:lvl4pPr marL="1613479" indent="-230497" eaLnBrk="0" hangingPunct="0">
              <a:defRPr kumimoji="1">
                <a:solidFill>
                  <a:schemeClr val="tx1"/>
                </a:solidFill>
                <a:latin typeface="Arial" panose="020B0604020202020204" pitchFamily="34" charset="0"/>
                <a:ea typeface="ＭＳ Ｐゴシック" panose="020B0600070205080204" pitchFamily="50" charset="-128"/>
              </a:defRPr>
            </a:lvl4pPr>
            <a:lvl5pPr marL="2074474" indent="-230497" eaLnBrk="0" hangingPunct="0">
              <a:defRPr kumimoji="1">
                <a:solidFill>
                  <a:schemeClr val="tx1"/>
                </a:solidFill>
                <a:latin typeface="Arial" panose="020B0604020202020204" pitchFamily="34" charset="0"/>
                <a:ea typeface="ＭＳ Ｐゴシック" panose="020B0600070205080204" pitchFamily="50" charset="-128"/>
              </a:defRPr>
            </a:lvl5pPr>
            <a:lvl6pPr marL="2535467" indent="-2304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6461" indent="-2304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7456" indent="-2304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8449" indent="-2304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48D1EB-A052-4238-9A20-2416D3DC0F63}" type="slidenum">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5749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3128963" y="509588"/>
            <a:ext cx="3686175" cy="2552700"/>
          </a:xfrm>
          <a:noFill/>
          <a:ln>
            <a:solidFill>
              <a:srgbClr val="000000"/>
            </a:solidFill>
            <a:miter lim="800000"/>
            <a:headEnd/>
            <a:tailEnd/>
          </a:ln>
        </p:spPr>
      </p:sp>
      <p:sp>
        <p:nvSpPr>
          <p:cNvPr id="38915" name="Rectangle 3"/>
          <p:cNvSpPr>
            <a:spLocks noGrp="1" noChangeArrowheads="1"/>
          </p:cNvSpPr>
          <p:nvPr>
            <p:ph type="body" idx="1"/>
          </p:nvPr>
        </p:nvSpPr>
        <p:spPr bwMode="auto">
          <a:xfrm>
            <a:off x="994641" y="3233456"/>
            <a:ext cx="7950077" cy="3064925"/>
          </a:xfrm>
          <a:noFill/>
        </p:spPr>
        <p:txBody>
          <a:bodyPr wrap="square" numCol="1" anchor="t" anchorCtr="0" compatLnSpc="1">
            <a:prstTxWarp prst="textNoShape">
              <a:avLst/>
            </a:prstTxWarp>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36080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C6E6145-E342-49EF-A36E-3D5C35CCF238}" type="slidenum">
              <a:rPr lang="ja-JP" altLang="en-US" smtClean="0">
                <a:solidFill>
                  <a:prstClr val="black"/>
                </a:solidFill>
              </a:rPr>
              <a:pPr>
                <a:defRPr/>
              </a:pPr>
              <a:t>38</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82"/>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a:defRPr/>
            </a:pPr>
            <a:fld id="{606436AD-CA93-41C4-BEB4-402BF8631679}"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E48C8D6-0E84-47F2-9F7D-D62EF97E6A9E}"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6291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EC53B4A8-558E-40A8-BA1F-04B4CCC7A775}"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BC4F8FA-6D24-4D8B-B549-FBBFF6A090F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93664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DAB79A7-4BAA-4C80-8E75-5064A6764207}"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86278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CF0E43-AF16-4B53-8BED-D5978DF21A80}"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73570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9"/>
            <a:ext cx="84201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8AF7102-62AA-42F5-807A-B43BF6D74542}"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95843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395DD1-05BD-4539-90DC-67A327E4EAC5}"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9095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8AEF70C-5A4A-479C-9AA0-1EA93B540BEC}"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54649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EA145F-48C9-44E7-A00C-AECF71B89AEC}"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69708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96CA56-56E4-455F-8981-A151F73B7F9B}"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23403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9"/>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AD5D74C-614E-49BF-A7C7-6529B61535BD}"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30965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0706B11-6A15-445F-9B80-67EE4E364ED7}"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22777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25719C-B4E8-4CA4-B61F-2C49B1DB9FE8}"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874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C5CDE6C4-F46C-4EA7-B404-480453FB89A5}"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4152CA1-A2EB-44A7-804C-07411EB58102}"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688411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6"/>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6"/>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9D0EF-217F-49C0-A8F1-393A5C8E53F4}"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36499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4" y="2131820"/>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28"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04989E25-B5CF-4CFB-88AC-3582F28A0280}"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70339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C1E80B72-AA04-4F99-92D9-4BCF7A72EC8D}"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34313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28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71"/>
            <a:ext cx="8420100"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FFADF031-963E-4BCB-9D3F-B96F940F331C}"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5613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2" y="160022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2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E6104330-7414-42D7-A379-020138C37536}" type="datetime1">
              <a:rPr lang="ja-JP" altLang="en-US" smtClean="0">
                <a:solidFill>
                  <a:srgbClr val="000000"/>
                </a:solidFill>
              </a:rPr>
              <a:t>2019/1/13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235420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764"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764" y="2174878"/>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45"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45" y="2174878"/>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F2EF9A96-2719-4970-9B18-5492A334A274}" type="datetime1">
              <a:rPr lang="ja-JP" altLang="en-US" smtClean="0">
                <a:solidFill>
                  <a:srgbClr val="000000"/>
                </a:solidFill>
              </a:rPr>
              <a:t>2019/1/13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7990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48D348D8-ABC1-44FB-9701-160E054CC0ED}" type="datetime1">
              <a:rPr lang="ja-JP" altLang="en-US" smtClean="0">
                <a:solidFill>
                  <a:srgbClr val="000000"/>
                </a:solidFill>
              </a:rPr>
              <a:t>2019/1/13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74987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6DDAC12-E7D4-49F6-8545-7D702024A277}" type="datetime1">
              <a:rPr lang="ja-JP" altLang="en-US" smtClean="0">
                <a:solidFill>
                  <a:srgbClr val="000000"/>
                </a:solidFill>
              </a:rPr>
              <a:t>2019/1/13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425017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4" y="273051"/>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377" y="27311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24"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6913320-2BC4-4185-AAE4-D3D04AAFFF7C}" type="datetime1">
              <a:rPr lang="ja-JP" altLang="en-US" smtClean="0">
                <a:solidFill>
                  <a:srgbClr val="000000"/>
                </a:solidFill>
              </a:rPr>
              <a:t>2019/1/13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789628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775"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775"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775"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61FDFD8-DFE6-4200-A9A1-DFCD472A3BDD}" type="datetime1">
              <a:rPr lang="ja-JP" altLang="en-US" smtClean="0">
                <a:solidFill>
                  <a:srgbClr val="000000"/>
                </a:solidFill>
              </a:rPr>
              <a:t>2019/1/13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8887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srcRect t="62230"/>
          <a:stretch>
            <a:fillRect/>
          </a:stretch>
        </p:blipFill>
        <p:spPr bwMode="auto">
          <a:xfrm>
            <a:off x="0" y="6524630"/>
            <a:ext cx="9906000" cy="333375"/>
          </a:xfrm>
          <a:prstGeom prst="rect">
            <a:avLst/>
          </a:prstGeom>
          <a:noFill/>
          <a:ln w="9525">
            <a:noFill/>
            <a:miter lim="800000"/>
            <a:headEnd/>
            <a:tailEnd/>
          </a:ln>
        </p:spPr>
      </p:pic>
      <p:sp>
        <p:nvSpPr>
          <p:cNvPr id="5" name="Rectangle 9"/>
          <p:cNvSpPr>
            <a:spLocks noChangeArrowheads="1"/>
          </p:cNvSpPr>
          <p:nvPr userDrawn="1"/>
        </p:nvSpPr>
        <p:spPr bwMode="auto">
          <a:xfrm>
            <a:off x="1833301" y="3284543"/>
            <a:ext cx="8072702" cy="73025"/>
          </a:xfrm>
          <a:prstGeom prst="rect">
            <a:avLst/>
          </a:prstGeom>
          <a:solidFill>
            <a:srgbClr val="0066CC"/>
          </a:solidFill>
          <a:ln w="9525">
            <a:noFill/>
            <a:miter lim="800000"/>
            <a:headEnd/>
            <a:tailEnd/>
          </a:ln>
          <a:effectLst/>
        </p:spPr>
        <p:txBody>
          <a:bodyPr wrap="none" anchor="ctr"/>
          <a:lstStyle/>
          <a:p>
            <a:pPr fontAlgn="base">
              <a:spcBef>
                <a:spcPct val="0"/>
              </a:spcBef>
              <a:spcAft>
                <a:spcPct val="0"/>
              </a:spcAft>
              <a:defRPr/>
            </a:pPr>
            <a:endParaRPr lang="ja-JP" altLang="en-US" sz="1400">
              <a:solidFill>
                <a:srgbClr val="000000"/>
              </a:solidFill>
            </a:endParaRPr>
          </a:p>
        </p:txBody>
      </p:sp>
      <p:pic>
        <p:nvPicPr>
          <p:cNvPr id="6" name="Picture 11"/>
          <p:cNvPicPr>
            <a:picLocks noChangeAspect="1" noChangeArrowheads="1"/>
          </p:cNvPicPr>
          <p:nvPr userDrawn="1"/>
        </p:nvPicPr>
        <p:blipFill>
          <a:blip r:embed="rId3" cstate="print"/>
          <a:srcRect/>
          <a:stretch>
            <a:fillRect/>
          </a:stretch>
        </p:blipFill>
        <p:spPr bwMode="auto">
          <a:xfrm>
            <a:off x="3" y="6051555"/>
            <a:ext cx="2301081" cy="473075"/>
          </a:xfrm>
          <a:prstGeom prst="rect">
            <a:avLst/>
          </a:prstGeom>
          <a:noFill/>
          <a:ln w="9525">
            <a:noFill/>
            <a:miter lim="800000"/>
            <a:headEnd/>
            <a:tailEnd/>
          </a:ln>
        </p:spPr>
      </p:pic>
      <p:sp>
        <p:nvSpPr>
          <p:cNvPr id="7" name="Text Box 12"/>
          <p:cNvSpPr txBox="1">
            <a:spLocks noChangeArrowheads="1"/>
          </p:cNvSpPr>
          <p:nvPr userDrawn="1"/>
        </p:nvSpPr>
        <p:spPr bwMode="auto">
          <a:xfrm>
            <a:off x="1" y="6524629"/>
            <a:ext cx="3642920" cy="276999"/>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altLang="ja-JP" sz="1200" i="1" dirty="0">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5"/>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z="1800"/>
            </a:lvl1pPr>
          </a:lstStyle>
          <a:p>
            <a:pPr>
              <a:defRPr/>
            </a:pPr>
            <a:fld id="{0BF04D3B-6B41-4616-B385-4B3FB2D51ABB}" type="datetime1">
              <a:rPr lang="ja-JP" altLang="en-US" smtClean="0"/>
              <a:t>2019/1/13</a:t>
            </a:fld>
            <a:endParaRPr lang="en-US" altLang="ja-JP"/>
          </a:p>
        </p:txBody>
      </p:sp>
      <p:sp>
        <p:nvSpPr>
          <p:cNvPr id="9"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a:defRPr sz="1800"/>
            </a:lvl1pPr>
          </a:lstStyle>
          <a:p>
            <a:pPr>
              <a:defRPr/>
            </a:pPr>
            <a:fld id="{665C7BD5-FD36-4301-BE93-A5224EC7B5FC}" type="slidenum">
              <a:rPr lang="en-US" altLang="ja-JP"/>
              <a:pPr>
                <a:defRPr/>
              </a:pPr>
              <a:t>‹#›</a:t>
            </a:fld>
            <a:endParaRPr lang="en-US" altLang="ja-JP"/>
          </a:p>
        </p:txBody>
      </p:sp>
    </p:spTree>
    <p:extLst>
      <p:ext uri="{BB962C8B-B14F-4D97-AF65-F5344CB8AC3E}">
        <p14:creationId xmlns:p14="http://schemas.microsoft.com/office/powerpoint/2010/main" val="41907026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E41102B-280E-41B7-8754-A0A4B908C6DB}"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149145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67" y="274704"/>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42" y="274704"/>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FD748A8A-38DA-4E4C-9CDC-9951AAEF31BA}"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718771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0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4F0091D7-36C1-44D3-ADDE-EF22CA7A9E4E}" type="datetime1">
              <a:rPr lang="ja-JP" altLang="en-US" smtClean="0">
                <a:solidFill>
                  <a:prstClr val="black"/>
                </a:solidFill>
              </a:rPr>
              <a:t>2019/1/13</a:t>
            </a:fld>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1580809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B805B041-BFD4-40A9-826F-536D66BC9B08}" type="datetime1">
              <a:rPr lang="ja-JP" altLang="en-US" smtClean="0">
                <a:solidFill>
                  <a:prstClr val="black"/>
                </a:solidFill>
              </a:rPr>
              <a:t>2019/1/13</a:t>
            </a:fld>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8881455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8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A68BDECC-4144-448F-953B-3D3CF41021CD}" type="datetime1">
              <a:rPr lang="ja-JP" altLang="en-US" smtClean="0">
                <a:solidFill>
                  <a:prstClr val="black"/>
                </a:solidFill>
              </a:rPr>
              <a:t>2019/1/13</a:t>
            </a:fld>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2084029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21B93E34-5596-4087-B91C-3ADB87B5C0BC}" type="datetime1">
              <a:rPr lang="ja-JP" altLang="en-US" smtClean="0">
                <a:solidFill>
                  <a:prstClr val="black"/>
                </a:solidFill>
              </a:rPr>
              <a:t>2019/1/13</a:t>
            </a:fld>
            <a:endParaRPr lang="en-US" altLang="ja-JP"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4508246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9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9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5C3BE582-9BAA-41A0-B863-71E07A74C257}" type="datetime1">
              <a:rPr lang="ja-JP" altLang="en-US" smtClean="0">
                <a:solidFill>
                  <a:prstClr val="black"/>
                </a:solidFill>
              </a:rPr>
              <a:t>2019/1/13</a:t>
            </a:fld>
            <a:endParaRPr lang="en-US" altLang="ja-JP"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99398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50AE7DBF-FB00-4110-9CE2-4B85627918E0}" type="datetime1">
              <a:rPr lang="ja-JP" altLang="en-US" smtClean="0">
                <a:solidFill>
                  <a:prstClr val="black"/>
                </a:solidFill>
              </a:rPr>
              <a:t>2019/1/13</a:t>
            </a:fld>
            <a:endParaRPr lang="en-US" altLang="ja-JP"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03113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DACD54A-1450-46BE-817F-775590804AAB}" type="datetime1">
              <a:rPr lang="ja-JP" altLang="en-US" smtClean="0">
                <a:solidFill>
                  <a:prstClr val="black"/>
                </a:solidFill>
              </a:rPr>
              <a:t>2019/1/13</a:t>
            </a:fld>
            <a:endParaRPr lang="en-US" altLang="ja-JP"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1833340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1"/>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023" y="27307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12"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B2818A3-0273-43B8-810C-6D860CAB0D27}" type="datetime1">
              <a:rPr lang="ja-JP" altLang="en-US" smtClean="0">
                <a:solidFill>
                  <a:prstClr val="black"/>
                </a:solidFill>
              </a:rPr>
              <a:t>2019/1/13</a:t>
            </a:fld>
            <a:endParaRPr lang="en-US" altLang="ja-JP"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80961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srcRect t="62230"/>
          <a:stretch>
            <a:fillRect/>
          </a:stretch>
        </p:blipFill>
        <p:spPr bwMode="auto">
          <a:xfrm>
            <a:off x="0" y="6524630"/>
            <a:ext cx="9906000" cy="333375"/>
          </a:xfrm>
          <a:prstGeom prst="rect">
            <a:avLst/>
          </a:prstGeom>
          <a:noFill/>
          <a:ln w="9525">
            <a:noFill/>
            <a:miter lim="800000"/>
            <a:headEnd/>
            <a:tailEnd/>
          </a:ln>
        </p:spPr>
      </p:pic>
      <p:sp>
        <p:nvSpPr>
          <p:cNvPr id="5" name="Rectangle 9"/>
          <p:cNvSpPr>
            <a:spLocks noChangeArrowheads="1"/>
          </p:cNvSpPr>
          <p:nvPr userDrawn="1"/>
        </p:nvSpPr>
        <p:spPr bwMode="auto">
          <a:xfrm>
            <a:off x="1833301" y="3284543"/>
            <a:ext cx="8072702" cy="73025"/>
          </a:xfrm>
          <a:prstGeom prst="rect">
            <a:avLst/>
          </a:prstGeom>
          <a:solidFill>
            <a:srgbClr val="0066CC"/>
          </a:solidFill>
          <a:ln w="9525">
            <a:noFill/>
            <a:miter lim="800000"/>
            <a:headEnd/>
            <a:tailEnd/>
          </a:ln>
          <a:effectLst/>
        </p:spPr>
        <p:txBody>
          <a:bodyPr wrap="none" anchor="ctr"/>
          <a:lstStyle/>
          <a:p>
            <a:pPr fontAlgn="base">
              <a:spcBef>
                <a:spcPct val="0"/>
              </a:spcBef>
              <a:spcAft>
                <a:spcPct val="0"/>
              </a:spcAft>
              <a:defRPr/>
            </a:pPr>
            <a:endParaRPr lang="ja-JP" altLang="en-US" sz="1400">
              <a:solidFill>
                <a:srgbClr val="000000"/>
              </a:solidFill>
            </a:endParaRPr>
          </a:p>
        </p:txBody>
      </p:sp>
      <p:sp>
        <p:nvSpPr>
          <p:cNvPr id="3074" name="Rectangle 2"/>
          <p:cNvSpPr>
            <a:spLocks noGrp="1" noChangeArrowheads="1"/>
          </p:cNvSpPr>
          <p:nvPr>
            <p:ph type="ctrTitle"/>
          </p:nvPr>
        </p:nvSpPr>
        <p:spPr>
          <a:xfrm>
            <a:off x="1754187" y="2133605"/>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z="1800"/>
            </a:lvl1pPr>
          </a:lstStyle>
          <a:p>
            <a:pPr>
              <a:defRPr/>
            </a:pPr>
            <a:fld id="{7C5B8DF0-A620-44C6-992D-7488B12FBCB9}" type="datetime1">
              <a:rPr lang="ja-JP" altLang="en-US" smtClean="0"/>
              <a:t>2019/1/13</a:t>
            </a:fld>
            <a:endParaRPr lang="en-US" altLang="ja-JP"/>
          </a:p>
        </p:txBody>
      </p:sp>
      <p:sp>
        <p:nvSpPr>
          <p:cNvPr id="9"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a:defRPr sz="1800"/>
            </a:lvl1pPr>
          </a:lstStyle>
          <a:p>
            <a:pPr>
              <a:defRPr/>
            </a:pPr>
            <a:fld id="{665C7BD5-FD36-4301-BE93-A5224EC7B5FC}" type="slidenum">
              <a:rPr lang="en-US" altLang="ja-JP"/>
              <a:pPr>
                <a:defRPr/>
              </a:pPr>
              <a:t>‹#›</a:t>
            </a:fld>
            <a:endParaRPr lang="en-US" altLang="ja-JP"/>
          </a:p>
        </p:txBody>
      </p:sp>
    </p:spTree>
    <p:extLst>
      <p:ext uri="{BB962C8B-B14F-4D97-AF65-F5344CB8AC3E}">
        <p14:creationId xmlns:p14="http://schemas.microsoft.com/office/powerpoint/2010/main" val="5232336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6"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66"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666"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36D0D45-B1CD-47DE-A4FB-02E8E34F31AD}" type="datetime1">
              <a:rPr lang="ja-JP" altLang="en-US" smtClean="0">
                <a:solidFill>
                  <a:prstClr val="black"/>
                </a:solidFill>
              </a:rPr>
              <a:t>2019/1/13</a:t>
            </a:fld>
            <a:endParaRPr lang="en-US" altLang="ja-JP"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0278723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2C7B7ABA-86EE-4A73-B4D6-1FD17B711931}" type="datetime1">
              <a:rPr lang="ja-JP" altLang="en-US" smtClean="0">
                <a:solidFill>
                  <a:prstClr val="black"/>
                </a:solidFill>
              </a:rPr>
              <a:t>2019/1/13</a:t>
            </a:fld>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016434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60"/>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60"/>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BFC0A62-BE7E-4C7D-883F-D4D73CDCD824}" type="datetime1">
              <a:rPr lang="ja-JP" altLang="en-US" smtClean="0">
                <a:solidFill>
                  <a:prstClr val="black"/>
                </a:solidFill>
              </a:rPr>
              <a:t>2019/1/13</a:t>
            </a:fld>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6199098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9"/>
            <a:ext cx="8420100" cy="147002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35437" indent="0" algn="ctr">
              <a:buNone/>
              <a:defRPr>
                <a:solidFill>
                  <a:schemeClr val="tx1">
                    <a:tint val="75000"/>
                  </a:schemeClr>
                </a:solidFill>
              </a:defRPr>
            </a:lvl2pPr>
            <a:lvl3pPr marL="870875" indent="0" algn="ctr">
              <a:buNone/>
              <a:defRPr>
                <a:solidFill>
                  <a:schemeClr val="tx1">
                    <a:tint val="75000"/>
                  </a:schemeClr>
                </a:solidFill>
              </a:defRPr>
            </a:lvl3pPr>
            <a:lvl4pPr marL="1306312" indent="0" algn="ctr">
              <a:buNone/>
              <a:defRPr>
                <a:solidFill>
                  <a:schemeClr val="tx1">
                    <a:tint val="75000"/>
                  </a:schemeClr>
                </a:solidFill>
              </a:defRPr>
            </a:lvl4pPr>
            <a:lvl5pPr marL="1741749" indent="0" algn="ctr">
              <a:buNone/>
              <a:defRPr>
                <a:solidFill>
                  <a:schemeClr val="tx1">
                    <a:tint val="75000"/>
                  </a:schemeClr>
                </a:solidFill>
              </a:defRPr>
            </a:lvl5pPr>
            <a:lvl6pPr marL="2177186" indent="0" algn="ctr">
              <a:buNone/>
              <a:defRPr>
                <a:solidFill>
                  <a:schemeClr val="tx1">
                    <a:tint val="75000"/>
                  </a:schemeClr>
                </a:solidFill>
              </a:defRPr>
            </a:lvl6pPr>
            <a:lvl7pPr marL="2612624" indent="0" algn="ctr">
              <a:buNone/>
              <a:defRPr>
                <a:solidFill>
                  <a:schemeClr val="tx1">
                    <a:tint val="75000"/>
                  </a:schemeClr>
                </a:solidFill>
              </a:defRPr>
            </a:lvl7pPr>
            <a:lvl8pPr marL="3048061" indent="0" algn="ctr">
              <a:buNone/>
              <a:defRPr>
                <a:solidFill>
                  <a:schemeClr val="tx1">
                    <a:tint val="75000"/>
                  </a:schemeClr>
                </a:solidFill>
              </a:defRPr>
            </a:lvl8pPr>
            <a:lvl9pPr marL="348349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EC6B808-D2DD-4AFF-9CE2-7DE29D391FED}"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8522377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C8F79D-A921-4006-8D52-981DD40886F5}"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9644886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4"/>
            <a:ext cx="8420100" cy="1362075"/>
          </a:xfrm>
        </p:spPr>
        <p:txBody>
          <a:bodyPr anchor="t"/>
          <a:lstStyle>
            <a:lvl1pPr algn="l">
              <a:defRPr sz="381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6"/>
            <a:ext cx="8420100" cy="1500187"/>
          </a:xfrm>
        </p:spPr>
        <p:txBody>
          <a:bodyPr anchor="b"/>
          <a:lstStyle>
            <a:lvl1pPr marL="0" indent="0">
              <a:buNone/>
              <a:defRPr sz="1905">
                <a:solidFill>
                  <a:schemeClr val="tx1">
                    <a:tint val="7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A49876-14CB-4B06-8E61-4B2C6DE51C93}"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3000515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5"/>
            <a:ext cx="4375150" cy="4525963"/>
          </a:xfrm>
        </p:spPr>
        <p:txBody>
          <a:bodyPr/>
          <a:lstStyle>
            <a:lvl1pPr>
              <a:defRPr sz="2667"/>
            </a:lvl1pPr>
            <a:lvl2pPr>
              <a:defRPr sz="2286"/>
            </a:lvl2pPr>
            <a:lvl3pPr>
              <a:defRPr sz="1905"/>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5"/>
            <a:ext cx="4375150" cy="4525963"/>
          </a:xfrm>
        </p:spPr>
        <p:txBody>
          <a:bodyPr/>
          <a:lstStyle>
            <a:lvl1pPr>
              <a:defRPr sz="2667"/>
            </a:lvl1pPr>
            <a:lvl2pPr>
              <a:defRPr sz="2286"/>
            </a:lvl2pPr>
            <a:lvl3pPr>
              <a:defRPr sz="1905"/>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9DFE1CE-9214-45FA-B26E-276807F1A52C}" type="datetime1">
              <a:rPr kumimoji="1" lang="ja-JP" altLang="en-US" smtClean="0"/>
              <a:t>2019/1/13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0344186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9"/>
          </a:xfrm>
        </p:spPr>
        <p:txBody>
          <a:bodyPr/>
          <a:lstStyle>
            <a:lvl1pPr>
              <a:defRPr sz="2286"/>
            </a:lvl1pPr>
            <a:lvl2pPr>
              <a:defRPr sz="1905"/>
            </a:lvl2pPr>
            <a:lvl3pPr>
              <a:defRPr sz="1714"/>
            </a:lvl3pPr>
            <a:lvl4pPr>
              <a:defRPr sz="1524"/>
            </a:lvl4pPr>
            <a:lvl5pPr>
              <a:defRPr sz="1524"/>
            </a:lvl5pPr>
            <a:lvl6pPr>
              <a:defRPr sz="1524"/>
            </a:lvl6pPr>
            <a:lvl7pPr>
              <a:defRPr sz="1524"/>
            </a:lvl7pPr>
            <a:lvl8pPr>
              <a:defRPr sz="1524"/>
            </a:lvl8pPr>
            <a:lvl9pPr>
              <a:defRPr sz="15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9"/>
          </a:xfrm>
        </p:spPr>
        <p:txBody>
          <a:bodyPr/>
          <a:lstStyle>
            <a:lvl1pPr>
              <a:defRPr sz="2286"/>
            </a:lvl1pPr>
            <a:lvl2pPr>
              <a:defRPr sz="1905"/>
            </a:lvl2pPr>
            <a:lvl3pPr>
              <a:defRPr sz="1714"/>
            </a:lvl3pPr>
            <a:lvl4pPr>
              <a:defRPr sz="1524"/>
            </a:lvl4pPr>
            <a:lvl5pPr>
              <a:defRPr sz="1524"/>
            </a:lvl5pPr>
            <a:lvl6pPr>
              <a:defRPr sz="1524"/>
            </a:lvl6pPr>
            <a:lvl7pPr>
              <a:defRPr sz="1524"/>
            </a:lvl7pPr>
            <a:lvl8pPr>
              <a:defRPr sz="1524"/>
            </a:lvl8pPr>
            <a:lvl9pPr>
              <a:defRPr sz="15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66D0FBC-A158-4567-890F-65579B8BEA09}" type="datetime1">
              <a:rPr kumimoji="1" lang="ja-JP" altLang="en-US" smtClean="0"/>
              <a:t>2019/1/13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6623266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98BC72-3EDB-47A3-9F7D-40EEDC7F6665}" type="datetime1">
              <a:rPr kumimoji="1" lang="ja-JP" altLang="en-US" smtClean="0"/>
              <a:t>2019/1/13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9306949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E105FD4-61A6-4DEA-A018-716DB7FCD8A8}" type="datetime1">
              <a:rPr kumimoji="1" lang="ja-JP" altLang="en-US" smtClean="0"/>
              <a:t>2019/1/13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76792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sz="1800"/>
            </a:lvl1pPr>
          </a:lstStyle>
          <a:p>
            <a:pPr>
              <a:defRPr/>
            </a:pPr>
            <a:fld id="{5404E791-C1AB-48E9-BC87-2C7F3614B70B}" type="datetime1">
              <a:rPr lang="ja-JP" altLang="en-US" smtClean="0"/>
              <a:t>2019/1/13</a:t>
            </a:fld>
            <a:endParaRPr lang="en-US" altLang="ja-JP"/>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z="1800"/>
            </a:lvl1pPr>
          </a:lstStyle>
          <a:p>
            <a:pPr>
              <a:defRPr/>
            </a:pPr>
            <a:fld id="{BA6D06C3-2333-47EF-BEEE-A726BCB385CC}" type="slidenum">
              <a:rPr lang="en-US" altLang="ja-JP"/>
              <a:pPr>
                <a:defRPr/>
              </a:pPr>
              <a:t>‹#›</a:t>
            </a:fld>
            <a:endParaRPr lang="en-US" altLang="ja-JP"/>
          </a:p>
        </p:txBody>
      </p:sp>
    </p:spTree>
    <p:extLst>
      <p:ext uri="{BB962C8B-B14F-4D97-AF65-F5344CB8AC3E}">
        <p14:creationId xmlns:p14="http://schemas.microsoft.com/office/powerpoint/2010/main" val="33250480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3" y="273054"/>
            <a:ext cx="5537729" cy="5853112"/>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4"/>
            <a:ext cx="3259006" cy="4691063"/>
          </a:xfrm>
        </p:spPr>
        <p:txBody>
          <a:bodyPr/>
          <a:lstStyle>
            <a:lvl1pPr marL="0" indent="0">
              <a:buNone/>
              <a:defRPr sz="1333"/>
            </a:lvl1pPr>
            <a:lvl2pPr marL="435437" indent="0">
              <a:buNone/>
              <a:defRPr sz="1143"/>
            </a:lvl2pPr>
            <a:lvl3pPr marL="870875" indent="0">
              <a:buNone/>
              <a:defRPr sz="952"/>
            </a:lvl3pPr>
            <a:lvl4pPr marL="1306312" indent="0">
              <a:buNone/>
              <a:defRPr sz="857"/>
            </a:lvl4pPr>
            <a:lvl5pPr marL="1741749" indent="0">
              <a:buNone/>
              <a:defRPr sz="857"/>
            </a:lvl5pPr>
            <a:lvl6pPr marL="2177186" indent="0">
              <a:buNone/>
              <a:defRPr sz="857"/>
            </a:lvl6pPr>
            <a:lvl7pPr marL="2612624" indent="0">
              <a:buNone/>
              <a:defRPr sz="857"/>
            </a:lvl7pPr>
            <a:lvl8pPr marL="3048061" indent="0">
              <a:buNone/>
              <a:defRPr sz="857"/>
            </a:lvl8pPr>
            <a:lvl9pPr marL="3483498" indent="0">
              <a:buNone/>
              <a:defRPr sz="85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744D10-A3F8-4018-9C32-6AD0C10140BB}" type="datetime1">
              <a:rPr kumimoji="1" lang="ja-JP" altLang="en-US" smtClean="0"/>
              <a:t>2019/1/13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9133229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1905"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8"/>
            <a:ext cx="5943600" cy="4114800"/>
          </a:xfrm>
        </p:spPr>
        <p:txBody>
          <a:bodyPr/>
          <a:lstStyle>
            <a:lvl1pPr marL="0" indent="0">
              <a:buNone/>
              <a:defRPr sz="3048"/>
            </a:lvl1pPr>
            <a:lvl2pPr marL="435437" indent="0">
              <a:buNone/>
              <a:defRPr sz="2667"/>
            </a:lvl2pPr>
            <a:lvl3pPr marL="870875" indent="0">
              <a:buNone/>
              <a:defRPr sz="2286"/>
            </a:lvl3pPr>
            <a:lvl4pPr marL="1306312" indent="0">
              <a:buNone/>
              <a:defRPr sz="1905"/>
            </a:lvl4pPr>
            <a:lvl5pPr marL="1741749" indent="0">
              <a:buNone/>
              <a:defRPr sz="1905"/>
            </a:lvl5pPr>
            <a:lvl6pPr marL="2177186" indent="0">
              <a:buNone/>
              <a:defRPr sz="1905"/>
            </a:lvl6pPr>
            <a:lvl7pPr marL="2612624" indent="0">
              <a:buNone/>
              <a:defRPr sz="1905"/>
            </a:lvl7pPr>
            <a:lvl8pPr marL="3048061" indent="0">
              <a:buNone/>
              <a:defRPr sz="1905"/>
            </a:lvl8pPr>
            <a:lvl9pPr marL="3483498" indent="0">
              <a:buNone/>
              <a:defRPr sz="1905"/>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333"/>
            </a:lvl1pPr>
            <a:lvl2pPr marL="435437" indent="0">
              <a:buNone/>
              <a:defRPr sz="1143"/>
            </a:lvl2pPr>
            <a:lvl3pPr marL="870875" indent="0">
              <a:buNone/>
              <a:defRPr sz="952"/>
            </a:lvl3pPr>
            <a:lvl4pPr marL="1306312" indent="0">
              <a:buNone/>
              <a:defRPr sz="857"/>
            </a:lvl4pPr>
            <a:lvl5pPr marL="1741749" indent="0">
              <a:buNone/>
              <a:defRPr sz="857"/>
            </a:lvl5pPr>
            <a:lvl6pPr marL="2177186" indent="0">
              <a:buNone/>
              <a:defRPr sz="857"/>
            </a:lvl6pPr>
            <a:lvl7pPr marL="2612624" indent="0">
              <a:buNone/>
              <a:defRPr sz="857"/>
            </a:lvl7pPr>
            <a:lvl8pPr marL="3048061" indent="0">
              <a:buNone/>
              <a:defRPr sz="857"/>
            </a:lvl8pPr>
            <a:lvl9pPr marL="3483498" indent="0">
              <a:buNone/>
              <a:defRPr sz="85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23A55BE-25ED-49B8-8AA4-4A47A547FDC1}" type="datetime1">
              <a:rPr kumimoji="1" lang="ja-JP" altLang="en-US" smtClean="0"/>
              <a:t>2019/1/13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2400746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EF5FDF8-40F8-46CC-AF60-ABD2F42E53DA}"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2581795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2"/>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2"/>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5556CD-BC29-4985-86CF-A13BE4E4C19E}"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4064649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9" y="2130459"/>
            <a:ext cx="8420100" cy="147002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14" y="3886204"/>
            <a:ext cx="6934200" cy="1752600"/>
          </a:xfrm>
        </p:spPr>
        <p:txBody>
          <a:bodyPr/>
          <a:lstStyle>
            <a:lvl1pPr marL="0" indent="0" algn="ctr">
              <a:buNone/>
              <a:defRPr>
                <a:solidFill>
                  <a:schemeClr val="tx1">
                    <a:tint val="75000"/>
                  </a:schemeClr>
                </a:solidFill>
              </a:defRPr>
            </a:lvl1pPr>
            <a:lvl2pPr marL="482168" indent="0" algn="ctr">
              <a:buNone/>
              <a:defRPr>
                <a:solidFill>
                  <a:schemeClr val="tx1">
                    <a:tint val="75000"/>
                  </a:schemeClr>
                </a:solidFill>
              </a:defRPr>
            </a:lvl2pPr>
            <a:lvl3pPr marL="964335" indent="0" algn="ctr">
              <a:buNone/>
              <a:defRPr>
                <a:solidFill>
                  <a:schemeClr val="tx1">
                    <a:tint val="75000"/>
                  </a:schemeClr>
                </a:solidFill>
              </a:defRPr>
            </a:lvl3pPr>
            <a:lvl4pPr marL="1446503" indent="0" algn="ctr">
              <a:buNone/>
              <a:defRPr>
                <a:solidFill>
                  <a:schemeClr val="tx1">
                    <a:tint val="75000"/>
                  </a:schemeClr>
                </a:solidFill>
              </a:defRPr>
            </a:lvl4pPr>
            <a:lvl5pPr marL="1928668" indent="0" algn="ctr">
              <a:buNone/>
              <a:defRPr>
                <a:solidFill>
                  <a:schemeClr val="tx1">
                    <a:tint val="75000"/>
                  </a:schemeClr>
                </a:solidFill>
              </a:defRPr>
            </a:lvl5pPr>
            <a:lvl6pPr marL="2410838" indent="0" algn="ctr">
              <a:buNone/>
              <a:defRPr>
                <a:solidFill>
                  <a:schemeClr val="tx1">
                    <a:tint val="75000"/>
                  </a:schemeClr>
                </a:solidFill>
              </a:defRPr>
            </a:lvl6pPr>
            <a:lvl7pPr marL="2893002" indent="0" algn="ctr">
              <a:buNone/>
              <a:defRPr>
                <a:solidFill>
                  <a:schemeClr val="tx1">
                    <a:tint val="75000"/>
                  </a:schemeClr>
                </a:solidFill>
              </a:defRPr>
            </a:lvl7pPr>
            <a:lvl8pPr marL="3375168" indent="0" algn="ctr">
              <a:buNone/>
              <a:defRPr>
                <a:solidFill>
                  <a:schemeClr val="tx1">
                    <a:tint val="75000"/>
                  </a:schemeClr>
                </a:solidFill>
              </a:defRPr>
            </a:lvl8pPr>
            <a:lvl9pPr marL="3857336"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6542652-792E-448B-B5F3-8371ABADE8BA}"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36264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EC650EC-4D68-4B5B-ABF6-A992472FC86A}"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61624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04"/>
            <a:ext cx="8420100" cy="1362075"/>
          </a:xfrm>
        </p:spPr>
        <p:txBody>
          <a:bodyPr anchor="t"/>
          <a:lstStyle>
            <a:lvl1pPr algn="l">
              <a:defRPr sz="42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61"/>
            <a:ext cx="8420100" cy="1500187"/>
          </a:xfrm>
        </p:spPr>
        <p:txBody>
          <a:bodyPr anchor="b"/>
          <a:lstStyle>
            <a:lvl1pPr marL="0" indent="0">
              <a:buNone/>
              <a:defRPr sz="2100">
                <a:solidFill>
                  <a:schemeClr val="tx1">
                    <a:tint val="75000"/>
                  </a:schemeClr>
                </a:solidFill>
              </a:defRPr>
            </a:lvl1pPr>
            <a:lvl2pPr marL="482168" indent="0">
              <a:buNone/>
              <a:defRPr sz="1900">
                <a:solidFill>
                  <a:schemeClr val="tx1">
                    <a:tint val="75000"/>
                  </a:schemeClr>
                </a:solidFill>
              </a:defRPr>
            </a:lvl2pPr>
            <a:lvl3pPr marL="964335" indent="0">
              <a:buNone/>
              <a:defRPr sz="1700">
                <a:solidFill>
                  <a:schemeClr val="tx1">
                    <a:tint val="75000"/>
                  </a:schemeClr>
                </a:solidFill>
              </a:defRPr>
            </a:lvl3pPr>
            <a:lvl4pPr marL="1446503" indent="0">
              <a:buNone/>
              <a:defRPr sz="1400">
                <a:solidFill>
                  <a:schemeClr val="tx1">
                    <a:tint val="75000"/>
                  </a:schemeClr>
                </a:solidFill>
              </a:defRPr>
            </a:lvl4pPr>
            <a:lvl5pPr marL="1928668" indent="0">
              <a:buNone/>
              <a:defRPr sz="1400">
                <a:solidFill>
                  <a:schemeClr val="tx1">
                    <a:tint val="75000"/>
                  </a:schemeClr>
                </a:solidFill>
              </a:defRPr>
            </a:lvl5pPr>
            <a:lvl6pPr marL="2410838" indent="0">
              <a:buNone/>
              <a:defRPr sz="1400">
                <a:solidFill>
                  <a:schemeClr val="tx1">
                    <a:tint val="75000"/>
                  </a:schemeClr>
                </a:solidFill>
              </a:defRPr>
            </a:lvl6pPr>
            <a:lvl7pPr marL="2893002" indent="0">
              <a:buNone/>
              <a:defRPr sz="1400">
                <a:solidFill>
                  <a:schemeClr val="tx1">
                    <a:tint val="75000"/>
                  </a:schemeClr>
                </a:solidFill>
              </a:defRPr>
            </a:lvl7pPr>
            <a:lvl8pPr marL="3375168" indent="0">
              <a:buNone/>
              <a:defRPr sz="1400">
                <a:solidFill>
                  <a:schemeClr val="tx1">
                    <a:tint val="75000"/>
                  </a:schemeClr>
                </a:solidFill>
              </a:defRPr>
            </a:lvl8pPr>
            <a:lvl9pPr marL="3857336"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81705B2-4B5E-40D6-8336-39EA642F170D}"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40332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31" y="1600224"/>
            <a:ext cx="4375150" cy="4525963"/>
          </a:xfrm>
        </p:spPr>
        <p:txBody>
          <a:bodyPr/>
          <a:lstStyle>
            <a:lvl1pPr>
              <a:defRPr sz="30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62" y="1600224"/>
            <a:ext cx="4375150" cy="4525963"/>
          </a:xfrm>
        </p:spPr>
        <p:txBody>
          <a:bodyPr/>
          <a:lstStyle>
            <a:lvl1pPr>
              <a:defRPr sz="30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3AFB5DC-C050-4CF4-A812-EC8DBF7B866D}"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21943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5" y="1535113"/>
            <a:ext cx="4376870" cy="639762"/>
          </a:xfrm>
        </p:spPr>
        <p:txBody>
          <a:bodyPr anchor="b"/>
          <a:lstStyle>
            <a:lvl1pPr marL="0" indent="0">
              <a:buNone/>
              <a:defRPr sz="2400" b="1"/>
            </a:lvl1pPr>
            <a:lvl2pPr marL="482168" indent="0">
              <a:buNone/>
              <a:defRPr sz="2100" b="1"/>
            </a:lvl2pPr>
            <a:lvl3pPr marL="964335" indent="0">
              <a:buNone/>
              <a:defRPr sz="1900" b="1"/>
            </a:lvl3pPr>
            <a:lvl4pPr marL="1446503" indent="0">
              <a:buNone/>
              <a:defRPr sz="1700" b="1"/>
            </a:lvl4pPr>
            <a:lvl5pPr marL="1928668" indent="0">
              <a:buNone/>
              <a:defRPr sz="1700" b="1"/>
            </a:lvl5pPr>
            <a:lvl6pPr marL="2410838" indent="0">
              <a:buNone/>
              <a:defRPr sz="1700" b="1"/>
            </a:lvl6pPr>
            <a:lvl7pPr marL="2893002" indent="0">
              <a:buNone/>
              <a:defRPr sz="1700" b="1"/>
            </a:lvl7pPr>
            <a:lvl8pPr marL="3375168" indent="0">
              <a:buNone/>
              <a:defRPr sz="1700" b="1"/>
            </a:lvl8pPr>
            <a:lvl9pPr marL="3857336" indent="0">
              <a:buNone/>
              <a:defRPr sz="17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5" y="2174878"/>
            <a:ext cx="4376870" cy="3951288"/>
          </a:xfr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400" b="1"/>
            </a:lvl1pPr>
            <a:lvl2pPr marL="482168" indent="0">
              <a:buNone/>
              <a:defRPr sz="2100" b="1"/>
            </a:lvl2pPr>
            <a:lvl3pPr marL="964335" indent="0">
              <a:buNone/>
              <a:defRPr sz="1900" b="1"/>
            </a:lvl3pPr>
            <a:lvl4pPr marL="1446503" indent="0">
              <a:buNone/>
              <a:defRPr sz="1700" b="1"/>
            </a:lvl4pPr>
            <a:lvl5pPr marL="1928668" indent="0">
              <a:buNone/>
              <a:defRPr sz="1700" b="1"/>
            </a:lvl5pPr>
            <a:lvl6pPr marL="2410838" indent="0">
              <a:buNone/>
              <a:defRPr sz="1700" b="1"/>
            </a:lvl6pPr>
            <a:lvl7pPr marL="2893002" indent="0">
              <a:buNone/>
              <a:defRPr sz="1700" b="1"/>
            </a:lvl7pPr>
            <a:lvl8pPr marL="3375168" indent="0">
              <a:buNone/>
              <a:defRPr sz="1700" b="1"/>
            </a:lvl8pPr>
            <a:lvl9pPr marL="3857336" indent="0">
              <a:buNone/>
              <a:defRPr sz="17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28" y="2174878"/>
            <a:ext cx="4378590" cy="3951288"/>
          </a:xfr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92D6F23-2330-457D-8DB9-2DBC0A166F3D}"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72090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784052F6-3A93-4FF3-807C-85ECFD899B7D}"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181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sz="1800"/>
            </a:lvl1pPr>
          </a:lstStyle>
          <a:p>
            <a:pPr>
              <a:defRPr/>
            </a:pPr>
            <a:fld id="{13343551-B198-4BCB-94F7-D2E2E89155E2}" type="datetime1">
              <a:rPr lang="ja-JP" altLang="en-US" smtClean="0"/>
              <a:t>2019/1/13</a:t>
            </a:fld>
            <a:endParaRPr lang="en-US" altLang="ja-JP"/>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z="1800"/>
            </a:lvl1pPr>
          </a:lstStyle>
          <a:p>
            <a:pPr>
              <a:defRPr/>
            </a:pPr>
            <a:fld id="{A3394D7F-24EF-46E0-803B-0A2453B64FE1}" type="slidenum">
              <a:rPr lang="en-US" altLang="ja-JP"/>
              <a:pPr>
                <a:defRPr/>
              </a:pPr>
              <a:t>‹#›</a:t>
            </a:fld>
            <a:endParaRPr lang="en-US" altLang="ja-JP"/>
          </a:p>
        </p:txBody>
      </p:sp>
    </p:spTree>
    <p:extLst>
      <p:ext uri="{BB962C8B-B14F-4D97-AF65-F5344CB8AC3E}">
        <p14:creationId xmlns:p14="http://schemas.microsoft.com/office/powerpoint/2010/main" val="28761425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49FCB89-BE6A-4B5E-AD79-BF094DFC73BB}"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04099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4" y="273051"/>
            <a:ext cx="3259006" cy="1162050"/>
          </a:xfrm>
        </p:spPr>
        <p:txBody>
          <a:bodyPr anchor="b"/>
          <a:lstStyle>
            <a:lvl1pPr algn="l">
              <a:defRPr sz="21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80" y="273092"/>
            <a:ext cx="5537730" cy="5853113"/>
          </a:xfrm>
        </p:spPr>
        <p:txBody>
          <a:bodyPr/>
          <a:lstStyle>
            <a:lvl1pPr>
              <a:defRPr sz="3400"/>
            </a:lvl1pPr>
            <a:lvl2pPr>
              <a:defRPr sz="30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24" y="1435107"/>
            <a:ext cx="3259006" cy="4691064"/>
          </a:xfrm>
        </p:spPr>
        <p:txBody>
          <a:bodyPr/>
          <a:lstStyle>
            <a:lvl1pPr marL="0" indent="0">
              <a:buNone/>
              <a:defRPr sz="1400"/>
            </a:lvl1pPr>
            <a:lvl2pPr marL="482168" indent="0">
              <a:buNone/>
              <a:defRPr sz="1200"/>
            </a:lvl2pPr>
            <a:lvl3pPr marL="964335" indent="0">
              <a:buNone/>
              <a:defRPr sz="1100"/>
            </a:lvl3pPr>
            <a:lvl4pPr marL="1446503" indent="0">
              <a:buNone/>
              <a:defRPr sz="1000"/>
            </a:lvl4pPr>
            <a:lvl5pPr marL="1928668" indent="0">
              <a:buNone/>
              <a:defRPr sz="1000"/>
            </a:lvl5pPr>
            <a:lvl6pPr marL="2410838" indent="0">
              <a:buNone/>
              <a:defRPr sz="1000"/>
            </a:lvl6pPr>
            <a:lvl7pPr marL="2893002" indent="0">
              <a:buNone/>
              <a:defRPr sz="1000"/>
            </a:lvl7pPr>
            <a:lvl8pPr marL="3375168" indent="0">
              <a:buNone/>
              <a:defRPr sz="1000"/>
            </a:lvl8pPr>
            <a:lvl9pPr marL="3857336"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B0C8821-9BEA-492A-A58C-762AFBD5BE93}"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24074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2" y="4800747"/>
            <a:ext cx="5943600" cy="566737"/>
          </a:xfrm>
        </p:spPr>
        <p:txBody>
          <a:bodyPr anchor="b"/>
          <a:lstStyle>
            <a:lvl1pPr algn="l">
              <a:defRPr sz="2100" b="1"/>
            </a:lvl1pPr>
          </a:lstStyle>
          <a:p>
            <a:r>
              <a:rPr kumimoji="1" lang="ja-JP" altLang="en-US"/>
              <a:t>マスタ タイトルの書式設定</a:t>
            </a:r>
          </a:p>
        </p:txBody>
      </p:sp>
      <p:sp>
        <p:nvSpPr>
          <p:cNvPr id="3" name="図プレースホルダ 2"/>
          <p:cNvSpPr>
            <a:spLocks noGrp="1"/>
          </p:cNvSpPr>
          <p:nvPr>
            <p:ph type="pic" idx="1"/>
          </p:nvPr>
        </p:nvSpPr>
        <p:spPr>
          <a:xfrm>
            <a:off x="1941672" y="612775"/>
            <a:ext cx="5943600" cy="4114800"/>
          </a:xfrm>
        </p:spPr>
        <p:txBody>
          <a:bodyPr/>
          <a:lstStyle>
            <a:lvl1pPr marL="0" indent="0">
              <a:buNone/>
              <a:defRPr sz="3400"/>
            </a:lvl1pPr>
            <a:lvl2pPr marL="482168" indent="0">
              <a:buNone/>
              <a:defRPr sz="3000"/>
            </a:lvl2pPr>
            <a:lvl3pPr marL="964335" indent="0">
              <a:buNone/>
              <a:defRPr sz="2400"/>
            </a:lvl3pPr>
            <a:lvl4pPr marL="1446503" indent="0">
              <a:buNone/>
              <a:defRPr sz="2100"/>
            </a:lvl4pPr>
            <a:lvl5pPr marL="1928668" indent="0">
              <a:buNone/>
              <a:defRPr sz="2100"/>
            </a:lvl5pPr>
            <a:lvl6pPr marL="2410838" indent="0">
              <a:buNone/>
              <a:defRPr sz="2100"/>
            </a:lvl6pPr>
            <a:lvl7pPr marL="2893002" indent="0">
              <a:buNone/>
              <a:defRPr sz="2100"/>
            </a:lvl7pPr>
            <a:lvl8pPr marL="3375168" indent="0">
              <a:buNone/>
              <a:defRPr sz="2100"/>
            </a:lvl8pPr>
            <a:lvl9pPr marL="3857336" indent="0">
              <a:buNone/>
              <a:defRPr sz="2100"/>
            </a:lvl9pPr>
          </a:lstStyle>
          <a:p>
            <a:endParaRPr kumimoji="1" lang="ja-JP" altLang="en-US"/>
          </a:p>
        </p:txBody>
      </p:sp>
      <p:sp>
        <p:nvSpPr>
          <p:cNvPr id="4" name="テキスト プレースホルダ 3"/>
          <p:cNvSpPr>
            <a:spLocks noGrp="1"/>
          </p:cNvSpPr>
          <p:nvPr>
            <p:ph type="body" sz="half" idx="2"/>
          </p:nvPr>
        </p:nvSpPr>
        <p:spPr>
          <a:xfrm>
            <a:off x="1941672" y="5367527"/>
            <a:ext cx="5943600" cy="804863"/>
          </a:xfrm>
        </p:spPr>
        <p:txBody>
          <a:bodyPr/>
          <a:lstStyle>
            <a:lvl1pPr marL="0" indent="0">
              <a:buNone/>
              <a:defRPr sz="1400"/>
            </a:lvl1pPr>
            <a:lvl2pPr marL="482168" indent="0">
              <a:buNone/>
              <a:defRPr sz="1200"/>
            </a:lvl2pPr>
            <a:lvl3pPr marL="964335" indent="0">
              <a:buNone/>
              <a:defRPr sz="1100"/>
            </a:lvl3pPr>
            <a:lvl4pPr marL="1446503" indent="0">
              <a:buNone/>
              <a:defRPr sz="1000"/>
            </a:lvl4pPr>
            <a:lvl5pPr marL="1928668" indent="0">
              <a:buNone/>
              <a:defRPr sz="1000"/>
            </a:lvl5pPr>
            <a:lvl6pPr marL="2410838" indent="0">
              <a:buNone/>
              <a:defRPr sz="1000"/>
            </a:lvl6pPr>
            <a:lvl7pPr marL="2893002" indent="0">
              <a:buNone/>
              <a:defRPr sz="1000"/>
            </a:lvl7pPr>
            <a:lvl8pPr marL="3375168" indent="0">
              <a:buNone/>
              <a:defRPr sz="1000"/>
            </a:lvl8pPr>
            <a:lvl9pPr marL="3857336"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09FDFEE-8220-43AF-88C0-33BAC05DF107}"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69816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E38A07-C47A-4D45-9A7A-53E3DEAE7C8A}"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60435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3" y="274673"/>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31" y="27467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0299A69-8481-46AC-B4B6-78D186B17979}"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367B75F-20BA-4200-B8D2-3828A1AB5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76671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79" y="2130894"/>
            <a:ext cx="84201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5" y="3886204"/>
            <a:ext cx="6934200" cy="1752600"/>
          </a:xfrm>
        </p:spPr>
        <p:txBody>
          <a:bodyPr/>
          <a:lstStyle>
            <a:lvl1pPr marL="0" indent="0" algn="ctr">
              <a:buNone/>
              <a:defRPr/>
            </a:lvl1pPr>
            <a:lvl2pPr marL="456710" indent="0" algn="ctr">
              <a:buNone/>
              <a:defRPr/>
            </a:lvl2pPr>
            <a:lvl3pPr marL="913421" indent="0" algn="ctr">
              <a:buNone/>
              <a:defRPr/>
            </a:lvl3pPr>
            <a:lvl4pPr marL="1370128" indent="0" algn="ctr">
              <a:buNone/>
              <a:defRPr/>
            </a:lvl4pPr>
            <a:lvl5pPr marL="1826840" indent="0" algn="ctr">
              <a:buNone/>
              <a:defRPr/>
            </a:lvl5pPr>
            <a:lvl6pPr marL="2283547" indent="0" algn="ctr">
              <a:buNone/>
              <a:defRPr/>
            </a:lvl6pPr>
            <a:lvl7pPr marL="2740257" indent="0" algn="ctr">
              <a:buNone/>
              <a:defRPr/>
            </a:lvl7pPr>
            <a:lvl8pPr marL="3196966" indent="0" algn="ctr">
              <a:buNone/>
              <a:defRPr/>
            </a:lvl8pPr>
            <a:lvl9pPr marL="365368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C6EEB169-5BD3-4ADC-91FD-A295220360DE}"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633798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228FAFFE-FB7E-489E-B75E-029726FEB152}"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21938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03" y="4407398"/>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703" y="2906732"/>
            <a:ext cx="8420101" cy="1500187"/>
          </a:xfrm>
        </p:spPr>
        <p:txBody>
          <a:bodyPr anchor="b"/>
          <a:lstStyle>
            <a:lvl1pPr marL="0" indent="0">
              <a:buNone/>
              <a:defRPr sz="2000"/>
            </a:lvl1pPr>
            <a:lvl2pPr marL="456710" indent="0">
              <a:buNone/>
              <a:defRPr sz="1800"/>
            </a:lvl2pPr>
            <a:lvl3pPr marL="913421" indent="0">
              <a:buNone/>
              <a:defRPr sz="1600"/>
            </a:lvl3pPr>
            <a:lvl4pPr marL="1370128" indent="0">
              <a:buNone/>
              <a:defRPr sz="1400"/>
            </a:lvl4pPr>
            <a:lvl5pPr marL="1826840" indent="0">
              <a:buNone/>
              <a:defRPr sz="1400"/>
            </a:lvl5pPr>
            <a:lvl6pPr marL="2283547" indent="0">
              <a:buNone/>
              <a:defRPr sz="1400"/>
            </a:lvl6pPr>
            <a:lvl7pPr marL="2740257" indent="0">
              <a:buNone/>
              <a:defRPr sz="1400"/>
            </a:lvl7pPr>
            <a:lvl8pPr marL="3196966" indent="0">
              <a:buNone/>
              <a:defRPr sz="1400"/>
            </a:lvl8pPr>
            <a:lvl9pPr marL="3653681"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07FAF68-430F-4519-AFB5-7C5A58796266}"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055977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29" y="1600263"/>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48" y="1600263"/>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F7D99D30-8CCE-4B62-8082-8176D392DB33}" type="datetime1">
              <a:rPr lang="ja-JP" altLang="en-US" smtClean="0">
                <a:solidFill>
                  <a:prstClr val="black"/>
                </a:solidFill>
              </a:rPr>
              <a:t>2019/1/13</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832392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6" y="1535113"/>
            <a:ext cx="4376738" cy="639762"/>
          </a:xfrm>
        </p:spPr>
        <p:txBody>
          <a:bodyPr anchor="b"/>
          <a:lstStyle>
            <a:lvl1pPr marL="0" indent="0">
              <a:buNone/>
              <a:defRPr sz="2400" b="1"/>
            </a:lvl1pPr>
            <a:lvl2pPr marL="456710" indent="0">
              <a:buNone/>
              <a:defRPr sz="2000" b="1"/>
            </a:lvl2pPr>
            <a:lvl3pPr marL="913421" indent="0">
              <a:buNone/>
              <a:defRPr sz="1800" b="1"/>
            </a:lvl3pPr>
            <a:lvl4pPr marL="1370128" indent="0">
              <a:buNone/>
              <a:defRPr sz="1600" b="1"/>
            </a:lvl4pPr>
            <a:lvl5pPr marL="1826840" indent="0">
              <a:buNone/>
              <a:defRPr sz="1600" b="1"/>
            </a:lvl5pPr>
            <a:lvl6pPr marL="2283547" indent="0">
              <a:buNone/>
              <a:defRPr sz="1600" b="1"/>
            </a:lvl6pPr>
            <a:lvl7pPr marL="2740257" indent="0">
              <a:buNone/>
              <a:defRPr sz="1600" b="1"/>
            </a:lvl7pPr>
            <a:lvl8pPr marL="3196966" indent="0">
              <a:buNone/>
              <a:defRPr sz="1600" b="1"/>
            </a:lvl8pPr>
            <a:lvl9pPr marL="36536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6"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55" y="1535113"/>
            <a:ext cx="4378325" cy="639762"/>
          </a:xfrm>
        </p:spPr>
        <p:txBody>
          <a:bodyPr anchor="b"/>
          <a:lstStyle>
            <a:lvl1pPr marL="0" indent="0">
              <a:buNone/>
              <a:defRPr sz="2400" b="1"/>
            </a:lvl1pPr>
            <a:lvl2pPr marL="456710" indent="0">
              <a:buNone/>
              <a:defRPr sz="2000" b="1"/>
            </a:lvl2pPr>
            <a:lvl3pPr marL="913421" indent="0">
              <a:buNone/>
              <a:defRPr sz="1800" b="1"/>
            </a:lvl3pPr>
            <a:lvl4pPr marL="1370128" indent="0">
              <a:buNone/>
              <a:defRPr sz="1600" b="1"/>
            </a:lvl4pPr>
            <a:lvl5pPr marL="1826840" indent="0">
              <a:buNone/>
              <a:defRPr sz="1600" b="1"/>
            </a:lvl5pPr>
            <a:lvl6pPr marL="2283547" indent="0">
              <a:buNone/>
              <a:defRPr sz="1600" b="1"/>
            </a:lvl6pPr>
            <a:lvl7pPr marL="2740257" indent="0">
              <a:buNone/>
              <a:defRPr sz="1600" b="1"/>
            </a:lvl7pPr>
            <a:lvl8pPr marL="3196966" indent="0">
              <a:buNone/>
              <a:defRPr sz="1600" b="1"/>
            </a:lvl8pPr>
            <a:lvl9pPr marL="36536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5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C12BB56A-3BDF-455D-9DEA-6602349E77B1}" type="datetime1">
              <a:rPr lang="ja-JP" altLang="en-US" smtClean="0">
                <a:solidFill>
                  <a:prstClr val="black"/>
                </a:solidFill>
              </a:rPr>
              <a:t>2019/1/13</a:t>
            </a:fld>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05425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sz="1800"/>
            </a:lvl1pPr>
          </a:lstStyle>
          <a:p>
            <a:pPr>
              <a:defRPr/>
            </a:pPr>
            <a:fld id="{10C353E2-A55B-4CFE-A8C1-1E069EF18A4B}" type="datetime1">
              <a:rPr lang="ja-JP" altLang="en-US" smtClean="0"/>
              <a:t>2019/1/13</a:t>
            </a:fld>
            <a:endParaRPr lang="en-US" altLang="ja-JP"/>
          </a:p>
        </p:txBody>
      </p:sp>
      <p:sp>
        <p:nvSpPr>
          <p:cNvPr id="6"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z="1800"/>
            </a:lvl1pPr>
          </a:lstStyle>
          <a:p>
            <a:pPr>
              <a:defRPr/>
            </a:pPr>
            <a:fld id="{99A02C91-E3F3-46E0-A639-4E0290039DD0}" type="slidenum">
              <a:rPr lang="en-US" altLang="ja-JP"/>
              <a:pPr>
                <a:defRPr/>
              </a:pPr>
              <a:t>‹#›</a:t>
            </a:fld>
            <a:endParaRPr lang="en-US" altLang="ja-JP"/>
          </a:p>
        </p:txBody>
      </p:sp>
    </p:spTree>
    <p:extLst>
      <p:ext uri="{BB962C8B-B14F-4D97-AF65-F5344CB8AC3E}">
        <p14:creationId xmlns:p14="http://schemas.microsoft.com/office/powerpoint/2010/main" val="24877882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59D4B35D-B839-4E90-8FA1-8B773FCC7F46}" type="datetime1">
              <a:rPr lang="ja-JP" altLang="en-US" smtClean="0">
                <a:solidFill>
                  <a:prstClr val="black"/>
                </a:solidFill>
              </a:rPr>
              <a:t>2019/1/13</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848633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DAA382D-296D-4F35-859D-DE6968570F49}" type="datetime1">
              <a:rPr lang="ja-JP" altLang="en-US" smtClean="0">
                <a:solidFill>
                  <a:prstClr val="black"/>
                </a:solidFill>
              </a:rPr>
              <a:t>2019/1/13</a:t>
            </a:fld>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873064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61" y="27308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31"/>
            <a:ext cx="3259138" cy="4691063"/>
          </a:xfrm>
        </p:spPr>
        <p:txBody>
          <a:bodyPr/>
          <a:lstStyle>
            <a:lvl1pPr marL="0" indent="0">
              <a:buNone/>
              <a:defRPr sz="1400"/>
            </a:lvl1pPr>
            <a:lvl2pPr marL="456710" indent="0">
              <a:buNone/>
              <a:defRPr sz="1200"/>
            </a:lvl2pPr>
            <a:lvl3pPr marL="913421" indent="0">
              <a:buNone/>
              <a:defRPr sz="1000"/>
            </a:lvl3pPr>
            <a:lvl4pPr marL="1370128" indent="0">
              <a:buNone/>
              <a:defRPr sz="900"/>
            </a:lvl4pPr>
            <a:lvl5pPr marL="1826840" indent="0">
              <a:buNone/>
              <a:defRPr sz="900"/>
            </a:lvl5pPr>
            <a:lvl6pPr marL="2283547" indent="0">
              <a:buNone/>
              <a:defRPr sz="900"/>
            </a:lvl6pPr>
            <a:lvl7pPr marL="2740257" indent="0">
              <a:buNone/>
              <a:defRPr sz="900"/>
            </a:lvl7pPr>
            <a:lvl8pPr marL="3196966" indent="0">
              <a:buNone/>
              <a:defRPr sz="900"/>
            </a:lvl8pPr>
            <a:lvl9pPr marL="365368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1C65C41-08D2-47B9-9A05-A9B842B610EB}" type="datetime1">
              <a:rPr lang="ja-JP" altLang="en-US" smtClean="0">
                <a:solidFill>
                  <a:prstClr val="black"/>
                </a:solidFill>
              </a:rPr>
              <a:t>2019/1/13</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947376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3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32" y="612775"/>
            <a:ext cx="5943600" cy="4114800"/>
          </a:xfrm>
        </p:spPr>
        <p:txBody>
          <a:bodyPr/>
          <a:lstStyle>
            <a:lvl1pPr marL="0" indent="0">
              <a:buNone/>
              <a:defRPr sz="3200"/>
            </a:lvl1pPr>
            <a:lvl2pPr marL="456710" indent="0">
              <a:buNone/>
              <a:defRPr sz="2800"/>
            </a:lvl2pPr>
            <a:lvl3pPr marL="913421" indent="0">
              <a:buNone/>
              <a:defRPr sz="2400"/>
            </a:lvl3pPr>
            <a:lvl4pPr marL="1370128" indent="0">
              <a:buNone/>
              <a:defRPr sz="2000"/>
            </a:lvl4pPr>
            <a:lvl5pPr marL="1826840" indent="0">
              <a:buNone/>
              <a:defRPr sz="2000"/>
            </a:lvl5pPr>
            <a:lvl6pPr marL="2283547" indent="0">
              <a:buNone/>
              <a:defRPr sz="2000"/>
            </a:lvl6pPr>
            <a:lvl7pPr marL="2740257" indent="0">
              <a:buNone/>
              <a:defRPr sz="2000"/>
            </a:lvl7pPr>
            <a:lvl8pPr marL="3196966" indent="0">
              <a:buNone/>
              <a:defRPr sz="2000"/>
            </a:lvl8pPr>
            <a:lvl9pPr marL="36536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32" y="5367339"/>
            <a:ext cx="5943600" cy="804862"/>
          </a:xfrm>
        </p:spPr>
        <p:txBody>
          <a:bodyPr/>
          <a:lstStyle>
            <a:lvl1pPr marL="0" indent="0">
              <a:buNone/>
              <a:defRPr sz="1400"/>
            </a:lvl1pPr>
            <a:lvl2pPr marL="456710" indent="0">
              <a:buNone/>
              <a:defRPr sz="1200"/>
            </a:lvl2pPr>
            <a:lvl3pPr marL="913421" indent="0">
              <a:buNone/>
              <a:defRPr sz="1000"/>
            </a:lvl3pPr>
            <a:lvl4pPr marL="1370128" indent="0">
              <a:buNone/>
              <a:defRPr sz="900"/>
            </a:lvl4pPr>
            <a:lvl5pPr marL="1826840" indent="0">
              <a:buNone/>
              <a:defRPr sz="900"/>
            </a:lvl5pPr>
            <a:lvl6pPr marL="2283547" indent="0">
              <a:buNone/>
              <a:defRPr sz="900"/>
            </a:lvl6pPr>
            <a:lvl7pPr marL="2740257" indent="0">
              <a:buNone/>
              <a:defRPr sz="900"/>
            </a:lvl7pPr>
            <a:lvl8pPr marL="3196966" indent="0">
              <a:buNone/>
              <a:defRPr sz="900"/>
            </a:lvl8pPr>
            <a:lvl9pPr marL="365368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F8E0F9D-9CF0-4ACE-B920-30B1F00B1F97}" type="datetime1">
              <a:rPr lang="ja-JP" altLang="en-US" smtClean="0">
                <a:solidFill>
                  <a:prstClr val="black"/>
                </a:solidFill>
              </a:rPr>
              <a:t>2019/1/13</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19232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D86D3C7-34F0-42CE-91F0-E4ACEE77C802}"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36993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93"/>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33" y="274693"/>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D95380F8-8404-49AE-9A90-7808B9B3A9A9}"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490423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9"/>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1" y="1600263"/>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87A07492-D2A3-45EB-9806-EF73361928C1}"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870784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93"/>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788C31F7-9E12-4448-8FE8-2D06996D632B}" type="datetime1">
              <a:rPr lang="ja-JP" altLang="en-US" smtClean="0">
                <a:solidFill>
                  <a:prstClr val="black"/>
                </a:solidFill>
              </a:rPr>
              <a:t>2019/1/13</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384746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AEF8336F-4A9B-49AC-A134-37C354FDF12B}"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483291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0B752179-06D1-4C57-831B-0C7B1FE1911C}"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00310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sz="1800"/>
            </a:lvl1pPr>
          </a:lstStyle>
          <a:p>
            <a:pPr>
              <a:defRPr/>
            </a:pPr>
            <a:fld id="{50FE83E6-61A7-4B24-85A3-5DE4C8C1ACE3}" type="datetime1">
              <a:rPr lang="ja-JP" altLang="en-US" smtClean="0"/>
              <a:t>2019/1/13</a:t>
            </a:fld>
            <a:endParaRPr lang="en-US" altLang="ja-JP"/>
          </a:p>
        </p:txBody>
      </p:sp>
      <p:sp>
        <p:nvSpPr>
          <p:cNvPr id="8"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sz="1800"/>
            </a:lvl1pPr>
          </a:lstStyle>
          <a:p>
            <a:pPr>
              <a:defRPr/>
            </a:pPr>
            <a:fld id="{741B4063-53C4-4EF1-8A53-27B4D2B963BE}" type="slidenum">
              <a:rPr lang="en-US" altLang="ja-JP"/>
              <a:pPr>
                <a:defRPr/>
              </a:pPr>
              <a:t>‹#›</a:t>
            </a:fld>
            <a:endParaRPr lang="en-US" altLang="ja-JP"/>
          </a:p>
        </p:txBody>
      </p:sp>
    </p:spTree>
    <p:extLst>
      <p:ext uri="{BB962C8B-B14F-4D97-AF65-F5344CB8AC3E}">
        <p14:creationId xmlns:p14="http://schemas.microsoft.com/office/powerpoint/2010/main" val="37132004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2DF5E68B-ED2B-4EC8-8154-FEC146DC24B7}"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420237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1"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F11888AA-86BD-41C4-82A3-A0886D19090B}" type="datetime1">
              <a:rPr lang="ja-JP" altLang="en-US" smtClean="0">
                <a:solidFill>
                  <a:prstClr val="black"/>
                </a:solidFill>
              </a:rPr>
              <a:t>2019/1/13</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136717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9E83BD4C-F781-4E0D-9905-6E25C25BE1F2}" type="datetime1">
              <a:rPr lang="ja-JP" altLang="en-US" smtClean="0">
                <a:solidFill>
                  <a:prstClr val="black"/>
                </a:solidFill>
              </a:rPr>
              <a:t>2019/1/13</a:t>
            </a:fld>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596065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5B3255E1-2112-40DA-8849-D19B3E452F2A}" type="datetime1">
              <a:rPr lang="ja-JP" altLang="en-US" smtClean="0">
                <a:solidFill>
                  <a:prstClr val="black"/>
                </a:solidFill>
              </a:rPr>
              <a:t>2019/1/13</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196883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42D7CF4-B1AB-4977-8790-39469632EE3C}" type="datetime1">
              <a:rPr lang="ja-JP" altLang="en-US" smtClean="0">
                <a:solidFill>
                  <a:prstClr val="black"/>
                </a:solidFill>
              </a:rPr>
              <a:t>2019/1/13</a:t>
            </a:fld>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875967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C164D70-DC53-45D1-8422-F39078724B5D}" type="datetime1">
              <a:rPr lang="ja-JP" altLang="en-US" smtClean="0">
                <a:solidFill>
                  <a:prstClr val="black"/>
                </a:solidFill>
              </a:rPr>
              <a:t>2019/1/13</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974146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D6C4054-1D59-4D7B-AFBA-3BC14970B28B}" type="datetime1">
              <a:rPr lang="ja-JP" altLang="en-US" smtClean="0">
                <a:solidFill>
                  <a:prstClr val="black"/>
                </a:solidFill>
              </a:rPr>
              <a:t>2019/1/13</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340891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F2240C9E-C392-45A3-AAFE-1A240DAF62F0}"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906219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2" y="27464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6599E0B-6FD9-4236-B360-6346DFBE5483}"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08117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FB516E07-6657-4F06-B72E-6F4260AEC693}" type="datetime1">
              <a:rPr lang="ja-JP" altLang="en-US" smtClean="0">
                <a:solidFill>
                  <a:prstClr val="black"/>
                </a:solidFill>
              </a:rPr>
              <a:t>2019/1/13</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3703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Rectangle 4"/>
          <p:cNvSpPr>
            <a:spLocks noGrp="1" noChangeArrowheads="1"/>
          </p:cNvSpPr>
          <p:nvPr>
            <p:ph type="dt" sz="half" idx="10"/>
          </p:nvPr>
        </p:nvSpPr>
        <p:spPr/>
        <p:txBody>
          <a:bodyPr/>
          <a:lstStyle>
            <a:lvl1pPr>
              <a:defRPr sz="1800"/>
            </a:lvl1pPr>
          </a:lstStyle>
          <a:p>
            <a:pPr>
              <a:defRPr/>
            </a:pPr>
            <a:fld id="{07A9A597-AEBE-4321-B4BD-993C67FFCE24}" type="datetime1">
              <a:rPr lang="ja-JP" altLang="en-US" smtClean="0"/>
              <a:t>2019/1/13</a:t>
            </a:fld>
            <a:endParaRPr lang="en-US" altLang="ja-JP"/>
          </a:p>
        </p:txBody>
      </p:sp>
      <p:sp>
        <p:nvSpPr>
          <p:cNvPr id="4"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sz="1800"/>
            </a:lvl1pPr>
          </a:lstStyle>
          <a:p>
            <a:pPr>
              <a:defRPr/>
            </a:pPr>
            <a:fld id="{685203B7-620F-4111-84A7-99172FD0C19A}" type="slidenum">
              <a:rPr lang="en-US" altLang="ja-JP"/>
              <a:pPr>
                <a:defRPr/>
              </a:pPr>
              <a:t>‹#›</a:t>
            </a:fld>
            <a:endParaRPr lang="en-US" altLang="ja-JP"/>
          </a:p>
        </p:txBody>
      </p:sp>
    </p:spTree>
    <p:extLst>
      <p:ext uri="{BB962C8B-B14F-4D97-AF65-F5344CB8AC3E}">
        <p14:creationId xmlns:p14="http://schemas.microsoft.com/office/powerpoint/2010/main" val="8189186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2"/>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4CCD41ED-744C-4A1A-8BE9-AB77014416BE}" type="datetime1">
              <a:rPr lang="ja-JP" altLang="en-US" smtClean="0">
                <a:solidFill>
                  <a:prstClr val="black"/>
                </a:solidFill>
              </a:rPr>
              <a:t>2019/1/13</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287326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A94C78E-E25E-42CB-BA4A-4FBCD0B7C1DD}" type="datetime1">
              <a:rPr lang="ja-JP" altLang="en-US" smtClean="0">
                <a:solidFill>
                  <a:srgbClr val="000000"/>
                </a:solidFill>
              </a:rPr>
              <a:t>2019/1/13</a:t>
            </a:fld>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794345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93488A3-1055-457D-8D8E-9F29A9A6BA57}" type="datetime1">
              <a:rPr lang="ja-JP" altLang="en-US" smtClean="0">
                <a:solidFill>
                  <a:srgbClr val="000000"/>
                </a:solidFill>
              </a:rPr>
              <a:t>2019/1/13</a:t>
            </a:fld>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780427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3"/>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83CC832-66FF-4621-AB2E-31C677E1CD67}" type="datetime1">
              <a:rPr lang="ja-JP" altLang="en-US" smtClean="0">
                <a:solidFill>
                  <a:srgbClr val="000000"/>
                </a:solidFill>
              </a:rPr>
              <a:t>2019/1/13</a:t>
            </a:fld>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191092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E6E69B9B-7A23-454A-9E77-09395628B19A}" type="datetime1">
              <a:rPr lang="ja-JP" altLang="en-US" smtClean="0">
                <a:solidFill>
                  <a:srgbClr val="000000"/>
                </a:solidFill>
              </a:rPr>
              <a:t>2019/1/13</a:t>
            </a:fld>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242370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4632D8BF-6AA0-4209-AC44-D618B41B4928}" type="datetime1">
              <a:rPr lang="ja-JP" altLang="en-US" smtClean="0">
                <a:solidFill>
                  <a:srgbClr val="000000"/>
                </a:solidFill>
              </a:rPr>
              <a:t>2019/1/13</a:t>
            </a:fld>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1424706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31FD10AF-A92E-4266-B31E-A2DC4D73B35C}" type="datetime1">
              <a:rPr lang="ja-JP" altLang="en-US" smtClean="0">
                <a:solidFill>
                  <a:srgbClr val="000000"/>
                </a:solidFill>
              </a:rPr>
              <a:t>2019/1/13</a:t>
            </a:fld>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073877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F1E044-5DE7-426B-ACDD-5FE42FB241E4}" type="datetime1">
              <a:rPr lang="ja-JP" altLang="en-US" smtClean="0">
                <a:solidFill>
                  <a:srgbClr val="000000"/>
                </a:solidFill>
              </a:rPr>
              <a:t>2019/1/13</a:t>
            </a:fld>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148789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3"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714EEAE-6B61-4EDB-8FC4-C47EC28CAAE7}" type="datetime1">
              <a:rPr lang="ja-JP" altLang="en-US" smtClean="0">
                <a:solidFill>
                  <a:srgbClr val="000000"/>
                </a:solidFill>
              </a:rPr>
              <a:t>2019/1/13</a:t>
            </a:fld>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1311405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C34AEFD-764F-4A01-AB69-7710DA7488D0}" type="datetime1">
              <a:rPr lang="ja-JP" altLang="en-US" smtClean="0">
                <a:solidFill>
                  <a:srgbClr val="000000"/>
                </a:solidFill>
              </a:rPr>
              <a:t>2019/1/13</a:t>
            </a:fld>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251654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a:lvl1pPr>
          </a:lstStyle>
          <a:p>
            <a:pPr>
              <a:defRPr/>
            </a:pPr>
            <a:fld id="{D5A8C262-6D11-4408-A8D2-EC7928479B3D}" type="datetime1">
              <a:rPr lang="ja-JP" altLang="en-US" smtClean="0"/>
              <a:t>2019/1/13</a:t>
            </a:fld>
            <a:endParaRPr lang="en-US" altLang="ja-JP"/>
          </a:p>
        </p:txBody>
      </p:sp>
      <p:sp>
        <p:nvSpPr>
          <p:cNvPr id="3"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sz="1800"/>
            </a:lvl1pPr>
          </a:lstStyle>
          <a:p>
            <a:pPr>
              <a:defRPr/>
            </a:pPr>
            <a:fld id="{BD2B9022-39E2-43DA-9E46-86E8FB3BD669}" type="slidenum">
              <a:rPr lang="en-US" altLang="ja-JP"/>
              <a:pPr>
                <a:defRPr/>
              </a:pPr>
              <a:t>‹#›</a:t>
            </a:fld>
            <a:endParaRPr lang="en-US" altLang="ja-JP"/>
          </a:p>
        </p:txBody>
      </p:sp>
    </p:spTree>
    <p:extLst>
      <p:ext uri="{BB962C8B-B14F-4D97-AF65-F5344CB8AC3E}">
        <p14:creationId xmlns:p14="http://schemas.microsoft.com/office/powerpoint/2010/main" val="268124663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DF2739-8F7A-4361-BFB9-4303346901F9}" type="datetime1">
              <a:rPr lang="ja-JP" altLang="en-US" smtClean="0">
                <a:solidFill>
                  <a:srgbClr val="000000"/>
                </a:solidFill>
              </a:rPr>
              <a:t>2019/1/13</a:t>
            </a:fld>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6413607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27B196F1-C4A9-4671-8C55-CC397BDA25C6}" type="datetime1">
              <a:rPr lang="ja-JP" altLang="en-US" smtClean="0">
                <a:solidFill>
                  <a:srgbClr val="000000"/>
                </a:solidFill>
              </a:rPr>
              <a:t>2019/1/13</a:t>
            </a:fld>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314940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7"/>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4"/>
            <a:ext cx="6934200" cy="1752600"/>
          </a:xfrm>
        </p:spPr>
        <p:txBody>
          <a:bodyPr/>
          <a:lstStyle>
            <a:lvl1pPr marL="0" indent="0" algn="ctr">
              <a:buNone/>
              <a:defRPr>
                <a:solidFill>
                  <a:schemeClr val="tx1">
                    <a:tint val="75000"/>
                  </a:schemeClr>
                </a:solidFill>
              </a:defRPr>
            </a:lvl1pPr>
            <a:lvl2pPr marL="456710" indent="0" algn="ctr">
              <a:buNone/>
              <a:defRPr>
                <a:solidFill>
                  <a:schemeClr val="tx1">
                    <a:tint val="75000"/>
                  </a:schemeClr>
                </a:solidFill>
              </a:defRPr>
            </a:lvl2pPr>
            <a:lvl3pPr marL="913421" indent="0" algn="ctr">
              <a:buNone/>
              <a:defRPr>
                <a:solidFill>
                  <a:schemeClr val="tx1">
                    <a:tint val="75000"/>
                  </a:schemeClr>
                </a:solidFill>
              </a:defRPr>
            </a:lvl3pPr>
            <a:lvl4pPr marL="1370128" indent="0" algn="ctr">
              <a:buNone/>
              <a:defRPr>
                <a:solidFill>
                  <a:schemeClr val="tx1">
                    <a:tint val="75000"/>
                  </a:schemeClr>
                </a:solidFill>
              </a:defRPr>
            </a:lvl4pPr>
            <a:lvl5pPr marL="1826840" indent="0" algn="ctr">
              <a:buNone/>
              <a:defRPr>
                <a:solidFill>
                  <a:schemeClr val="tx1">
                    <a:tint val="75000"/>
                  </a:schemeClr>
                </a:solidFill>
              </a:defRPr>
            </a:lvl5pPr>
            <a:lvl6pPr marL="2283547" indent="0" algn="ctr">
              <a:buNone/>
              <a:defRPr>
                <a:solidFill>
                  <a:schemeClr val="tx1">
                    <a:tint val="75000"/>
                  </a:schemeClr>
                </a:solidFill>
              </a:defRPr>
            </a:lvl6pPr>
            <a:lvl7pPr marL="2740257" indent="0" algn="ctr">
              <a:buNone/>
              <a:defRPr>
                <a:solidFill>
                  <a:schemeClr val="tx1">
                    <a:tint val="75000"/>
                  </a:schemeClr>
                </a:solidFill>
              </a:defRPr>
            </a:lvl7pPr>
            <a:lvl8pPr marL="3196966" indent="0" algn="ctr">
              <a:buNone/>
              <a:defRPr>
                <a:solidFill>
                  <a:schemeClr val="tx1">
                    <a:tint val="75000"/>
                  </a:schemeClr>
                </a:solidFill>
              </a:defRPr>
            </a:lvl8pPr>
            <a:lvl9pPr marL="365368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686CCF8-CF55-449A-A717-A3FD1A6AC8B2}"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99483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62D099B-D272-4950-918E-47E98B86DDA7}"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83942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8"/>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32"/>
            <a:ext cx="8420100" cy="1500187"/>
          </a:xfrm>
        </p:spPr>
        <p:txBody>
          <a:bodyPr anchor="b"/>
          <a:lstStyle>
            <a:lvl1pPr marL="0" indent="0">
              <a:buNone/>
              <a:defRPr sz="2000">
                <a:solidFill>
                  <a:schemeClr val="tx1">
                    <a:tint val="75000"/>
                  </a:schemeClr>
                </a:solidFill>
              </a:defRPr>
            </a:lvl1pPr>
            <a:lvl2pPr marL="456710" indent="0">
              <a:buNone/>
              <a:defRPr sz="1800">
                <a:solidFill>
                  <a:schemeClr val="tx1">
                    <a:tint val="75000"/>
                  </a:schemeClr>
                </a:solidFill>
              </a:defRPr>
            </a:lvl2pPr>
            <a:lvl3pPr marL="913421" indent="0">
              <a:buNone/>
              <a:defRPr sz="1600">
                <a:solidFill>
                  <a:schemeClr val="tx1">
                    <a:tint val="75000"/>
                  </a:schemeClr>
                </a:solidFill>
              </a:defRPr>
            </a:lvl3pPr>
            <a:lvl4pPr marL="1370128" indent="0">
              <a:buNone/>
              <a:defRPr sz="1400">
                <a:solidFill>
                  <a:schemeClr val="tx1">
                    <a:tint val="75000"/>
                  </a:schemeClr>
                </a:solidFill>
              </a:defRPr>
            </a:lvl4pPr>
            <a:lvl5pPr marL="1826840" indent="0">
              <a:buNone/>
              <a:defRPr sz="1400">
                <a:solidFill>
                  <a:schemeClr val="tx1">
                    <a:tint val="75000"/>
                  </a:schemeClr>
                </a:solidFill>
              </a:defRPr>
            </a:lvl5pPr>
            <a:lvl6pPr marL="2283547" indent="0">
              <a:buNone/>
              <a:defRPr sz="1400">
                <a:solidFill>
                  <a:schemeClr val="tx1">
                    <a:tint val="75000"/>
                  </a:schemeClr>
                </a:solidFill>
              </a:defRPr>
            </a:lvl6pPr>
            <a:lvl7pPr marL="2740257" indent="0">
              <a:buNone/>
              <a:defRPr sz="1400">
                <a:solidFill>
                  <a:schemeClr val="tx1">
                    <a:tint val="75000"/>
                  </a:schemeClr>
                </a:solidFill>
              </a:defRPr>
            </a:lvl7pPr>
            <a:lvl8pPr marL="3196966" indent="0">
              <a:buNone/>
              <a:defRPr sz="1400">
                <a:solidFill>
                  <a:schemeClr val="tx1">
                    <a:tint val="75000"/>
                  </a:schemeClr>
                </a:solidFill>
              </a:defRPr>
            </a:lvl8pPr>
            <a:lvl9pPr marL="365368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AB3A0A-1251-4FA8-9A33-B1A52175CF9D}"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30084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19" y="160022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2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4A55F5A-DBBF-40DC-A3EC-B1AC25D47469}"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11031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6710" indent="0">
              <a:buNone/>
              <a:defRPr sz="2000" b="1"/>
            </a:lvl2pPr>
            <a:lvl3pPr marL="913421" indent="0">
              <a:buNone/>
              <a:defRPr sz="1800" b="1"/>
            </a:lvl3pPr>
            <a:lvl4pPr marL="1370128" indent="0">
              <a:buNone/>
              <a:defRPr sz="1600" b="1"/>
            </a:lvl4pPr>
            <a:lvl5pPr marL="1826840" indent="0">
              <a:buNone/>
              <a:defRPr sz="1600" b="1"/>
            </a:lvl5pPr>
            <a:lvl6pPr marL="2283547" indent="0">
              <a:buNone/>
              <a:defRPr sz="1600" b="1"/>
            </a:lvl6pPr>
            <a:lvl7pPr marL="2740257" indent="0">
              <a:buNone/>
              <a:defRPr sz="1600" b="1"/>
            </a:lvl7pPr>
            <a:lvl8pPr marL="3196966" indent="0">
              <a:buNone/>
              <a:defRPr sz="1600" b="1"/>
            </a:lvl8pPr>
            <a:lvl9pPr marL="365368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8"/>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6710" indent="0">
              <a:buNone/>
              <a:defRPr sz="2000" b="1"/>
            </a:lvl2pPr>
            <a:lvl3pPr marL="913421" indent="0">
              <a:buNone/>
              <a:defRPr sz="1800" b="1"/>
            </a:lvl3pPr>
            <a:lvl4pPr marL="1370128" indent="0">
              <a:buNone/>
              <a:defRPr sz="1600" b="1"/>
            </a:lvl4pPr>
            <a:lvl5pPr marL="1826840" indent="0">
              <a:buNone/>
              <a:defRPr sz="1600" b="1"/>
            </a:lvl5pPr>
            <a:lvl6pPr marL="2283547" indent="0">
              <a:buNone/>
              <a:defRPr sz="1600" b="1"/>
            </a:lvl6pPr>
            <a:lvl7pPr marL="2740257" indent="0">
              <a:buNone/>
              <a:defRPr sz="1600" b="1"/>
            </a:lvl7pPr>
            <a:lvl8pPr marL="3196966" indent="0">
              <a:buNone/>
              <a:defRPr sz="1600" b="1"/>
            </a:lvl8pPr>
            <a:lvl9pPr marL="365368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8"/>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2FDEF7B-1216-4D45-A62C-95A6AFF0A52A}"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11776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10779B4-BFF8-443D-8BB4-2D3513C680A7}"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73121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B37D3A-A0BD-4EB8-AE17-2025B97613FD}"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85542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1"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6710" indent="0">
              <a:buNone/>
              <a:defRPr sz="1200"/>
            </a:lvl2pPr>
            <a:lvl3pPr marL="913421" indent="0">
              <a:buNone/>
              <a:defRPr sz="1000"/>
            </a:lvl3pPr>
            <a:lvl4pPr marL="1370128" indent="0">
              <a:buNone/>
              <a:defRPr sz="900"/>
            </a:lvl4pPr>
            <a:lvl5pPr marL="1826840" indent="0">
              <a:buNone/>
              <a:defRPr sz="900"/>
            </a:lvl5pPr>
            <a:lvl6pPr marL="2283547" indent="0">
              <a:buNone/>
              <a:defRPr sz="900"/>
            </a:lvl6pPr>
            <a:lvl7pPr marL="2740257" indent="0">
              <a:buNone/>
              <a:defRPr sz="900"/>
            </a:lvl7pPr>
            <a:lvl8pPr marL="3196966" indent="0">
              <a:buNone/>
              <a:defRPr sz="900"/>
            </a:lvl8pPr>
            <a:lvl9pPr marL="365368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508C3B-7C24-40F0-B3DD-51D1FCF84744}"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55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AFF33A5D-9B35-4657-9829-C848352414C4}"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BD3EA46-478E-438D-A542-8B2E4D01A1BD}"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05832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sz="1800"/>
            </a:lvl1pPr>
          </a:lstStyle>
          <a:p>
            <a:pPr>
              <a:defRPr/>
            </a:pPr>
            <a:fld id="{9C4BB025-76F1-4295-816D-22C4C2457DB4}" type="datetime1">
              <a:rPr lang="ja-JP" altLang="en-US" smtClean="0"/>
              <a:t>2019/1/13</a:t>
            </a:fld>
            <a:endParaRPr lang="en-US" altLang="ja-JP"/>
          </a:p>
        </p:txBody>
      </p:sp>
      <p:sp>
        <p:nvSpPr>
          <p:cNvPr id="6"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z="1800"/>
            </a:lvl1pPr>
          </a:lstStyle>
          <a:p>
            <a:pPr>
              <a:defRPr/>
            </a:pPr>
            <a:fld id="{C19F5DA9-0AA0-4E56-8F57-D86AE300E782}" type="slidenum">
              <a:rPr lang="en-US" altLang="ja-JP"/>
              <a:pPr>
                <a:defRPr/>
              </a:pPr>
              <a:t>‹#›</a:t>
            </a:fld>
            <a:endParaRPr lang="en-US" altLang="ja-JP"/>
          </a:p>
        </p:txBody>
      </p:sp>
    </p:spTree>
    <p:extLst>
      <p:ext uri="{BB962C8B-B14F-4D97-AF65-F5344CB8AC3E}">
        <p14:creationId xmlns:p14="http://schemas.microsoft.com/office/powerpoint/2010/main" val="26150620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4" y="4800605"/>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64" y="612775"/>
            <a:ext cx="5943600" cy="4114800"/>
          </a:xfrm>
        </p:spPr>
        <p:txBody>
          <a:bodyPr/>
          <a:lstStyle>
            <a:lvl1pPr marL="0" indent="0">
              <a:buNone/>
              <a:defRPr sz="3200"/>
            </a:lvl1pPr>
            <a:lvl2pPr marL="456710" indent="0">
              <a:buNone/>
              <a:defRPr sz="2800"/>
            </a:lvl2pPr>
            <a:lvl3pPr marL="913421" indent="0">
              <a:buNone/>
              <a:defRPr sz="2400"/>
            </a:lvl3pPr>
            <a:lvl4pPr marL="1370128" indent="0">
              <a:buNone/>
              <a:defRPr sz="2000"/>
            </a:lvl4pPr>
            <a:lvl5pPr marL="1826840" indent="0">
              <a:buNone/>
              <a:defRPr sz="2000"/>
            </a:lvl5pPr>
            <a:lvl6pPr marL="2283547" indent="0">
              <a:buNone/>
              <a:defRPr sz="2000"/>
            </a:lvl6pPr>
            <a:lvl7pPr marL="2740257" indent="0">
              <a:buNone/>
              <a:defRPr sz="2000"/>
            </a:lvl7pPr>
            <a:lvl8pPr marL="3196966" indent="0">
              <a:buNone/>
              <a:defRPr sz="2000"/>
            </a:lvl8pPr>
            <a:lvl9pPr marL="3653681"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4" y="5367338"/>
            <a:ext cx="5943600" cy="804862"/>
          </a:xfrm>
        </p:spPr>
        <p:txBody>
          <a:bodyPr/>
          <a:lstStyle>
            <a:lvl1pPr marL="0" indent="0">
              <a:buNone/>
              <a:defRPr sz="1400"/>
            </a:lvl1pPr>
            <a:lvl2pPr marL="456710" indent="0">
              <a:buNone/>
              <a:defRPr sz="1200"/>
            </a:lvl2pPr>
            <a:lvl3pPr marL="913421" indent="0">
              <a:buNone/>
              <a:defRPr sz="1000"/>
            </a:lvl3pPr>
            <a:lvl4pPr marL="1370128" indent="0">
              <a:buNone/>
              <a:defRPr sz="900"/>
            </a:lvl4pPr>
            <a:lvl5pPr marL="1826840" indent="0">
              <a:buNone/>
              <a:defRPr sz="900"/>
            </a:lvl5pPr>
            <a:lvl6pPr marL="2283547" indent="0">
              <a:buNone/>
              <a:defRPr sz="900"/>
            </a:lvl6pPr>
            <a:lvl7pPr marL="2740257" indent="0">
              <a:buNone/>
              <a:defRPr sz="900"/>
            </a:lvl7pPr>
            <a:lvl8pPr marL="3196966" indent="0">
              <a:buNone/>
              <a:defRPr sz="900"/>
            </a:lvl8pPr>
            <a:lvl9pPr marL="365368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F2D8BA4-76A1-46D0-B7EF-72380FB7220F}"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30546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8A88B6-C1F8-44C7-8A0D-8911909A75DE}"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52001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20" y="274663"/>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B677EF-777C-42FE-A8D0-200C15176968}"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4E28CDE-A521-43E3-89B9-D1206F7E71D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45273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518"/>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C23961D7-368C-43D9-BC0E-86654F457E02}"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5573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0FC54E8-A77C-47D1-9F21-02991B49464A}"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05586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6"/>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23"/>
            <a:ext cx="8420100" cy="1500187"/>
          </a:xfrm>
        </p:spPr>
        <p:txBody>
          <a:bodyPr anchor="b"/>
          <a:lstStyle>
            <a:lvl1pPr marL="0" indent="0">
              <a:buNone/>
              <a:defRPr sz="2000">
                <a:solidFill>
                  <a:schemeClr val="tx1">
                    <a:tint val="75000"/>
                  </a:schemeClr>
                </a:solidFill>
              </a:defRPr>
            </a:lvl1pPr>
            <a:lvl2pPr marL="457161" indent="0">
              <a:buNone/>
              <a:defRPr sz="1800">
                <a:solidFill>
                  <a:schemeClr val="tx1">
                    <a:tint val="75000"/>
                  </a:schemeClr>
                </a:solidFill>
              </a:defRPr>
            </a:lvl2pPr>
            <a:lvl3pPr marL="914323" indent="0">
              <a:buNone/>
              <a:defRPr sz="1600">
                <a:solidFill>
                  <a:schemeClr val="tx1">
                    <a:tint val="75000"/>
                  </a:schemeClr>
                </a:solidFill>
              </a:defRPr>
            </a:lvl3pPr>
            <a:lvl4pPr marL="1371485" indent="0">
              <a:buNone/>
              <a:defRPr sz="1400">
                <a:solidFill>
                  <a:schemeClr val="tx1">
                    <a:tint val="75000"/>
                  </a:schemeClr>
                </a:solidFill>
              </a:defRPr>
            </a:lvl4pPr>
            <a:lvl5pPr marL="1828648" indent="0">
              <a:buNone/>
              <a:defRPr sz="1400">
                <a:solidFill>
                  <a:schemeClr val="tx1">
                    <a:tint val="75000"/>
                  </a:schemeClr>
                </a:solidFill>
              </a:defRPr>
            </a:lvl5pPr>
            <a:lvl6pPr marL="2285808" indent="0">
              <a:buNone/>
              <a:defRPr sz="1400">
                <a:solidFill>
                  <a:schemeClr val="tx1">
                    <a:tint val="75000"/>
                  </a:schemeClr>
                </a:solidFill>
              </a:defRPr>
            </a:lvl6pPr>
            <a:lvl7pPr marL="2742970" indent="0">
              <a:buNone/>
              <a:defRPr sz="1400">
                <a:solidFill>
                  <a:schemeClr val="tx1">
                    <a:tint val="75000"/>
                  </a:schemeClr>
                </a:solidFill>
              </a:defRPr>
            </a:lvl7pPr>
            <a:lvl8pPr marL="3200132" indent="0">
              <a:buNone/>
              <a:defRPr sz="1400">
                <a:solidFill>
                  <a:schemeClr val="tx1">
                    <a:tint val="75000"/>
                  </a:schemeClr>
                </a:solidFill>
              </a:defRPr>
            </a:lvl8pPr>
            <a:lvl9pPr marL="3657294"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69FE8043-0C28-4637-89A0-F2CD7D421D47}"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64016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19" y="1600230"/>
            <a:ext cx="437515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1" y="1600230"/>
            <a:ext cx="437515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BD265804-8C0F-4005-95EF-256F0C15E9AB}"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37831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2" y="1535115"/>
            <a:ext cx="4376870" cy="639762"/>
          </a:xfrm>
        </p:spPr>
        <p:txBody>
          <a:bodyPr anchor="b"/>
          <a:lstStyle>
            <a:lvl1pPr marL="0" indent="0">
              <a:buNone/>
              <a:defRPr sz="2401" b="1"/>
            </a:lvl1pPr>
            <a:lvl2pPr marL="457161" indent="0">
              <a:buNone/>
              <a:defRPr sz="2000" b="1"/>
            </a:lvl2pPr>
            <a:lvl3pPr marL="914323" indent="0">
              <a:buNone/>
              <a:defRPr sz="1800" b="1"/>
            </a:lvl3pPr>
            <a:lvl4pPr marL="1371485" indent="0">
              <a:buNone/>
              <a:defRPr sz="1600" b="1"/>
            </a:lvl4pPr>
            <a:lvl5pPr marL="1828648" indent="0">
              <a:buNone/>
              <a:defRPr sz="1600" b="1"/>
            </a:lvl5pPr>
            <a:lvl6pPr marL="2285808" indent="0">
              <a:buNone/>
              <a:defRPr sz="1600" b="1"/>
            </a:lvl6pPr>
            <a:lvl7pPr marL="2742970" indent="0">
              <a:buNone/>
              <a:defRPr sz="1600" b="1"/>
            </a:lvl7pPr>
            <a:lvl8pPr marL="3200132" indent="0">
              <a:buNone/>
              <a:defRPr sz="1600" b="1"/>
            </a:lvl8pPr>
            <a:lvl9pPr marL="3657294"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5"/>
            <a:ext cx="4378591" cy="639762"/>
          </a:xfrm>
        </p:spPr>
        <p:txBody>
          <a:bodyPr anchor="b"/>
          <a:lstStyle>
            <a:lvl1pPr marL="0" indent="0">
              <a:buNone/>
              <a:defRPr sz="2401" b="1"/>
            </a:lvl1pPr>
            <a:lvl2pPr marL="457161" indent="0">
              <a:buNone/>
              <a:defRPr sz="2000" b="1"/>
            </a:lvl2pPr>
            <a:lvl3pPr marL="914323" indent="0">
              <a:buNone/>
              <a:defRPr sz="1800" b="1"/>
            </a:lvl3pPr>
            <a:lvl4pPr marL="1371485" indent="0">
              <a:buNone/>
              <a:defRPr sz="1600" b="1"/>
            </a:lvl4pPr>
            <a:lvl5pPr marL="1828648" indent="0">
              <a:buNone/>
              <a:defRPr sz="1600" b="1"/>
            </a:lvl5pPr>
            <a:lvl6pPr marL="2285808" indent="0">
              <a:buNone/>
              <a:defRPr sz="1600" b="1"/>
            </a:lvl6pPr>
            <a:lvl7pPr marL="2742970" indent="0">
              <a:buNone/>
              <a:defRPr sz="1600" b="1"/>
            </a:lvl7pPr>
            <a:lvl8pPr marL="3200132" indent="0">
              <a:buNone/>
              <a:defRPr sz="1600" b="1"/>
            </a:lvl8pPr>
            <a:lvl9pPr marL="3657294"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1"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E68945E-77C2-4ED5-9A2D-289CB5157766}"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111542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D2AAFD2E-271F-49C6-88CC-C7F55804E862}"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916281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DB0E51-D607-4AD8-AB1A-61ED721EA33A}"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0354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sz="1800"/>
            </a:lvl1pPr>
          </a:lstStyle>
          <a:p>
            <a:pPr>
              <a:defRPr/>
            </a:pPr>
            <a:fld id="{902C9A7C-DD57-4542-BA65-B5B629078602}" type="datetime1">
              <a:rPr lang="ja-JP" altLang="en-US" smtClean="0"/>
              <a:t>2019/1/13</a:t>
            </a:fld>
            <a:endParaRPr lang="en-US" altLang="ja-JP"/>
          </a:p>
        </p:txBody>
      </p:sp>
      <p:sp>
        <p:nvSpPr>
          <p:cNvPr id="6"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z="1800"/>
            </a:lvl1pPr>
          </a:lstStyle>
          <a:p>
            <a:pPr>
              <a:defRPr/>
            </a:pPr>
            <a:fld id="{D74C06DE-7BF5-49D4-B0C8-167F24BAE9B0}" type="slidenum">
              <a:rPr lang="en-US" altLang="ja-JP"/>
              <a:pPr>
                <a:defRPr/>
              </a:pPr>
              <a:t>‹#›</a:t>
            </a:fld>
            <a:endParaRPr lang="en-US" altLang="ja-JP"/>
          </a:p>
        </p:txBody>
      </p:sp>
    </p:spTree>
    <p:extLst>
      <p:ext uri="{BB962C8B-B14F-4D97-AF65-F5344CB8AC3E}">
        <p14:creationId xmlns:p14="http://schemas.microsoft.com/office/powerpoint/2010/main" val="3389786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91" y="273073"/>
            <a:ext cx="5537728" cy="5853113"/>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2" y="1435112"/>
            <a:ext cx="3259006" cy="4691063"/>
          </a:xfrm>
        </p:spPr>
        <p:txBody>
          <a:bodyPr/>
          <a:lstStyle>
            <a:lvl1pPr marL="0" indent="0">
              <a:buNone/>
              <a:defRPr sz="1400"/>
            </a:lvl1pPr>
            <a:lvl2pPr marL="457161" indent="0">
              <a:buNone/>
              <a:defRPr sz="1200"/>
            </a:lvl2pPr>
            <a:lvl3pPr marL="914323" indent="0">
              <a:buNone/>
              <a:defRPr sz="1000"/>
            </a:lvl3pPr>
            <a:lvl4pPr marL="1371485" indent="0">
              <a:buNone/>
              <a:defRPr sz="900"/>
            </a:lvl4pPr>
            <a:lvl5pPr marL="1828648" indent="0">
              <a:buNone/>
              <a:defRPr sz="900"/>
            </a:lvl5pPr>
            <a:lvl6pPr marL="2285808" indent="0">
              <a:buNone/>
              <a:defRPr sz="900"/>
            </a:lvl6pPr>
            <a:lvl7pPr marL="2742970" indent="0">
              <a:buNone/>
              <a:defRPr sz="900"/>
            </a:lvl7pPr>
            <a:lvl8pPr marL="3200132" indent="0">
              <a:buNone/>
              <a:defRPr sz="900"/>
            </a:lvl8pPr>
            <a:lvl9pPr marL="3657294"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B5529D4-3E3C-4BEC-8686-68883A90042E}"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3231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8" y="4800601"/>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68" y="612784"/>
            <a:ext cx="5943600" cy="4114800"/>
          </a:xfrm>
        </p:spPr>
        <p:txBody>
          <a:bodyPr/>
          <a:lstStyle>
            <a:lvl1pPr marL="0" indent="0">
              <a:buNone/>
              <a:defRPr sz="3199"/>
            </a:lvl1pPr>
            <a:lvl2pPr marL="457161" indent="0">
              <a:buNone/>
              <a:defRPr sz="2799"/>
            </a:lvl2pPr>
            <a:lvl3pPr marL="914323" indent="0">
              <a:buNone/>
              <a:defRPr sz="2401"/>
            </a:lvl3pPr>
            <a:lvl4pPr marL="1371485" indent="0">
              <a:buNone/>
              <a:defRPr sz="2000"/>
            </a:lvl4pPr>
            <a:lvl5pPr marL="1828648" indent="0">
              <a:buNone/>
              <a:defRPr sz="2000"/>
            </a:lvl5pPr>
            <a:lvl6pPr marL="2285808" indent="0">
              <a:buNone/>
              <a:defRPr sz="2000"/>
            </a:lvl6pPr>
            <a:lvl7pPr marL="2742970" indent="0">
              <a:buNone/>
              <a:defRPr sz="2000"/>
            </a:lvl7pPr>
            <a:lvl8pPr marL="3200132" indent="0">
              <a:buNone/>
              <a:defRPr sz="2000"/>
            </a:lvl8pPr>
            <a:lvl9pPr marL="3657294" indent="0">
              <a:buNone/>
              <a:defRPr sz="2000"/>
            </a:lvl9pPr>
          </a:lstStyle>
          <a:p>
            <a:endParaRPr kumimoji="1" lang="ja-JP" altLang="en-US"/>
          </a:p>
        </p:txBody>
      </p:sp>
      <p:sp>
        <p:nvSpPr>
          <p:cNvPr id="4" name="テキスト プレースホルダ 3"/>
          <p:cNvSpPr>
            <a:spLocks noGrp="1"/>
          </p:cNvSpPr>
          <p:nvPr>
            <p:ph type="body" sz="half" idx="2"/>
          </p:nvPr>
        </p:nvSpPr>
        <p:spPr>
          <a:xfrm>
            <a:off x="1941668" y="5367347"/>
            <a:ext cx="5943600" cy="804862"/>
          </a:xfrm>
        </p:spPr>
        <p:txBody>
          <a:bodyPr/>
          <a:lstStyle>
            <a:lvl1pPr marL="0" indent="0">
              <a:buNone/>
              <a:defRPr sz="1400"/>
            </a:lvl1pPr>
            <a:lvl2pPr marL="457161" indent="0">
              <a:buNone/>
              <a:defRPr sz="1200"/>
            </a:lvl2pPr>
            <a:lvl3pPr marL="914323" indent="0">
              <a:buNone/>
              <a:defRPr sz="1000"/>
            </a:lvl3pPr>
            <a:lvl4pPr marL="1371485" indent="0">
              <a:buNone/>
              <a:defRPr sz="900"/>
            </a:lvl4pPr>
            <a:lvl5pPr marL="1828648" indent="0">
              <a:buNone/>
              <a:defRPr sz="900"/>
            </a:lvl5pPr>
            <a:lvl6pPr marL="2285808" indent="0">
              <a:buNone/>
              <a:defRPr sz="900"/>
            </a:lvl6pPr>
            <a:lvl7pPr marL="2742970" indent="0">
              <a:buNone/>
              <a:defRPr sz="900"/>
            </a:lvl7pPr>
            <a:lvl8pPr marL="3200132" indent="0">
              <a:buNone/>
              <a:defRPr sz="900"/>
            </a:lvl8pPr>
            <a:lvl9pPr marL="3657294"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0081D73-9D9C-4FD0-8BAC-076098D6ED7C}"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613664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CBC1C3B-181B-4A6B-994A-6524EFC983B5}"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26431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75"/>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14" y="274675"/>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2120AAA-1CE4-44B1-A34D-EACE8196C786}"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05980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0E0C1D43-71FD-4311-A561-E2F93B40F2CD}" type="datetime1">
              <a:rPr lang="ja-JP" altLang="en-US" smtClean="0"/>
              <a:t>2019/1/13</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90A3C79-1AFD-481B-B685-7933BCD0898B}" type="slidenum">
              <a:rPr lang="en-US" altLang="ja-JP" smtClean="0"/>
              <a:pPr>
                <a:defRPr/>
              </a:pPr>
              <a:t>‹#›</a:t>
            </a:fld>
            <a:endParaRPr lang="en-US" altLang="ja-JP"/>
          </a:p>
        </p:txBody>
      </p:sp>
    </p:spTree>
    <p:extLst>
      <p:ext uri="{BB962C8B-B14F-4D97-AF65-F5344CB8AC3E}">
        <p14:creationId xmlns:p14="http://schemas.microsoft.com/office/powerpoint/2010/main" val="37021757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C2BE7A4C-F529-454D-B928-6EC250DEE5C4}" type="datetime1">
              <a:rPr lang="ja-JP" altLang="en-US" smtClean="0"/>
              <a:t>2019/1/13</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804D6B79-3AEB-42FE-A736-A41F7AEA0445}" type="slidenum">
              <a:rPr lang="en-US" altLang="ja-JP" smtClean="0"/>
              <a:pPr>
                <a:defRPr/>
              </a:pPr>
              <a:t>‹#›</a:t>
            </a:fld>
            <a:endParaRPr lang="en-US" altLang="ja-JP"/>
          </a:p>
        </p:txBody>
      </p:sp>
    </p:spTree>
    <p:extLst>
      <p:ext uri="{BB962C8B-B14F-4D97-AF65-F5344CB8AC3E}">
        <p14:creationId xmlns:p14="http://schemas.microsoft.com/office/powerpoint/2010/main" val="25625345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FFBAEBBD-501A-4512-86B7-80188C3660BB}" type="datetime1">
              <a:rPr lang="ja-JP" altLang="en-US" smtClean="0"/>
              <a:t>2019/1/13</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C9AFF3B-8AB2-4C15-B6CA-167BE0C75E5E}" type="slidenum">
              <a:rPr lang="en-US" altLang="ja-JP" smtClean="0"/>
              <a:pPr>
                <a:defRPr/>
              </a:pPr>
              <a:t>‹#›</a:t>
            </a:fld>
            <a:endParaRPr lang="en-US" altLang="ja-JP"/>
          </a:p>
        </p:txBody>
      </p:sp>
    </p:spTree>
    <p:extLst>
      <p:ext uri="{BB962C8B-B14F-4D97-AF65-F5344CB8AC3E}">
        <p14:creationId xmlns:p14="http://schemas.microsoft.com/office/powerpoint/2010/main" val="260881250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911EDE1C-F934-48DF-8CEF-FD3CE9195DF1}" type="datetime1">
              <a:rPr lang="ja-JP" altLang="en-US" smtClean="0"/>
              <a:t>2019/1/13</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B7B28A7-60F4-4F7F-BB09-F8D3068BC03B}" type="slidenum">
              <a:rPr lang="en-US" altLang="ja-JP" smtClean="0"/>
              <a:pPr>
                <a:defRPr/>
              </a:pPr>
              <a:t>‹#›</a:t>
            </a:fld>
            <a:endParaRPr lang="en-US" altLang="ja-JP"/>
          </a:p>
        </p:txBody>
      </p:sp>
    </p:spTree>
    <p:extLst>
      <p:ext uri="{BB962C8B-B14F-4D97-AF65-F5344CB8AC3E}">
        <p14:creationId xmlns:p14="http://schemas.microsoft.com/office/powerpoint/2010/main" val="9978329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5A412E3C-5986-4C77-9598-204D3FA56CF3}" type="datetime1">
              <a:rPr lang="ja-JP" altLang="en-US" smtClean="0"/>
              <a:t>2019/1/13</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6D71B237-0564-46C1-80B2-52CF48E15396}" type="slidenum">
              <a:rPr lang="en-US" altLang="ja-JP" smtClean="0"/>
              <a:pPr>
                <a:defRPr/>
              </a:pPr>
              <a:t>‹#›</a:t>
            </a:fld>
            <a:endParaRPr lang="en-US" altLang="ja-JP"/>
          </a:p>
        </p:txBody>
      </p:sp>
    </p:spTree>
    <p:extLst>
      <p:ext uri="{BB962C8B-B14F-4D97-AF65-F5344CB8AC3E}">
        <p14:creationId xmlns:p14="http://schemas.microsoft.com/office/powerpoint/2010/main" val="5021623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15D75C4F-2315-4E2C-8564-1E57E4A370FE}" type="datetime1">
              <a:rPr lang="ja-JP" altLang="en-US" smtClean="0"/>
              <a:t>2019/1/13</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C602E4F-3B58-4928-9C49-10C64EE68D88}" type="slidenum">
              <a:rPr lang="en-US" altLang="ja-JP" smtClean="0"/>
              <a:pPr>
                <a:defRPr/>
              </a:pPr>
              <a:t>‹#›</a:t>
            </a:fld>
            <a:endParaRPr lang="en-US" altLang="ja-JP"/>
          </a:p>
        </p:txBody>
      </p:sp>
    </p:spTree>
    <p:extLst>
      <p:ext uri="{BB962C8B-B14F-4D97-AF65-F5344CB8AC3E}">
        <p14:creationId xmlns:p14="http://schemas.microsoft.com/office/powerpoint/2010/main" val="1543564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sz="1800"/>
            </a:lvl1pPr>
          </a:lstStyle>
          <a:p>
            <a:pPr>
              <a:defRPr/>
            </a:pPr>
            <a:fld id="{A872BDA4-AA02-4FCB-949C-89557AC8AEBD}" type="datetime1">
              <a:rPr lang="ja-JP" altLang="en-US" smtClean="0"/>
              <a:t>2019/1/13</a:t>
            </a:fld>
            <a:endParaRPr lang="en-US" altLang="ja-JP"/>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z="1800"/>
            </a:lvl1pPr>
          </a:lstStyle>
          <a:p>
            <a:pPr>
              <a:defRPr/>
            </a:pPr>
            <a:fld id="{519A4E1C-5704-41D9-BA23-B004F16B2090}" type="slidenum">
              <a:rPr lang="en-US" altLang="ja-JP"/>
              <a:pPr>
                <a:defRPr/>
              </a:pPr>
              <a:t>‹#›</a:t>
            </a:fld>
            <a:endParaRPr lang="en-US" altLang="ja-JP"/>
          </a:p>
        </p:txBody>
      </p:sp>
    </p:spTree>
    <p:extLst>
      <p:ext uri="{BB962C8B-B14F-4D97-AF65-F5344CB8AC3E}">
        <p14:creationId xmlns:p14="http://schemas.microsoft.com/office/powerpoint/2010/main" val="600553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EEAB0C9-48DB-4E48-A185-9040D6B1B57F}" type="datetime1">
              <a:rPr lang="ja-JP" altLang="en-US" smtClean="0"/>
              <a:t>2019/1/13</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431CAECD-5926-4741-A906-A08E04809A27}" type="slidenum">
              <a:rPr lang="en-US" altLang="ja-JP" smtClean="0"/>
              <a:pPr>
                <a:defRPr/>
              </a:pPr>
              <a:t>‹#›</a:t>
            </a:fld>
            <a:endParaRPr lang="en-US" altLang="ja-JP"/>
          </a:p>
        </p:txBody>
      </p:sp>
    </p:spTree>
    <p:extLst>
      <p:ext uri="{BB962C8B-B14F-4D97-AF65-F5344CB8AC3E}">
        <p14:creationId xmlns:p14="http://schemas.microsoft.com/office/powerpoint/2010/main" val="2660972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E1BA0AF-C00E-4604-93D3-D65711932AB4}" type="datetime1">
              <a:rPr lang="ja-JP" altLang="en-US" smtClean="0"/>
              <a:t>2019/1/13</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extLst>
      <p:ext uri="{BB962C8B-B14F-4D97-AF65-F5344CB8AC3E}">
        <p14:creationId xmlns:p14="http://schemas.microsoft.com/office/powerpoint/2010/main" val="22703717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F81D3E6C-ED47-45A1-965B-ABB0FFDEFBF4}" type="datetime1">
              <a:rPr lang="ja-JP" altLang="en-US" smtClean="0"/>
              <a:t>2019/1/13</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9C3DED7B-C0A2-4430-8059-8604EA154D41}" type="slidenum">
              <a:rPr lang="en-US" altLang="ja-JP" smtClean="0"/>
              <a:pPr>
                <a:defRPr/>
              </a:pPr>
              <a:t>‹#›</a:t>
            </a:fld>
            <a:endParaRPr lang="en-US" altLang="ja-JP"/>
          </a:p>
        </p:txBody>
      </p:sp>
    </p:spTree>
    <p:extLst>
      <p:ext uri="{BB962C8B-B14F-4D97-AF65-F5344CB8AC3E}">
        <p14:creationId xmlns:p14="http://schemas.microsoft.com/office/powerpoint/2010/main" val="42343636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9C4802F-9AE2-440D-8182-85F5A15F743A}" type="datetime1">
              <a:rPr lang="ja-JP" altLang="en-US" smtClean="0"/>
              <a:t>2019/1/13</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extLst>
      <p:ext uri="{BB962C8B-B14F-4D97-AF65-F5344CB8AC3E}">
        <p14:creationId xmlns:p14="http://schemas.microsoft.com/office/powerpoint/2010/main" val="41248169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06572969-35F6-4A82-A27B-3B86DBCD72EA}" type="datetime1">
              <a:rPr lang="ja-JP" altLang="en-US" smtClean="0"/>
              <a:t>2019/1/13</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extLst>
      <p:ext uri="{BB962C8B-B14F-4D97-AF65-F5344CB8AC3E}">
        <p14:creationId xmlns:p14="http://schemas.microsoft.com/office/powerpoint/2010/main" val="30711435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5"/>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C31295E2-39C2-4174-8FF2-BD7BAE26FD2A}" type="datetime1">
              <a:rPr lang="ja-JP" altLang="en-US" smtClean="0">
                <a:solidFill>
                  <a:prstClr val="black"/>
                </a:solidFill>
              </a:rPr>
              <a:t>2019/1/13</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766103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マスター タイトルの書式設定</a:t>
            </a:r>
          </a:p>
        </p:txBody>
      </p:sp>
      <p:sp>
        <p:nvSpPr>
          <p:cNvPr id="3" name="日付プレースホルダ 3"/>
          <p:cNvSpPr>
            <a:spLocks noGrp="1" noChangeArrowheads="1"/>
          </p:cNvSpPr>
          <p:nvPr>
            <p:ph type="dt" sz="half" idx="10"/>
          </p:nvPr>
        </p:nvSpPr>
        <p:spPr>
          <a:ln/>
        </p:spPr>
        <p:txBody>
          <a:bodyPr/>
          <a:lstStyle>
            <a:lvl1pPr>
              <a:defRPr/>
            </a:lvl1pPr>
          </a:lstStyle>
          <a:p>
            <a:pPr>
              <a:defRPr/>
            </a:pPr>
            <a:fld id="{61B1ACFC-2433-4C84-ACA7-F2FE5CAFDC6D}" type="datetime1">
              <a:rPr lang="ja-JP" altLang="en-US" sz="1662" smtClean="0">
                <a:solidFill>
                  <a:schemeClr val="tx1"/>
                </a:solidFill>
              </a:rPr>
              <a:t>2019/1/13</a:t>
            </a:fld>
            <a:endParaRPr lang="ja-JP" altLang="en-US" sz="1662">
              <a:solidFill>
                <a:schemeClr val="tx1"/>
              </a:solidFill>
            </a:endParaRPr>
          </a:p>
        </p:txBody>
      </p:sp>
      <p:sp>
        <p:nvSpPr>
          <p:cNvPr id="4"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5" name="スライド番号プレースホルダ 5"/>
          <p:cNvSpPr>
            <a:spLocks noGrp="1" noChangeArrowheads="1"/>
          </p:cNvSpPr>
          <p:nvPr>
            <p:ph type="sldNum" sz="quarter" idx="12"/>
          </p:nvPr>
        </p:nvSpPr>
        <p:spPr>
          <a:ln/>
        </p:spPr>
        <p:txBody>
          <a:bodyPr/>
          <a:lstStyle>
            <a:lvl1pPr>
              <a:defRPr/>
            </a:lvl1pPr>
          </a:lstStyle>
          <a:p>
            <a:pPr>
              <a:defRPr/>
            </a:pPr>
            <a:fld id="{59DCADD6-EAD8-482C-AF59-1BC07AF25A5E}" type="slidenum">
              <a:rPr lang="ja-JP" altLang="en-US"/>
              <a:pPr>
                <a:defRPr/>
              </a:pPr>
              <a:t>‹#›</a:t>
            </a:fld>
            <a:endParaRPr lang="ja-JP" altLang="en-US" sz="1662">
              <a:solidFill>
                <a:schemeClr val="tx1"/>
              </a:solidFill>
            </a:endParaRPr>
          </a:p>
        </p:txBody>
      </p:sp>
    </p:spTree>
    <p:extLst>
      <p:ext uri="{BB962C8B-B14F-4D97-AF65-F5344CB8AC3E}">
        <p14:creationId xmlns:p14="http://schemas.microsoft.com/office/powerpoint/2010/main" val="11772756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271477456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24632390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2836321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sz="1800"/>
            </a:lvl1pPr>
          </a:lstStyle>
          <a:p>
            <a:pPr>
              <a:defRPr/>
            </a:pPr>
            <a:fld id="{B34097ED-CC25-431F-954B-68E54EDF5B8E}" type="datetime1">
              <a:rPr lang="ja-JP" altLang="en-US" smtClean="0"/>
              <a:t>2019/1/13</a:t>
            </a:fld>
            <a:endParaRPr lang="en-US" altLang="ja-JP"/>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z="1800"/>
            </a:lvl1pPr>
          </a:lstStyle>
          <a:p>
            <a:pPr>
              <a:defRPr/>
            </a:pPr>
            <a:fld id="{DC08A5E1-10BB-4093-88AB-6CA9C45FF63A}" type="slidenum">
              <a:rPr lang="en-US" altLang="ja-JP"/>
              <a:pPr>
                <a:defRPr/>
              </a:pPr>
              <a:t>‹#›</a:t>
            </a:fld>
            <a:endParaRPr lang="en-US" altLang="ja-JP"/>
          </a:p>
        </p:txBody>
      </p:sp>
    </p:spTree>
    <p:extLst>
      <p:ext uri="{BB962C8B-B14F-4D97-AF65-F5344CB8AC3E}">
        <p14:creationId xmlns:p14="http://schemas.microsoft.com/office/powerpoint/2010/main" val="361861877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71390152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32820027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59936122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280710590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213403219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35443754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6769060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24806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sz="1800"/>
            </a:lvl1pPr>
          </a:lstStyle>
          <a:p>
            <a:pPr>
              <a:defRPr/>
            </a:pPr>
            <a:fld id="{D9B85135-47A9-43F5-A928-C565DED2285F}" type="datetime1">
              <a:rPr lang="ja-JP" altLang="en-US" smtClean="0"/>
              <a:t>2019/1/13</a:t>
            </a:fld>
            <a:endParaRPr lang="en-US" altLang="ja-JP"/>
          </a:p>
        </p:txBody>
      </p:sp>
      <p:sp>
        <p:nvSpPr>
          <p:cNvPr id="4"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sz="1800"/>
            </a:lvl1pPr>
          </a:lstStyle>
          <a:p>
            <a:pPr>
              <a:defRPr/>
            </a:pPr>
            <a:fld id="{89FF4A1D-955E-4B66-8893-97F2CA3907E1}" type="slidenum">
              <a:rPr lang="en-US" altLang="ja-JP"/>
              <a:pPr>
                <a:defRPr/>
              </a:pPr>
              <a:t>‹#›</a:t>
            </a:fld>
            <a:endParaRPr lang="en-US" altLang="ja-JP"/>
          </a:p>
        </p:txBody>
      </p:sp>
    </p:spTree>
    <p:extLst>
      <p:ext uri="{BB962C8B-B14F-4D97-AF65-F5344CB8AC3E}">
        <p14:creationId xmlns:p14="http://schemas.microsoft.com/office/powerpoint/2010/main" val="2877465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 y="0"/>
            <a:ext cx="7604919"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5"/>
            <a:ext cx="89154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sz="1800"/>
            </a:lvl1pPr>
          </a:lstStyle>
          <a:p>
            <a:pPr>
              <a:defRPr/>
            </a:pPr>
            <a:fld id="{AA17476D-9624-4D09-9C28-C99B7D43C9B9}" type="datetime1">
              <a:rPr lang="ja-JP" altLang="en-US" smtClean="0"/>
              <a:t>2019/1/13</a:t>
            </a:fld>
            <a:endParaRPr lang="en-US" altLang="ja-JP"/>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z="1800"/>
            </a:lvl1pPr>
          </a:lstStyle>
          <a:p>
            <a:pPr>
              <a:defRPr/>
            </a:pPr>
            <a:fld id="{B9CA457B-7809-48A8-AE71-DB2D1136D19D}" type="slidenum">
              <a:rPr lang="en-US" altLang="ja-JP"/>
              <a:pPr>
                <a:defRPr/>
              </a:pPr>
              <a:t>‹#›</a:t>
            </a:fld>
            <a:endParaRPr lang="en-US" altLang="ja-JP"/>
          </a:p>
        </p:txBody>
      </p:sp>
    </p:spTree>
    <p:extLst>
      <p:ext uri="{BB962C8B-B14F-4D97-AF65-F5344CB8AC3E}">
        <p14:creationId xmlns:p14="http://schemas.microsoft.com/office/powerpoint/2010/main" val="3672020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 y="0"/>
            <a:ext cx="7604919" cy="47625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95300" y="1600205"/>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sz="1800"/>
            </a:lvl1pPr>
          </a:lstStyle>
          <a:p>
            <a:pPr>
              <a:defRPr/>
            </a:pPr>
            <a:fld id="{7BCB5DD9-979C-4CA5-A307-62F78E2C09DF}" type="datetime1">
              <a:rPr lang="ja-JP" altLang="en-US" smtClean="0"/>
              <a:t>2019/1/13</a:t>
            </a:fld>
            <a:endParaRPr lang="en-US" altLang="ja-JP"/>
          </a:p>
        </p:txBody>
      </p:sp>
      <p:sp>
        <p:nvSpPr>
          <p:cNvPr id="6"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z="1800"/>
            </a:lvl1pPr>
          </a:lstStyle>
          <a:p>
            <a:pPr>
              <a:defRPr/>
            </a:pPr>
            <a:fld id="{2DDE8E8E-C436-49FA-AFBC-9998D1B665C7}" type="slidenum">
              <a:rPr lang="en-US" altLang="ja-JP"/>
              <a:pPr>
                <a:defRPr/>
              </a:pPr>
              <a:t>‹#›</a:t>
            </a:fld>
            <a:endParaRPr lang="en-US" altLang="ja-JP"/>
          </a:p>
        </p:txBody>
      </p:sp>
    </p:spTree>
    <p:extLst>
      <p:ext uri="{BB962C8B-B14F-4D97-AF65-F5344CB8AC3E}">
        <p14:creationId xmlns:p14="http://schemas.microsoft.com/office/powerpoint/2010/main" val="2668254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 y="0"/>
            <a:ext cx="7604919" cy="47625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3938590"/>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a:defRPr sz="1800"/>
            </a:lvl1pPr>
          </a:lstStyle>
          <a:p>
            <a:pPr>
              <a:defRPr/>
            </a:pPr>
            <a:fld id="{9600548B-0795-4DF4-B042-C738429EC878}" type="datetime1">
              <a:rPr lang="ja-JP" altLang="en-US" smtClean="0"/>
              <a:t>2019/1/13</a:t>
            </a:fld>
            <a:endParaRPr lang="en-US" altLang="ja-JP"/>
          </a:p>
        </p:txBody>
      </p:sp>
      <p:sp>
        <p:nvSpPr>
          <p:cNvPr id="7"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sz="1800"/>
            </a:lvl1pPr>
          </a:lstStyle>
          <a:p>
            <a:pPr>
              <a:defRPr/>
            </a:pPr>
            <a:fld id="{CF973E4F-DD0D-49F5-9FD3-EB1B84E2D857}" type="slidenum">
              <a:rPr lang="en-US" altLang="ja-JP"/>
              <a:pPr>
                <a:defRPr/>
              </a:pPr>
              <a:t>‹#›</a:t>
            </a:fld>
            <a:endParaRPr lang="en-US" altLang="ja-JP"/>
          </a:p>
        </p:txBody>
      </p:sp>
    </p:spTree>
    <p:extLst>
      <p:ext uri="{BB962C8B-B14F-4D97-AF65-F5344CB8AC3E}">
        <p14:creationId xmlns:p14="http://schemas.microsoft.com/office/powerpoint/2010/main" val="225275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 y="0"/>
            <a:ext cx="7604919" cy="476250"/>
          </a:xfrm>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sz="1800"/>
            </a:lvl1pPr>
          </a:lstStyle>
          <a:p>
            <a:pPr>
              <a:defRPr/>
            </a:pPr>
            <a:fld id="{AE8CC256-F5CA-4F25-B157-9390A42EC0B3}" type="datetime1">
              <a:rPr lang="ja-JP" altLang="en-US" smtClean="0"/>
              <a:t>2019/1/13</a:t>
            </a:fld>
            <a:endParaRPr lang="en-US" altLang="ja-JP"/>
          </a:p>
        </p:txBody>
      </p:sp>
      <p:sp>
        <p:nvSpPr>
          <p:cNvPr id="4" name="Rectangle 5"/>
          <p:cNvSpPr>
            <a:spLocks noGrp="1" noChangeArrowheads="1"/>
          </p:cNvSpPr>
          <p:nvPr>
            <p:ph type="ftr" sz="quarter" idx="11"/>
          </p:nvPr>
        </p:nvSpPr>
        <p:spPr/>
        <p:txBody>
          <a:bodyPr/>
          <a:lstStyle>
            <a:lvl1pPr>
              <a:defRPr sz="1800"/>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sz="1800"/>
            </a:lvl1pPr>
          </a:lstStyle>
          <a:p>
            <a:pPr>
              <a:defRPr/>
            </a:pPr>
            <a:fld id="{C53382D9-3D6B-406A-B30C-B85DE84F0ABF}" type="slidenum">
              <a:rPr lang="en-US" altLang="ja-JP"/>
              <a:pPr>
                <a:defRPr/>
              </a:pPr>
              <a:t>‹#›</a:t>
            </a:fld>
            <a:endParaRPr lang="en-US" altLang="ja-JP"/>
          </a:p>
        </p:txBody>
      </p:sp>
    </p:spTree>
    <p:extLst>
      <p:ext uri="{BB962C8B-B14F-4D97-AF65-F5344CB8AC3E}">
        <p14:creationId xmlns:p14="http://schemas.microsoft.com/office/powerpoint/2010/main" val="778372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5" y="0"/>
            <a:ext cx="7604919" cy="476250"/>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6A07AB51-0D60-4763-9F9A-40C6A34B7271}" type="datetime1">
              <a:rPr lang="ja-JP" altLang="en-US" smtClean="0"/>
              <a:t>2019/1/13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635C137-8EBC-475C-A13A-F996E2D434DB}" type="slidenum">
              <a:rPr lang="en-US" altLang="ja-JP"/>
              <a:pPr>
                <a:defRPr/>
              </a:pPr>
              <a:t>‹#›</a:t>
            </a:fld>
            <a:endParaRPr lang="en-US" altLang="ja-JP"/>
          </a:p>
        </p:txBody>
      </p:sp>
    </p:spTree>
    <p:extLst>
      <p:ext uri="{BB962C8B-B14F-4D97-AF65-F5344CB8AC3E}">
        <p14:creationId xmlns:p14="http://schemas.microsoft.com/office/powerpoint/2010/main" val="346360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7"/>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fld id="{6AFEA0FA-4694-4D08-B0C4-597919246C62}"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5BB8B9B-C1A2-4898-9399-CD05678F622E}"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57005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 y="0"/>
            <a:ext cx="9905994" cy="476250"/>
          </a:xfrm>
          <a:prstGeom prst="rect">
            <a:avLst/>
          </a:prstGeo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9282116" y="6624638"/>
            <a:ext cx="741362" cy="476250"/>
          </a:xfrm>
          <a:prstGeom prst="rect">
            <a:avLst/>
          </a:prstGeom>
          <a:ln/>
        </p:spPr>
        <p:txBody>
          <a:bodyPr/>
          <a:lstStyle>
            <a:lvl1pPr>
              <a:defRPr/>
            </a:lvl1pPr>
          </a:lstStyle>
          <a:p>
            <a:pPr>
              <a:defRPr/>
            </a:pPr>
            <a:fld id="{AE319449-5BB2-4D48-B815-7C0B1D963A0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65687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A593EBF-644E-4A92-98BE-F04A0C3F88F9}"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62011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5BF58D5-5C4A-4458-985E-2535D762584F}"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09041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4130D50-C5AC-42ED-B384-4AF173175986}"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2318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374B02A-08FC-4044-A568-13899EED5C11}"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50324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55F2AE3-167A-469A-BF8B-42F2D26D9416}"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99669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552BDD3-C109-47C9-B09E-718F1303B213}"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41115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6337940-2C5D-40BA-B2D7-A231E060694D}"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496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2DAFF9-21A0-43F3-BF90-2B2951651D44}"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82197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7D1941-F445-438B-A6C9-DF16A0F42598}"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4823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fld id="{284076BE-B642-4EF6-80E2-11826B5AD44C}"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A7BFE2B6-524C-41CF-9EDF-3B4997B38AEE}"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985025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8A0C31-A0B2-406F-A6A4-489B990C09C4}"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93108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57C7C2-FF4A-408B-82CD-16E729C949D9}" type="datetime1">
              <a:rPr lang="ja-JP" altLang="en-US" smtClean="0">
                <a:solidFill>
                  <a:prstClr val="black">
                    <a:tint val="75000"/>
                  </a:prstClr>
                </a:solidFill>
              </a:rPr>
              <a:t>2019/1/13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A866714-82EE-48DB-8C53-9720F2C87DB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37561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4"/>
            <a:ext cx="8915400" cy="4525963"/>
          </a:xfrm>
        </p:spPr>
        <p:txBody>
          <a:bodyPr/>
          <a:lstStyle/>
          <a:p>
            <a:endParaRPr lang="ja-JP" altLang="en-US" dirty="0"/>
          </a:p>
        </p:txBody>
      </p:sp>
      <p:sp>
        <p:nvSpPr>
          <p:cNvPr id="4" name="日付プレースホルダ 3"/>
          <p:cNvSpPr>
            <a:spLocks noGrp="1"/>
          </p:cNvSpPr>
          <p:nvPr>
            <p:ph type="dt" sz="half" idx="10"/>
          </p:nvPr>
        </p:nvSpPr>
        <p:spPr>
          <a:xfrm>
            <a:off x="495300" y="6245225"/>
            <a:ext cx="2311400" cy="476250"/>
          </a:xfrm>
        </p:spPr>
        <p:txBody>
          <a:bodyPr/>
          <a:lstStyle>
            <a:lvl1pPr>
              <a:defRPr/>
            </a:lvl1pPr>
          </a:lstStyle>
          <a:p>
            <a:fld id="{16D3E522-5A36-4850-B719-AC762F85CABC}" type="datetime1">
              <a:rPr lang="ja-JP" altLang="en-US" smtClean="0">
                <a:solidFill>
                  <a:prstClr val="black">
                    <a:tint val="75000"/>
                  </a:prstClr>
                </a:solidFill>
              </a:rPr>
              <a:t>2019/1/13</a:t>
            </a:fld>
            <a:endParaRPr lang="en-US" altLang="ja-JP" dirty="0">
              <a:solidFill>
                <a:prstClr val="black">
                  <a:tint val="75000"/>
                </a:prstClr>
              </a:solidFill>
            </a:endParaRPr>
          </a:p>
        </p:txBody>
      </p:sp>
      <p:sp>
        <p:nvSpPr>
          <p:cNvPr id="5" name="フッター プレースホルダ 4"/>
          <p:cNvSpPr>
            <a:spLocks noGrp="1"/>
          </p:cNvSpPr>
          <p:nvPr>
            <p:ph type="ftr" sz="quarter" idx="11"/>
          </p:nvPr>
        </p:nvSpPr>
        <p:spPr>
          <a:xfrm>
            <a:off x="3384550" y="6245225"/>
            <a:ext cx="3136900" cy="476250"/>
          </a:xfrm>
        </p:spPr>
        <p:txBody>
          <a:bodyPr/>
          <a:lstStyle>
            <a:lvl1pPr>
              <a:defRPr/>
            </a:lvl1pPr>
          </a:lstStyle>
          <a:p>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a:xfrm>
            <a:off x="7613084" y="6381750"/>
            <a:ext cx="2311400" cy="476250"/>
          </a:xfrm>
        </p:spPr>
        <p:txBody>
          <a:bodyPr/>
          <a:lstStyle>
            <a:lvl1pPr>
              <a:defRPr/>
            </a:lvl1pPr>
          </a:lstStyle>
          <a:p>
            <a:fld id="{13346CA7-644A-4E84-910E-3B2F0368280A}" type="slidenum">
              <a:rPr lang="en-US" altLang="ja-JP">
                <a:solidFill>
                  <a:prstClr val="black">
                    <a:tint val="75000"/>
                  </a:prstClr>
                </a:solidFill>
              </a: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931406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4"/>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1D764433-5CF3-4A8B-9449-4D6E88359325}" type="datetime1">
              <a:rPr lang="ja-JP" altLang="en-US" sz="1400" smtClean="0">
                <a:solidFill>
                  <a:srgbClr val="000000"/>
                </a:solidFill>
              </a:rPr>
              <a:t>2019/1/13</a:t>
            </a:fld>
            <a:endParaRPr lang="en-US" altLang="ja-JP" sz="1400"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sz="1400" dirty="0">
              <a:solidFill>
                <a:srgbClr val="000000"/>
              </a:solidFill>
            </a:endParaRPr>
          </a:p>
        </p:txBody>
      </p:sp>
      <p:sp>
        <p:nvSpPr>
          <p:cNvPr id="5" name="Rectangle 6"/>
          <p:cNvSpPr>
            <a:spLocks noGrp="1" noChangeArrowheads="1"/>
          </p:cNvSpPr>
          <p:nvPr>
            <p:ph type="sldNum" sz="quarter" idx="12"/>
          </p:nvPr>
        </p:nvSpPr>
        <p:spPr>
          <a:xfrm>
            <a:off x="7594600" y="6492888"/>
            <a:ext cx="2311400" cy="365125"/>
          </a:xfrm>
          <a:ln/>
        </p:spPr>
        <p:txBody>
          <a:bodyPr/>
          <a:lstStyle>
            <a:lvl1pPr>
              <a:defRPr/>
            </a:lvl1pPr>
          </a:lstStyle>
          <a:p>
            <a:pPr>
              <a:defRPr/>
            </a:pPr>
            <a:fld id="{FFCA22F6-C07F-4B54-9729-47BB8F19144A}" type="slidenum">
              <a:rPr lang="en-US" altLang="ja-JP" sz="1400">
                <a:solidFill>
                  <a:srgbClr val="000000"/>
                </a:solidFill>
              </a:rPr>
              <a:pPr>
                <a:defRPr/>
              </a:pPr>
              <a:t>‹#›</a:t>
            </a:fld>
            <a:endParaRPr lang="en-US" altLang="ja-JP" sz="1400" dirty="0">
              <a:solidFill>
                <a:srgbClr val="000000"/>
              </a:solidFill>
            </a:endParaRPr>
          </a:p>
        </p:txBody>
      </p:sp>
    </p:spTree>
    <p:extLst>
      <p:ext uri="{BB962C8B-B14F-4D97-AF65-F5344CB8AC3E}">
        <p14:creationId xmlns:p14="http://schemas.microsoft.com/office/powerpoint/2010/main" val="4196129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79" y="2131020"/>
            <a:ext cx="84201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0" y="3886204"/>
            <a:ext cx="6934200" cy="1752600"/>
          </a:xfrm>
        </p:spPr>
        <p:txBody>
          <a:bodyPr/>
          <a:lstStyle>
            <a:lvl1pPr marL="0" indent="0" algn="ctr">
              <a:buNone/>
              <a:defRPr/>
            </a:lvl1pPr>
            <a:lvl2pPr marL="456656" indent="0" algn="ctr">
              <a:buNone/>
              <a:defRPr/>
            </a:lvl2pPr>
            <a:lvl3pPr marL="913314" indent="0" algn="ctr">
              <a:buNone/>
              <a:defRPr/>
            </a:lvl3pPr>
            <a:lvl4pPr marL="1369969" indent="0" algn="ctr">
              <a:buNone/>
              <a:defRPr/>
            </a:lvl4pPr>
            <a:lvl5pPr marL="1826627" indent="0" algn="ctr">
              <a:buNone/>
              <a:defRPr/>
            </a:lvl5pPr>
            <a:lvl6pPr marL="2283279" indent="0" algn="ctr">
              <a:buNone/>
              <a:defRPr/>
            </a:lvl6pPr>
            <a:lvl7pPr marL="2739937" indent="0" algn="ctr">
              <a:buNone/>
              <a:defRPr/>
            </a:lvl7pPr>
            <a:lvl8pPr marL="3196592" indent="0" algn="ctr">
              <a:buNone/>
              <a:defRPr/>
            </a:lvl8pPr>
            <a:lvl9pPr marL="365325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0E64915-DA48-46D5-BE6E-EE2BE9BAA936}" type="datetime1">
              <a:rPr lang="ja-JP" altLang="en-US" smtClean="0"/>
              <a:t>2019/1/13</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extLst>
      <p:ext uri="{BB962C8B-B14F-4D97-AF65-F5344CB8AC3E}">
        <p14:creationId xmlns:p14="http://schemas.microsoft.com/office/powerpoint/2010/main" val="1884789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86816E90-7700-4761-87BB-EDECB09F645A}" type="datetime1">
              <a:rPr lang="ja-JP" altLang="en-US" smtClean="0"/>
              <a:t>2019/1/13</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extLst>
      <p:ext uri="{BB962C8B-B14F-4D97-AF65-F5344CB8AC3E}">
        <p14:creationId xmlns:p14="http://schemas.microsoft.com/office/powerpoint/2010/main" val="3491789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85" y="4407494"/>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85" y="2906751"/>
            <a:ext cx="8420101" cy="1500187"/>
          </a:xfrm>
        </p:spPr>
        <p:txBody>
          <a:bodyPr anchor="b"/>
          <a:lstStyle>
            <a:lvl1pPr marL="0" indent="0">
              <a:buNone/>
              <a:defRPr sz="2000"/>
            </a:lvl1pPr>
            <a:lvl2pPr marL="456656" indent="0">
              <a:buNone/>
              <a:defRPr sz="1800"/>
            </a:lvl2pPr>
            <a:lvl3pPr marL="913314" indent="0">
              <a:buNone/>
              <a:defRPr sz="1600"/>
            </a:lvl3pPr>
            <a:lvl4pPr marL="1369969" indent="0">
              <a:buNone/>
              <a:defRPr sz="1400"/>
            </a:lvl4pPr>
            <a:lvl5pPr marL="1826627" indent="0">
              <a:buNone/>
              <a:defRPr sz="1400"/>
            </a:lvl5pPr>
            <a:lvl6pPr marL="2283279" indent="0">
              <a:buNone/>
              <a:defRPr sz="1400"/>
            </a:lvl6pPr>
            <a:lvl7pPr marL="2739937" indent="0">
              <a:buNone/>
              <a:defRPr sz="1400"/>
            </a:lvl7pPr>
            <a:lvl8pPr marL="3196592" indent="0">
              <a:buNone/>
              <a:defRPr sz="1400"/>
            </a:lvl8pPr>
            <a:lvl9pPr marL="3653254"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F3DB2231-CC83-485F-AA45-071A5AF7826D}" type="datetime1">
              <a:rPr lang="ja-JP" altLang="en-US" smtClean="0"/>
              <a:t>2019/1/13</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extLst>
      <p:ext uri="{BB962C8B-B14F-4D97-AF65-F5344CB8AC3E}">
        <p14:creationId xmlns:p14="http://schemas.microsoft.com/office/powerpoint/2010/main" val="1765447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29" y="160026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6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F1767D68-6FB1-4115-8311-35419365604A}" type="datetime1">
              <a:rPr lang="ja-JP" altLang="en-US" smtClean="0"/>
              <a:t>2019/1/13</a:t>
            </a:fld>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extLst>
      <p:ext uri="{BB962C8B-B14F-4D97-AF65-F5344CB8AC3E}">
        <p14:creationId xmlns:p14="http://schemas.microsoft.com/office/powerpoint/2010/main" val="668864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87" y="1535113"/>
            <a:ext cx="4376871" cy="639762"/>
          </a:xfrm>
        </p:spPr>
        <p:txBody>
          <a:bodyPr anchor="b"/>
          <a:lstStyle>
            <a:lvl1pPr marL="0" indent="0">
              <a:buNone/>
              <a:defRPr sz="2400" b="1"/>
            </a:lvl1pPr>
            <a:lvl2pPr marL="456656" indent="0">
              <a:buNone/>
              <a:defRPr sz="2000" b="1"/>
            </a:lvl2pPr>
            <a:lvl3pPr marL="913314" indent="0">
              <a:buNone/>
              <a:defRPr sz="1800" b="1"/>
            </a:lvl3pPr>
            <a:lvl4pPr marL="1369969" indent="0">
              <a:buNone/>
              <a:defRPr sz="1600" b="1"/>
            </a:lvl4pPr>
            <a:lvl5pPr marL="1826627" indent="0">
              <a:buNone/>
              <a:defRPr sz="1600" b="1"/>
            </a:lvl5pPr>
            <a:lvl6pPr marL="2283279" indent="0">
              <a:buNone/>
              <a:defRPr sz="1600" b="1"/>
            </a:lvl6pPr>
            <a:lvl7pPr marL="2739937" indent="0">
              <a:buNone/>
              <a:defRPr sz="1600" b="1"/>
            </a:lvl7pPr>
            <a:lvl8pPr marL="3196592" indent="0">
              <a:buNone/>
              <a:defRPr sz="1600" b="1"/>
            </a:lvl8pPr>
            <a:lvl9pPr marL="365325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87" y="2174878"/>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60" y="1535113"/>
            <a:ext cx="4378589" cy="639762"/>
          </a:xfrm>
        </p:spPr>
        <p:txBody>
          <a:bodyPr anchor="b"/>
          <a:lstStyle>
            <a:lvl1pPr marL="0" indent="0">
              <a:buNone/>
              <a:defRPr sz="2400" b="1"/>
            </a:lvl1pPr>
            <a:lvl2pPr marL="456656" indent="0">
              <a:buNone/>
              <a:defRPr sz="2000" b="1"/>
            </a:lvl2pPr>
            <a:lvl3pPr marL="913314" indent="0">
              <a:buNone/>
              <a:defRPr sz="1800" b="1"/>
            </a:lvl3pPr>
            <a:lvl4pPr marL="1369969" indent="0">
              <a:buNone/>
              <a:defRPr sz="1600" b="1"/>
            </a:lvl4pPr>
            <a:lvl5pPr marL="1826627" indent="0">
              <a:buNone/>
              <a:defRPr sz="1600" b="1"/>
            </a:lvl5pPr>
            <a:lvl6pPr marL="2283279" indent="0">
              <a:buNone/>
              <a:defRPr sz="1600" b="1"/>
            </a:lvl6pPr>
            <a:lvl7pPr marL="2739937" indent="0">
              <a:buNone/>
              <a:defRPr sz="1600" b="1"/>
            </a:lvl7pPr>
            <a:lvl8pPr marL="3196592" indent="0">
              <a:buNone/>
              <a:defRPr sz="1600" b="1"/>
            </a:lvl8pPr>
            <a:lvl9pPr marL="365325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60" y="2174878"/>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41AE5DDA-C0BF-4634-8E89-4738AADBF9F1}" type="datetime1">
              <a:rPr lang="ja-JP" altLang="en-US" smtClean="0"/>
              <a:t>2019/1/13</a:t>
            </a:fld>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extLst>
      <p:ext uri="{BB962C8B-B14F-4D97-AF65-F5344CB8AC3E}">
        <p14:creationId xmlns:p14="http://schemas.microsoft.com/office/powerpoint/2010/main" val="134304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E6930C38-C631-49C6-960C-7B42F0A11FE9}" type="datetime1">
              <a:rPr lang="ja-JP" altLang="en-US" smtClean="0"/>
              <a:t>2019/1/13</a:t>
            </a:fld>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extLst>
      <p:ext uri="{BB962C8B-B14F-4D97-AF65-F5344CB8AC3E}">
        <p14:creationId xmlns:p14="http://schemas.microsoft.com/office/powerpoint/2010/main" val="342771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fld id="{C84D99FC-458B-49C7-B600-8FD2EFEEC574}"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151D0DDE-8862-46F8-9C77-F1128DC73D3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56918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2EED082-27F1-4ACF-965D-3A1F888B01D6}" type="datetime1">
              <a:rPr lang="ja-JP" altLang="en-US" smtClean="0"/>
              <a:t>2019/1/13</a:t>
            </a:fld>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extLst>
      <p:ext uri="{BB962C8B-B14F-4D97-AF65-F5344CB8AC3E}">
        <p14:creationId xmlns:p14="http://schemas.microsoft.com/office/powerpoint/2010/main" val="8740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1"/>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024" y="27310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11" y="1435131"/>
            <a:ext cx="3259006" cy="4691063"/>
          </a:xfrm>
        </p:spPr>
        <p:txBody>
          <a:bodyPr/>
          <a:lstStyle>
            <a:lvl1pPr marL="0" indent="0">
              <a:buNone/>
              <a:defRPr sz="1400"/>
            </a:lvl1pPr>
            <a:lvl2pPr marL="456656" indent="0">
              <a:buNone/>
              <a:defRPr sz="1200"/>
            </a:lvl2pPr>
            <a:lvl3pPr marL="913314" indent="0">
              <a:buNone/>
              <a:defRPr sz="1000"/>
            </a:lvl3pPr>
            <a:lvl4pPr marL="1369969" indent="0">
              <a:buNone/>
              <a:defRPr sz="900"/>
            </a:lvl4pPr>
            <a:lvl5pPr marL="1826627" indent="0">
              <a:buNone/>
              <a:defRPr sz="900"/>
            </a:lvl5pPr>
            <a:lvl6pPr marL="2283279" indent="0">
              <a:buNone/>
              <a:defRPr sz="900"/>
            </a:lvl6pPr>
            <a:lvl7pPr marL="2739937" indent="0">
              <a:buNone/>
              <a:defRPr sz="900"/>
            </a:lvl7pPr>
            <a:lvl8pPr marL="3196592" indent="0">
              <a:buNone/>
              <a:defRPr sz="900"/>
            </a:lvl8pPr>
            <a:lvl9pPr marL="365325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53DD481-FE61-4CDD-B7BC-77334161AF1F}" type="datetime1">
              <a:rPr lang="ja-JP" altLang="en-US" smtClean="0"/>
              <a:t>2019/1/13</a:t>
            </a:fld>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extLst>
      <p:ext uri="{BB962C8B-B14F-4D97-AF65-F5344CB8AC3E}">
        <p14:creationId xmlns:p14="http://schemas.microsoft.com/office/powerpoint/2010/main" val="2151806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7"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67" y="612775"/>
            <a:ext cx="5943600" cy="4114800"/>
          </a:xfrm>
        </p:spPr>
        <p:txBody>
          <a:bodyPr/>
          <a:lstStyle>
            <a:lvl1pPr marL="0" indent="0">
              <a:buNone/>
              <a:defRPr sz="3200"/>
            </a:lvl1pPr>
            <a:lvl2pPr marL="456656" indent="0">
              <a:buNone/>
              <a:defRPr sz="2800"/>
            </a:lvl2pPr>
            <a:lvl3pPr marL="913314" indent="0">
              <a:buNone/>
              <a:defRPr sz="2400"/>
            </a:lvl3pPr>
            <a:lvl4pPr marL="1369969" indent="0">
              <a:buNone/>
              <a:defRPr sz="2000"/>
            </a:lvl4pPr>
            <a:lvl5pPr marL="1826627" indent="0">
              <a:buNone/>
              <a:defRPr sz="2000"/>
            </a:lvl5pPr>
            <a:lvl6pPr marL="2283279" indent="0">
              <a:buNone/>
              <a:defRPr sz="2000"/>
            </a:lvl6pPr>
            <a:lvl7pPr marL="2739937" indent="0">
              <a:buNone/>
              <a:defRPr sz="2000"/>
            </a:lvl7pPr>
            <a:lvl8pPr marL="3196592" indent="0">
              <a:buNone/>
              <a:defRPr sz="2000"/>
            </a:lvl8pPr>
            <a:lvl9pPr marL="3653254"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667" y="5367339"/>
            <a:ext cx="5943600" cy="804862"/>
          </a:xfrm>
        </p:spPr>
        <p:txBody>
          <a:bodyPr/>
          <a:lstStyle>
            <a:lvl1pPr marL="0" indent="0">
              <a:buNone/>
              <a:defRPr sz="1400"/>
            </a:lvl1pPr>
            <a:lvl2pPr marL="456656" indent="0">
              <a:buNone/>
              <a:defRPr sz="1200"/>
            </a:lvl2pPr>
            <a:lvl3pPr marL="913314" indent="0">
              <a:buNone/>
              <a:defRPr sz="1000"/>
            </a:lvl3pPr>
            <a:lvl4pPr marL="1369969" indent="0">
              <a:buNone/>
              <a:defRPr sz="900"/>
            </a:lvl4pPr>
            <a:lvl5pPr marL="1826627" indent="0">
              <a:buNone/>
              <a:defRPr sz="900"/>
            </a:lvl5pPr>
            <a:lvl6pPr marL="2283279" indent="0">
              <a:buNone/>
              <a:defRPr sz="900"/>
            </a:lvl6pPr>
            <a:lvl7pPr marL="2739937" indent="0">
              <a:buNone/>
              <a:defRPr sz="900"/>
            </a:lvl7pPr>
            <a:lvl8pPr marL="3196592" indent="0">
              <a:buNone/>
              <a:defRPr sz="900"/>
            </a:lvl8pPr>
            <a:lvl9pPr marL="365325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D1A3116-D32B-45B3-83D0-9938492B9135}" type="datetime1">
              <a:rPr lang="ja-JP" altLang="en-US" smtClean="0"/>
              <a:t>2019/1/13</a:t>
            </a:fld>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extLst>
      <p:ext uri="{BB962C8B-B14F-4D97-AF65-F5344CB8AC3E}">
        <p14:creationId xmlns:p14="http://schemas.microsoft.com/office/powerpoint/2010/main" val="2499461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FC0E85F-4988-4D32-BFF7-9A19C524C88C}" type="datetime1">
              <a:rPr lang="ja-JP" altLang="en-US" smtClean="0"/>
              <a:t>2019/1/13</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extLst>
      <p:ext uri="{BB962C8B-B14F-4D97-AF65-F5344CB8AC3E}">
        <p14:creationId xmlns:p14="http://schemas.microsoft.com/office/powerpoint/2010/main" val="4046611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70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9" y="274702"/>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7285CF0-46D8-41FF-A1BB-7789C641ECA0}" type="datetime1">
              <a:rPr lang="ja-JP" altLang="en-US" smtClean="0"/>
              <a:t>2019/1/13</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extLst>
      <p:ext uri="{BB962C8B-B14F-4D97-AF65-F5344CB8AC3E}">
        <p14:creationId xmlns:p14="http://schemas.microsoft.com/office/powerpoint/2010/main" val="1645652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284CD2-95AD-4759-BC16-C12A2001C376}" type="datetime1">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146965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4A4087-BE4A-4284-BBB7-BD24A67D069B}" type="datetime1">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1376710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6B221E-337A-4F80-910B-3F9246DA5882}" type="datetime1">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2869058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1AF01DE-927E-4F63-86A9-FC71E02EF76B}" type="datetime1">
              <a:rPr kumimoji="1" lang="ja-JP" altLang="en-US" smtClean="0"/>
              <a:t>2019/1/13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1857245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CCFE794-22A7-47BD-9449-8C4B6D116BC3}" type="datetime1">
              <a:rPr kumimoji="1" lang="ja-JP" altLang="en-US" smtClean="0"/>
              <a:t>2019/1/13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116273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fld id="{D34B7CC0-949C-42E6-994E-4359607FEAD0}"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8B780576-EA30-4D96-93E8-F160F42A56DB}"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853222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3B65A86-5E9B-460D-B24D-9580F6FB33B9}" type="datetime1">
              <a:rPr kumimoji="1" lang="ja-JP" altLang="en-US" smtClean="0"/>
              <a:t>2019/1/13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2219582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A79E0-9293-4545-91F8-94035EC4C076}" type="datetime1">
              <a:rPr kumimoji="1" lang="ja-JP" altLang="en-US" smtClean="0"/>
              <a:t>2019/1/13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383257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394B92F-951D-4AF4-8671-2A507398D338}" type="datetime1">
              <a:rPr kumimoji="1" lang="ja-JP" altLang="en-US" smtClean="0"/>
              <a:t>2019/1/13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40650153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9ACCD7-CFD8-4379-BA88-BC8056A58548}" type="datetime1">
              <a:rPr kumimoji="1" lang="ja-JP" altLang="en-US" smtClean="0"/>
              <a:t>2019/1/13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3970145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4D4263-EA72-4D98-BD52-8202BD6BC5EF}" type="datetime1">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3199708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AA8F1F4-E7A3-4185-BD63-1970D599B479}" type="datetime1">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3005443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9"/>
            <a:ext cx="8420100" cy="147002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35437" indent="0" algn="ctr">
              <a:buNone/>
              <a:defRPr>
                <a:solidFill>
                  <a:schemeClr val="tx1">
                    <a:tint val="75000"/>
                  </a:schemeClr>
                </a:solidFill>
              </a:defRPr>
            </a:lvl2pPr>
            <a:lvl3pPr marL="870875" indent="0" algn="ctr">
              <a:buNone/>
              <a:defRPr>
                <a:solidFill>
                  <a:schemeClr val="tx1">
                    <a:tint val="75000"/>
                  </a:schemeClr>
                </a:solidFill>
              </a:defRPr>
            </a:lvl3pPr>
            <a:lvl4pPr marL="1306312" indent="0" algn="ctr">
              <a:buNone/>
              <a:defRPr>
                <a:solidFill>
                  <a:schemeClr val="tx1">
                    <a:tint val="75000"/>
                  </a:schemeClr>
                </a:solidFill>
              </a:defRPr>
            </a:lvl4pPr>
            <a:lvl5pPr marL="1741749" indent="0" algn="ctr">
              <a:buNone/>
              <a:defRPr>
                <a:solidFill>
                  <a:schemeClr val="tx1">
                    <a:tint val="75000"/>
                  </a:schemeClr>
                </a:solidFill>
              </a:defRPr>
            </a:lvl5pPr>
            <a:lvl6pPr marL="2177186" indent="0" algn="ctr">
              <a:buNone/>
              <a:defRPr>
                <a:solidFill>
                  <a:schemeClr val="tx1">
                    <a:tint val="75000"/>
                  </a:schemeClr>
                </a:solidFill>
              </a:defRPr>
            </a:lvl6pPr>
            <a:lvl7pPr marL="2612624" indent="0" algn="ctr">
              <a:buNone/>
              <a:defRPr>
                <a:solidFill>
                  <a:schemeClr val="tx1">
                    <a:tint val="75000"/>
                  </a:schemeClr>
                </a:solidFill>
              </a:defRPr>
            </a:lvl7pPr>
            <a:lvl8pPr marL="3048061" indent="0" algn="ctr">
              <a:buNone/>
              <a:defRPr>
                <a:solidFill>
                  <a:schemeClr val="tx1">
                    <a:tint val="75000"/>
                  </a:schemeClr>
                </a:solidFill>
              </a:defRPr>
            </a:lvl8pPr>
            <a:lvl9pPr marL="348349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FCDBF4-F129-439C-8EAE-8FA11D800275}"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4400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19E383-498F-4277-8C2C-EE2D91A4270B}"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2308442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4"/>
            <a:ext cx="8420100" cy="1362075"/>
          </a:xfrm>
        </p:spPr>
        <p:txBody>
          <a:bodyPr anchor="t"/>
          <a:lstStyle>
            <a:lvl1pPr algn="l">
              <a:defRPr sz="381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6"/>
            <a:ext cx="8420100" cy="1500187"/>
          </a:xfrm>
        </p:spPr>
        <p:txBody>
          <a:bodyPr anchor="b"/>
          <a:lstStyle>
            <a:lvl1pPr marL="0" indent="0">
              <a:buNone/>
              <a:defRPr sz="1905">
                <a:solidFill>
                  <a:schemeClr val="tx1">
                    <a:tint val="7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9F8A135-E609-4D9D-83E4-D8432E3C798A}"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7632402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5"/>
            <a:ext cx="4375150" cy="4525963"/>
          </a:xfrm>
        </p:spPr>
        <p:txBody>
          <a:bodyPr/>
          <a:lstStyle>
            <a:lvl1pPr>
              <a:defRPr sz="2667"/>
            </a:lvl1pPr>
            <a:lvl2pPr>
              <a:defRPr sz="2286"/>
            </a:lvl2pPr>
            <a:lvl3pPr>
              <a:defRPr sz="1905"/>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5"/>
            <a:ext cx="4375150" cy="4525963"/>
          </a:xfrm>
        </p:spPr>
        <p:txBody>
          <a:bodyPr/>
          <a:lstStyle>
            <a:lvl1pPr>
              <a:defRPr sz="2667"/>
            </a:lvl1pPr>
            <a:lvl2pPr>
              <a:defRPr sz="2286"/>
            </a:lvl2pPr>
            <a:lvl3pPr>
              <a:defRPr sz="1905"/>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474979-D532-42F7-91DE-46305D9277EE}" type="datetime1">
              <a:rPr kumimoji="1" lang="ja-JP" altLang="en-US" smtClean="0"/>
              <a:t>2019/1/13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49579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1E0C7EEC-F0DD-4A18-88B0-5AC4315EAE63}"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DAB820D2-88A8-4685-BEAF-DC4CD50082FD}"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297309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9"/>
          </a:xfrm>
        </p:spPr>
        <p:txBody>
          <a:bodyPr/>
          <a:lstStyle>
            <a:lvl1pPr>
              <a:defRPr sz="2286"/>
            </a:lvl1pPr>
            <a:lvl2pPr>
              <a:defRPr sz="1905"/>
            </a:lvl2pPr>
            <a:lvl3pPr>
              <a:defRPr sz="1714"/>
            </a:lvl3pPr>
            <a:lvl4pPr>
              <a:defRPr sz="1524"/>
            </a:lvl4pPr>
            <a:lvl5pPr>
              <a:defRPr sz="1524"/>
            </a:lvl5pPr>
            <a:lvl6pPr>
              <a:defRPr sz="1524"/>
            </a:lvl6pPr>
            <a:lvl7pPr>
              <a:defRPr sz="1524"/>
            </a:lvl7pPr>
            <a:lvl8pPr>
              <a:defRPr sz="1524"/>
            </a:lvl8pPr>
            <a:lvl9pPr>
              <a:defRPr sz="15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9"/>
          </a:xfrm>
        </p:spPr>
        <p:txBody>
          <a:bodyPr/>
          <a:lstStyle>
            <a:lvl1pPr>
              <a:defRPr sz="2286"/>
            </a:lvl1pPr>
            <a:lvl2pPr>
              <a:defRPr sz="1905"/>
            </a:lvl2pPr>
            <a:lvl3pPr>
              <a:defRPr sz="1714"/>
            </a:lvl3pPr>
            <a:lvl4pPr>
              <a:defRPr sz="1524"/>
            </a:lvl4pPr>
            <a:lvl5pPr>
              <a:defRPr sz="1524"/>
            </a:lvl5pPr>
            <a:lvl6pPr>
              <a:defRPr sz="1524"/>
            </a:lvl6pPr>
            <a:lvl7pPr>
              <a:defRPr sz="1524"/>
            </a:lvl7pPr>
            <a:lvl8pPr>
              <a:defRPr sz="1524"/>
            </a:lvl8pPr>
            <a:lvl9pPr>
              <a:defRPr sz="15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581BB59-E865-4939-97D8-98EC62821C43}" type="datetime1">
              <a:rPr kumimoji="1" lang="ja-JP" altLang="en-US" smtClean="0"/>
              <a:t>2019/1/13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2086645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4273BB-68D0-410B-A53D-D5BCB59EBE10}" type="datetime1">
              <a:rPr kumimoji="1" lang="ja-JP" altLang="en-US" smtClean="0"/>
              <a:t>2019/1/13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857026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B26E19-33F0-4C3B-BBA7-EE2E03D2C22B}" type="datetime1">
              <a:rPr kumimoji="1" lang="ja-JP" altLang="en-US" smtClean="0"/>
              <a:t>2019/1/13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4068344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3" y="273054"/>
            <a:ext cx="5537729" cy="5853112"/>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4"/>
            <a:ext cx="3259006" cy="4691063"/>
          </a:xfrm>
        </p:spPr>
        <p:txBody>
          <a:bodyPr/>
          <a:lstStyle>
            <a:lvl1pPr marL="0" indent="0">
              <a:buNone/>
              <a:defRPr sz="1333"/>
            </a:lvl1pPr>
            <a:lvl2pPr marL="435437" indent="0">
              <a:buNone/>
              <a:defRPr sz="1143"/>
            </a:lvl2pPr>
            <a:lvl3pPr marL="870875" indent="0">
              <a:buNone/>
              <a:defRPr sz="952"/>
            </a:lvl3pPr>
            <a:lvl4pPr marL="1306312" indent="0">
              <a:buNone/>
              <a:defRPr sz="857"/>
            </a:lvl4pPr>
            <a:lvl5pPr marL="1741749" indent="0">
              <a:buNone/>
              <a:defRPr sz="857"/>
            </a:lvl5pPr>
            <a:lvl6pPr marL="2177186" indent="0">
              <a:buNone/>
              <a:defRPr sz="857"/>
            </a:lvl6pPr>
            <a:lvl7pPr marL="2612624" indent="0">
              <a:buNone/>
              <a:defRPr sz="857"/>
            </a:lvl7pPr>
            <a:lvl8pPr marL="3048061" indent="0">
              <a:buNone/>
              <a:defRPr sz="857"/>
            </a:lvl8pPr>
            <a:lvl9pPr marL="3483498" indent="0">
              <a:buNone/>
              <a:defRPr sz="85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C17D54-1DD9-4371-A28C-4BA804EC8882}" type="datetime1">
              <a:rPr kumimoji="1" lang="ja-JP" altLang="en-US" smtClean="0"/>
              <a:t>2019/1/13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3496391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1905"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8"/>
            <a:ext cx="5943600" cy="4114800"/>
          </a:xfrm>
        </p:spPr>
        <p:txBody>
          <a:bodyPr/>
          <a:lstStyle>
            <a:lvl1pPr marL="0" indent="0">
              <a:buNone/>
              <a:defRPr sz="3048"/>
            </a:lvl1pPr>
            <a:lvl2pPr marL="435437" indent="0">
              <a:buNone/>
              <a:defRPr sz="2667"/>
            </a:lvl2pPr>
            <a:lvl3pPr marL="870875" indent="0">
              <a:buNone/>
              <a:defRPr sz="2286"/>
            </a:lvl3pPr>
            <a:lvl4pPr marL="1306312" indent="0">
              <a:buNone/>
              <a:defRPr sz="1905"/>
            </a:lvl4pPr>
            <a:lvl5pPr marL="1741749" indent="0">
              <a:buNone/>
              <a:defRPr sz="1905"/>
            </a:lvl5pPr>
            <a:lvl6pPr marL="2177186" indent="0">
              <a:buNone/>
              <a:defRPr sz="1905"/>
            </a:lvl6pPr>
            <a:lvl7pPr marL="2612624" indent="0">
              <a:buNone/>
              <a:defRPr sz="1905"/>
            </a:lvl7pPr>
            <a:lvl8pPr marL="3048061" indent="0">
              <a:buNone/>
              <a:defRPr sz="1905"/>
            </a:lvl8pPr>
            <a:lvl9pPr marL="3483498" indent="0">
              <a:buNone/>
              <a:defRPr sz="1905"/>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333"/>
            </a:lvl1pPr>
            <a:lvl2pPr marL="435437" indent="0">
              <a:buNone/>
              <a:defRPr sz="1143"/>
            </a:lvl2pPr>
            <a:lvl3pPr marL="870875" indent="0">
              <a:buNone/>
              <a:defRPr sz="952"/>
            </a:lvl3pPr>
            <a:lvl4pPr marL="1306312" indent="0">
              <a:buNone/>
              <a:defRPr sz="857"/>
            </a:lvl4pPr>
            <a:lvl5pPr marL="1741749" indent="0">
              <a:buNone/>
              <a:defRPr sz="857"/>
            </a:lvl5pPr>
            <a:lvl6pPr marL="2177186" indent="0">
              <a:buNone/>
              <a:defRPr sz="857"/>
            </a:lvl6pPr>
            <a:lvl7pPr marL="2612624" indent="0">
              <a:buNone/>
              <a:defRPr sz="857"/>
            </a:lvl7pPr>
            <a:lvl8pPr marL="3048061" indent="0">
              <a:buNone/>
              <a:defRPr sz="857"/>
            </a:lvl8pPr>
            <a:lvl9pPr marL="3483498" indent="0">
              <a:buNone/>
              <a:defRPr sz="85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B999AD0-58EE-446F-830D-3DAA5FC74530}" type="datetime1">
              <a:rPr kumimoji="1" lang="ja-JP" altLang="en-US" smtClean="0"/>
              <a:t>2019/1/13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457154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2EC934-5631-4DE4-92E9-1073C6820A44}"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5914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2"/>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2"/>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6561FED-E028-479E-81BA-C541AD27F1FD}" type="datetime1">
              <a:rPr kumimoji="1" lang="ja-JP" altLang="en-US" smtClean="0"/>
              <a:t>2019/1/13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36300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7B9A6-BB02-4804-9A99-75BAC1FE4451}"/>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4FAFC47-55FE-4A4A-8A52-235A0F70745E}"/>
              </a:ext>
            </a:extLst>
          </p:cNvPr>
          <p:cNvSpPr>
            <a:spLocks noGrp="1"/>
          </p:cNvSpPr>
          <p:nvPr>
            <p:ph type="subTitle" idx="1"/>
          </p:nvPr>
        </p:nvSpPr>
        <p:spPr>
          <a:xfrm>
            <a:off x="1238250" y="3602038"/>
            <a:ext cx="7429500" cy="1655762"/>
          </a:xfrm>
        </p:spPr>
        <p:txBody>
          <a:bodyPr/>
          <a:lstStyle>
            <a:lvl1pPr marL="0" indent="0" algn="ctr">
              <a:buNone/>
              <a:defRPr sz="1950"/>
            </a:lvl1pPr>
            <a:lvl2pPr marL="371480" indent="0" algn="ctr">
              <a:buNone/>
              <a:defRPr sz="1625"/>
            </a:lvl2pPr>
            <a:lvl3pPr marL="742959" indent="0" algn="ctr">
              <a:buNone/>
              <a:defRPr sz="1463"/>
            </a:lvl3pPr>
            <a:lvl4pPr marL="1114439" indent="0" algn="ctr">
              <a:buNone/>
              <a:defRPr sz="1300"/>
            </a:lvl4pPr>
            <a:lvl5pPr marL="1485919" indent="0" algn="ctr">
              <a:buNone/>
              <a:defRPr sz="1300"/>
            </a:lvl5pPr>
            <a:lvl6pPr marL="1857399" indent="0" algn="ctr">
              <a:buNone/>
              <a:defRPr sz="1300"/>
            </a:lvl6pPr>
            <a:lvl7pPr marL="2228878" indent="0" algn="ctr">
              <a:buNone/>
              <a:defRPr sz="1300"/>
            </a:lvl7pPr>
            <a:lvl8pPr marL="2600358" indent="0" algn="ctr">
              <a:buNone/>
              <a:defRPr sz="1300"/>
            </a:lvl8pPr>
            <a:lvl9pPr marL="2971837"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86D3345-C190-4F8A-8072-8ED549220CC2}"/>
              </a:ext>
            </a:extLst>
          </p:cNvPr>
          <p:cNvSpPr>
            <a:spLocks noGrp="1"/>
          </p:cNvSpPr>
          <p:nvPr>
            <p:ph type="dt" sz="half" idx="10"/>
          </p:nvPr>
        </p:nvSpPr>
        <p:spPr/>
        <p:txBody>
          <a:bodyPr/>
          <a:lstStyle/>
          <a:p>
            <a:fld id="{801EEB70-E232-49C5-AE82-83E8F21724EA}" type="datetime1">
              <a:rPr kumimoji="1" lang="ja-JP" altLang="en-US" smtClean="0"/>
              <a:t>2019/1/13</a:t>
            </a:fld>
            <a:endParaRPr kumimoji="1" lang="ja-JP" altLang="en-US"/>
          </a:p>
        </p:txBody>
      </p:sp>
      <p:sp>
        <p:nvSpPr>
          <p:cNvPr id="5" name="フッター プレースホルダー 4">
            <a:extLst>
              <a:ext uri="{FF2B5EF4-FFF2-40B4-BE49-F238E27FC236}">
                <a16:creationId xmlns:a16="http://schemas.microsoft.com/office/drawing/2014/main" id="{B299C6C7-AFB6-47CD-BE9A-7249EDD880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453B9E-D303-4712-9D93-8A79E2BE07B9}"/>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10785797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F45783-314C-4BC7-BAC2-5839FB190D4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50E892-21A8-4D30-BC90-79DB6F397A2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1F7077-9CA5-4E00-B936-9B8A1952FF7A}"/>
              </a:ext>
            </a:extLst>
          </p:cNvPr>
          <p:cNvSpPr>
            <a:spLocks noGrp="1"/>
          </p:cNvSpPr>
          <p:nvPr>
            <p:ph type="dt" sz="half" idx="10"/>
          </p:nvPr>
        </p:nvSpPr>
        <p:spPr/>
        <p:txBody>
          <a:bodyPr/>
          <a:lstStyle/>
          <a:p>
            <a:fld id="{909BBB4D-9B8F-4B0B-8F9E-4A59B535A4FE}" type="datetime1">
              <a:rPr kumimoji="1" lang="ja-JP" altLang="en-US" smtClean="0"/>
              <a:t>2019/1/13</a:t>
            </a:fld>
            <a:endParaRPr kumimoji="1" lang="ja-JP" altLang="en-US"/>
          </a:p>
        </p:txBody>
      </p:sp>
      <p:sp>
        <p:nvSpPr>
          <p:cNvPr id="5" name="フッター プレースホルダー 4">
            <a:extLst>
              <a:ext uri="{FF2B5EF4-FFF2-40B4-BE49-F238E27FC236}">
                <a16:creationId xmlns:a16="http://schemas.microsoft.com/office/drawing/2014/main" id="{AF977344-BEBE-415F-B613-0F5DA94247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62C25F-3426-4BD0-8F6B-B6B2BF8C4F60}"/>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39340274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77EE2B-B73A-48B7-8081-8D7FDCE67AB5}"/>
              </a:ext>
            </a:extLst>
          </p:cNvPr>
          <p:cNvSpPr>
            <a:spLocks noGrp="1"/>
          </p:cNvSpPr>
          <p:nvPr>
            <p:ph type="title"/>
          </p:nvPr>
        </p:nvSpPr>
        <p:spPr>
          <a:xfrm>
            <a:off x="675880"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9E9DD5-80D5-4194-B0FE-825EDBA3F943}"/>
              </a:ext>
            </a:extLst>
          </p:cNvPr>
          <p:cNvSpPr>
            <a:spLocks noGrp="1"/>
          </p:cNvSpPr>
          <p:nvPr>
            <p:ph type="body" idx="1"/>
          </p:nvPr>
        </p:nvSpPr>
        <p:spPr>
          <a:xfrm>
            <a:off x="675880" y="4589465"/>
            <a:ext cx="8543925" cy="1500187"/>
          </a:xfrm>
        </p:spPr>
        <p:txBody>
          <a:bodyPr/>
          <a:lstStyle>
            <a:lvl1pPr marL="0" indent="0">
              <a:buNone/>
              <a:defRPr sz="1950">
                <a:solidFill>
                  <a:schemeClr val="tx1">
                    <a:tint val="75000"/>
                  </a:schemeClr>
                </a:solidFill>
              </a:defRPr>
            </a:lvl1pPr>
            <a:lvl2pPr marL="371480" indent="0">
              <a:buNone/>
              <a:defRPr sz="1625">
                <a:solidFill>
                  <a:schemeClr val="tx1">
                    <a:tint val="75000"/>
                  </a:schemeClr>
                </a:solidFill>
              </a:defRPr>
            </a:lvl2pPr>
            <a:lvl3pPr marL="742959" indent="0">
              <a:buNone/>
              <a:defRPr sz="1463">
                <a:solidFill>
                  <a:schemeClr val="tx1">
                    <a:tint val="75000"/>
                  </a:schemeClr>
                </a:solidFill>
              </a:defRPr>
            </a:lvl3pPr>
            <a:lvl4pPr marL="1114439" indent="0">
              <a:buNone/>
              <a:defRPr sz="1300">
                <a:solidFill>
                  <a:schemeClr val="tx1">
                    <a:tint val="75000"/>
                  </a:schemeClr>
                </a:solidFill>
              </a:defRPr>
            </a:lvl4pPr>
            <a:lvl5pPr marL="1485919" indent="0">
              <a:buNone/>
              <a:defRPr sz="1300">
                <a:solidFill>
                  <a:schemeClr val="tx1">
                    <a:tint val="75000"/>
                  </a:schemeClr>
                </a:solidFill>
              </a:defRPr>
            </a:lvl5pPr>
            <a:lvl6pPr marL="1857399" indent="0">
              <a:buNone/>
              <a:defRPr sz="1300">
                <a:solidFill>
                  <a:schemeClr val="tx1">
                    <a:tint val="75000"/>
                  </a:schemeClr>
                </a:solidFill>
              </a:defRPr>
            </a:lvl6pPr>
            <a:lvl7pPr marL="2228878" indent="0">
              <a:buNone/>
              <a:defRPr sz="1300">
                <a:solidFill>
                  <a:schemeClr val="tx1">
                    <a:tint val="75000"/>
                  </a:schemeClr>
                </a:solidFill>
              </a:defRPr>
            </a:lvl7pPr>
            <a:lvl8pPr marL="2600358" indent="0">
              <a:buNone/>
              <a:defRPr sz="1300">
                <a:solidFill>
                  <a:schemeClr val="tx1">
                    <a:tint val="75000"/>
                  </a:schemeClr>
                </a:solidFill>
              </a:defRPr>
            </a:lvl8pPr>
            <a:lvl9pPr marL="2971837"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455F063-F2A2-4DB1-9570-4E279CC7FF1D}"/>
              </a:ext>
            </a:extLst>
          </p:cNvPr>
          <p:cNvSpPr>
            <a:spLocks noGrp="1"/>
          </p:cNvSpPr>
          <p:nvPr>
            <p:ph type="dt" sz="half" idx="10"/>
          </p:nvPr>
        </p:nvSpPr>
        <p:spPr/>
        <p:txBody>
          <a:bodyPr/>
          <a:lstStyle/>
          <a:p>
            <a:fld id="{188B9E66-2764-46D1-8D16-F746029AE5B4}" type="datetime1">
              <a:rPr kumimoji="1" lang="ja-JP" altLang="en-US" smtClean="0"/>
              <a:t>2019/1/13</a:t>
            </a:fld>
            <a:endParaRPr kumimoji="1" lang="ja-JP" altLang="en-US"/>
          </a:p>
        </p:txBody>
      </p:sp>
      <p:sp>
        <p:nvSpPr>
          <p:cNvPr id="5" name="フッター プレースホルダー 4">
            <a:extLst>
              <a:ext uri="{FF2B5EF4-FFF2-40B4-BE49-F238E27FC236}">
                <a16:creationId xmlns:a16="http://schemas.microsoft.com/office/drawing/2014/main" id="{9C108836-8F42-452A-8849-DDF1A4A591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7C1CE8-FE32-48C2-AC50-72C2CF867B91}"/>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378971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FE300BF8-BA78-40E5-A8AA-F310994FCA39}"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657CEEB0-E7AA-4455-8D73-6B7BCB12DA52}"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759310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95CE36-9D37-4BA6-AA50-5551018AC1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904BF7-3F28-4E48-84C4-6D640F92D40B}"/>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51316B8-D919-42D0-A205-C8F54F197097}"/>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560E142-AAF0-418F-AD54-39D5EE91A54C}"/>
              </a:ext>
            </a:extLst>
          </p:cNvPr>
          <p:cNvSpPr>
            <a:spLocks noGrp="1"/>
          </p:cNvSpPr>
          <p:nvPr>
            <p:ph type="dt" sz="half" idx="10"/>
          </p:nvPr>
        </p:nvSpPr>
        <p:spPr/>
        <p:txBody>
          <a:bodyPr/>
          <a:lstStyle/>
          <a:p>
            <a:fld id="{BF3D326B-762E-4AC6-8D89-054CD72A8DDD}" type="datetime1">
              <a:rPr kumimoji="1" lang="ja-JP" altLang="en-US" smtClean="0"/>
              <a:t>2019/1/13</a:t>
            </a:fld>
            <a:endParaRPr kumimoji="1" lang="ja-JP" altLang="en-US"/>
          </a:p>
        </p:txBody>
      </p:sp>
      <p:sp>
        <p:nvSpPr>
          <p:cNvPr id="6" name="フッター プレースホルダー 5">
            <a:extLst>
              <a:ext uri="{FF2B5EF4-FFF2-40B4-BE49-F238E27FC236}">
                <a16:creationId xmlns:a16="http://schemas.microsoft.com/office/drawing/2014/main" id="{5F663A62-BAEF-47CC-8CE6-855168C924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DE4D10-F416-447E-89FB-B39F648B7064}"/>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22284830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4B29AA-8C7B-4605-BE17-B72C16E2AA66}"/>
              </a:ext>
            </a:extLst>
          </p:cNvPr>
          <p:cNvSpPr>
            <a:spLocks noGrp="1"/>
          </p:cNvSpPr>
          <p:nvPr>
            <p:ph type="title"/>
          </p:nvPr>
        </p:nvSpPr>
        <p:spPr>
          <a:xfrm>
            <a:off x="682329"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144FAD-E557-4864-8A50-F558F714A2F6}"/>
              </a:ext>
            </a:extLst>
          </p:cNvPr>
          <p:cNvSpPr>
            <a:spLocks noGrp="1"/>
          </p:cNvSpPr>
          <p:nvPr>
            <p:ph type="body" idx="1"/>
          </p:nvPr>
        </p:nvSpPr>
        <p:spPr>
          <a:xfrm>
            <a:off x="682329" y="1681163"/>
            <a:ext cx="4190702" cy="823912"/>
          </a:xfrm>
        </p:spPr>
        <p:txBody>
          <a:bodyPr anchor="b"/>
          <a:lstStyle>
            <a:lvl1pPr marL="0" indent="0">
              <a:buNone/>
              <a:defRPr sz="1950" b="1"/>
            </a:lvl1pPr>
            <a:lvl2pPr marL="371480" indent="0">
              <a:buNone/>
              <a:defRPr sz="1625" b="1"/>
            </a:lvl2pPr>
            <a:lvl3pPr marL="742959" indent="0">
              <a:buNone/>
              <a:defRPr sz="1463" b="1"/>
            </a:lvl3pPr>
            <a:lvl4pPr marL="1114439" indent="0">
              <a:buNone/>
              <a:defRPr sz="1300" b="1"/>
            </a:lvl4pPr>
            <a:lvl5pPr marL="1485919" indent="0">
              <a:buNone/>
              <a:defRPr sz="1300" b="1"/>
            </a:lvl5pPr>
            <a:lvl6pPr marL="1857399" indent="0">
              <a:buNone/>
              <a:defRPr sz="1300" b="1"/>
            </a:lvl6pPr>
            <a:lvl7pPr marL="2228878" indent="0">
              <a:buNone/>
              <a:defRPr sz="1300" b="1"/>
            </a:lvl7pPr>
            <a:lvl8pPr marL="2600358" indent="0">
              <a:buNone/>
              <a:defRPr sz="1300" b="1"/>
            </a:lvl8pPr>
            <a:lvl9pPr marL="2971837"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B5E6761-663B-4941-8645-8EE5F62FB9AF}"/>
              </a:ext>
            </a:extLst>
          </p:cNvPr>
          <p:cNvSpPr>
            <a:spLocks noGrp="1"/>
          </p:cNvSpPr>
          <p:nvPr>
            <p:ph sz="half" idx="2"/>
          </p:nvPr>
        </p:nvSpPr>
        <p:spPr>
          <a:xfrm>
            <a:off x="682329" y="2505076"/>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0BD1FC5-69EB-410C-B862-7F15C78427D7}"/>
              </a:ext>
            </a:extLst>
          </p:cNvPr>
          <p:cNvSpPr>
            <a:spLocks noGrp="1"/>
          </p:cNvSpPr>
          <p:nvPr>
            <p:ph type="body" sz="quarter" idx="3"/>
          </p:nvPr>
        </p:nvSpPr>
        <p:spPr>
          <a:xfrm>
            <a:off x="5014914" y="1681163"/>
            <a:ext cx="4211340" cy="823912"/>
          </a:xfrm>
        </p:spPr>
        <p:txBody>
          <a:bodyPr anchor="b"/>
          <a:lstStyle>
            <a:lvl1pPr marL="0" indent="0">
              <a:buNone/>
              <a:defRPr sz="1950" b="1"/>
            </a:lvl1pPr>
            <a:lvl2pPr marL="371480" indent="0">
              <a:buNone/>
              <a:defRPr sz="1625" b="1"/>
            </a:lvl2pPr>
            <a:lvl3pPr marL="742959" indent="0">
              <a:buNone/>
              <a:defRPr sz="1463" b="1"/>
            </a:lvl3pPr>
            <a:lvl4pPr marL="1114439" indent="0">
              <a:buNone/>
              <a:defRPr sz="1300" b="1"/>
            </a:lvl4pPr>
            <a:lvl5pPr marL="1485919" indent="0">
              <a:buNone/>
              <a:defRPr sz="1300" b="1"/>
            </a:lvl5pPr>
            <a:lvl6pPr marL="1857399" indent="0">
              <a:buNone/>
              <a:defRPr sz="1300" b="1"/>
            </a:lvl6pPr>
            <a:lvl7pPr marL="2228878" indent="0">
              <a:buNone/>
              <a:defRPr sz="1300" b="1"/>
            </a:lvl7pPr>
            <a:lvl8pPr marL="2600358" indent="0">
              <a:buNone/>
              <a:defRPr sz="1300" b="1"/>
            </a:lvl8pPr>
            <a:lvl9pPr marL="2971837"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140EF3-094A-4897-916F-B329FE71E9B3}"/>
              </a:ext>
            </a:extLst>
          </p:cNvPr>
          <p:cNvSpPr>
            <a:spLocks noGrp="1"/>
          </p:cNvSpPr>
          <p:nvPr>
            <p:ph sz="quarter" idx="4"/>
          </p:nvPr>
        </p:nvSpPr>
        <p:spPr>
          <a:xfrm>
            <a:off x="5014914" y="2505076"/>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49A221-14D9-41FD-ABD2-7BF2D034E006}"/>
              </a:ext>
            </a:extLst>
          </p:cNvPr>
          <p:cNvSpPr>
            <a:spLocks noGrp="1"/>
          </p:cNvSpPr>
          <p:nvPr>
            <p:ph type="dt" sz="half" idx="10"/>
          </p:nvPr>
        </p:nvSpPr>
        <p:spPr/>
        <p:txBody>
          <a:bodyPr/>
          <a:lstStyle/>
          <a:p>
            <a:fld id="{9295CF09-9DAA-4871-B10C-99C82A74B1E9}" type="datetime1">
              <a:rPr kumimoji="1" lang="ja-JP" altLang="en-US" smtClean="0"/>
              <a:t>2019/1/13</a:t>
            </a:fld>
            <a:endParaRPr kumimoji="1" lang="ja-JP" altLang="en-US"/>
          </a:p>
        </p:txBody>
      </p:sp>
      <p:sp>
        <p:nvSpPr>
          <p:cNvPr id="8" name="フッター プレースホルダー 7">
            <a:extLst>
              <a:ext uri="{FF2B5EF4-FFF2-40B4-BE49-F238E27FC236}">
                <a16:creationId xmlns:a16="http://schemas.microsoft.com/office/drawing/2014/main" id="{0CE5D1ED-6FA5-49B1-8AF8-9F43D0473A1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6BD37DB-5DD1-4086-BA40-DA2DB1FC547A}"/>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2856685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C02698-D56A-4859-A6A7-F565AF830FF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F8D08A2-CE14-4CC5-882C-8C6E0DAE1BBF}"/>
              </a:ext>
            </a:extLst>
          </p:cNvPr>
          <p:cNvSpPr>
            <a:spLocks noGrp="1"/>
          </p:cNvSpPr>
          <p:nvPr>
            <p:ph type="dt" sz="half" idx="10"/>
          </p:nvPr>
        </p:nvSpPr>
        <p:spPr/>
        <p:txBody>
          <a:bodyPr/>
          <a:lstStyle/>
          <a:p>
            <a:fld id="{7BA688ED-BD92-45B7-A585-A31DC9E31BB8}" type="datetime1">
              <a:rPr kumimoji="1" lang="ja-JP" altLang="en-US" smtClean="0"/>
              <a:t>2019/1/13</a:t>
            </a:fld>
            <a:endParaRPr kumimoji="1" lang="ja-JP" altLang="en-US"/>
          </a:p>
        </p:txBody>
      </p:sp>
      <p:sp>
        <p:nvSpPr>
          <p:cNvPr id="4" name="フッター プレースホルダー 3">
            <a:extLst>
              <a:ext uri="{FF2B5EF4-FFF2-40B4-BE49-F238E27FC236}">
                <a16:creationId xmlns:a16="http://schemas.microsoft.com/office/drawing/2014/main" id="{331C2C46-909D-40FE-8F7D-60DB499BAB2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403717-2C48-4131-BC9E-546194AD6F7C}"/>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40146545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DAE03E5-9071-41E3-B198-314F0BD9A135}"/>
              </a:ext>
            </a:extLst>
          </p:cNvPr>
          <p:cNvSpPr>
            <a:spLocks noGrp="1"/>
          </p:cNvSpPr>
          <p:nvPr>
            <p:ph type="dt" sz="half" idx="10"/>
          </p:nvPr>
        </p:nvSpPr>
        <p:spPr/>
        <p:txBody>
          <a:bodyPr/>
          <a:lstStyle/>
          <a:p>
            <a:fld id="{FD4510AF-CA64-4056-B461-08531F8A52BC}" type="datetime1">
              <a:rPr kumimoji="1" lang="ja-JP" altLang="en-US" smtClean="0"/>
              <a:t>2019/1/13</a:t>
            </a:fld>
            <a:endParaRPr kumimoji="1" lang="ja-JP" altLang="en-US"/>
          </a:p>
        </p:txBody>
      </p:sp>
      <p:sp>
        <p:nvSpPr>
          <p:cNvPr id="3" name="フッター プレースホルダー 2">
            <a:extLst>
              <a:ext uri="{FF2B5EF4-FFF2-40B4-BE49-F238E27FC236}">
                <a16:creationId xmlns:a16="http://schemas.microsoft.com/office/drawing/2014/main" id="{47237499-514D-4ACA-AD5D-A480722118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69C42CC-1930-46A9-95FD-200F48B5D5E8}"/>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42778715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1D68F-94C4-4AB7-8C60-27172091AC2C}"/>
              </a:ext>
            </a:extLst>
          </p:cNvPr>
          <p:cNvSpPr>
            <a:spLocks noGrp="1"/>
          </p:cNvSpPr>
          <p:nvPr>
            <p:ph type="title"/>
          </p:nvPr>
        </p:nvSpPr>
        <p:spPr>
          <a:xfrm>
            <a:off x="682329" y="457200"/>
            <a:ext cx="3194942"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565F51-C1F0-4A90-8410-8674968AB199}"/>
              </a:ext>
            </a:extLst>
          </p:cNvPr>
          <p:cNvSpPr>
            <a:spLocks noGrp="1"/>
          </p:cNvSpPr>
          <p:nvPr>
            <p:ph idx="1"/>
          </p:nvPr>
        </p:nvSpPr>
        <p:spPr>
          <a:xfrm>
            <a:off x="4211341"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F36449B-350C-4458-AED3-C18B55A68427}"/>
              </a:ext>
            </a:extLst>
          </p:cNvPr>
          <p:cNvSpPr>
            <a:spLocks noGrp="1"/>
          </p:cNvSpPr>
          <p:nvPr>
            <p:ph type="body" sz="half" idx="2"/>
          </p:nvPr>
        </p:nvSpPr>
        <p:spPr>
          <a:xfrm>
            <a:off x="682329" y="2057400"/>
            <a:ext cx="3194942" cy="3811588"/>
          </a:xfrm>
        </p:spPr>
        <p:txBody>
          <a:bodyPr/>
          <a:lstStyle>
            <a:lvl1pPr marL="0" indent="0">
              <a:buNone/>
              <a:defRPr sz="1300"/>
            </a:lvl1pPr>
            <a:lvl2pPr marL="371480" indent="0">
              <a:buNone/>
              <a:defRPr sz="1138"/>
            </a:lvl2pPr>
            <a:lvl3pPr marL="742959" indent="0">
              <a:buNone/>
              <a:defRPr sz="975"/>
            </a:lvl3pPr>
            <a:lvl4pPr marL="1114439" indent="0">
              <a:buNone/>
              <a:defRPr sz="813"/>
            </a:lvl4pPr>
            <a:lvl5pPr marL="1485919" indent="0">
              <a:buNone/>
              <a:defRPr sz="813"/>
            </a:lvl5pPr>
            <a:lvl6pPr marL="1857399" indent="0">
              <a:buNone/>
              <a:defRPr sz="813"/>
            </a:lvl6pPr>
            <a:lvl7pPr marL="2228878" indent="0">
              <a:buNone/>
              <a:defRPr sz="813"/>
            </a:lvl7pPr>
            <a:lvl8pPr marL="2600358" indent="0">
              <a:buNone/>
              <a:defRPr sz="813"/>
            </a:lvl8pPr>
            <a:lvl9pPr marL="2971837"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90271C-E285-422B-B1C0-0E4495F93144}"/>
              </a:ext>
            </a:extLst>
          </p:cNvPr>
          <p:cNvSpPr>
            <a:spLocks noGrp="1"/>
          </p:cNvSpPr>
          <p:nvPr>
            <p:ph type="dt" sz="half" idx="10"/>
          </p:nvPr>
        </p:nvSpPr>
        <p:spPr/>
        <p:txBody>
          <a:bodyPr/>
          <a:lstStyle/>
          <a:p>
            <a:fld id="{D9A64734-2490-49C5-A392-82CDFA0B1BB6}" type="datetime1">
              <a:rPr kumimoji="1" lang="ja-JP" altLang="en-US" smtClean="0"/>
              <a:t>2019/1/13</a:t>
            </a:fld>
            <a:endParaRPr kumimoji="1" lang="ja-JP" altLang="en-US"/>
          </a:p>
        </p:txBody>
      </p:sp>
      <p:sp>
        <p:nvSpPr>
          <p:cNvPr id="6" name="フッター プレースホルダー 5">
            <a:extLst>
              <a:ext uri="{FF2B5EF4-FFF2-40B4-BE49-F238E27FC236}">
                <a16:creationId xmlns:a16="http://schemas.microsoft.com/office/drawing/2014/main" id="{E0DE13AF-09D3-4F64-B470-69BA414E88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B533BD-A638-48DC-BFD8-7D89960F63EA}"/>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11963784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E112B1-F103-42EF-BF02-1E17109E0B98}"/>
              </a:ext>
            </a:extLst>
          </p:cNvPr>
          <p:cNvSpPr>
            <a:spLocks noGrp="1"/>
          </p:cNvSpPr>
          <p:nvPr>
            <p:ph type="title"/>
          </p:nvPr>
        </p:nvSpPr>
        <p:spPr>
          <a:xfrm>
            <a:off x="682329" y="457200"/>
            <a:ext cx="3194942"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98A6DE2-A610-48FA-915D-7752CE573FF3}"/>
              </a:ext>
            </a:extLst>
          </p:cNvPr>
          <p:cNvSpPr>
            <a:spLocks noGrp="1"/>
          </p:cNvSpPr>
          <p:nvPr>
            <p:ph type="pic" idx="1"/>
          </p:nvPr>
        </p:nvSpPr>
        <p:spPr>
          <a:xfrm>
            <a:off x="4211341" y="987426"/>
            <a:ext cx="5014913" cy="4873625"/>
          </a:xfrm>
        </p:spPr>
        <p:txBody>
          <a:bodyPr/>
          <a:lstStyle>
            <a:lvl1pPr marL="0" indent="0">
              <a:buNone/>
              <a:defRPr sz="2600"/>
            </a:lvl1pPr>
            <a:lvl2pPr marL="371480" indent="0">
              <a:buNone/>
              <a:defRPr sz="2275"/>
            </a:lvl2pPr>
            <a:lvl3pPr marL="742959" indent="0">
              <a:buNone/>
              <a:defRPr sz="1950"/>
            </a:lvl3pPr>
            <a:lvl4pPr marL="1114439" indent="0">
              <a:buNone/>
              <a:defRPr sz="1625"/>
            </a:lvl4pPr>
            <a:lvl5pPr marL="1485919" indent="0">
              <a:buNone/>
              <a:defRPr sz="1625"/>
            </a:lvl5pPr>
            <a:lvl6pPr marL="1857399" indent="0">
              <a:buNone/>
              <a:defRPr sz="1625"/>
            </a:lvl6pPr>
            <a:lvl7pPr marL="2228878" indent="0">
              <a:buNone/>
              <a:defRPr sz="1625"/>
            </a:lvl7pPr>
            <a:lvl8pPr marL="2600358" indent="0">
              <a:buNone/>
              <a:defRPr sz="1625"/>
            </a:lvl8pPr>
            <a:lvl9pPr marL="2971837"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4EB1A7AA-3554-4CC3-B5FA-EA031DBFDEFA}"/>
              </a:ext>
            </a:extLst>
          </p:cNvPr>
          <p:cNvSpPr>
            <a:spLocks noGrp="1"/>
          </p:cNvSpPr>
          <p:nvPr>
            <p:ph type="body" sz="half" idx="2"/>
          </p:nvPr>
        </p:nvSpPr>
        <p:spPr>
          <a:xfrm>
            <a:off x="682329" y="2057400"/>
            <a:ext cx="3194942" cy="3811588"/>
          </a:xfrm>
        </p:spPr>
        <p:txBody>
          <a:bodyPr/>
          <a:lstStyle>
            <a:lvl1pPr marL="0" indent="0">
              <a:buNone/>
              <a:defRPr sz="1300"/>
            </a:lvl1pPr>
            <a:lvl2pPr marL="371480" indent="0">
              <a:buNone/>
              <a:defRPr sz="1138"/>
            </a:lvl2pPr>
            <a:lvl3pPr marL="742959" indent="0">
              <a:buNone/>
              <a:defRPr sz="975"/>
            </a:lvl3pPr>
            <a:lvl4pPr marL="1114439" indent="0">
              <a:buNone/>
              <a:defRPr sz="813"/>
            </a:lvl4pPr>
            <a:lvl5pPr marL="1485919" indent="0">
              <a:buNone/>
              <a:defRPr sz="813"/>
            </a:lvl5pPr>
            <a:lvl6pPr marL="1857399" indent="0">
              <a:buNone/>
              <a:defRPr sz="813"/>
            </a:lvl6pPr>
            <a:lvl7pPr marL="2228878" indent="0">
              <a:buNone/>
              <a:defRPr sz="813"/>
            </a:lvl7pPr>
            <a:lvl8pPr marL="2600358" indent="0">
              <a:buNone/>
              <a:defRPr sz="813"/>
            </a:lvl8pPr>
            <a:lvl9pPr marL="2971837"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9D9C88-BC27-40C6-AC76-8E9E33126170}"/>
              </a:ext>
            </a:extLst>
          </p:cNvPr>
          <p:cNvSpPr>
            <a:spLocks noGrp="1"/>
          </p:cNvSpPr>
          <p:nvPr>
            <p:ph type="dt" sz="half" idx="10"/>
          </p:nvPr>
        </p:nvSpPr>
        <p:spPr/>
        <p:txBody>
          <a:bodyPr/>
          <a:lstStyle/>
          <a:p>
            <a:fld id="{3DADB146-6FFC-426A-82E4-1BA46904A232}" type="datetime1">
              <a:rPr kumimoji="1" lang="ja-JP" altLang="en-US" smtClean="0"/>
              <a:t>2019/1/13</a:t>
            </a:fld>
            <a:endParaRPr kumimoji="1" lang="ja-JP" altLang="en-US"/>
          </a:p>
        </p:txBody>
      </p:sp>
      <p:sp>
        <p:nvSpPr>
          <p:cNvPr id="6" name="フッター プレースホルダー 5">
            <a:extLst>
              <a:ext uri="{FF2B5EF4-FFF2-40B4-BE49-F238E27FC236}">
                <a16:creationId xmlns:a16="http://schemas.microsoft.com/office/drawing/2014/main" id="{0ECD7010-1BEC-4ADA-AA07-B533800502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A930736-7BEA-45C2-A5B4-906A18A49E39}"/>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32203756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E43A59-B084-4FEA-9393-EF974E8EB6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09A7EF-E132-47C1-AE87-3FA6C1485D7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195529-FA56-4559-A02B-062E3D60FF8A}"/>
              </a:ext>
            </a:extLst>
          </p:cNvPr>
          <p:cNvSpPr>
            <a:spLocks noGrp="1"/>
          </p:cNvSpPr>
          <p:nvPr>
            <p:ph type="dt" sz="half" idx="10"/>
          </p:nvPr>
        </p:nvSpPr>
        <p:spPr/>
        <p:txBody>
          <a:bodyPr/>
          <a:lstStyle/>
          <a:p>
            <a:fld id="{F305B22B-8770-402D-A7C1-E7DA4DCF268E}" type="datetime1">
              <a:rPr kumimoji="1" lang="ja-JP" altLang="en-US" smtClean="0"/>
              <a:t>2019/1/13</a:t>
            </a:fld>
            <a:endParaRPr kumimoji="1" lang="ja-JP" altLang="en-US"/>
          </a:p>
        </p:txBody>
      </p:sp>
      <p:sp>
        <p:nvSpPr>
          <p:cNvPr id="5" name="フッター プレースホルダー 4">
            <a:extLst>
              <a:ext uri="{FF2B5EF4-FFF2-40B4-BE49-F238E27FC236}">
                <a16:creationId xmlns:a16="http://schemas.microsoft.com/office/drawing/2014/main" id="{D4E6976F-712C-4779-8FB5-C4C24D849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0AE157-31D7-4716-BC5D-6597D36F6A7A}"/>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7420676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4B80230-1F8B-4F8B-95F1-D5EDCDDB1DE7}"/>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D43D8D-D565-4DF4-9A82-271DEE851B5B}"/>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A9832F-CB61-4120-872E-D894FD35CB6F}"/>
              </a:ext>
            </a:extLst>
          </p:cNvPr>
          <p:cNvSpPr>
            <a:spLocks noGrp="1"/>
          </p:cNvSpPr>
          <p:nvPr>
            <p:ph type="dt" sz="half" idx="10"/>
          </p:nvPr>
        </p:nvSpPr>
        <p:spPr/>
        <p:txBody>
          <a:bodyPr/>
          <a:lstStyle/>
          <a:p>
            <a:fld id="{95D53139-A4DC-4D86-BEEA-0E8E6C173C06}" type="datetime1">
              <a:rPr kumimoji="1" lang="ja-JP" altLang="en-US" smtClean="0"/>
              <a:t>2019/1/13</a:t>
            </a:fld>
            <a:endParaRPr kumimoji="1" lang="ja-JP" altLang="en-US"/>
          </a:p>
        </p:txBody>
      </p:sp>
      <p:sp>
        <p:nvSpPr>
          <p:cNvPr id="5" name="フッター プレースホルダー 4">
            <a:extLst>
              <a:ext uri="{FF2B5EF4-FFF2-40B4-BE49-F238E27FC236}">
                <a16:creationId xmlns:a16="http://schemas.microsoft.com/office/drawing/2014/main" id="{8092833E-489B-4635-9958-E2476E1681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AC8E6B-A3B4-4C93-B213-A5BFA40E97A3}"/>
              </a:ext>
            </a:extLst>
          </p:cNvPr>
          <p:cNvSpPr>
            <a:spLocks noGrp="1"/>
          </p:cNvSpPr>
          <p:nvPr>
            <p:ph type="sldNum" sz="quarter" idx="12"/>
          </p:nvPr>
        </p:nvSpPr>
        <p:spPr/>
        <p:txBody>
          <a:body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5417123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3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A38E4ED6-C747-4B7E-AFD3-8376551DBEDB}"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871168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2B6BA003-60C6-4B4A-A0EB-094AF2946C8D}"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xfrm>
            <a:off x="7594600" y="6381750"/>
            <a:ext cx="2311400" cy="476250"/>
          </a:xfrm>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234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C3B29B39-88DC-46D5-86F0-696A063B4DFC}"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2F6D379-1FE0-451B-BB20-A8F0DBFCDA94}"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50009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7D791CF4-5820-4407-8012-CD26D8792EB4}"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108573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D86E97A6-8F17-4F99-B289-36BB29C42CDD}" type="datetime1">
              <a:rPr lang="ja-JP" altLang="en-US" smtClean="0">
                <a:solidFill>
                  <a:srgbClr val="000000"/>
                </a:solidFill>
              </a:rPr>
              <a:t>2019/1/13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13706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F7C2F3EE-30AD-4863-A72C-2B11A0A841BA}" type="datetime1">
              <a:rPr lang="ja-JP" altLang="en-US" smtClean="0">
                <a:solidFill>
                  <a:srgbClr val="000000"/>
                </a:solidFill>
              </a:rPr>
              <a:t>2019/1/13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02954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BAB4F015-01F6-473C-973F-34F20AFD086D}" type="datetime1">
              <a:rPr lang="ja-JP" altLang="en-US" smtClean="0">
                <a:solidFill>
                  <a:srgbClr val="000000"/>
                </a:solidFill>
              </a:rPr>
              <a:t>2019/1/13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900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A639F83-91EB-4416-8AA8-4EF0806DA9BD}" type="datetime1">
              <a:rPr lang="ja-JP" altLang="en-US" smtClean="0">
                <a:solidFill>
                  <a:srgbClr val="000000"/>
                </a:solidFill>
              </a:rPr>
              <a:t>2019/1/13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97427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3"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8FB9E02-E000-41C0-A095-582DA4B0C8B6}" type="datetime1">
              <a:rPr lang="ja-JP" altLang="en-US" smtClean="0">
                <a:solidFill>
                  <a:srgbClr val="000000"/>
                </a:solidFill>
              </a:rPr>
              <a:t>2019/1/13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721774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3637834-2FF0-44BF-9084-C72ED5B5896D}" type="datetime1">
              <a:rPr lang="ja-JP" altLang="en-US" smtClean="0">
                <a:solidFill>
                  <a:srgbClr val="000000"/>
                </a:solidFill>
              </a:rPr>
              <a:t>2019/1/13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501332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A06C55B-B672-4462-8DCE-DFF7FDFCB31D}"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28266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B973399C-FBE3-42C7-B94E-705708199203}" type="datetime1">
              <a:rPr lang="ja-JP" altLang="en-US" smtClean="0">
                <a:solidFill>
                  <a:srgbClr val="000000"/>
                </a:solidFill>
              </a:rPr>
              <a:t>2019/1/13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389951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Over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95300" y="1600200"/>
            <a:ext cx="89154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5300" y="3938599"/>
            <a:ext cx="89154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FB679E33-CEDC-4C96-8BD8-12BE8B5F3F57}" type="datetime1">
              <a:rPr lang="ja-JP" altLang="en-US" smtClean="0">
                <a:solidFill>
                  <a:srgbClr val="000000"/>
                </a:solidFill>
              </a:rPr>
              <a:t>2019/1/13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B432A3-0D6B-4162-AF11-3A3A3BFE8E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08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6.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7.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8.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0.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5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D847DA2-6F4F-4193-ACAC-739CA7CD6371}" type="datetime1">
              <a:rPr lang="ja-JP" altLang="en-US" smtClean="0">
                <a:solidFill>
                  <a:prstClr val="black">
                    <a:tint val="75000"/>
                  </a:prstClr>
                </a:solidFill>
                <a:ea typeface="ＭＳ Ｐゴシック" charset="-128"/>
              </a:rPr>
              <a:t>2019/1/13</a:t>
            </a:fld>
            <a:endParaRPr lang="ja-JP" altLang="en-US">
              <a:solidFill>
                <a:prstClr val="black">
                  <a:tint val="75000"/>
                </a:prstClr>
              </a:solidFill>
              <a:ea typeface="ＭＳ Ｐゴシック" charset="-128"/>
            </a:endParaRPr>
          </a:p>
        </p:txBody>
      </p:sp>
      <p:sp>
        <p:nvSpPr>
          <p:cNvPr id="5" name="フッター プレースホルダ 4"/>
          <p:cNvSpPr>
            <a:spLocks noGrp="1"/>
          </p:cNvSpPr>
          <p:nvPr>
            <p:ph type="ftr" sz="quarter" idx="3"/>
          </p:nvPr>
        </p:nvSpPr>
        <p:spPr>
          <a:xfrm>
            <a:off x="3384550" y="63565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ea typeface="ＭＳ Ｐゴシック" charset="-128"/>
            </a:endParaRPr>
          </a:p>
        </p:txBody>
      </p:sp>
      <p:sp>
        <p:nvSpPr>
          <p:cNvPr id="6" name="スライド番号プレースホルダ 5"/>
          <p:cNvSpPr>
            <a:spLocks noGrp="1"/>
          </p:cNvSpPr>
          <p:nvPr>
            <p:ph type="sldNum" sz="quarter" idx="4"/>
          </p:nvPr>
        </p:nvSpPr>
        <p:spPr>
          <a:xfrm>
            <a:off x="7099300" y="63565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77B36-F5AB-401C-81AB-61F77E48EA81}" type="slidenum">
              <a:rPr lang="ja-JP" altLang="en-US" smtClean="0">
                <a:solidFill>
                  <a:prstClr val="black">
                    <a:tint val="75000"/>
                  </a:prstClr>
                </a:solidFill>
                <a:ea typeface="ＭＳ Ｐゴシック" charset="-128"/>
              </a:rPr>
              <a:pPr>
                <a:defRPr/>
              </a:pPr>
              <a:t>‹#›</a:t>
            </a:fld>
            <a:endParaRPr lang="ja-JP" altLang="en-US">
              <a:solidFill>
                <a:prstClr val="black">
                  <a:tint val="75000"/>
                </a:prstClr>
              </a:solidFill>
              <a:ea typeface="ＭＳ Ｐゴシック" charset="-128"/>
            </a:endParaRPr>
          </a:p>
        </p:txBody>
      </p:sp>
    </p:spTree>
    <p:extLst>
      <p:ext uri="{BB962C8B-B14F-4D97-AF65-F5344CB8AC3E}">
        <p14:creationId xmlns:p14="http://schemas.microsoft.com/office/powerpoint/2010/main" val="3065046941"/>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74"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95374" y="1600225"/>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10" y="6245231"/>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fld id="{7870F62A-765B-46BC-AA1E-F286322C64D5}" type="datetime1">
              <a:rPr lang="ja-JP" altLang="en-US" smtClean="0">
                <a:solidFill>
                  <a:srgbClr val="000000"/>
                </a:solidFill>
                <a:latin typeface="Arial"/>
              </a:rPr>
              <a:t>2019/1/13</a:t>
            </a:fld>
            <a:endParaRPr lang="en-US" altLang="ja-JP">
              <a:solidFill>
                <a:srgbClr val="000000"/>
              </a:solidFill>
              <a:latin typeface="Arial"/>
            </a:endParaRPr>
          </a:p>
        </p:txBody>
      </p:sp>
      <p:sp>
        <p:nvSpPr>
          <p:cNvPr id="1029" name="Rectangle 5"/>
          <p:cNvSpPr>
            <a:spLocks noGrp="1" noChangeArrowheads="1"/>
          </p:cNvSpPr>
          <p:nvPr>
            <p:ph type="ftr" sz="quarter" idx="3"/>
          </p:nvPr>
        </p:nvSpPr>
        <p:spPr bwMode="auto">
          <a:xfrm>
            <a:off x="3384550" y="6245231"/>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latin typeface="Arial"/>
            </a:endParaRPr>
          </a:p>
        </p:txBody>
      </p:sp>
      <p:sp>
        <p:nvSpPr>
          <p:cNvPr id="1030" name="Rectangle 6"/>
          <p:cNvSpPr>
            <a:spLocks noGrp="1" noChangeArrowheads="1"/>
          </p:cNvSpPr>
          <p:nvPr>
            <p:ph type="sldNum" sz="quarter" idx="4"/>
          </p:nvPr>
        </p:nvSpPr>
        <p:spPr bwMode="auto">
          <a:xfrm>
            <a:off x="7683501" y="6524647"/>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srgbClr val="000000"/>
                </a:solidFill>
                <a:latin typeface="Arial"/>
              </a:rPr>
              <a:pPr>
                <a:defRPr/>
              </a:pPr>
              <a:t>‹#›</a:t>
            </a:fld>
            <a:endParaRPr lang="en-US" altLang="ja-JP">
              <a:solidFill>
                <a:srgbClr val="000000"/>
              </a:solidFill>
              <a:latin typeface="Arial"/>
            </a:endParaRPr>
          </a:p>
        </p:txBody>
      </p:sp>
    </p:spTree>
    <p:extLst>
      <p:ext uri="{BB962C8B-B14F-4D97-AF65-F5344CB8AC3E}">
        <p14:creationId xmlns:p14="http://schemas.microsoft.com/office/powerpoint/2010/main" val="3425235801"/>
      </p:ext>
    </p:extLst>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fld id="{21D706D2-D0BE-44D8-A185-C0C49C9EA61A}" type="datetime1">
              <a:rPr lang="ja-JP" altLang="en-US" smtClean="0">
                <a:solidFill>
                  <a:prstClr val="black"/>
                </a:solidFill>
                <a:latin typeface="Arial"/>
              </a:rPr>
              <a:t>2019/1/13</a:t>
            </a:fld>
            <a:endParaRPr lang="en-US" altLang="ja-JP" dirty="0">
              <a:solidFill>
                <a:prstClr val="black"/>
              </a:solidFill>
              <a:latin typeface="Arial"/>
            </a:endParaRPr>
          </a:p>
        </p:txBody>
      </p:sp>
      <p:sp>
        <p:nvSpPr>
          <p:cNvPr id="1029" name="Rectangle 5"/>
          <p:cNvSpPr>
            <a:spLocks noGrp="1" noChangeArrowheads="1"/>
          </p:cNvSpPr>
          <p:nvPr>
            <p:ph type="ftr" sz="quarter" idx="3"/>
          </p:nvPr>
        </p:nvSpPr>
        <p:spPr bwMode="auto">
          <a:xfrm>
            <a:off x="338455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prstClr val="black"/>
              </a:solidFill>
              <a:latin typeface="Arial"/>
            </a:endParaRPr>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prstClr val="black"/>
                </a:solidFill>
                <a:latin typeface="Arial"/>
              </a:rPr>
              <a:pPr>
                <a:defRPr/>
              </a:pPr>
              <a:t>‹#›</a:t>
            </a:fld>
            <a:endParaRPr lang="en-US" altLang="ja-JP" dirty="0">
              <a:solidFill>
                <a:prstClr val="black"/>
              </a:solidFill>
              <a:latin typeface="Arial"/>
            </a:endParaRPr>
          </a:p>
        </p:txBody>
      </p:sp>
    </p:spTree>
    <p:extLst>
      <p:ext uri="{BB962C8B-B14F-4D97-AF65-F5344CB8AC3E}">
        <p14:creationId xmlns:p14="http://schemas.microsoft.com/office/powerpoint/2010/main" val="4197193767"/>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8" r:id="rId9"/>
    <p:sldLayoutId id="2147485129" r:id="rId10"/>
    <p:sldLayoutId id="214748513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4"/>
            <a:ext cx="2311400" cy="365125"/>
          </a:xfrm>
          <a:prstGeom prst="rect">
            <a:avLst/>
          </a:prstGeom>
        </p:spPr>
        <p:txBody>
          <a:bodyPr vert="horz" lIns="91440" tIns="45720" rIns="91440" bIns="45720" rtlCol="0" anchor="ctr"/>
          <a:lstStyle>
            <a:lvl1pPr algn="l">
              <a:defRPr sz="1143">
                <a:solidFill>
                  <a:schemeClr val="tx1">
                    <a:tint val="75000"/>
                  </a:schemeClr>
                </a:solidFill>
              </a:defRPr>
            </a:lvl1pPr>
          </a:lstStyle>
          <a:p>
            <a:fld id="{944C80D6-A7E7-44BD-993F-D575F645E001}" type="datetime1">
              <a:rPr kumimoji="1" lang="ja-JP" altLang="en-US" smtClean="0"/>
              <a:t>2019/1/13</a:t>
            </a:fld>
            <a:endParaRPr kumimoji="1" lang="ja-JP" altLang="en-US"/>
          </a:p>
        </p:txBody>
      </p:sp>
      <p:sp>
        <p:nvSpPr>
          <p:cNvPr id="5" name="フッター プレースホルダー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14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4"/>
            <a:ext cx="2311400" cy="365125"/>
          </a:xfrm>
          <a:prstGeom prst="rect">
            <a:avLst/>
          </a:prstGeom>
        </p:spPr>
        <p:txBody>
          <a:bodyPr vert="horz" lIns="91440" tIns="45720" rIns="91440" bIns="45720" rtlCol="0" anchor="ctr"/>
          <a:lstStyle>
            <a:lvl1pPr algn="r">
              <a:defRPr sz="1143">
                <a:solidFill>
                  <a:schemeClr val="tx1">
                    <a:tint val="75000"/>
                  </a:schemeClr>
                </a:solidFill>
              </a:defRPr>
            </a:lvl1p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667736956"/>
      </p:ext>
    </p:extLst>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Lst>
  <p:hf hdr="0" ftr="0" dt="0"/>
  <p:txStyles>
    <p:titleStyle>
      <a:lvl1pPr algn="ctr" defTabSz="870875" rtl="0" eaLnBrk="1" latinLnBrk="0" hangingPunct="1">
        <a:spcBef>
          <a:spcPct val="0"/>
        </a:spcBef>
        <a:buNone/>
        <a:defRPr kumimoji="1" sz="4191" kern="1200">
          <a:solidFill>
            <a:schemeClr val="tx1"/>
          </a:solidFill>
          <a:latin typeface="+mj-lt"/>
          <a:ea typeface="+mj-ea"/>
          <a:cs typeface="+mj-cs"/>
        </a:defRPr>
      </a:lvl1pPr>
    </p:titleStyle>
    <p:bodyStyle>
      <a:lvl1pPr marL="326578" indent="-326578" algn="l" defTabSz="870875" rtl="0" eaLnBrk="1" latinLnBrk="0" hangingPunct="1">
        <a:spcBef>
          <a:spcPct val="20000"/>
        </a:spcBef>
        <a:buFont typeface="Arial" panose="020B0604020202020204" pitchFamily="34" charset="0"/>
        <a:buChar char="•"/>
        <a:defRPr kumimoji="1" sz="3048" kern="1200">
          <a:solidFill>
            <a:schemeClr val="tx1"/>
          </a:solidFill>
          <a:latin typeface="+mn-lt"/>
          <a:ea typeface="+mn-ea"/>
          <a:cs typeface="+mn-cs"/>
        </a:defRPr>
      </a:lvl1pPr>
      <a:lvl2pPr marL="707586" indent="-272148" algn="l" defTabSz="870875"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2pPr>
      <a:lvl3pPr marL="1088593" indent="-217719" algn="l" defTabSz="870875" rtl="0" eaLnBrk="1" latinLnBrk="0" hangingPunct="1">
        <a:spcBef>
          <a:spcPct val="20000"/>
        </a:spcBef>
        <a:buFont typeface="Arial" panose="020B0604020202020204" pitchFamily="34" charset="0"/>
        <a:buChar char="•"/>
        <a:defRPr kumimoji="1" sz="2286" kern="1200">
          <a:solidFill>
            <a:schemeClr val="tx1"/>
          </a:solidFill>
          <a:latin typeface="+mn-lt"/>
          <a:ea typeface="+mn-ea"/>
          <a:cs typeface="+mn-cs"/>
        </a:defRPr>
      </a:lvl3pPr>
      <a:lvl4pPr marL="1524030"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4pPr>
      <a:lvl5pPr marL="1959468"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5pPr>
      <a:lvl6pPr marL="2394905"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6pPr>
      <a:lvl7pPr marL="2830342"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7pPr>
      <a:lvl8pPr marL="3265780"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8pPr>
      <a:lvl9pPr marL="3701217"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9pPr>
    </p:bodyStyle>
    <p:otherStyle>
      <a:defPPr>
        <a:defRPr lang="ja-JP"/>
      </a:defPPr>
      <a:lvl1pPr marL="0" algn="l" defTabSz="870875" rtl="0" eaLnBrk="1" latinLnBrk="0" hangingPunct="1">
        <a:defRPr kumimoji="1" sz="1714" kern="1200">
          <a:solidFill>
            <a:schemeClr val="tx1"/>
          </a:solidFill>
          <a:latin typeface="+mn-lt"/>
          <a:ea typeface="+mn-ea"/>
          <a:cs typeface="+mn-cs"/>
        </a:defRPr>
      </a:lvl1pPr>
      <a:lvl2pPr marL="435437" algn="l" defTabSz="870875" rtl="0" eaLnBrk="1" latinLnBrk="0" hangingPunct="1">
        <a:defRPr kumimoji="1" sz="1714" kern="1200">
          <a:solidFill>
            <a:schemeClr val="tx1"/>
          </a:solidFill>
          <a:latin typeface="+mn-lt"/>
          <a:ea typeface="+mn-ea"/>
          <a:cs typeface="+mn-cs"/>
        </a:defRPr>
      </a:lvl2pPr>
      <a:lvl3pPr marL="870875" algn="l" defTabSz="870875" rtl="0" eaLnBrk="1" latinLnBrk="0" hangingPunct="1">
        <a:defRPr kumimoji="1" sz="1714" kern="1200">
          <a:solidFill>
            <a:schemeClr val="tx1"/>
          </a:solidFill>
          <a:latin typeface="+mn-lt"/>
          <a:ea typeface="+mn-ea"/>
          <a:cs typeface="+mn-cs"/>
        </a:defRPr>
      </a:lvl3pPr>
      <a:lvl4pPr marL="1306312" algn="l" defTabSz="870875" rtl="0" eaLnBrk="1" latinLnBrk="0" hangingPunct="1">
        <a:defRPr kumimoji="1" sz="1714" kern="1200">
          <a:solidFill>
            <a:schemeClr val="tx1"/>
          </a:solidFill>
          <a:latin typeface="+mn-lt"/>
          <a:ea typeface="+mn-ea"/>
          <a:cs typeface="+mn-cs"/>
        </a:defRPr>
      </a:lvl4pPr>
      <a:lvl5pPr marL="1741749" algn="l" defTabSz="870875" rtl="0" eaLnBrk="1" latinLnBrk="0" hangingPunct="1">
        <a:defRPr kumimoji="1" sz="1714" kern="1200">
          <a:solidFill>
            <a:schemeClr val="tx1"/>
          </a:solidFill>
          <a:latin typeface="+mn-lt"/>
          <a:ea typeface="+mn-ea"/>
          <a:cs typeface="+mn-cs"/>
        </a:defRPr>
      </a:lvl5pPr>
      <a:lvl6pPr marL="2177186" algn="l" defTabSz="870875" rtl="0" eaLnBrk="1" latinLnBrk="0" hangingPunct="1">
        <a:defRPr kumimoji="1" sz="1714" kern="1200">
          <a:solidFill>
            <a:schemeClr val="tx1"/>
          </a:solidFill>
          <a:latin typeface="+mn-lt"/>
          <a:ea typeface="+mn-ea"/>
          <a:cs typeface="+mn-cs"/>
        </a:defRPr>
      </a:lvl6pPr>
      <a:lvl7pPr marL="2612624" algn="l" defTabSz="870875" rtl="0" eaLnBrk="1" latinLnBrk="0" hangingPunct="1">
        <a:defRPr kumimoji="1" sz="1714" kern="1200">
          <a:solidFill>
            <a:schemeClr val="tx1"/>
          </a:solidFill>
          <a:latin typeface="+mn-lt"/>
          <a:ea typeface="+mn-ea"/>
          <a:cs typeface="+mn-cs"/>
        </a:defRPr>
      </a:lvl7pPr>
      <a:lvl8pPr marL="3048061" algn="l" defTabSz="870875" rtl="0" eaLnBrk="1" latinLnBrk="0" hangingPunct="1">
        <a:defRPr kumimoji="1" sz="1714" kern="1200">
          <a:solidFill>
            <a:schemeClr val="tx1"/>
          </a:solidFill>
          <a:latin typeface="+mn-lt"/>
          <a:ea typeface="+mn-ea"/>
          <a:cs typeface="+mn-cs"/>
        </a:defRPr>
      </a:lvl8pPr>
      <a:lvl9pPr marL="3483498" algn="l" defTabSz="870875" rtl="0" eaLnBrk="1" latinLnBrk="0" hangingPunct="1">
        <a:defRPr kumimoji="1" sz="1714"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42"/>
            <a:ext cx="8915400" cy="1143000"/>
          </a:xfrm>
          <a:prstGeom prst="rect">
            <a:avLst/>
          </a:prstGeom>
        </p:spPr>
        <p:txBody>
          <a:bodyPr vert="horz" lIns="96435" tIns="48218" rIns="96435" bIns="4821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1" y="1600224"/>
            <a:ext cx="8915400" cy="4525963"/>
          </a:xfrm>
          <a:prstGeom prst="rect">
            <a:avLst/>
          </a:prstGeom>
        </p:spPr>
        <p:txBody>
          <a:bodyPr vert="horz" lIns="96435" tIns="48218" rIns="96435" bIns="482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35" y="6356564"/>
            <a:ext cx="2311400" cy="365125"/>
          </a:xfrm>
          <a:prstGeom prst="rect">
            <a:avLst/>
          </a:prstGeom>
        </p:spPr>
        <p:txBody>
          <a:bodyPr vert="horz" lIns="96435" tIns="48218" rIns="96435" bIns="48218" rtlCol="0" anchor="ctr"/>
          <a:lstStyle>
            <a:lvl1pPr algn="l" defTabSz="964335" fontAlgn="auto">
              <a:spcBef>
                <a:spcPts val="0"/>
              </a:spcBef>
              <a:spcAft>
                <a:spcPts val="0"/>
              </a:spcAft>
              <a:defRPr sz="1200">
                <a:solidFill>
                  <a:schemeClr val="tx1">
                    <a:tint val="75000"/>
                  </a:schemeClr>
                </a:solidFill>
              </a:defRPr>
            </a:lvl1pPr>
          </a:lstStyle>
          <a:p>
            <a:fld id="{947F1DDE-5397-40F1-BC62-87C571196552}" type="datetime1">
              <a:rPr lang="ja-JP" altLang="en-US" smtClean="0">
                <a:solidFill>
                  <a:prstClr val="black">
                    <a:tint val="75000"/>
                  </a:prstClr>
                </a:solidFill>
                <a:latin typeface="Calibri"/>
                <a:ea typeface="ＭＳ Ｐゴシック"/>
              </a:rPr>
              <a:t>2019/1/13</a:t>
            </a:fld>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9" y="6356564"/>
            <a:ext cx="3136900" cy="365125"/>
          </a:xfrm>
          <a:prstGeom prst="rect">
            <a:avLst/>
          </a:prstGeom>
        </p:spPr>
        <p:txBody>
          <a:bodyPr vert="horz" lIns="96435" tIns="48218" rIns="96435" bIns="48218" rtlCol="0" anchor="ctr"/>
          <a:lstStyle>
            <a:lvl1pPr algn="ctr" defTabSz="964335"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13" y="6356564"/>
            <a:ext cx="2311400" cy="365125"/>
          </a:xfrm>
          <a:prstGeom prst="rect">
            <a:avLst/>
          </a:prstGeom>
        </p:spPr>
        <p:txBody>
          <a:bodyPr vert="horz" lIns="96435" tIns="48218" rIns="96435" bIns="48218" rtlCol="0" anchor="ctr"/>
          <a:lstStyle>
            <a:lvl1pPr algn="r" defTabSz="964335" fontAlgn="auto">
              <a:spcBef>
                <a:spcPts val="0"/>
              </a:spcBef>
              <a:spcAft>
                <a:spcPts val="0"/>
              </a:spcAft>
              <a:defRPr sz="1200">
                <a:solidFill>
                  <a:schemeClr val="tx1">
                    <a:tint val="75000"/>
                  </a:schemeClr>
                </a:solidFill>
              </a:defRPr>
            </a:lvl1pPr>
          </a:lstStyle>
          <a:p>
            <a:fld id="{E367B75F-20BA-4200-B8D2-3828A1AB5981}"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11997418"/>
      </p:ext>
    </p:extLst>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Lst>
  <p:hf hdr="0" ftr="0" dt="0"/>
  <p:txStyles>
    <p:titleStyle>
      <a:lvl1pPr algn="ctr" defTabSz="964335" rtl="0" eaLnBrk="1" latinLnBrk="0" hangingPunct="1">
        <a:spcBef>
          <a:spcPct val="0"/>
        </a:spcBef>
        <a:buNone/>
        <a:defRPr kumimoji="1" sz="4700" kern="1200">
          <a:solidFill>
            <a:schemeClr val="tx1"/>
          </a:solidFill>
          <a:latin typeface="+mj-lt"/>
          <a:ea typeface="+mj-ea"/>
          <a:cs typeface="+mj-cs"/>
        </a:defRPr>
      </a:lvl1pPr>
    </p:titleStyle>
    <p:bodyStyle>
      <a:lvl1pPr marL="361627" indent="-361627" algn="l" defTabSz="964335" rtl="0" eaLnBrk="1" latinLnBrk="0" hangingPunct="1">
        <a:spcBef>
          <a:spcPct val="20000"/>
        </a:spcBef>
        <a:buFont typeface="Arial" pitchFamily="34" charset="0"/>
        <a:buChar char="•"/>
        <a:defRPr kumimoji="1" sz="3400" kern="1200">
          <a:solidFill>
            <a:schemeClr val="tx1"/>
          </a:solidFill>
          <a:latin typeface="+mn-lt"/>
          <a:ea typeface="+mn-ea"/>
          <a:cs typeface="+mn-cs"/>
        </a:defRPr>
      </a:lvl1pPr>
      <a:lvl2pPr marL="783521" indent="-301358" algn="l" defTabSz="964335"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05419" indent="-241086" algn="l" defTabSz="9643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87581" indent="-241086" algn="l" defTabSz="964335"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69755" indent="-241086" algn="l" defTabSz="964335"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51915" indent="-241086" algn="l" defTabSz="964335"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34085" indent="-241086" algn="l" defTabSz="964335"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616254" indent="-241086" algn="l" defTabSz="964335"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98422" indent="-241086" algn="l" defTabSz="964335"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64335" rtl="0" eaLnBrk="1" latinLnBrk="0" hangingPunct="1">
        <a:defRPr kumimoji="1" sz="1900" kern="1200">
          <a:solidFill>
            <a:schemeClr val="tx1"/>
          </a:solidFill>
          <a:latin typeface="+mn-lt"/>
          <a:ea typeface="+mn-ea"/>
          <a:cs typeface="+mn-cs"/>
        </a:defRPr>
      </a:lvl1pPr>
      <a:lvl2pPr marL="482168" algn="l" defTabSz="964335" rtl="0" eaLnBrk="1" latinLnBrk="0" hangingPunct="1">
        <a:defRPr kumimoji="1" sz="1900" kern="1200">
          <a:solidFill>
            <a:schemeClr val="tx1"/>
          </a:solidFill>
          <a:latin typeface="+mn-lt"/>
          <a:ea typeface="+mn-ea"/>
          <a:cs typeface="+mn-cs"/>
        </a:defRPr>
      </a:lvl2pPr>
      <a:lvl3pPr marL="964335" algn="l" defTabSz="964335" rtl="0" eaLnBrk="1" latinLnBrk="0" hangingPunct="1">
        <a:defRPr kumimoji="1" sz="1900" kern="1200">
          <a:solidFill>
            <a:schemeClr val="tx1"/>
          </a:solidFill>
          <a:latin typeface="+mn-lt"/>
          <a:ea typeface="+mn-ea"/>
          <a:cs typeface="+mn-cs"/>
        </a:defRPr>
      </a:lvl3pPr>
      <a:lvl4pPr marL="1446503" algn="l" defTabSz="964335" rtl="0" eaLnBrk="1" latinLnBrk="0" hangingPunct="1">
        <a:defRPr kumimoji="1" sz="1900" kern="1200">
          <a:solidFill>
            <a:schemeClr val="tx1"/>
          </a:solidFill>
          <a:latin typeface="+mn-lt"/>
          <a:ea typeface="+mn-ea"/>
          <a:cs typeface="+mn-cs"/>
        </a:defRPr>
      </a:lvl4pPr>
      <a:lvl5pPr marL="1928668" algn="l" defTabSz="964335" rtl="0" eaLnBrk="1" latinLnBrk="0" hangingPunct="1">
        <a:defRPr kumimoji="1" sz="1900" kern="1200">
          <a:solidFill>
            <a:schemeClr val="tx1"/>
          </a:solidFill>
          <a:latin typeface="+mn-lt"/>
          <a:ea typeface="+mn-ea"/>
          <a:cs typeface="+mn-cs"/>
        </a:defRPr>
      </a:lvl5pPr>
      <a:lvl6pPr marL="2410838" algn="l" defTabSz="964335" rtl="0" eaLnBrk="1" latinLnBrk="0" hangingPunct="1">
        <a:defRPr kumimoji="1" sz="1900" kern="1200">
          <a:solidFill>
            <a:schemeClr val="tx1"/>
          </a:solidFill>
          <a:latin typeface="+mn-lt"/>
          <a:ea typeface="+mn-ea"/>
          <a:cs typeface="+mn-cs"/>
        </a:defRPr>
      </a:lvl6pPr>
      <a:lvl7pPr marL="2893002" algn="l" defTabSz="964335" rtl="0" eaLnBrk="1" latinLnBrk="0" hangingPunct="1">
        <a:defRPr kumimoji="1" sz="1900" kern="1200">
          <a:solidFill>
            <a:schemeClr val="tx1"/>
          </a:solidFill>
          <a:latin typeface="+mn-lt"/>
          <a:ea typeface="+mn-ea"/>
          <a:cs typeface="+mn-cs"/>
        </a:defRPr>
      </a:lvl7pPr>
      <a:lvl8pPr marL="3375168" algn="l" defTabSz="964335" rtl="0" eaLnBrk="1" latinLnBrk="0" hangingPunct="1">
        <a:defRPr kumimoji="1" sz="1900" kern="1200">
          <a:solidFill>
            <a:schemeClr val="tx1"/>
          </a:solidFill>
          <a:latin typeface="+mn-lt"/>
          <a:ea typeface="+mn-ea"/>
          <a:cs typeface="+mn-cs"/>
        </a:defRPr>
      </a:lvl8pPr>
      <a:lvl9pPr marL="3857336" algn="l" defTabSz="964335" rtl="0" eaLnBrk="1" latinLnBrk="0" hangingPunct="1">
        <a:defRPr kumimoji="1"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301" tIns="45653" rIns="91301" bIns="45653"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1" y="1600263"/>
            <a:ext cx="8915400" cy="4525963"/>
          </a:xfrm>
          <a:prstGeom prst="rect">
            <a:avLst/>
          </a:prstGeom>
          <a:noFill/>
          <a:ln w="9525">
            <a:noFill/>
            <a:miter lim="800000"/>
            <a:headEnd/>
            <a:tailEnd/>
          </a:ln>
        </p:spPr>
        <p:txBody>
          <a:bodyPr vert="horz" wrap="square" lIns="91301" tIns="45653" rIns="91301" bIns="4565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21" y="6245231"/>
            <a:ext cx="23114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defRPr sz="1400">
                <a:latin typeface="Arial" charset="0"/>
                <a:ea typeface="ＭＳ Ｐゴシック" pitchFamily="50" charset="-128"/>
              </a:defRPr>
            </a:lvl1pPr>
          </a:lstStyle>
          <a:p>
            <a:pPr>
              <a:defRPr/>
            </a:pPr>
            <a:fld id="{0D3F6819-6F97-457A-BE01-B2764AEB17E7}" type="datetime1">
              <a:rPr lang="ja-JP" altLang="en-US" smtClean="0">
                <a:solidFill>
                  <a:prstClr val="black"/>
                </a:solidFill>
              </a:rPr>
              <a:t>2019/1/13</a:t>
            </a:fld>
            <a:endParaRPr lang="en-US" altLang="ja-JP">
              <a:solidFill>
                <a:prstClr val="black"/>
              </a:solidFill>
            </a:endParaRPr>
          </a:p>
        </p:txBody>
      </p:sp>
      <p:sp>
        <p:nvSpPr>
          <p:cNvPr id="1029" name="Rectangle 5"/>
          <p:cNvSpPr>
            <a:spLocks noGrp="1" noChangeArrowheads="1"/>
          </p:cNvSpPr>
          <p:nvPr>
            <p:ph type="ftr" sz="quarter" idx="3"/>
          </p:nvPr>
        </p:nvSpPr>
        <p:spPr bwMode="auto">
          <a:xfrm>
            <a:off x="3384556" y="6245231"/>
            <a:ext cx="31369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683505" y="6624645"/>
            <a:ext cx="23114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90375130"/>
      </p:ext>
    </p:extLst>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63" r:id="rId8"/>
    <p:sldLayoutId id="2147485164" r:id="rId9"/>
    <p:sldLayoutId id="2147485165" r:id="rId10"/>
    <p:sldLayoutId id="2147485166" r:id="rId11"/>
    <p:sldLayoutId id="2147485167" r:id="rId12"/>
    <p:sldLayoutId id="2147485168"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6710" algn="ctr" rtl="0" fontAlgn="base">
        <a:spcBef>
          <a:spcPct val="0"/>
        </a:spcBef>
        <a:spcAft>
          <a:spcPct val="0"/>
        </a:spcAft>
        <a:defRPr kumimoji="1" sz="4400">
          <a:solidFill>
            <a:schemeClr val="tx2"/>
          </a:solidFill>
          <a:latin typeface="Arial" charset="0"/>
          <a:ea typeface="ＭＳ Ｐゴシック" pitchFamily="50" charset="-128"/>
        </a:defRPr>
      </a:lvl6pPr>
      <a:lvl7pPr marL="913421" algn="ctr" rtl="0" fontAlgn="base">
        <a:spcBef>
          <a:spcPct val="0"/>
        </a:spcBef>
        <a:spcAft>
          <a:spcPct val="0"/>
        </a:spcAft>
        <a:defRPr kumimoji="1" sz="4400">
          <a:solidFill>
            <a:schemeClr val="tx2"/>
          </a:solidFill>
          <a:latin typeface="Arial" charset="0"/>
          <a:ea typeface="ＭＳ Ｐゴシック" pitchFamily="50" charset="-128"/>
        </a:defRPr>
      </a:lvl7pPr>
      <a:lvl8pPr marL="1370128" algn="ctr" rtl="0" fontAlgn="base">
        <a:spcBef>
          <a:spcPct val="0"/>
        </a:spcBef>
        <a:spcAft>
          <a:spcPct val="0"/>
        </a:spcAft>
        <a:defRPr kumimoji="1" sz="4400">
          <a:solidFill>
            <a:schemeClr val="tx2"/>
          </a:solidFill>
          <a:latin typeface="Arial" charset="0"/>
          <a:ea typeface="ＭＳ Ｐゴシック" pitchFamily="50" charset="-128"/>
        </a:defRPr>
      </a:lvl8pPr>
      <a:lvl9pPr marL="182684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530" indent="-342530" algn="l" rtl="0" eaLnBrk="0" fontAlgn="base" hangingPunct="0">
        <a:spcBef>
          <a:spcPct val="20000"/>
        </a:spcBef>
        <a:spcAft>
          <a:spcPct val="0"/>
        </a:spcAft>
        <a:buChar char="•"/>
        <a:defRPr kumimoji="1" sz="3200">
          <a:solidFill>
            <a:schemeClr val="tx1"/>
          </a:solidFill>
          <a:latin typeface="+mn-lt"/>
          <a:ea typeface="+mn-ea"/>
          <a:cs typeface="+mn-cs"/>
        </a:defRPr>
      </a:lvl1pPr>
      <a:lvl2pPr marL="742154" indent="-285444" algn="l" rtl="0" eaLnBrk="0" fontAlgn="base" hangingPunct="0">
        <a:spcBef>
          <a:spcPct val="20000"/>
        </a:spcBef>
        <a:spcAft>
          <a:spcPct val="0"/>
        </a:spcAft>
        <a:buChar char="–"/>
        <a:defRPr kumimoji="1" sz="2800">
          <a:solidFill>
            <a:schemeClr val="tx1"/>
          </a:solidFill>
          <a:latin typeface="+mn-lt"/>
          <a:ea typeface="+mn-ea"/>
        </a:defRPr>
      </a:lvl2pPr>
      <a:lvl3pPr marL="1141775" indent="-228355" algn="l" rtl="0" eaLnBrk="0" fontAlgn="base" hangingPunct="0">
        <a:spcBef>
          <a:spcPct val="20000"/>
        </a:spcBef>
        <a:spcAft>
          <a:spcPct val="0"/>
        </a:spcAft>
        <a:buChar char="•"/>
        <a:defRPr kumimoji="1" sz="2400">
          <a:solidFill>
            <a:schemeClr val="tx1"/>
          </a:solidFill>
          <a:latin typeface="+mn-lt"/>
          <a:ea typeface="+mn-ea"/>
        </a:defRPr>
      </a:lvl3pPr>
      <a:lvl4pPr marL="1596896" indent="-226770" algn="l" rtl="0" eaLnBrk="0" fontAlgn="base" hangingPunct="0">
        <a:spcBef>
          <a:spcPct val="20000"/>
        </a:spcBef>
        <a:spcAft>
          <a:spcPct val="0"/>
        </a:spcAft>
        <a:buChar char="–"/>
        <a:defRPr kumimoji="1" sz="2000">
          <a:solidFill>
            <a:schemeClr val="tx1"/>
          </a:solidFill>
          <a:latin typeface="+mn-lt"/>
          <a:ea typeface="+mn-ea"/>
        </a:defRPr>
      </a:lvl4pPr>
      <a:lvl5pPr marL="2055192" indent="-228355" algn="l" rtl="0" eaLnBrk="0" fontAlgn="base" hangingPunct="0">
        <a:spcBef>
          <a:spcPct val="20000"/>
        </a:spcBef>
        <a:spcAft>
          <a:spcPct val="0"/>
        </a:spcAft>
        <a:buChar char="»"/>
        <a:defRPr kumimoji="1" sz="2000">
          <a:solidFill>
            <a:schemeClr val="tx1"/>
          </a:solidFill>
          <a:latin typeface="+mn-lt"/>
          <a:ea typeface="+mn-ea"/>
        </a:defRPr>
      </a:lvl5pPr>
      <a:lvl6pPr marL="2511907" indent="-228355" algn="l" rtl="0" fontAlgn="base">
        <a:spcBef>
          <a:spcPct val="20000"/>
        </a:spcBef>
        <a:spcAft>
          <a:spcPct val="0"/>
        </a:spcAft>
        <a:buChar char="»"/>
        <a:defRPr kumimoji="1" sz="2000">
          <a:solidFill>
            <a:schemeClr val="tx1"/>
          </a:solidFill>
          <a:latin typeface="+mn-lt"/>
          <a:ea typeface="+mn-ea"/>
        </a:defRPr>
      </a:lvl6pPr>
      <a:lvl7pPr marL="2968613" indent="-228355" algn="l" rtl="0" fontAlgn="base">
        <a:spcBef>
          <a:spcPct val="20000"/>
        </a:spcBef>
        <a:spcAft>
          <a:spcPct val="0"/>
        </a:spcAft>
        <a:buChar char="»"/>
        <a:defRPr kumimoji="1" sz="2000">
          <a:solidFill>
            <a:schemeClr val="tx1"/>
          </a:solidFill>
          <a:latin typeface="+mn-lt"/>
          <a:ea typeface="+mn-ea"/>
        </a:defRPr>
      </a:lvl7pPr>
      <a:lvl8pPr marL="3425322" indent="-228355" algn="l" rtl="0" fontAlgn="base">
        <a:spcBef>
          <a:spcPct val="20000"/>
        </a:spcBef>
        <a:spcAft>
          <a:spcPct val="0"/>
        </a:spcAft>
        <a:buChar char="»"/>
        <a:defRPr kumimoji="1" sz="2000">
          <a:solidFill>
            <a:schemeClr val="tx1"/>
          </a:solidFill>
          <a:latin typeface="+mn-lt"/>
          <a:ea typeface="+mn-ea"/>
        </a:defRPr>
      </a:lvl8pPr>
      <a:lvl9pPr marL="3882030" indent="-22835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421" rtl="0" eaLnBrk="1" latinLnBrk="0" hangingPunct="1">
        <a:defRPr kumimoji="1" sz="1800" kern="1200">
          <a:solidFill>
            <a:schemeClr val="tx1"/>
          </a:solidFill>
          <a:latin typeface="+mn-lt"/>
          <a:ea typeface="+mn-ea"/>
          <a:cs typeface="+mn-cs"/>
        </a:defRPr>
      </a:lvl1pPr>
      <a:lvl2pPr marL="456710" algn="l" defTabSz="913421" rtl="0" eaLnBrk="1" latinLnBrk="0" hangingPunct="1">
        <a:defRPr kumimoji="1" sz="1800" kern="1200">
          <a:solidFill>
            <a:schemeClr val="tx1"/>
          </a:solidFill>
          <a:latin typeface="+mn-lt"/>
          <a:ea typeface="+mn-ea"/>
          <a:cs typeface="+mn-cs"/>
        </a:defRPr>
      </a:lvl2pPr>
      <a:lvl3pPr marL="913421" algn="l" defTabSz="913421" rtl="0" eaLnBrk="1" latinLnBrk="0" hangingPunct="1">
        <a:defRPr kumimoji="1" sz="1800" kern="1200">
          <a:solidFill>
            <a:schemeClr val="tx1"/>
          </a:solidFill>
          <a:latin typeface="+mn-lt"/>
          <a:ea typeface="+mn-ea"/>
          <a:cs typeface="+mn-cs"/>
        </a:defRPr>
      </a:lvl3pPr>
      <a:lvl4pPr marL="1370128" algn="l" defTabSz="913421" rtl="0" eaLnBrk="1" latinLnBrk="0" hangingPunct="1">
        <a:defRPr kumimoji="1" sz="1800" kern="1200">
          <a:solidFill>
            <a:schemeClr val="tx1"/>
          </a:solidFill>
          <a:latin typeface="+mn-lt"/>
          <a:ea typeface="+mn-ea"/>
          <a:cs typeface="+mn-cs"/>
        </a:defRPr>
      </a:lvl4pPr>
      <a:lvl5pPr marL="1826840" algn="l" defTabSz="913421" rtl="0" eaLnBrk="1" latinLnBrk="0" hangingPunct="1">
        <a:defRPr kumimoji="1" sz="1800" kern="1200">
          <a:solidFill>
            <a:schemeClr val="tx1"/>
          </a:solidFill>
          <a:latin typeface="+mn-lt"/>
          <a:ea typeface="+mn-ea"/>
          <a:cs typeface="+mn-cs"/>
        </a:defRPr>
      </a:lvl5pPr>
      <a:lvl6pPr marL="2283547" algn="l" defTabSz="913421" rtl="0" eaLnBrk="1" latinLnBrk="0" hangingPunct="1">
        <a:defRPr kumimoji="1" sz="1800" kern="1200">
          <a:solidFill>
            <a:schemeClr val="tx1"/>
          </a:solidFill>
          <a:latin typeface="+mn-lt"/>
          <a:ea typeface="+mn-ea"/>
          <a:cs typeface="+mn-cs"/>
        </a:defRPr>
      </a:lvl6pPr>
      <a:lvl7pPr marL="2740257" algn="l" defTabSz="913421" rtl="0" eaLnBrk="1" latinLnBrk="0" hangingPunct="1">
        <a:defRPr kumimoji="1" sz="1800" kern="1200">
          <a:solidFill>
            <a:schemeClr val="tx1"/>
          </a:solidFill>
          <a:latin typeface="+mn-lt"/>
          <a:ea typeface="+mn-ea"/>
          <a:cs typeface="+mn-cs"/>
        </a:defRPr>
      </a:lvl7pPr>
      <a:lvl8pPr marL="3196966" algn="l" defTabSz="913421" rtl="0" eaLnBrk="1" latinLnBrk="0" hangingPunct="1">
        <a:defRPr kumimoji="1" sz="1800" kern="1200">
          <a:solidFill>
            <a:schemeClr val="tx1"/>
          </a:solidFill>
          <a:latin typeface="+mn-lt"/>
          <a:ea typeface="+mn-ea"/>
          <a:cs typeface="+mn-cs"/>
        </a:defRPr>
      </a:lvl8pPr>
      <a:lvl9pPr marL="3653681" algn="l" defTabSz="913421"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latin typeface="Arial" charset="0"/>
                <a:ea typeface="ＭＳ Ｐゴシック" pitchFamily="50" charset="-128"/>
              </a:defRPr>
            </a:lvl1pPr>
          </a:lstStyle>
          <a:p>
            <a:pPr>
              <a:defRPr/>
            </a:pPr>
            <a:fld id="{F70E4374-A626-41AE-B5D6-9F8CB7A48B5A}" type="datetime1">
              <a:rPr lang="ja-JP" altLang="en-US" smtClean="0">
                <a:solidFill>
                  <a:prstClr val="black"/>
                </a:solidFill>
              </a:rPr>
              <a:t>2019/1/13</a:t>
            </a:fld>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683500"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08738150"/>
      </p:ext>
    </p:extLst>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 id="2147485181" r:id="rId12"/>
    <p:sldLayoutId id="2147485182"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fld id="{6558A02A-AE3B-4C4C-B9D0-71E022CF63D2}" type="datetime1">
              <a:rPr lang="ja-JP" altLang="en-US" smtClean="0">
                <a:solidFill>
                  <a:srgbClr val="000000"/>
                </a:solidFill>
              </a:rPr>
              <a:t>2019/1/13</a:t>
            </a:fld>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38455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5298313"/>
      </p:ext>
    </p:extLst>
  </p:cSld>
  <p:clrMap bg1="lt1" tx1="dk1" bg2="lt2" tx2="dk2" accent1="accent1" accent2="accent2" accent3="accent3" accent4="accent4" accent5="accent5" accent6="accent6" hlink="hlink" folHlink="folHlink"/>
  <p:sldLayoutIdLst>
    <p:sldLayoutId id="2147485184"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9"/>
            <a:ext cx="8915400" cy="1143000"/>
          </a:xfrm>
          <a:prstGeom prst="rect">
            <a:avLst/>
          </a:prstGeom>
        </p:spPr>
        <p:txBody>
          <a:bodyPr vert="horz" lIns="91341" tIns="45673" rIns="91341" bIns="4567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24"/>
            <a:ext cx="8915400" cy="4525963"/>
          </a:xfrm>
          <a:prstGeom prst="rect">
            <a:avLst/>
          </a:prstGeom>
        </p:spPr>
        <p:txBody>
          <a:bodyPr vert="horz" lIns="91341" tIns="45673" rIns="91341" bIns="4567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21" y="6356457"/>
            <a:ext cx="2311400" cy="365125"/>
          </a:xfrm>
          <a:prstGeom prst="rect">
            <a:avLst/>
          </a:prstGeom>
        </p:spPr>
        <p:txBody>
          <a:bodyPr vert="horz" lIns="91341" tIns="45673" rIns="91341" bIns="45673" rtlCol="0" anchor="ctr"/>
          <a:lstStyle>
            <a:lvl1pPr algn="l">
              <a:defRPr sz="1200">
                <a:solidFill>
                  <a:schemeClr val="tx1">
                    <a:tint val="75000"/>
                  </a:schemeClr>
                </a:solidFill>
              </a:defRPr>
            </a:lvl1pPr>
          </a:lstStyle>
          <a:p>
            <a:pPr fontAlgn="auto">
              <a:spcBef>
                <a:spcPts val="0"/>
              </a:spcBef>
              <a:spcAft>
                <a:spcPts val="0"/>
              </a:spcAft>
            </a:pPr>
            <a:fld id="{1BB1A106-693E-4B66-AB50-538182D97292}" type="datetime1">
              <a:rPr lang="ja-JP" altLang="en-US" smtClean="0">
                <a:solidFill>
                  <a:prstClr val="black">
                    <a:tint val="75000"/>
                  </a:prstClr>
                </a:solidFill>
                <a:latin typeface="Calibri"/>
                <a:ea typeface="ＭＳ Ｐゴシック"/>
              </a:rPr>
              <a:t>2019/1/13</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6" y="6356457"/>
            <a:ext cx="3136900" cy="365125"/>
          </a:xfrm>
          <a:prstGeom prst="rect">
            <a:avLst/>
          </a:prstGeom>
        </p:spPr>
        <p:txBody>
          <a:bodyPr vert="horz" lIns="91341" tIns="45673" rIns="91341" bIns="45673"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457"/>
            <a:ext cx="2311400" cy="365125"/>
          </a:xfrm>
          <a:prstGeom prst="rect">
            <a:avLst/>
          </a:prstGeom>
        </p:spPr>
        <p:txBody>
          <a:bodyPr vert="horz" lIns="91341" tIns="45673" rIns="91341" bIns="45673" rtlCol="0" anchor="ctr"/>
          <a:lstStyle>
            <a:lvl1pPr algn="r">
              <a:defRPr sz="1200">
                <a:solidFill>
                  <a:schemeClr val="tx1">
                    <a:tint val="75000"/>
                  </a:schemeClr>
                </a:solidFill>
              </a:defRPr>
            </a:lvl1pPr>
          </a:lstStyle>
          <a:p>
            <a:pPr fontAlgn="auto">
              <a:spcBef>
                <a:spcPts val="0"/>
              </a:spcBef>
              <a:spcAft>
                <a:spcPts val="0"/>
              </a:spcAft>
            </a:pPr>
            <a:fld id="{A4E28CDE-A521-43E3-89B9-D1206F7E71DB}"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42155435"/>
      </p:ext>
    </p:extLst>
  </p:cSld>
  <p:clrMap bg1="lt1" tx1="dk1" bg2="lt2" tx2="dk2" accent1="accent1" accent2="accent2" accent3="accent3" accent4="accent4" accent5="accent5" accent6="accent6" hlink="hlink" folHlink="folHlink"/>
  <p:sldLayoutIdLst>
    <p:sldLayoutId id="2147485196" r:id="rId1"/>
    <p:sldLayoutId id="2147485197" r:id="rId2"/>
    <p:sldLayoutId id="2147485198" r:id="rId3"/>
    <p:sldLayoutId id="2147485199" r:id="rId4"/>
    <p:sldLayoutId id="2147485200" r:id="rId5"/>
    <p:sldLayoutId id="2147485201" r:id="rId6"/>
    <p:sldLayoutId id="2147485202" r:id="rId7"/>
    <p:sldLayoutId id="2147485203" r:id="rId8"/>
    <p:sldLayoutId id="2147485204" r:id="rId9"/>
    <p:sldLayoutId id="2147485205" r:id="rId10"/>
    <p:sldLayoutId id="2147485206" r:id="rId11"/>
  </p:sldLayoutIdLst>
  <p:hf hdr="0" ftr="0" dt="0"/>
  <p:txStyles>
    <p:titleStyle>
      <a:lvl1pPr algn="ctr" defTabSz="913421" rtl="0" eaLnBrk="1" latinLnBrk="0" hangingPunct="1">
        <a:spcBef>
          <a:spcPct val="0"/>
        </a:spcBef>
        <a:buNone/>
        <a:defRPr kumimoji="1" sz="4400" kern="1200">
          <a:solidFill>
            <a:schemeClr val="tx1"/>
          </a:solidFill>
          <a:latin typeface="+mj-lt"/>
          <a:ea typeface="+mj-ea"/>
          <a:cs typeface="+mj-cs"/>
        </a:defRPr>
      </a:lvl1pPr>
    </p:titleStyle>
    <p:bodyStyle>
      <a:lvl1pPr marL="342530" indent="-342530" algn="l" defTabSz="91342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54" indent="-285444" algn="l" defTabSz="91342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775" indent="-228355" algn="l" defTabSz="91342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483" indent="-228355" algn="l" defTabSz="913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192" indent="-228355" algn="l" defTabSz="913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1907" indent="-228355" algn="l" defTabSz="913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613" indent="-228355" algn="l" defTabSz="913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322" indent="-228355" algn="l" defTabSz="913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030" indent="-228355" algn="l" defTabSz="913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421" rtl="0" eaLnBrk="1" latinLnBrk="0" hangingPunct="1">
        <a:defRPr kumimoji="1" sz="1800" kern="1200">
          <a:solidFill>
            <a:schemeClr val="tx1"/>
          </a:solidFill>
          <a:latin typeface="+mn-lt"/>
          <a:ea typeface="+mn-ea"/>
          <a:cs typeface="+mn-cs"/>
        </a:defRPr>
      </a:lvl1pPr>
      <a:lvl2pPr marL="456710" algn="l" defTabSz="913421" rtl="0" eaLnBrk="1" latinLnBrk="0" hangingPunct="1">
        <a:defRPr kumimoji="1" sz="1800" kern="1200">
          <a:solidFill>
            <a:schemeClr val="tx1"/>
          </a:solidFill>
          <a:latin typeface="+mn-lt"/>
          <a:ea typeface="+mn-ea"/>
          <a:cs typeface="+mn-cs"/>
        </a:defRPr>
      </a:lvl2pPr>
      <a:lvl3pPr marL="913421" algn="l" defTabSz="913421" rtl="0" eaLnBrk="1" latinLnBrk="0" hangingPunct="1">
        <a:defRPr kumimoji="1" sz="1800" kern="1200">
          <a:solidFill>
            <a:schemeClr val="tx1"/>
          </a:solidFill>
          <a:latin typeface="+mn-lt"/>
          <a:ea typeface="+mn-ea"/>
          <a:cs typeface="+mn-cs"/>
        </a:defRPr>
      </a:lvl3pPr>
      <a:lvl4pPr marL="1370128" algn="l" defTabSz="913421" rtl="0" eaLnBrk="1" latinLnBrk="0" hangingPunct="1">
        <a:defRPr kumimoji="1" sz="1800" kern="1200">
          <a:solidFill>
            <a:schemeClr val="tx1"/>
          </a:solidFill>
          <a:latin typeface="+mn-lt"/>
          <a:ea typeface="+mn-ea"/>
          <a:cs typeface="+mn-cs"/>
        </a:defRPr>
      </a:lvl4pPr>
      <a:lvl5pPr marL="1826840" algn="l" defTabSz="913421" rtl="0" eaLnBrk="1" latinLnBrk="0" hangingPunct="1">
        <a:defRPr kumimoji="1" sz="1800" kern="1200">
          <a:solidFill>
            <a:schemeClr val="tx1"/>
          </a:solidFill>
          <a:latin typeface="+mn-lt"/>
          <a:ea typeface="+mn-ea"/>
          <a:cs typeface="+mn-cs"/>
        </a:defRPr>
      </a:lvl5pPr>
      <a:lvl6pPr marL="2283547" algn="l" defTabSz="913421" rtl="0" eaLnBrk="1" latinLnBrk="0" hangingPunct="1">
        <a:defRPr kumimoji="1" sz="1800" kern="1200">
          <a:solidFill>
            <a:schemeClr val="tx1"/>
          </a:solidFill>
          <a:latin typeface="+mn-lt"/>
          <a:ea typeface="+mn-ea"/>
          <a:cs typeface="+mn-cs"/>
        </a:defRPr>
      </a:lvl6pPr>
      <a:lvl7pPr marL="2740257" algn="l" defTabSz="913421" rtl="0" eaLnBrk="1" latinLnBrk="0" hangingPunct="1">
        <a:defRPr kumimoji="1" sz="1800" kern="1200">
          <a:solidFill>
            <a:schemeClr val="tx1"/>
          </a:solidFill>
          <a:latin typeface="+mn-lt"/>
          <a:ea typeface="+mn-ea"/>
          <a:cs typeface="+mn-cs"/>
        </a:defRPr>
      </a:lvl7pPr>
      <a:lvl8pPr marL="3196966" algn="l" defTabSz="913421" rtl="0" eaLnBrk="1" latinLnBrk="0" hangingPunct="1">
        <a:defRPr kumimoji="1" sz="1800" kern="1200">
          <a:solidFill>
            <a:schemeClr val="tx1"/>
          </a:solidFill>
          <a:latin typeface="+mn-lt"/>
          <a:ea typeface="+mn-ea"/>
          <a:cs typeface="+mn-cs"/>
        </a:defRPr>
      </a:lvl8pPr>
      <a:lvl9pPr marL="3653681" algn="l" defTabSz="913421"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1" y="1600230"/>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19" y="63564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22DCDAF-58A2-4EB4-B1A7-C4647E8C4EA6}" type="datetime1">
              <a:rPr lang="ja-JP" altLang="en-US" smtClean="0">
                <a:solidFill>
                  <a:prstClr val="black">
                    <a:tint val="75000"/>
                  </a:prstClr>
                </a:solidFill>
                <a:latin typeface="Calibri"/>
                <a:ea typeface="ＭＳ Ｐゴシック"/>
              </a:rPr>
              <a:t>2019/1/13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1" y="63564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4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57961312"/>
      </p:ext>
    </p:extLst>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Lst>
  <p:hf hdr="0" ftr="0" dt="0"/>
  <p:txStyles>
    <p:titleStyle>
      <a:lvl1pPr algn="ctr" defTabSz="914323" rtl="0" eaLnBrk="1" latinLnBrk="0" hangingPunct="1">
        <a:spcBef>
          <a:spcPct val="0"/>
        </a:spcBef>
        <a:buNone/>
        <a:defRPr kumimoji="1" sz="4400" kern="1200">
          <a:solidFill>
            <a:schemeClr val="tx1"/>
          </a:solidFill>
          <a:latin typeface="+mj-lt"/>
          <a:ea typeface="+mj-ea"/>
          <a:cs typeface="+mj-cs"/>
        </a:defRPr>
      </a:lvl1pPr>
    </p:titleStyle>
    <p:bodyStyle>
      <a:lvl1pPr marL="342872" indent="-342872" algn="l" defTabSz="914323" rtl="0" eaLnBrk="1" latinLnBrk="0" hangingPunct="1">
        <a:spcBef>
          <a:spcPct val="20000"/>
        </a:spcBef>
        <a:buFont typeface="Arial" pitchFamily="34" charset="0"/>
        <a:buChar char="•"/>
        <a:defRPr kumimoji="1" sz="3199" kern="1200">
          <a:solidFill>
            <a:schemeClr val="tx1"/>
          </a:solidFill>
          <a:latin typeface="+mn-lt"/>
          <a:ea typeface="+mn-ea"/>
          <a:cs typeface="+mn-cs"/>
        </a:defRPr>
      </a:lvl1pPr>
      <a:lvl2pPr marL="742888" indent="-285725" algn="l" defTabSz="914323"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905" indent="-228582" algn="l" defTabSz="914323" rtl="0" eaLnBrk="1" latinLnBrk="0" hangingPunct="1">
        <a:spcBef>
          <a:spcPct val="20000"/>
        </a:spcBef>
        <a:buFont typeface="Arial" pitchFamily="34" charset="0"/>
        <a:buChar char="•"/>
        <a:defRPr kumimoji="1" sz="2401" kern="1200">
          <a:solidFill>
            <a:schemeClr val="tx1"/>
          </a:solidFill>
          <a:latin typeface="+mn-lt"/>
          <a:ea typeface="+mn-ea"/>
          <a:cs typeface="+mn-cs"/>
        </a:defRPr>
      </a:lvl3pPr>
      <a:lvl4pPr marL="1600066" indent="-228582" algn="l" defTabSz="914323"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27" indent="-228582" algn="l" defTabSz="914323"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90" indent="-228582" algn="l" defTabSz="9143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51" indent="-228582" algn="l" defTabSz="9143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14" indent="-228582" algn="l" defTabSz="9143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74" indent="-228582" algn="l" defTabSz="9143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3" rtl="0" eaLnBrk="1" latinLnBrk="0" hangingPunct="1">
        <a:defRPr kumimoji="1" sz="1800" kern="1200">
          <a:solidFill>
            <a:schemeClr val="tx1"/>
          </a:solidFill>
          <a:latin typeface="+mn-lt"/>
          <a:ea typeface="+mn-ea"/>
          <a:cs typeface="+mn-cs"/>
        </a:defRPr>
      </a:lvl1pPr>
      <a:lvl2pPr marL="457161" algn="l" defTabSz="914323" rtl="0" eaLnBrk="1" latinLnBrk="0" hangingPunct="1">
        <a:defRPr kumimoji="1" sz="1800" kern="1200">
          <a:solidFill>
            <a:schemeClr val="tx1"/>
          </a:solidFill>
          <a:latin typeface="+mn-lt"/>
          <a:ea typeface="+mn-ea"/>
          <a:cs typeface="+mn-cs"/>
        </a:defRPr>
      </a:lvl2pPr>
      <a:lvl3pPr marL="914323" algn="l" defTabSz="914323" rtl="0" eaLnBrk="1" latinLnBrk="0" hangingPunct="1">
        <a:defRPr kumimoji="1" sz="1800" kern="1200">
          <a:solidFill>
            <a:schemeClr val="tx1"/>
          </a:solidFill>
          <a:latin typeface="+mn-lt"/>
          <a:ea typeface="+mn-ea"/>
          <a:cs typeface="+mn-cs"/>
        </a:defRPr>
      </a:lvl3pPr>
      <a:lvl4pPr marL="1371485" algn="l" defTabSz="914323" rtl="0" eaLnBrk="1" latinLnBrk="0" hangingPunct="1">
        <a:defRPr kumimoji="1" sz="1800" kern="1200">
          <a:solidFill>
            <a:schemeClr val="tx1"/>
          </a:solidFill>
          <a:latin typeface="+mn-lt"/>
          <a:ea typeface="+mn-ea"/>
          <a:cs typeface="+mn-cs"/>
        </a:defRPr>
      </a:lvl4pPr>
      <a:lvl5pPr marL="1828648" algn="l" defTabSz="914323" rtl="0" eaLnBrk="1" latinLnBrk="0" hangingPunct="1">
        <a:defRPr kumimoji="1" sz="1800" kern="1200">
          <a:solidFill>
            <a:schemeClr val="tx1"/>
          </a:solidFill>
          <a:latin typeface="+mn-lt"/>
          <a:ea typeface="+mn-ea"/>
          <a:cs typeface="+mn-cs"/>
        </a:defRPr>
      </a:lvl5pPr>
      <a:lvl6pPr marL="2285808" algn="l" defTabSz="914323" rtl="0" eaLnBrk="1" latinLnBrk="0" hangingPunct="1">
        <a:defRPr kumimoji="1" sz="1800" kern="1200">
          <a:solidFill>
            <a:schemeClr val="tx1"/>
          </a:solidFill>
          <a:latin typeface="+mn-lt"/>
          <a:ea typeface="+mn-ea"/>
          <a:cs typeface="+mn-cs"/>
        </a:defRPr>
      </a:lvl6pPr>
      <a:lvl7pPr marL="2742970" algn="l" defTabSz="914323" rtl="0" eaLnBrk="1" latinLnBrk="0" hangingPunct="1">
        <a:defRPr kumimoji="1" sz="1800" kern="1200">
          <a:solidFill>
            <a:schemeClr val="tx1"/>
          </a:solidFill>
          <a:latin typeface="+mn-lt"/>
          <a:ea typeface="+mn-ea"/>
          <a:cs typeface="+mn-cs"/>
        </a:defRPr>
      </a:lvl7pPr>
      <a:lvl8pPr marL="3200132" algn="l" defTabSz="914323" rtl="0" eaLnBrk="1" latinLnBrk="0" hangingPunct="1">
        <a:defRPr kumimoji="1" sz="1800" kern="1200">
          <a:solidFill>
            <a:schemeClr val="tx1"/>
          </a:solidFill>
          <a:latin typeface="+mn-lt"/>
          <a:ea typeface="+mn-ea"/>
          <a:cs typeface="+mn-cs"/>
        </a:defRPr>
      </a:lvl8pPr>
      <a:lvl9pPr marL="3657294" algn="l" defTabSz="914323"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46B6656-844D-41EE-839B-3D475B1C0512}" type="datetime1">
              <a:rPr lang="ja-JP" altLang="en-US" smtClean="0"/>
              <a:t>2019/1/13</a:t>
            </a:fld>
            <a:endParaRPr lang="en-US" altLang="ja-JP"/>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93D762-CD5B-413A-A315-DE9E2B4EBB0A}" type="slidenum">
              <a:rPr lang="en-US" altLang="ja-JP" smtClean="0"/>
              <a:pPr>
                <a:defRPr/>
              </a:pPr>
              <a:t>‹#›</a:t>
            </a:fld>
            <a:endParaRPr lang="en-US" altLang="ja-JP"/>
          </a:p>
        </p:txBody>
      </p:sp>
    </p:spTree>
    <p:extLst>
      <p:ext uri="{BB962C8B-B14F-4D97-AF65-F5344CB8AC3E}">
        <p14:creationId xmlns:p14="http://schemas.microsoft.com/office/powerpoint/2010/main" val="84938609"/>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 id="2147485231" r:id="rId12"/>
    <p:sldLayoutId id="2147485232"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95300" y="1600205"/>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50" charset="-128"/>
              </a:defRPr>
            </a:lvl1pPr>
          </a:lstStyle>
          <a:p>
            <a:pPr fontAlgn="base">
              <a:spcBef>
                <a:spcPct val="0"/>
              </a:spcBef>
              <a:spcAft>
                <a:spcPct val="0"/>
              </a:spcAft>
              <a:defRPr/>
            </a:pPr>
            <a:fld id="{0F87D46B-2195-4FA5-BF32-A1AE0BA1C103}" type="datetime1">
              <a:rPr lang="ja-JP" altLang="en-US" smtClean="0"/>
              <a:t>2019/1/13</a:t>
            </a:fld>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50" charset="-128"/>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50" charset="-128"/>
              </a:defRPr>
            </a:lvl1pPr>
          </a:lstStyle>
          <a:p>
            <a:pPr fontAlgn="base">
              <a:spcBef>
                <a:spcPct val="0"/>
              </a:spcBef>
              <a:spcAft>
                <a:spcPct val="0"/>
              </a:spcAft>
              <a:defRPr/>
            </a:pPr>
            <a:fld id="{1880CE1E-8CA2-4DC1-B7A7-F7A568C98FFE}" type="slidenum">
              <a:rPr lang="en-US" altLang="ja-JP"/>
              <a:pPr fontAlgn="base">
                <a:spcBef>
                  <a:spcPct val="0"/>
                </a:spcBef>
                <a:spcAft>
                  <a:spcPct val="0"/>
                </a:spcAft>
                <a:defRPr/>
              </a:pPr>
              <a:t>‹#›</a:t>
            </a:fld>
            <a:endParaRPr lang="en-US" altLang="ja-JP"/>
          </a:p>
        </p:txBody>
      </p:sp>
      <p:grpSp>
        <p:nvGrpSpPr>
          <p:cNvPr id="2" name="Group 18"/>
          <p:cNvGrpSpPr>
            <a:grpSpLocks/>
          </p:cNvGrpSpPr>
          <p:nvPr userDrawn="1"/>
        </p:nvGrpSpPr>
        <p:grpSpPr bwMode="auto">
          <a:xfrm>
            <a:off x="0" y="0"/>
            <a:ext cx="9906000" cy="546100"/>
            <a:chOff x="0" y="0"/>
            <a:chExt cx="5760" cy="344"/>
          </a:xfrm>
        </p:grpSpPr>
        <p:pic>
          <p:nvPicPr>
            <p:cNvPr id="2056" name="Picture 9" descr="mlit_top"/>
            <p:cNvPicPr>
              <a:picLocks noChangeAspect="1" noChangeArrowheads="1"/>
            </p:cNvPicPr>
            <p:nvPr userDrawn="1"/>
          </p:nvPicPr>
          <p:blipFill>
            <a:blip r:embed="rId21"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2058" name="Picture 11" descr="mlit_top"/>
              <p:cNvPicPr>
                <a:picLocks noChangeAspect="1" noChangeArrowheads="1"/>
              </p:cNvPicPr>
              <p:nvPr userDrawn="1"/>
            </p:nvPicPr>
            <p:blipFill>
              <a:blip r:embed="rId22" cstate="print"/>
              <a:srcRect r="66945" b="42805"/>
              <a:stretch>
                <a:fillRect/>
              </a:stretch>
            </p:blipFill>
            <p:spPr bwMode="auto">
              <a:xfrm>
                <a:off x="3856" y="0"/>
                <a:ext cx="1904" cy="318"/>
              </a:xfrm>
              <a:prstGeom prst="rect">
                <a:avLst/>
              </a:prstGeom>
              <a:noFill/>
              <a:ln w="9525">
                <a:noFill/>
                <a:miter lim="800000"/>
                <a:headEnd/>
                <a:tailEnd/>
              </a:ln>
            </p:spPr>
          </p:pic>
          <p:pic>
            <p:nvPicPr>
              <p:cNvPr id="2059" name="Picture 16" descr="mlit_top"/>
              <p:cNvPicPr>
                <a:picLocks noChangeAspect="1" noChangeArrowheads="1"/>
              </p:cNvPicPr>
              <p:nvPr userDrawn="1"/>
            </p:nvPicPr>
            <p:blipFill>
              <a:blip r:embed="rId23" cstate="print"/>
              <a:srcRect l="50000" b="42805"/>
              <a:stretch>
                <a:fillRect/>
              </a:stretch>
            </p:blipFill>
            <p:spPr bwMode="auto">
              <a:xfrm>
                <a:off x="1043" y="0"/>
                <a:ext cx="2880" cy="318"/>
              </a:xfrm>
              <a:prstGeom prst="rect">
                <a:avLst/>
              </a:prstGeom>
              <a:noFill/>
              <a:ln w="9525">
                <a:noFill/>
                <a:miter lim="800000"/>
                <a:headEnd/>
                <a:tailEnd/>
              </a:ln>
            </p:spPr>
          </p:pic>
          <p:pic>
            <p:nvPicPr>
              <p:cNvPr id="2060" name="Picture 10" descr="mlit_top"/>
              <p:cNvPicPr>
                <a:picLocks noChangeAspect="1" noChangeArrowheads="1"/>
              </p:cNvPicPr>
              <p:nvPr userDrawn="1"/>
            </p:nvPicPr>
            <p:blipFill>
              <a:blip r:embed="rId23" cstate="print"/>
              <a:srcRect l="68906" b="42805"/>
              <a:stretch>
                <a:fillRect/>
              </a:stretch>
            </p:blipFill>
            <p:spPr bwMode="auto">
              <a:xfrm>
                <a:off x="0" y="0"/>
                <a:ext cx="1791" cy="318"/>
              </a:xfrm>
              <a:prstGeom prst="rect">
                <a:avLst/>
              </a:prstGeom>
              <a:noFill/>
              <a:ln w="9525">
                <a:noFill/>
                <a:miter lim="800000"/>
                <a:headEnd/>
                <a:tailEnd/>
              </a:ln>
            </p:spPr>
          </p:pic>
        </p:grpSp>
      </p:grpSp>
      <p:sp>
        <p:nvSpPr>
          <p:cNvPr id="2055" name="Rectangle 2"/>
          <p:cNvSpPr>
            <a:spLocks noGrp="1" noChangeArrowheads="1"/>
          </p:cNvSpPr>
          <p:nvPr>
            <p:ph type="title"/>
          </p:nvPr>
        </p:nvSpPr>
        <p:spPr bwMode="auto">
          <a:xfrm>
            <a:off x="2" y="0"/>
            <a:ext cx="9905998"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1011296207"/>
      </p:ext>
    </p:extLst>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 id="2147484962" r:id="rId12"/>
    <p:sldLayoutId id="2147484963" r:id="rId13"/>
    <p:sldLayoutId id="2147484964" r:id="rId14"/>
    <p:sldLayoutId id="2147484965" r:id="rId15"/>
    <p:sldLayoutId id="2147484966" r:id="rId16"/>
    <p:sldLayoutId id="2147484967" r:id="rId17"/>
    <p:sldLayoutId id="2147484969" r:id="rId18"/>
    <p:sldLayoutId id="2147484970" r:id="rId19"/>
  </p:sldLayoutIdLst>
  <p:hf hdr="0" ftr="0" dt="0"/>
  <p:txStyles>
    <p:titleStyle>
      <a:lvl1pPr algn="l" rtl="0" eaLnBrk="0" fontAlgn="base" hangingPunct="0">
        <a:spcBef>
          <a:spcPct val="0"/>
        </a:spcBef>
        <a:spcAft>
          <a:spcPct val="0"/>
        </a:spcAft>
        <a:defRPr kumimoji="1" sz="24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extLst>
      <p:ext uri="{BB962C8B-B14F-4D97-AF65-F5344CB8AC3E}">
        <p14:creationId xmlns:p14="http://schemas.microsoft.com/office/powerpoint/2010/main" val="3865773227"/>
      </p:ext>
    </p:extLst>
  </p:cSld>
  <p:clrMap bg1="lt1" tx1="dk1" bg2="lt2" tx2="dk2" accent1="accent1" accent2="accent2" accent3="accent3" accent4="accent4" accent5="accent5" accent6="accent6" hlink="hlink" folHlink="folHlink"/>
  <p:sldLayoutIdLst>
    <p:sldLayoutId id="2147485234" r:id="rId1"/>
    <p:sldLayoutId id="2147485235" r:id="rId2"/>
    <p:sldLayoutId id="2147485236" r:id="rId3"/>
    <p:sldLayoutId id="2147485237" r:id="rId4"/>
    <p:sldLayoutId id="2147485238" r:id="rId5"/>
    <p:sldLayoutId id="2147485239" r:id="rId6"/>
    <p:sldLayoutId id="2147485240" r:id="rId7"/>
    <p:sldLayoutId id="2147485241" r:id="rId8"/>
    <p:sldLayoutId id="2147485242" r:id="rId9"/>
    <p:sldLayoutId id="2147485243" r:id="rId10"/>
    <p:sldLayoutId id="214748524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69EE7F-D525-4E5B-9916-4BD6235EDB35}" type="datetime1">
              <a:rPr lang="ja-JP" altLang="en-US" smtClean="0">
                <a:solidFill>
                  <a:prstClr val="black">
                    <a:tint val="75000"/>
                  </a:prstClr>
                </a:solidFill>
                <a:latin typeface="Calibri"/>
                <a:ea typeface="ＭＳ Ｐゴシック"/>
              </a:rPr>
              <a:t>2019/1/13</a:t>
            </a:fld>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A866714-82EE-48DB-8C53-9720F2C87DB4}"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39216728"/>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324" tIns="45659" rIns="91324" bIns="45659"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95301" y="1600263"/>
            <a:ext cx="8915400" cy="4525963"/>
          </a:xfrm>
          <a:prstGeom prst="rect">
            <a:avLst/>
          </a:prstGeom>
          <a:noFill/>
          <a:ln w="9525">
            <a:noFill/>
            <a:miter lim="800000"/>
            <a:headEnd/>
            <a:tailEnd/>
          </a:ln>
        </p:spPr>
        <p:txBody>
          <a:bodyPr vert="horz" wrap="square" lIns="91324" tIns="45659" rIns="91324" bIns="4565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21" y="6245231"/>
            <a:ext cx="2311400" cy="476250"/>
          </a:xfrm>
          <a:prstGeom prst="rect">
            <a:avLst/>
          </a:prstGeom>
          <a:noFill/>
          <a:ln w="9525">
            <a:noFill/>
            <a:miter lim="800000"/>
            <a:headEnd/>
            <a:tailEnd/>
          </a:ln>
          <a:effectLst/>
        </p:spPr>
        <p:txBody>
          <a:bodyPr vert="horz" wrap="square" lIns="91324" tIns="45659" rIns="91324" bIns="45659" numCol="1" anchor="t" anchorCtr="0" compatLnSpc="1">
            <a:prstTxWarp prst="textNoShape">
              <a:avLst/>
            </a:prstTxWarp>
          </a:bodyPr>
          <a:lstStyle>
            <a:lvl1pPr>
              <a:defRPr sz="1400">
                <a:ea typeface="ＭＳ Ｐゴシック" pitchFamily="50" charset="-128"/>
              </a:defRPr>
            </a:lvl1pPr>
          </a:lstStyle>
          <a:p>
            <a:pPr>
              <a:defRPr/>
            </a:pPr>
            <a:fld id="{C2979830-1ED2-45D7-93EE-C7727C1F7792}" type="datetime1">
              <a:rPr lang="ja-JP" altLang="en-US" smtClean="0"/>
              <a:t>2019/1/13</a:t>
            </a:fld>
            <a:endParaRPr lang="en-US" altLang="ja-JP" dirty="0"/>
          </a:p>
        </p:txBody>
      </p:sp>
      <p:sp>
        <p:nvSpPr>
          <p:cNvPr id="1029" name="Rectangle 5"/>
          <p:cNvSpPr>
            <a:spLocks noGrp="1" noChangeArrowheads="1"/>
          </p:cNvSpPr>
          <p:nvPr>
            <p:ph type="ftr" sz="quarter" idx="3"/>
          </p:nvPr>
        </p:nvSpPr>
        <p:spPr bwMode="auto">
          <a:xfrm>
            <a:off x="3384560" y="6245231"/>
            <a:ext cx="3136900" cy="476250"/>
          </a:xfrm>
          <a:prstGeom prst="rect">
            <a:avLst/>
          </a:prstGeom>
          <a:noFill/>
          <a:ln w="9525">
            <a:noFill/>
            <a:miter lim="800000"/>
            <a:headEnd/>
            <a:tailEnd/>
          </a:ln>
          <a:effectLst/>
        </p:spPr>
        <p:txBody>
          <a:bodyPr vert="horz" wrap="square" lIns="91324" tIns="45659" rIns="91324" bIns="45659"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683505" y="6524645"/>
            <a:ext cx="2311400" cy="476250"/>
          </a:xfrm>
          <a:prstGeom prst="rect">
            <a:avLst/>
          </a:prstGeom>
          <a:noFill/>
          <a:ln w="9525">
            <a:noFill/>
            <a:miter lim="800000"/>
            <a:headEnd/>
            <a:tailEnd/>
          </a:ln>
          <a:effectLst/>
        </p:spPr>
        <p:txBody>
          <a:bodyPr vert="horz" wrap="square" lIns="91324" tIns="45659" rIns="91324" bIns="45659"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extLst>
      <p:ext uri="{BB962C8B-B14F-4D97-AF65-F5344CB8AC3E}">
        <p14:creationId xmlns:p14="http://schemas.microsoft.com/office/powerpoint/2010/main" val="564419623"/>
      </p:ext>
    </p:extLst>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5014" r:id="rId5"/>
    <p:sldLayoutId id="2147485015" r:id="rId6"/>
    <p:sldLayoutId id="2147485016" r:id="rId7"/>
    <p:sldLayoutId id="2147485017" r:id="rId8"/>
    <p:sldLayoutId id="2147485018" r:id="rId9"/>
    <p:sldLayoutId id="2147485019" r:id="rId10"/>
    <p:sldLayoutId id="214748502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6656" algn="ctr" rtl="0" fontAlgn="base">
        <a:spcBef>
          <a:spcPct val="0"/>
        </a:spcBef>
        <a:spcAft>
          <a:spcPct val="0"/>
        </a:spcAft>
        <a:defRPr kumimoji="1" sz="4400">
          <a:solidFill>
            <a:schemeClr val="tx2"/>
          </a:solidFill>
          <a:latin typeface="Arial" charset="0"/>
          <a:ea typeface="ＭＳ Ｐゴシック" pitchFamily="50" charset="-128"/>
        </a:defRPr>
      </a:lvl6pPr>
      <a:lvl7pPr marL="913314" algn="ctr" rtl="0" fontAlgn="base">
        <a:spcBef>
          <a:spcPct val="0"/>
        </a:spcBef>
        <a:spcAft>
          <a:spcPct val="0"/>
        </a:spcAft>
        <a:defRPr kumimoji="1" sz="4400">
          <a:solidFill>
            <a:schemeClr val="tx2"/>
          </a:solidFill>
          <a:latin typeface="Arial" charset="0"/>
          <a:ea typeface="ＭＳ Ｐゴシック" pitchFamily="50" charset="-128"/>
        </a:defRPr>
      </a:lvl7pPr>
      <a:lvl8pPr marL="1369969" algn="ctr" rtl="0" fontAlgn="base">
        <a:spcBef>
          <a:spcPct val="0"/>
        </a:spcBef>
        <a:spcAft>
          <a:spcPct val="0"/>
        </a:spcAft>
        <a:defRPr kumimoji="1" sz="4400">
          <a:solidFill>
            <a:schemeClr val="tx2"/>
          </a:solidFill>
          <a:latin typeface="Arial" charset="0"/>
          <a:ea typeface="ＭＳ Ｐゴシック" pitchFamily="50" charset="-128"/>
        </a:defRPr>
      </a:lvl8pPr>
      <a:lvl9pPr marL="182662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489" indent="-342489" algn="l" rtl="0" eaLnBrk="0" fontAlgn="base" hangingPunct="0">
        <a:spcBef>
          <a:spcPct val="20000"/>
        </a:spcBef>
        <a:spcAft>
          <a:spcPct val="0"/>
        </a:spcAft>
        <a:buChar char="•"/>
        <a:defRPr kumimoji="1" sz="3200">
          <a:solidFill>
            <a:schemeClr val="tx1"/>
          </a:solidFill>
          <a:latin typeface="+mn-lt"/>
          <a:ea typeface="+mn-ea"/>
          <a:cs typeface="+mn-cs"/>
        </a:defRPr>
      </a:lvl1pPr>
      <a:lvl2pPr marL="742067" indent="-285411" algn="l" rtl="0" eaLnBrk="0" fontAlgn="base" hangingPunct="0">
        <a:spcBef>
          <a:spcPct val="20000"/>
        </a:spcBef>
        <a:spcAft>
          <a:spcPct val="0"/>
        </a:spcAft>
        <a:buChar char="–"/>
        <a:defRPr kumimoji="1" sz="2800">
          <a:solidFill>
            <a:schemeClr val="tx1"/>
          </a:solidFill>
          <a:latin typeface="+mn-lt"/>
          <a:ea typeface="+mn-ea"/>
        </a:defRPr>
      </a:lvl2pPr>
      <a:lvl3pPr marL="1141642" indent="-228329" algn="l" rtl="0" eaLnBrk="0" fontAlgn="base" hangingPunct="0">
        <a:spcBef>
          <a:spcPct val="20000"/>
        </a:spcBef>
        <a:spcAft>
          <a:spcPct val="0"/>
        </a:spcAft>
        <a:buChar char="•"/>
        <a:defRPr kumimoji="1" sz="2400">
          <a:solidFill>
            <a:schemeClr val="tx1"/>
          </a:solidFill>
          <a:latin typeface="+mn-lt"/>
          <a:ea typeface="+mn-ea"/>
        </a:defRPr>
      </a:lvl3pPr>
      <a:lvl4pPr marL="1598296" indent="-228329" algn="l" rtl="0" eaLnBrk="0" fontAlgn="base" hangingPunct="0">
        <a:spcBef>
          <a:spcPct val="20000"/>
        </a:spcBef>
        <a:spcAft>
          <a:spcPct val="0"/>
        </a:spcAft>
        <a:buChar char="–"/>
        <a:defRPr kumimoji="1" sz="2000">
          <a:solidFill>
            <a:schemeClr val="tx1"/>
          </a:solidFill>
          <a:latin typeface="+mn-lt"/>
          <a:ea typeface="+mn-ea"/>
        </a:defRPr>
      </a:lvl4pPr>
      <a:lvl5pPr marL="2054952" indent="-228329" algn="l" rtl="0" eaLnBrk="0" fontAlgn="base" hangingPunct="0">
        <a:spcBef>
          <a:spcPct val="20000"/>
        </a:spcBef>
        <a:spcAft>
          <a:spcPct val="0"/>
        </a:spcAft>
        <a:buChar char="»"/>
        <a:defRPr kumimoji="1" sz="2000">
          <a:solidFill>
            <a:schemeClr val="tx1"/>
          </a:solidFill>
          <a:latin typeface="+mn-lt"/>
          <a:ea typeface="+mn-ea"/>
        </a:defRPr>
      </a:lvl5pPr>
      <a:lvl6pPr marL="2511614" indent="-228329" algn="l" rtl="0" fontAlgn="base">
        <a:spcBef>
          <a:spcPct val="20000"/>
        </a:spcBef>
        <a:spcAft>
          <a:spcPct val="0"/>
        </a:spcAft>
        <a:buChar char="»"/>
        <a:defRPr kumimoji="1" sz="2000">
          <a:solidFill>
            <a:schemeClr val="tx1"/>
          </a:solidFill>
          <a:latin typeface="+mn-lt"/>
          <a:ea typeface="+mn-ea"/>
        </a:defRPr>
      </a:lvl6pPr>
      <a:lvl7pPr marL="2968265" indent="-228329" algn="l" rtl="0" fontAlgn="base">
        <a:spcBef>
          <a:spcPct val="20000"/>
        </a:spcBef>
        <a:spcAft>
          <a:spcPct val="0"/>
        </a:spcAft>
        <a:buChar char="»"/>
        <a:defRPr kumimoji="1" sz="2000">
          <a:solidFill>
            <a:schemeClr val="tx1"/>
          </a:solidFill>
          <a:latin typeface="+mn-lt"/>
          <a:ea typeface="+mn-ea"/>
        </a:defRPr>
      </a:lvl7pPr>
      <a:lvl8pPr marL="3424921" indent="-228329" algn="l" rtl="0" fontAlgn="base">
        <a:spcBef>
          <a:spcPct val="20000"/>
        </a:spcBef>
        <a:spcAft>
          <a:spcPct val="0"/>
        </a:spcAft>
        <a:buChar char="»"/>
        <a:defRPr kumimoji="1" sz="2000">
          <a:solidFill>
            <a:schemeClr val="tx1"/>
          </a:solidFill>
          <a:latin typeface="+mn-lt"/>
          <a:ea typeface="+mn-ea"/>
        </a:defRPr>
      </a:lvl8pPr>
      <a:lvl9pPr marL="3881578" indent="-228329"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314" rtl="0" eaLnBrk="1" latinLnBrk="0" hangingPunct="1">
        <a:defRPr kumimoji="1" sz="1800" kern="1200">
          <a:solidFill>
            <a:schemeClr val="tx1"/>
          </a:solidFill>
          <a:latin typeface="+mn-lt"/>
          <a:ea typeface="+mn-ea"/>
          <a:cs typeface="+mn-cs"/>
        </a:defRPr>
      </a:lvl1pPr>
      <a:lvl2pPr marL="456656" algn="l" defTabSz="913314" rtl="0" eaLnBrk="1" latinLnBrk="0" hangingPunct="1">
        <a:defRPr kumimoji="1" sz="1800" kern="1200">
          <a:solidFill>
            <a:schemeClr val="tx1"/>
          </a:solidFill>
          <a:latin typeface="+mn-lt"/>
          <a:ea typeface="+mn-ea"/>
          <a:cs typeface="+mn-cs"/>
        </a:defRPr>
      </a:lvl2pPr>
      <a:lvl3pPr marL="913314" algn="l" defTabSz="913314" rtl="0" eaLnBrk="1" latinLnBrk="0" hangingPunct="1">
        <a:defRPr kumimoji="1" sz="1800" kern="1200">
          <a:solidFill>
            <a:schemeClr val="tx1"/>
          </a:solidFill>
          <a:latin typeface="+mn-lt"/>
          <a:ea typeface="+mn-ea"/>
          <a:cs typeface="+mn-cs"/>
        </a:defRPr>
      </a:lvl3pPr>
      <a:lvl4pPr marL="1369969" algn="l" defTabSz="913314" rtl="0" eaLnBrk="1" latinLnBrk="0" hangingPunct="1">
        <a:defRPr kumimoji="1" sz="1800" kern="1200">
          <a:solidFill>
            <a:schemeClr val="tx1"/>
          </a:solidFill>
          <a:latin typeface="+mn-lt"/>
          <a:ea typeface="+mn-ea"/>
          <a:cs typeface="+mn-cs"/>
        </a:defRPr>
      </a:lvl4pPr>
      <a:lvl5pPr marL="1826627" algn="l" defTabSz="913314" rtl="0" eaLnBrk="1" latinLnBrk="0" hangingPunct="1">
        <a:defRPr kumimoji="1" sz="1800" kern="1200">
          <a:solidFill>
            <a:schemeClr val="tx1"/>
          </a:solidFill>
          <a:latin typeface="+mn-lt"/>
          <a:ea typeface="+mn-ea"/>
          <a:cs typeface="+mn-cs"/>
        </a:defRPr>
      </a:lvl5pPr>
      <a:lvl6pPr marL="2283279" algn="l" defTabSz="913314" rtl="0" eaLnBrk="1" latinLnBrk="0" hangingPunct="1">
        <a:defRPr kumimoji="1" sz="1800" kern="1200">
          <a:solidFill>
            <a:schemeClr val="tx1"/>
          </a:solidFill>
          <a:latin typeface="+mn-lt"/>
          <a:ea typeface="+mn-ea"/>
          <a:cs typeface="+mn-cs"/>
        </a:defRPr>
      </a:lvl6pPr>
      <a:lvl7pPr marL="2739937" algn="l" defTabSz="913314" rtl="0" eaLnBrk="1" latinLnBrk="0" hangingPunct="1">
        <a:defRPr kumimoji="1" sz="1800" kern="1200">
          <a:solidFill>
            <a:schemeClr val="tx1"/>
          </a:solidFill>
          <a:latin typeface="+mn-lt"/>
          <a:ea typeface="+mn-ea"/>
          <a:cs typeface="+mn-cs"/>
        </a:defRPr>
      </a:lvl7pPr>
      <a:lvl8pPr marL="3196592" algn="l" defTabSz="913314" rtl="0" eaLnBrk="1" latinLnBrk="0" hangingPunct="1">
        <a:defRPr kumimoji="1" sz="1800" kern="1200">
          <a:solidFill>
            <a:schemeClr val="tx1"/>
          </a:solidFill>
          <a:latin typeface="+mn-lt"/>
          <a:ea typeface="+mn-ea"/>
          <a:cs typeface="+mn-cs"/>
        </a:defRPr>
      </a:lvl8pPr>
      <a:lvl9pPr marL="3653254" algn="l" defTabSz="913314"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D3B81952-BA6C-4E23-96E4-F1199C3FAAFF}" type="datetime1">
              <a:rPr kumimoji="1" lang="ja-JP" altLang="en-US" smtClean="0"/>
              <a:t>2019/1/13</a:t>
            </a:fld>
            <a:endParaRPr kumimoji="1" lang="ja-JP" altLang="en-US"/>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53B2F412-D969-482A-B23C-69F59A06824C}" type="slidenum">
              <a:rPr kumimoji="1" lang="ja-JP" altLang="en-US" smtClean="0"/>
              <a:t>‹#›</a:t>
            </a:fld>
            <a:endParaRPr kumimoji="1" lang="ja-JP" altLang="en-US"/>
          </a:p>
        </p:txBody>
      </p:sp>
    </p:spTree>
    <p:extLst>
      <p:ext uri="{BB962C8B-B14F-4D97-AF65-F5344CB8AC3E}">
        <p14:creationId xmlns:p14="http://schemas.microsoft.com/office/powerpoint/2010/main" val="3229118144"/>
      </p:ext>
    </p:extLst>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4"/>
            <a:ext cx="2311400" cy="365125"/>
          </a:xfrm>
          <a:prstGeom prst="rect">
            <a:avLst/>
          </a:prstGeom>
        </p:spPr>
        <p:txBody>
          <a:bodyPr vert="horz" lIns="91440" tIns="45720" rIns="91440" bIns="45720" rtlCol="0" anchor="ctr"/>
          <a:lstStyle>
            <a:lvl1pPr algn="l">
              <a:defRPr sz="1143">
                <a:solidFill>
                  <a:schemeClr val="tx1">
                    <a:tint val="75000"/>
                  </a:schemeClr>
                </a:solidFill>
              </a:defRPr>
            </a:lvl1pPr>
          </a:lstStyle>
          <a:p>
            <a:fld id="{E2D51ACB-B4F5-4D5C-BD81-E639A2E6956D}" type="datetime1">
              <a:rPr kumimoji="1" lang="ja-JP" altLang="en-US" smtClean="0"/>
              <a:t>2019/1/13</a:t>
            </a:fld>
            <a:endParaRPr kumimoji="1" lang="ja-JP" altLang="en-US"/>
          </a:p>
        </p:txBody>
      </p:sp>
      <p:sp>
        <p:nvSpPr>
          <p:cNvPr id="5" name="フッター プレースホルダー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14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4"/>
            <a:ext cx="2311400" cy="365125"/>
          </a:xfrm>
          <a:prstGeom prst="rect">
            <a:avLst/>
          </a:prstGeom>
        </p:spPr>
        <p:txBody>
          <a:bodyPr vert="horz" lIns="91440" tIns="45720" rIns="91440" bIns="45720" rtlCol="0" anchor="ctr"/>
          <a:lstStyle>
            <a:lvl1pPr algn="r">
              <a:defRPr sz="1143">
                <a:solidFill>
                  <a:schemeClr val="tx1">
                    <a:tint val="75000"/>
                  </a:schemeClr>
                </a:solidFill>
              </a:defRPr>
            </a:lvl1p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500391052"/>
      </p:ext>
    </p:extLst>
  </p:cSld>
  <p:clrMap bg1="lt1" tx1="dk1" bg2="lt2" tx2="dk2" accent1="accent1" accent2="accent2" accent3="accent3" accent4="accent4" accent5="accent5" accent6="accent6" hlink="hlink" folHlink="folHlink"/>
  <p:sldLayoutIdLst>
    <p:sldLayoutId id="2147485046" r:id="rId1"/>
    <p:sldLayoutId id="2147485047" r:id="rId2"/>
    <p:sldLayoutId id="2147485048" r:id="rId3"/>
    <p:sldLayoutId id="2147485049" r:id="rId4"/>
    <p:sldLayoutId id="2147485050" r:id="rId5"/>
    <p:sldLayoutId id="2147485051" r:id="rId6"/>
    <p:sldLayoutId id="2147485052" r:id="rId7"/>
    <p:sldLayoutId id="2147485053" r:id="rId8"/>
    <p:sldLayoutId id="2147485054" r:id="rId9"/>
    <p:sldLayoutId id="2147485055" r:id="rId10"/>
    <p:sldLayoutId id="2147485056" r:id="rId11"/>
  </p:sldLayoutIdLst>
  <p:hf hdr="0" ftr="0" dt="0"/>
  <p:txStyles>
    <p:titleStyle>
      <a:lvl1pPr algn="ctr" defTabSz="870875" rtl="0" eaLnBrk="1" latinLnBrk="0" hangingPunct="1">
        <a:spcBef>
          <a:spcPct val="0"/>
        </a:spcBef>
        <a:buNone/>
        <a:defRPr kumimoji="1" sz="4191" kern="1200">
          <a:solidFill>
            <a:schemeClr val="tx1"/>
          </a:solidFill>
          <a:latin typeface="+mj-lt"/>
          <a:ea typeface="+mj-ea"/>
          <a:cs typeface="+mj-cs"/>
        </a:defRPr>
      </a:lvl1pPr>
    </p:titleStyle>
    <p:bodyStyle>
      <a:lvl1pPr marL="326578" indent="-326578" algn="l" defTabSz="870875" rtl="0" eaLnBrk="1" latinLnBrk="0" hangingPunct="1">
        <a:spcBef>
          <a:spcPct val="20000"/>
        </a:spcBef>
        <a:buFont typeface="Arial" panose="020B0604020202020204" pitchFamily="34" charset="0"/>
        <a:buChar char="•"/>
        <a:defRPr kumimoji="1" sz="3048" kern="1200">
          <a:solidFill>
            <a:schemeClr val="tx1"/>
          </a:solidFill>
          <a:latin typeface="+mn-lt"/>
          <a:ea typeface="+mn-ea"/>
          <a:cs typeface="+mn-cs"/>
        </a:defRPr>
      </a:lvl1pPr>
      <a:lvl2pPr marL="707586" indent="-272148" algn="l" defTabSz="870875"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2pPr>
      <a:lvl3pPr marL="1088593" indent="-217719" algn="l" defTabSz="870875" rtl="0" eaLnBrk="1" latinLnBrk="0" hangingPunct="1">
        <a:spcBef>
          <a:spcPct val="20000"/>
        </a:spcBef>
        <a:buFont typeface="Arial" panose="020B0604020202020204" pitchFamily="34" charset="0"/>
        <a:buChar char="•"/>
        <a:defRPr kumimoji="1" sz="2286" kern="1200">
          <a:solidFill>
            <a:schemeClr val="tx1"/>
          </a:solidFill>
          <a:latin typeface="+mn-lt"/>
          <a:ea typeface="+mn-ea"/>
          <a:cs typeface="+mn-cs"/>
        </a:defRPr>
      </a:lvl3pPr>
      <a:lvl4pPr marL="1524030"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4pPr>
      <a:lvl5pPr marL="1959468"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5pPr>
      <a:lvl6pPr marL="2394905"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6pPr>
      <a:lvl7pPr marL="2830342"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7pPr>
      <a:lvl8pPr marL="3265780"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8pPr>
      <a:lvl9pPr marL="3701217" indent="-217719" algn="l" defTabSz="870875" rtl="0" eaLnBrk="1" latinLnBrk="0" hangingPunct="1">
        <a:spcBef>
          <a:spcPct val="20000"/>
        </a:spcBef>
        <a:buFont typeface="Arial" panose="020B0604020202020204" pitchFamily="34" charset="0"/>
        <a:buChar char="•"/>
        <a:defRPr kumimoji="1" sz="1905" kern="1200">
          <a:solidFill>
            <a:schemeClr val="tx1"/>
          </a:solidFill>
          <a:latin typeface="+mn-lt"/>
          <a:ea typeface="+mn-ea"/>
          <a:cs typeface="+mn-cs"/>
        </a:defRPr>
      </a:lvl9pPr>
    </p:bodyStyle>
    <p:otherStyle>
      <a:defPPr>
        <a:defRPr lang="ja-JP"/>
      </a:defPPr>
      <a:lvl1pPr marL="0" algn="l" defTabSz="870875" rtl="0" eaLnBrk="1" latinLnBrk="0" hangingPunct="1">
        <a:defRPr kumimoji="1" sz="1714" kern="1200">
          <a:solidFill>
            <a:schemeClr val="tx1"/>
          </a:solidFill>
          <a:latin typeface="+mn-lt"/>
          <a:ea typeface="+mn-ea"/>
          <a:cs typeface="+mn-cs"/>
        </a:defRPr>
      </a:lvl1pPr>
      <a:lvl2pPr marL="435437" algn="l" defTabSz="870875" rtl="0" eaLnBrk="1" latinLnBrk="0" hangingPunct="1">
        <a:defRPr kumimoji="1" sz="1714" kern="1200">
          <a:solidFill>
            <a:schemeClr val="tx1"/>
          </a:solidFill>
          <a:latin typeface="+mn-lt"/>
          <a:ea typeface="+mn-ea"/>
          <a:cs typeface="+mn-cs"/>
        </a:defRPr>
      </a:lvl2pPr>
      <a:lvl3pPr marL="870875" algn="l" defTabSz="870875" rtl="0" eaLnBrk="1" latinLnBrk="0" hangingPunct="1">
        <a:defRPr kumimoji="1" sz="1714" kern="1200">
          <a:solidFill>
            <a:schemeClr val="tx1"/>
          </a:solidFill>
          <a:latin typeface="+mn-lt"/>
          <a:ea typeface="+mn-ea"/>
          <a:cs typeface="+mn-cs"/>
        </a:defRPr>
      </a:lvl3pPr>
      <a:lvl4pPr marL="1306312" algn="l" defTabSz="870875" rtl="0" eaLnBrk="1" latinLnBrk="0" hangingPunct="1">
        <a:defRPr kumimoji="1" sz="1714" kern="1200">
          <a:solidFill>
            <a:schemeClr val="tx1"/>
          </a:solidFill>
          <a:latin typeface="+mn-lt"/>
          <a:ea typeface="+mn-ea"/>
          <a:cs typeface="+mn-cs"/>
        </a:defRPr>
      </a:lvl4pPr>
      <a:lvl5pPr marL="1741749" algn="l" defTabSz="870875" rtl="0" eaLnBrk="1" latinLnBrk="0" hangingPunct="1">
        <a:defRPr kumimoji="1" sz="1714" kern="1200">
          <a:solidFill>
            <a:schemeClr val="tx1"/>
          </a:solidFill>
          <a:latin typeface="+mn-lt"/>
          <a:ea typeface="+mn-ea"/>
          <a:cs typeface="+mn-cs"/>
        </a:defRPr>
      </a:lvl5pPr>
      <a:lvl6pPr marL="2177186" algn="l" defTabSz="870875" rtl="0" eaLnBrk="1" latinLnBrk="0" hangingPunct="1">
        <a:defRPr kumimoji="1" sz="1714" kern="1200">
          <a:solidFill>
            <a:schemeClr val="tx1"/>
          </a:solidFill>
          <a:latin typeface="+mn-lt"/>
          <a:ea typeface="+mn-ea"/>
          <a:cs typeface="+mn-cs"/>
        </a:defRPr>
      </a:lvl6pPr>
      <a:lvl7pPr marL="2612624" algn="l" defTabSz="870875" rtl="0" eaLnBrk="1" latinLnBrk="0" hangingPunct="1">
        <a:defRPr kumimoji="1" sz="1714" kern="1200">
          <a:solidFill>
            <a:schemeClr val="tx1"/>
          </a:solidFill>
          <a:latin typeface="+mn-lt"/>
          <a:ea typeface="+mn-ea"/>
          <a:cs typeface="+mn-cs"/>
        </a:defRPr>
      </a:lvl7pPr>
      <a:lvl8pPr marL="3048061" algn="l" defTabSz="870875" rtl="0" eaLnBrk="1" latinLnBrk="0" hangingPunct="1">
        <a:defRPr kumimoji="1" sz="1714" kern="1200">
          <a:solidFill>
            <a:schemeClr val="tx1"/>
          </a:solidFill>
          <a:latin typeface="+mn-lt"/>
          <a:ea typeface="+mn-ea"/>
          <a:cs typeface="+mn-cs"/>
        </a:defRPr>
      </a:lvl8pPr>
      <a:lvl9pPr marL="3483498" algn="l" defTabSz="870875" rtl="0" eaLnBrk="1" latinLnBrk="0" hangingPunct="1">
        <a:defRPr kumimoji="1" sz="171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55C4865-3907-409E-8D51-9D7AFC54634A}"/>
              </a:ext>
            </a:extLst>
          </p:cNvPr>
          <p:cNvSpPr>
            <a:spLocks noGrp="1"/>
          </p:cNvSpPr>
          <p:nvPr>
            <p:ph type="title"/>
          </p:nvPr>
        </p:nvSpPr>
        <p:spPr>
          <a:xfrm>
            <a:off x="681039"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59A95B-6509-45E9-A02E-F76A0323AEF6}"/>
              </a:ext>
            </a:extLst>
          </p:cNvPr>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EBBAF2-E127-4BDE-A013-FDA2CF949C56}"/>
              </a:ext>
            </a:extLst>
          </p:cNvPr>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E5E998ED-317D-4930-9421-D5E295A2DA2A}" type="datetime1">
              <a:rPr kumimoji="1" lang="ja-JP" altLang="en-US" smtClean="0"/>
              <a:t>2019/1/13</a:t>
            </a:fld>
            <a:endParaRPr kumimoji="1" lang="ja-JP" altLang="en-US"/>
          </a:p>
        </p:txBody>
      </p:sp>
      <p:sp>
        <p:nvSpPr>
          <p:cNvPr id="5" name="フッター プレースホルダー 4">
            <a:extLst>
              <a:ext uri="{FF2B5EF4-FFF2-40B4-BE49-F238E27FC236}">
                <a16:creationId xmlns:a16="http://schemas.microsoft.com/office/drawing/2014/main" id="{5D4C79B6-5788-4C26-A4D9-7CB33E354731}"/>
              </a:ext>
            </a:extLst>
          </p:cNvPr>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3F264C2-A044-4327-AB13-D5DC0B399F37}"/>
              </a:ext>
            </a:extLst>
          </p:cNvPr>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3E1E575-D8D6-4F5D-958C-BB34ED4A0F29}" type="slidenum">
              <a:rPr kumimoji="1" lang="ja-JP" altLang="en-US" smtClean="0"/>
              <a:t>‹#›</a:t>
            </a:fld>
            <a:endParaRPr kumimoji="1" lang="ja-JP" altLang="en-US"/>
          </a:p>
        </p:txBody>
      </p:sp>
    </p:spTree>
    <p:extLst>
      <p:ext uri="{BB962C8B-B14F-4D97-AF65-F5344CB8AC3E}">
        <p14:creationId xmlns:p14="http://schemas.microsoft.com/office/powerpoint/2010/main" val="299487247"/>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hf hdr="0" ftr="0" dt="0"/>
  <p:txStyles>
    <p:titleStyle>
      <a:lvl1pPr algn="l" defTabSz="742959"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41" indent="-185741" algn="l" defTabSz="742959"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20" indent="-185741" algn="l" defTabSz="742959"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700" indent="-185741" algn="l" defTabSz="742959"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80" indent="-185741" algn="l" defTabSz="74295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59" indent="-185741" algn="l" defTabSz="74295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39" indent="-185741" algn="l" defTabSz="74295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618" indent="-185741" algn="l" defTabSz="74295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98" indent="-185741" algn="l" defTabSz="74295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77" indent="-185741" algn="l" defTabSz="74295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9" rtl="0" eaLnBrk="1" latinLnBrk="0" hangingPunct="1">
        <a:defRPr kumimoji="1" sz="1463" kern="1200">
          <a:solidFill>
            <a:schemeClr val="tx1"/>
          </a:solidFill>
          <a:latin typeface="+mn-lt"/>
          <a:ea typeface="+mn-ea"/>
          <a:cs typeface="+mn-cs"/>
        </a:defRPr>
      </a:lvl1pPr>
      <a:lvl2pPr marL="371480" algn="l" defTabSz="742959" rtl="0" eaLnBrk="1" latinLnBrk="0" hangingPunct="1">
        <a:defRPr kumimoji="1" sz="1463" kern="1200">
          <a:solidFill>
            <a:schemeClr val="tx1"/>
          </a:solidFill>
          <a:latin typeface="+mn-lt"/>
          <a:ea typeface="+mn-ea"/>
          <a:cs typeface="+mn-cs"/>
        </a:defRPr>
      </a:lvl2pPr>
      <a:lvl3pPr marL="742959" algn="l" defTabSz="742959" rtl="0" eaLnBrk="1" latinLnBrk="0" hangingPunct="1">
        <a:defRPr kumimoji="1" sz="1463" kern="1200">
          <a:solidFill>
            <a:schemeClr val="tx1"/>
          </a:solidFill>
          <a:latin typeface="+mn-lt"/>
          <a:ea typeface="+mn-ea"/>
          <a:cs typeface="+mn-cs"/>
        </a:defRPr>
      </a:lvl3pPr>
      <a:lvl4pPr marL="1114439" algn="l" defTabSz="742959" rtl="0" eaLnBrk="1" latinLnBrk="0" hangingPunct="1">
        <a:defRPr kumimoji="1" sz="1463" kern="1200">
          <a:solidFill>
            <a:schemeClr val="tx1"/>
          </a:solidFill>
          <a:latin typeface="+mn-lt"/>
          <a:ea typeface="+mn-ea"/>
          <a:cs typeface="+mn-cs"/>
        </a:defRPr>
      </a:lvl4pPr>
      <a:lvl5pPr marL="1485919" algn="l" defTabSz="742959" rtl="0" eaLnBrk="1" latinLnBrk="0" hangingPunct="1">
        <a:defRPr kumimoji="1" sz="1463" kern="1200">
          <a:solidFill>
            <a:schemeClr val="tx1"/>
          </a:solidFill>
          <a:latin typeface="+mn-lt"/>
          <a:ea typeface="+mn-ea"/>
          <a:cs typeface="+mn-cs"/>
        </a:defRPr>
      </a:lvl5pPr>
      <a:lvl6pPr marL="1857399" algn="l" defTabSz="742959" rtl="0" eaLnBrk="1" latinLnBrk="0" hangingPunct="1">
        <a:defRPr kumimoji="1" sz="1463" kern="1200">
          <a:solidFill>
            <a:schemeClr val="tx1"/>
          </a:solidFill>
          <a:latin typeface="+mn-lt"/>
          <a:ea typeface="+mn-ea"/>
          <a:cs typeface="+mn-cs"/>
        </a:defRPr>
      </a:lvl6pPr>
      <a:lvl7pPr marL="2228878" algn="l" defTabSz="742959" rtl="0" eaLnBrk="1" latinLnBrk="0" hangingPunct="1">
        <a:defRPr kumimoji="1" sz="1463" kern="1200">
          <a:solidFill>
            <a:schemeClr val="tx1"/>
          </a:solidFill>
          <a:latin typeface="+mn-lt"/>
          <a:ea typeface="+mn-ea"/>
          <a:cs typeface="+mn-cs"/>
        </a:defRPr>
      </a:lvl7pPr>
      <a:lvl8pPr marL="2600358" algn="l" defTabSz="742959" rtl="0" eaLnBrk="1" latinLnBrk="0" hangingPunct="1">
        <a:defRPr kumimoji="1" sz="1463" kern="1200">
          <a:solidFill>
            <a:schemeClr val="tx1"/>
          </a:solidFill>
          <a:latin typeface="+mn-lt"/>
          <a:ea typeface="+mn-ea"/>
          <a:cs typeface="+mn-cs"/>
        </a:defRPr>
      </a:lvl8pPr>
      <a:lvl9pPr marL="2971837" algn="l" defTabSz="742959" rtl="0" eaLnBrk="1" latinLnBrk="0" hangingPunct="1">
        <a:defRPr kumimoji="1" sz="146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fld id="{EC38A050-3F74-4124-823D-5679DB2DDF50}" type="datetime1">
              <a:rPr lang="ja-JP" altLang="en-US" smtClean="0">
                <a:solidFill>
                  <a:srgbClr val="000000"/>
                </a:solidFill>
              </a:rPr>
              <a:t>2019/1/13</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594600" y="6525344"/>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71353869"/>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 id="214748509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69"/>
            <a:ext cx="2311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9BBE53C4-AEE3-4B55-BA04-BC808688205F}" type="datetime1">
              <a:rPr lang="ja-JP" altLang="en-US" smtClean="0">
                <a:solidFill>
                  <a:prstClr val="black">
                    <a:tint val="75000"/>
                  </a:prstClr>
                </a:solidFill>
              </a:rPr>
              <a:t>2019/1/13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69"/>
            <a:ext cx="31369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9"/>
            <a:ext cx="2311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1F3852E-26CA-4289-AEF2-BFA90C44DC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113576"/>
      </p:ext>
    </p:extLst>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28.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13.wmf"/><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png"/><Relationship Id="rId3" Type="http://schemas.openxmlformats.org/officeDocument/2006/relationships/image" Target="../media/image17.jpeg"/><Relationship Id="rId7" Type="http://schemas.openxmlformats.org/officeDocument/2006/relationships/image" Target="../media/image20.gif"/><Relationship Id="rId12" Type="http://schemas.openxmlformats.org/officeDocument/2006/relationships/image" Target="../media/image23.wmf"/><Relationship Id="rId17" Type="http://schemas.openxmlformats.org/officeDocument/2006/relationships/image" Target="../media/image28.gif"/><Relationship Id="rId2" Type="http://schemas.openxmlformats.org/officeDocument/2006/relationships/notesSlide" Target="../notesSlides/notesSlide9.xml"/><Relationship Id="rId16"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image" Target="../media/image19.gif"/><Relationship Id="rId11" Type="http://schemas.openxmlformats.org/officeDocument/2006/relationships/image" Target="../media/image22.gif"/><Relationship Id="rId5" Type="http://schemas.openxmlformats.org/officeDocument/2006/relationships/image" Target="../media/image18.pn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25.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3.jpeg"/><Relationship Id="rId3" Type="http://schemas.microsoft.com/office/2007/relationships/hdphoto" Target="../media/hdphoto2.wdp"/><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101.xml"/><Relationship Id="rId6" Type="http://schemas.openxmlformats.org/officeDocument/2006/relationships/image" Target="../media/image31.png"/><Relationship Id="rId5" Type="http://schemas.openxmlformats.org/officeDocument/2006/relationships/hyperlink" Target="http://4.bp.blogspot.com/-Bu4fl7rnORg/UYtwzjheoDI/AAAAAAAARxM/XbK9UFqJdZM/s800/walk_woman.png" TargetMode="External"/><Relationship Id="rId10" Type="http://schemas.microsoft.com/office/2007/relationships/hdphoto" Target="../media/hdphoto3.wdp"/><Relationship Id="rId4" Type="http://schemas.openxmlformats.org/officeDocument/2006/relationships/image" Target="../media/image30.jpeg"/><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hyperlink" Target="http://1.bp.blogspot.com/-f4cRl6azU08/V9vCGWazNAI/AAAAAAAA97c/x4V132XbBqkKlIgZoRyKZqsRNEVFBGYnwCLcB/s800/company_character2_wakai.png" TargetMode="Externa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microsoft.com/office/2007/relationships/diagramDrawing" Target="../diagrams/drawing10.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Colors" Target="../diagrams/colors10.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61.xml"/><Relationship Id="rId6" Type="http://schemas.microsoft.com/office/2007/relationships/diagramDrawing" Target="../diagrams/drawing6.xml"/><Relationship Id="rId11" Type="http://schemas.microsoft.com/office/2007/relationships/diagramDrawing" Target="../diagrams/drawing7.xml"/><Relationship Id="rId24" Type="http://schemas.openxmlformats.org/officeDocument/2006/relationships/diagramQuickStyle" Target="../diagrams/quickStyle10.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diagramLayout" Target="../diagrams/layout10.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diagramData" Target="../diagrams/data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6.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56.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5.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6.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6.xml"/></Relationships>
</file>

<file path=ppt/slides/_rels/slide6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0.gif"/><Relationship Id="rId1" Type="http://schemas.openxmlformats.org/officeDocument/2006/relationships/slideLayout" Target="../slideLayouts/slideLayout171.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6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wmf"/><Relationship Id="rId7" Type="http://schemas.openxmlformats.org/officeDocument/2006/relationships/image" Target="../media/image44.wmf"/><Relationship Id="rId2" Type="http://schemas.openxmlformats.org/officeDocument/2006/relationships/image" Target="../media/image40.png"/><Relationship Id="rId1" Type="http://schemas.openxmlformats.org/officeDocument/2006/relationships/slideLayout" Target="../slideLayouts/slideLayout184.xml"/><Relationship Id="rId6" Type="http://schemas.openxmlformats.org/officeDocument/2006/relationships/image" Target="../media/image38.wmf"/><Relationship Id="rId11" Type="http://schemas.openxmlformats.org/officeDocument/2006/relationships/image" Target="../media/image13.wmf"/><Relationship Id="rId5" Type="http://schemas.openxmlformats.org/officeDocument/2006/relationships/image" Target="../media/image43.png"/><Relationship Id="rId10" Type="http://schemas.openxmlformats.org/officeDocument/2006/relationships/image" Target="../media/image37.wmf"/><Relationship Id="rId4" Type="http://schemas.openxmlformats.org/officeDocument/2006/relationships/image" Target="../media/image42.png"/><Relationship Id="rId9" Type="http://schemas.openxmlformats.org/officeDocument/2006/relationships/image" Target="../media/image45.wmf"/></Relationships>
</file>

<file path=ppt/slides/_rels/slide64.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36.png"/><Relationship Id="rId3" Type="http://schemas.openxmlformats.org/officeDocument/2006/relationships/image" Target="../media/image46.png"/><Relationship Id="rId7" Type="http://schemas.openxmlformats.org/officeDocument/2006/relationships/image" Target="../media/image38.wmf"/><Relationship Id="rId12"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84.xml"/><Relationship Id="rId6" Type="http://schemas.openxmlformats.org/officeDocument/2006/relationships/image" Target="../media/image13.wmf"/><Relationship Id="rId11" Type="http://schemas.openxmlformats.org/officeDocument/2006/relationships/image" Target="../media/image43.png"/><Relationship Id="rId5" Type="http://schemas.openxmlformats.org/officeDocument/2006/relationships/image" Target="../media/image48.wmf"/><Relationship Id="rId10" Type="http://schemas.openxmlformats.org/officeDocument/2006/relationships/image" Target="../media/image41.wmf"/><Relationship Id="rId4" Type="http://schemas.openxmlformats.org/officeDocument/2006/relationships/image" Target="../media/image47.png"/><Relationship Id="rId9" Type="http://schemas.openxmlformats.org/officeDocument/2006/relationships/image" Target="../media/image37.wmf"/><Relationship Id="rId14" Type="http://schemas.openxmlformats.org/officeDocument/2006/relationships/image" Target="../media/image4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66.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emf"/><Relationship Id="rId3" Type="http://schemas.openxmlformats.org/officeDocument/2006/relationships/image" Target="../media/image22.gif"/><Relationship Id="rId7" Type="http://schemas.openxmlformats.org/officeDocument/2006/relationships/image" Target="../media/image53.png"/><Relationship Id="rId12" Type="http://schemas.openxmlformats.org/officeDocument/2006/relationships/image" Target="../media/image58.emf"/><Relationship Id="rId17" Type="http://schemas.openxmlformats.org/officeDocument/2006/relationships/image" Target="../media/image63.wmf"/><Relationship Id="rId2" Type="http://schemas.openxmlformats.org/officeDocument/2006/relationships/image" Target="../media/image49.wmf"/><Relationship Id="rId16" Type="http://schemas.openxmlformats.org/officeDocument/2006/relationships/image" Target="../media/image62.wmf"/><Relationship Id="rId1" Type="http://schemas.openxmlformats.org/officeDocument/2006/relationships/slideLayout" Target="../slideLayouts/slideLayout204.xml"/><Relationship Id="rId6" Type="http://schemas.openxmlformats.org/officeDocument/2006/relationships/image" Target="../media/image52.gif"/><Relationship Id="rId11" Type="http://schemas.openxmlformats.org/officeDocument/2006/relationships/image" Target="../media/image57.wmf"/><Relationship Id="rId5" Type="http://schemas.openxmlformats.org/officeDocument/2006/relationships/image" Target="../media/image51.gif"/><Relationship Id="rId15" Type="http://schemas.openxmlformats.org/officeDocument/2006/relationships/image" Target="../media/image61.gif"/><Relationship Id="rId10" Type="http://schemas.openxmlformats.org/officeDocument/2006/relationships/image" Target="../media/image56.wmf"/><Relationship Id="rId4" Type="http://schemas.openxmlformats.org/officeDocument/2006/relationships/image" Target="../media/image50.png"/><Relationship Id="rId9" Type="http://schemas.openxmlformats.org/officeDocument/2006/relationships/image" Target="../media/image55.wmf"/><Relationship Id="rId14" Type="http://schemas.openxmlformats.org/officeDocument/2006/relationships/image" Target="../media/image60.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8.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3.wmf"/><Relationship Id="rId3" Type="http://schemas.openxmlformats.org/officeDocument/2006/relationships/image" Target="../media/image22.gif"/><Relationship Id="rId7" Type="http://schemas.openxmlformats.org/officeDocument/2006/relationships/image" Target="../media/image55.wmf"/><Relationship Id="rId12" Type="http://schemas.openxmlformats.org/officeDocument/2006/relationships/image" Target="../media/image62.wmf"/><Relationship Id="rId17" Type="http://schemas.openxmlformats.org/officeDocument/2006/relationships/image" Target="../media/image54.wmf"/><Relationship Id="rId2" Type="http://schemas.openxmlformats.org/officeDocument/2006/relationships/image" Target="../media/image49.wmf"/><Relationship Id="rId16" Type="http://schemas.openxmlformats.org/officeDocument/2006/relationships/image" Target="../media/image53.png"/><Relationship Id="rId1" Type="http://schemas.openxmlformats.org/officeDocument/2006/relationships/slideLayout" Target="../slideLayouts/slideLayout139.xml"/><Relationship Id="rId6" Type="http://schemas.openxmlformats.org/officeDocument/2006/relationships/image" Target="../media/image52.gif"/><Relationship Id="rId11" Type="http://schemas.openxmlformats.org/officeDocument/2006/relationships/image" Target="../media/image59.emf"/><Relationship Id="rId5" Type="http://schemas.openxmlformats.org/officeDocument/2006/relationships/image" Target="../media/image51.gif"/><Relationship Id="rId15" Type="http://schemas.openxmlformats.org/officeDocument/2006/relationships/image" Target="../media/image61.gif"/><Relationship Id="rId10" Type="http://schemas.openxmlformats.org/officeDocument/2006/relationships/image" Target="../media/image58.emf"/><Relationship Id="rId4" Type="http://schemas.openxmlformats.org/officeDocument/2006/relationships/image" Target="../media/image64.png"/><Relationship Id="rId9" Type="http://schemas.openxmlformats.org/officeDocument/2006/relationships/image" Target="../media/image57.wmf"/><Relationship Id="rId14" Type="http://schemas.openxmlformats.org/officeDocument/2006/relationships/image" Target="../media/image60.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4864" y="764705"/>
            <a:ext cx="7772400" cy="648072"/>
          </a:xfrm>
        </p:spPr>
        <p:txBody>
          <a:bodyPr/>
          <a:lstStyle/>
          <a:p>
            <a:r>
              <a:rPr lang="ja-JP" altLang="en-US" sz="2400" dirty="0"/>
              <a:t>平成</a:t>
            </a:r>
            <a:r>
              <a:rPr lang="en-US" altLang="ja-JP" sz="2400" dirty="0"/>
              <a:t>30</a:t>
            </a:r>
            <a:r>
              <a:rPr lang="ja-JP" altLang="en-US" sz="2400" dirty="0"/>
              <a:t>年度主任相談支援専門員養成研修</a:t>
            </a:r>
            <a:endParaRPr kumimoji="1" lang="ja-JP" altLang="en-US" dirty="0"/>
          </a:p>
        </p:txBody>
      </p:sp>
      <p:sp>
        <p:nvSpPr>
          <p:cNvPr id="3" name="サブタイトル 2"/>
          <p:cNvSpPr>
            <a:spLocks noGrp="1"/>
          </p:cNvSpPr>
          <p:nvPr>
            <p:ph type="subTitle" idx="1"/>
          </p:nvPr>
        </p:nvSpPr>
        <p:spPr>
          <a:xfrm>
            <a:off x="1752600" y="4365104"/>
            <a:ext cx="6400800" cy="1273696"/>
          </a:xfrm>
        </p:spPr>
        <p:txBody>
          <a:bodyPr/>
          <a:lstStyle/>
          <a:p>
            <a:r>
              <a:rPr lang="ja-JP" altLang="en-US" sz="2000" dirty="0">
                <a:solidFill>
                  <a:schemeClr val="tx1"/>
                </a:solidFill>
              </a:rPr>
              <a:t>長崎県大村市社会福祉協議会</a:t>
            </a:r>
            <a:endParaRPr lang="zh-TW" altLang="en-US" sz="2000" dirty="0">
              <a:solidFill>
                <a:schemeClr val="tx1"/>
              </a:solidFill>
            </a:endParaRPr>
          </a:p>
          <a:p>
            <a:r>
              <a:rPr lang="ja-JP" altLang="en-US" sz="2000" dirty="0">
                <a:solidFill>
                  <a:schemeClr val="tx1"/>
                </a:solidFill>
              </a:rPr>
              <a:t>事務局次長　山下　浩司</a:t>
            </a:r>
            <a:endParaRPr lang="zh-TW" altLang="en-US" sz="2000" dirty="0">
              <a:solidFill>
                <a:schemeClr val="tx1"/>
              </a:solidFill>
            </a:endParaRPr>
          </a:p>
          <a:p>
            <a:r>
              <a:rPr lang="zh-CN" altLang="en-US" sz="2000" dirty="0">
                <a:solidFill>
                  <a:schemeClr val="tx1"/>
                </a:solidFill>
                <a:latin typeface="ＭＳ Ｐゴシック" panose="020B0600070205080204" pitchFamily="50" charset="-128"/>
                <a:ea typeface="ＭＳ Ｐゴシック" panose="020B0600070205080204" pitchFamily="50" charset="-128"/>
              </a:rPr>
              <a:t>平成</a:t>
            </a:r>
            <a:r>
              <a:rPr lang="en-US" altLang="zh-CN" sz="2000" dirty="0">
                <a:solidFill>
                  <a:schemeClr val="tx1"/>
                </a:solidFill>
                <a:latin typeface="ＭＳ Ｐゴシック" panose="020B0600070205080204" pitchFamily="50" charset="-128"/>
                <a:ea typeface="ＭＳ Ｐゴシック" panose="020B0600070205080204" pitchFamily="50" charset="-128"/>
              </a:rPr>
              <a:t>3</a:t>
            </a:r>
            <a:r>
              <a:rPr lang="en-US" altLang="ja-JP" sz="2000" dirty="0">
                <a:solidFill>
                  <a:schemeClr val="tx1"/>
                </a:solidFill>
                <a:latin typeface="ＭＳ Ｐゴシック" panose="020B0600070205080204" pitchFamily="50" charset="-128"/>
                <a:ea typeface="ＭＳ Ｐゴシック" panose="020B0600070205080204" pitchFamily="50" charset="-128"/>
              </a:rPr>
              <a:t>1</a:t>
            </a:r>
            <a:r>
              <a:rPr lang="zh-CN" altLang="en-US" sz="2000" dirty="0">
                <a:solidFill>
                  <a:schemeClr val="tx1"/>
                </a:solidFill>
                <a:latin typeface="ＭＳ Ｐゴシック" panose="020B0600070205080204" pitchFamily="50" charset="-128"/>
                <a:ea typeface="ＭＳ Ｐゴシック" panose="020B0600070205080204" pitchFamily="50" charset="-128"/>
              </a:rPr>
              <a:t>年</a:t>
            </a:r>
            <a:r>
              <a:rPr lang="en-US" altLang="zh-CN" sz="2000" dirty="0">
                <a:solidFill>
                  <a:schemeClr val="tx1"/>
                </a:solidFill>
                <a:latin typeface="ＭＳ Ｐゴシック" panose="020B0600070205080204" pitchFamily="50" charset="-128"/>
                <a:ea typeface="ＭＳ Ｐゴシック" panose="020B0600070205080204" pitchFamily="50" charset="-128"/>
              </a:rPr>
              <a:t>1</a:t>
            </a:r>
            <a:r>
              <a:rPr lang="zh-CN" altLang="en-US" sz="2000" dirty="0">
                <a:solidFill>
                  <a:schemeClr val="tx1"/>
                </a:solidFill>
                <a:latin typeface="ＭＳ Ｐゴシック" panose="020B0600070205080204" pitchFamily="50" charset="-128"/>
                <a:ea typeface="ＭＳ Ｐゴシック" panose="020B0600070205080204" pitchFamily="50" charset="-128"/>
              </a:rPr>
              <a:t>月</a:t>
            </a:r>
          </a:p>
          <a:p>
            <a:endParaRPr kumimoji="1" lang="ja-JP" altLang="en-US" dirty="0">
              <a:solidFill>
                <a:schemeClr val="tx1"/>
              </a:solidFill>
            </a:endParaRPr>
          </a:p>
        </p:txBody>
      </p:sp>
      <p:sp>
        <p:nvSpPr>
          <p:cNvPr id="5" name="タイトル 1"/>
          <p:cNvSpPr txBox="1">
            <a:spLocks/>
          </p:cNvSpPr>
          <p:nvPr/>
        </p:nvSpPr>
        <p:spPr bwMode="auto">
          <a:xfrm>
            <a:off x="1066800" y="2132857"/>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4000" kern="0" dirty="0">
                <a:solidFill>
                  <a:schemeClr val="tx1"/>
                </a:solidFill>
              </a:rPr>
              <a:t>地域援助技術の考え方と</a:t>
            </a:r>
            <a:r>
              <a:rPr lang="ja-JP" altLang="en-US" sz="4000" kern="0" dirty="0" smtClean="0">
                <a:solidFill>
                  <a:schemeClr val="tx1"/>
                </a:solidFill>
              </a:rPr>
              <a:t>展開技法</a:t>
            </a:r>
            <a:endParaRPr lang="ja-JP" altLang="en-US" sz="4000" kern="0" dirty="0">
              <a:solidFill>
                <a:schemeClr val="tx1"/>
              </a:solidFill>
            </a:endParaRPr>
          </a:p>
          <a:p>
            <a:endParaRPr lang="ja-JP" altLang="en-US" kern="0" dirty="0">
              <a:solidFill>
                <a:schemeClr val="tx1"/>
              </a:solidFill>
            </a:endParaRPr>
          </a:p>
        </p:txBody>
      </p:sp>
      <p:sp>
        <p:nvSpPr>
          <p:cNvPr id="4" name="スライド番号プレースホルダー 3"/>
          <p:cNvSpPr>
            <a:spLocks noGrp="1"/>
          </p:cNvSpPr>
          <p:nvPr>
            <p:ph type="sldNum" sz="quarter" idx="12"/>
          </p:nvPr>
        </p:nvSpPr>
        <p:spPr>
          <a:xfrm>
            <a:off x="7796606" y="6525344"/>
            <a:ext cx="2133600" cy="476250"/>
          </a:xfrm>
        </p:spPr>
        <p:txBody>
          <a:bodyPr/>
          <a:lstStyle/>
          <a:p>
            <a:pPr>
              <a:defRPr/>
            </a:pPr>
            <a:fld id="{F90A3C79-1AFD-481B-B685-7933BCD0898B}" type="slidenum">
              <a:rPr lang="en-US" altLang="ja-JP" smtClean="0"/>
              <a:pPr>
                <a:defRPr/>
              </a:pPr>
              <a:t>1</a:t>
            </a:fld>
            <a:endParaRPr lang="en-US" altLang="ja-JP" dirty="0"/>
          </a:p>
        </p:txBody>
      </p:sp>
    </p:spTree>
    <p:extLst>
      <p:ext uri="{BB962C8B-B14F-4D97-AF65-F5344CB8AC3E}">
        <p14:creationId xmlns:p14="http://schemas.microsoft.com/office/powerpoint/2010/main" val="40633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8544" y="404664"/>
            <a:ext cx="8229600" cy="1143000"/>
          </a:xfrm>
        </p:spPr>
        <p:txBody>
          <a:bodyPr>
            <a:normAutofit/>
          </a:bodyPr>
          <a:lstStyle/>
          <a:p>
            <a:r>
              <a:rPr lang="ja-JP" altLang="en-US" sz="3600" dirty="0">
                <a:solidFill>
                  <a:srgbClr val="FF0000"/>
                </a:solidFill>
              </a:rPr>
              <a:t>様々な関係機関につながっていても</a:t>
            </a:r>
          </a:p>
        </p:txBody>
      </p:sp>
      <p:sp>
        <p:nvSpPr>
          <p:cNvPr id="3" name="コンテンツ プレースホルダー 2"/>
          <p:cNvSpPr>
            <a:spLocks noGrp="1"/>
          </p:cNvSpPr>
          <p:nvPr>
            <p:ph idx="1"/>
          </p:nvPr>
        </p:nvSpPr>
        <p:spPr>
          <a:xfrm>
            <a:off x="848544" y="1772817"/>
            <a:ext cx="8352928" cy="4525963"/>
          </a:xfrm>
        </p:spPr>
        <p:txBody>
          <a:bodyPr>
            <a:normAutofit/>
          </a:bodyPr>
          <a:lstStyle/>
          <a:p>
            <a:r>
              <a:rPr lang="ja-JP" altLang="en-US" dirty="0"/>
              <a:t>制度の利用につながるまでの</a:t>
            </a:r>
            <a:r>
              <a:rPr lang="ja-JP" altLang="en-US" dirty="0" smtClean="0"/>
              <a:t>暮らし</a:t>
            </a:r>
            <a:endParaRPr lang="en-US" altLang="ja-JP" dirty="0" smtClean="0"/>
          </a:p>
          <a:p>
            <a:pPr marL="0" indent="0">
              <a:buNone/>
            </a:pPr>
            <a:r>
              <a:rPr lang="ja-JP" altLang="en-US" dirty="0"/>
              <a:t>　 </a:t>
            </a:r>
            <a:r>
              <a:rPr lang="ja-JP" altLang="en-US" dirty="0" smtClean="0"/>
              <a:t>相談ができない、相談さえできない暮らし</a:t>
            </a:r>
            <a:endParaRPr lang="ja-JP" altLang="en-US" dirty="0"/>
          </a:p>
          <a:p>
            <a:r>
              <a:rPr lang="ja-JP" altLang="en-US" dirty="0" smtClean="0"/>
              <a:t>つながるだけでは、安心した生活</a:t>
            </a:r>
            <a:r>
              <a:rPr lang="ja-JP" altLang="en-US" dirty="0"/>
              <a:t>が保障</a:t>
            </a:r>
            <a:r>
              <a:rPr lang="ja-JP" altLang="en-US" dirty="0" smtClean="0"/>
              <a:t>される</a:t>
            </a:r>
            <a:r>
              <a:rPr lang="ja-JP" altLang="en-US" dirty="0"/>
              <a:t>とは</a:t>
            </a:r>
            <a:r>
              <a:rPr lang="ja-JP" altLang="en-US" dirty="0" smtClean="0"/>
              <a:t>限らない</a:t>
            </a:r>
            <a:endParaRPr lang="ja-JP" altLang="en-US" dirty="0"/>
          </a:p>
          <a:p>
            <a:r>
              <a:rPr lang="ja-JP" altLang="en-US" dirty="0"/>
              <a:t>制度はその人らしく暮らすための条件整備の一つに</a:t>
            </a:r>
            <a:r>
              <a:rPr lang="ja-JP" altLang="en-US" dirty="0" smtClean="0"/>
              <a:t>過ぎない</a:t>
            </a:r>
            <a:endParaRPr lang="en-US" altLang="ja-JP" dirty="0" smtClean="0"/>
          </a:p>
          <a:p>
            <a:r>
              <a:rPr lang="ja-JP" altLang="en-US" dirty="0" smtClean="0"/>
              <a:t>最後は地域のみの課題と</a:t>
            </a:r>
            <a:r>
              <a:rPr lang="ja-JP" altLang="en-US" dirty="0"/>
              <a:t>なり</a:t>
            </a:r>
            <a:r>
              <a:rPr lang="ja-JP" altLang="en-US" dirty="0" smtClean="0"/>
              <a:t>、また振り出しに戻る、またはより過酷な状況に変化</a:t>
            </a:r>
            <a:r>
              <a:rPr lang="ja-JP" altLang="en-US" dirty="0"/>
              <a:t>する。</a:t>
            </a:r>
          </a:p>
          <a:p>
            <a:pPr marL="0" indent="0">
              <a:buNone/>
            </a:pPr>
            <a:endParaRPr kumimoji="1" lang="ja-JP" altLang="en-US" dirty="0"/>
          </a:p>
        </p:txBody>
      </p:sp>
      <p:sp>
        <p:nvSpPr>
          <p:cNvPr id="4" name="Text Box 15"/>
          <p:cNvSpPr txBox="1">
            <a:spLocks noChangeArrowheads="1"/>
          </p:cNvSpPr>
          <p:nvPr/>
        </p:nvSpPr>
        <p:spPr bwMode="auto">
          <a:xfrm>
            <a:off x="0" y="6523931"/>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5" name="スライド番号プレースホルダー 1"/>
          <p:cNvSpPr>
            <a:spLocks noGrp="1"/>
          </p:cNvSpPr>
          <p:nvPr>
            <p:ph type="sldNum" sz="quarter" idx="12"/>
          </p:nvPr>
        </p:nvSpPr>
        <p:spPr>
          <a:xfrm>
            <a:off x="7772400" y="6562805"/>
            <a:ext cx="2133600" cy="476250"/>
          </a:xfrm>
        </p:spPr>
        <p:txBody>
          <a:bodyPr/>
          <a:lstStyle/>
          <a:p>
            <a:pPr>
              <a:defRPr/>
            </a:pPr>
            <a:fld id="{804D6B79-3AEB-42FE-A736-A41F7AEA0445}" type="slidenum">
              <a:rPr lang="en-US" altLang="ja-JP">
                <a:solidFill>
                  <a:srgbClr val="000000"/>
                </a:solidFill>
                <a:ea typeface="ＭＳ Ｐゴシック"/>
              </a:rPr>
              <a:pPr>
                <a:defRPr/>
              </a:pPr>
              <a:t>10</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3119471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6536" y="1783358"/>
            <a:ext cx="8579296" cy="4669979"/>
          </a:xfrm>
        </p:spPr>
        <p:txBody>
          <a:bodyPr>
            <a:normAutofit fontScale="92500"/>
          </a:bodyPr>
          <a:lstStyle/>
          <a:p>
            <a:pPr marL="0" indent="0">
              <a:buNone/>
            </a:pPr>
            <a:r>
              <a:rPr lang="ja-JP" altLang="en-US" dirty="0" smtClean="0"/>
              <a:t>・単</a:t>
            </a:r>
            <a:r>
              <a:rPr lang="ja-JP" altLang="en-US" dirty="0"/>
              <a:t>に問題を発見し、問題解決を図るだけで</a:t>
            </a:r>
            <a:r>
              <a:rPr lang="ja-JP" altLang="en-US" dirty="0" smtClean="0"/>
              <a:t>ない</a:t>
            </a:r>
            <a:endParaRPr lang="en-US" altLang="ja-JP" dirty="0" smtClean="0"/>
          </a:p>
          <a:p>
            <a:pPr marL="0" indent="0">
              <a:buNone/>
            </a:pPr>
            <a:r>
              <a:rPr lang="ja-JP" altLang="en-US" dirty="0" smtClean="0"/>
              <a:t>　地域課題を整理し、地域課題解決の働きかけを</a:t>
            </a:r>
            <a:endParaRPr lang="en-US" altLang="ja-JP" dirty="0" smtClean="0"/>
          </a:p>
          <a:p>
            <a:pPr marL="0" indent="0">
              <a:buNone/>
            </a:pPr>
            <a:endParaRPr lang="en-US" altLang="ja-JP" dirty="0" smtClean="0"/>
          </a:p>
          <a:p>
            <a:pPr marL="0" indent="0">
              <a:buNone/>
            </a:pPr>
            <a:r>
              <a:rPr lang="ja-JP" altLang="en-US" dirty="0" smtClean="0"/>
              <a:t>・課題や問題のみ</a:t>
            </a:r>
            <a:r>
              <a:rPr lang="ja-JP" altLang="en-US" dirty="0"/>
              <a:t>に着目するとネガティブな側面</a:t>
            </a:r>
            <a:r>
              <a:rPr lang="ja-JP" altLang="en-US" dirty="0" smtClean="0"/>
              <a:t>に</a:t>
            </a:r>
            <a:endParaRPr lang="en-US" altLang="ja-JP" dirty="0" smtClean="0"/>
          </a:p>
          <a:p>
            <a:pPr marL="0" indent="0">
              <a:buNone/>
            </a:pPr>
            <a:r>
              <a:rPr lang="ja-JP" altLang="en-US" dirty="0" smtClean="0"/>
              <a:t>　のみ着目しがち</a:t>
            </a:r>
            <a:r>
              <a:rPr lang="ja-JP" altLang="en-US" dirty="0"/>
              <a:t>になり、支援が行き詰まる。</a:t>
            </a:r>
          </a:p>
          <a:p>
            <a:pPr marL="0" indent="0">
              <a:buNone/>
            </a:pPr>
            <a:r>
              <a:rPr lang="ja-JP" altLang="en-US" dirty="0" smtClean="0"/>
              <a:t>　（サービス調整のみに着目すると最悪な結果が）</a:t>
            </a:r>
            <a:endParaRPr lang="ja-JP" altLang="en-US" dirty="0"/>
          </a:p>
          <a:p>
            <a:pPr marL="0" indent="0">
              <a:buNone/>
            </a:pPr>
            <a:r>
              <a:rPr lang="ja-JP" altLang="en-US" dirty="0" smtClean="0"/>
              <a:t>・個と地域</a:t>
            </a:r>
            <a:r>
              <a:rPr lang="ja-JP" altLang="en-US" dirty="0"/>
              <a:t>（</a:t>
            </a:r>
            <a:r>
              <a:rPr lang="ja-JP" altLang="en-US" dirty="0" smtClean="0"/>
              <a:t>環境</a:t>
            </a:r>
            <a:r>
              <a:rPr lang="ja-JP" altLang="en-US" dirty="0"/>
              <a:t>）</a:t>
            </a:r>
            <a:r>
              <a:rPr lang="ja-JP" altLang="en-US" dirty="0" smtClean="0"/>
              <a:t>の</a:t>
            </a:r>
            <a:r>
              <a:rPr lang="ja-JP" altLang="en-US" dirty="0"/>
              <a:t>双方に働きかけ、</a:t>
            </a:r>
            <a:r>
              <a:rPr lang="ja-JP" altLang="en-US" u="sng" dirty="0">
                <a:solidFill>
                  <a:srgbClr val="FF0000"/>
                </a:solidFill>
              </a:rPr>
              <a:t>双方に成長</a:t>
            </a:r>
            <a:r>
              <a:rPr lang="ja-JP" altLang="en-US" u="sng" dirty="0" smtClean="0">
                <a:solidFill>
                  <a:srgbClr val="FF0000"/>
                </a:solidFill>
              </a:rPr>
              <a:t>と　</a:t>
            </a:r>
            <a:endParaRPr lang="en-US" altLang="ja-JP" u="sng" dirty="0" smtClean="0">
              <a:solidFill>
                <a:srgbClr val="FF0000"/>
              </a:solidFill>
            </a:endParaRPr>
          </a:p>
          <a:p>
            <a:pPr marL="0" indent="0">
              <a:buNone/>
            </a:pPr>
            <a:r>
              <a:rPr lang="ja-JP" altLang="en-US" dirty="0">
                <a:solidFill>
                  <a:srgbClr val="FF0000"/>
                </a:solidFill>
              </a:rPr>
              <a:t>　</a:t>
            </a:r>
            <a:r>
              <a:rPr lang="ja-JP" altLang="en-US" u="sng" dirty="0" smtClean="0">
                <a:solidFill>
                  <a:srgbClr val="FF0000"/>
                </a:solidFill>
              </a:rPr>
              <a:t>変化</a:t>
            </a:r>
            <a:r>
              <a:rPr lang="ja-JP" altLang="en-US" u="sng" dirty="0">
                <a:solidFill>
                  <a:srgbClr val="FF0000"/>
                </a:solidFill>
              </a:rPr>
              <a:t>を促す支援</a:t>
            </a:r>
            <a:r>
              <a:rPr lang="ja-JP" altLang="en-US" u="sng" dirty="0" smtClean="0">
                <a:solidFill>
                  <a:srgbClr val="FF0000"/>
                </a:solidFill>
              </a:rPr>
              <a:t>を心がける</a:t>
            </a:r>
            <a:endParaRPr lang="en-US" altLang="ja-JP" u="sng" dirty="0" smtClean="0">
              <a:solidFill>
                <a:srgbClr val="FF0000"/>
              </a:solidFill>
            </a:endParaRPr>
          </a:p>
          <a:p>
            <a:endParaRPr lang="ja-JP" altLang="en-US" u="sng" dirty="0"/>
          </a:p>
          <a:p>
            <a:endParaRPr lang="ja-JP" altLang="en-US" dirty="0"/>
          </a:p>
          <a:p>
            <a:pPr marL="0" indent="0">
              <a:buNone/>
            </a:pPr>
            <a:endParaRPr lang="ja-JP" altLang="en-US" dirty="0"/>
          </a:p>
          <a:p>
            <a:endParaRPr kumimoji="1" lang="ja-JP" altLang="en-US" dirty="0"/>
          </a:p>
        </p:txBody>
      </p:sp>
      <p:sp>
        <p:nvSpPr>
          <p:cNvPr id="4" name="タイトル 1"/>
          <p:cNvSpPr>
            <a:spLocks noGrp="1"/>
          </p:cNvSpPr>
          <p:nvPr>
            <p:ph type="title"/>
          </p:nvPr>
        </p:nvSpPr>
        <p:spPr>
          <a:xfrm>
            <a:off x="848544" y="404664"/>
            <a:ext cx="8229600" cy="1143000"/>
          </a:xfrm>
        </p:spPr>
        <p:txBody>
          <a:bodyPr>
            <a:normAutofit/>
          </a:bodyPr>
          <a:lstStyle/>
          <a:p>
            <a:r>
              <a:rPr lang="ja-JP" altLang="en-US" sz="3200" dirty="0">
                <a:solidFill>
                  <a:srgbClr val="FF0000"/>
                </a:solidFill>
              </a:rPr>
              <a:t>問題としての捉えから生活課題として捉える</a:t>
            </a:r>
          </a:p>
        </p:txBody>
      </p:sp>
      <p:sp>
        <p:nvSpPr>
          <p:cNvPr id="5" name="Text Box 15"/>
          <p:cNvSpPr txBox="1">
            <a:spLocks noChangeArrowheads="1"/>
          </p:cNvSpPr>
          <p:nvPr/>
        </p:nvSpPr>
        <p:spPr bwMode="auto">
          <a:xfrm>
            <a:off x="0" y="6550531"/>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6" name="スライド番号プレースホルダー 1"/>
          <p:cNvSpPr>
            <a:spLocks noGrp="1"/>
          </p:cNvSpPr>
          <p:nvPr>
            <p:ph type="sldNum" sz="quarter" idx="12"/>
          </p:nvPr>
        </p:nvSpPr>
        <p:spPr>
          <a:xfrm>
            <a:off x="7689304" y="6547084"/>
            <a:ext cx="2133600" cy="476250"/>
          </a:xfrm>
        </p:spPr>
        <p:txBody>
          <a:bodyPr/>
          <a:lstStyle/>
          <a:p>
            <a:pPr>
              <a:defRPr/>
            </a:pPr>
            <a:fld id="{804D6B79-3AEB-42FE-A736-A41F7AEA0445}" type="slidenum">
              <a:rPr lang="en-US" altLang="ja-JP">
                <a:solidFill>
                  <a:srgbClr val="000000"/>
                </a:solidFill>
                <a:ea typeface="ＭＳ Ｐゴシック"/>
              </a:rPr>
              <a:pPr>
                <a:defRPr/>
              </a:pPr>
              <a:t>11</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3755893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FF0000"/>
                </a:solidFill>
              </a:rPr>
              <a:t>個人、家族、地域をトータルに支援する。</a:t>
            </a:r>
          </a:p>
        </p:txBody>
      </p:sp>
      <p:sp>
        <p:nvSpPr>
          <p:cNvPr id="3" name="コンテンツ プレースホルダー 2"/>
          <p:cNvSpPr>
            <a:spLocks noGrp="1"/>
          </p:cNvSpPr>
          <p:nvPr>
            <p:ph idx="1"/>
          </p:nvPr>
        </p:nvSpPr>
        <p:spPr>
          <a:xfrm>
            <a:off x="838200" y="1340768"/>
            <a:ext cx="8229600" cy="5040560"/>
          </a:xfrm>
        </p:spPr>
        <p:txBody>
          <a:bodyPr>
            <a:normAutofit fontScale="85000" lnSpcReduction="10000"/>
          </a:bodyPr>
          <a:lstStyle/>
          <a:p>
            <a:pPr>
              <a:buFont typeface="ＭＳ Ｐゴシック" panose="020B0600070205080204" pitchFamily="50" charset="-128"/>
              <a:buChar char="•"/>
            </a:pPr>
            <a:r>
              <a:rPr lang="ja-JP" altLang="en-US" dirty="0" smtClean="0"/>
              <a:t>生きづらさを抱えている人</a:t>
            </a:r>
            <a:r>
              <a:rPr lang="ja-JP" altLang="en-US" dirty="0"/>
              <a:t>が</a:t>
            </a:r>
            <a:r>
              <a:rPr lang="ja-JP" altLang="en-US" dirty="0" smtClean="0"/>
              <a:t>病院等を出て地域で暮らす</a:t>
            </a:r>
            <a:r>
              <a:rPr lang="ja-JP" altLang="en-US" dirty="0"/>
              <a:t>ことを考えて</a:t>
            </a:r>
            <a:r>
              <a:rPr lang="ja-JP" altLang="en-US" dirty="0" smtClean="0"/>
              <a:t>みよう。</a:t>
            </a:r>
            <a:endParaRPr lang="en-US" altLang="ja-JP" dirty="0" smtClean="0"/>
          </a:p>
          <a:p>
            <a:pPr>
              <a:buFont typeface="ＭＳ Ｐゴシック" panose="020B0600070205080204" pitchFamily="50" charset="-128"/>
              <a:buChar char="•"/>
            </a:pPr>
            <a:endParaRPr lang="ja-JP" altLang="en-US" sz="2800" dirty="0"/>
          </a:p>
          <a:p>
            <a:pPr>
              <a:buFont typeface="ＭＳ Ｐゴシック" panose="020B0600070205080204" pitchFamily="50" charset="-128"/>
              <a:buChar char="•"/>
            </a:pPr>
            <a:r>
              <a:rPr lang="ja-JP" altLang="en-US" dirty="0" smtClean="0"/>
              <a:t>相談</a:t>
            </a:r>
            <a:r>
              <a:rPr lang="ja-JP" altLang="en-US" dirty="0"/>
              <a:t>の場面では対象となる</a:t>
            </a:r>
            <a:r>
              <a:rPr lang="ja-JP" altLang="en-US" dirty="0" smtClean="0"/>
              <a:t>利用者のみに</a:t>
            </a:r>
            <a:r>
              <a:rPr lang="ja-JP" altLang="en-US" dirty="0"/>
              <a:t>焦点を</a:t>
            </a:r>
            <a:r>
              <a:rPr lang="ja-JP" altLang="en-US" dirty="0" smtClean="0"/>
              <a:t>置きすぎる、</a:t>
            </a:r>
            <a:r>
              <a:rPr lang="ja-JP" altLang="en-US" dirty="0"/>
              <a:t>その人が地域で暮らしが困難である</a:t>
            </a:r>
            <a:r>
              <a:rPr lang="ja-JP" altLang="en-US" dirty="0" smtClean="0"/>
              <a:t>ときに</a:t>
            </a:r>
            <a:r>
              <a:rPr lang="ja-JP" altLang="en-US" dirty="0"/>
              <a:t>、その人</a:t>
            </a:r>
            <a:r>
              <a:rPr lang="ja-JP" altLang="en-US" dirty="0" smtClean="0"/>
              <a:t>のみの課題</a:t>
            </a:r>
            <a:r>
              <a:rPr lang="ja-JP" altLang="en-US" dirty="0"/>
              <a:t>としてみて</a:t>
            </a:r>
            <a:r>
              <a:rPr lang="ja-JP" altLang="en-US" dirty="0" smtClean="0"/>
              <a:t>しまう。</a:t>
            </a:r>
            <a:endParaRPr lang="en-US" altLang="ja-JP" dirty="0" smtClean="0"/>
          </a:p>
          <a:p>
            <a:pPr>
              <a:buFont typeface="ＭＳ Ｐゴシック" panose="020B0600070205080204" pitchFamily="50" charset="-128"/>
              <a:buChar char="•"/>
            </a:pPr>
            <a:endParaRPr lang="en-US" altLang="ja-JP" sz="2800" dirty="0"/>
          </a:p>
          <a:p>
            <a:pPr>
              <a:buFont typeface="ＭＳ Ｐゴシック" panose="020B0600070205080204" pitchFamily="50" charset="-128"/>
              <a:buChar char="•"/>
            </a:pPr>
            <a:r>
              <a:rPr lang="ja-JP" altLang="en-US" dirty="0" smtClean="0"/>
              <a:t>その</a:t>
            </a:r>
            <a:r>
              <a:rPr lang="ja-JP" altLang="en-US" dirty="0"/>
              <a:t>背景となるもの、地域で暮らすうえで何</a:t>
            </a:r>
            <a:r>
              <a:rPr lang="ja-JP" altLang="en-US" dirty="0" smtClean="0"/>
              <a:t>が起こって</a:t>
            </a:r>
            <a:r>
              <a:rPr lang="ja-JP" altLang="en-US" dirty="0"/>
              <a:t>いるのか</a:t>
            </a:r>
            <a:r>
              <a:rPr lang="ja-JP" altLang="en-US" dirty="0" smtClean="0"/>
              <a:t>を考える視点が大切。　</a:t>
            </a:r>
            <a:endParaRPr lang="en-US" altLang="ja-JP" dirty="0" smtClean="0"/>
          </a:p>
          <a:p>
            <a:pPr>
              <a:buFont typeface="ＭＳ Ｐゴシック" panose="020B0600070205080204" pitchFamily="50" charset="-128"/>
              <a:buChar char="•"/>
            </a:pPr>
            <a:endParaRPr lang="en-US" altLang="ja-JP" dirty="0" smtClean="0"/>
          </a:p>
          <a:p>
            <a:pPr>
              <a:buFont typeface="ＭＳ Ｐゴシック" panose="020B0600070205080204" pitchFamily="50" charset="-128"/>
              <a:buChar char="•"/>
            </a:pPr>
            <a:r>
              <a:rPr lang="ja-JP" altLang="en-US" dirty="0" smtClean="0"/>
              <a:t>特</a:t>
            </a:r>
            <a:r>
              <a:rPr lang="ja-JP" altLang="en-US" dirty="0"/>
              <a:t>に家族内で複数の判断能力が十分でない</a:t>
            </a:r>
            <a:r>
              <a:rPr lang="ja-JP" altLang="en-US" dirty="0" smtClean="0"/>
              <a:t>家族</a:t>
            </a:r>
            <a:r>
              <a:rPr lang="ja-JP" altLang="en-US" dirty="0"/>
              <a:t>を支援する時に特に大切な観点となる　</a:t>
            </a:r>
          </a:p>
          <a:p>
            <a:endParaRPr kumimoji="1" lang="ja-JP" altLang="en-US" dirty="0"/>
          </a:p>
        </p:txBody>
      </p:sp>
      <p:sp>
        <p:nvSpPr>
          <p:cNvPr id="4" name="Text Box 15"/>
          <p:cNvSpPr txBox="1">
            <a:spLocks noChangeArrowheads="1"/>
          </p:cNvSpPr>
          <p:nvPr/>
        </p:nvSpPr>
        <p:spPr bwMode="auto">
          <a:xfrm>
            <a:off x="30899" y="6581001"/>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5" name="スライド番号プレースホルダー 1"/>
          <p:cNvSpPr>
            <a:spLocks noGrp="1"/>
          </p:cNvSpPr>
          <p:nvPr>
            <p:ph type="sldNum" sz="quarter" idx="12"/>
          </p:nvPr>
        </p:nvSpPr>
        <p:spPr>
          <a:xfrm>
            <a:off x="7772400" y="6581001"/>
            <a:ext cx="2133600" cy="476250"/>
          </a:xfrm>
        </p:spPr>
        <p:txBody>
          <a:bodyPr/>
          <a:lstStyle/>
          <a:p>
            <a:pPr>
              <a:defRPr/>
            </a:pPr>
            <a:fld id="{804D6B79-3AEB-42FE-A736-A41F7AEA0445}" type="slidenum">
              <a:rPr lang="en-US" altLang="ja-JP">
                <a:solidFill>
                  <a:srgbClr val="000000"/>
                </a:solidFill>
                <a:ea typeface="ＭＳ Ｐゴシック"/>
              </a:rPr>
              <a:pPr>
                <a:defRPr/>
              </a:pPr>
              <a:t>12</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4215498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8544" y="0"/>
            <a:ext cx="8229600" cy="1143000"/>
          </a:xfrm>
        </p:spPr>
        <p:txBody>
          <a:bodyPr>
            <a:normAutofit/>
          </a:bodyPr>
          <a:lstStyle/>
          <a:p>
            <a:r>
              <a:rPr lang="ja-JP" altLang="en-US" sz="3200" dirty="0"/>
              <a:t>地域で起こる課題は多岐にわたる。</a:t>
            </a:r>
          </a:p>
        </p:txBody>
      </p:sp>
      <p:sp>
        <p:nvSpPr>
          <p:cNvPr id="4" name="Text Box 15"/>
          <p:cNvSpPr txBox="1">
            <a:spLocks noChangeArrowheads="1"/>
          </p:cNvSpPr>
          <p:nvPr/>
        </p:nvSpPr>
        <p:spPr bwMode="auto">
          <a:xfrm>
            <a:off x="0" y="6528592"/>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5" name="スライド番号プレースホルダー 1"/>
          <p:cNvSpPr>
            <a:spLocks noGrp="1"/>
          </p:cNvSpPr>
          <p:nvPr>
            <p:ph type="sldNum" sz="quarter" idx="12"/>
          </p:nvPr>
        </p:nvSpPr>
        <p:spPr>
          <a:xfrm>
            <a:off x="7772400" y="6528592"/>
            <a:ext cx="2133600" cy="476250"/>
          </a:xfrm>
        </p:spPr>
        <p:txBody>
          <a:bodyPr/>
          <a:lstStyle/>
          <a:p>
            <a:pPr>
              <a:defRPr/>
            </a:pPr>
            <a:fld id="{804D6B79-3AEB-42FE-A736-A41F7AEA0445}" type="slidenum">
              <a:rPr lang="en-US" altLang="ja-JP">
                <a:solidFill>
                  <a:srgbClr val="000000"/>
                </a:solidFill>
                <a:ea typeface="ＭＳ Ｐゴシック"/>
              </a:rPr>
              <a:pPr>
                <a:defRPr/>
              </a:pPr>
              <a:t>13</a:t>
            </a:fld>
            <a:endParaRPr lang="en-US" altLang="ja-JP" dirty="0">
              <a:solidFill>
                <a:srgbClr val="000000"/>
              </a:solidFill>
              <a:ea typeface="ＭＳ Ｐゴシック"/>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20" y="908720"/>
            <a:ext cx="871296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816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6536" y="260648"/>
            <a:ext cx="8229600" cy="1143000"/>
          </a:xfrm>
        </p:spPr>
        <p:txBody>
          <a:bodyPr>
            <a:noAutofit/>
          </a:bodyPr>
          <a:lstStyle/>
          <a:p>
            <a:r>
              <a:rPr lang="ja-JP" altLang="en-US" sz="3200" dirty="0">
                <a:solidFill>
                  <a:srgbClr val="FF0000"/>
                </a:solidFill>
              </a:rPr>
              <a:t>課題を解決するために他制度</a:t>
            </a:r>
            <a:br>
              <a:rPr lang="ja-JP" altLang="en-US" sz="3200" dirty="0">
                <a:solidFill>
                  <a:srgbClr val="FF0000"/>
                </a:solidFill>
              </a:rPr>
            </a:br>
            <a:r>
              <a:rPr lang="ja-JP" altLang="en-US" sz="3200" dirty="0">
                <a:solidFill>
                  <a:srgbClr val="FF0000"/>
                </a:solidFill>
              </a:rPr>
              <a:t>利用と連携しようとしたときに</a:t>
            </a:r>
          </a:p>
        </p:txBody>
      </p:sp>
      <p:sp>
        <p:nvSpPr>
          <p:cNvPr id="3" name="コンテンツ プレースホルダー 2"/>
          <p:cNvSpPr>
            <a:spLocks noGrp="1"/>
          </p:cNvSpPr>
          <p:nvPr>
            <p:ph idx="1"/>
          </p:nvPr>
        </p:nvSpPr>
        <p:spPr>
          <a:xfrm>
            <a:off x="920552" y="1556792"/>
            <a:ext cx="8229600" cy="4824536"/>
          </a:xfrm>
        </p:spPr>
        <p:txBody>
          <a:bodyPr/>
          <a:lstStyle/>
          <a:p>
            <a:pPr marL="0" indent="0">
              <a:buNone/>
            </a:pPr>
            <a:r>
              <a:rPr lang="ja-JP" altLang="en-US" dirty="0" smtClean="0"/>
              <a:t>・　制度・サービスの</a:t>
            </a:r>
            <a:r>
              <a:rPr lang="ja-JP" altLang="en-US" dirty="0"/>
              <a:t>導入の</a:t>
            </a:r>
            <a:r>
              <a:rPr lang="ja-JP" altLang="en-US" dirty="0" smtClean="0"/>
              <a:t>必要が世帯員</a:t>
            </a:r>
            <a:r>
              <a:rPr lang="ja-JP" altLang="en-US" dirty="0"/>
              <a:t>に</a:t>
            </a:r>
            <a:r>
              <a:rPr lang="ja-JP" altLang="en-US" dirty="0" smtClean="0"/>
              <a:t>生</a:t>
            </a:r>
            <a:endParaRPr lang="en-US" altLang="ja-JP" dirty="0" smtClean="0"/>
          </a:p>
          <a:p>
            <a:pPr marL="0" indent="0">
              <a:buNone/>
            </a:pPr>
            <a:r>
              <a:rPr lang="ja-JP" altLang="en-US" dirty="0" smtClean="0"/>
              <a:t>　</a:t>
            </a:r>
            <a:r>
              <a:rPr lang="ja-JP" altLang="en-US" dirty="0"/>
              <a:t>　</a:t>
            </a:r>
            <a:r>
              <a:rPr lang="ja-JP" altLang="en-US" dirty="0" err="1" smtClean="0"/>
              <a:t>じて</a:t>
            </a:r>
            <a:r>
              <a:rPr lang="ja-JP" altLang="en-US" dirty="0" smtClean="0"/>
              <a:t>いるが</a:t>
            </a:r>
            <a:r>
              <a:rPr lang="ja-JP" altLang="en-US" dirty="0"/>
              <a:t>利用が難しい状況を発見</a:t>
            </a:r>
            <a:r>
              <a:rPr lang="en-US" altLang="ja-JP" dirty="0" smtClean="0"/>
              <a:t>…</a:t>
            </a:r>
          </a:p>
          <a:p>
            <a:pPr marL="0" indent="0">
              <a:buNone/>
            </a:pPr>
            <a:r>
              <a:rPr lang="ja-JP" altLang="en-US" dirty="0" smtClean="0"/>
              <a:t>・　</a:t>
            </a:r>
            <a:r>
              <a:rPr lang="ja-JP" altLang="en-US" u="sng" dirty="0" smtClean="0">
                <a:solidFill>
                  <a:srgbClr val="FF0000"/>
                </a:solidFill>
              </a:rPr>
              <a:t>制度がその機能を発揮できていない。</a:t>
            </a:r>
            <a:r>
              <a:rPr lang="ja-JP" altLang="en-US" dirty="0" smtClean="0"/>
              <a:t>　</a:t>
            </a:r>
            <a:endParaRPr lang="en-US" altLang="ja-JP" dirty="0"/>
          </a:p>
          <a:p>
            <a:pPr marL="0" indent="0">
              <a:buNone/>
            </a:pPr>
            <a:r>
              <a:rPr lang="ja-JP" altLang="en-US" dirty="0" smtClean="0"/>
              <a:t>・　社会資源の</a:t>
            </a:r>
            <a:r>
              <a:rPr lang="ja-JP" altLang="en-US" dirty="0"/>
              <a:t>状況が整っていないことに</a:t>
            </a:r>
            <a:r>
              <a:rPr lang="ja-JP" altLang="en-US" dirty="0" smtClean="0"/>
              <a:t>きづく</a:t>
            </a:r>
            <a:endParaRPr lang="en-US" altLang="ja-JP" dirty="0" smtClean="0"/>
          </a:p>
          <a:p>
            <a:pPr marL="0" indent="0">
              <a:buNone/>
            </a:pPr>
            <a:r>
              <a:rPr lang="ja-JP" altLang="en-US" dirty="0"/>
              <a:t>　</a:t>
            </a:r>
            <a:r>
              <a:rPr lang="ja-JP" altLang="en-US" dirty="0" smtClean="0"/>
              <a:t>（社会資源が無い、社会資源が作れない）</a:t>
            </a:r>
            <a:endParaRPr lang="en-US" altLang="ja-JP" dirty="0" smtClean="0"/>
          </a:p>
          <a:p>
            <a:pPr marL="0" indent="0">
              <a:buNone/>
            </a:pPr>
            <a:r>
              <a:rPr lang="ja-JP" altLang="en-US" dirty="0" smtClean="0"/>
              <a:t>・　住民や家族の理解が得られない。</a:t>
            </a:r>
            <a:endParaRPr lang="ja-JP" altLang="en-US" dirty="0"/>
          </a:p>
          <a:p>
            <a:pPr marL="0" indent="0">
              <a:buNone/>
            </a:pPr>
            <a:r>
              <a:rPr lang="ja-JP" altLang="en-US" dirty="0" smtClean="0"/>
              <a:t>・　生活そのものの</a:t>
            </a:r>
            <a:r>
              <a:rPr lang="ja-JP" altLang="en-US" dirty="0"/>
              <a:t>見直し、立て直しの必要に</a:t>
            </a:r>
            <a:r>
              <a:rPr lang="ja-JP" altLang="en-US" dirty="0" smtClean="0"/>
              <a:t>き</a:t>
            </a:r>
            <a:endParaRPr lang="en-US" altLang="ja-JP" dirty="0" smtClean="0"/>
          </a:p>
          <a:p>
            <a:pPr marL="0" indent="0">
              <a:buNone/>
            </a:pPr>
            <a:r>
              <a:rPr lang="ja-JP" altLang="en-US" dirty="0"/>
              <a:t>　</a:t>
            </a:r>
            <a:r>
              <a:rPr lang="ja-JP" altLang="en-US" dirty="0" smtClean="0"/>
              <a:t>　づく（障害施策のみでは対応できない）</a:t>
            </a:r>
            <a:endParaRPr lang="en-US" altLang="ja-JP" dirty="0" smtClean="0"/>
          </a:p>
        </p:txBody>
      </p:sp>
      <p:sp>
        <p:nvSpPr>
          <p:cNvPr id="4" name="Text Box 15"/>
          <p:cNvSpPr txBox="1">
            <a:spLocks noChangeArrowheads="1"/>
          </p:cNvSpPr>
          <p:nvPr/>
        </p:nvSpPr>
        <p:spPr bwMode="auto">
          <a:xfrm>
            <a:off x="878" y="6525344"/>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5" name="スライド番号プレースホルダー 1"/>
          <p:cNvSpPr>
            <a:spLocks noGrp="1"/>
          </p:cNvSpPr>
          <p:nvPr>
            <p:ph type="sldNum" sz="quarter" idx="12"/>
          </p:nvPr>
        </p:nvSpPr>
        <p:spPr>
          <a:xfrm>
            <a:off x="7750560" y="6468550"/>
            <a:ext cx="2133600" cy="476250"/>
          </a:xfrm>
        </p:spPr>
        <p:txBody>
          <a:bodyPr/>
          <a:lstStyle/>
          <a:p>
            <a:pPr>
              <a:defRPr/>
            </a:pPr>
            <a:fld id="{804D6B79-3AEB-42FE-A736-A41F7AEA0445}" type="slidenum">
              <a:rPr lang="en-US" altLang="ja-JP">
                <a:solidFill>
                  <a:srgbClr val="000000"/>
                </a:solidFill>
                <a:ea typeface="ＭＳ Ｐゴシック"/>
              </a:rPr>
              <a:pPr>
                <a:defRPr/>
              </a:pPr>
              <a:t>14</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399143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739775" y="2564905"/>
            <a:ext cx="4319588" cy="2252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srgbClr val="FFFFFF"/>
              </a:solidFill>
              <a:latin typeface="Arial"/>
              <a:ea typeface="ＭＳ Ｐゴシック"/>
            </a:endParaRPr>
          </a:p>
        </p:txBody>
      </p:sp>
      <p:sp>
        <p:nvSpPr>
          <p:cNvPr id="5" name="円/楕円 4"/>
          <p:cNvSpPr/>
          <p:nvPr/>
        </p:nvSpPr>
        <p:spPr>
          <a:xfrm>
            <a:off x="862014" y="4277818"/>
            <a:ext cx="4306887" cy="19589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srgbClr val="FFFFFF"/>
              </a:solidFill>
              <a:latin typeface="Arial"/>
              <a:ea typeface="ＭＳ Ｐゴシック"/>
            </a:endParaRPr>
          </a:p>
        </p:txBody>
      </p:sp>
      <p:sp>
        <p:nvSpPr>
          <p:cNvPr id="6" name="円/楕円 5"/>
          <p:cNvSpPr/>
          <p:nvPr/>
        </p:nvSpPr>
        <p:spPr>
          <a:xfrm>
            <a:off x="4232920" y="4437387"/>
            <a:ext cx="4608513" cy="201612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srgbClr val="FFFFFF"/>
              </a:solidFill>
              <a:latin typeface="Arial"/>
              <a:ea typeface="ＭＳ Ｐゴシック"/>
            </a:endParaRPr>
          </a:p>
        </p:txBody>
      </p:sp>
      <p:sp>
        <p:nvSpPr>
          <p:cNvPr id="7" name="円/楕円 6"/>
          <p:cNvSpPr/>
          <p:nvPr/>
        </p:nvSpPr>
        <p:spPr>
          <a:xfrm>
            <a:off x="3801268" y="2925269"/>
            <a:ext cx="4752182" cy="208981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srgbClr val="FFFFFF"/>
              </a:solidFill>
              <a:latin typeface="Arial"/>
              <a:ea typeface="ＭＳ Ｐゴシック"/>
            </a:endParaRPr>
          </a:p>
        </p:txBody>
      </p:sp>
      <p:sp>
        <p:nvSpPr>
          <p:cNvPr id="8" name="正方形/長方形 7"/>
          <p:cNvSpPr/>
          <p:nvPr/>
        </p:nvSpPr>
        <p:spPr>
          <a:xfrm>
            <a:off x="1357313" y="3068937"/>
            <a:ext cx="308451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地域包括ケアシステム</a:t>
            </a:r>
          </a:p>
        </p:txBody>
      </p:sp>
      <p:sp>
        <p:nvSpPr>
          <p:cNvPr id="9" name="正方形/長方形 8"/>
          <p:cNvSpPr/>
          <p:nvPr/>
        </p:nvSpPr>
        <p:spPr>
          <a:xfrm>
            <a:off x="1568450" y="2709369"/>
            <a:ext cx="2232025"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latin typeface="Arial"/>
                <a:ea typeface="ＭＳ Ｐゴシック"/>
              </a:rPr>
              <a:t>高齢者支援</a:t>
            </a:r>
          </a:p>
        </p:txBody>
      </p:sp>
      <p:sp>
        <p:nvSpPr>
          <p:cNvPr id="10" name="正方形/長方形 9"/>
          <p:cNvSpPr/>
          <p:nvPr/>
        </p:nvSpPr>
        <p:spPr>
          <a:xfrm>
            <a:off x="1918494" y="4817568"/>
            <a:ext cx="20955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lumMod val="50000"/>
                  </a:srgbClr>
                </a:solidFill>
                <a:latin typeface="Arial"/>
                <a:ea typeface="ＭＳ Ｐゴシック"/>
              </a:rPr>
              <a:t>障害児者支援</a:t>
            </a:r>
          </a:p>
        </p:txBody>
      </p:sp>
      <p:sp>
        <p:nvSpPr>
          <p:cNvPr id="11" name="正方形/長方形 10"/>
          <p:cNvSpPr/>
          <p:nvPr/>
        </p:nvSpPr>
        <p:spPr>
          <a:xfrm>
            <a:off x="5264150" y="5013252"/>
            <a:ext cx="2808288"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2D2D8A">
                    <a:lumMod val="50000"/>
                  </a:srgbClr>
                </a:solidFill>
                <a:latin typeface="Arial"/>
                <a:ea typeface="ＭＳ Ｐゴシック"/>
              </a:rPr>
              <a:t>子ども・子育て支援</a:t>
            </a:r>
          </a:p>
        </p:txBody>
      </p:sp>
      <p:sp>
        <p:nvSpPr>
          <p:cNvPr id="12" name="正方形/長方形 11"/>
          <p:cNvSpPr/>
          <p:nvPr/>
        </p:nvSpPr>
        <p:spPr>
          <a:xfrm>
            <a:off x="5264151" y="3374530"/>
            <a:ext cx="2238375" cy="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70C0"/>
                </a:solidFill>
                <a:latin typeface="Arial"/>
                <a:ea typeface="ＭＳ Ｐゴシック"/>
              </a:rPr>
              <a:t>生活困窮者支援</a:t>
            </a:r>
          </a:p>
        </p:txBody>
      </p:sp>
      <p:sp>
        <p:nvSpPr>
          <p:cNvPr id="13" name="正方形/長方形 12"/>
          <p:cNvSpPr/>
          <p:nvPr/>
        </p:nvSpPr>
        <p:spPr>
          <a:xfrm>
            <a:off x="1495736" y="5181899"/>
            <a:ext cx="2807667"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基幹相談支援センター等</a:t>
            </a:r>
          </a:p>
        </p:txBody>
      </p:sp>
      <p:sp>
        <p:nvSpPr>
          <p:cNvPr id="14" name="正方形/長方形 13"/>
          <p:cNvSpPr/>
          <p:nvPr/>
        </p:nvSpPr>
        <p:spPr>
          <a:xfrm>
            <a:off x="4592960" y="5445499"/>
            <a:ext cx="4032250"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地域子育て支援拠点　　　　　　　　　　　　　　　　子育て世代包括支援センター等</a:t>
            </a:r>
          </a:p>
        </p:txBody>
      </p:sp>
      <p:sp>
        <p:nvSpPr>
          <p:cNvPr id="15" name="正方形/長方形 14"/>
          <p:cNvSpPr/>
          <p:nvPr/>
        </p:nvSpPr>
        <p:spPr>
          <a:xfrm>
            <a:off x="921272" y="3429275"/>
            <a:ext cx="3095625" cy="544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地域包括支援センター等</a:t>
            </a:r>
          </a:p>
        </p:txBody>
      </p:sp>
      <p:sp>
        <p:nvSpPr>
          <p:cNvPr id="16" name="正方形/長方形 15"/>
          <p:cNvSpPr/>
          <p:nvPr/>
        </p:nvSpPr>
        <p:spPr>
          <a:xfrm>
            <a:off x="4737100" y="3764788"/>
            <a:ext cx="3097212" cy="46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自立相談支援事業等</a:t>
            </a:r>
          </a:p>
        </p:txBody>
      </p:sp>
      <p:sp>
        <p:nvSpPr>
          <p:cNvPr id="17" name="正方形/長方形 16"/>
          <p:cNvSpPr/>
          <p:nvPr/>
        </p:nvSpPr>
        <p:spPr>
          <a:xfrm>
            <a:off x="1496616" y="4293097"/>
            <a:ext cx="2795588" cy="44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2D2D8A"/>
                </a:solidFill>
                <a:latin typeface="Arial"/>
                <a:ea typeface="ＭＳ Ｐゴシック"/>
              </a:rPr>
              <a:t>共生型サービス</a:t>
            </a:r>
          </a:p>
        </p:txBody>
      </p:sp>
      <p:sp>
        <p:nvSpPr>
          <p:cNvPr id="18" name="角丸四角形 17"/>
          <p:cNvSpPr/>
          <p:nvPr/>
        </p:nvSpPr>
        <p:spPr>
          <a:xfrm>
            <a:off x="685800" y="548681"/>
            <a:ext cx="2971056" cy="93563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課題・制度等の複合化</a:t>
            </a:r>
          </a:p>
        </p:txBody>
      </p:sp>
      <p:sp>
        <p:nvSpPr>
          <p:cNvPr id="2" name="角丸四角形 1"/>
          <p:cNvSpPr/>
          <p:nvPr/>
        </p:nvSpPr>
        <p:spPr>
          <a:xfrm>
            <a:off x="643036" y="1683456"/>
            <a:ext cx="8569325" cy="48606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srgbClr val="FFFFFF"/>
              </a:solidFill>
              <a:latin typeface="Arial"/>
              <a:ea typeface="ＭＳ Ｐゴシック"/>
            </a:endParaRPr>
          </a:p>
        </p:txBody>
      </p:sp>
      <p:sp>
        <p:nvSpPr>
          <p:cNvPr id="19" name="角丸四角形 18"/>
          <p:cNvSpPr/>
          <p:nvPr/>
        </p:nvSpPr>
        <p:spPr>
          <a:xfrm>
            <a:off x="4927698" y="1808758"/>
            <a:ext cx="3600450" cy="50363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課題・制度等の狭間への対応</a:t>
            </a:r>
          </a:p>
        </p:txBody>
      </p:sp>
      <p:sp>
        <p:nvSpPr>
          <p:cNvPr id="20" name="角丸四角形 19"/>
          <p:cNvSpPr/>
          <p:nvPr/>
        </p:nvSpPr>
        <p:spPr>
          <a:xfrm>
            <a:off x="4147262" y="445790"/>
            <a:ext cx="5152313" cy="11414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800" dirty="0">
                <a:solidFill>
                  <a:srgbClr val="000000"/>
                </a:solidFill>
                <a:latin typeface="Arial"/>
                <a:ea typeface="ＭＳ Ｐゴシック"/>
              </a:rPr>
              <a:t>それぞれのカテゴリ－内で対応できない課題を他制度の活用により対応できないか調整する。</a:t>
            </a:r>
          </a:p>
        </p:txBody>
      </p:sp>
      <p:sp>
        <p:nvSpPr>
          <p:cNvPr id="21" name="正方形/長方形 20"/>
          <p:cNvSpPr/>
          <p:nvPr/>
        </p:nvSpPr>
        <p:spPr>
          <a:xfrm>
            <a:off x="1779935" y="2060575"/>
            <a:ext cx="308451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我が事、丸ごと</a:t>
            </a:r>
          </a:p>
        </p:txBody>
      </p:sp>
      <p:sp>
        <p:nvSpPr>
          <p:cNvPr id="22" name="正方形/長方形 21"/>
          <p:cNvSpPr/>
          <p:nvPr/>
        </p:nvSpPr>
        <p:spPr>
          <a:xfrm>
            <a:off x="1279526" y="1736130"/>
            <a:ext cx="308451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000000"/>
                </a:solidFill>
                <a:latin typeface="Arial"/>
                <a:ea typeface="ＭＳ Ｐゴシック"/>
              </a:rPr>
              <a:t>地域共生社会の取り組み</a:t>
            </a:r>
          </a:p>
        </p:txBody>
      </p:sp>
      <p:sp>
        <p:nvSpPr>
          <p:cNvPr id="23" name="Text Box 15"/>
          <p:cNvSpPr txBox="1">
            <a:spLocks noChangeArrowheads="1"/>
          </p:cNvSpPr>
          <p:nvPr/>
        </p:nvSpPr>
        <p:spPr bwMode="auto">
          <a:xfrm>
            <a:off x="-20265" y="6560265"/>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24" name="スライド番号プレースホルダー 1"/>
          <p:cNvSpPr>
            <a:spLocks noGrp="1"/>
          </p:cNvSpPr>
          <p:nvPr>
            <p:ph type="sldNum" sz="quarter" idx="12"/>
          </p:nvPr>
        </p:nvSpPr>
        <p:spPr>
          <a:xfrm>
            <a:off x="7749953" y="6594390"/>
            <a:ext cx="2133600" cy="476250"/>
          </a:xfrm>
        </p:spPr>
        <p:txBody>
          <a:bodyPr/>
          <a:lstStyle/>
          <a:p>
            <a:pPr>
              <a:defRPr/>
            </a:pPr>
            <a:fld id="{804D6B79-3AEB-42FE-A736-A41F7AEA0445}" type="slidenum">
              <a:rPr lang="en-US" altLang="ja-JP">
                <a:solidFill>
                  <a:srgbClr val="000000"/>
                </a:solidFill>
                <a:ea typeface="ＭＳ Ｐゴシック"/>
              </a:rPr>
              <a:pPr>
                <a:defRPr/>
              </a:pPr>
              <a:t>15</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410543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987388" y="1988840"/>
            <a:ext cx="7931224" cy="4104456"/>
          </a:xfrm>
        </p:spPr>
        <p:txBody>
          <a:bodyPr>
            <a:noAutofit/>
          </a:bodyPr>
          <a:lstStyle/>
          <a:p>
            <a:pPr eaLnBrk="1" hangingPunct="1">
              <a:lnSpc>
                <a:spcPct val="80000"/>
              </a:lnSpc>
              <a:buFontTx/>
              <a:buNone/>
            </a:pPr>
            <a:r>
              <a:rPr lang="en-US" altLang="ja-JP" sz="2800" b="1" dirty="0"/>
              <a:t>①</a:t>
            </a:r>
            <a:r>
              <a:rPr lang="ja-JP" altLang="en-US" sz="2800" b="1" dirty="0"/>
              <a:t>　目的設定は官民共同で行う</a:t>
            </a:r>
            <a:endParaRPr lang="en-US" altLang="ja-JP" sz="2800" b="1" dirty="0"/>
          </a:p>
          <a:p>
            <a:pPr eaLnBrk="1" hangingPunct="1">
              <a:lnSpc>
                <a:spcPct val="80000"/>
              </a:lnSpc>
              <a:buFontTx/>
              <a:buNone/>
            </a:pPr>
            <a:endParaRPr lang="ja-JP" altLang="en-US" sz="2800" b="1" dirty="0"/>
          </a:p>
          <a:p>
            <a:pPr eaLnBrk="1" hangingPunct="1">
              <a:lnSpc>
                <a:spcPct val="80000"/>
              </a:lnSpc>
              <a:buFontTx/>
              <a:buNone/>
            </a:pPr>
            <a:r>
              <a:rPr lang="ja-JP" altLang="en-US" sz="2800" b="1" dirty="0"/>
              <a:t>②　官と民の役割分担を相互が過度に求めない</a:t>
            </a:r>
          </a:p>
          <a:p>
            <a:pPr marL="457200" lvl="1" indent="0" eaLnBrk="1" hangingPunct="1">
              <a:lnSpc>
                <a:spcPct val="80000"/>
              </a:lnSpc>
              <a:buNone/>
            </a:pPr>
            <a:endParaRPr lang="ja-JP" altLang="en-US" b="1" dirty="0" smtClean="0"/>
          </a:p>
          <a:p>
            <a:pPr eaLnBrk="1" hangingPunct="1">
              <a:lnSpc>
                <a:spcPct val="80000"/>
              </a:lnSpc>
              <a:buFontTx/>
              <a:buNone/>
            </a:pPr>
            <a:r>
              <a:rPr lang="ja-JP" altLang="en-US" sz="2800" b="1" dirty="0"/>
              <a:t>③　市民の参加を得る</a:t>
            </a:r>
          </a:p>
          <a:p>
            <a:pPr marL="457200" lvl="1" indent="0" eaLnBrk="1" hangingPunct="1">
              <a:lnSpc>
                <a:spcPct val="80000"/>
              </a:lnSpc>
              <a:buNone/>
            </a:pPr>
            <a:endParaRPr lang="ja-JP" altLang="en-US" b="1" dirty="0" smtClean="0"/>
          </a:p>
          <a:p>
            <a:pPr eaLnBrk="1" hangingPunct="1">
              <a:lnSpc>
                <a:spcPct val="80000"/>
              </a:lnSpc>
              <a:buFontTx/>
              <a:buNone/>
            </a:pPr>
            <a:r>
              <a:rPr lang="ja-JP" altLang="en-US" sz="2800" b="1" dirty="0"/>
              <a:t>④　正確なメッセージを発信する</a:t>
            </a:r>
          </a:p>
          <a:p>
            <a:pPr marL="457200" lvl="1" indent="0" eaLnBrk="1" hangingPunct="1">
              <a:lnSpc>
                <a:spcPct val="80000"/>
              </a:lnSpc>
              <a:buNone/>
            </a:pPr>
            <a:endParaRPr lang="ja-JP" altLang="en-US" b="1" dirty="0" smtClean="0"/>
          </a:p>
          <a:p>
            <a:pPr eaLnBrk="1" hangingPunct="1">
              <a:lnSpc>
                <a:spcPct val="80000"/>
              </a:lnSpc>
              <a:buFontTx/>
              <a:buNone/>
            </a:pPr>
            <a:r>
              <a:rPr lang="ja-JP" altLang="en-US" sz="2800" b="1" dirty="0"/>
              <a:t>⑤　ガバナンスを明らかにする</a:t>
            </a:r>
          </a:p>
        </p:txBody>
      </p:sp>
      <p:sp>
        <p:nvSpPr>
          <p:cNvPr id="57347" name="AutoShape 3"/>
          <p:cNvSpPr>
            <a:spLocks noChangeArrowheads="1"/>
          </p:cNvSpPr>
          <p:nvPr/>
        </p:nvSpPr>
        <p:spPr bwMode="auto">
          <a:xfrm>
            <a:off x="1281114" y="404814"/>
            <a:ext cx="7343775" cy="790575"/>
          </a:xfrm>
          <a:prstGeom prst="foldedCorner">
            <a:avLst>
              <a:gd name="adj" fmla="val 12500"/>
            </a:avLst>
          </a:prstGeom>
          <a:solidFill>
            <a:srgbClr val="FF9900">
              <a:alpha val="50195"/>
            </a:srgbClr>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dirty="0">
                <a:solidFill>
                  <a:srgbClr val="000000"/>
                </a:solidFill>
              </a:rPr>
              <a:t>地域自立支援協議会をフルに活用する。</a:t>
            </a:r>
          </a:p>
        </p:txBody>
      </p:sp>
      <p:sp>
        <p:nvSpPr>
          <p:cNvPr id="4" name="Text Box 15"/>
          <p:cNvSpPr txBox="1">
            <a:spLocks noChangeArrowheads="1"/>
          </p:cNvSpPr>
          <p:nvPr/>
        </p:nvSpPr>
        <p:spPr bwMode="auto">
          <a:xfrm>
            <a:off x="0" y="6581001"/>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5" name="スライド番号プレースホルダー 1"/>
          <p:cNvSpPr>
            <a:spLocks noGrp="1"/>
          </p:cNvSpPr>
          <p:nvPr>
            <p:ph type="sldNum" sz="quarter" idx="12"/>
          </p:nvPr>
        </p:nvSpPr>
        <p:spPr>
          <a:xfrm>
            <a:off x="7689304" y="6581001"/>
            <a:ext cx="2133600" cy="476250"/>
          </a:xfrm>
        </p:spPr>
        <p:txBody>
          <a:bodyPr/>
          <a:lstStyle/>
          <a:p>
            <a:pPr>
              <a:defRPr/>
            </a:pPr>
            <a:fld id="{804D6B79-3AEB-42FE-A736-A41F7AEA0445}" type="slidenum">
              <a:rPr lang="en-US" altLang="ja-JP">
                <a:solidFill>
                  <a:srgbClr val="000000"/>
                </a:solidFill>
                <a:ea typeface="ＭＳ Ｐゴシック"/>
              </a:rPr>
              <a:pPr>
                <a:defRPr/>
              </a:pPr>
              <a:t>16</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623023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838200" y="1341438"/>
            <a:ext cx="8229600" cy="5327650"/>
          </a:xfrm>
        </p:spPr>
        <p:txBody>
          <a:bodyPr>
            <a:normAutofit/>
          </a:bodyPr>
          <a:lstStyle/>
          <a:p>
            <a:pPr eaLnBrk="1" hangingPunct="1">
              <a:buFontTx/>
              <a:buNone/>
            </a:pPr>
            <a:r>
              <a:rPr lang="en-US" altLang="ja-JP" sz="2400" dirty="0">
                <a:solidFill>
                  <a:srgbClr val="FF0000"/>
                </a:solidFill>
              </a:rPr>
              <a:t>① </a:t>
            </a:r>
            <a:r>
              <a:rPr lang="ja-JP" altLang="en-US" sz="2400" dirty="0">
                <a:solidFill>
                  <a:srgbClr val="FF0000"/>
                </a:solidFill>
              </a:rPr>
              <a:t>必要な関係者が参画しているか（特に地域住民の参画）</a:t>
            </a:r>
          </a:p>
          <a:p>
            <a:pPr eaLnBrk="1" hangingPunct="1">
              <a:buFontTx/>
              <a:buNone/>
            </a:pPr>
            <a:r>
              <a:rPr lang="ja-JP" altLang="en-US" sz="2400" dirty="0">
                <a:solidFill>
                  <a:srgbClr val="FF0000"/>
                </a:solidFill>
              </a:rPr>
              <a:t>　　相談支援専門員を中心とした課題解決のためのチーム編成</a:t>
            </a:r>
          </a:p>
          <a:p>
            <a:pPr eaLnBrk="1" hangingPunct="1">
              <a:buFontTx/>
              <a:buNone/>
            </a:pPr>
            <a:r>
              <a:rPr lang="ja-JP" altLang="en-US" sz="2400" dirty="0"/>
              <a:t>②本人のニーズに添った支援になっているか</a:t>
            </a:r>
          </a:p>
          <a:p>
            <a:pPr eaLnBrk="1" hangingPunct="1">
              <a:buFontTx/>
              <a:buNone/>
            </a:pPr>
            <a:r>
              <a:rPr lang="ja-JP" altLang="en-US" sz="2400" dirty="0"/>
              <a:t>③短期目標と中長期目標を整理して</a:t>
            </a:r>
          </a:p>
          <a:p>
            <a:pPr eaLnBrk="1" hangingPunct="1">
              <a:buFontTx/>
              <a:buNone/>
            </a:pPr>
            <a:r>
              <a:rPr lang="ja-JP" altLang="en-US" sz="2400" dirty="0"/>
              <a:t>　　すぐにできる支援と、時間を要する支援を分けて議論する。</a:t>
            </a:r>
          </a:p>
          <a:p>
            <a:pPr eaLnBrk="1" hangingPunct="1">
              <a:buFontTx/>
              <a:buNone/>
            </a:pPr>
            <a:r>
              <a:rPr lang="ja-JP" altLang="en-US" sz="2400" dirty="0"/>
              <a:t>④それぞれの役割分担は整理できたか</a:t>
            </a:r>
          </a:p>
          <a:p>
            <a:pPr eaLnBrk="1" hangingPunct="1">
              <a:buFontTx/>
              <a:buNone/>
            </a:pPr>
            <a:r>
              <a:rPr lang="ja-JP" altLang="en-US" sz="2400" dirty="0"/>
              <a:t>　　具体的な役割分担のない連携の危うさ</a:t>
            </a:r>
          </a:p>
          <a:p>
            <a:pPr eaLnBrk="1" hangingPunct="1">
              <a:buFontTx/>
              <a:buNone/>
            </a:pPr>
            <a:r>
              <a:rPr lang="ja-JP" altLang="en-US" sz="2400" dirty="0"/>
              <a:t>⑤現状ではできないことを確認・共有できたか</a:t>
            </a:r>
          </a:p>
          <a:p>
            <a:pPr eaLnBrk="1" hangingPunct="1">
              <a:buFontTx/>
              <a:buNone/>
            </a:pPr>
            <a:endParaRPr lang="ja-JP" altLang="en-US" sz="800" i="1" dirty="0"/>
          </a:p>
          <a:p>
            <a:pPr eaLnBrk="1" hangingPunct="1">
              <a:buFontTx/>
              <a:buNone/>
            </a:pPr>
            <a:r>
              <a:rPr lang="ja-JP" altLang="en-US" sz="2000" i="1" dirty="0"/>
              <a:t>　○相談支援専門員は、常に協議会（地域）を意識して</a:t>
            </a:r>
          </a:p>
          <a:p>
            <a:pPr eaLnBrk="1" hangingPunct="1">
              <a:buFontTx/>
              <a:buNone/>
            </a:pPr>
            <a:r>
              <a:rPr lang="ja-JP" altLang="en-US" sz="2000" dirty="0"/>
              <a:t>　　　個別のニーズ・課題が地域づくりにつながること。</a:t>
            </a:r>
          </a:p>
          <a:p>
            <a:pPr eaLnBrk="1" hangingPunct="1">
              <a:buFontTx/>
              <a:buNone/>
            </a:pPr>
            <a:r>
              <a:rPr lang="ja-JP" altLang="en-US" sz="2000" dirty="0"/>
              <a:t>　　　個別の支援における工夫やできなかったことを協議会で報告して、地　　域全体で共有。そして、地域の課題としていく。</a:t>
            </a:r>
          </a:p>
        </p:txBody>
      </p:sp>
      <p:sp>
        <p:nvSpPr>
          <p:cNvPr id="62467" name="AutoShape 3"/>
          <p:cNvSpPr>
            <a:spLocks noChangeArrowheads="1"/>
          </p:cNvSpPr>
          <p:nvPr/>
        </p:nvSpPr>
        <p:spPr bwMode="auto">
          <a:xfrm>
            <a:off x="1352600" y="260648"/>
            <a:ext cx="6985000" cy="647700"/>
          </a:xfrm>
          <a:prstGeom prst="roundRect">
            <a:avLst>
              <a:gd name="adj" fmla="val 16667"/>
            </a:avLst>
          </a:prstGeom>
          <a:noFill/>
          <a:ln w="25400">
            <a:solidFill>
              <a:srgbClr val="FF0000"/>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800" b="1">
                <a:solidFill>
                  <a:srgbClr val="000000"/>
                </a:solidFill>
                <a:ea typeface="HG丸ｺﾞｼｯｸM-PRO" pitchFamily="49" charset="-128"/>
              </a:rPr>
              <a:t>個別の支援会議は協議会の命綱</a:t>
            </a:r>
          </a:p>
        </p:txBody>
      </p:sp>
      <p:sp>
        <p:nvSpPr>
          <p:cNvPr id="62469" name="Rectangle 5"/>
          <p:cNvSpPr>
            <a:spLocks noChangeArrowheads="1"/>
          </p:cNvSpPr>
          <p:nvPr/>
        </p:nvSpPr>
        <p:spPr bwMode="auto">
          <a:xfrm>
            <a:off x="992188" y="5013325"/>
            <a:ext cx="7848600" cy="151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1800">
              <a:solidFill>
                <a:srgbClr val="000000"/>
              </a:solidFill>
            </a:endParaRPr>
          </a:p>
        </p:txBody>
      </p:sp>
      <p:sp>
        <p:nvSpPr>
          <p:cNvPr id="5" name="Text Box 15"/>
          <p:cNvSpPr txBox="1">
            <a:spLocks noChangeArrowheads="1"/>
          </p:cNvSpPr>
          <p:nvPr/>
        </p:nvSpPr>
        <p:spPr bwMode="auto">
          <a:xfrm>
            <a:off x="0" y="6500118"/>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6" name="スライド番号プレースホルダー 1"/>
          <p:cNvSpPr>
            <a:spLocks noGrp="1"/>
          </p:cNvSpPr>
          <p:nvPr>
            <p:ph type="sldNum" sz="quarter" idx="12"/>
          </p:nvPr>
        </p:nvSpPr>
        <p:spPr>
          <a:xfrm>
            <a:off x="7772400" y="6538992"/>
            <a:ext cx="2133600" cy="476250"/>
          </a:xfrm>
        </p:spPr>
        <p:txBody>
          <a:bodyPr/>
          <a:lstStyle/>
          <a:p>
            <a:pPr>
              <a:defRPr/>
            </a:pPr>
            <a:fld id="{804D6B79-3AEB-42FE-A736-A41F7AEA0445}" type="slidenum">
              <a:rPr lang="en-US" altLang="ja-JP">
                <a:solidFill>
                  <a:srgbClr val="000000"/>
                </a:solidFill>
                <a:ea typeface="ＭＳ Ｐゴシック"/>
              </a:rPr>
              <a:pPr>
                <a:defRPr/>
              </a:pPr>
              <a:t>17</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3814365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p:cNvSpPr>
            <a:spLocks noGrp="1"/>
          </p:cNvSpPr>
          <p:nvPr>
            <p:ph type="title"/>
          </p:nvPr>
        </p:nvSpPr>
        <p:spPr>
          <a:xfrm>
            <a:off x="838200" y="274323"/>
            <a:ext cx="8229600" cy="922655"/>
          </a:xfrm>
          <a:prstGeom prst="rect">
            <a:avLst/>
          </a:prstGeom>
          <a:ln>
            <a:noFill/>
          </a:ln>
        </p:spPr>
        <p:txBody>
          <a:bodyPr>
            <a:normAutofit/>
          </a:bodyPr>
          <a:lstStyle/>
          <a:p>
            <a:r>
              <a:rPr lang="ja-JP" altLang="en-US" sz="3200" dirty="0"/>
              <a:t>「支援困難事例」の発生要因と相互関連性</a:t>
            </a:r>
          </a:p>
        </p:txBody>
      </p:sp>
      <p:sp>
        <p:nvSpPr>
          <p:cNvPr id="11267" name="Shape"/>
          <p:cNvSpPr/>
          <p:nvPr/>
        </p:nvSpPr>
        <p:spPr>
          <a:xfrm>
            <a:off x="1019177" y="1407163"/>
            <a:ext cx="4321175" cy="3096895"/>
          </a:xfrm>
          <a:prstGeom prst="ellipse">
            <a:avLst/>
          </a:prstGeom>
          <a:solidFill>
            <a:srgbClr val="92D050">
              <a:alpha val="49803"/>
            </a:srgbClr>
          </a:solidFill>
        </p:spPr>
        <p:style>
          <a:lnRef idx="2">
            <a:schemeClr val="accent6"/>
          </a:lnRef>
          <a:fillRef idx="1">
            <a:schemeClr val="lt1"/>
          </a:fillRef>
          <a:effectRef idx="0">
            <a:schemeClr val="accent6"/>
          </a:effectRef>
          <a:fontRef idx="minor">
            <a:schemeClr val="dk1"/>
          </a:fontRef>
        </p:style>
        <p:txBody>
          <a:bodyPr anchor="t"/>
          <a:lstStyle/>
          <a:p>
            <a:pPr algn="ctr"/>
            <a:r>
              <a:rPr lang="ja-JP" altLang="en-US" sz="2400" dirty="0">
                <a:solidFill>
                  <a:srgbClr val="000000"/>
                </a:solidFill>
                <a:latin typeface="Arial"/>
                <a:ea typeface="ＭＳ Ｐゴシック"/>
              </a:rPr>
              <a:t>個人的要因</a:t>
            </a:r>
          </a:p>
        </p:txBody>
      </p:sp>
      <p:sp>
        <p:nvSpPr>
          <p:cNvPr id="11268" name="Shape"/>
          <p:cNvSpPr/>
          <p:nvPr/>
        </p:nvSpPr>
        <p:spPr>
          <a:xfrm>
            <a:off x="4471037" y="1454150"/>
            <a:ext cx="4321175" cy="3075940"/>
          </a:xfrm>
          <a:prstGeom prst="ellipse">
            <a:avLst/>
          </a:prstGeom>
          <a:solidFill>
            <a:srgbClr val="FFFF66">
              <a:alpha val="49803"/>
            </a:srgbClr>
          </a:solidFill>
        </p:spPr>
        <p:style>
          <a:lnRef idx="2">
            <a:schemeClr val="accent6"/>
          </a:lnRef>
          <a:fillRef idx="1">
            <a:schemeClr val="lt1"/>
          </a:fillRef>
          <a:effectRef idx="0">
            <a:schemeClr val="accent6"/>
          </a:effectRef>
          <a:fontRef idx="minor">
            <a:schemeClr val="dk1"/>
          </a:fontRef>
        </p:style>
        <p:txBody>
          <a:bodyPr anchor="t"/>
          <a:lstStyle/>
          <a:p>
            <a:pPr algn="ctr"/>
            <a:r>
              <a:rPr lang="ja-JP" altLang="en-US" sz="2400" dirty="0">
                <a:solidFill>
                  <a:srgbClr val="000000"/>
                </a:solidFill>
                <a:latin typeface="Arial"/>
                <a:ea typeface="ＭＳ Ｐゴシック"/>
              </a:rPr>
              <a:t>社会的要因</a:t>
            </a:r>
          </a:p>
        </p:txBody>
      </p:sp>
      <p:sp>
        <p:nvSpPr>
          <p:cNvPr id="11269" name="Shape"/>
          <p:cNvSpPr/>
          <p:nvPr/>
        </p:nvSpPr>
        <p:spPr>
          <a:xfrm rot="10800000">
            <a:off x="701042" y="2924944"/>
            <a:ext cx="8425815" cy="2089150"/>
          </a:xfrm>
          <a:custGeom>
            <a:avLst/>
            <a:gdLst>
              <a:gd name="Guide0" fmla="*/ w 10800 8424936"/>
              <a:gd name="Guide1" fmla="*/ h 0 2088232"/>
              <a:gd name="Guide2" fmla="*/ w 0 8424936"/>
              <a:gd name="Guide3" fmla="*/ h 10800 2088232"/>
              <a:gd name="Guide4" fmla="*/ w 10800 8424936"/>
              <a:gd name="Guide5" fmla="*/ h 21600 2088232"/>
              <a:gd name="Guide6" fmla="*/ w 21600 8424936"/>
              <a:gd name="Guide7" fmla="*/ h 10800 2088232"/>
            </a:gdLst>
            <a:ahLst/>
            <a:cxnLst>
              <a:cxn ang="0">
                <a:pos x="Guide0" y="Guide1"/>
              </a:cxn>
              <a:cxn ang="0">
                <a:pos x="Guide2" y="Guide3"/>
              </a:cxn>
              <a:cxn ang="0">
                <a:pos x="Guide4" y="Guide5"/>
              </a:cxn>
              <a:cxn ang="0">
                <a:pos x="Guide6" y="Guide7"/>
              </a:cxn>
            </a:cxnLst>
            <a:rect l="348579" t="91187" r="8078244" b="2094033"/>
            <a:pathLst>
              <a:path w="8424936" h="2088232">
                <a:moveTo>
                  <a:pt x="0" y="2088232"/>
                </a:moveTo>
                <a:lnTo>
                  <a:pt x="522058" y="0"/>
                </a:lnTo>
                <a:lnTo>
                  <a:pt x="7902878" y="0"/>
                </a:lnTo>
                <a:lnTo>
                  <a:pt x="8424936" y="2088232"/>
                </a:lnTo>
                <a:close/>
              </a:path>
            </a:pathLst>
          </a:custGeom>
          <a:solidFill>
            <a:srgbClr val="4F81BD">
              <a:alpha val="2980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sz="1800" dirty="0">
              <a:solidFill>
                <a:srgbClr val="000000"/>
              </a:solidFill>
              <a:latin typeface="Arial"/>
              <a:ea typeface="ＭＳ Ｐゴシック"/>
            </a:endParaRPr>
          </a:p>
        </p:txBody>
      </p:sp>
      <p:sp>
        <p:nvSpPr>
          <p:cNvPr id="11270" name="Shape"/>
          <p:cNvSpPr/>
          <p:nvPr/>
        </p:nvSpPr>
        <p:spPr>
          <a:xfrm>
            <a:off x="2871471" y="4581129"/>
            <a:ext cx="5431295" cy="461665"/>
          </a:xfrm>
          <a:prstGeom prst="rect">
            <a:avLst/>
          </a:prstGeom>
          <a:noFill/>
          <a:ln>
            <a:noFill/>
          </a:ln>
        </p:spPr>
        <p:txBody>
          <a:bodyPr wrap="none" anchor="t">
            <a:spAutoFit/>
          </a:bodyPr>
          <a:lstStyle/>
          <a:p>
            <a:r>
              <a:rPr lang="ja-JP" altLang="en-US" sz="2400" dirty="0">
                <a:solidFill>
                  <a:srgbClr val="000000"/>
                </a:solidFill>
                <a:ea typeface="HGP創英角ｺﾞｼｯｸUB" pitchFamily="50" charset="-128"/>
              </a:rPr>
              <a:t>不適切な対応　（偏見や差別・排除含む）</a:t>
            </a:r>
          </a:p>
        </p:txBody>
      </p:sp>
      <p:sp>
        <p:nvSpPr>
          <p:cNvPr id="11271" name="Shape"/>
          <p:cNvSpPr/>
          <p:nvPr/>
        </p:nvSpPr>
        <p:spPr>
          <a:xfrm>
            <a:off x="4747114" y="2276873"/>
            <a:ext cx="458780" cy="584775"/>
          </a:xfrm>
          <a:prstGeom prst="rect">
            <a:avLst/>
          </a:prstGeom>
          <a:noFill/>
          <a:ln>
            <a:noFill/>
          </a:ln>
        </p:spPr>
        <p:txBody>
          <a:bodyPr wrap="none" anchor="t">
            <a:spAutoFit/>
          </a:bodyPr>
          <a:lstStyle/>
          <a:p>
            <a:r>
              <a:rPr lang="en-US" sz="3200" dirty="0">
                <a:solidFill>
                  <a:srgbClr val="000000"/>
                </a:solidFill>
                <a:ea typeface="HGP創英角ｺﾞｼｯｸUB" pitchFamily="50" charset="-128"/>
              </a:rPr>
              <a:t>A</a:t>
            </a:r>
          </a:p>
        </p:txBody>
      </p:sp>
      <p:sp>
        <p:nvSpPr>
          <p:cNvPr id="11272" name="Shape"/>
          <p:cNvSpPr/>
          <p:nvPr/>
        </p:nvSpPr>
        <p:spPr>
          <a:xfrm>
            <a:off x="2871470" y="3400427"/>
            <a:ext cx="458780" cy="584775"/>
          </a:xfrm>
          <a:prstGeom prst="rect">
            <a:avLst/>
          </a:prstGeom>
          <a:noFill/>
          <a:ln>
            <a:noFill/>
          </a:ln>
        </p:spPr>
        <p:txBody>
          <a:bodyPr wrap="none" anchor="t">
            <a:spAutoFit/>
          </a:bodyPr>
          <a:lstStyle/>
          <a:p>
            <a:r>
              <a:rPr lang="en-US" sz="3200" dirty="0">
                <a:solidFill>
                  <a:srgbClr val="000000"/>
                </a:solidFill>
                <a:ea typeface="HGP創英角ｺﾞｼｯｸUB" pitchFamily="50" charset="-128"/>
              </a:rPr>
              <a:t>B</a:t>
            </a:r>
          </a:p>
        </p:txBody>
      </p:sp>
      <p:sp>
        <p:nvSpPr>
          <p:cNvPr id="11273" name="Shape"/>
          <p:cNvSpPr/>
          <p:nvPr/>
        </p:nvSpPr>
        <p:spPr>
          <a:xfrm>
            <a:off x="6510020" y="3425192"/>
            <a:ext cx="481222" cy="584775"/>
          </a:xfrm>
          <a:prstGeom prst="rect">
            <a:avLst/>
          </a:prstGeom>
          <a:noFill/>
          <a:ln>
            <a:noFill/>
          </a:ln>
        </p:spPr>
        <p:txBody>
          <a:bodyPr wrap="none" anchor="t">
            <a:spAutoFit/>
          </a:bodyPr>
          <a:lstStyle/>
          <a:p>
            <a:r>
              <a:rPr lang="en-US" sz="3200" dirty="0">
                <a:solidFill>
                  <a:srgbClr val="000000"/>
                </a:solidFill>
                <a:ea typeface="HGP創英角ｺﾞｼｯｸUB" pitchFamily="50" charset="-128"/>
              </a:rPr>
              <a:t>C</a:t>
            </a:r>
          </a:p>
        </p:txBody>
      </p:sp>
      <p:sp>
        <p:nvSpPr>
          <p:cNvPr id="11274" name="Shape"/>
          <p:cNvSpPr/>
          <p:nvPr/>
        </p:nvSpPr>
        <p:spPr>
          <a:xfrm>
            <a:off x="4691380" y="3132457"/>
            <a:ext cx="481222" cy="584775"/>
          </a:xfrm>
          <a:prstGeom prst="rect">
            <a:avLst/>
          </a:prstGeom>
          <a:noFill/>
          <a:ln>
            <a:noFill/>
          </a:ln>
        </p:spPr>
        <p:txBody>
          <a:bodyPr wrap="none" anchor="t">
            <a:spAutoFit/>
          </a:bodyPr>
          <a:lstStyle/>
          <a:p>
            <a:r>
              <a:rPr lang="en-US" sz="3200" dirty="0">
                <a:solidFill>
                  <a:srgbClr val="000000"/>
                </a:solidFill>
                <a:ea typeface="HGP創英角ｺﾞｼｯｸUB" pitchFamily="50" charset="-128"/>
              </a:rPr>
              <a:t>D</a:t>
            </a:r>
          </a:p>
        </p:txBody>
      </p:sp>
      <p:sp>
        <p:nvSpPr>
          <p:cNvPr id="11275" name="Shape"/>
          <p:cNvSpPr/>
          <p:nvPr/>
        </p:nvSpPr>
        <p:spPr>
          <a:xfrm>
            <a:off x="848544" y="5791201"/>
            <a:ext cx="8424936" cy="400110"/>
          </a:xfrm>
          <a:prstGeom prst="rect">
            <a:avLst/>
          </a:prstGeom>
          <a:noFill/>
          <a:ln>
            <a:noFill/>
          </a:ln>
        </p:spPr>
        <p:txBody>
          <a:bodyPr wrap="square" anchor="t">
            <a:spAutoFit/>
          </a:bodyPr>
          <a:lstStyle/>
          <a:p>
            <a:r>
              <a:rPr lang="ja-JP" altLang="en-US" sz="2000" b="1" dirty="0">
                <a:solidFill>
                  <a:srgbClr val="000000"/>
                </a:solidFill>
                <a:ea typeface="HGP創英角ｺﾞｼｯｸUB" pitchFamily="50" charset="-128"/>
              </a:rPr>
              <a:t>支援者の</a:t>
            </a:r>
            <a:r>
              <a:rPr lang="ja-JP" altLang="en-US" sz="2000" b="1" dirty="0">
                <a:solidFill>
                  <a:srgbClr val="FF0000"/>
                </a:solidFill>
                <a:ea typeface="HGP創英角ｺﾞｼｯｸUB" pitchFamily="50" charset="-128"/>
              </a:rPr>
              <a:t>技術を向上させる</a:t>
            </a:r>
            <a:r>
              <a:rPr lang="ja-JP" altLang="en-US" sz="2000" b="1" dirty="0">
                <a:solidFill>
                  <a:srgbClr val="000000"/>
                </a:solidFill>
                <a:ea typeface="HGP創英角ｺﾞｼｯｸUB" pitchFamily="50" charset="-128"/>
              </a:rPr>
              <a:t>ことで、</a:t>
            </a:r>
            <a:r>
              <a:rPr lang="en-US" sz="2000" b="1" dirty="0">
                <a:solidFill>
                  <a:srgbClr val="000000"/>
                </a:solidFill>
                <a:ea typeface="HGP創英角ｺﾞｼｯｸUB" pitchFamily="50" charset="-128"/>
              </a:rPr>
              <a:t>B</a:t>
            </a:r>
            <a:r>
              <a:rPr lang="ja-JP" altLang="en-US" sz="2000" b="1" dirty="0">
                <a:solidFill>
                  <a:srgbClr val="000000"/>
                </a:solidFill>
                <a:ea typeface="HGP創英角ｺﾞｼｯｸUB" pitchFamily="50" charset="-128"/>
              </a:rPr>
              <a:t>・</a:t>
            </a:r>
            <a:r>
              <a:rPr lang="en-US" sz="2000" b="1" dirty="0">
                <a:solidFill>
                  <a:srgbClr val="000000"/>
                </a:solidFill>
                <a:ea typeface="HGP創英角ｺﾞｼｯｸUB" pitchFamily="50" charset="-128"/>
              </a:rPr>
              <a:t>C</a:t>
            </a:r>
            <a:r>
              <a:rPr lang="ja-JP" altLang="en-US" sz="2000" b="1" dirty="0">
                <a:solidFill>
                  <a:srgbClr val="000000"/>
                </a:solidFill>
                <a:ea typeface="HGP創英角ｺﾞｼｯｸUB" pitchFamily="50" charset="-128"/>
              </a:rPr>
              <a:t>・</a:t>
            </a:r>
            <a:r>
              <a:rPr lang="en-US" sz="2000" b="1" dirty="0">
                <a:solidFill>
                  <a:srgbClr val="000000"/>
                </a:solidFill>
                <a:ea typeface="HGP創英角ｺﾞｼｯｸUB" pitchFamily="50" charset="-128"/>
              </a:rPr>
              <a:t>D</a:t>
            </a:r>
            <a:r>
              <a:rPr lang="ja-JP" altLang="en-US" sz="2000" b="1" dirty="0">
                <a:solidFill>
                  <a:srgbClr val="000000"/>
                </a:solidFill>
                <a:ea typeface="HGP創英角ｺﾞｼｯｸUB" pitchFamily="50" charset="-128"/>
              </a:rPr>
              <a:t>を回避することができる。　</a:t>
            </a:r>
          </a:p>
        </p:txBody>
      </p:sp>
      <p:sp>
        <p:nvSpPr>
          <p:cNvPr id="11276" name="Shape"/>
          <p:cNvSpPr/>
          <p:nvPr/>
        </p:nvSpPr>
        <p:spPr>
          <a:xfrm>
            <a:off x="3512841" y="5085184"/>
            <a:ext cx="5259773" cy="369332"/>
          </a:xfrm>
          <a:prstGeom prst="rect">
            <a:avLst/>
          </a:prstGeom>
          <a:noFill/>
          <a:ln>
            <a:noFill/>
          </a:ln>
        </p:spPr>
        <p:txBody>
          <a:bodyPr wrap="none" anchor="t">
            <a:spAutoFit/>
          </a:bodyPr>
          <a:lstStyle/>
          <a:p>
            <a:r>
              <a:rPr lang="en-US" sz="1800" dirty="0">
                <a:solidFill>
                  <a:srgbClr val="000000"/>
                </a:solidFill>
                <a:ea typeface="HGP創英角ｺﾞｼｯｸUB" pitchFamily="50" charset="-128"/>
              </a:rPr>
              <a:t>『</a:t>
            </a:r>
            <a:r>
              <a:rPr lang="ja-JP" altLang="en-US" sz="1800" dirty="0">
                <a:solidFill>
                  <a:srgbClr val="000000"/>
                </a:solidFill>
                <a:ea typeface="HGP創英角ｺﾞｼｯｸUB" pitchFamily="50" charset="-128"/>
              </a:rPr>
              <a:t>支援困難事例と向き合う</a:t>
            </a:r>
            <a:r>
              <a:rPr lang="en-US" sz="1800" dirty="0">
                <a:solidFill>
                  <a:srgbClr val="000000"/>
                </a:solidFill>
                <a:ea typeface="HGP創英角ｺﾞｼｯｸUB" pitchFamily="50" charset="-128"/>
              </a:rPr>
              <a:t>』</a:t>
            </a:r>
            <a:r>
              <a:rPr lang="ja-JP" altLang="en-US" sz="1800" dirty="0">
                <a:solidFill>
                  <a:srgbClr val="000000"/>
                </a:solidFill>
                <a:ea typeface="HGP創英角ｺﾞｼｯｸUB" pitchFamily="50" charset="-128"/>
              </a:rPr>
              <a:t>岩間伸之（中央法規）より</a:t>
            </a:r>
          </a:p>
        </p:txBody>
      </p:sp>
      <p:sp>
        <p:nvSpPr>
          <p:cNvPr id="13" name="Text Box 15"/>
          <p:cNvSpPr txBox="1">
            <a:spLocks noChangeArrowheads="1"/>
          </p:cNvSpPr>
          <p:nvPr/>
        </p:nvSpPr>
        <p:spPr bwMode="auto">
          <a:xfrm>
            <a:off x="0" y="6527996"/>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14" name="スライド番号プレースホルダー 1"/>
          <p:cNvSpPr>
            <a:spLocks noGrp="1"/>
          </p:cNvSpPr>
          <p:nvPr>
            <p:ph type="sldNum" sz="quarter" idx="12"/>
          </p:nvPr>
        </p:nvSpPr>
        <p:spPr>
          <a:xfrm>
            <a:off x="7705814" y="6518764"/>
            <a:ext cx="2133600" cy="476250"/>
          </a:xfrm>
        </p:spPr>
        <p:txBody>
          <a:bodyPr/>
          <a:lstStyle/>
          <a:p>
            <a:pPr>
              <a:defRPr/>
            </a:pPr>
            <a:fld id="{804D6B79-3AEB-42FE-A736-A41F7AEA0445}" type="slidenum">
              <a:rPr lang="en-US" altLang="ja-JP">
                <a:solidFill>
                  <a:srgbClr val="000000"/>
                </a:solidFill>
                <a:ea typeface="ＭＳ Ｐゴシック"/>
              </a:rPr>
              <a:pPr>
                <a:defRPr/>
              </a:pPr>
              <a:t>18</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3823257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838200" y="1268760"/>
            <a:ext cx="8229600" cy="5400328"/>
          </a:xfrm>
        </p:spPr>
        <p:txBody>
          <a:bodyPr>
            <a:normAutofit/>
          </a:bodyPr>
          <a:lstStyle/>
          <a:p>
            <a:pPr eaLnBrk="1" hangingPunct="1">
              <a:lnSpc>
                <a:spcPct val="90000"/>
              </a:lnSpc>
              <a:buFontTx/>
              <a:buNone/>
            </a:pPr>
            <a:r>
              <a:rPr lang="en-US" altLang="ja-JP" sz="2000" dirty="0"/>
              <a:t>①</a:t>
            </a:r>
            <a:r>
              <a:rPr lang="ja-JP" altLang="en-US" sz="2000" dirty="0"/>
              <a:t>障害別、課題別、地域別等、地域の実情に応じた設定</a:t>
            </a:r>
          </a:p>
          <a:p>
            <a:pPr>
              <a:lnSpc>
                <a:spcPct val="90000"/>
              </a:lnSpc>
              <a:buNone/>
            </a:pPr>
            <a:r>
              <a:rPr lang="ja-JP" altLang="en-US" sz="2000" dirty="0"/>
              <a:t>　　　最初から形にこだわるのでなく、必要に応じて優先順位を付ける中から専門部会を設置追加、分化、統合していく。</a:t>
            </a:r>
            <a:endParaRPr lang="en-US" altLang="ja-JP" sz="2000" dirty="0"/>
          </a:p>
          <a:p>
            <a:pPr>
              <a:lnSpc>
                <a:spcPct val="90000"/>
              </a:lnSpc>
              <a:buNone/>
            </a:pPr>
            <a:r>
              <a:rPr lang="ja-JP" altLang="en-US" sz="2000" dirty="0"/>
              <a:t>　　</a:t>
            </a:r>
          </a:p>
          <a:p>
            <a:pPr eaLnBrk="1" hangingPunct="1">
              <a:lnSpc>
                <a:spcPct val="90000"/>
              </a:lnSpc>
              <a:buFontTx/>
              <a:buNone/>
            </a:pPr>
            <a:r>
              <a:rPr lang="ja-JP" altLang="en-US" sz="2000" dirty="0">
                <a:solidFill>
                  <a:srgbClr val="FF0000"/>
                </a:solidFill>
              </a:rPr>
              <a:t>②課題ごとの地域の中核的なメンバーを揃える</a:t>
            </a:r>
          </a:p>
          <a:p>
            <a:pPr eaLnBrk="1" hangingPunct="1">
              <a:lnSpc>
                <a:spcPct val="90000"/>
              </a:lnSpc>
              <a:buFontTx/>
              <a:buNone/>
            </a:pPr>
            <a:r>
              <a:rPr lang="ja-JP" altLang="en-US" sz="2000" dirty="0">
                <a:solidFill>
                  <a:srgbClr val="FF0000"/>
                </a:solidFill>
              </a:rPr>
              <a:t>　　必要に応じてメンバー追加や入れ替えも随時行う</a:t>
            </a:r>
          </a:p>
          <a:p>
            <a:pPr eaLnBrk="1" hangingPunct="1">
              <a:lnSpc>
                <a:spcPct val="90000"/>
              </a:lnSpc>
              <a:buFontTx/>
              <a:buNone/>
            </a:pPr>
            <a:r>
              <a:rPr lang="ja-JP" altLang="en-US" sz="2000" dirty="0">
                <a:solidFill>
                  <a:srgbClr val="FF0000"/>
                </a:solidFill>
              </a:rPr>
              <a:t>③社会資源の改善・開発に取り組む</a:t>
            </a:r>
          </a:p>
          <a:p>
            <a:pPr eaLnBrk="1" hangingPunct="1">
              <a:lnSpc>
                <a:spcPct val="90000"/>
              </a:lnSpc>
              <a:buFontTx/>
              <a:buNone/>
            </a:pPr>
            <a:r>
              <a:rPr lang="ja-JP" altLang="en-US" sz="2000" dirty="0">
                <a:solidFill>
                  <a:srgbClr val="FF0000"/>
                </a:solidFill>
              </a:rPr>
              <a:t>　　　運営会議等からの検討課題について、課題解決に向けた調査やプロジェクトを組んで社会資源の改善・開発の提案を目指す。</a:t>
            </a:r>
            <a:endParaRPr lang="en-US" altLang="ja-JP" sz="2000" dirty="0">
              <a:solidFill>
                <a:srgbClr val="FF0000"/>
              </a:solidFill>
            </a:endParaRPr>
          </a:p>
          <a:p>
            <a:pPr eaLnBrk="1" hangingPunct="1">
              <a:lnSpc>
                <a:spcPct val="90000"/>
              </a:lnSpc>
              <a:buFontTx/>
              <a:buNone/>
            </a:pPr>
            <a:endParaRPr lang="ja-JP" altLang="en-US" sz="2000" dirty="0"/>
          </a:p>
          <a:p>
            <a:pPr eaLnBrk="1" hangingPunct="1">
              <a:lnSpc>
                <a:spcPct val="90000"/>
              </a:lnSpc>
              <a:buFontTx/>
              <a:buNone/>
            </a:pPr>
            <a:r>
              <a:rPr lang="ja-JP" altLang="en-US" sz="2000" dirty="0"/>
              <a:t>④毎月など定期的に開催するとともに必要に応じて随時開催</a:t>
            </a:r>
          </a:p>
          <a:p>
            <a:pPr eaLnBrk="1" hangingPunct="1">
              <a:lnSpc>
                <a:spcPct val="90000"/>
              </a:lnSpc>
              <a:buFontTx/>
              <a:buNone/>
            </a:pPr>
            <a:r>
              <a:rPr lang="ja-JP" altLang="en-US" sz="2000" dirty="0"/>
              <a:t>　　フットワークの軽さが重要</a:t>
            </a:r>
            <a:endParaRPr lang="en-US" altLang="ja-JP" sz="2000" dirty="0"/>
          </a:p>
          <a:p>
            <a:pPr eaLnBrk="1" hangingPunct="1">
              <a:lnSpc>
                <a:spcPct val="90000"/>
              </a:lnSpc>
              <a:buFontTx/>
              <a:buNone/>
            </a:pPr>
            <a:endParaRPr lang="en-US" altLang="ja-JP" sz="2000" dirty="0"/>
          </a:p>
          <a:p>
            <a:pPr eaLnBrk="1" hangingPunct="1">
              <a:lnSpc>
                <a:spcPct val="90000"/>
              </a:lnSpc>
              <a:buFontTx/>
              <a:buNone/>
            </a:pPr>
            <a:endParaRPr lang="ja-JP" altLang="en-US" sz="2000" dirty="0"/>
          </a:p>
          <a:p>
            <a:pPr eaLnBrk="1" hangingPunct="1">
              <a:lnSpc>
                <a:spcPct val="90000"/>
              </a:lnSpc>
              <a:buFontTx/>
              <a:buNone/>
            </a:pPr>
            <a:endParaRPr lang="ja-JP" altLang="en-US" sz="2400" i="1" dirty="0"/>
          </a:p>
          <a:p>
            <a:pPr eaLnBrk="1" hangingPunct="1">
              <a:lnSpc>
                <a:spcPct val="90000"/>
              </a:lnSpc>
              <a:buFontTx/>
              <a:buNone/>
            </a:pPr>
            <a:r>
              <a:rPr lang="ja-JP" altLang="en-US" sz="2000" i="1" dirty="0"/>
              <a:t>　</a:t>
            </a:r>
          </a:p>
        </p:txBody>
      </p:sp>
      <p:sp>
        <p:nvSpPr>
          <p:cNvPr id="65539" name="AutoShape 3"/>
          <p:cNvSpPr>
            <a:spLocks noChangeArrowheads="1"/>
          </p:cNvSpPr>
          <p:nvPr/>
        </p:nvSpPr>
        <p:spPr bwMode="auto">
          <a:xfrm>
            <a:off x="1207716" y="333028"/>
            <a:ext cx="7705725" cy="647700"/>
          </a:xfrm>
          <a:prstGeom prst="roundRect">
            <a:avLst>
              <a:gd name="adj" fmla="val 16667"/>
            </a:avLst>
          </a:prstGeom>
          <a:noFill/>
          <a:ln w="25400">
            <a:solidFill>
              <a:srgbClr val="FF0000"/>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800" b="1">
                <a:solidFill>
                  <a:srgbClr val="000000"/>
                </a:solidFill>
                <a:ea typeface="HG丸ｺﾞｼｯｸM-PRO" pitchFamily="49" charset="-128"/>
              </a:rPr>
              <a:t>専門部会で議論を深め、施策提案等を目指す</a:t>
            </a:r>
          </a:p>
        </p:txBody>
      </p:sp>
      <p:sp>
        <p:nvSpPr>
          <p:cNvPr id="65541" name="Rectangle 5"/>
          <p:cNvSpPr>
            <a:spLocks noChangeArrowheads="1"/>
          </p:cNvSpPr>
          <p:nvPr/>
        </p:nvSpPr>
        <p:spPr bwMode="auto">
          <a:xfrm>
            <a:off x="992189" y="5300663"/>
            <a:ext cx="7921625"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800" dirty="0">
                <a:solidFill>
                  <a:srgbClr val="000000"/>
                </a:solidFill>
              </a:rPr>
              <a:t>○</a:t>
            </a:r>
            <a:r>
              <a:rPr lang="ja-JP" altLang="en-US" sz="1800" dirty="0">
                <a:solidFill>
                  <a:srgbClr val="000000"/>
                </a:solidFill>
              </a:rPr>
              <a:t>単なる議論の場ではなく、調査結果や施策提案等、結果の出る取組を目指す。</a:t>
            </a:r>
          </a:p>
          <a:p>
            <a:pPr eaLnBrk="1" hangingPunct="1"/>
            <a:r>
              <a:rPr lang="ja-JP" altLang="en-US" sz="1800" dirty="0">
                <a:solidFill>
                  <a:srgbClr val="000000"/>
                </a:solidFill>
              </a:rPr>
              <a:t>○自治体予算編成等の時期を見据えたスケジュール管理が必要。</a:t>
            </a:r>
          </a:p>
        </p:txBody>
      </p:sp>
      <p:sp>
        <p:nvSpPr>
          <p:cNvPr id="5" name="Text Box 15"/>
          <p:cNvSpPr txBox="1">
            <a:spLocks noChangeArrowheads="1"/>
          </p:cNvSpPr>
          <p:nvPr/>
        </p:nvSpPr>
        <p:spPr bwMode="auto">
          <a:xfrm>
            <a:off x="5544" y="6566933"/>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6" name="スライド番号プレースホルダー 1"/>
          <p:cNvSpPr>
            <a:spLocks noGrp="1"/>
          </p:cNvSpPr>
          <p:nvPr>
            <p:ph type="sldNum" sz="quarter" idx="12"/>
          </p:nvPr>
        </p:nvSpPr>
        <p:spPr>
          <a:xfrm>
            <a:off x="7752320" y="6603007"/>
            <a:ext cx="2133600" cy="476250"/>
          </a:xfrm>
        </p:spPr>
        <p:txBody>
          <a:bodyPr/>
          <a:lstStyle/>
          <a:p>
            <a:pPr>
              <a:defRPr/>
            </a:pPr>
            <a:fld id="{804D6B79-3AEB-42FE-A736-A41F7AEA0445}" type="slidenum">
              <a:rPr lang="en-US" altLang="ja-JP">
                <a:solidFill>
                  <a:srgbClr val="000000"/>
                </a:solidFill>
                <a:ea typeface="ＭＳ Ｐゴシック"/>
              </a:rPr>
              <a:pPr>
                <a:defRPr/>
              </a:pPr>
              <a:t>19</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788848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848544" y="404664"/>
            <a:ext cx="8229600" cy="1143000"/>
          </a:xfrm>
        </p:spPr>
        <p:txBody>
          <a:bodyPr/>
          <a:lstStyle/>
          <a:p>
            <a:pPr eaLnBrk="1" hangingPunct="1"/>
            <a:r>
              <a:rPr lang="ja-JP" altLang="en-US" sz="3600" dirty="0">
                <a:latin typeface="+mj-ea"/>
              </a:rPr>
              <a:t>本科目のねらい</a:t>
            </a:r>
          </a:p>
        </p:txBody>
      </p:sp>
      <p:sp>
        <p:nvSpPr>
          <p:cNvPr id="3" name="コンテンツ プレースホルダー 2"/>
          <p:cNvSpPr>
            <a:spLocks noGrp="1"/>
          </p:cNvSpPr>
          <p:nvPr>
            <p:ph idx="1"/>
          </p:nvPr>
        </p:nvSpPr>
        <p:spPr>
          <a:xfrm>
            <a:off x="848544" y="1772816"/>
            <a:ext cx="8229600" cy="4248472"/>
          </a:xfrm>
        </p:spPr>
        <p:txBody>
          <a:bodyPr>
            <a:normAutofit lnSpcReduction="10000"/>
          </a:bodyPr>
          <a:lstStyle/>
          <a:p>
            <a:r>
              <a:rPr lang="ja-JP" altLang="en-US" dirty="0" smtClean="0"/>
              <a:t>主任</a:t>
            </a:r>
            <a:r>
              <a:rPr lang="ja-JP" altLang="en-US" dirty="0"/>
              <a:t>相談支援</a:t>
            </a:r>
            <a:r>
              <a:rPr lang="ja-JP" altLang="en-US" dirty="0" smtClean="0"/>
              <a:t>専門員として</a:t>
            </a:r>
            <a:r>
              <a:rPr lang="ja-JP" altLang="en-US" dirty="0"/>
              <a:t>地域援助技術について理解する。</a:t>
            </a:r>
          </a:p>
          <a:p>
            <a:r>
              <a:rPr lang="ja-JP" altLang="en-US" dirty="0" smtClean="0"/>
              <a:t>他</a:t>
            </a:r>
            <a:r>
              <a:rPr lang="ja-JP" altLang="en-US" dirty="0"/>
              <a:t>の施策、他事業との視点の違い等を理解する。</a:t>
            </a:r>
          </a:p>
          <a:p>
            <a:r>
              <a:rPr lang="ja-JP" altLang="en-US" dirty="0" smtClean="0"/>
              <a:t>地域</a:t>
            </a:r>
            <a:r>
              <a:rPr lang="ja-JP" altLang="en-US" dirty="0"/>
              <a:t>支援における協議会運営の理解と、地域</a:t>
            </a:r>
            <a:r>
              <a:rPr lang="en-US" altLang="ja-JP" dirty="0"/>
              <a:t>(</a:t>
            </a:r>
            <a:r>
              <a:rPr lang="ja-JP" altLang="en-US" dirty="0"/>
              <a:t>住民</a:t>
            </a:r>
            <a:r>
              <a:rPr lang="en-US" altLang="ja-JP" dirty="0"/>
              <a:t>)</a:t>
            </a:r>
            <a:r>
              <a:rPr lang="ja-JP" altLang="en-US" dirty="0" err="1"/>
              <a:t>、</a:t>
            </a:r>
            <a:r>
              <a:rPr lang="ja-JP" altLang="en-US" dirty="0"/>
              <a:t>行政機関との関係性を構築する</a:t>
            </a:r>
            <a:r>
              <a:rPr lang="ja-JP" altLang="en-US" dirty="0" smtClean="0"/>
              <a:t>。</a:t>
            </a:r>
            <a:endParaRPr lang="en-US" altLang="ja-JP" dirty="0" smtClean="0"/>
          </a:p>
          <a:p>
            <a:r>
              <a:rPr lang="ja-JP" altLang="en-US" dirty="0" smtClean="0"/>
              <a:t>基幹相談支援センター</a:t>
            </a:r>
            <a:r>
              <a:rPr lang="en-US" altLang="ja-JP" dirty="0" smtClean="0"/>
              <a:t>4</a:t>
            </a:r>
            <a:r>
              <a:rPr lang="ja-JP" altLang="en-US" dirty="0" smtClean="0"/>
              <a:t>本柱の１つ、地域移行、定着支援を理解する。</a:t>
            </a:r>
            <a:endParaRPr lang="ja-JP" altLang="en-US" dirty="0"/>
          </a:p>
          <a:p>
            <a:pPr marL="0" indent="0">
              <a:buNone/>
            </a:pPr>
            <a:endParaRPr lang="ja-JP" altLang="en-US" dirty="0"/>
          </a:p>
          <a:p>
            <a:endParaRPr kumimoji="1" lang="ja-JP" altLang="en-US" dirty="0"/>
          </a:p>
        </p:txBody>
      </p:sp>
      <p:sp>
        <p:nvSpPr>
          <p:cNvPr id="5" name="Text Box 15"/>
          <p:cNvSpPr txBox="1">
            <a:spLocks noChangeArrowheads="1"/>
          </p:cNvSpPr>
          <p:nvPr/>
        </p:nvSpPr>
        <p:spPr bwMode="auto">
          <a:xfrm>
            <a:off x="56456" y="6556256"/>
            <a:ext cx="3600400" cy="276999"/>
          </a:xfrm>
          <a:prstGeom prst="rect">
            <a:avLst/>
          </a:prstGeom>
          <a:noFill/>
          <a:ln w="9525">
            <a:noFill/>
            <a:miter lim="800000"/>
            <a:headEnd/>
            <a:tailEnd/>
          </a:ln>
        </p:spPr>
        <p:txBody>
          <a:bodyPr wrap="square">
            <a:spAutoFit/>
          </a:bodyPr>
          <a:lstStyle/>
          <a:p>
            <a:r>
              <a:rPr lang="ja-JP" altLang="en-US" i="1" dirty="0">
                <a:latin typeface="ＭＳ Ｐ明朝" panose="02020600040205080304" pitchFamily="18" charset="-128"/>
                <a:ea typeface="ＭＳ Ｐ明朝" panose="02020600040205080304" pitchFamily="18" charset="-128"/>
              </a:rPr>
              <a:t>平成</a:t>
            </a:r>
            <a:r>
              <a:rPr lang="en-US" altLang="ja-JP" i="1" dirty="0">
                <a:latin typeface="ＭＳ Ｐ明朝" panose="02020600040205080304" pitchFamily="18" charset="-128"/>
                <a:ea typeface="ＭＳ Ｐ明朝" panose="02020600040205080304" pitchFamily="18" charset="-128"/>
              </a:rPr>
              <a:t>30</a:t>
            </a:r>
            <a:r>
              <a:rPr lang="ja-JP" altLang="en-US" i="1" dirty="0">
                <a:latin typeface="ＭＳ Ｐ明朝" panose="02020600040205080304" pitchFamily="18" charset="-128"/>
                <a:ea typeface="ＭＳ Ｐ明朝" panose="02020600040205080304" pitchFamily="18" charset="-128"/>
              </a:rPr>
              <a:t>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905328" y="6456630"/>
            <a:ext cx="2000672" cy="401370"/>
          </a:xfrm>
        </p:spPr>
        <p:txBody>
          <a:bodyPr/>
          <a:lstStyle/>
          <a:p>
            <a:pPr>
              <a:defRPr/>
            </a:pPr>
            <a:fld id="{804D6B79-3AEB-42FE-A736-A41F7AEA0445}" type="slidenum">
              <a:rPr lang="en-US" altLang="ja-JP" smtClean="0"/>
              <a:pPr>
                <a:defRPr/>
              </a:pPr>
              <a:t>2</a:t>
            </a:fld>
            <a:endParaRPr lang="en-US" altLang="ja-JP" dirty="0"/>
          </a:p>
        </p:txBody>
      </p:sp>
    </p:spTree>
    <p:extLst>
      <p:ext uri="{BB962C8B-B14F-4D97-AF65-F5344CB8AC3E}">
        <p14:creationId xmlns:p14="http://schemas.microsoft.com/office/powerpoint/2010/main" val="3530672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地域（住民）との関係構築</a:t>
            </a:r>
            <a:endParaRPr kumimoji="1" lang="ja-JP" altLang="en-US" dirty="0">
              <a:solidFill>
                <a:srgbClr val="FF0000"/>
              </a:solidFill>
            </a:endParaRPr>
          </a:p>
        </p:txBody>
      </p:sp>
      <p:sp>
        <p:nvSpPr>
          <p:cNvPr id="3" name="コンテンツ プレースホルダー 2"/>
          <p:cNvSpPr>
            <a:spLocks noGrp="1"/>
          </p:cNvSpPr>
          <p:nvPr>
            <p:ph idx="1"/>
          </p:nvPr>
        </p:nvSpPr>
        <p:spPr>
          <a:xfrm>
            <a:off x="848544" y="1772817"/>
            <a:ext cx="8229600" cy="4320479"/>
          </a:xfrm>
        </p:spPr>
        <p:txBody>
          <a:bodyPr>
            <a:normAutofit/>
          </a:bodyPr>
          <a:lstStyle/>
          <a:p>
            <a:r>
              <a:rPr lang="ja-JP" altLang="en-US" dirty="0" smtClean="0"/>
              <a:t>住民</a:t>
            </a:r>
            <a:r>
              <a:rPr kumimoji="1" lang="ja-JP" altLang="en-US" dirty="0" smtClean="0"/>
              <a:t>参加と協働の違い</a:t>
            </a:r>
            <a:endParaRPr kumimoji="1" lang="en-US" altLang="ja-JP" dirty="0" smtClean="0"/>
          </a:p>
          <a:p>
            <a:pPr marL="0" indent="0">
              <a:buNone/>
            </a:pPr>
            <a:r>
              <a:rPr lang="ja-JP" altLang="en-US" dirty="0"/>
              <a:t>　</a:t>
            </a:r>
            <a:r>
              <a:rPr lang="ja-JP" altLang="en-US" dirty="0" smtClean="0"/>
              <a:t>これまでの住民参加活動は参加までであり、協働になりきれていなかった。</a:t>
            </a:r>
            <a:endParaRPr lang="en-US" altLang="ja-JP" dirty="0" smtClean="0"/>
          </a:p>
          <a:p>
            <a:pPr marL="0" indent="0">
              <a:buNone/>
            </a:pPr>
            <a:endParaRPr lang="en-US" altLang="ja-JP" sz="1000" dirty="0"/>
          </a:p>
          <a:p>
            <a:pPr marL="0" indent="0">
              <a:buNone/>
            </a:pPr>
            <a:r>
              <a:rPr lang="ja-JP" altLang="en-US" dirty="0" smtClean="0"/>
              <a:t>・意図的に住民参加を促す場面をつくり、意図的に協働する場所をつくる。</a:t>
            </a:r>
            <a:endParaRPr lang="en-US" altLang="ja-JP" dirty="0"/>
          </a:p>
          <a:p>
            <a:pPr marL="0" indent="0">
              <a:buNone/>
            </a:pPr>
            <a:endParaRPr lang="en-US" altLang="ja-JP" sz="1100" dirty="0"/>
          </a:p>
          <a:p>
            <a:pPr marL="0" indent="0">
              <a:buNone/>
            </a:pPr>
            <a:r>
              <a:rPr lang="ja-JP" altLang="en-US" dirty="0" smtClean="0"/>
              <a:t>・住民にも適切な情報を提供し、情報を提供してもらう。</a:t>
            </a:r>
            <a:endParaRPr lang="en-US" altLang="ja-JP" dirty="0" smtClean="0"/>
          </a:p>
          <a:p>
            <a:pPr marL="0" indent="0">
              <a:buNone/>
            </a:pPr>
            <a:endParaRPr kumimoji="1" lang="en-US" altLang="ja-JP" dirty="0"/>
          </a:p>
          <a:p>
            <a:pPr marL="0" indent="0">
              <a:buNone/>
            </a:pPr>
            <a:endParaRPr kumimoji="1" lang="ja-JP" altLang="en-US" dirty="0"/>
          </a:p>
        </p:txBody>
      </p:sp>
      <p:sp>
        <p:nvSpPr>
          <p:cNvPr id="4" name="スライド番号プレースホルダー 1"/>
          <p:cNvSpPr>
            <a:spLocks noGrp="1"/>
          </p:cNvSpPr>
          <p:nvPr>
            <p:ph type="sldNum" sz="quarter" idx="12"/>
          </p:nvPr>
        </p:nvSpPr>
        <p:spPr>
          <a:xfrm>
            <a:off x="7753807" y="6530554"/>
            <a:ext cx="2133600" cy="476250"/>
          </a:xfrm>
        </p:spPr>
        <p:txBody>
          <a:bodyPr/>
          <a:lstStyle/>
          <a:p>
            <a:pPr>
              <a:defRPr/>
            </a:pPr>
            <a:fld id="{804D6B79-3AEB-42FE-A736-A41F7AEA0445}" type="slidenum">
              <a:rPr lang="en-US" altLang="ja-JP">
                <a:solidFill>
                  <a:srgbClr val="000000"/>
                </a:solidFill>
                <a:ea typeface="ＭＳ Ｐゴシック"/>
              </a:rPr>
              <a:pPr>
                <a:defRPr/>
              </a:pPr>
              <a:t>20</a:t>
            </a:fld>
            <a:endParaRPr lang="en-US" altLang="ja-JP" dirty="0">
              <a:solidFill>
                <a:srgbClr val="000000"/>
              </a:solidFill>
              <a:ea typeface="ＭＳ Ｐゴシック"/>
            </a:endParaRPr>
          </a:p>
        </p:txBody>
      </p:sp>
      <p:sp>
        <p:nvSpPr>
          <p:cNvPr id="6" name="正方形/長方形 5"/>
          <p:cNvSpPr/>
          <p:nvPr/>
        </p:nvSpPr>
        <p:spPr>
          <a:xfrm>
            <a:off x="0" y="6491680"/>
            <a:ext cx="2954655" cy="276999"/>
          </a:xfrm>
          <a:prstGeom prst="rect">
            <a:avLst/>
          </a:prstGeom>
        </p:spPr>
        <p:txBody>
          <a:bodyPr wrap="non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00619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2904-N02\Pictures\Saved Pictures\s0331-7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144000" cy="638132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944888" y="6194549"/>
            <a:ext cx="612068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000000"/>
                </a:solidFill>
                <a:latin typeface="Arial"/>
                <a:ea typeface="ＭＳ Ｐゴシック"/>
              </a:rPr>
              <a:t>出典：厚生労働省「これからの地域福祉のあり方に関する研究報告書」</a:t>
            </a:r>
            <a:r>
              <a:rPr lang="en-US" altLang="ja-JP" dirty="0">
                <a:solidFill>
                  <a:srgbClr val="000000"/>
                </a:solidFill>
                <a:latin typeface="Arial"/>
                <a:ea typeface="ＭＳ Ｐゴシック"/>
              </a:rPr>
              <a:t>2008</a:t>
            </a:r>
            <a:r>
              <a:rPr lang="ja-JP" altLang="en-US" dirty="0">
                <a:solidFill>
                  <a:srgbClr val="000000"/>
                </a:solidFill>
                <a:latin typeface="Arial"/>
                <a:ea typeface="ＭＳ Ｐゴシック"/>
              </a:rPr>
              <a:t>年</a:t>
            </a:r>
          </a:p>
        </p:txBody>
      </p:sp>
      <p:sp>
        <p:nvSpPr>
          <p:cNvPr id="4" name="Text Box 15"/>
          <p:cNvSpPr txBox="1">
            <a:spLocks noChangeArrowheads="1"/>
          </p:cNvSpPr>
          <p:nvPr/>
        </p:nvSpPr>
        <p:spPr bwMode="auto">
          <a:xfrm>
            <a:off x="0" y="6525345"/>
            <a:ext cx="31528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5" name="スライド番号プレースホルダー 1"/>
          <p:cNvSpPr>
            <a:spLocks noGrp="1"/>
          </p:cNvSpPr>
          <p:nvPr>
            <p:ph type="sldNum" sz="quarter" idx="12"/>
          </p:nvPr>
        </p:nvSpPr>
        <p:spPr>
          <a:xfrm>
            <a:off x="7795186" y="6525345"/>
            <a:ext cx="2133600" cy="476250"/>
          </a:xfrm>
        </p:spPr>
        <p:txBody>
          <a:bodyPr/>
          <a:lstStyle/>
          <a:p>
            <a:pPr>
              <a:defRPr/>
            </a:pPr>
            <a:fld id="{804D6B79-3AEB-42FE-A736-A41F7AEA0445}" type="slidenum">
              <a:rPr lang="en-US" altLang="ja-JP">
                <a:solidFill>
                  <a:srgbClr val="000000"/>
                </a:solidFill>
                <a:ea typeface="ＭＳ Ｐゴシック"/>
              </a:rPr>
              <a:pPr>
                <a:defRPr/>
              </a:pPr>
              <a:t>21</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96924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2904-N02\Pictures\Saved Pictures\s0331-7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144000" cy="645333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944888" y="6256710"/>
            <a:ext cx="53285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000000"/>
                </a:solidFill>
                <a:latin typeface="Arial"/>
                <a:ea typeface="ＭＳ Ｐゴシック"/>
              </a:rPr>
              <a:t>出典：厚生労働省「これからの地域福祉のあり方に関する研究報告書」</a:t>
            </a:r>
            <a:r>
              <a:rPr lang="en-US" altLang="ja-JP" dirty="0">
                <a:solidFill>
                  <a:srgbClr val="000000"/>
                </a:solidFill>
                <a:latin typeface="Arial"/>
                <a:ea typeface="ＭＳ Ｐゴシック"/>
              </a:rPr>
              <a:t>2008</a:t>
            </a:r>
            <a:r>
              <a:rPr lang="ja-JP" altLang="en-US" dirty="0">
                <a:solidFill>
                  <a:srgbClr val="000000"/>
                </a:solidFill>
                <a:latin typeface="Arial"/>
                <a:ea typeface="ＭＳ Ｐゴシック"/>
              </a:rPr>
              <a:t>年</a:t>
            </a:r>
          </a:p>
        </p:txBody>
      </p:sp>
      <p:sp>
        <p:nvSpPr>
          <p:cNvPr id="4" name="Text Box 15"/>
          <p:cNvSpPr txBox="1">
            <a:spLocks noChangeArrowheads="1"/>
          </p:cNvSpPr>
          <p:nvPr/>
        </p:nvSpPr>
        <p:spPr bwMode="auto">
          <a:xfrm>
            <a:off x="0" y="6512302"/>
            <a:ext cx="3024336"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5" name="スライド番号プレースホルダー 1"/>
          <p:cNvSpPr>
            <a:spLocks noGrp="1"/>
          </p:cNvSpPr>
          <p:nvPr>
            <p:ph type="sldNum" sz="quarter" idx="12"/>
          </p:nvPr>
        </p:nvSpPr>
        <p:spPr>
          <a:xfrm>
            <a:off x="7772400" y="6522641"/>
            <a:ext cx="2133600" cy="476250"/>
          </a:xfrm>
        </p:spPr>
        <p:txBody>
          <a:bodyPr/>
          <a:lstStyle/>
          <a:p>
            <a:pPr>
              <a:defRPr/>
            </a:pPr>
            <a:fld id="{804D6B79-3AEB-42FE-A736-A41F7AEA0445}" type="slidenum">
              <a:rPr lang="en-US" altLang="ja-JP">
                <a:solidFill>
                  <a:srgbClr val="000000"/>
                </a:solidFill>
                <a:ea typeface="ＭＳ Ｐゴシック"/>
              </a:rPr>
              <a:pPr>
                <a:defRPr/>
              </a:pPr>
              <a:t>22</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5951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2071937" y="2012266"/>
            <a:ext cx="3528764" cy="381635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endParaRPr lang="ja-JP" altLang="ja-JP" sz="1800">
              <a:solidFill>
                <a:srgbClr val="000000"/>
              </a:solidFill>
            </a:endParaRPr>
          </a:p>
        </p:txBody>
      </p:sp>
      <p:sp>
        <p:nvSpPr>
          <p:cNvPr id="17411" name="Oval 3"/>
          <p:cNvSpPr>
            <a:spLocks noChangeArrowheads="1"/>
          </p:cNvSpPr>
          <p:nvPr/>
        </p:nvSpPr>
        <p:spPr bwMode="auto">
          <a:xfrm>
            <a:off x="3008784" y="1287463"/>
            <a:ext cx="3816424" cy="381635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endParaRPr lang="ja-JP" altLang="ja-JP" sz="1800">
              <a:solidFill>
                <a:srgbClr val="000000"/>
              </a:solidFill>
            </a:endParaRPr>
          </a:p>
        </p:txBody>
      </p:sp>
      <p:sp>
        <p:nvSpPr>
          <p:cNvPr id="17412" name="Oval 4"/>
          <p:cNvSpPr>
            <a:spLocks noChangeArrowheads="1"/>
          </p:cNvSpPr>
          <p:nvPr/>
        </p:nvSpPr>
        <p:spPr bwMode="auto">
          <a:xfrm>
            <a:off x="4250532" y="2006600"/>
            <a:ext cx="3654796" cy="381635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endParaRPr lang="ja-JP" altLang="ja-JP" sz="1800">
              <a:solidFill>
                <a:srgbClr val="000000"/>
              </a:solidFill>
            </a:endParaRPr>
          </a:p>
        </p:txBody>
      </p:sp>
      <p:sp>
        <p:nvSpPr>
          <p:cNvPr id="17413" name="Oval 5"/>
          <p:cNvSpPr>
            <a:spLocks noChangeArrowheads="1"/>
          </p:cNvSpPr>
          <p:nvPr/>
        </p:nvSpPr>
        <p:spPr bwMode="auto">
          <a:xfrm>
            <a:off x="2298402" y="3255621"/>
            <a:ext cx="5102870" cy="2808238"/>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endParaRPr lang="ja-JP" altLang="ja-JP" sz="1800">
              <a:solidFill>
                <a:srgbClr val="000000"/>
              </a:solidFill>
            </a:endParaRPr>
          </a:p>
        </p:txBody>
      </p:sp>
      <p:sp>
        <p:nvSpPr>
          <p:cNvPr id="17414" name="Text Box 6"/>
          <p:cNvSpPr txBox="1">
            <a:spLocks noChangeArrowheads="1"/>
          </p:cNvSpPr>
          <p:nvPr/>
        </p:nvSpPr>
        <p:spPr bwMode="auto">
          <a:xfrm>
            <a:off x="4250533" y="790795"/>
            <a:ext cx="135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2400" dirty="0">
                <a:solidFill>
                  <a:srgbClr val="000000"/>
                </a:solidFill>
              </a:rPr>
              <a:t>専門職Ａ</a:t>
            </a:r>
          </a:p>
        </p:txBody>
      </p:sp>
      <p:sp>
        <p:nvSpPr>
          <p:cNvPr id="17415" name="Text Box 7"/>
          <p:cNvSpPr txBox="1">
            <a:spLocks noChangeArrowheads="1"/>
          </p:cNvSpPr>
          <p:nvPr/>
        </p:nvSpPr>
        <p:spPr bwMode="auto">
          <a:xfrm>
            <a:off x="7905329" y="3635132"/>
            <a:ext cx="135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2400" dirty="0">
                <a:solidFill>
                  <a:srgbClr val="000000"/>
                </a:solidFill>
              </a:rPr>
              <a:t>専門職Ｂ</a:t>
            </a:r>
          </a:p>
        </p:txBody>
      </p:sp>
      <p:sp>
        <p:nvSpPr>
          <p:cNvPr id="17416" name="Text Box 8"/>
          <p:cNvSpPr txBox="1">
            <a:spLocks noChangeArrowheads="1"/>
          </p:cNvSpPr>
          <p:nvPr/>
        </p:nvSpPr>
        <p:spPr bwMode="auto">
          <a:xfrm>
            <a:off x="776537" y="3764507"/>
            <a:ext cx="135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2400" dirty="0">
                <a:solidFill>
                  <a:srgbClr val="000000"/>
                </a:solidFill>
              </a:rPr>
              <a:t>専門職Ｃ</a:t>
            </a:r>
          </a:p>
        </p:txBody>
      </p:sp>
      <p:sp>
        <p:nvSpPr>
          <p:cNvPr id="17417" name="Text Box 9"/>
          <p:cNvSpPr txBox="1">
            <a:spLocks noChangeArrowheads="1"/>
          </p:cNvSpPr>
          <p:nvPr/>
        </p:nvSpPr>
        <p:spPr bwMode="auto">
          <a:xfrm>
            <a:off x="4327717" y="6100620"/>
            <a:ext cx="135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2400" dirty="0">
                <a:solidFill>
                  <a:srgbClr val="000000"/>
                </a:solidFill>
              </a:rPr>
              <a:t>市民Ｄ</a:t>
            </a:r>
          </a:p>
        </p:txBody>
      </p:sp>
      <p:sp>
        <p:nvSpPr>
          <p:cNvPr id="17418" name="Oval 10"/>
          <p:cNvSpPr>
            <a:spLocks noChangeArrowheads="1"/>
          </p:cNvSpPr>
          <p:nvPr/>
        </p:nvSpPr>
        <p:spPr bwMode="auto">
          <a:xfrm>
            <a:off x="3512841" y="2295526"/>
            <a:ext cx="2824797" cy="3149699"/>
          </a:xfrm>
          <a:prstGeom prst="ellipse">
            <a:avLst/>
          </a:prstGeom>
          <a:gradFill flip="none" rotWithShape="1">
            <a:gsLst>
              <a:gs pos="13000">
                <a:srgbClr val="FBEAC7"/>
              </a:gs>
              <a:gs pos="25000">
                <a:srgbClr val="FEE7F2">
                  <a:alpha val="50000"/>
                </a:srgbClr>
              </a:gs>
              <a:gs pos="36000">
                <a:srgbClr val="FAC77D"/>
              </a:gs>
              <a:gs pos="61000">
                <a:srgbClr val="FBA97D"/>
              </a:gs>
              <a:gs pos="82001">
                <a:srgbClr val="FBD49C"/>
              </a:gs>
              <a:gs pos="100000">
                <a:srgbClr val="FEE7F2"/>
              </a:gs>
            </a:gsLst>
            <a:lin ang="2700000" scaled="1"/>
            <a:tileRect/>
          </a:gradFill>
          <a:ln w="38100">
            <a:solidFill>
              <a:srgbClr val="0033CC"/>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endParaRPr lang="ja-JP" altLang="ja-JP" sz="1800">
              <a:solidFill>
                <a:srgbClr val="000000"/>
              </a:solidFill>
            </a:endParaRPr>
          </a:p>
        </p:txBody>
      </p:sp>
      <p:sp>
        <p:nvSpPr>
          <p:cNvPr id="17419" name="Rectangle 11"/>
          <p:cNvSpPr>
            <a:spLocks noChangeArrowheads="1"/>
          </p:cNvSpPr>
          <p:nvPr/>
        </p:nvSpPr>
        <p:spPr bwMode="auto">
          <a:xfrm>
            <a:off x="3818336" y="3263900"/>
            <a:ext cx="2214563" cy="145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2400" b="1" dirty="0">
                <a:solidFill>
                  <a:srgbClr val="000000"/>
                </a:solidFill>
              </a:rPr>
              <a:t>本人中心支援の</a:t>
            </a:r>
            <a:endParaRPr lang="en-US" altLang="ja-JP" sz="2400" b="1" dirty="0">
              <a:solidFill>
                <a:srgbClr val="000000"/>
              </a:solidFill>
            </a:endParaRPr>
          </a:p>
          <a:p>
            <a:pPr algn="ctr">
              <a:spcBef>
                <a:spcPct val="0"/>
              </a:spcBef>
              <a:buNone/>
            </a:pPr>
            <a:r>
              <a:rPr lang="ja-JP" altLang="en-US" sz="2400" b="1" dirty="0">
                <a:solidFill>
                  <a:srgbClr val="000000"/>
                </a:solidFill>
              </a:rPr>
              <a:t>イメージの統一</a:t>
            </a:r>
            <a:r>
              <a:rPr lang="ja-JP" altLang="en-US" sz="2400" dirty="0">
                <a:solidFill>
                  <a:srgbClr val="000000"/>
                </a:solidFill>
              </a:rPr>
              <a:t> </a:t>
            </a:r>
          </a:p>
        </p:txBody>
      </p:sp>
      <p:sp>
        <p:nvSpPr>
          <p:cNvPr id="17420" name="Text Box 11"/>
          <p:cNvSpPr txBox="1">
            <a:spLocks noChangeArrowheads="1"/>
          </p:cNvSpPr>
          <p:nvPr/>
        </p:nvSpPr>
        <p:spPr bwMode="auto">
          <a:xfrm>
            <a:off x="1451621" y="144464"/>
            <a:ext cx="65901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3600" dirty="0">
                <a:solidFill>
                  <a:srgbClr val="000000"/>
                </a:solidFill>
              </a:rPr>
              <a:t>多職種連携の重要性</a:t>
            </a:r>
          </a:p>
        </p:txBody>
      </p:sp>
      <p:sp>
        <p:nvSpPr>
          <p:cNvPr id="2" name="角丸四角形 1"/>
          <p:cNvSpPr/>
          <p:nvPr/>
        </p:nvSpPr>
        <p:spPr>
          <a:xfrm>
            <a:off x="6537391" y="908720"/>
            <a:ext cx="2736304" cy="1223962"/>
          </a:xfrm>
          <a:prstGeom prst="roundRect">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00"/>
                </a:solidFill>
                <a:latin typeface="Arial"/>
                <a:ea typeface="ＭＳ Ｐゴシック"/>
              </a:rPr>
              <a:t>他制度の法的内容　事業内容の理解</a:t>
            </a:r>
          </a:p>
        </p:txBody>
      </p:sp>
      <p:sp>
        <p:nvSpPr>
          <p:cNvPr id="14" name="角丸四角形 13"/>
          <p:cNvSpPr/>
          <p:nvPr/>
        </p:nvSpPr>
        <p:spPr>
          <a:xfrm>
            <a:off x="6597509" y="5216635"/>
            <a:ext cx="2736304" cy="1223962"/>
          </a:xfrm>
          <a:prstGeom prst="roundRect">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000000"/>
                </a:solidFill>
                <a:latin typeface="Arial"/>
                <a:ea typeface="ＭＳ Ｐゴシック"/>
              </a:rPr>
              <a:t>支援の射程距離を　　　変更できる力</a:t>
            </a:r>
          </a:p>
        </p:txBody>
      </p:sp>
      <p:sp>
        <p:nvSpPr>
          <p:cNvPr id="15" name="角丸四角形 14"/>
          <p:cNvSpPr/>
          <p:nvPr/>
        </p:nvSpPr>
        <p:spPr>
          <a:xfrm>
            <a:off x="560512" y="1013470"/>
            <a:ext cx="2736304" cy="1223962"/>
          </a:xfrm>
          <a:prstGeom prst="roundRect">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000000"/>
                </a:solidFill>
                <a:latin typeface="Arial"/>
                <a:ea typeface="ＭＳ Ｐゴシック"/>
              </a:rPr>
              <a:t>自分自身の　　　　　　　　ポジショニング</a:t>
            </a:r>
          </a:p>
        </p:txBody>
      </p:sp>
      <p:sp>
        <p:nvSpPr>
          <p:cNvPr id="16" name="角丸四角形 15"/>
          <p:cNvSpPr/>
          <p:nvPr/>
        </p:nvSpPr>
        <p:spPr>
          <a:xfrm>
            <a:off x="703785" y="5129614"/>
            <a:ext cx="2736304" cy="1223962"/>
          </a:xfrm>
          <a:prstGeom prst="roundRect">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00"/>
                </a:solidFill>
                <a:latin typeface="Arial"/>
                <a:ea typeface="ＭＳ Ｐゴシック"/>
              </a:rPr>
              <a:t>運営してる人の理解</a:t>
            </a:r>
          </a:p>
        </p:txBody>
      </p:sp>
      <p:sp>
        <p:nvSpPr>
          <p:cNvPr id="17" name="スライド番号プレースホルダー 1"/>
          <p:cNvSpPr>
            <a:spLocks noGrp="1"/>
          </p:cNvSpPr>
          <p:nvPr>
            <p:ph type="sldNum" sz="quarter" idx="12"/>
          </p:nvPr>
        </p:nvSpPr>
        <p:spPr>
          <a:xfrm>
            <a:off x="7689304" y="6562076"/>
            <a:ext cx="2133600" cy="476250"/>
          </a:xfrm>
        </p:spPr>
        <p:txBody>
          <a:bodyPr/>
          <a:lstStyle/>
          <a:p>
            <a:pPr>
              <a:defRPr/>
            </a:pPr>
            <a:fld id="{804D6B79-3AEB-42FE-A736-A41F7AEA0445}" type="slidenum">
              <a:rPr lang="en-US" altLang="ja-JP">
                <a:solidFill>
                  <a:srgbClr val="000000"/>
                </a:solidFill>
                <a:ea typeface="ＭＳ Ｐゴシック"/>
              </a:rPr>
              <a:pPr>
                <a:defRPr/>
              </a:pPr>
              <a:t>23</a:t>
            </a:fld>
            <a:endParaRPr lang="en-US" altLang="ja-JP" dirty="0">
              <a:solidFill>
                <a:srgbClr val="000000"/>
              </a:solidFill>
              <a:ea typeface="ＭＳ Ｐゴシック"/>
            </a:endParaRPr>
          </a:p>
        </p:txBody>
      </p:sp>
      <p:sp>
        <p:nvSpPr>
          <p:cNvPr id="18" name="Text Box 15"/>
          <p:cNvSpPr txBox="1">
            <a:spLocks noChangeArrowheads="1"/>
          </p:cNvSpPr>
          <p:nvPr/>
        </p:nvSpPr>
        <p:spPr bwMode="auto">
          <a:xfrm>
            <a:off x="0" y="6581001"/>
            <a:ext cx="3024336"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588944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rPr>
              <a:t>関係行政機関との関係構築</a:t>
            </a:r>
            <a:endParaRPr kumimoji="1" lang="ja-JP" altLang="en-US" dirty="0">
              <a:solidFill>
                <a:srgbClr val="FF0000"/>
              </a:solidFill>
            </a:endParaRPr>
          </a:p>
        </p:txBody>
      </p:sp>
      <p:sp>
        <p:nvSpPr>
          <p:cNvPr id="3" name="コンテンツ プレースホルダー 2"/>
          <p:cNvSpPr>
            <a:spLocks noGrp="1"/>
          </p:cNvSpPr>
          <p:nvPr>
            <p:ph idx="1"/>
          </p:nvPr>
        </p:nvSpPr>
        <p:spPr>
          <a:xfrm>
            <a:off x="848544" y="1484784"/>
            <a:ext cx="8229600" cy="4896544"/>
          </a:xfrm>
        </p:spPr>
        <p:txBody>
          <a:bodyPr>
            <a:normAutofit/>
          </a:bodyPr>
          <a:lstStyle/>
          <a:p>
            <a:r>
              <a:rPr lang="ja-JP" altLang="en-US" dirty="0" smtClean="0"/>
              <a:t>相互</a:t>
            </a:r>
            <a:r>
              <a:rPr lang="ja-JP" altLang="en-US" dirty="0"/>
              <a:t>のシステムの違いを理解しつつ、解決の糸口を見出していく姿勢を</a:t>
            </a:r>
            <a:r>
              <a:rPr lang="ja-JP" altLang="en-US" dirty="0" smtClean="0"/>
              <a:t>持っこと</a:t>
            </a:r>
            <a:endParaRPr lang="en-US" altLang="ja-JP" dirty="0" smtClean="0"/>
          </a:p>
          <a:p>
            <a:pPr marL="0" indent="0">
              <a:buNone/>
            </a:pPr>
            <a:endParaRPr lang="en-US" altLang="ja-JP" sz="1000" dirty="0"/>
          </a:p>
          <a:p>
            <a:r>
              <a:rPr lang="ja-JP" altLang="en-US" dirty="0"/>
              <a:t>ルールの違いを</a:t>
            </a:r>
            <a:r>
              <a:rPr lang="ja-JP" altLang="en-US" dirty="0" smtClean="0"/>
              <a:t>乗り越える、説明するための力</a:t>
            </a:r>
            <a:r>
              <a:rPr lang="ja-JP" altLang="en-US" dirty="0"/>
              <a:t>を備えておく</a:t>
            </a:r>
            <a:r>
              <a:rPr lang="ja-JP" altLang="en-US" dirty="0" smtClean="0"/>
              <a:t>こと</a:t>
            </a:r>
            <a:endParaRPr lang="en-US" altLang="ja-JP" dirty="0" smtClean="0"/>
          </a:p>
          <a:p>
            <a:pPr marL="0" indent="0">
              <a:buNone/>
            </a:pPr>
            <a:endParaRPr lang="en-US" altLang="ja-JP" sz="1000" dirty="0"/>
          </a:p>
          <a:p>
            <a:r>
              <a:rPr kumimoji="1" lang="ja-JP" altLang="en-US" dirty="0" smtClean="0"/>
              <a:t>異動する可能性を考えて、対応を予測する力を身に着ける。</a:t>
            </a:r>
            <a:endParaRPr kumimoji="1" lang="en-US" altLang="ja-JP" dirty="0" smtClean="0"/>
          </a:p>
          <a:p>
            <a:pPr marL="0" indent="0">
              <a:buNone/>
            </a:pPr>
            <a:endParaRPr lang="en-US" altLang="ja-JP" sz="1000" dirty="0"/>
          </a:p>
          <a:p>
            <a:r>
              <a:rPr lang="ja-JP" altLang="en-US" dirty="0" smtClean="0"/>
              <a:t>根拠と実績を明確に文章化と数値化する力が必要。</a:t>
            </a:r>
            <a:endParaRPr kumimoji="1" lang="ja-JP" altLang="en-US" dirty="0"/>
          </a:p>
        </p:txBody>
      </p:sp>
      <p:sp>
        <p:nvSpPr>
          <p:cNvPr id="4" name="Text Box 15"/>
          <p:cNvSpPr txBox="1">
            <a:spLocks noChangeArrowheads="1"/>
          </p:cNvSpPr>
          <p:nvPr/>
        </p:nvSpPr>
        <p:spPr bwMode="auto">
          <a:xfrm>
            <a:off x="0" y="6514257"/>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5" name="スライド番号プレースホルダー 1"/>
          <p:cNvSpPr>
            <a:spLocks noGrp="1"/>
          </p:cNvSpPr>
          <p:nvPr>
            <p:ph type="sldNum" sz="quarter" idx="12"/>
          </p:nvPr>
        </p:nvSpPr>
        <p:spPr>
          <a:xfrm>
            <a:off x="7725205" y="6553131"/>
            <a:ext cx="2133600" cy="476250"/>
          </a:xfrm>
        </p:spPr>
        <p:txBody>
          <a:bodyPr/>
          <a:lstStyle/>
          <a:p>
            <a:pPr>
              <a:defRPr/>
            </a:pPr>
            <a:fld id="{804D6B79-3AEB-42FE-A736-A41F7AEA0445}" type="slidenum">
              <a:rPr lang="en-US" altLang="ja-JP" sz="1200">
                <a:solidFill>
                  <a:srgbClr val="000000"/>
                </a:solidFill>
                <a:ea typeface="ＭＳ Ｐゴシック"/>
              </a:rPr>
              <a:pPr>
                <a:defRPr/>
              </a:pPr>
              <a:t>24</a:t>
            </a:fld>
            <a:endParaRPr lang="en-US" altLang="ja-JP" sz="1200" dirty="0">
              <a:solidFill>
                <a:srgbClr val="000000"/>
              </a:solidFill>
              <a:ea typeface="ＭＳ Ｐゴシック"/>
            </a:endParaRPr>
          </a:p>
        </p:txBody>
      </p:sp>
    </p:spTree>
    <p:extLst>
      <p:ext uri="{BB962C8B-B14F-4D97-AF65-F5344CB8AC3E}">
        <p14:creationId xmlns:p14="http://schemas.microsoft.com/office/powerpoint/2010/main" val="2667122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2560" y="1124744"/>
            <a:ext cx="8229600" cy="5400600"/>
          </a:xfrm>
        </p:spPr>
        <p:txBody>
          <a:bodyPr>
            <a:normAutofit/>
          </a:bodyPr>
          <a:lstStyle/>
          <a:p>
            <a:pPr marL="0" indent="0">
              <a:buNone/>
            </a:pPr>
            <a:r>
              <a:rPr lang="ja-JP" altLang="en-US" dirty="0" smtClean="0"/>
              <a:t>第</a:t>
            </a:r>
            <a:r>
              <a:rPr lang="en-US" altLang="ja-JP" dirty="0" smtClean="0"/>
              <a:t>Ⅰ</a:t>
            </a:r>
            <a:r>
              <a:rPr lang="ja-JP" altLang="en-US" dirty="0" smtClean="0"/>
              <a:t>期　貧困問題を中心にした時代</a:t>
            </a:r>
            <a:endParaRPr lang="en-US" altLang="ja-JP" dirty="0" smtClean="0"/>
          </a:p>
          <a:p>
            <a:pPr marL="0" indent="0">
              <a:buNone/>
            </a:pPr>
            <a:r>
              <a:rPr lang="ja-JP" altLang="en-US" dirty="0" smtClean="0"/>
              <a:t>第</a:t>
            </a:r>
            <a:r>
              <a:rPr lang="en-US" altLang="ja-JP" dirty="0" smtClean="0"/>
              <a:t>Ⅱ</a:t>
            </a:r>
            <a:r>
              <a:rPr lang="ja-JP" altLang="en-US" dirty="0" smtClean="0"/>
              <a:t>期　施設福祉を中心にした時代</a:t>
            </a:r>
            <a:endParaRPr lang="en-US" altLang="ja-JP" dirty="0" smtClean="0"/>
          </a:p>
          <a:p>
            <a:pPr marL="0" indent="0">
              <a:buNone/>
            </a:pPr>
            <a:r>
              <a:rPr lang="ja-JP" altLang="en-US" dirty="0" smtClean="0"/>
              <a:t>第</a:t>
            </a:r>
            <a:r>
              <a:rPr lang="en-US" altLang="ja-JP" dirty="0" smtClean="0"/>
              <a:t>Ⅲ</a:t>
            </a:r>
            <a:r>
              <a:rPr lang="ja-JP" altLang="en-US" dirty="0" smtClean="0"/>
              <a:t>期　在宅福祉を中心にした時代</a:t>
            </a:r>
            <a:endParaRPr lang="en-US" altLang="ja-JP" dirty="0" smtClean="0"/>
          </a:p>
          <a:p>
            <a:pPr marL="0" indent="0">
              <a:buNone/>
            </a:pPr>
            <a:r>
              <a:rPr lang="ja-JP" altLang="en-US" dirty="0" smtClean="0"/>
              <a:t>第</a:t>
            </a:r>
            <a:r>
              <a:rPr lang="en-US" altLang="ja-JP" dirty="0" smtClean="0"/>
              <a:t>Ⅳ</a:t>
            </a:r>
            <a:r>
              <a:rPr lang="ja-JP" altLang="en-US" dirty="0" smtClean="0"/>
              <a:t>期　地域福祉を中心にした時代</a:t>
            </a:r>
            <a:endParaRPr lang="en-US" altLang="ja-JP" dirty="0" smtClean="0"/>
          </a:p>
          <a:p>
            <a:pPr marL="0" indent="0">
              <a:buNone/>
            </a:pPr>
            <a:endParaRPr lang="en-US" altLang="ja-JP" dirty="0"/>
          </a:p>
          <a:p>
            <a:pPr marL="0" indent="0">
              <a:buNone/>
            </a:pPr>
            <a:r>
              <a:rPr lang="ja-JP" altLang="en-US" dirty="0" smtClean="0"/>
              <a:t>そして、地域福祉で新しい相対的貧困を支援する時代。</a:t>
            </a:r>
            <a:endParaRPr lang="en-US" altLang="ja-JP" dirty="0" smtClean="0"/>
          </a:p>
          <a:p>
            <a:pPr marL="0" indent="0">
              <a:buNone/>
            </a:pPr>
            <a:r>
              <a:rPr lang="ja-JP" altLang="en-US" dirty="0"/>
              <a:t>その為</a:t>
            </a:r>
            <a:r>
              <a:rPr lang="ja-JP" altLang="en-US" dirty="0" smtClean="0"/>
              <a:t>に、障害支援の専門性とは何かが問われている。</a:t>
            </a:r>
            <a:endParaRPr lang="ja-JP" altLang="en-US" dirty="0"/>
          </a:p>
          <a:p>
            <a:endParaRPr kumimoji="1" lang="ja-JP" altLang="en-US" dirty="0"/>
          </a:p>
        </p:txBody>
      </p:sp>
      <p:sp>
        <p:nvSpPr>
          <p:cNvPr id="4" name="タイトル 1"/>
          <p:cNvSpPr>
            <a:spLocks noGrp="1"/>
          </p:cNvSpPr>
          <p:nvPr>
            <p:ph type="title"/>
          </p:nvPr>
        </p:nvSpPr>
        <p:spPr>
          <a:xfrm>
            <a:off x="776536" y="188640"/>
            <a:ext cx="8229600" cy="864096"/>
          </a:xfrm>
        </p:spPr>
        <p:txBody>
          <a:bodyPr>
            <a:noAutofit/>
          </a:bodyPr>
          <a:lstStyle/>
          <a:p>
            <a:r>
              <a:rPr lang="ja-JP" altLang="en-US" sz="3600" dirty="0">
                <a:solidFill>
                  <a:srgbClr val="FF0000"/>
                </a:solidFill>
              </a:rPr>
              <a:t>おわりに</a:t>
            </a:r>
          </a:p>
        </p:txBody>
      </p:sp>
      <p:sp>
        <p:nvSpPr>
          <p:cNvPr id="5" name="Text Box 15"/>
          <p:cNvSpPr txBox="1">
            <a:spLocks noChangeArrowheads="1"/>
          </p:cNvSpPr>
          <p:nvPr/>
        </p:nvSpPr>
        <p:spPr bwMode="auto">
          <a:xfrm>
            <a:off x="0" y="6525344"/>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6" name="スライド番号プレースホルダー 1"/>
          <p:cNvSpPr>
            <a:spLocks noGrp="1"/>
          </p:cNvSpPr>
          <p:nvPr>
            <p:ph type="sldNum" sz="quarter" idx="12"/>
          </p:nvPr>
        </p:nvSpPr>
        <p:spPr>
          <a:xfrm>
            <a:off x="7755834" y="6525344"/>
            <a:ext cx="2133600" cy="476250"/>
          </a:xfrm>
        </p:spPr>
        <p:txBody>
          <a:bodyPr/>
          <a:lstStyle/>
          <a:p>
            <a:pPr>
              <a:defRPr/>
            </a:pPr>
            <a:fld id="{804D6B79-3AEB-42FE-A736-A41F7AEA0445}" type="slidenum">
              <a:rPr lang="en-US" altLang="ja-JP" sz="1200">
                <a:solidFill>
                  <a:srgbClr val="000000"/>
                </a:solidFill>
                <a:ea typeface="ＭＳ Ｐゴシック"/>
              </a:rPr>
              <a:pPr>
                <a:defRPr/>
              </a:pPr>
              <a:t>25</a:t>
            </a:fld>
            <a:endParaRPr lang="en-US" altLang="ja-JP" sz="1200" dirty="0">
              <a:solidFill>
                <a:srgbClr val="000000"/>
              </a:solidFill>
              <a:ea typeface="ＭＳ Ｐゴシック"/>
            </a:endParaRPr>
          </a:p>
        </p:txBody>
      </p:sp>
    </p:spTree>
    <p:extLst>
      <p:ext uri="{BB962C8B-B14F-4D97-AF65-F5344CB8AC3E}">
        <p14:creationId xmlns:p14="http://schemas.microsoft.com/office/powerpoint/2010/main" val="4176870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07504" y="3573016"/>
            <a:ext cx="9906000" cy="503238"/>
          </a:xfrm>
          <a:prstGeom prst="rect">
            <a:avLst/>
          </a:prstGeom>
          <a:noFill/>
          <a:ln w="9525">
            <a:noFill/>
            <a:miter lim="800000"/>
            <a:headEnd/>
            <a:tailEnd/>
          </a:ln>
        </p:spPr>
        <p:txBody>
          <a:bodyPr lIns="91133" tIns="45570" rIns="91133" bIns="45570"/>
          <a:lstStyle/>
          <a:p>
            <a:pPr algn="ctr">
              <a:lnSpc>
                <a:spcPct val="80000"/>
              </a:lnSpc>
              <a:spcBef>
                <a:spcPct val="20000"/>
              </a:spcBef>
              <a:defRPr/>
            </a:pPr>
            <a:r>
              <a:rPr lang="ja-JP" altLang="en-US" sz="2800" kern="0" dirty="0">
                <a:solidFill>
                  <a:srgbClr val="333399">
                    <a:lumMod val="50000"/>
                  </a:srgbClr>
                </a:solidFill>
                <a:latin typeface="Arial"/>
                <a:ea typeface="ＭＳ Ｐゴシック"/>
              </a:rPr>
              <a:t>基幹相談支援センターの</a:t>
            </a:r>
            <a:r>
              <a:rPr lang="en-US" altLang="ja-JP" sz="2800" kern="0" dirty="0">
                <a:solidFill>
                  <a:srgbClr val="333399">
                    <a:lumMod val="50000"/>
                  </a:srgbClr>
                </a:solidFill>
                <a:latin typeface="Arial"/>
                <a:ea typeface="ＭＳ Ｐゴシック"/>
              </a:rPr>
              <a:t>4</a:t>
            </a:r>
            <a:r>
              <a:rPr lang="ja-JP" altLang="en-US" sz="2800" kern="0" dirty="0">
                <a:solidFill>
                  <a:srgbClr val="333399">
                    <a:lumMod val="50000"/>
                  </a:srgbClr>
                </a:solidFill>
                <a:latin typeface="Arial"/>
                <a:ea typeface="ＭＳ Ｐゴシック"/>
              </a:rPr>
              <a:t>本柱の１つ</a:t>
            </a:r>
            <a:endParaRPr lang="ja-JP" altLang="ja-JP" sz="2800" kern="0" dirty="0">
              <a:solidFill>
                <a:srgbClr val="333399">
                  <a:lumMod val="50000"/>
                </a:srgbClr>
              </a:solidFill>
              <a:latin typeface="Arial"/>
              <a:ea typeface="ＭＳ Ｐゴシック"/>
            </a:endParaRPr>
          </a:p>
        </p:txBody>
      </p:sp>
      <p:sp>
        <p:nvSpPr>
          <p:cNvPr id="8" name="正方形/長方形 7"/>
          <p:cNvSpPr/>
          <p:nvPr/>
        </p:nvSpPr>
        <p:spPr>
          <a:xfrm>
            <a:off x="319426" y="2399786"/>
            <a:ext cx="9584208" cy="1097735"/>
          </a:xfrm>
          <a:prstGeom prst="rect">
            <a:avLst/>
          </a:prstGeom>
          <a:noFill/>
          <a:ln w="25400" cap="flat" cmpd="sng" algn="ctr">
            <a:noFill/>
            <a:prstDash val="solid"/>
          </a:ln>
          <a:effectLst/>
          <a:scene3d>
            <a:camera prst="orthographicFront"/>
            <a:lightRig rig="threePt" dir="t"/>
          </a:scene3d>
          <a:sp3d>
            <a:bevelT/>
            <a:bevelB/>
          </a:sp3d>
        </p:spPr>
        <p:txBody>
          <a:bodyPr rtlCol="0" anchor="ctr"/>
          <a:lstStyle/>
          <a:p>
            <a:pPr algn="ctr" fontAlgn="auto">
              <a:spcBef>
                <a:spcPts val="0"/>
              </a:spcBef>
              <a:spcAft>
                <a:spcPts val="0"/>
              </a:spcAft>
              <a:defRPr/>
            </a:pPr>
            <a:r>
              <a:rPr lang="ja-JP" altLang="en-US" sz="4000" kern="10" dirty="0">
                <a:ln w="1905"/>
                <a:gradFill>
                  <a:gsLst>
                    <a:gs pos="78000">
                      <a:srgbClr val="1F497D">
                        <a:lumMod val="75000"/>
                      </a:srgbClr>
                    </a:gs>
                    <a:gs pos="100000">
                      <a:srgbClr val="F79646">
                        <a:tint val="12000"/>
                        <a:satMod val="255000"/>
                      </a:srgbClr>
                    </a:gs>
                  </a:gsLst>
                  <a:lin ang="5400000" scaled="1"/>
                </a:gradFill>
                <a:effectLst>
                  <a:innerShdw blurRad="69850" dist="43180" dir="5400000">
                    <a:srgbClr val="000000">
                      <a:alpha val="65000"/>
                    </a:srgbClr>
                  </a:innerShdw>
                </a:effectLst>
                <a:latin typeface="HG創英角ｺﾞｼｯｸUB"/>
                <a:ea typeface="HG創英角ｺﾞｼｯｸUB"/>
              </a:rPr>
              <a:t>地域移行・地域定着支援に関すること</a:t>
            </a:r>
            <a:endParaRPr lang="en-US" altLang="ja-JP" sz="4000" kern="10" dirty="0">
              <a:ln w="1905"/>
              <a:gradFill>
                <a:gsLst>
                  <a:gs pos="78000">
                    <a:srgbClr val="1F497D">
                      <a:lumMod val="75000"/>
                    </a:srgbClr>
                  </a:gs>
                  <a:gs pos="100000">
                    <a:srgbClr val="F79646">
                      <a:tint val="12000"/>
                      <a:satMod val="255000"/>
                    </a:srgbClr>
                  </a:gs>
                </a:gsLst>
                <a:lin ang="5400000" scaled="1"/>
              </a:gradFill>
              <a:effectLst>
                <a:innerShdw blurRad="69850" dist="43180" dir="5400000">
                  <a:srgbClr val="000000">
                    <a:alpha val="65000"/>
                  </a:srgbClr>
                </a:innerShdw>
              </a:effectLst>
              <a:latin typeface="HG創英角ｺﾞｼｯｸUB"/>
              <a:ea typeface="HG創英角ｺﾞｼｯｸUB"/>
            </a:endParaRPr>
          </a:p>
        </p:txBody>
      </p:sp>
      <p:sp>
        <p:nvSpPr>
          <p:cNvPr id="5" name="Text Box 15">
            <a:extLst>
              <a:ext uri="{FF2B5EF4-FFF2-40B4-BE49-F238E27FC236}">
                <a16:creationId xmlns:a16="http://schemas.microsoft.com/office/drawing/2014/main" id="{607A671B-30A8-4578-AFAD-63AD22C47C93}"/>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8384322" y="6481281"/>
            <a:ext cx="1519312" cy="365125"/>
          </a:xfrm>
        </p:spPr>
        <p:txBody>
          <a:bodyPr/>
          <a:lstStyle/>
          <a:p>
            <a:pPr>
              <a:defRPr/>
            </a:pPr>
            <a:fld id="{7E48C8D6-0E84-47F2-9F7D-D62EF97E6A9E}" type="slidenum">
              <a:rPr lang="ja-JP" altLang="en-US" smtClean="0">
                <a:solidFill>
                  <a:schemeClr val="tx1"/>
                </a:solidFill>
              </a:rPr>
              <a:pPr>
                <a:defRPr/>
              </a:pPr>
              <a:t>26</a:t>
            </a:fld>
            <a:endParaRPr lang="ja-JP" altLang="en-US" dirty="0">
              <a:solidFill>
                <a:schemeClr val="tx1"/>
              </a:solidFill>
            </a:endParaRPr>
          </a:p>
        </p:txBody>
      </p:sp>
    </p:spTree>
    <p:extLst>
      <p:ext uri="{BB962C8B-B14F-4D97-AF65-F5344CB8AC3E}">
        <p14:creationId xmlns:p14="http://schemas.microsoft.com/office/powerpoint/2010/main" val="1603450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円/楕円 43"/>
          <p:cNvSpPr>
            <a:spLocks noChangeArrowheads="1"/>
          </p:cNvSpPr>
          <p:nvPr/>
        </p:nvSpPr>
        <p:spPr bwMode="auto">
          <a:xfrm>
            <a:off x="14" y="1916163"/>
            <a:ext cx="9906000" cy="4321175"/>
          </a:xfrm>
          <a:prstGeom prst="ellipse">
            <a:avLst/>
          </a:prstGeom>
          <a:solidFill>
            <a:srgbClr val="FFFF99"/>
          </a:solidFill>
          <a:ln w="9525" algn="ctr">
            <a:noFill/>
            <a:round/>
            <a:headEnd/>
            <a:tailEnd/>
          </a:ln>
        </p:spPr>
        <p:txBody>
          <a:bodyPr lIns="89989" tIns="46795" rIns="89989" bIns="467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69635" name="正方形/長方形 44"/>
          <p:cNvSpPr>
            <a:spLocks noChangeArrowheads="1"/>
          </p:cNvSpPr>
          <p:nvPr/>
        </p:nvSpPr>
        <p:spPr bwMode="auto">
          <a:xfrm>
            <a:off x="200479" y="548687"/>
            <a:ext cx="9577064" cy="1224136"/>
          </a:xfrm>
          <a:prstGeom prst="rect">
            <a:avLst/>
          </a:prstGeom>
          <a:solidFill>
            <a:schemeClr val="bg1"/>
          </a:solidFill>
          <a:ln w="12700" algn="ctr">
            <a:solidFill>
              <a:schemeClr val="tx1"/>
            </a:solidFill>
            <a:round/>
            <a:headEnd/>
            <a:tailEnd/>
          </a:ln>
        </p:spPr>
        <p:txBody>
          <a:bodyPr lIns="89989" tIns="46795" rIns="89989" bIns="46795"/>
          <a:lstStyle/>
          <a:p>
            <a:pPr marL="177780" marR="0" lvl="0" indent="-177780" algn="l" defTabSz="914400" rtl="0" eaLnBrk="1" fontAlgn="base" latinLnBrk="0" hangingPunct="1">
              <a:lnSpc>
                <a:spcPct val="100000"/>
              </a:lnSpc>
              <a:spcBef>
                <a:spcPts val="6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基幹相談支援センターは、地域の相談支援の拠点として総合的な相談業務（身体障害・知的障害・精神障害）及び成年後見制度利用支援事業を実施し、地域の実情に応じて以下の業務を行う。</a:t>
            </a:r>
            <a:endPar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pPr marL="444449" marR="0" lvl="0" indent="-444449" algn="l" defTabSz="914400" rtl="0" eaLnBrk="1" fontAlgn="base" latinLnBrk="0" hangingPunct="1">
              <a:lnSpc>
                <a:spcPct val="100000"/>
              </a:lnSpc>
              <a:spcBef>
                <a:spcPts val="60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a:t>
            </a:r>
            <a:r>
              <a:rPr kumimoji="1" lang="en-US" altLang="ja-JP" sz="11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平成２４年度予算において、</a:t>
            </a:r>
            <a:r>
              <a:rPr kumimoji="1" lang="ja-JP"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地域生活支援事業費補助金</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により、基幹相談支援センターの機能強化を図るための、①</a:t>
            </a:r>
            <a:r>
              <a:rPr kumimoji="1" lang="ja-JP"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専門的職員の配置、</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②地域 移行・地域定着の取組、③地域の相談支援体制の強化の取組に係る</a:t>
            </a:r>
            <a:r>
              <a:rPr kumimoji="1" lang="ja-JP"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事業費について、国庫補助対象と</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した。</a:t>
            </a:r>
            <a:endPar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また、社会福祉施設等施設整備費補助金等により、施設整備費について国庫補助対象とした。</a:t>
            </a:r>
            <a:endPar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177780" marR="0" lvl="0" indent="-17778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pPr marL="177780" marR="0" lvl="0" indent="-17778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a:t>
            </a:r>
            <a:endParaRPr kumimoji="1" lang="en-US" altLang="ja-JP" sz="1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58373" name="Rectangle 15"/>
          <p:cNvSpPr>
            <a:spLocks noChangeArrowheads="1"/>
          </p:cNvSpPr>
          <p:nvPr/>
        </p:nvSpPr>
        <p:spPr bwMode="auto">
          <a:xfrm>
            <a:off x="1639988" y="-37233"/>
            <a:ext cx="6769100" cy="479138"/>
          </a:xfrm>
          <a:prstGeom prst="rect">
            <a:avLst/>
          </a:prstGeom>
          <a:noFill/>
          <a:ln w="9525">
            <a:noFill/>
            <a:miter lim="800000"/>
            <a:headEnd/>
            <a:tailEnd/>
          </a:ln>
        </p:spPr>
        <p:txBody>
          <a:bodyPr wrap="square" lIns="93494" tIns="46747" rIns="93494" bIns="46747" anchor="ctr">
            <a:spAutoFit/>
          </a:bodyPr>
          <a:lstStyle/>
          <a:p>
            <a:pPr marL="0" marR="0" lvl="0" indent="0" algn="ctr" defTabSz="934929" rtl="0" eaLnBrk="1" fontAlgn="base" latinLnBrk="0" hangingPunct="1">
              <a:lnSpc>
                <a:spcPct val="100000"/>
              </a:lnSpc>
              <a:spcBef>
                <a:spcPct val="30000"/>
              </a:spcBef>
              <a:spcAft>
                <a:spcPct val="0"/>
              </a:spcAft>
              <a:buClrTx/>
              <a:buSzTx/>
              <a:buFontTx/>
              <a:buNone/>
              <a:tabLst/>
              <a:defRPr/>
            </a:pPr>
            <a:r>
              <a:rPr kumimoji="1" lang="ja-JP" altLang="en-US" sz="2500" b="1" i="0" u="none" strike="noStrike" kern="1200" cap="none" spc="0" normalizeH="0" baseline="0" noProof="0" dirty="0">
                <a:ln>
                  <a:noFill/>
                </a:ln>
                <a:solidFill>
                  <a:srgbClr val="000000"/>
                </a:solidFill>
                <a:effectLst/>
                <a:uLnTx/>
                <a:uFillTx/>
                <a:latin typeface="ＭＳ Ｐゴシック"/>
                <a:ea typeface="ＭＳ Ｐゴシック" charset="-128"/>
                <a:cs typeface="+mn-cs"/>
              </a:rPr>
              <a:t>基幹相談支援センターの役割のイメージ</a:t>
            </a:r>
          </a:p>
        </p:txBody>
      </p:sp>
      <p:grpSp>
        <p:nvGrpSpPr>
          <p:cNvPr id="2" name="グループ化 39"/>
          <p:cNvGrpSpPr>
            <a:grpSpLocks/>
          </p:cNvGrpSpPr>
          <p:nvPr/>
        </p:nvGrpSpPr>
        <p:grpSpPr bwMode="auto">
          <a:xfrm>
            <a:off x="921535" y="2465375"/>
            <a:ext cx="8353425" cy="3951288"/>
            <a:chOff x="28576" y="509878"/>
            <a:chExt cx="9463794" cy="6118619"/>
          </a:xfrm>
        </p:grpSpPr>
        <p:sp>
          <p:nvSpPr>
            <p:cNvPr id="69651" name="Oval 2"/>
            <p:cNvSpPr>
              <a:spLocks noChangeArrowheads="1"/>
            </p:cNvSpPr>
            <p:nvPr/>
          </p:nvSpPr>
          <p:spPr bwMode="auto">
            <a:xfrm>
              <a:off x="28576" y="732953"/>
              <a:ext cx="9072700" cy="5130721"/>
            </a:xfrm>
            <a:prstGeom prst="ellipse">
              <a:avLst/>
            </a:prstGeom>
            <a:solidFill>
              <a:srgbClr val="FFFFCC"/>
            </a:solidFill>
            <a:ln w="12700">
              <a:solidFill>
                <a:schemeClr val="tx1"/>
              </a:solidFill>
              <a:prstDash val="dash"/>
              <a:round/>
              <a:headEnd/>
              <a:tailEnd/>
            </a:ln>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69652" name="Oval 3" descr="25%"/>
            <p:cNvSpPr>
              <a:spLocks noChangeArrowheads="1"/>
            </p:cNvSpPr>
            <p:nvPr/>
          </p:nvSpPr>
          <p:spPr bwMode="auto">
            <a:xfrm>
              <a:off x="3128376" y="2071401"/>
              <a:ext cx="2933780" cy="1979766"/>
            </a:xfrm>
            <a:prstGeom prst="ellipse">
              <a:avLst/>
            </a:prstGeom>
            <a:pattFill prst="pct25">
              <a:fgClr>
                <a:srgbClr val="99CCFF"/>
              </a:fgClr>
              <a:bgClr>
                <a:schemeClr val="bg1"/>
              </a:bgClr>
            </a:pattFill>
            <a:ln w="12700">
              <a:solidFill>
                <a:schemeClr val="tx1"/>
              </a:solidFill>
              <a:round/>
              <a:headEnd/>
              <a:tailEnd/>
            </a:ln>
          </p:spPr>
          <p:txBody>
            <a:bodyPr wrap="none" lIns="90000" tIns="46800" rIns="90000" bIns="46800" anchor="ctr"/>
            <a:lstStyle/>
            <a:p>
              <a:pPr marL="0" marR="0" lvl="0" indent="0" algn="ctr" defTabSz="914400" rtl="0" eaLnBrk="1" fontAlgn="base" latinLnBrk="0" hangingPunct="1">
                <a:spcBef>
                  <a:spcPct val="0"/>
                </a:spcBef>
                <a:spcAft>
                  <a:spcPct val="0"/>
                </a:spcAft>
                <a:buClrTx/>
                <a:buSzTx/>
                <a:buFontTx/>
                <a:buNone/>
                <a:tabLst/>
                <a:defRPr/>
              </a:pPr>
              <a:endParaRPr kumimoji="1" lang="en-US" altLang="ja-JP" sz="12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endParaRPr>
            </a:p>
            <a:p>
              <a:pPr marL="0" marR="0" lvl="0" indent="0" algn="ctr" defTabSz="914400" rtl="0" eaLnBrk="1" fontAlgn="base" latinLnBrk="0" hangingPunct="1">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rPr>
                <a:t>主任相談支援専門員、相談</a:t>
              </a:r>
              <a:r>
                <a:rPr kumimoji="1" lang="ja-JP" altLang="en-US" sz="11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支援専門員</a:t>
              </a:r>
              <a:r>
                <a:rPr kumimoji="1" lang="ja-JP" altLang="en-US" sz="11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rPr>
                <a:t>、</a:t>
              </a:r>
              <a:endParaRPr kumimoji="1" lang="en-US" altLang="ja-JP" sz="11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endParaRPr>
            </a:p>
            <a:p>
              <a:pPr marL="0" marR="0" lvl="0" indent="0" algn="ctr" defTabSz="914400" rtl="0" eaLnBrk="1" fontAlgn="base" latinLnBrk="0" hangingPunct="1">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rPr>
                <a:t>社会</a:t>
              </a:r>
              <a:r>
                <a:rPr kumimoji="1" lang="ja-JP" altLang="en-US" sz="11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福祉士</a:t>
              </a:r>
              <a:r>
                <a:rPr kumimoji="1" lang="ja-JP" altLang="en-US" sz="11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rPr>
                <a:t>、精神</a:t>
              </a:r>
              <a:r>
                <a:rPr kumimoji="1" lang="ja-JP" altLang="en-US" sz="11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保健福祉士</a:t>
              </a:r>
              <a:r>
                <a:rPr kumimoji="1" lang="ja-JP" altLang="en-US" sz="11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rPr>
                <a:t>、</a:t>
              </a:r>
              <a:endParaRPr kumimoji="1" lang="en-US" altLang="ja-JP" sz="11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endParaRPr>
            </a:p>
            <a:p>
              <a:pPr marL="0" marR="0" lvl="0" indent="0" algn="ctr" defTabSz="914400" rtl="0" eaLnBrk="1" fontAlgn="base" latinLnBrk="0" hangingPunct="1">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Arial" charset="0"/>
                  <a:ea typeface="HG丸ｺﾞｼｯｸM-PRO" pitchFamily="50" charset="-128"/>
                  <a:cs typeface="+mn-cs"/>
                </a:rPr>
                <a:t>保健師</a:t>
              </a:r>
              <a:r>
                <a:rPr kumimoji="1" lang="ja-JP" altLang="en-US" sz="11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等</a:t>
              </a:r>
            </a:p>
          </p:txBody>
        </p:sp>
        <p:sp>
          <p:nvSpPr>
            <p:cNvPr id="64532" name="Rectangle 8"/>
            <p:cNvSpPr>
              <a:spLocks noChangeArrowheads="1"/>
            </p:cNvSpPr>
            <p:nvPr/>
          </p:nvSpPr>
          <p:spPr bwMode="auto">
            <a:xfrm>
              <a:off x="3373817" y="509878"/>
              <a:ext cx="2249945" cy="376115"/>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marL="0" marR="0" lvl="0" indent="0" algn="ctr" defTabSz="934929"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総合相談・専門相談</a:t>
              </a:r>
            </a:p>
          </p:txBody>
        </p:sp>
        <p:sp>
          <p:nvSpPr>
            <p:cNvPr id="64533" name="Rectangle 67"/>
            <p:cNvSpPr>
              <a:spLocks noChangeArrowheads="1"/>
            </p:cNvSpPr>
            <p:nvPr/>
          </p:nvSpPr>
          <p:spPr bwMode="auto">
            <a:xfrm>
              <a:off x="6024830" y="2304410"/>
              <a:ext cx="2579073" cy="420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marL="0" marR="0" lvl="0" indent="0" algn="ctr" defTabSz="934929"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地域移行・地域定着</a:t>
              </a:r>
            </a:p>
          </p:txBody>
        </p:sp>
        <p:sp>
          <p:nvSpPr>
            <p:cNvPr id="64534" name="Rectangle 8"/>
            <p:cNvSpPr>
              <a:spLocks noChangeArrowheads="1"/>
            </p:cNvSpPr>
            <p:nvPr/>
          </p:nvSpPr>
          <p:spPr bwMode="auto">
            <a:xfrm>
              <a:off x="206630" y="2223289"/>
              <a:ext cx="2535908" cy="422821"/>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marL="0" marR="0" lvl="0" indent="0" algn="ctr" defTabSz="934929"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権利擁護・虐待防止</a:t>
              </a:r>
            </a:p>
          </p:txBody>
        </p:sp>
        <p:sp>
          <p:nvSpPr>
            <p:cNvPr id="64535" name="Rectangle 8"/>
            <p:cNvSpPr>
              <a:spLocks noChangeArrowheads="1"/>
            </p:cNvSpPr>
            <p:nvPr/>
          </p:nvSpPr>
          <p:spPr bwMode="auto">
            <a:xfrm>
              <a:off x="2882822" y="4189899"/>
              <a:ext cx="3541278" cy="361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marL="0" marR="0" lvl="0" indent="0" algn="ctr" defTabSz="934929"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地域の相談支援体制の強化の取組</a:t>
              </a:r>
            </a:p>
          </p:txBody>
        </p:sp>
        <p:grpSp>
          <p:nvGrpSpPr>
            <p:cNvPr id="3" name="Group 59"/>
            <p:cNvGrpSpPr>
              <a:grpSpLocks/>
            </p:cNvGrpSpPr>
            <p:nvPr/>
          </p:nvGrpSpPr>
          <p:grpSpPr bwMode="auto">
            <a:xfrm>
              <a:off x="4409953" y="2073431"/>
              <a:ext cx="295275" cy="638178"/>
              <a:chOff x="2692" y="1619"/>
              <a:chExt cx="186" cy="402"/>
            </a:xfrm>
          </p:grpSpPr>
          <p:sp>
            <p:nvSpPr>
              <p:cNvPr id="69668" name="Oval 60"/>
              <p:cNvSpPr>
                <a:spLocks noChangeArrowheads="1"/>
              </p:cNvSpPr>
              <p:nvPr/>
            </p:nvSpPr>
            <p:spPr bwMode="auto">
              <a:xfrm>
                <a:off x="2693" y="1619"/>
                <a:ext cx="148" cy="145"/>
              </a:xfrm>
              <a:prstGeom prst="ellipse">
                <a:avLst/>
              </a:prstGeom>
              <a:solidFill>
                <a:srgbClr val="66FF33"/>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69669" name="AutoShape 61"/>
              <p:cNvSpPr>
                <a:spLocks noChangeArrowheads="1"/>
              </p:cNvSpPr>
              <p:nvPr/>
            </p:nvSpPr>
            <p:spPr bwMode="auto">
              <a:xfrm rot="-5400000">
                <a:off x="2657" y="1801"/>
                <a:ext cx="255" cy="186"/>
              </a:xfrm>
              <a:prstGeom prst="flowChartDelay">
                <a:avLst/>
              </a:prstGeom>
              <a:solidFill>
                <a:srgbClr val="66FF33"/>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grpSp>
        <p:grpSp>
          <p:nvGrpSpPr>
            <p:cNvPr id="4" name="Group 55"/>
            <p:cNvGrpSpPr>
              <a:grpSpLocks/>
            </p:cNvGrpSpPr>
            <p:nvPr/>
          </p:nvGrpSpPr>
          <p:grpSpPr bwMode="auto">
            <a:xfrm>
              <a:off x="3803206" y="2223476"/>
              <a:ext cx="331348" cy="517206"/>
              <a:chOff x="1884" y="3410"/>
              <a:chExt cx="136" cy="216"/>
            </a:xfrm>
          </p:grpSpPr>
          <p:sp>
            <p:nvSpPr>
              <p:cNvPr id="69666" name="Oval 56"/>
              <p:cNvSpPr>
                <a:spLocks noChangeArrowheads="1"/>
              </p:cNvSpPr>
              <p:nvPr/>
            </p:nvSpPr>
            <p:spPr bwMode="auto">
              <a:xfrm>
                <a:off x="1892" y="3410"/>
                <a:ext cx="100" cy="96"/>
              </a:xfrm>
              <a:prstGeom prst="ellipse">
                <a:avLst/>
              </a:prstGeom>
              <a:solidFill>
                <a:srgbClr val="0066FF"/>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69667" name="AutoShape 57"/>
              <p:cNvSpPr>
                <a:spLocks noChangeArrowheads="1"/>
              </p:cNvSpPr>
              <p:nvPr/>
            </p:nvSpPr>
            <p:spPr bwMode="auto">
              <a:xfrm rot="-5400000">
                <a:off x="1890" y="3496"/>
                <a:ext cx="124" cy="136"/>
              </a:xfrm>
              <a:prstGeom prst="flowChartDelay">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grpSp>
        <p:grpSp>
          <p:nvGrpSpPr>
            <p:cNvPr id="5" name="Group 51"/>
            <p:cNvGrpSpPr>
              <a:grpSpLocks/>
            </p:cNvGrpSpPr>
            <p:nvPr/>
          </p:nvGrpSpPr>
          <p:grpSpPr bwMode="auto">
            <a:xfrm>
              <a:off x="4957489" y="2198966"/>
              <a:ext cx="292365" cy="549208"/>
              <a:chOff x="1944" y="3400"/>
              <a:chExt cx="120" cy="230"/>
            </a:xfrm>
          </p:grpSpPr>
          <p:sp>
            <p:nvSpPr>
              <p:cNvPr id="69664" name="Oval 52"/>
              <p:cNvSpPr>
                <a:spLocks noChangeArrowheads="1"/>
              </p:cNvSpPr>
              <p:nvPr/>
            </p:nvSpPr>
            <p:spPr bwMode="auto">
              <a:xfrm>
                <a:off x="1944" y="3400"/>
                <a:ext cx="94" cy="96"/>
              </a:xfrm>
              <a:prstGeom prst="ellipse">
                <a:avLst/>
              </a:prstGeom>
              <a:solidFill>
                <a:srgbClr val="FFCC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69665" name="AutoShape 53"/>
              <p:cNvSpPr>
                <a:spLocks noChangeArrowheads="1"/>
              </p:cNvSpPr>
              <p:nvPr/>
            </p:nvSpPr>
            <p:spPr bwMode="auto">
              <a:xfrm rot="-5400000">
                <a:off x="1933" y="3499"/>
                <a:ext cx="142" cy="120"/>
              </a:xfrm>
              <a:prstGeom prst="flowChartDelay">
                <a:avLst/>
              </a:prstGeom>
              <a:solidFill>
                <a:srgbClr val="FFCC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grpSp>
        <p:sp>
          <p:nvSpPr>
            <p:cNvPr id="41" name="AutoShape 6"/>
            <p:cNvSpPr>
              <a:spLocks noChangeArrowheads="1"/>
            </p:cNvSpPr>
            <p:nvPr/>
          </p:nvSpPr>
          <p:spPr bwMode="auto">
            <a:xfrm>
              <a:off x="78934" y="2566890"/>
              <a:ext cx="3564661" cy="1409698"/>
            </a:xfrm>
            <a:prstGeom prst="roundRect">
              <a:avLst>
                <a:gd name="adj" fmla="val 16667"/>
              </a:avLst>
            </a:prstGeom>
            <a:noFill/>
            <a:ln w="9525">
              <a:noFill/>
              <a:round/>
              <a:headEnd/>
              <a:tailEnd/>
            </a:ln>
            <a:effectLst/>
          </p:spPr>
          <p:txBody>
            <a:bodyPr lIns="93505" tIns="46752" rIns="93505" bIns="46752" anchor="ctr">
              <a:spAutoFit/>
            </a:bodyPr>
            <a:lstStyle/>
            <a:p>
              <a:pPr marL="95239" marR="0" lvl="0" indent="-95239" algn="l" defTabSz="934929" rtl="0" eaLnBrk="1" fontAlgn="base" latinLnBrk="0" hangingPunct="1">
                <a:lnSpc>
                  <a:spcPct val="100000"/>
                </a:lnSpc>
                <a:spcBef>
                  <a:spcPts val="600"/>
                </a:spcBef>
                <a:spcAft>
                  <a:spcPts val="4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・成年後見制度利用支援事業</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95239" marR="0" lvl="0" indent="-95239" algn="l" defTabSz="934929"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・虐待防止</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95239" marR="0" lvl="0" indent="-95239" algn="l" defTabSz="934929"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1" lang="en-US" altLang="ja-JP"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1" lang="ja-JP" altLang="en-US" sz="900" b="0" i="0" u="none" strike="noStrike" kern="1200" cap="none" spc="0" normalizeH="0" baseline="0" noProof="0" dirty="0">
                  <a:ln>
                    <a:noFill/>
                  </a:ln>
                  <a:solidFill>
                    <a:srgbClr val="000000"/>
                  </a:solidFill>
                  <a:effectLst/>
                  <a:uLnTx/>
                  <a:uFillTx/>
                  <a:latin typeface="Arial" charset="0"/>
                  <a:ea typeface="ＭＳ Ｐゴシック" charset="-128"/>
                  <a:cs typeface="+mn-cs"/>
                </a:rPr>
                <a:t>市町村障害者虐待防止センター（通報受理、</a:t>
              </a:r>
              <a:endParaRPr kumimoji="1" lang="en-US" altLang="ja-JP"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95239" marR="0" lvl="0" indent="-95239" algn="l" defTabSz="934929"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charset="0"/>
                  <a:ea typeface="ＭＳ Ｐゴシック" charset="-128"/>
                  <a:cs typeface="+mn-cs"/>
                </a:rPr>
                <a:t>　　 相談等）を兼ねることができる。</a:t>
              </a:r>
              <a:endParaRPr kumimoji="1" lang="en-US" altLang="ja-JP"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9661" name="AutoShape 6"/>
            <p:cNvSpPr>
              <a:spLocks noChangeArrowheads="1"/>
            </p:cNvSpPr>
            <p:nvPr/>
          </p:nvSpPr>
          <p:spPr bwMode="auto">
            <a:xfrm>
              <a:off x="2878847" y="893382"/>
              <a:ext cx="4513466" cy="1243078"/>
            </a:xfrm>
            <a:prstGeom prst="roundRect">
              <a:avLst>
                <a:gd name="adj" fmla="val 16667"/>
              </a:avLst>
            </a:prstGeom>
            <a:noFill/>
            <a:ln w="9525">
              <a:noFill/>
              <a:round/>
              <a:headEnd/>
              <a:tailEnd/>
            </a:ln>
          </p:spPr>
          <p:txBody>
            <a:bodyPr lIns="93505" tIns="46752" rIns="93505" bIns="46752" anchor="ctr">
              <a:spAutoFit/>
            </a:bodyPr>
            <a:lstStyle/>
            <a:p>
              <a:pPr marL="95239" marR="0" lvl="0" indent="-95239" algn="l" defTabSz="934929" rtl="0" eaLnBrk="1" fontAlgn="base" latinLnBrk="0" hangingPunct="1">
                <a:lnSpc>
                  <a:spcPct val="100000"/>
                </a:lnSpc>
                <a:spcBef>
                  <a:spcPct val="0"/>
                </a:spcBef>
                <a:spcAft>
                  <a:spcPts val="3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障害の種別や各種ニーズに対応する</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95239" marR="0" lvl="0" indent="-95239" algn="l" defTabSz="934929" rtl="0" eaLnBrk="1" fontAlgn="base" latinLnBrk="0" hangingPunct="1">
                <a:lnSpc>
                  <a:spcPct val="100000"/>
                </a:lnSpc>
                <a:spcBef>
                  <a:spcPct val="0"/>
                </a:spcBef>
                <a:spcAft>
                  <a:spcPts val="3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　総合的な相談支援（３障害対応）の実施</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95239" marR="0" lvl="0" indent="-95239" algn="l" defTabSz="934929" rtl="0" eaLnBrk="1" fontAlgn="base" latinLnBrk="0" hangingPunct="1">
                <a:lnSpc>
                  <a:spcPct val="100000"/>
                </a:lnSpc>
                <a:spcBef>
                  <a:spcPct val="0"/>
                </a:spcBef>
                <a:spcAft>
                  <a:spcPts val="3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　専門的な相談支援の実施</a:t>
              </a:r>
            </a:p>
          </p:txBody>
        </p:sp>
        <p:sp>
          <p:nvSpPr>
            <p:cNvPr id="69662" name="AutoShape 6"/>
            <p:cNvSpPr>
              <a:spLocks noChangeArrowheads="1"/>
            </p:cNvSpPr>
            <p:nvPr/>
          </p:nvSpPr>
          <p:spPr bwMode="auto">
            <a:xfrm>
              <a:off x="5952368" y="2743889"/>
              <a:ext cx="3540002" cy="882654"/>
            </a:xfrm>
            <a:prstGeom prst="roundRect">
              <a:avLst>
                <a:gd name="adj" fmla="val 16667"/>
              </a:avLst>
            </a:prstGeom>
            <a:noFill/>
            <a:ln w="9525">
              <a:noFill/>
              <a:round/>
              <a:headEnd/>
              <a:tailEnd/>
            </a:ln>
          </p:spPr>
          <p:txBody>
            <a:bodyPr lIns="93505" tIns="46752" rIns="93505" bIns="46752" anchor="ctr">
              <a:spAutoFit/>
            </a:bodyPr>
            <a:lstStyle/>
            <a:p>
              <a:pPr marL="95239" marR="0" lvl="0" indent="-95239" algn="l" defTabSz="934929" rtl="0" eaLnBrk="1" fontAlgn="base" latinLnBrk="0" hangingPunct="1">
                <a:lnSpc>
                  <a:spcPct val="100000"/>
                </a:lnSpc>
                <a:spcBef>
                  <a:spcPct val="0"/>
                </a:spcBef>
                <a:spcAft>
                  <a:spcPts val="4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・入所施設や精神科病院への働きかけ</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95239" marR="0" lvl="0" indent="-95239" algn="l" defTabSz="934929" rtl="0" eaLnBrk="1" fontAlgn="base" latinLnBrk="0" hangingPunct="1">
                <a:lnSpc>
                  <a:spcPct val="100000"/>
                </a:lnSpc>
                <a:spcBef>
                  <a:spcPct val="0"/>
                </a:spcBef>
                <a:spcAft>
                  <a:spcPts val="4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・地域の体制整備に係るコーディネート</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4542" name="上矢印 28"/>
            <p:cNvSpPr>
              <a:spLocks noChangeArrowheads="1"/>
            </p:cNvSpPr>
            <p:nvPr/>
          </p:nvSpPr>
          <p:spPr bwMode="auto">
            <a:xfrm>
              <a:off x="3618415" y="5974599"/>
              <a:ext cx="2050309" cy="653898"/>
            </a:xfrm>
            <a:prstGeom prst="upArrow">
              <a:avLst>
                <a:gd name="adj1" fmla="val 50000"/>
                <a:gd name="adj2" fmla="val 50000"/>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HG丸ｺﾞｼｯｸM-PRO" pitchFamily="50" charset="-128"/>
                  <a:cs typeface="+mn-cs"/>
                </a:rPr>
                <a:t>運営委託等</a:t>
              </a:r>
            </a:p>
          </p:txBody>
        </p:sp>
      </p:grpSp>
      <p:sp>
        <p:nvSpPr>
          <p:cNvPr id="46" name="円/楕円 45"/>
          <p:cNvSpPr/>
          <p:nvPr/>
        </p:nvSpPr>
        <p:spPr bwMode="auto">
          <a:xfrm>
            <a:off x="416526" y="2420690"/>
            <a:ext cx="1169988"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相談支援事業者</a:t>
            </a:r>
          </a:p>
        </p:txBody>
      </p:sp>
      <p:sp>
        <p:nvSpPr>
          <p:cNvPr id="47" name="円/楕円 46"/>
          <p:cNvSpPr/>
          <p:nvPr/>
        </p:nvSpPr>
        <p:spPr bwMode="auto">
          <a:xfrm>
            <a:off x="344880" y="5346688"/>
            <a:ext cx="1169987"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相談支援事業者</a:t>
            </a:r>
          </a:p>
        </p:txBody>
      </p:sp>
      <p:sp>
        <p:nvSpPr>
          <p:cNvPr id="48" name="円/楕円 47"/>
          <p:cNvSpPr/>
          <p:nvPr/>
        </p:nvSpPr>
        <p:spPr bwMode="auto">
          <a:xfrm>
            <a:off x="8338348" y="2420690"/>
            <a:ext cx="1169988"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相談支援事業者</a:t>
            </a:r>
          </a:p>
        </p:txBody>
      </p:sp>
      <p:sp>
        <p:nvSpPr>
          <p:cNvPr id="69641" name="円/楕円 48"/>
          <p:cNvSpPr>
            <a:spLocks noChangeArrowheads="1"/>
          </p:cNvSpPr>
          <p:nvPr/>
        </p:nvSpPr>
        <p:spPr bwMode="auto">
          <a:xfrm>
            <a:off x="7839529" y="5490971"/>
            <a:ext cx="1793875" cy="936625"/>
          </a:xfrm>
          <a:prstGeom prst="ellipse">
            <a:avLst/>
          </a:prstGeom>
          <a:solidFill>
            <a:schemeClr val="bg1"/>
          </a:solidFill>
          <a:ln w="9525" algn="ctr">
            <a:solidFill>
              <a:schemeClr val="tx1"/>
            </a:solidFill>
            <a:round/>
            <a:headEnd/>
            <a:tailEnd/>
          </a:ln>
        </p:spPr>
        <p:txBody>
          <a:bodyPr lIns="89989" tIns="46795" rIns="89989" bIns="467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児童発達</a:t>
            </a:r>
            <a:endParaRPr kumimoji="1" lang="en-US" altLang="ja-JP" sz="11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支援センター</a:t>
            </a:r>
            <a:endParaRPr kumimoji="1" lang="en-US" altLang="ja-JP" sz="11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51" name="左右矢印 50"/>
          <p:cNvSpPr/>
          <p:nvPr/>
        </p:nvSpPr>
        <p:spPr bwMode="auto">
          <a:xfrm rot="2700000">
            <a:off x="1273057" y="2918842"/>
            <a:ext cx="504056" cy="390043"/>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連携</a:t>
            </a:r>
          </a:p>
        </p:txBody>
      </p:sp>
      <p:sp>
        <p:nvSpPr>
          <p:cNvPr id="52" name="左右矢印 51"/>
          <p:cNvSpPr/>
          <p:nvPr/>
        </p:nvSpPr>
        <p:spPr bwMode="auto">
          <a:xfrm rot="8100000">
            <a:off x="8248418" y="3000632"/>
            <a:ext cx="546061"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連携</a:t>
            </a:r>
          </a:p>
        </p:txBody>
      </p:sp>
      <p:sp>
        <p:nvSpPr>
          <p:cNvPr id="53" name="左右矢印 52"/>
          <p:cNvSpPr/>
          <p:nvPr/>
        </p:nvSpPr>
        <p:spPr bwMode="auto">
          <a:xfrm rot="8100000">
            <a:off x="1106985" y="4996062"/>
            <a:ext cx="584784"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連携</a:t>
            </a:r>
          </a:p>
        </p:txBody>
      </p:sp>
      <p:sp>
        <p:nvSpPr>
          <p:cNvPr id="54" name="左右矢印 53"/>
          <p:cNvSpPr/>
          <p:nvPr/>
        </p:nvSpPr>
        <p:spPr bwMode="auto">
          <a:xfrm rot="2700000">
            <a:off x="8112553" y="5041041"/>
            <a:ext cx="517821" cy="390043"/>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連携</a:t>
            </a:r>
          </a:p>
        </p:txBody>
      </p:sp>
      <p:sp>
        <p:nvSpPr>
          <p:cNvPr id="55" name="正方形/長方形 54"/>
          <p:cNvSpPr/>
          <p:nvPr/>
        </p:nvSpPr>
        <p:spPr bwMode="auto">
          <a:xfrm>
            <a:off x="3225510" y="1916882"/>
            <a:ext cx="3354387" cy="360363"/>
          </a:xfrm>
          <a:prstGeom prst="rect">
            <a:avLst/>
          </a:prstGeom>
          <a:solidFill>
            <a:schemeClr val="accent5">
              <a:lumMod val="20000"/>
              <a:lumOff val="80000"/>
            </a:schemeClr>
          </a:solidFill>
          <a:ln w="57150" cmpd="dbl">
            <a:solidFill>
              <a:schemeClr val="tx2">
                <a:lumMod val="60000"/>
                <a:lumOff val="40000"/>
              </a:schemeClr>
            </a:solidFill>
            <a:headEnd type="none" w="med" len="med"/>
            <a:tailEnd type="none" w="med" len="med"/>
          </a:ln>
          <a:effectLst>
            <a:outerShdw blurRad="40000" dist="20000" dir="5400000" rotWithShape="0">
              <a:srgbClr val="000000">
                <a:alpha val="62000"/>
              </a:srgbClr>
            </a:outerShdw>
          </a:effectLst>
        </p:spPr>
        <p:style>
          <a:lnRef idx="1">
            <a:schemeClr val="accent3"/>
          </a:lnRef>
          <a:fillRef idx="2">
            <a:schemeClr val="accent3"/>
          </a:fillRef>
          <a:effectRef idx="1">
            <a:schemeClr val="accent3"/>
          </a:effectRef>
          <a:fontRef idx="minor">
            <a:schemeClr val="dk1"/>
          </a:fontRef>
        </p:style>
        <p:txBody>
          <a:bodyPr lIns="89989" tIns="46795" rIns="89989" bIns="46795"/>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a:ea typeface="ＭＳ Ｐゴシック"/>
                <a:cs typeface="+mn-cs"/>
              </a:rPr>
              <a:t>基幹相談支援センター</a:t>
            </a:r>
          </a:p>
        </p:txBody>
      </p:sp>
      <p:sp>
        <p:nvSpPr>
          <p:cNvPr id="69647" name="正方形/長方形 56"/>
          <p:cNvSpPr>
            <a:spLocks noChangeArrowheads="1"/>
          </p:cNvSpPr>
          <p:nvPr/>
        </p:nvSpPr>
        <p:spPr bwMode="auto">
          <a:xfrm>
            <a:off x="7978288" y="5921363"/>
            <a:ext cx="1654175" cy="360362"/>
          </a:xfrm>
          <a:prstGeom prst="rect">
            <a:avLst/>
          </a:prstGeom>
          <a:noFill/>
          <a:ln w="9525" algn="ctr">
            <a:noFill/>
            <a:round/>
            <a:headEnd/>
            <a:tailEnd/>
          </a:ln>
        </p:spPr>
        <p:txBody>
          <a:bodyPr lIns="89989" tIns="46795" rIns="89989" bIns="46795"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charset="0"/>
                <a:ea typeface="HG丸ｺﾞｼｯｸM-PRO" pitchFamily="50" charset="-128"/>
                <a:cs typeface="+mn-cs"/>
              </a:rPr>
              <a:t> （相談支援事業者）</a:t>
            </a:r>
          </a:p>
        </p:txBody>
      </p:sp>
      <p:sp>
        <p:nvSpPr>
          <p:cNvPr id="57" name="AutoShape 13"/>
          <p:cNvSpPr>
            <a:spLocks noChangeArrowheads="1"/>
          </p:cNvSpPr>
          <p:nvPr/>
        </p:nvSpPr>
        <p:spPr bwMode="auto">
          <a:xfrm>
            <a:off x="3800936" y="6471737"/>
            <a:ext cx="2447926" cy="360363"/>
          </a:xfrm>
          <a:prstGeom prst="roundRect">
            <a:avLst>
              <a:gd name="adj" fmla="val 16667"/>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58402" tIns="46744" rIns="58402" bIns="46744" anchor="ctr"/>
          <a:lstStyle/>
          <a:p>
            <a:pPr marL="0" marR="0" lvl="0" indent="0" algn="ctr" defTabSz="933341" rtl="0" eaLnBrk="1" fontAlgn="base" latinLnBrk="0" hangingPunct="1">
              <a:lnSpc>
                <a:spcPct val="100000"/>
              </a:lnSpc>
              <a:spcBef>
                <a:spcPct val="4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HG丸ｺﾞｼｯｸM-PRO" pitchFamily="50" charset="-128"/>
                <a:cs typeface="+mn-cs"/>
              </a:rPr>
              <a:t>協　　議　　会</a:t>
            </a:r>
          </a:p>
        </p:txBody>
      </p:sp>
      <p:sp>
        <p:nvSpPr>
          <p:cNvPr id="69649" name="AutoShape 6"/>
          <p:cNvSpPr>
            <a:spLocks noChangeArrowheads="1"/>
          </p:cNvSpPr>
          <p:nvPr/>
        </p:nvSpPr>
        <p:spPr bwMode="auto">
          <a:xfrm>
            <a:off x="3513929" y="5057763"/>
            <a:ext cx="3311525" cy="830262"/>
          </a:xfrm>
          <a:prstGeom prst="roundRect">
            <a:avLst>
              <a:gd name="adj" fmla="val 16667"/>
            </a:avLst>
          </a:prstGeom>
          <a:noFill/>
          <a:ln w="9525">
            <a:noFill/>
            <a:round/>
            <a:headEnd/>
            <a:tailEnd/>
          </a:ln>
        </p:spPr>
        <p:txBody>
          <a:bodyPr lIns="93494" tIns="46747" rIns="93494" bIns="46747" anchor="ctr">
            <a:spAutoFit/>
          </a:bodyPr>
          <a:lstStyle/>
          <a:p>
            <a:pPr marL="95239" marR="0" lvl="0" indent="-95239" algn="l" defTabSz="934929" rtl="0" eaLnBrk="1" fontAlgn="base" latinLnBrk="0" hangingPunct="1">
              <a:lnSpc>
                <a:spcPct val="100000"/>
              </a:lnSpc>
              <a:spcBef>
                <a:spcPct val="0"/>
              </a:spcBef>
              <a:spcAft>
                <a:spcPts val="4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・相談支援事業者への専門的指導、助言</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95239" marR="0" lvl="0" indent="-95239" algn="l" defTabSz="934929" rtl="0" eaLnBrk="1" fontAlgn="base" latinLnBrk="0" hangingPunct="1">
              <a:lnSpc>
                <a:spcPct val="100000"/>
              </a:lnSpc>
              <a:spcBef>
                <a:spcPct val="0"/>
              </a:spcBef>
              <a:spcAft>
                <a:spcPts val="4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・相談支援事業者の人材育成</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95239" marR="0" lvl="0" indent="-95239" algn="l" defTabSz="934929" rtl="0" eaLnBrk="1" fontAlgn="base" latinLnBrk="0" hangingPunct="1">
              <a:lnSpc>
                <a:spcPct val="100000"/>
              </a:lnSpc>
              <a:spcBef>
                <a:spcPct val="0"/>
              </a:spcBef>
              <a:spcAft>
                <a:spcPts val="4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・相談機関との連携強化の取組</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8" name="スライド番号プレースホルダー 1"/>
          <p:cNvSpPr>
            <a:spLocks noGrp="1"/>
          </p:cNvSpPr>
          <p:nvPr>
            <p:ph type="sldNum" sz="quarter" idx="12"/>
          </p:nvPr>
        </p:nvSpPr>
        <p:spPr>
          <a:xfrm>
            <a:off x="7603858" y="6492877"/>
            <a:ext cx="2311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650902-BC30-4882-9DB1-CF188FB606CB}"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39" name="テキスト ボックス 38">
            <a:extLst>
              <a:ext uri="{FF2B5EF4-FFF2-40B4-BE49-F238E27FC236}">
                <a16:creationId xmlns:a16="http://schemas.microsoft.com/office/drawing/2014/main" id="{1BD35E75-74A6-4877-AC8D-121EFB01C02A}"/>
              </a:ext>
            </a:extLst>
          </p:cNvPr>
          <p:cNvSpPr txBox="1"/>
          <p:nvPr/>
        </p:nvSpPr>
        <p:spPr>
          <a:xfrm>
            <a:off x="8481392"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Text Box 15">
            <a:extLst>
              <a:ext uri="{FF2B5EF4-FFF2-40B4-BE49-F238E27FC236}">
                <a16:creationId xmlns:a16="http://schemas.microsoft.com/office/drawing/2014/main" id="{06BC537F-7790-40D0-8C45-29849A8B4558}"/>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6" name="正方形/長方形 5"/>
          <p:cNvSpPr/>
          <p:nvPr/>
        </p:nvSpPr>
        <p:spPr>
          <a:xfrm>
            <a:off x="7160226" y="1861887"/>
            <a:ext cx="2356244" cy="54849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dirty="0" smtClean="0"/>
              <a:t>平成</a:t>
            </a:r>
            <a:r>
              <a:rPr kumimoji="1" lang="en-US" altLang="ja-JP" dirty="0" smtClean="0"/>
              <a:t>29</a:t>
            </a:r>
            <a:r>
              <a:rPr kumimoji="1" lang="ja-JP" altLang="en-US" dirty="0" smtClean="0"/>
              <a:t>年度設置市町村数：</a:t>
            </a:r>
            <a:r>
              <a:rPr kumimoji="1" lang="en-US" altLang="ja-JP" dirty="0" smtClean="0"/>
              <a:t>518</a:t>
            </a:r>
          </a:p>
          <a:p>
            <a:pPr algn="r"/>
            <a:r>
              <a:rPr kumimoji="1" lang="ja-JP" altLang="en-US" dirty="0" smtClean="0"/>
              <a:t>設置箇所数：</a:t>
            </a:r>
            <a:r>
              <a:rPr kumimoji="1" lang="en-US" altLang="ja-JP" dirty="0" smtClean="0"/>
              <a:t>544</a:t>
            </a:r>
          </a:p>
          <a:p>
            <a:pPr algn="r"/>
            <a:r>
              <a:rPr kumimoji="1" lang="ja-JP" altLang="en-US" dirty="0" smtClean="0"/>
              <a:t>（一部共同設置）</a:t>
            </a:r>
          </a:p>
        </p:txBody>
      </p:sp>
    </p:spTree>
    <p:extLst>
      <p:ext uri="{BB962C8B-B14F-4D97-AF65-F5344CB8AC3E}">
        <p14:creationId xmlns:p14="http://schemas.microsoft.com/office/powerpoint/2010/main" val="2241893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414407" y="1541986"/>
            <a:ext cx="6194778" cy="4191270"/>
          </a:xfrm>
          <a:prstGeom prst="rect">
            <a:avLst/>
          </a:prstGeom>
        </p:spPr>
      </p:pic>
      <p:sp>
        <p:nvSpPr>
          <p:cNvPr id="6" name="正方形/長方形 5"/>
          <p:cNvSpPr/>
          <p:nvPr/>
        </p:nvSpPr>
        <p:spPr bwMode="auto">
          <a:xfrm>
            <a:off x="6825213" y="1873650"/>
            <a:ext cx="2879840" cy="4752528"/>
          </a:xfrm>
          <a:prstGeom prst="rect">
            <a:avLst/>
          </a:prstGeom>
          <a:solidFill>
            <a:srgbClr val="DBEEF4"/>
          </a:solidFill>
          <a:ln w="9525" cap="flat" cmpd="sng" algn="ctr">
            <a:solidFill>
              <a:schemeClr val="tx1"/>
            </a:solidFill>
            <a:prstDash val="dash"/>
            <a:round/>
            <a:headEnd type="none" w="med" len="med"/>
            <a:tailEnd type="none" w="med" len="med"/>
          </a:ln>
          <a:effectLst>
            <a:innerShdw blurRad="114300">
              <a:prstClr val="black"/>
            </a:innerShdw>
          </a:effectLst>
        </p:spPr>
        <p:txBody>
          <a:bodyPr vert="horz" wrap="square" lIns="0" tIns="7359" rIns="0" bIns="7359" numCol="1" rtlCol="0" anchor="t" anchorCtr="0" compatLnSpc="1">
            <a:prstTxWarp prst="textNoShape">
              <a:avLst/>
            </a:prstTxWarp>
          </a:bodyPr>
          <a:lstStyle/>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ＤＨＰ特太ゴシック体" pitchFamily="2" charset="-128"/>
              <a:cs typeface="+mn-cs"/>
            </a:endParaRPr>
          </a:p>
          <a:p>
            <a:pPr marL="119063" marR="0" lvl="0" indent="-119063" algn="l" defTabSz="873125" rtl="0" eaLnBrk="1" fontAlgn="base" latinLnBrk="0" hangingPunct="1">
              <a:lnSpc>
                <a:spcPts val="6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ＤＨＰ特太ゴシック体" pitchFamily="2"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ＤＨＰ特太ゴシック体" pitchFamily="2" charset="-128"/>
                <a:cs typeface="+mn-cs"/>
              </a:rPr>
              <a:t>（地域移行支援）</a:t>
            </a: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ＤＨＰ特太ゴシック体" pitchFamily="2"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・地域移行支援ｻｰﾋﾞｽ費</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(Ⅰ)</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3,044</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月</a:t>
            </a:r>
            <a:endPar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zh-TW"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Ⅱ</a:t>
            </a:r>
            <a:r>
              <a:rPr kumimoji="1" lang="en-US" altLang="zh-TW"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zh-TW"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2,3</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36</a:t>
            </a:r>
            <a:r>
              <a:rPr kumimoji="1" lang="zh-TW"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zh-TW"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zh-TW"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月</a:t>
            </a: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・初回加算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500</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月</a:t>
            </a: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（利用を開始した月に加算）</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・集中支援加算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500</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月</a:t>
            </a: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（月</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6</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日以上面接・同行による支援を行った場合に加算）</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・退院・退所月加算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2,700</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月</a:t>
            </a: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（退院・退所月に加算）</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endParaRPr kumimoji="1" lang="en-US" altLang="ja-JP"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・障害福祉サービス事業の体験利用加算</a:t>
            </a: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（障害福祉ｻｰﾋﾞｽの体験的な利用支援を行った場合に加算）</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開始日～</a:t>
            </a:r>
            <a:r>
              <a:rPr kumimoji="1" lang="en-US" altLang="zh-TW"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5</a:t>
            </a:r>
            <a:r>
              <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日目　　</a:t>
            </a:r>
            <a:r>
              <a:rPr kumimoji="1" lang="en-US" altLang="zh-TW"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500</a:t>
            </a:r>
            <a:r>
              <a:rPr kumimoji="1" lang="zh-TW"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a:t>
            </a:r>
            <a:endPar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zh-TW"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6</a:t>
            </a:r>
            <a:r>
              <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日目～</a:t>
            </a:r>
            <a:r>
              <a:rPr kumimoji="1" lang="en-US" altLang="zh-TW"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15</a:t>
            </a:r>
            <a:r>
              <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日目　　</a:t>
            </a:r>
            <a:r>
              <a:rPr kumimoji="1" lang="en-US" altLang="zh-TW"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250</a:t>
            </a:r>
            <a:r>
              <a:rPr kumimoji="1" lang="zh-TW"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a:t>
            </a:r>
            <a:endParaRPr kumimoji="1" lang="zh-TW"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endParaRPr kumimoji="1" lang="en-US" altLang="ja-JP"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・体験宿泊加算（</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Ⅰ</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300</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a:t>
            </a:r>
            <a:endPar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Ⅱ</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700</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a:t>
            </a:r>
            <a:endPar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（一人暮らしに向けた体験的な宿泊支援を行った場合）</a:t>
            </a: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endParaRPr kumimoji="1" lang="en-US" altLang="ja-JP"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・特別地域加算　　　　　　　　</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15/100</a:t>
            </a: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（中山間地域等に居住している者に対して支援した場合）</a:t>
            </a:r>
          </a:p>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ＤＨＰ特太ゴシック体" pitchFamily="2" charset="-128"/>
                <a:cs typeface="+mn-cs"/>
              </a:rPr>
              <a:t>（地域定着支援）</a:t>
            </a: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ＤＨＰ特太ゴシック体" pitchFamily="2"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・地域定着支援サービス費</a:t>
            </a: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体制確保費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304</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月</a:t>
            </a:r>
            <a:endPar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緊急時支援費（</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Ⅰ</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709</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a:t>
            </a:r>
            <a:endPar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Ⅱ</a:t>
            </a: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94</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単位</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日</a:t>
            </a: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endParaRPr kumimoji="1" lang="en-US" altLang="ja-JP" sz="5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・特別地域加算　　　　　　　　</a:t>
            </a:r>
            <a:r>
              <a:rPr kumimoji="1" lang="ja-JP" altLang="en-US"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15/100</a:t>
            </a:r>
          </a:p>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en-US" altLang="ja-JP" sz="1050" b="0" i="0" u="sng"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p:txBody>
      </p:sp>
      <p:sp>
        <p:nvSpPr>
          <p:cNvPr id="13" name="角丸四角形 12"/>
          <p:cNvSpPr/>
          <p:nvPr/>
        </p:nvSpPr>
        <p:spPr>
          <a:xfrm>
            <a:off x="72011" y="1772816"/>
            <a:ext cx="5313040" cy="360040"/>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1651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（参考）　地域生活への移行に向けた支援の流れ（イメージ）</a:t>
            </a:r>
            <a:endParaRPr kumimoji="1" lang="en-US" altLang="ja-JP" sz="11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8" name="角丸四角形 7"/>
          <p:cNvSpPr/>
          <p:nvPr/>
        </p:nvSpPr>
        <p:spPr bwMode="auto">
          <a:xfrm>
            <a:off x="7486902" y="1830219"/>
            <a:ext cx="1560173" cy="22824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ctr" anchorCtr="0" compatLnSpc="1">
            <a:prstTxWarp prst="textNoShape">
              <a:avLst/>
            </a:prstTxWarp>
          </a:bodyPr>
          <a:lstStyle/>
          <a:p>
            <a:pPr marL="119063" marR="0" lvl="0" indent="-119063" algn="ctr" defTabSz="873125"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創英角ﾎﾟｯﾌﾟ体" pitchFamily="50" charset="-128"/>
                <a:ea typeface="ＤＨＰ特太ゴシック体" pitchFamily="2" charset="-128"/>
                <a:cs typeface="+mn-cs"/>
              </a:rPr>
              <a:t>報 酬 単 価</a:t>
            </a:r>
          </a:p>
        </p:txBody>
      </p:sp>
      <p:sp>
        <p:nvSpPr>
          <p:cNvPr id="9" name="AutoShape 2"/>
          <p:cNvSpPr>
            <a:spLocks noChangeArrowheads="1"/>
          </p:cNvSpPr>
          <p:nvPr/>
        </p:nvSpPr>
        <p:spPr bwMode="auto">
          <a:xfrm>
            <a:off x="272006" y="232892"/>
            <a:ext cx="9433048" cy="531813"/>
          </a:xfrm>
          <a:prstGeom prst="bevel">
            <a:avLst>
              <a:gd name="adj" fmla="val 12500"/>
            </a:avLst>
          </a:prstGeom>
          <a:solidFill>
            <a:srgbClr val="FFFF66">
              <a:alpha val="47843"/>
            </a:srgbClr>
          </a:solidFill>
          <a:ln w="9525">
            <a:solidFill>
              <a:schemeClr val="tx1"/>
            </a:solid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1F497D">
                    <a:lumMod val="50000"/>
                  </a:srgbClr>
                </a:solidFill>
                <a:effectLst/>
                <a:uLnTx/>
                <a:uFillTx/>
                <a:latin typeface="Arial" charset="0"/>
                <a:ea typeface="ＤＨＰ特太ゴシック体" pitchFamily="2" charset="-128"/>
                <a:cs typeface="+mn-cs"/>
              </a:rPr>
              <a:t>地域相談支援（地域移行支援・地域定着支援）の概要</a:t>
            </a:r>
          </a:p>
        </p:txBody>
      </p:sp>
      <p:sp>
        <p:nvSpPr>
          <p:cNvPr id="10" name="角丸四角形 9"/>
          <p:cNvSpPr/>
          <p:nvPr/>
        </p:nvSpPr>
        <p:spPr>
          <a:xfrm>
            <a:off x="272005" y="836712"/>
            <a:ext cx="9433048" cy="936104"/>
          </a:xfrm>
          <a:prstGeom prst="roundRect">
            <a:avLst/>
          </a:prstGeom>
          <a:solidFill>
            <a:schemeClr val="bg1"/>
          </a:solidFill>
          <a:ln w="3175">
            <a:solidFill>
              <a:schemeClr val="tx2">
                <a:lumMod val="50000"/>
              </a:schemeClr>
            </a:solidFill>
            <a:headEnd type="none" w="med" len="med"/>
            <a:tailEnd type="arrow"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vert="horz"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　地域移行支援</a:t>
            </a:r>
            <a:r>
              <a:rPr kumimoji="1" lang="ja-JP" altLang="en-US" sz="12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・・・障害者支援施設、精神科病院、救護施設・更生施設、矯正施設等に入所又は入院している障害者を対象に住居の</a:t>
            </a:r>
            <a:endParaRPr kumimoji="1" lang="en-US" altLang="ja-JP" sz="12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　　　　　　　　　　確保その他の地域生活へ移行するための支援を行う。 </a:t>
            </a:r>
            <a:endParaRPr kumimoji="1" lang="en-US" altLang="ja-JP" sz="12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　地域定着支援</a:t>
            </a:r>
            <a:r>
              <a:rPr kumimoji="1" lang="ja-JP" altLang="en-US" sz="12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・・・居宅において単身で生活している障害者等を対象に常時の連絡体制を確保し、緊急時には必要な支援を行う。</a:t>
            </a:r>
            <a:endParaRPr kumimoji="1" lang="en-US" altLang="ja-JP" sz="12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endParaRPr>
          </a:p>
        </p:txBody>
      </p:sp>
      <p:graphicFrame>
        <p:nvGraphicFramePr>
          <p:cNvPr id="11" name="表 10"/>
          <p:cNvGraphicFramePr>
            <a:graphicFrameLocks noGrp="1"/>
          </p:cNvGraphicFramePr>
          <p:nvPr>
            <p:extLst/>
          </p:nvPr>
        </p:nvGraphicFramePr>
        <p:xfrm>
          <a:off x="416496" y="5733256"/>
          <a:ext cx="6336703" cy="792089"/>
        </p:xfrm>
        <a:graphic>
          <a:graphicData uri="http://schemas.openxmlformats.org/drawingml/2006/table">
            <a:tbl>
              <a:tblPr firstRow="1" bandRow="1">
                <a:tableStyleId>{BC89EF96-8CEA-46FF-86C4-4CE0E7609802}</a:tableStyleId>
              </a:tblPr>
              <a:tblGrid>
                <a:gridCol w="1621017">
                  <a:extLst>
                    <a:ext uri="{9D8B030D-6E8A-4147-A177-3AD203B41FA5}">
                      <a16:colId xmlns:a16="http://schemas.microsoft.com/office/drawing/2014/main" val="20000"/>
                    </a:ext>
                  </a:extLst>
                </a:gridCol>
                <a:gridCol w="2357843">
                  <a:extLst>
                    <a:ext uri="{9D8B030D-6E8A-4147-A177-3AD203B41FA5}">
                      <a16:colId xmlns:a16="http://schemas.microsoft.com/office/drawing/2014/main" val="20001"/>
                    </a:ext>
                  </a:extLst>
                </a:gridCol>
                <a:gridCol w="2357843">
                  <a:extLst>
                    <a:ext uri="{9D8B030D-6E8A-4147-A177-3AD203B41FA5}">
                      <a16:colId xmlns:a16="http://schemas.microsoft.com/office/drawing/2014/main" val="20002"/>
                    </a:ext>
                  </a:extLst>
                </a:gridCol>
              </a:tblGrid>
              <a:tr h="247144">
                <a:tc>
                  <a:txBody>
                    <a:bodyPr/>
                    <a:lstStyle/>
                    <a:p>
                      <a:endParaRPr kumimoji="1" lang="ja-JP" altLang="en-US" sz="900" b="0" dirty="0">
                        <a:solidFill>
                          <a:schemeClr val="bg1"/>
                        </a:solidFill>
                        <a:latin typeface="メイリオ" pitchFamily="50" charset="-128"/>
                        <a:ea typeface="メイリオ" pitchFamily="50" charset="-128"/>
                      </a:endParaRPr>
                    </a:p>
                  </a:txBody>
                  <a:tcPr anchor="ctr">
                    <a:solidFill>
                      <a:schemeClr val="tx2">
                        <a:lumMod val="60000"/>
                        <a:lumOff val="40000"/>
                      </a:schemeClr>
                    </a:solidFill>
                  </a:tcPr>
                </a:tc>
                <a:tc>
                  <a:txBody>
                    <a:bodyPr/>
                    <a:lstStyle/>
                    <a:p>
                      <a:pPr algn="ctr"/>
                      <a:r>
                        <a:rPr kumimoji="1" lang="ja-JP" altLang="en-US" sz="900" b="0" dirty="0">
                          <a:solidFill>
                            <a:schemeClr val="bg1"/>
                          </a:solidFill>
                          <a:latin typeface="メイリオ" pitchFamily="50" charset="-128"/>
                          <a:ea typeface="メイリオ" pitchFamily="50" charset="-128"/>
                        </a:rPr>
                        <a:t>地域移行支援</a:t>
                      </a:r>
                    </a:p>
                  </a:txBody>
                  <a:tcPr anchor="ctr">
                    <a:solidFill>
                      <a:schemeClr val="tx2">
                        <a:lumMod val="60000"/>
                        <a:lumOff val="40000"/>
                      </a:schemeClr>
                    </a:solidFill>
                  </a:tcPr>
                </a:tc>
                <a:tc>
                  <a:txBody>
                    <a:bodyPr/>
                    <a:lstStyle/>
                    <a:p>
                      <a:pPr algn="ctr"/>
                      <a:r>
                        <a:rPr kumimoji="1" lang="ja-JP" altLang="en-US" sz="900" b="0" dirty="0">
                          <a:solidFill>
                            <a:schemeClr val="bg1"/>
                          </a:solidFill>
                          <a:latin typeface="メイリオ" pitchFamily="50" charset="-128"/>
                          <a:ea typeface="メイリオ" pitchFamily="50" charset="-128"/>
                        </a:rPr>
                        <a:t>地域定着支援</a:t>
                      </a:r>
                    </a:p>
                  </a:txBody>
                  <a:tcPr anchor="ctr">
                    <a:solidFill>
                      <a:schemeClr val="tx2">
                        <a:lumMod val="60000"/>
                        <a:lumOff val="40000"/>
                      </a:schemeClr>
                    </a:solidFill>
                  </a:tcPr>
                </a:tc>
                <a:extLst>
                  <a:ext uri="{0D108BD9-81ED-4DB2-BD59-A6C34878D82A}">
                    <a16:rowId xmlns:a16="http://schemas.microsoft.com/office/drawing/2014/main" val="10000"/>
                  </a:ext>
                </a:extLst>
              </a:tr>
              <a:tr h="297801">
                <a:tc>
                  <a:txBody>
                    <a:bodyPr/>
                    <a:lstStyle/>
                    <a:p>
                      <a:pPr algn="ctr"/>
                      <a:r>
                        <a:rPr kumimoji="1" lang="ja-JP" altLang="en-US" sz="900" dirty="0">
                          <a:latin typeface="メイリオ" pitchFamily="50" charset="-128"/>
                          <a:ea typeface="メイリオ" pitchFamily="50" charset="-128"/>
                        </a:rPr>
                        <a:t>事業所数</a:t>
                      </a:r>
                    </a:p>
                  </a:txBody>
                  <a:tcPr anchor="ctr">
                    <a:solidFill>
                      <a:schemeClr val="bg1"/>
                    </a:solidFill>
                  </a:tcPr>
                </a:tc>
                <a:tc>
                  <a:txBody>
                    <a:bodyPr/>
                    <a:lstStyle/>
                    <a:p>
                      <a:pPr algn="r"/>
                      <a:r>
                        <a:rPr kumimoji="1" lang="ja-JP" altLang="en-US" sz="900" dirty="0">
                          <a:latin typeface="メイリオ" pitchFamily="50" charset="-128"/>
                          <a:ea typeface="メイリオ" pitchFamily="50" charset="-128"/>
                        </a:rPr>
                        <a:t>３２９事業所</a:t>
                      </a:r>
                    </a:p>
                  </a:txBody>
                  <a:tcPr anchor="ctr">
                    <a:solidFill>
                      <a:schemeClr val="bg1"/>
                    </a:solidFill>
                  </a:tcPr>
                </a:tc>
                <a:tc>
                  <a:txBody>
                    <a:bodyPr/>
                    <a:lstStyle/>
                    <a:p>
                      <a:pPr algn="r"/>
                      <a:r>
                        <a:rPr kumimoji="1" lang="ja-JP" altLang="en-US" sz="900" dirty="0">
                          <a:latin typeface="メイリオ" pitchFamily="50" charset="-128"/>
                          <a:ea typeface="メイリオ" pitchFamily="50" charset="-128"/>
                        </a:rPr>
                        <a:t>４９９事業所</a:t>
                      </a:r>
                    </a:p>
                  </a:txBody>
                  <a:tcPr anchor="ctr">
                    <a:solidFill>
                      <a:schemeClr val="bg1"/>
                    </a:solidFill>
                  </a:tcPr>
                </a:tc>
                <a:extLst>
                  <a:ext uri="{0D108BD9-81ED-4DB2-BD59-A6C34878D82A}">
                    <a16:rowId xmlns:a16="http://schemas.microsoft.com/office/drawing/2014/main" val="10001"/>
                  </a:ext>
                </a:extLst>
              </a:tr>
              <a:tr h="247144">
                <a:tc>
                  <a:txBody>
                    <a:bodyPr/>
                    <a:lstStyle/>
                    <a:p>
                      <a:pPr algn="ctr"/>
                      <a:r>
                        <a:rPr kumimoji="1" lang="ja-JP" altLang="en-US" sz="900" dirty="0">
                          <a:latin typeface="メイリオ" pitchFamily="50" charset="-128"/>
                          <a:ea typeface="メイリオ" pitchFamily="50" charset="-128"/>
                        </a:rPr>
                        <a:t>利用者数</a:t>
                      </a:r>
                    </a:p>
                  </a:txBody>
                  <a:tcPr anchor="ctr">
                    <a:solidFill>
                      <a:schemeClr val="bg1"/>
                    </a:solidFill>
                  </a:tcPr>
                </a:tc>
                <a:tc>
                  <a:txBody>
                    <a:bodyPr/>
                    <a:lstStyle/>
                    <a:p>
                      <a:pPr algn="r"/>
                      <a:r>
                        <a:rPr kumimoji="1" lang="ja-JP" altLang="en-US" sz="900" dirty="0">
                          <a:latin typeface="メイリオ" pitchFamily="50" charset="-128"/>
                          <a:ea typeface="メイリオ" pitchFamily="50" charset="-128"/>
                        </a:rPr>
                        <a:t>６２０人</a:t>
                      </a:r>
                    </a:p>
                  </a:txBody>
                  <a:tcPr anchor="ctr">
                    <a:solidFill>
                      <a:schemeClr val="bg1"/>
                    </a:solidFill>
                  </a:tcPr>
                </a:tc>
                <a:tc>
                  <a:txBody>
                    <a:bodyPr/>
                    <a:lstStyle/>
                    <a:p>
                      <a:pPr algn="r"/>
                      <a:r>
                        <a:rPr kumimoji="1" lang="ja-JP" altLang="en-US" sz="900" dirty="0">
                          <a:latin typeface="メイリオ" pitchFamily="50" charset="-128"/>
                          <a:ea typeface="メイリオ" pitchFamily="50" charset="-128"/>
                        </a:rPr>
                        <a:t>３，１０７人</a:t>
                      </a:r>
                    </a:p>
                  </a:txBody>
                  <a:tcPr anchor="ctr">
                    <a:solidFill>
                      <a:schemeClr val="bg1"/>
                    </a:solidFill>
                  </a:tcPr>
                </a:tc>
                <a:extLst>
                  <a:ext uri="{0D108BD9-81ED-4DB2-BD59-A6C34878D82A}">
                    <a16:rowId xmlns:a16="http://schemas.microsoft.com/office/drawing/2014/main" val="10002"/>
                  </a:ext>
                </a:extLst>
              </a:tr>
            </a:tbl>
          </a:graphicData>
        </a:graphic>
      </p:graphicFrame>
      <p:sp>
        <p:nvSpPr>
          <p:cNvPr id="12" name="テキスト ボックス 11"/>
          <p:cNvSpPr txBox="1"/>
          <p:nvPr/>
        </p:nvSpPr>
        <p:spPr>
          <a:xfrm>
            <a:off x="5243121" y="6525344"/>
            <a:ext cx="1512168"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国保連平成３０年８月実績</a:t>
            </a:r>
          </a:p>
        </p:txBody>
      </p:sp>
      <p:sp>
        <p:nvSpPr>
          <p:cNvPr id="15" name="テキスト ボックス 14">
            <a:extLst>
              <a:ext uri="{FF2B5EF4-FFF2-40B4-BE49-F238E27FC236}">
                <a16:creationId xmlns:a16="http://schemas.microsoft.com/office/drawing/2014/main" id="{29150ED3-8C63-4EA3-B303-F07CED8B3199}"/>
              </a:ext>
            </a:extLst>
          </p:cNvPr>
          <p:cNvSpPr txBox="1"/>
          <p:nvPr/>
        </p:nvSpPr>
        <p:spPr>
          <a:xfrm>
            <a:off x="8337376" y="404664"/>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Text Box 15">
            <a:extLst>
              <a:ext uri="{FF2B5EF4-FFF2-40B4-BE49-F238E27FC236}">
                <a16:creationId xmlns:a16="http://schemas.microsoft.com/office/drawing/2014/main" id="{F92C0FD5-8D55-4FE8-8C27-9AB282C819CB}"/>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641806" y="6544449"/>
            <a:ext cx="2311400" cy="365125"/>
          </a:xfrm>
        </p:spPr>
        <p:txBody>
          <a:bodyPr/>
          <a:lstStyle/>
          <a:p>
            <a:fld id="{5A866714-82EE-48DB-8C53-9720F2C87DB4}" type="slidenum">
              <a:rPr lang="ja-JP" altLang="en-US" smtClean="0">
                <a:solidFill>
                  <a:prstClr val="black">
                    <a:tint val="75000"/>
                  </a:prstClr>
                </a:solidFill>
              </a:rPr>
              <a:pPr/>
              <a:t>28</a:t>
            </a:fld>
            <a:endParaRPr lang="ja-JP" altLang="en-US" dirty="0">
              <a:solidFill>
                <a:prstClr val="black">
                  <a:tint val="75000"/>
                </a:prstClr>
              </a:solidFill>
            </a:endParaRPr>
          </a:p>
        </p:txBody>
      </p:sp>
    </p:spTree>
    <p:extLst>
      <p:ext uri="{BB962C8B-B14F-4D97-AF65-F5344CB8AC3E}">
        <p14:creationId xmlns:p14="http://schemas.microsoft.com/office/powerpoint/2010/main" val="160612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658379"/>
            <a:ext cx="431800" cy="233892"/>
          </a:xfrm>
          <a:prstGeom prst="rect">
            <a:avLst/>
          </a:prstGeom>
          <a:no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a:cs typeface="+mn-cs"/>
              </a:rPr>
              <a:t>～</a:t>
            </a:r>
          </a:p>
        </p:txBody>
      </p:sp>
      <p:sp>
        <p:nvSpPr>
          <p:cNvPr id="23" name="Text Box 3"/>
          <p:cNvSpPr txBox="1">
            <a:spLocks noChangeArrowheads="1"/>
          </p:cNvSpPr>
          <p:nvPr/>
        </p:nvSpPr>
        <p:spPr bwMode="auto">
          <a:xfrm>
            <a:off x="0" y="142877"/>
            <a:ext cx="9906000" cy="523220"/>
          </a:xfrm>
          <a:prstGeom prst="rect">
            <a:avLst/>
          </a:prstGeom>
          <a:noFill/>
          <a:ln w="9525" algn="ctr">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800" b="1" i="0" u="sng" strike="noStrike" kern="1200" cap="none" spc="0" normalizeH="0" baseline="0" noProof="0" dirty="0">
                <a:ln>
                  <a:noFill/>
                </a:ln>
                <a:solidFill>
                  <a:srgbClr val="1F497D"/>
                </a:solidFill>
                <a:effectLst>
                  <a:outerShdw blurRad="38100" dist="38100" dir="2700000" algn="tl">
                    <a:srgbClr val="C0C0C0"/>
                  </a:outerShdw>
                </a:effectLst>
                <a:uLnTx/>
                <a:uFillTx/>
                <a:latin typeface="Calibri"/>
                <a:ea typeface="ＤＨＰ特太ゴシック体" pitchFamily="2" charset="-128"/>
                <a:cs typeface="+mn-cs"/>
              </a:rPr>
              <a:t>地域移行支援</a:t>
            </a:r>
          </a:p>
        </p:txBody>
      </p:sp>
      <p:sp>
        <p:nvSpPr>
          <p:cNvPr id="20484" name="Text Box 2"/>
          <p:cNvSpPr txBox="1">
            <a:spLocks noChangeArrowheads="1"/>
          </p:cNvSpPr>
          <p:nvPr/>
        </p:nvSpPr>
        <p:spPr bwMode="auto">
          <a:xfrm>
            <a:off x="386953" y="662023"/>
            <a:ext cx="1625204" cy="33813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対象者</a:t>
            </a:r>
            <a:endPar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sp>
        <p:nvSpPr>
          <p:cNvPr id="20485" name="Text Box 2"/>
          <p:cNvSpPr txBox="1">
            <a:spLocks noChangeArrowheads="1"/>
          </p:cNvSpPr>
          <p:nvPr/>
        </p:nvSpPr>
        <p:spPr bwMode="auto">
          <a:xfrm>
            <a:off x="386954" y="2276872"/>
            <a:ext cx="2399110"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サービス内容</a:t>
            </a:r>
            <a:endPar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sp>
        <p:nvSpPr>
          <p:cNvPr id="20486" name="Text Box 2"/>
          <p:cNvSpPr txBox="1">
            <a:spLocks noChangeArrowheads="1"/>
          </p:cNvSpPr>
          <p:nvPr/>
        </p:nvSpPr>
        <p:spPr bwMode="auto">
          <a:xfrm>
            <a:off x="6179890" y="2312779"/>
            <a:ext cx="2708672"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主な人員配置</a:t>
            </a:r>
            <a:endPar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sp>
        <p:nvSpPr>
          <p:cNvPr id="27" name="正方形/長方形 26"/>
          <p:cNvSpPr/>
          <p:nvPr/>
        </p:nvSpPr>
        <p:spPr>
          <a:xfrm>
            <a:off x="386954" y="1000124"/>
            <a:ext cx="9246566" cy="112358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以下の者のうち、地域生活への移行のための支援が必要と認められる者</a:t>
            </a: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　障害者支援施設、療養介護を行う病院、救護施設・更生施設、矯正施設又は更生保護施設に入所している障害者等</a:t>
            </a: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児童福祉施設に入所する</a:t>
            </a:r>
            <a:r>
              <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18</a:t>
            </a: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歳以上の者、障害者支援施設に入所する</a:t>
            </a:r>
            <a:r>
              <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15</a:t>
            </a: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歳以上の障害者みなしの者も対象。</a:t>
            </a:r>
            <a:endPar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　精神科病院（精神科病院以外で精神病室が設けられている病院を含む）に入院している精神障害者</a:t>
            </a:r>
          </a:p>
        </p:txBody>
      </p:sp>
      <p:sp>
        <p:nvSpPr>
          <p:cNvPr id="20488" name="Rectangle 4"/>
          <p:cNvSpPr>
            <a:spLocks noChangeArrowheads="1"/>
          </p:cNvSpPr>
          <p:nvPr/>
        </p:nvSpPr>
        <p:spPr bwMode="auto">
          <a:xfrm>
            <a:off x="402194" y="2615010"/>
            <a:ext cx="5586550" cy="792088"/>
          </a:xfrm>
          <a:prstGeom prst="rect">
            <a:avLst/>
          </a:prstGeom>
          <a:solidFill>
            <a:srgbClr val="CCFFFF">
              <a:alpha val="49803"/>
            </a:srgbClr>
          </a:solidFill>
          <a:ln w="3175" algn="ctr">
            <a:solidFill>
              <a:schemeClr val="tx1"/>
            </a:solidFill>
            <a:miter lim="800000"/>
            <a:headEnd/>
            <a:tailEnd/>
          </a:ln>
        </p:spPr>
        <p:txBody>
          <a:bodyPr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■住居の確保その他の地域における生活に移行するための活動に関する相談</a:t>
            </a:r>
            <a:endPar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■地域移行にあたっての障害福祉サービスの体験的な利用支援</a:t>
            </a:r>
            <a:endPar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■地域移行にあたっての体験的な宿泊支援</a:t>
            </a:r>
          </a:p>
        </p:txBody>
      </p:sp>
      <p:sp>
        <p:nvSpPr>
          <p:cNvPr id="20489" name="Rectangle 4"/>
          <p:cNvSpPr>
            <a:spLocks noChangeArrowheads="1"/>
          </p:cNvSpPr>
          <p:nvPr/>
        </p:nvSpPr>
        <p:spPr bwMode="auto">
          <a:xfrm>
            <a:off x="6179888" y="2615010"/>
            <a:ext cx="3453632" cy="792088"/>
          </a:xfrm>
          <a:prstGeom prst="rect">
            <a:avLst/>
          </a:prstGeom>
          <a:solidFill>
            <a:srgbClr val="CCFFFF">
              <a:alpha val="49803"/>
            </a:srgbClr>
          </a:solidFill>
          <a:ln w="3175" algn="ctr">
            <a:solidFill>
              <a:schemeClr val="tx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従業者</a:t>
            </a:r>
            <a:endPar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・１人以上は相談支援専門員であること。</a:t>
            </a:r>
            <a:endPar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管理者</a:t>
            </a:r>
          </a:p>
        </p:txBody>
      </p:sp>
      <p:sp>
        <p:nvSpPr>
          <p:cNvPr id="20490" name="Text Box 2"/>
          <p:cNvSpPr txBox="1">
            <a:spLocks noChangeArrowheads="1"/>
          </p:cNvSpPr>
          <p:nvPr/>
        </p:nvSpPr>
        <p:spPr bwMode="auto">
          <a:xfrm>
            <a:off x="386954" y="3514462"/>
            <a:ext cx="3550080"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報酬</a:t>
            </a:r>
            <a:r>
              <a:rPr kumimoji="1" lang="ja-JP" altLang="en-US" sz="1600" b="1" i="0" u="sng"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単価（平成３０年</a:t>
            </a:r>
            <a:r>
              <a:rPr kumimoji="1" lang="en-US" altLang="ja-JP" sz="1600" b="1" i="0" u="sng"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4</a:t>
            </a:r>
            <a:r>
              <a:rPr kumimoji="1" lang="ja-JP" altLang="en-US" sz="1600" b="1" i="0" u="sng"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月～）</a:t>
            </a:r>
            <a:endParaRPr kumimoji="1" lang="en-US" altLang="ja-JP" sz="1600" b="1" i="0" u="sng"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p:txBody>
      </p:sp>
      <p:graphicFrame>
        <p:nvGraphicFramePr>
          <p:cNvPr id="32" name="表 31"/>
          <p:cNvGraphicFramePr>
            <a:graphicFrameLocks noGrp="1"/>
          </p:cNvGraphicFramePr>
          <p:nvPr>
            <p:extLst/>
          </p:nvPr>
        </p:nvGraphicFramePr>
        <p:xfrm>
          <a:off x="386955" y="3853016"/>
          <a:ext cx="9246569" cy="2240280"/>
        </p:xfrm>
        <a:graphic>
          <a:graphicData uri="http://schemas.openxmlformats.org/drawingml/2006/table">
            <a:tbl>
              <a:tblPr>
                <a:tableStyleId>{F5AB1C69-6EDB-4FF4-983F-18BD219EF322}</a:tableStyleId>
              </a:tblPr>
              <a:tblGrid>
                <a:gridCol w="1613717">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368153">
                  <a:extLst>
                    <a:ext uri="{9D8B030D-6E8A-4147-A177-3AD203B41FA5}">
                      <a16:colId xmlns:a16="http://schemas.microsoft.com/office/drawing/2014/main" val="20002"/>
                    </a:ext>
                  </a:extLst>
                </a:gridCol>
                <a:gridCol w="2304257">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285588">
                <a:tc gridSpan="5">
                  <a:txBody>
                    <a:bodyPr/>
                    <a:lstStyle/>
                    <a:p>
                      <a:r>
                        <a:rPr kumimoji="1" lang="ja-JP" altLang="en-US" sz="1400" dirty="0">
                          <a:ea typeface="ＤＨＰ特太ゴシック体" pitchFamily="2" charset="-128"/>
                        </a:rPr>
                        <a:t>■ 基本報酬</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57029">
                <a:tc gridSpan="5">
                  <a:txBody>
                    <a:bodyPr/>
                    <a:lstStyle/>
                    <a:p>
                      <a:pPr>
                        <a:spcBef>
                          <a:spcPts val="0"/>
                        </a:spcBef>
                        <a:defRPr/>
                      </a:pPr>
                      <a:r>
                        <a:rPr lang="ja-JP" altLang="en-US" sz="1200" b="1" dirty="0">
                          <a:latin typeface="HGPｺﾞｼｯｸM" pitchFamily="50" charset="-128"/>
                          <a:ea typeface="HGPｺﾞｼｯｸM" pitchFamily="50" charset="-128"/>
                        </a:rPr>
                        <a:t> 地域移行支援サービス費 （</a:t>
                      </a:r>
                      <a:r>
                        <a:rPr lang="en-US" altLang="ja-JP" sz="1200" b="1" dirty="0">
                          <a:latin typeface="HGPｺﾞｼｯｸM" pitchFamily="50" charset="-128"/>
                          <a:ea typeface="HGPｺﾞｼｯｸM" pitchFamily="50" charset="-128"/>
                        </a:rPr>
                        <a:t>Ⅰ</a:t>
                      </a:r>
                      <a:r>
                        <a:rPr lang="ja-JP" altLang="en-US" sz="1200" b="1" dirty="0">
                          <a:latin typeface="HGPｺﾞｼｯｸM" pitchFamily="50" charset="-128"/>
                          <a:ea typeface="HGPｺﾞｼｯｸM" pitchFamily="50" charset="-128"/>
                        </a:rPr>
                        <a:t>）　　</a:t>
                      </a:r>
                      <a:r>
                        <a:rPr lang="en-US" altLang="ja-JP" sz="1200" dirty="0">
                          <a:latin typeface="HGPｺﾞｼｯｸM" pitchFamily="50" charset="-128"/>
                          <a:ea typeface="HGPｺﾞｼｯｸM" pitchFamily="50" charset="-128"/>
                        </a:rPr>
                        <a:t>3,044</a:t>
                      </a:r>
                      <a:r>
                        <a:rPr lang="ja-JP" altLang="en-US" sz="1200" dirty="0">
                          <a:latin typeface="HGPｺﾞｼｯｸM" pitchFamily="50" charset="-128"/>
                          <a:ea typeface="HGPｺﾞｼｯｸM" pitchFamily="50" charset="-128"/>
                        </a:rPr>
                        <a:t>単位／月　　</a:t>
                      </a:r>
                      <a:endParaRPr lang="en-US" altLang="ja-JP" sz="1200" dirty="0">
                        <a:latin typeface="HGPｺﾞｼｯｸM" pitchFamily="50" charset="-128"/>
                        <a:ea typeface="HGPｺﾞｼｯｸM" pitchFamily="50" charset="-128"/>
                      </a:endParaRPr>
                    </a:p>
                    <a:p>
                      <a:pPr>
                        <a:spcBef>
                          <a:spcPts val="0"/>
                        </a:spcBef>
                        <a:defRPr/>
                      </a:pPr>
                      <a:r>
                        <a:rPr lang="ja-JP" altLang="en-US" sz="500" b="1" dirty="0">
                          <a:latin typeface="HGPｺﾞｼｯｸM" pitchFamily="50" charset="-128"/>
                          <a:ea typeface="HGPｺﾞｼｯｸM" pitchFamily="50" charset="-128"/>
                        </a:rPr>
                        <a:t>　</a:t>
                      </a:r>
                      <a:endParaRPr lang="en-US" altLang="ja-JP" sz="1200" b="1" dirty="0">
                        <a:latin typeface="HGPｺﾞｼｯｸM" pitchFamily="50" charset="-128"/>
                        <a:ea typeface="HGPｺﾞｼｯｸM" pitchFamily="50" charset="-128"/>
                      </a:endParaRPr>
                    </a:p>
                    <a:p>
                      <a:pPr>
                        <a:spcBef>
                          <a:spcPts val="0"/>
                        </a:spcBef>
                        <a:defRPr/>
                      </a:pPr>
                      <a:r>
                        <a:rPr lang="ja-JP" altLang="en-US" sz="1200" b="1" dirty="0">
                          <a:latin typeface="HGPｺﾞｼｯｸM" pitchFamily="50" charset="-128"/>
                          <a:ea typeface="HGPｺﾞｼｯｸM" pitchFamily="50" charset="-128"/>
                        </a:rPr>
                        <a:t> 地域移行支援サービス費 （</a:t>
                      </a:r>
                      <a:r>
                        <a:rPr lang="en-US" altLang="ja-JP" sz="1200" b="1" dirty="0">
                          <a:latin typeface="HGPｺﾞｼｯｸM" pitchFamily="50" charset="-128"/>
                          <a:ea typeface="HGPｺﾞｼｯｸM" pitchFamily="50" charset="-128"/>
                        </a:rPr>
                        <a:t>Ⅱ</a:t>
                      </a:r>
                      <a:r>
                        <a:rPr lang="ja-JP" altLang="en-US" sz="1200" b="1" dirty="0">
                          <a:latin typeface="HGPｺﾞｼｯｸM" pitchFamily="50" charset="-128"/>
                          <a:ea typeface="HGPｺﾞｼｯｸM" pitchFamily="50" charset="-128"/>
                        </a:rPr>
                        <a:t>）　　</a:t>
                      </a:r>
                      <a:r>
                        <a:rPr lang="en-US" altLang="ja-JP" sz="1200" dirty="0">
                          <a:latin typeface="HGPｺﾞｼｯｸM" pitchFamily="50" charset="-128"/>
                          <a:ea typeface="HGPｺﾞｼｯｸM" pitchFamily="50" charset="-128"/>
                        </a:rPr>
                        <a:t>2,336</a:t>
                      </a:r>
                      <a:r>
                        <a:rPr lang="ja-JP" altLang="en-US" sz="1200" dirty="0">
                          <a:latin typeface="HGPｺﾞｼｯｸM" pitchFamily="50" charset="-128"/>
                          <a:ea typeface="HGPｺﾞｼｯｸM" pitchFamily="50" charset="-128"/>
                        </a:rPr>
                        <a:t>単位／月</a:t>
                      </a:r>
                      <a:endParaRPr lang="en-US" altLang="ja-JP" sz="1200" dirty="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spcBef>
                          <a:spcPts val="0"/>
                        </a:spcBef>
                        <a:defRPr/>
                      </a:pPr>
                      <a:endParaRPr lang="en-US" altLang="ja-JP" sz="1200" dirty="0">
                        <a:latin typeface="HGPｺﾞｼｯｸM" pitchFamily="50" charset="-128"/>
                        <a:ea typeface="HGPｺﾞｼｯｸM" pitchFamily="50" charset="-128"/>
                      </a:endParaRPr>
                    </a:p>
                  </a:txBody>
                  <a:tcPr marL="99060" marR="9906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85588">
                <a:tc gridSpan="5">
                  <a:txBody>
                    <a:bodyPr/>
                    <a:lstStyle/>
                    <a:p>
                      <a:pPr algn="l"/>
                      <a:r>
                        <a:rPr kumimoji="1" lang="ja-JP" altLang="en-US" sz="1400" dirty="0">
                          <a:solidFill>
                            <a:schemeClr val="tx1"/>
                          </a:solidFill>
                          <a:ea typeface="ＤＨＰ特太ゴシック体" pitchFamily="2" charset="-128"/>
                        </a:rPr>
                        <a:t>■ 主な加算</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98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dirty="0">
                          <a:solidFill>
                            <a:schemeClr val="tx1"/>
                          </a:solidFill>
                          <a:latin typeface="HGPｺﾞｼｯｸM" pitchFamily="50" charset="-128"/>
                          <a:ea typeface="HGPｺﾞｼｯｸM" pitchFamily="50" charset="-128"/>
                        </a:rPr>
                        <a:t>初回加算</a:t>
                      </a:r>
                      <a:r>
                        <a:rPr kumimoji="1" lang="ja-JP" altLang="en-US" sz="1200" b="0" i="0" u="none" dirty="0">
                          <a:solidFill>
                            <a:schemeClr val="tx1"/>
                          </a:solidFill>
                          <a:latin typeface="HGPｺﾞｼｯｸM" pitchFamily="50" charset="-128"/>
                          <a:ea typeface="HGPｺﾞｼｯｸM" pitchFamily="50" charset="-128"/>
                        </a:rPr>
                        <a:t>　　</a:t>
                      </a:r>
                      <a:endParaRPr kumimoji="1" lang="en-US" altLang="ja-JP" sz="1200" b="0" i="0" u="none" dirty="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dirty="0">
                          <a:solidFill>
                            <a:schemeClr val="tx1"/>
                          </a:solidFill>
                          <a:latin typeface="HGPｺﾞｼｯｸM" pitchFamily="50" charset="-128"/>
                          <a:ea typeface="HGPｺﾞｼｯｸM" pitchFamily="50" charset="-128"/>
                        </a:rPr>
                        <a:t>　地域移行支援の利用を開始した月に加算　</a:t>
                      </a:r>
                      <a:endParaRPr kumimoji="1" lang="en-US" altLang="ja-JP" sz="1200" b="0" i="0" u="none" dirty="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dirty="0">
                          <a:solidFill>
                            <a:schemeClr val="tx1"/>
                          </a:solidFill>
                          <a:latin typeface="HGPｺﾞｼｯｸM" pitchFamily="50" charset="-128"/>
                          <a:ea typeface="HGPｺﾞｼｯｸM" pitchFamily="50" charset="-128"/>
                        </a:rPr>
                        <a:t>　　　　　　　　　</a:t>
                      </a:r>
                      <a:r>
                        <a:rPr kumimoji="1" lang="en-US" altLang="ja-JP" sz="1200" b="0" i="0" u="none" dirty="0">
                          <a:solidFill>
                            <a:schemeClr val="tx1"/>
                          </a:solidFill>
                          <a:latin typeface="HGPｺﾞｼｯｸM" pitchFamily="50" charset="-128"/>
                          <a:ea typeface="HGPｺﾞｼｯｸM" pitchFamily="50" charset="-128"/>
                        </a:rPr>
                        <a:t>500</a:t>
                      </a:r>
                      <a:r>
                        <a:rPr kumimoji="1" lang="ja-JP" altLang="en-US" sz="1200" b="0" i="0" u="none" dirty="0">
                          <a:solidFill>
                            <a:schemeClr val="tx1"/>
                          </a:solidFill>
                          <a:latin typeface="HGPｺﾞｼｯｸM" pitchFamily="50" charset="-128"/>
                          <a:ea typeface="HGPｺﾞｼｯｸM" pitchFamily="50" charset="-128"/>
                        </a:rPr>
                        <a:t>単位</a:t>
                      </a:r>
                      <a:endParaRPr kumimoji="1" lang="en-US" altLang="ja-JP" sz="1200" b="0" i="0" u="none" dirty="0">
                        <a:solidFill>
                          <a:schemeClr val="tx1"/>
                        </a:solidFill>
                        <a:latin typeface="HGPｺﾞｼｯｸM" pitchFamily="50" charset="-128"/>
                        <a:ea typeface="HGPｺﾞｼｯｸM" pitchFamily="50" charset="-128"/>
                      </a:endParaRPr>
                    </a:p>
                    <a:p>
                      <a:endParaRPr kumimoji="1" lang="en-US" altLang="ja-JP" sz="1200" b="0" i="0" u="none" dirty="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u="sng" dirty="0">
                          <a:solidFill>
                            <a:schemeClr val="tx1"/>
                          </a:solidFill>
                          <a:latin typeface="HGPｺﾞｼｯｸM" pitchFamily="50" charset="-128"/>
                          <a:ea typeface="HGPｺﾞｼｯｸM" pitchFamily="50" charset="-128"/>
                        </a:rPr>
                        <a:t>集中支援加算</a:t>
                      </a:r>
                      <a:r>
                        <a:rPr kumimoji="1" lang="ja-JP" altLang="en-US" sz="1200" b="0" i="0" u="none" dirty="0">
                          <a:solidFill>
                            <a:schemeClr val="tx1"/>
                          </a:solidFill>
                          <a:latin typeface="HGPｺﾞｼｯｸM" pitchFamily="50" charset="-128"/>
                          <a:ea typeface="HGPｺﾞｼｯｸM" pitchFamily="50" charset="-128"/>
                        </a:rPr>
                        <a:t>　　</a:t>
                      </a:r>
                      <a:endParaRPr kumimoji="1" lang="en-US" altLang="ja-JP" sz="1200" b="0" i="0" u="none" dirty="0">
                        <a:solidFill>
                          <a:schemeClr val="tx1"/>
                        </a:solidFill>
                        <a:latin typeface="HGPｺﾞｼｯｸM" pitchFamily="50" charset="-128"/>
                        <a:ea typeface="HGPｺﾞｼｯｸM" pitchFamily="50" charset="-128"/>
                      </a:endParaRPr>
                    </a:p>
                    <a:p>
                      <a:r>
                        <a:rPr kumimoji="1" lang="ja-JP" altLang="en-US" sz="1200" b="0" i="0" u="none" dirty="0">
                          <a:solidFill>
                            <a:schemeClr val="tx1"/>
                          </a:solidFill>
                          <a:latin typeface="HGPｺﾞｼｯｸM" pitchFamily="50" charset="-128"/>
                          <a:ea typeface="HGPｺﾞｼｯｸM" pitchFamily="50" charset="-128"/>
                        </a:rPr>
                        <a:t>　月６日以上面接・同行による支援を行った場合　　　　　</a:t>
                      </a:r>
                      <a:endParaRPr kumimoji="1" lang="en-US" altLang="ja-JP" sz="1200" b="0" i="0" u="none" dirty="0">
                        <a:solidFill>
                          <a:schemeClr val="tx1"/>
                        </a:solidFill>
                        <a:latin typeface="HGPｺﾞｼｯｸM" pitchFamily="50" charset="-128"/>
                        <a:ea typeface="HGPｺﾞｼｯｸM" pitchFamily="50" charset="-128"/>
                      </a:endParaRPr>
                    </a:p>
                    <a:p>
                      <a:pPr algn="r"/>
                      <a:r>
                        <a:rPr kumimoji="1" lang="en-US" altLang="ja-JP" sz="1200" b="0" i="0" u="none" dirty="0">
                          <a:solidFill>
                            <a:schemeClr val="tx1"/>
                          </a:solidFill>
                          <a:latin typeface="HGPｺﾞｼｯｸM" pitchFamily="50" charset="-128"/>
                          <a:ea typeface="HGPｺﾞｼｯｸM" pitchFamily="50" charset="-128"/>
                        </a:rPr>
                        <a:t>500</a:t>
                      </a:r>
                      <a:r>
                        <a:rPr kumimoji="1" lang="ja-JP" altLang="en-US" sz="1200" b="0" i="0" u="none" dirty="0">
                          <a:solidFill>
                            <a:schemeClr val="tx1"/>
                          </a:solidFill>
                          <a:latin typeface="HGPｺﾞｼｯｸM" pitchFamily="50" charset="-128"/>
                          <a:ea typeface="HGPｺﾞｼｯｸM" pitchFamily="50" charset="-128"/>
                        </a:rPr>
                        <a:t>単位</a:t>
                      </a:r>
                      <a:endParaRPr kumimoji="1" lang="en-US" altLang="ja-JP" sz="1200" b="0" i="0" u="none" dirty="0">
                        <a:solidFill>
                          <a:schemeClr val="tx1"/>
                        </a:solidFill>
                        <a:latin typeface="HGPｺﾞｼｯｸM" pitchFamily="50" charset="-128"/>
                        <a:ea typeface="HGPｺﾞｼｯｸM" pitchFamily="50" charset="-128"/>
                      </a:endParaRPr>
                    </a:p>
                  </a:txBody>
                  <a:tcPr marL="36000" marR="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i="0" u="sng" dirty="0">
                          <a:solidFill>
                            <a:schemeClr val="tx1"/>
                          </a:solidFill>
                          <a:latin typeface="HGPｺﾞｼｯｸM" pitchFamily="50" charset="-128"/>
                          <a:ea typeface="HGPｺﾞｼｯｸM" pitchFamily="50" charset="-128"/>
                        </a:rPr>
                        <a:t>退院・退所月加算</a:t>
                      </a:r>
                      <a:r>
                        <a:rPr kumimoji="1" lang="ja-JP" altLang="en-US" sz="1200" b="0" i="0" u="none" dirty="0">
                          <a:solidFill>
                            <a:schemeClr val="tx1"/>
                          </a:solidFill>
                          <a:latin typeface="HGPｺﾞｼｯｸM" pitchFamily="50" charset="-128"/>
                          <a:ea typeface="HGPｺﾞｼｯｸM" pitchFamily="50" charset="-128"/>
                        </a:rPr>
                        <a:t>　</a:t>
                      </a:r>
                      <a:endParaRPr kumimoji="1" lang="en-US" altLang="ja-JP" sz="1200" b="0" i="0" u="none" dirty="0">
                        <a:solidFill>
                          <a:schemeClr val="tx1"/>
                        </a:solidFill>
                        <a:latin typeface="HGPｺﾞｼｯｸM" pitchFamily="50" charset="-128"/>
                        <a:ea typeface="HGPｺﾞｼｯｸM" pitchFamily="50" charset="-128"/>
                      </a:endParaRPr>
                    </a:p>
                    <a:p>
                      <a:r>
                        <a:rPr kumimoji="1" lang="ja-JP" altLang="en-US" sz="1200" b="0" i="0" u="none" dirty="0">
                          <a:solidFill>
                            <a:schemeClr val="tx1"/>
                          </a:solidFill>
                          <a:latin typeface="HGPｺﾞｼｯｸM" pitchFamily="50" charset="-128"/>
                          <a:ea typeface="HGPｺﾞｼｯｸM" pitchFamily="50" charset="-128"/>
                        </a:rPr>
                        <a:t>　退院・退所する月に加算　　</a:t>
                      </a:r>
                      <a:endParaRPr kumimoji="1" lang="en-US" altLang="ja-JP" sz="1200" b="0" i="0" u="none" dirty="0">
                        <a:solidFill>
                          <a:schemeClr val="tx1"/>
                        </a:solidFill>
                        <a:latin typeface="HGPｺﾞｼｯｸM" pitchFamily="50" charset="-128"/>
                        <a:ea typeface="HGPｺﾞｼｯｸM" pitchFamily="50" charset="-128"/>
                      </a:endParaRPr>
                    </a:p>
                    <a:p>
                      <a:pPr algn="r"/>
                      <a:r>
                        <a:rPr kumimoji="1" lang="ja-JP" altLang="en-US" sz="1200" b="0" i="0" u="none" dirty="0">
                          <a:solidFill>
                            <a:schemeClr val="tx1"/>
                          </a:solidFill>
                          <a:latin typeface="HGPｺﾞｼｯｸM" pitchFamily="50" charset="-128"/>
                          <a:ea typeface="HGPｺﾞｼｯｸM" pitchFamily="50" charset="-128"/>
                        </a:rPr>
                        <a:t>　　</a:t>
                      </a:r>
                      <a:r>
                        <a:rPr kumimoji="1" lang="en-US" altLang="ja-JP" sz="1200" b="0" i="0" u="none" dirty="0">
                          <a:solidFill>
                            <a:schemeClr val="tx1"/>
                          </a:solidFill>
                          <a:latin typeface="HGPｺﾞｼｯｸM" pitchFamily="50" charset="-128"/>
                          <a:ea typeface="HGPｺﾞｼｯｸM" pitchFamily="50" charset="-128"/>
                        </a:rPr>
                        <a:t>2,700</a:t>
                      </a:r>
                      <a:r>
                        <a:rPr kumimoji="1" lang="ja-JP" altLang="en-US" sz="1200" b="0" i="0" u="none" dirty="0">
                          <a:solidFill>
                            <a:schemeClr val="tx1"/>
                          </a:solidFill>
                          <a:latin typeface="HGPｺﾞｼｯｸM" pitchFamily="50" charset="-128"/>
                          <a:ea typeface="HGPｺﾞｼｯｸM" pitchFamily="50" charset="-128"/>
                        </a:rPr>
                        <a:t>単位</a:t>
                      </a:r>
                    </a:p>
                    <a:p>
                      <a:endParaRPr lang="ja-JP" altLang="en-US" dirty="0"/>
                    </a:p>
                  </a:txBody>
                  <a:tcPr marL="36000" marR="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i="0" u="sng" dirty="0">
                          <a:solidFill>
                            <a:schemeClr val="tx1"/>
                          </a:solidFill>
                          <a:latin typeface="HGPｺﾞｼｯｸM" pitchFamily="50" charset="-128"/>
                          <a:ea typeface="HGPｺﾞｼｯｸM" pitchFamily="50" charset="-128"/>
                        </a:rPr>
                        <a:t>障害福祉ｻｰﾋﾞｽの体験利用加算</a:t>
                      </a:r>
                      <a:r>
                        <a:rPr kumimoji="1" lang="ja-JP" altLang="en-US" sz="1200" b="0" i="0" u="none" dirty="0">
                          <a:solidFill>
                            <a:schemeClr val="tx1"/>
                          </a:solidFill>
                          <a:latin typeface="HGPｺﾞｼｯｸM" pitchFamily="50" charset="-128"/>
                          <a:ea typeface="HGPｺﾞｼｯｸM" pitchFamily="50" charset="-128"/>
                        </a:rPr>
                        <a:t>　</a:t>
                      </a:r>
                      <a:endParaRPr kumimoji="1" lang="en-US" altLang="ja-JP" sz="1200" b="0" i="0" u="none" dirty="0">
                        <a:solidFill>
                          <a:schemeClr val="tx1"/>
                        </a:solidFill>
                        <a:latin typeface="HGPｺﾞｼｯｸM" pitchFamily="50" charset="-128"/>
                        <a:ea typeface="HGPｺﾞｼｯｸM" pitchFamily="50" charset="-128"/>
                      </a:endParaRPr>
                    </a:p>
                    <a:p>
                      <a:r>
                        <a:rPr kumimoji="1" lang="ja-JP" altLang="en-US" sz="1200" b="0" i="0" u="none" dirty="0">
                          <a:solidFill>
                            <a:schemeClr val="tx1"/>
                          </a:solidFill>
                          <a:latin typeface="HGPｺﾞｼｯｸM" pitchFamily="50" charset="-128"/>
                          <a:ea typeface="HGPｺﾞｼｯｸM" pitchFamily="50" charset="-128"/>
                        </a:rPr>
                        <a:t>　障害福祉ｻｰﾋﾞｽの体験的な利用支援を行った場合</a:t>
                      </a:r>
                    </a:p>
                    <a:p>
                      <a:r>
                        <a:rPr kumimoji="1" lang="ja-JP" altLang="en-US" sz="1200" b="0" i="0" u="none" dirty="0">
                          <a:solidFill>
                            <a:schemeClr val="tx1"/>
                          </a:solidFill>
                          <a:latin typeface="HGPｺﾞｼｯｸM" pitchFamily="50" charset="-128"/>
                          <a:ea typeface="HGPｺﾞｼｯｸM" pitchFamily="50" charset="-128"/>
                        </a:rPr>
                        <a:t>　　　開始日～</a:t>
                      </a:r>
                      <a:r>
                        <a:rPr kumimoji="1" lang="en-US" altLang="ja-JP" sz="1200" b="0" i="0" u="none" dirty="0">
                          <a:solidFill>
                            <a:schemeClr val="tx1"/>
                          </a:solidFill>
                          <a:latin typeface="HGPｺﾞｼｯｸM" pitchFamily="50" charset="-128"/>
                          <a:ea typeface="HGPｺﾞｼｯｸM" pitchFamily="50" charset="-128"/>
                        </a:rPr>
                        <a:t>5</a:t>
                      </a:r>
                      <a:r>
                        <a:rPr kumimoji="1" lang="ja-JP" altLang="en-US" sz="1200" b="0" i="0" u="none" dirty="0">
                          <a:solidFill>
                            <a:schemeClr val="tx1"/>
                          </a:solidFill>
                          <a:latin typeface="HGPｺﾞｼｯｸM" pitchFamily="50" charset="-128"/>
                          <a:ea typeface="HGPｺﾞｼｯｸM" pitchFamily="50" charset="-128"/>
                        </a:rPr>
                        <a:t>日目　　</a:t>
                      </a:r>
                      <a:r>
                        <a:rPr kumimoji="1" lang="en-US" altLang="ja-JP" sz="1200" b="0" i="0" u="none" dirty="0">
                          <a:solidFill>
                            <a:schemeClr val="tx1"/>
                          </a:solidFill>
                          <a:latin typeface="HGPｺﾞｼｯｸM" pitchFamily="50" charset="-128"/>
                          <a:ea typeface="HGPｺﾞｼｯｸM" pitchFamily="50" charset="-128"/>
                        </a:rPr>
                        <a:t>500</a:t>
                      </a:r>
                      <a:r>
                        <a:rPr kumimoji="1" lang="ja-JP" altLang="en-US" sz="1200" b="0" i="0" u="none" dirty="0">
                          <a:solidFill>
                            <a:schemeClr val="tx1"/>
                          </a:solidFill>
                          <a:latin typeface="HGPｺﾞｼｯｸM" pitchFamily="50" charset="-128"/>
                          <a:ea typeface="HGPｺﾞｼｯｸM" pitchFamily="50" charset="-128"/>
                        </a:rPr>
                        <a:t>単位</a:t>
                      </a:r>
                      <a:endParaRPr kumimoji="1" lang="en-US" altLang="ja-JP" sz="1200" b="0" i="0" u="none" dirty="0">
                        <a:solidFill>
                          <a:schemeClr val="tx1"/>
                        </a:solidFill>
                        <a:latin typeface="HGPｺﾞｼｯｸM" pitchFamily="50" charset="-128"/>
                        <a:ea typeface="HGPｺﾞｼｯｸM" pitchFamily="50" charset="-128"/>
                      </a:endParaRPr>
                    </a:p>
                    <a:p>
                      <a:r>
                        <a:rPr kumimoji="1" lang="ja-JP" altLang="en-US" sz="1200" b="0" i="0" u="none" dirty="0">
                          <a:solidFill>
                            <a:schemeClr val="tx1"/>
                          </a:solidFill>
                          <a:latin typeface="HGPｺﾞｼｯｸM" pitchFamily="50" charset="-128"/>
                          <a:ea typeface="HGPｺﾞｼｯｸM" pitchFamily="50" charset="-128"/>
                        </a:rPr>
                        <a:t>　　　</a:t>
                      </a:r>
                      <a:r>
                        <a:rPr kumimoji="1" lang="en-US" altLang="ja-JP" sz="1200" b="0" i="0" u="none" dirty="0">
                          <a:solidFill>
                            <a:schemeClr val="tx1"/>
                          </a:solidFill>
                          <a:latin typeface="HGPｺﾞｼｯｸM" pitchFamily="50" charset="-128"/>
                          <a:ea typeface="HGPｺﾞｼｯｸM" pitchFamily="50" charset="-128"/>
                        </a:rPr>
                        <a:t>6</a:t>
                      </a:r>
                      <a:r>
                        <a:rPr kumimoji="1" lang="ja-JP" altLang="en-US" sz="1200" b="0" i="0" u="none" dirty="0">
                          <a:solidFill>
                            <a:schemeClr val="tx1"/>
                          </a:solidFill>
                          <a:latin typeface="HGPｺﾞｼｯｸM" pitchFamily="50" charset="-128"/>
                          <a:ea typeface="HGPｺﾞｼｯｸM" pitchFamily="50" charset="-128"/>
                        </a:rPr>
                        <a:t>日目～</a:t>
                      </a:r>
                      <a:r>
                        <a:rPr kumimoji="1" lang="en-US" altLang="ja-JP" sz="1200" b="0" i="0" u="none" dirty="0">
                          <a:solidFill>
                            <a:schemeClr val="tx1"/>
                          </a:solidFill>
                          <a:latin typeface="HGPｺﾞｼｯｸM" pitchFamily="50" charset="-128"/>
                          <a:ea typeface="HGPｺﾞｼｯｸM" pitchFamily="50" charset="-128"/>
                        </a:rPr>
                        <a:t>15</a:t>
                      </a:r>
                      <a:r>
                        <a:rPr kumimoji="1" lang="ja-JP" altLang="en-US" sz="1200" b="0" i="0" u="none" dirty="0">
                          <a:solidFill>
                            <a:schemeClr val="tx1"/>
                          </a:solidFill>
                          <a:latin typeface="HGPｺﾞｼｯｸM" pitchFamily="50" charset="-128"/>
                          <a:ea typeface="HGPｺﾞｼｯｸM" pitchFamily="50" charset="-128"/>
                        </a:rPr>
                        <a:t>日目　　</a:t>
                      </a:r>
                      <a:r>
                        <a:rPr kumimoji="1" lang="en-US" altLang="ja-JP" sz="1200" b="0" i="0" u="none" dirty="0">
                          <a:solidFill>
                            <a:schemeClr val="tx1"/>
                          </a:solidFill>
                          <a:latin typeface="HGPｺﾞｼｯｸM" pitchFamily="50" charset="-128"/>
                          <a:ea typeface="HGPｺﾞｼｯｸM" pitchFamily="50" charset="-128"/>
                        </a:rPr>
                        <a:t>250</a:t>
                      </a:r>
                      <a:r>
                        <a:rPr kumimoji="1" lang="ja-JP" altLang="en-US" sz="1200" b="0" i="0" u="none" dirty="0">
                          <a:solidFill>
                            <a:schemeClr val="tx1"/>
                          </a:solidFill>
                          <a:latin typeface="HGPｺﾞｼｯｸM" pitchFamily="50" charset="-128"/>
                          <a:ea typeface="HGPｺﾞｼｯｸM" pitchFamily="50" charset="-128"/>
                        </a:rPr>
                        <a:t>単位</a:t>
                      </a:r>
                      <a:endParaRPr kumimoji="1" lang="en-US" altLang="ja-JP" sz="1200" b="0" i="0" u="none" dirty="0">
                        <a:solidFill>
                          <a:schemeClr val="tx1"/>
                        </a:solidFill>
                        <a:latin typeface="HGPｺﾞｼｯｸM" pitchFamily="50" charset="-128"/>
                        <a:ea typeface="HGPｺﾞｼｯｸM" pitchFamily="50" charset="-128"/>
                      </a:endParaRPr>
                    </a:p>
                  </a:txBody>
                  <a:tcPr marL="36000" marR="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i="0" u="sng" dirty="0">
                          <a:solidFill>
                            <a:schemeClr val="tx1"/>
                          </a:solidFill>
                          <a:latin typeface="HGPｺﾞｼｯｸM" pitchFamily="50" charset="-128"/>
                          <a:ea typeface="HGPｺﾞｼｯｸM" pitchFamily="50" charset="-128"/>
                        </a:rPr>
                        <a:t>宿泊体験加算</a:t>
                      </a:r>
                      <a:r>
                        <a:rPr kumimoji="1" lang="ja-JP" altLang="en-US" sz="1200" b="0" i="0" u="none" dirty="0">
                          <a:solidFill>
                            <a:schemeClr val="tx1"/>
                          </a:solidFill>
                          <a:latin typeface="HGPｺﾞｼｯｸM" pitchFamily="50" charset="-128"/>
                          <a:ea typeface="HGPｺﾞｼｯｸM" pitchFamily="50" charset="-128"/>
                        </a:rPr>
                        <a:t>　</a:t>
                      </a:r>
                      <a:endParaRPr kumimoji="1" lang="en-US" altLang="ja-JP" sz="1200" b="0" i="0" u="none" dirty="0">
                        <a:solidFill>
                          <a:schemeClr val="tx1"/>
                        </a:solidFill>
                        <a:latin typeface="HGPｺﾞｼｯｸM" pitchFamily="50" charset="-128"/>
                        <a:ea typeface="HGPｺﾞｼｯｸM" pitchFamily="50" charset="-128"/>
                      </a:endParaRPr>
                    </a:p>
                    <a:p>
                      <a:r>
                        <a:rPr kumimoji="1" lang="ja-JP" altLang="en-US" sz="1200" b="0" i="0" u="none" dirty="0">
                          <a:solidFill>
                            <a:schemeClr val="tx1"/>
                          </a:solidFill>
                          <a:latin typeface="HGPｺﾞｼｯｸM" pitchFamily="50" charset="-128"/>
                          <a:ea typeface="HGPｺﾞｼｯｸM" pitchFamily="50" charset="-128"/>
                        </a:rPr>
                        <a:t>　一人暮らしに向けた体験的な</a:t>
                      </a:r>
                      <a:endParaRPr kumimoji="1" lang="en-US" altLang="ja-JP" sz="1200" b="0" i="0" u="none" dirty="0">
                        <a:solidFill>
                          <a:schemeClr val="tx1"/>
                        </a:solidFill>
                        <a:latin typeface="HGPｺﾞｼｯｸM" pitchFamily="50" charset="-128"/>
                        <a:ea typeface="HGPｺﾞｼｯｸM" pitchFamily="50" charset="-128"/>
                      </a:endParaRPr>
                    </a:p>
                    <a:p>
                      <a:r>
                        <a:rPr kumimoji="1" lang="ja-JP" altLang="en-US" sz="1200" b="0" i="0" u="none" dirty="0">
                          <a:solidFill>
                            <a:schemeClr val="tx1"/>
                          </a:solidFill>
                          <a:latin typeface="HGPｺﾞｼｯｸM" pitchFamily="50" charset="-128"/>
                          <a:ea typeface="HGPｺﾞｼｯｸM" pitchFamily="50" charset="-128"/>
                        </a:rPr>
                        <a:t>宿泊支援を行った場合　　</a:t>
                      </a:r>
                      <a:r>
                        <a:rPr kumimoji="1" lang="en-US" altLang="ja-JP" sz="1200" b="0" i="0" u="none" dirty="0">
                          <a:solidFill>
                            <a:schemeClr val="tx1"/>
                          </a:solidFill>
                          <a:latin typeface="HGPｺﾞｼｯｸM" pitchFamily="50" charset="-128"/>
                          <a:ea typeface="HGPｺﾞｼｯｸM" pitchFamily="50" charset="-128"/>
                        </a:rPr>
                        <a:t>300</a:t>
                      </a:r>
                      <a:r>
                        <a:rPr kumimoji="1" lang="ja-JP" altLang="en-US" sz="1200" b="0" i="0" u="none" dirty="0">
                          <a:solidFill>
                            <a:schemeClr val="tx1"/>
                          </a:solidFill>
                          <a:latin typeface="HGPｺﾞｼｯｸM" pitchFamily="50" charset="-128"/>
                          <a:ea typeface="HGPｺﾞｼｯｸM" pitchFamily="50" charset="-128"/>
                        </a:rPr>
                        <a:t>単位</a:t>
                      </a:r>
                      <a:endParaRPr kumimoji="1" lang="en-US" altLang="ja-JP" sz="1200" b="0" i="0" u="none" dirty="0">
                        <a:solidFill>
                          <a:schemeClr val="tx1"/>
                        </a:solidFill>
                        <a:latin typeface="HGPｺﾞｼｯｸM" pitchFamily="50" charset="-128"/>
                        <a:ea typeface="HGPｺﾞｼｯｸM" pitchFamily="50" charset="-128"/>
                      </a:endParaRPr>
                    </a:p>
                    <a:p>
                      <a:r>
                        <a:rPr kumimoji="1" lang="ja-JP" altLang="en-US" sz="1200" b="0" i="0" u="none" dirty="0">
                          <a:solidFill>
                            <a:schemeClr val="tx1"/>
                          </a:solidFill>
                          <a:latin typeface="HGPｺﾞｼｯｸM" pitchFamily="50" charset="-128"/>
                          <a:ea typeface="HGPｺﾞｼｯｸM" pitchFamily="50" charset="-128"/>
                        </a:rPr>
                        <a:t>　夜間の見守り等の支援を行った</a:t>
                      </a:r>
                      <a:endParaRPr kumimoji="1" lang="en-US" altLang="ja-JP" sz="1200" b="0" i="0" u="none" dirty="0">
                        <a:solidFill>
                          <a:schemeClr val="tx1"/>
                        </a:solidFill>
                        <a:latin typeface="HGPｺﾞｼｯｸM" pitchFamily="50" charset="-128"/>
                        <a:ea typeface="HGPｺﾞｼｯｸM" pitchFamily="50" charset="-128"/>
                      </a:endParaRPr>
                    </a:p>
                    <a:p>
                      <a:r>
                        <a:rPr kumimoji="1" lang="ja-JP" altLang="en-US" sz="1200" b="0" i="0" u="none" dirty="0">
                          <a:solidFill>
                            <a:schemeClr val="tx1"/>
                          </a:solidFill>
                          <a:latin typeface="HGPｺﾞｼｯｸM" pitchFamily="50" charset="-128"/>
                          <a:ea typeface="HGPｺﾞｼｯｸM" pitchFamily="50" charset="-128"/>
                        </a:rPr>
                        <a:t>場合　　　　　　　　　　　  　</a:t>
                      </a:r>
                      <a:r>
                        <a:rPr kumimoji="1" lang="en-US" altLang="ja-JP" sz="1200" b="0" i="0" u="none" dirty="0">
                          <a:solidFill>
                            <a:schemeClr val="tx1"/>
                          </a:solidFill>
                          <a:latin typeface="HGPｺﾞｼｯｸM" pitchFamily="50" charset="-128"/>
                          <a:ea typeface="HGPｺﾞｼｯｸM" pitchFamily="50" charset="-128"/>
                        </a:rPr>
                        <a:t>700</a:t>
                      </a:r>
                      <a:r>
                        <a:rPr kumimoji="1" lang="ja-JP" altLang="en-US" sz="1200" b="0" i="0" u="none" dirty="0">
                          <a:solidFill>
                            <a:schemeClr val="tx1"/>
                          </a:solidFill>
                          <a:latin typeface="HGPｺﾞｼｯｸM" pitchFamily="50" charset="-128"/>
                          <a:ea typeface="HGPｺﾞｼｯｸM" pitchFamily="50" charset="-128"/>
                        </a:rPr>
                        <a:t>単位</a:t>
                      </a:r>
                      <a:endParaRPr kumimoji="1" lang="en-US" altLang="ja-JP" sz="1200" b="0" i="0" u="none" dirty="0">
                        <a:solidFill>
                          <a:schemeClr val="tx1"/>
                        </a:solidFill>
                        <a:latin typeface="HGPｺﾞｼｯｸM" pitchFamily="50" charset="-128"/>
                        <a:ea typeface="HGPｺﾞｼｯｸM" pitchFamily="50" charset="-128"/>
                      </a:endParaRPr>
                    </a:p>
                  </a:txBody>
                  <a:tcPr marL="36000" marR="36000">
                    <a:lnL w="12700" cap="flat" cmpd="sng" algn="ctr">
                      <a:solidFill>
                        <a:schemeClr val="tx1"/>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507" name="Text Box 2"/>
          <p:cNvSpPr txBox="1">
            <a:spLocks noChangeArrowheads="1"/>
          </p:cNvSpPr>
          <p:nvPr/>
        </p:nvSpPr>
        <p:spPr bwMode="auto">
          <a:xfrm>
            <a:off x="370226" y="6245126"/>
            <a:ext cx="4720828"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事業所数</a:t>
            </a:r>
            <a:r>
              <a:rPr kumimoji="1" lang="ja-JP" altLang="en-US"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329</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（国保連平成</a:t>
            </a:r>
            <a:r>
              <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月実績）</a:t>
            </a:r>
            <a:endPar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p:txBody>
      </p:sp>
      <p:sp>
        <p:nvSpPr>
          <p:cNvPr id="20508" name="Text Box 2"/>
          <p:cNvSpPr txBox="1">
            <a:spLocks noChangeArrowheads="1"/>
          </p:cNvSpPr>
          <p:nvPr/>
        </p:nvSpPr>
        <p:spPr bwMode="auto">
          <a:xfrm>
            <a:off x="4848536" y="6237312"/>
            <a:ext cx="4720828"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利用者数</a:t>
            </a:r>
            <a:r>
              <a:rPr kumimoji="1" lang="ja-JP" altLang="en-US"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620</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（国保連平成</a:t>
            </a:r>
            <a:r>
              <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月実績）</a:t>
            </a:r>
            <a:endParaRPr kumimoji="1" lang="en-US" altLang="ja-JP" sz="12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sp>
        <p:nvSpPr>
          <p:cNvPr id="4" name="角丸四角形吹き出し 3"/>
          <p:cNvSpPr/>
          <p:nvPr/>
        </p:nvSpPr>
        <p:spPr>
          <a:xfrm>
            <a:off x="4188159" y="3683739"/>
            <a:ext cx="4700401" cy="936104"/>
          </a:xfrm>
          <a:prstGeom prst="wedgeRoundRectCallout">
            <a:avLst>
              <a:gd name="adj1" fmla="val -55343"/>
              <a:gd name="adj2" fmla="val 13659"/>
              <a:gd name="adj3" fmla="val 16667"/>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1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1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）の算定要件</a:t>
            </a:r>
            <a:endParaRPr kumimoji="1" lang="en-US" altLang="ja-JP" sz="11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①社会福祉士又は精神保健福祉士、精神障害者地域移行・地域定着支援　　　</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関係者研修の修了者である相談支援専門員を１人以上配置していること。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②前年度に地域移行した利用者が１人以上であること。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③障害者支援施設又は精神科病院等と緊密な連携が確保されていること。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5AAB6F52-C6E7-4003-A4D3-2BA26978E49B}"/>
              </a:ext>
            </a:extLst>
          </p:cNvPr>
          <p:cNvSpPr txBox="1"/>
          <p:nvPr/>
        </p:nvSpPr>
        <p:spPr>
          <a:xfrm>
            <a:off x="8409384" y="188640"/>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Text Box 15">
            <a:extLst>
              <a:ext uri="{FF2B5EF4-FFF2-40B4-BE49-F238E27FC236}">
                <a16:creationId xmlns:a16="http://schemas.microsoft.com/office/drawing/2014/main" id="{DDC7B93B-F538-4FAA-83A0-032F56E94B6C}"/>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534226" y="6437219"/>
            <a:ext cx="2311400" cy="365125"/>
          </a:xfrm>
        </p:spPr>
        <p:txBody>
          <a:bodyPr/>
          <a:lstStyle/>
          <a:p>
            <a:fld id="{5A866714-82EE-48DB-8C53-9720F2C87DB4}" type="slidenum">
              <a:rPr lang="ja-JP" altLang="en-US" smtClean="0">
                <a:solidFill>
                  <a:prstClr val="black">
                    <a:tint val="75000"/>
                  </a:prstClr>
                </a:solidFill>
              </a:rPr>
              <a:pPr/>
              <a:t>29</a:t>
            </a:fld>
            <a:endParaRPr lang="ja-JP" altLang="en-US" dirty="0">
              <a:solidFill>
                <a:prstClr val="black">
                  <a:tint val="75000"/>
                </a:prstClr>
              </a:solidFill>
            </a:endParaRPr>
          </a:p>
        </p:txBody>
      </p:sp>
    </p:spTree>
    <p:extLst>
      <p:ext uri="{BB962C8B-B14F-4D97-AF65-F5344CB8AC3E}">
        <p14:creationId xmlns:p14="http://schemas.microsoft.com/office/powerpoint/2010/main" val="344253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8544" y="404664"/>
            <a:ext cx="8229600" cy="1143000"/>
          </a:xfrm>
        </p:spPr>
        <p:txBody>
          <a:bodyPr/>
          <a:lstStyle/>
          <a:p>
            <a:r>
              <a:rPr kumimoji="1" lang="ja-JP" altLang="en-US" dirty="0" smtClean="0"/>
              <a:t>講義のタイムテーブル</a:t>
            </a:r>
            <a:endParaRPr kumimoji="1" lang="ja-JP" altLang="en-US" dirty="0"/>
          </a:p>
        </p:txBody>
      </p:sp>
      <p:sp>
        <p:nvSpPr>
          <p:cNvPr id="3" name="コンテンツ プレースホルダー 2"/>
          <p:cNvSpPr>
            <a:spLocks noGrp="1"/>
          </p:cNvSpPr>
          <p:nvPr>
            <p:ph idx="1"/>
          </p:nvPr>
        </p:nvSpPr>
        <p:spPr>
          <a:xfrm>
            <a:off x="848544" y="1844825"/>
            <a:ext cx="8229600" cy="4525963"/>
          </a:xfrm>
        </p:spPr>
        <p:txBody>
          <a:bodyPr/>
          <a:lstStyle/>
          <a:p>
            <a:r>
              <a:rPr lang="ja-JP" altLang="en-US" sz="2000" dirty="0"/>
              <a:t>地域福祉援助技術についての理解を促進する。</a:t>
            </a:r>
          </a:p>
          <a:p>
            <a:r>
              <a:rPr lang="ja-JP" altLang="en-US" sz="2000" dirty="0"/>
              <a:t>他施策等との視点の違いを理解し、関係性の構築を図る。　　　</a:t>
            </a:r>
            <a:r>
              <a:rPr lang="en-US" altLang="ja-JP" sz="2000" dirty="0"/>
              <a:t>30</a:t>
            </a:r>
            <a:r>
              <a:rPr lang="ja-JP" altLang="en-US" sz="2000" dirty="0"/>
              <a:t>分</a:t>
            </a:r>
            <a:endParaRPr lang="en-US" altLang="ja-JP" sz="2000" dirty="0"/>
          </a:p>
          <a:p>
            <a:pPr marL="0" indent="0">
              <a:buNone/>
            </a:pPr>
            <a:endParaRPr lang="en-US" altLang="ja-JP" sz="2000" dirty="0"/>
          </a:p>
          <a:p>
            <a:r>
              <a:rPr lang="ja-JP" altLang="en-US" sz="2000" dirty="0"/>
              <a:t>協議会運営を地域に根差した運営へ転換する。　　　　　　　　　　</a:t>
            </a:r>
            <a:r>
              <a:rPr lang="en-US" altLang="ja-JP" sz="2000" dirty="0"/>
              <a:t>20</a:t>
            </a:r>
            <a:r>
              <a:rPr lang="ja-JP" altLang="en-US" sz="2000" dirty="0"/>
              <a:t>分</a:t>
            </a:r>
            <a:endParaRPr lang="en-US" altLang="ja-JP" sz="2000" dirty="0"/>
          </a:p>
          <a:p>
            <a:pPr marL="0" indent="0">
              <a:buNone/>
            </a:pPr>
            <a:endParaRPr lang="en-US" altLang="ja-JP" sz="2000" dirty="0"/>
          </a:p>
          <a:p>
            <a:r>
              <a:rPr lang="ja-JP" altLang="en-US" sz="2000" dirty="0"/>
              <a:t>地域、行政機関との関わり方、主任として地域支援の</a:t>
            </a:r>
            <a:endParaRPr lang="en-US" altLang="ja-JP" sz="2000" dirty="0"/>
          </a:p>
          <a:p>
            <a:pPr marL="0" indent="0">
              <a:buNone/>
            </a:pPr>
            <a:r>
              <a:rPr lang="ja-JP" altLang="en-US" sz="2000" dirty="0"/>
              <a:t>　　関連性を理解し調整する視点を理解する。　　　　　　　　　　　　　</a:t>
            </a:r>
            <a:r>
              <a:rPr lang="en-US" altLang="ja-JP" sz="2000" dirty="0"/>
              <a:t>20</a:t>
            </a:r>
            <a:r>
              <a:rPr lang="ja-JP" altLang="en-US" sz="2000" dirty="0"/>
              <a:t>分　　　　　　　　　　　　　　　　　　　　　</a:t>
            </a:r>
            <a:endParaRPr lang="en-US" altLang="ja-JP" sz="2000" dirty="0"/>
          </a:p>
          <a:p>
            <a:pPr marL="0" indent="0">
              <a:buNone/>
            </a:pPr>
            <a:endParaRPr lang="en-US" altLang="ja-JP" sz="2000" dirty="0"/>
          </a:p>
          <a:p>
            <a:r>
              <a:rPr lang="ja-JP" altLang="en-US" sz="2000" dirty="0"/>
              <a:t>基幹相談支援センターの地域支援に関する</a:t>
            </a:r>
            <a:r>
              <a:rPr lang="en-US" altLang="ja-JP" sz="2000" dirty="0"/>
              <a:t>4</a:t>
            </a:r>
            <a:r>
              <a:rPr lang="ja-JP" altLang="en-US" sz="2000" dirty="0"/>
              <a:t>本の柱の中で</a:t>
            </a:r>
            <a:endParaRPr lang="en-US" altLang="ja-JP" sz="2000" dirty="0"/>
          </a:p>
          <a:p>
            <a:pPr marL="0" indent="0">
              <a:buNone/>
            </a:pPr>
            <a:r>
              <a:rPr lang="ja-JP" altLang="en-US" sz="2000" dirty="0"/>
              <a:t>　　地域移行・定着支援を理解する。　　　　　　　　　　　　　　　　　　　</a:t>
            </a:r>
            <a:r>
              <a:rPr lang="en-US" altLang="ja-JP" sz="2000" dirty="0"/>
              <a:t>20</a:t>
            </a:r>
            <a:r>
              <a:rPr lang="ja-JP" altLang="en-US" sz="2000" dirty="0"/>
              <a:t>分</a:t>
            </a:r>
          </a:p>
          <a:p>
            <a:endParaRPr kumimoji="1" lang="ja-JP" altLang="en-US" dirty="0"/>
          </a:p>
        </p:txBody>
      </p:sp>
      <p:sp>
        <p:nvSpPr>
          <p:cNvPr id="4" name="スライド番号プレースホルダー 3"/>
          <p:cNvSpPr>
            <a:spLocks noGrp="1"/>
          </p:cNvSpPr>
          <p:nvPr>
            <p:ph type="sldNum" sz="quarter" idx="12"/>
          </p:nvPr>
        </p:nvSpPr>
        <p:spPr>
          <a:xfrm>
            <a:off x="7752590" y="6429824"/>
            <a:ext cx="2133600" cy="476250"/>
          </a:xfrm>
        </p:spPr>
        <p:txBody>
          <a:bodyPr/>
          <a:lstStyle/>
          <a:p>
            <a:pPr>
              <a:defRPr/>
            </a:pPr>
            <a:fld id="{804D6B79-3AEB-42FE-A736-A41F7AEA0445}" type="slidenum">
              <a:rPr lang="en-US" altLang="ja-JP" smtClean="0"/>
              <a:pPr>
                <a:defRPr/>
              </a:pPr>
              <a:t>3</a:t>
            </a:fld>
            <a:endParaRPr lang="en-US" altLang="ja-JP" dirty="0"/>
          </a:p>
        </p:txBody>
      </p:sp>
      <p:sp>
        <p:nvSpPr>
          <p:cNvPr id="5" name="Text Box 15"/>
          <p:cNvSpPr txBox="1">
            <a:spLocks noChangeArrowheads="1"/>
          </p:cNvSpPr>
          <p:nvPr/>
        </p:nvSpPr>
        <p:spPr bwMode="auto">
          <a:xfrm>
            <a:off x="56456" y="6556256"/>
            <a:ext cx="3600400" cy="276999"/>
          </a:xfrm>
          <a:prstGeom prst="rect">
            <a:avLst/>
          </a:prstGeom>
          <a:noFill/>
          <a:ln w="9525">
            <a:noFill/>
            <a:miter lim="800000"/>
            <a:headEnd/>
            <a:tailEnd/>
          </a:ln>
        </p:spPr>
        <p:txBody>
          <a:bodyPr wrap="square">
            <a:spAutoFit/>
          </a:bodyPr>
          <a:lstStyle/>
          <a:p>
            <a:r>
              <a:rPr lang="ja-JP" altLang="en-US" i="1" dirty="0">
                <a:latin typeface="ＭＳ Ｐ明朝" panose="02020600040205080304" pitchFamily="18" charset="-128"/>
                <a:ea typeface="ＭＳ Ｐ明朝" panose="02020600040205080304" pitchFamily="18" charset="-128"/>
              </a:rPr>
              <a:t>平成</a:t>
            </a:r>
            <a:r>
              <a:rPr lang="en-US" altLang="ja-JP" i="1" dirty="0">
                <a:latin typeface="ＭＳ Ｐ明朝" panose="02020600040205080304" pitchFamily="18" charset="-128"/>
                <a:ea typeface="ＭＳ Ｐ明朝" panose="02020600040205080304" pitchFamily="18" charset="-128"/>
              </a:rPr>
              <a:t>30</a:t>
            </a:r>
            <a:r>
              <a:rPr lang="ja-JP" altLang="en-US" i="1" dirty="0">
                <a:latin typeface="ＭＳ Ｐ明朝" panose="02020600040205080304" pitchFamily="18" charset="-128"/>
                <a:ea typeface="ＭＳ Ｐ明朝" panose="02020600040205080304" pitchFamily="18" charset="-128"/>
              </a:rPr>
              <a:t>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7672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658379"/>
            <a:ext cx="431800" cy="233892"/>
          </a:xfrm>
          <a:prstGeom prst="rect">
            <a:avLst/>
          </a:prstGeom>
          <a:no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a:cs typeface="+mn-cs"/>
              </a:rPr>
              <a:t>～</a:t>
            </a:r>
          </a:p>
        </p:txBody>
      </p:sp>
      <p:sp>
        <p:nvSpPr>
          <p:cNvPr id="23" name="Text Box 3"/>
          <p:cNvSpPr txBox="1">
            <a:spLocks noChangeArrowheads="1"/>
          </p:cNvSpPr>
          <p:nvPr/>
        </p:nvSpPr>
        <p:spPr bwMode="auto">
          <a:xfrm>
            <a:off x="7898" y="116632"/>
            <a:ext cx="9906000" cy="523220"/>
          </a:xfrm>
          <a:prstGeom prst="rect">
            <a:avLst/>
          </a:prstGeom>
          <a:noFill/>
          <a:ln w="9525" algn="ctr">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800" b="1" i="0" u="sng" strike="noStrike" kern="1200" cap="none" spc="0" normalizeH="0" baseline="0" noProof="0" dirty="0">
                <a:ln>
                  <a:noFill/>
                </a:ln>
                <a:solidFill>
                  <a:srgbClr val="1F497D"/>
                </a:solidFill>
                <a:effectLst>
                  <a:outerShdw blurRad="38100" dist="38100" dir="2700000" algn="tl">
                    <a:srgbClr val="C0C0C0"/>
                  </a:outerShdw>
                </a:effectLst>
                <a:uLnTx/>
                <a:uFillTx/>
                <a:latin typeface="Calibri"/>
                <a:ea typeface="ＤＨＰ特太ゴシック体" pitchFamily="2" charset="-128"/>
                <a:cs typeface="+mn-cs"/>
              </a:rPr>
              <a:t>地域定着支援</a:t>
            </a:r>
          </a:p>
        </p:txBody>
      </p:sp>
      <p:sp>
        <p:nvSpPr>
          <p:cNvPr id="20484" name="Text Box 2"/>
          <p:cNvSpPr txBox="1">
            <a:spLocks noChangeArrowheads="1"/>
          </p:cNvSpPr>
          <p:nvPr/>
        </p:nvSpPr>
        <p:spPr bwMode="auto">
          <a:xfrm>
            <a:off x="406818" y="662015"/>
            <a:ext cx="1625204" cy="33813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対象者</a:t>
            </a:r>
            <a:endPar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sp>
        <p:nvSpPr>
          <p:cNvPr id="20485" name="Text Box 2"/>
          <p:cNvSpPr txBox="1">
            <a:spLocks noChangeArrowheads="1"/>
          </p:cNvSpPr>
          <p:nvPr/>
        </p:nvSpPr>
        <p:spPr bwMode="auto">
          <a:xfrm>
            <a:off x="406818" y="2336177"/>
            <a:ext cx="2399110"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サービス内容</a:t>
            </a:r>
            <a:endPar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sp>
        <p:nvSpPr>
          <p:cNvPr id="20486" name="Text Box 2"/>
          <p:cNvSpPr txBox="1">
            <a:spLocks noChangeArrowheads="1"/>
          </p:cNvSpPr>
          <p:nvPr/>
        </p:nvSpPr>
        <p:spPr bwMode="auto">
          <a:xfrm>
            <a:off x="6363430" y="2336177"/>
            <a:ext cx="2389557" cy="33813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主な人員配置</a:t>
            </a:r>
            <a:endPar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sp>
        <p:nvSpPr>
          <p:cNvPr id="27" name="正方形/長方形 26"/>
          <p:cNvSpPr/>
          <p:nvPr/>
        </p:nvSpPr>
        <p:spPr>
          <a:xfrm>
            <a:off x="386954" y="1000129"/>
            <a:ext cx="9174558" cy="1204739"/>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■以下の者のうち、地域生活を継続していくための常時の連絡体制の確保による緊急時等の支援体制が必要と見込まれる者。</a:t>
            </a: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　居宅において単身で生活する障害者</a:t>
            </a:r>
            <a:endPar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　居宅において同居している家族等が障害、疾病等のため、緊急時等の支援が見込まれない状況にある障害者</a:t>
            </a: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施設・病院からの退所・退院、家族との同居から一人暮らしに移行した者、地域生活が不安定な者も含む。</a:t>
            </a: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グループホーム、宿泊型自立訓練の入居者については対象外。　</a:t>
            </a:r>
          </a:p>
        </p:txBody>
      </p:sp>
      <p:sp>
        <p:nvSpPr>
          <p:cNvPr id="20488" name="Rectangle 4"/>
          <p:cNvSpPr>
            <a:spLocks noChangeArrowheads="1"/>
          </p:cNvSpPr>
          <p:nvPr/>
        </p:nvSpPr>
        <p:spPr bwMode="auto">
          <a:xfrm>
            <a:off x="400247" y="2696122"/>
            <a:ext cx="5673798" cy="929828"/>
          </a:xfrm>
          <a:prstGeom prst="rect">
            <a:avLst/>
          </a:prstGeom>
          <a:solidFill>
            <a:srgbClr val="CCFFFF">
              <a:alpha val="49803"/>
            </a:srgbClr>
          </a:solidFill>
          <a:ln w="3175" algn="ctr">
            <a:solidFill>
              <a:schemeClr val="tx1"/>
            </a:solidFill>
            <a:miter lim="800000"/>
            <a:headEnd/>
            <a:tailEnd/>
          </a:ln>
        </p:spPr>
        <p:txBody>
          <a:bodyPr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■常時の連絡体制を確保し、適宜居宅への訪問等を行い利用者の状況を把握</a:t>
            </a:r>
            <a:endPar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■障害の特性に起因して生じた緊急の事態における相談等の支援</a:t>
            </a:r>
            <a:endParaRPr kumimoji="1" lang="en-US" altLang="ja-JP"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■関係機関との連絡調整や一時的な滞在による支援</a:t>
            </a:r>
          </a:p>
        </p:txBody>
      </p:sp>
      <p:sp>
        <p:nvSpPr>
          <p:cNvPr id="20489" name="Rectangle 4"/>
          <p:cNvSpPr>
            <a:spLocks noChangeArrowheads="1"/>
          </p:cNvSpPr>
          <p:nvPr/>
        </p:nvSpPr>
        <p:spPr bwMode="auto">
          <a:xfrm>
            <a:off x="6393161" y="2696122"/>
            <a:ext cx="3168358" cy="929828"/>
          </a:xfrm>
          <a:prstGeom prst="rect">
            <a:avLst/>
          </a:prstGeom>
          <a:solidFill>
            <a:srgbClr val="CCFFFF">
              <a:alpha val="49803"/>
            </a:srgbClr>
          </a:solidFill>
          <a:ln w="3175" algn="ctr">
            <a:solidFill>
              <a:schemeClr val="tx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従業者</a:t>
            </a:r>
            <a:endPar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・１人以上は相談支援専門員であること。</a:t>
            </a:r>
            <a:endPar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管理者</a:t>
            </a:r>
          </a:p>
        </p:txBody>
      </p:sp>
      <p:sp>
        <p:nvSpPr>
          <p:cNvPr id="20490" name="Text Box 2"/>
          <p:cNvSpPr txBox="1">
            <a:spLocks noChangeArrowheads="1"/>
          </p:cNvSpPr>
          <p:nvPr/>
        </p:nvSpPr>
        <p:spPr bwMode="auto">
          <a:xfrm>
            <a:off x="406818" y="3817491"/>
            <a:ext cx="3550080"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報酬単価（平成</a:t>
            </a:r>
            <a:r>
              <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27</a:t>
            </a: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年</a:t>
            </a:r>
            <a:r>
              <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4</a:t>
            </a: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月～）</a:t>
            </a:r>
            <a:endParaRPr kumimoji="1" lang="en-US" altLang="ja-JP"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graphicFrame>
        <p:nvGraphicFramePr>
          <p:cNvPr id="32" name="表 31"/>
          <p:cNvGraphicFramePr>
            <a:graphicFrameLocks noGrp="1"/>
          </p:cNvGraphicFramePr>
          <p:nvPr>
            <p:extLst>
              <p:ext uri="{D42A27DB-BD31-4B8C-83A1-F6EECF244321}">
                <p14:modId xmlns:p14="http://schemas.microsoft.com/office/powerpoint/2010/main" val="3740058204"/>
              </p:ext>
            </p:extLst>
          </p:nvPr>
        </p:nvGraphicFramePr>
        <p:xfrm>
          <a:off x="386958" y="4156047"/>
          <a:ext cx="9131915" cy="2049140"/>
        </p:xfrm>
        <a:graphic>
          <a:graphicData uri="http://schemas.openxmlformats.org/drawingml/2006/table">
            <a:tbl>
              <a:tblPr>
                <a:tableStyleId>{F5AB1C69-6EDB-4FF4-983F-18BD219EF322}</a:tableStyleId>
              </a:tblPr>
              <a:tblGrid>
                <a:gridCol w="9131915">
                  <a:extLst>
                    <a:ext uri="{9D8B030D-6E8A-4147-A177-3AD203B41FA5}">
                      <a16:colId xmlns:a16="http://schemas.microsoft.com/office/drawing/2014/main" val="20000"/>
                    </a:ext>
                  </a:extLst>
                </a:gridCol>
              </a:tblGrid>
              <a:tr h="302229">
                <a:tc>
                  <a:txBody>
                    <a:bodyPr/>
                    <a:lstStyle/>
                    <a:p>
                      <a:r>
                        <a:rPr kumimoji="1" lang="ja-JP" altLang="en-US" sz="1400" dirty="0">
                          <a:ea typeface="ＤＨＰ特太ゴシック体" pitchFamily="2" charset="-128"/>
                        </a:rPr>
                        <a:t>■ 基本報酬</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840361">
                <a:tc>
                  <a:txBody>
                    <a:bodyPr/>
                    <a:lstStyle/>
                    <a:p>
                      <a:pPr>
                        <a:spcBef>
                          <a:spcPts val="0"/>
                        </a:spcBef>
                        <a:defRPr/>
                      </a:pPr>
                      <a:r>
                        <a:rPr lang="ja-JP" altLang="en-US" sz="1200" b="1" dirty="0">
                          <a:latin typeface="HGPｺﾞｼｯｸM" pitchFamily="50" charset="-128"/>
                          <a:ea typeface="HGPｺﾞｼｯｸM" pitchFamily="50" charset="-128"/>
                        </a:rPr>
                        <a:t>　地域定着支援サービス費 </a:t>
                      </a:r>
                      <a:r>
                        <a:rPr lang="ja-JP" altLang="en-US" sz="1200" b="0" dirty="0">
                          <a:latin typeface="HGPｺﾞｼｯｸM" pitchFamily="50" charset="-128"/>
                          <a:ea typeface="HGPｺﾞｼｯｸM" pitchFamily="50" charset="-128"/>
                        </a:rPr>
                        <a:t>　体制確保費　　　　　　</a:t>
                      </a:r>
                      <a:r>
                        <a:rPr lang="en-US" altLang="ja-JP" sz="1200" b="0" dirty="0">
                          <a:latin typeface="HGPｺﾞｼｯｸM" pitchFamily="50" charset="-128"/>
                          <a:ea typeface="HGPｺﾞｼｯｸM" pitchFamily="50" charset="-128"/>
                        </a:rPr>
                        <a:t>304</a:t>
                      </a:r>
                      <a:r>
                        <a:rPr lang="ja-JP" altLang="en-US" sz="1200" b="0" dirty="0">
                          <a:latin typeface="HGPｺﾞｼｯｸM" pitchFamily="50" charset="-128"/>
                          <a:ea typeface="HGPｺﾞｼｯｸM" pitchFamily="50" charset="-128"/>
                        </a:rPr>
                        <a:t>単位／月（毎月算定）</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HGPｺﾞｼｯｸM" pitchFamily="50" charset="-128"/>
                          <a:ea typeface="HGPｺﾞｼｯｸM" pitchFamily="50" charset="-128"/>
                        </a:rPr>
                        <a:t>　　　　　　　　　　　　　　　　　</a:t>
                      </a:r>
                      <a:r>
                        <a:rPr lang="ja-JP" altLang="en-US" sz="1200" b="0" baseline="0" dirty="0">
                          <a:latin typeface="HGPｺﾞｼｯｸM" pitchFamily="50" charset="-128"/>
                          <a:ea typeface="HGPｺﾞｼｯｸM" pitchFamily="50" charset="-128"/>
                        </a:rPr>
                        <a:t> 　</a:t>
                      </a:r>
                      <a:r>
                        <a:rPr lang="ja-JP" altLang="en-US" sz="1200" b="0" dirty="0">
                          <a:latin typeface="HGPｺﾞｼｯｸM" pitchFamily="50" charset="-128"/>
                          <a:ea typeface="HGPｺﾞｼｯｸM" pitchFamily="50" charset="-128"/>
                        </a:rPr>
                        <a:t>緊急時支援費（</a:t>
                      </a:r>
                      <a:r>
                        <a:rPr lang="en-US" altLang="ja-JP" sz="1200" b="0" dirty="0">
                          <a:latin typeface="HGPｺﾞｼｯｸM" pitchFamily="50" charset="-128"/>
                          <a:ea typeface="HGPｺﾞｼｯｸM" pitchFamily="50" charset="-128"/>
                        </a:rPr>
                        <a:t>Ⅰ</a:t>
                      </a:r>
                      <a:r>
                        <a:rPr lang="ja-JP" altLang="en-US" sz="1200" b="0" dirty="0">
                          <a:latin typeface="HGPｺﾞｼｯｸM" pitchFamily="50" charset="-128"/>
                          <a:ea typeface="HGPｺﾞｼｯｸM" pitchFamily="50" charset="-128"/>
                        </a:rPr>
                        <a:t>） 　</a:t>
                      </a:r>
                      <a:r>
                        <a:rPr lang="en-US" altLang="ja-JP" sz="1200" b="0" dirty="0">
                          <a:latin typeface="HGPｺﾞｼｯｸM" pitchFamily="50" charset="-128"/>
                          <a:ea typeface="HGPｺﾞｼｯｸM" pitchFamily="50" charset="-128"/>
                        </a:rPr>
                        <a:t>709</a:t>
                      </a:r>
                      <a:r>
                        <a:rPr lang="ja-JP" altLang="en-US" sz="1200" b="0" dirty="0">
                          <a:latin typeface="HGPｺﾞｼｯｸM" pitchFamily="50" charset="-128"/>
                          <a:ea typeface="HGPｺﾞｼｯｸM" pitchFamily="50" charset="-128"/>
                        </a:rPr>
                        <a:t>単位／日（緊急時に居宅訪問又は滞在型の支援を行った場合に算定）　</a:t>
                      </a:r>
                      <a:endParaRPr lang="en-US" altLang="ja-JP" sz="1200" b="0" dirty="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HGPｺﾞｼｯｸM" pitchFamily="50" charset="-128"/>
                          <a:ea typeface="HGPｺﾞｼｯｸM" pitchFamily="50" charset="-128"/>
                        </a:rPr>
                        <a:t>　　　　　　　　　　　　　　　　　</a:t>
                      </a:r>
                      <a:r>
                        <a:rPr lang="ja-JP" altLang="en-US" sz="1200" b="0" baseline="0" dirty="0">
                          <a:latin typeface="HGPｺﾞｼｯｸM" pitchFamily="50" charset="-128"/>
                          <a:ea typeface="HGPｺﾞｼｯｸM" pitchFamily="50" charset="-128"/>
                        </a:rPr>
                        <a:t> 　</a:t>
                      </a:r>
                      <a:r>
                        <a:rPr lang="ja-JP" altLang="en-US" sz="1200" b="0" dirty="0">
                          <a:latin typeface="HGPｺﾞｼｯｸM" pitchFamily="50" charset="-128"/>
                          <a:ea typeface="HGPｺﾞｼｯｸM" pitchFamily="50" charset="-128"/>
                        </a:rPr>
                        <a:t>緊急時支援費（</a:t>
                      </a:r>
                      <a:r>
                        <a:rPr lang="en-US" altLang="ja-JP" sz="1200" b="0" dirty="0">
                          <a:latin typeface="HGPｺﾞｼｯｸM" pitchFamily="50" charset="-128"/>
                          <a:ea typeface="HGPｺﾞｼｯｸM" pitchFamily="50" charset="-128"/>
                        </a:rPr>
                        <a:t>Ⅱ</a:t>
                      </a:r>
                      <a:r>
                        <a:rPr lang="ja-JP" altLang="en-US" sz="1200" b="0" dirty="0">
                          <a:latin typeface="HGPｺﾞｼｯｸM" pitchFamily="50" charset="-128"/>
                          <a:ea typeface="HGPｺﾞｼｯｸM" pitchFamily="50" charset="-128"/>
                        </a:rPr>
                        <a:t>） 　  </a:t>
                      </a:r>
                      <a:r>
                        <a:rPr lang="en-US" altLang="ja-JP" sz="1200" b="0" dirty="0">
                          <a:latin typeface="HGPｺﾞｼｯｸM" pitchFamily="50" charset="-128"/>
                          <a:ea typeface="HGPｺﾞｼｯｸM" pitchFamily="50" charset="-128"/>
                        </a:rPr>
                        <a:t>94</a:t>
                      </a:r>
                      <a:r>
                        <a:rPr lang="ja-JP" altLang="en-US" sz="1200" b="0" dirty="0">
                          <a:latin typeface="HGPｺﾞｼｯｸM" pitchFamily="50" charset="-128"/>
                          <a:ea typeface="HGPｺﾞｼｯｸM" pitchFamily="50" charset="-128"/>
                        </a:rPr>
                        <a:t>単位／日（緊急時に電話による相談援助を行った場合に算定）</a:t>
                      </a:r>
                      <a:endParaRPr lang="en-US" altLang="ja-JP" sz="1200" b="0" dirty="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229">
                <a:tc>
                  <a:txBody>
                    <a:bodyPr/>
                    <a:lstStyle/>
                    <a:p>
                      <a:pPr algn="l"/>
                      <a:r>
                        <a:rPr kumimoji="1" lang="ja-JP" altLang="en-US" sz="1400" dirty="0">
                          <a:solidFill>
                            <a:schemeClr val="tx1"/>
                          </a:solidFill>
                          <a:ea typeface="ＤＨＰ特太ゴシック体" pitchFamily="2" charset="-128"/>
                        </a:rPr>
                        <a:t>■ 主な加算</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599179">
                <a:tc>
                  <a:txBody>
                    <a:bodyPr/>
                    <a:lstStyle/>
                    <a:p>
                      <a:pPr fontAlgn="auto">
                        <a:spcBef>
                          <a:spcPts val="0"/>
                        </a:spcBef>
                        <a:spcAft>
                          <a:spcPts val="0"/>
                        </a:spcAft>
                        <a:defRPr/>
                      </a:pPr>
                      <a:r>
                        <a:rPr lang="ja-JP" altLang="en-US" sz="1200" b="1" u="sng" dirty="0">
                          <a:solidFill>
                            <a:prstClr val="black"/>
                          </a:solidFill>
                          <a:latin typeface="HGPｺﾞｼｯｸM" pitchFamily="50" charset="-128"/>
                          <a:ea typeface="HGPｺﾞｼｯｸM" pitchFamily="50" charset="-128"/>
                        </a:rPr>
                        <a:t>特別地域加算</a:t>
                      </a:r>
                      <a:r>
                        <a:rPr lang="ja-JP" altLang="en-US" sz="1200" dirty="0">
                          <a:solidFill>
                            <a:prstClr val="black"/>
                          </a:solidFill>
                          <a:latin typeface="HGPｺﾞｼｯｸM" pitchFamily="50" charset="-128"/>
                          <a:ea typeface="HGPｺﾞｼｯｸM" pitchFamily="50" charset="-128"/>
                        </a:rPr>
                        <a:t>（１５％加算）</a:t>
                      </a:r>
                      <a:endParaRPr lang="en-US" altLang="ja-JP" sz="1200" dirty="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a:solidFill>
                            <a:prstClr val="black"/>
                          </a:solidFill>
                          <a:latin typeface="HGPｺﾞｼｯｸM" pitchFamily="50" charset="-128"/>
                          <a:ea typeface="HGPｺﾞｼｯｸM" pitchFamily="50" charset="-128"/>
                        </a:rPr>
                        <a:t>　 　中山間地域等に居住している者に対して支援した場合</a:t>
                      </a:r>
                      <a:endParaRPr lang="en-US" altLang="ja-JP" sz="1200" dirty="0">
                        <a:solidFill>
                          <a:prstClr val="black"/>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507" name="Text Box 2"/>
          <p:cNvSpPr txBox="1">
            <a:spLocks noChangeArrowheads="1"/>
          </p:cNvSpPr>
          <p:nvPr/>
        </p:nvSpPr>
        <p:spPr bwMode="auto">
          <a:xfrm>
            <a:off x="344488" y="6237312"/>
            <a:ext cx="4720828"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事業所数</a:t>
            </a:r>
            <a:r>
              <a:rPr kumimoji="1" lang="ja-JP" altLang="en-US"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499</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（国保連平成</a:t>
            </a:r>
            <a:r>
              <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月実績）</a:t>
            </a:r>
            <a:endPar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p:txBody>
      </p:sp>
      <p:sp>
        <p:nvSpPr>
          <p:cNvPr id="20508" name="Text Box 2"/>
          <p:cNvSpPr txBox="1">
            <a:spLocks noChangeArrowheads="1"/>
          </p:cNvSpPr>
          <p:nvPr/>
        </p:nvSpPr>
        <p:spPr bwMode="auto">
          <a:xfrm>
            <a:off x="4736976" y="6237312"/>
            <a:ext cx="4720828"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rPr>
              <a:t>○ 利用者数</a:t>
            </a:r>
            <a:r>
              <a:rPr kumimoji="1" lang="ja-JP" altLang="en-US"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3,107</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（国保連平成</a:t>
            </a:r>
            <a:r>
              <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月実績）</a:t>
            </a:r>
            <a:endParaRPr kumimoji="1" lang="en-US" altLang="ja-JP" sz="1200" b="1" i="0" u="sng" strike="noStrike" kern="1200" cap="none" spc="0" normalizeH="0" baseline="0" noProof="0" dirty="0">
              <a:ln>
                <a:noFill/>
              </a:ln>
              <a:solidFill>
                <a:prstClr val="black"/>
              </a:solidFill>
              <a:effectLst/>
              <a:uLnTx/>
              <a:uFillTx/>
              <a:latin typeface="Calibri"/>
              <a:ea typeface="ＤＨＰ特太ゴシック体" pitchFamily="2" charset="-128"/>
              <a:cs typeface="+mn-cs"/>
            </a:endParaRPr>
          </a:p>
        </p:txBody>
      </p:sp>
      <p:sp>
        <p:nvSpPr>
          <p:cNvPr id="14" name="テキスト ボックス 13">
            <a:extLst>
              <a:ext uri="{FF2B5EF4-FFF2-40B4-BE49-F238E27FC236}">
                <a16:creationId xmlns:a16="http://schemas.microsoft.com/office/drawing/2014/main" id="{F6E7250C-C10F-42A6-8A66-9D2218B0CB89}"/>
              </a:ext>
            </a:extLst>
          </p:cNvPr>
          <p:cNvSpPr txBox="1"/>
          <p:nvPr/>
        </p:nvSpPr>
        <p:spPr>
          <a:xfrm>
            <a:off x="8265368" y="260648"/>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Text Box 15">
            <a:extLst>
              <a:ext uri="{FF2B5EF4-FFF2-40B4-BE49-F238E27FC236}">
                <a16:creationId xmlns:a16="http://schemas.microsoft.com/office/drawing/2014/main" id="{DA3AC9ED-7084-450B-BA80-C66603D47B7D}"/>
              </a:ext>
            </a:extLst>
          </p:cNvPr>
          <p:cNvSpPr txBox="1">
            <a:spLocks noChangeArrowheads="1"/>
          </p:cNvSpPr>
          <p:nvPr/>
        </p:nvSpPr>
        <p:spPr bwMode="auto">
          <a:xfrm>
            <a:off x="128464" y="6570373"/>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602498" y="6466709"/>
            <a:ext cx="2311400" cy="365125"/>
          </a:xfrm>
        </p:spPr>
        <p:txBody>
          <a:bodyPr/>
          <a:lstStyle/>
          <a:p>
            <a:fld id="{5A866714-82EE-48DB-8C53-9720F2C87DB4}" type="slidenum">
              <a:rPr lang="ja-JP" altLang="en-US" smtClean="0">
                <a:solidFill>
                  <a:prstClr val="black">
                    <a:tint val="75000"/>
                  </a:prstClr>
                </a:solidFill>
              </a:rPr>
              <a:pPr/>
              <a:t>30</a:t>
            </a:fld>
            <a:endParaRPr lang="ja-JP" altLang="en-US" dirty="0">
              <a:solidFill>
                <a:prstClr val="black">
                  <a:tint val="75000"/>
                </a:prstClr>
              </a:solidFill>
            </a:endParaRPr>
          </a:p>
        </p:txBody>
      </p:sp>
    </p:spTree>
    <p:extLst>
      <p:ext uri="{BB962C8B-B14F-4D97-AF65-F5344CB8AC3E}">
        <p14:creationId xmlns:p14="http://schemas.microsoft.com/office/powerpoint/2010/main" val="404687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テキスト ボックス 221"/>
          <p:cNvSpPr>
            <a:spLocks noChangeArrowheads="1"/>
          </p:cNvSpPr>
          <p:nvPr/>
        </p:nvSpPr>
        <p:spPr bwMode="auto">
          <a:xfrm>
            <a:off x="-25602" y="-25716"/>
            <a:ext cx="9906000" cy="498790"/>
          </a:xfrm>
          <a:prstGeom prst="bevel">
            <a:avLst>
              <a:gd name="adj" fmla="val 12500"/>
            </a:avLst>
          </a:prstGeom>
          <a:noFill/>
          <a:ln w="9525">
            <a:noFill/>
            <a:miter lim="800000"/>
            <a:headEnd/>
            <a:tailEnd/>
          </a:ln>
        </p:spPr>
        <p:txBody>
          <a:bodyPr wrap="none" lIns="0" tIns="0" rIns="0" bIns="0" anchor="ctr"/>
          <a:lstStyle/>
          <a:p>
            <a:pPr algn="ctr" defTabSz="1325563"/>
            <a:r>
              <a:rPr lang="ja-JP" altLang="en-US" sz="2400" dirty="0">
                <a:solidFill>
                  <a:srgbClr val="333399">
                    <a:lumMod val="75000"/>
                  </a:srgbClr>
                </a:solidFill>
                <a:latin typeface="Arial"/>
                <a:ea typeface="ＤＨＰ特太ゴシック体" pitchFamily="2" charset="-128"/>
              </a:rPr>
              <a:t>１．地域移行支援の対象拡大について</a:t>
            </a:r>
            <a:endParaRPr lang="ja-JP" altLang="en-US" sz="1000" dirty="0">
              <a:solidFill>
                <a:srgbClr val="333399">
                  <a:lumMod val="75000"/>
                </a:srgbClr>
              </a:solidFill>
              <a:latin typeface="Arial"/>
              <a:ea typeface="ＤＨＰ特太ゴシック体" pitchFamily="2" charset="-128"/>
            </a:endParaRPr>
          </a:p>
        </p:txBody>
      </p:sp>
      <p:sp>
        <p:nvSpPr>
          <p:cNvPr id="4" name="正方形/長方形 3"/>
          <p:cNvSpPr/>
          <p:nvPr/>
        </p:nvSpPr>
        <p:spPr>
          <a:xfrm>
            <a:off x="108213" y="1670831"/>
            <a:ext cx="9711531" cy="4777042"/>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lnSpc>
                <a:spcPts val="1500"/>
              </a:lnSpc>
              <a:spcBef>
                <a:spcPts val="0"/>
              </a:spcBef>
              <a:spcAft>
                <a:spcPts val="0"/>
              </a:spcAft>
            </a:pPr>
            <a:endParaRPr lang="en-US" altLang="ja-JP" sz="2000" dirty="0">
              <a:solidFill>
                <a:srgbClr val="FF0000"/>
              </a:solidFill>
              <a:effectLst>
                <a:outerShdw blurRad="38100" dist="38100" dir="2700000" algn="tl">
                  <a:srgbClr val="000000">
                    <a:alpha val="43137"/>
                  </a:srgbClr>
                </a:outerShdw>
              </a:effectLst>
              <a:latin typeface="HGPｺﾞｼｯｸM" pitchFamily="50" charset="-128"/>
              <a:ea typeface="ＤＨＰ特太ゴシック体" pitchFamily="2" charset="-128"/>
            </a:endParaRPr>
          </a:p>
          <a:p>
            <a:pPr fontAlgn="auto">
              <a:spcBef>
                <a:spcPts val="0"/>
              </a:spcBef>
              <a:spcAft>
                <a:spcPts val="0"/>
              </a:spcAft>
            </a:pPr>
            <a:r>
              <a:rPr lang="ja-JP" altLang="en-US" sz="2000" dirty="0">
                <a:solidFill>
                  <a:srgbClr val="FF0000"/>
                </a:solidFill>
                <a:effectLst>
                  <a:outerShdw blurRad="38100" dist="38100" dir="2700000" algn="tl">
                    <a:srgbClr val="000000">
                      <a:alpha val="43137"/>
                    </a:srgbClr>
                  </a:outerShdw>
                </a:effectLst>
                <a:latin typeface="HGPｺﾞｼｯｸM" pitchFamily="50" charset="-128"/>
                <a:ea typeface="ＤＨＰ特太ゴシック体" pitchFamily="2" charset="-128"/>
              </a:rPr>
              <a:t>　</a:t>
            </a:r>
            <a:r>
              <a:rPr lang="ja-JP" altLang="en-US"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１．</a:t>
            </a:r>
            <a:r>
              <a:rPr lang="ja-JP"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基本的な考え方に関すること</a:t>
            </a:r>
            <a:endParaRPr lang="en-US"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endParaRPr>
          </a:p>
          <a:p>
            <a:pPr>
              <a:lnSpc>
                <a:spcPts val="1680"/>
              </a:lnSpc>
            </a:pPr>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　重点的な支援を行うことで地域生活に円滑に移行できることが期待される者として、</a:t>
            </a:r>
          </a:p>
          <a:p>
            <a:pPr>
              <a:lnSpc>
                <a:spcPts val="1680"/>
              </a:lnSpc>
            </a:pPr>
            <a:r>
              <a:rPr lang="ja-JP" altLang="ja-JP" sz="1400" dirty="0">
                <a:solidFill>
                  <a:srgbClr val="2D2D8A"/>
                </a:solidFill>
                <a:latin typeface="HGPｺﾞｼｯｸM" pitchFamily="50" charset="-128"/>
                <a:ea typeface="HGPｺﾞｼｯｸM" pitchFamily="50" charset="-128"/>
              </a:rPr>
              <a:t>　</a:t>
            </a:r>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①　入所期間の長期化や高齢化が進んでいる</a:t>
            </a:r>
            <a:r>
              <a:rPr lang="ja-JP" altLang="ja-JP" sz="1400" u="sng" dirty="0">
                <a:solidFill>
                  <a:srgbClr val="2D2D8A"/>
                </a:solidFill>
                <a:latin typeface="HGPｺﾞｼｯｸM" pitchFamily="50" charset="-128"/>
                <a:ea typeface="HGPｺﾞｼｯｸM" pitchFamily="50" charset="-128"/>
              </a:rPr>
              <a:t>保護施設に入所している障害者</a:t>
            </a:r>
            <a:r>
              <a:rPr lang="ja-JP" altLang="ja-JP" sz="1400" dirty="0">
                <a:solidFill>
                  <a:srgbClr val="2D2D8A"/>
                </a:solidFill>
                <a:latin typeface="HGPｺﾞｼｯｸM" pitchFamily="50" charset="-128"/>
                <a:ea typeface="HGPｺﾞｼｯｸM" pitchFamily="50" charset="-128"/>
              </a:rPr>
              <a:t>、</a:t>
            </a:r>
          </a:p>
          <a:p>
            <a:pPr>
              <a:lnSpc>
                <a:spcPts val="1680"/>
              </a:lnSpc>
            </a:pPr>
            <a:r>
              <a:rPr lang="ja-JP" altLang="ja-JP" sz="1400" dirty="0">
                <a:solidFill>
                  <a:srgbClr val="2D2D8A"/>
                </a:solidFill>
                <a:latin typeface="HGPｺﾞｼｯｸM" pitchFamily="50" charset="-128"/>
                <a:ea typeface="HGPｺﾞｼｯｸM" pitchFamily="50" charset="-128"/>
              </a:rPr>
              <a:t>　</a:t>
            </a:r>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②　退所後の住居を確保し、円滑に福祉サービス等につなげることで再犯防止が期待される</a:t>
            </a:r>
            <a:r>
              <a:rPr lang="ja-JP" altLang="ja-JP" sz="1400" u="sng" dirty="0">
                <a:solidFill>
                  <a:srgbClr val="2D2D8A"/>
                </a:solidFill>
                <a:latin typeface="HGPｺﾞｼｯｸM" pitchFamily="50" charset="-128"/>
                <a:ea typeface="HGPｺﾞｼｯｸM" pitchFamily="50" charset="-128"/>
              </a:rPr>
              <a:t>矯正施設等に入所している</a:t>
            </a:r>
            <a:endParaRPr lang="en-US" altLang="ja-JP" sz="1400" u="sng" dirty="0">
              <a:solidFill>
                <a:srgbClr val="2D2D8A"/>
              </a:solidFill>
              <a:latin typeface="HGPｺﾞｼｯｸM" pitchFamily="50" charset="-128"/>
              <a:ea typeface="HGPｺﾞｼｯｸM" pitchFamily="50" charset="-128"/>
            </a:endParaRPr>
          </a:p>
          <a:p>
            <a:pPr>
              <a:lnSpc>
                <a:spcPts val="1680"/>
              </a:lnSpc>
            </a:pPr>
            <a:r>
              <a:rPr lang="ja-JP" altLang="en-US" sz="1400" dirty="0">
                <a:solidFill>
                  <a:srgbClr val="2D2D8A"/>
                </a:solidFill>
                <a:latin typeface="HGPｺﾞｼｯｸM" pitchFamily="50" charset="-128"/>
                <a:ea typeface="HGPｺﾞｼｯｸM" pitchFamily="50" charset="-128"/>
              </a:rPr>
              <a:t>　　　　　　　　</a:t>
            </a:r>
            <a:r>
              <a:rPr lang="ja-JP" altLang="ja-JP" sz="1400" u="sng" dirty="0">
                <a:solidFill>
                  <a:srgbClr val="2D2D8A"/>
                </a:solidFill>
                <a:latin typeface="HGPｺﾞｼｯｸM" pitchFamily="50" charset="-128"/>
                <a:ea typeface="HGPｺﾞｼｯｸM" pitchFamily="50" charset="-128"/>
              </a:rPr>
              <a:t>障害者</a:t>
            </a:r>
            <a:r>
              <a:rPr lang="ja-JP" altLang="ja-JP" sz="1400" dirty="0">
                <a:solidFill>
                  <a:srgbClr val="2D2D8A"/>
                </a:solidFill>
                <a:latin typeface="HGPｺﾞｼｯｸM" pitchFamily="50" charset="-128"/>
                <a:ea typeface="HGPｺﾞｼｯｸM" pitchFamily="50" charset="-128"/>
              </a:rPr>
              <a:t>を新たに地域移行支援の対象とする。</a:t>
            </a:r>
            <a:endParaRPr lang="en-US" altLang="ja-JP" sz="1400" dirty="0">
              <a:solidFill>
                <a:srgbClr val="2D2D8A"/>
              </a:solidFill>
              <a:latin typeface="HGPｺﾞｼｯｸM" pitchFamily="50" charset="-128"/>
              <a:ea typeface="HGPｺﾞｼｯｸM" pitchFamily="50" charset="-128"/>
            </a:endParaRPr>
          </a:p>
          <a:p>
            <a:pPr>
              <a:lnSpc>
                <a:spcPts val="1680"/>
              </a:lnSpc>
            </a:pPr>
            <a:endParaRPr lang="en-US" altLang="ja-JP" sz="1400" dirty="0">
              <a:solidFill>
                <a:srgbClr val="2D2D8A"/>
              </a:solidFill>
              <a:latin typeface="HGPｺﾞｼｯｸM" pitchFamily="50" charset="-128"/>
              <a:ea typeface="HGPｺﾞｼｯｸM" pitchFamily="50" charset="-128"/>
              <a:cs typeface="Times New Roman"/>
            </a:endParaRPr>
          </a:p>
          <a:p>
            <a:pPr fontAlgn="auto">
              <a:spcBef>
                <a:spcPts val="0"/>
              </a:spcBef>
              <a:spcAft>
                <a:spcPts val="0"/>
              </a:spcAft>
            </a:pPr>
            <a:r>
              <a:rPr lang="ja-JP" altLang="en-US"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　２．</a:t>
            </a:r>
            <a:r>
              <a:rPr lang="ja-JP"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保護施設に入所している障害者に関すること</a:t>
            </a:r>
            <a:endParaRPr lang="en-US"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　保護施設のうち、</a:t>
            </a:r>
            <a:r>
              <a:rPr lang="ja-JP" altLang="ja-JP" sz="1400" u="sng" dirty="0">
                <a:solidFill>
                  <a:srgbClr val="2D2D8A"/>
                </a:solidFill>
                <a:latin typeface="HGPｺﾞｼｯｸM" pitchFamily="50" charset="-128"/>
                <a:ea typeface="HGPｺﾞｼｯｸM" pitchFamily="50" charset="-128"/>
              </a:rPr>
              <a:t>「身体上又は精神上の理由」が入所の要件となっている「救護施設」及び「更生施設」に入所している</a:t>
            </a:r>
            <a:endParaRPr lang="en-US" altLang="ja-JP" sz="1400" u="sng"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u="sng" dirty="0">
                <a:solidFill>
                  <a:srgbClr val="2D2D8A"/>
                </a:solidFill>
                <a:latin typeface="HGPｺﾞｼｯｸM" pitchFamily="50" charset="-128"/>
                <a:ea typeface="HGPｺﾞｼｯｸM" pitchFamily="50" charset="-128"/>
              </a:rPr>
              <a:t>障害者</a:t>
            </a:r>
            <a:r>
              <a:rPr lang="ja-JP" altLang="ja-JP" sz="1400" dirty="0">
                <a:solidFill>
                  <a:srgbClr val="2D2D8A"/>
                </a:solidFill>
                <a:latin typeface="HGPｺﾞｼｯｸM" pitchFamily="50" charset="-128"/>
                <a:ea typeface="HGPｺﾞｼｯｸM" pitchFamily="50" charset="-128"/>
              </a:rPr>
              <a:t>を地域移行支援の対象とする。</a:t>
            </a:r>
            <a:endParaRPr lang="en-US" altLang="ja-JP" sz="1400" dirty="0">
              <a:solidFill>
                <a:srgbClr val="2D2D8A"/>
              </a:solidFill>
              <a:latin typeface="HGPｺﾞｼｯｸM" pitchFamily="50" charset="-128"/>
              <a:ea typeface="HGPｺﾞｼｯｸM" pitchFamily="50" charset="-128"/>
            </a:endParaRPr>
          </a:p>
          <a:p>
            <a:endParaRPr lang="ja-JP" altLang="ja-JP" sz="2000" dirty="0">
              <a:solidFill>
                <a:srgbClr val="2D2D8A"/>
              </a:solidFill>
              <a:latin typeface="ＤＨＰ特太ゴシック体" pitchFamily="50" charset="-128"/>
              <a:ea typeface="ＤＨＰ特太ゴシック体" pitchFamily="50" charset="-128"/>
            </a:endParaRPr>
          </a:p>
          <a:p>
            <a:pPr fontAlgn="auto">
              <a:spcBef>
                <a:spcPts val="0"/>
              </a:spcBef>
              <a:spcAft>
                <a:spcPts val="0"/>
              </a:spcAft>
            </a:pPr>
            <a:r>
              <a:rPr lang="ja-JP" altLang="en-US"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　３．</a:t>
            </a:r>
            <a:r>
              <a:rPr lang="ja-JP"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矯正施設等に入所している障害者に関すること</a:t>
            </a:r>
          </a:p>
          <a:p>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a:t>
            </a:r>
            <a:r>
              <a:rPr lang="en-US" altLang="ja-JP"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対象とする矯正施設の種類は、</a:t>
            </a:r>
            <a:r>
              <a:rPr lang="ja-JP" altLang="ja-JP" sz="1400" u="sng" dirty="0">
                <a:solidFill>
                  <a:srgbClr val="2D2D8A"/>
                </a:solidFill>
                <a:latin typeface="HGPｺﾞｼｯｸM" pitchFamily="50" charset="-128"/>
                <a:ea typeface="HGPｺﾞｼｯｸM" pitchFamily="50" charset="-128"/>
              </a:rPr>
              <a:t>刑事施設（刑務所、少年刑務所及び拘置所）及び少年院</a:t>
            </a:r>
            <a:r>
              <a:rPr lang="ja-JP" altLang="ja-JP" sz="1400" dirty="0">
                <a:solidFill>
                  <a:srgbClr val="2D2D8A"/>
                </a:solidFill>
                <a:latin typeface="HGPｺﾞｼｯｸM" pitchFamily="50" charset="-128"/>
                <a:ea typeface="HGPｺﾞｼｯｸM" pitchFamily="50" charset="-128"/>
              </a:rPr>
              <a:t>とする。</a:t>
            </a:r>
            <a:endParaRPr lang="en-US" altLang="ja-JP" sz="1400"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a:t>
            </a:r>
            <a:r>
              <a:rPr lang="en-US" altLang="ja-JP"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対象とする障害者は、</a:t>
            </a:r>
            <a:r>
              <a:rPr lang="ja-JP" altLang="en-US" sz="1400" dirty="0">
                <a:solidFill>
                  <a:srgbClr val="2D2D8A"/>
                </a:solidFill>
                <a:latin typeface="HGPｺﾞｼｯｸM" pitchFamily="50" charset="-128"/>
                <a:ea typeface="HGPｺﾞｼｯｸM" pitchFamily="50" charset="-128"/>
              </a:rPr>
              <a:t>矯正施設から退所するまでの間に</a:t>
            </a:r>
            <a:r>
              <a:rPr lang="ja-JP" altLang="en-US" sz="1400" u="sng" dirty="0">
                <a:solidFill>
                  <a:srgbClr val="2D2D8A"/>
                </a:solidFill>
                <a:latin typeface="HGPｺﾞｼｯｸM" pitchFamily="50" charset="-128"/>
                <a:ea typeface="HGPｺﾞｼｯｸM" pitchFamily="50" charset="-128"/>
              </a:rPr>
              <a:t>地域相談支援事業者が実施する障害福祉サービスの体験</a:t>
            </a:r>
            <a:endParaRPr lang="en-US" altLang="ja-JP" sz="1400" u="sng"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en-US" sz="1400" u="sng" dirty="0">
                <a:solidFill>
                  <a:srgbClr val="2D2D8A"/>
                </a:solidFill>
                <a:latin typeface="HGPｺﾞｼｯｸM" pitchFamily="50" charset="-128"/>
                <a:ea typeface="HGPｺﾞｼｯｸM" pitchFamily="50" charset="-128"/>
              </a:rPr>
              <a:t>利用や体験宿泊など矯正施設外で行う支援の提供が可能であると見込まれる障害者を中心に支援の対象</a:t>
            </a:r>
            <a:r>
              <a:rPr lang="ja-JP" altLang="en-US" sz="1400" dirty="0">
                <a:solidFill>
                  <a:srgbClr val="2D2D8A"/>
                </a:solidFill>
                <a:latin typeface="HGPｺﾞｼｯｸM" pitchFamily="50" charset="-128"/>
                <a:ea typeface="HGPｺﾞｼｯｸM" pitchFamily="50" charset="-128"/>
              </a:rPr>
              <a:t>とする。</a:t>
            </a:r>
            <a:endParaRPr lang="ja-JP" altLang="ja-JP" sz="1400"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dirty="0">
                <a:solidFill>
                  <a:srgbClr val="2D2D8A"/>
                </a:solidFill>
                <a:latin typeface="HGPｺﾞｼｯｸM" pitchFamily="50" charset="-128"/>
                <a:ea typeface="HGPｺﾞｼｯｸM" pitchFamily="50" charset="-128"/>
              </a:rPr>
              <a:t>※</a:t>
            </a:r>
            <a:r>
              <a:rPr lang="ja-JP" altLang="en-US" dirty="0">
                <a:solidFill>
                  <a:srgbClr val="2D2D8A"/>
                </a:solidFill>
                <a:latin typeface="HGPｺﾞｼｯｸM" pitchFamily="50" charset="-128"/>
                <a:ea typeface="HGPｺﾞｼｯｸM" pitchFamily="50" charset="-128"/>
              </a:rPr>
              <a:t>　</a:t>
            </a:r>
            <a:r>
              <a:rPr lang="ja-JP" altLang="ja-JP" dirty="0">
                <a:solidFill>
                  <a:srgbClr val="2D2D8A"/>
                </a:solidFill>
                <a:latin typeface="HGPｺﾞｼｯｸM" pitchFamily="50" charset="-128"/>
                <a:ea typeface="HGPｺﾞｼｯｸM" pitchFamily="50" charset="-128"/>
              </a:rPr>
              <a:t>「矯正施設内で行う支援」（入所している障害者に対する面談、支援計画の作成、住居の確保等）は、現在も保護観察所、地域</a:t>
            </a:r>
            <a:endParaRPr lang="en-US" altLang="ja-JP" dirty="0">
              <a:solidFill>
                <a:srgbClr val="2D2D8A"/>
              </a:solidFill>
              <a:latin typeface="HGPｺﾞｼｯｸM" pitchFamily="50" charset="-128"/>
              <a:ea typeface="HGPｺﾞｼｯｸM" pitchFamily="50" charset="-128"/>
            </a:endParaRPr>
          </a:p>
          <a:p>
            <a:r>
              <a:rPr lang="ja-JP" altLang="en-US" dirty="0">
                <a:solidFill>
                  <a:srgbClr val="2D2D8A"/>
                </a:solidFill>
                <a:latin typeface="HGPｺﾞｼｯｸM" pitchFamily="50" charset="-128"/>
                <a:ea typeface="HGPｺﾞｼｯｸM" pitchFamily="50" charset="-128"/>
              </a:rPr>
              <a:t>　　　　　　　　　　　</a:t>
            </a:r>
            <a:r>
              <a:rPr lang="ja-JP" altLang="ja-JP" dirty="0">
                <a:solidFill>
                  <a:srgbClr val="2D2D8A"/>
                </a:solidFill>
                <a:latin typeface="HGPｺﾞｼｯｸM" pitchFamily="50" charset="-128"/>
                <a:ea typeface="HGPｺﾞｼｯｸM" pitchFamily="50" charset="-128"/>
              </a:rPr>
              <a:t>生活定着支援センターとの連携により実施。</a:t>
            </a:r>
          </a:p>
          <a:p>
            <a:r>
              <a:rPr lang="ja-JP" altLang="en-US" sz="1400" dirty="0">
                <a:solidFill>
                  <a:srgbClr val="2D2D8A"/>
                </a:solidFill>
                <a:latin typeface="HGPｺﾞｼｯｸM" pitchFamily="50" charset="-128"/>
                <a:ea typeface="HGPｺﾞｼｯｸM" pitchFamily="50" charset="-128"/>
              </a:rPr>
              <a:t>　　　　　　</a:t>
            </a:r>
            <a:endParaRPr lang="en-US" altLang="ja-JP" sz="1400"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a:t>
            </a:r>
            <a:r>
              <a:rPr lang="en-US" altLang="ja-JP"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また、矯正施設を出所した障害者は、出所後の一定期間、更生保護施設等を利用するケースが少なくないことから、</a:t>
            </a:r>
            <a:endParaRPr lang="en-US" altLang="ja-JP" sz="1400"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u="sng" dirty="0">
                <a:solidFill>
                  <a:srgbClr val="2D2D8A"/>
                </a:solidFill>
                <a:latin typeface="HGPｺﾞｼｯｸM" pitchFamily="50" charset="-128"/>
                <a:ea typeface="HGPｺﾞｼｯｸM" pitchFamily="50" charset="-128"/>
              </a:rPr>
              <a:t>更生保護施設等に入所した障害者</a:t>
            </a:r>
            <a:r>
              <a:rPr lang="ja-JP" altLang="ja-JP" sz="1400" dirty="0">
                <a:solidFill>
                  <a:srgbClr val="2D2D8A"/>
                </a:solidFill>
                <a:latin typeface="HGPｺﾞｼｯｸM" pitchFamily="50" charset="-128"/>
                <a:ea typeface="HGPｺﾞｼｯｸM" pitchFamily="50" charset="-128"/>
              </a:rPr>
              <a:t>についても支援の対象とする。</a:t>
            </a:r>
            <a:endParaRPr lang="ja-JP" altLang="en-US" sz="1400" dirty="0">
              <a:solidFill>
                <a:srgbClr val="2D2D8A"/>
              </a:solidFill>
              <a:latin typeface="HGPｺﾞｼｯｸM" pitchFamily="50" charset="-128"/>
              <a:ea typeface="HGPｺﾞｼｯｸM" pitchFamily="50" charset="-128"/>
            </a:endParaRPr>
          </a:p>
        </p:txBody>
      </p:sp>
      <p:sp>
        <p:nvSpPr>
          <p:cNvPr id="7" name="角丸四角形 6"/>
          <p:cNvSpPr/>
          <p:nvPr/>
        </p:nvSpPr>
        <p:spPr>
          <a:xfrm>
            <a:off x="128478" y="539716"/>
            <a:ext cx="9682427" cy="1080120"/>
          </a:xfrm>
          <a:prstGeom prst="roundRect">
            <a:avLst>
              <a:gd name="adj" fmla="val 11376"/>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indent="165100" eaLnBrk="0" hangingPunct="0">
              <a:defRPr/>
            </a:pPr>
            <a:r>
              <a:rPr lang="ja-JP" altLang="en-US" sz="1400" dirty="0">
                <a:solidFill>
                  <a:srgbClr val="333399">
                    <a:lumMod val="75000"/>
                  </a:srgbClr>
                </a:solidFill>
                <a:latin typeface="HGPｺﾞｼｯｸM" pitchFamily="50" charset="-128"/>
                <a:ea typeface="HGPｺﾞｼｯｸM" pitchFamily="50" charset="-128"/>
              </a:rPr>
              <a:t>地域生活への移行のために支援を必要とする者を広く地域移行支援の対象とする観点から、現行の障害者支援施設等に入所している障害者又は精神科病院に入院している精神障害者に加えて、</a:t>
            </a:r>
            <a:r>
              <a:rPr lang="ja-JP" altLang="en-US" sz="1400" u="sng" dirty="0">
                <a:solidFill>
                  <a:srgbClr val="333399">
                    <a:lumMod val="75000"/>
                  </a:srgbClr>
                </a:solidFill>
                <a:latin typeface="HGPｺﾞｼｯｸM" pitchFamily="50" charset="-128"/>
                <a:ea typeface="ＤＨＰ特太ゴシック体" pitchFamily="2" charset="-128"/>
              </a:rPr>
              <a:t>その他の地域における生活に移行するために重点的な支援を必要とする者であって厚生労働省令で定めるもの</a:t>
            </a:r>
            <a:r>
              <a:rPr lang="ja-JP" altLang="en-US" sz="1400" dirty="0">
                <a:solidFill>
                  <a:srgbClr val="333399">
                    <a:lumMod val="75000"/>
                  </a:srgbClr>
                </a:solidFill>
                <a:latin typeface="HGPｺﾞｼｯｸM" pitchFamily="50" charset="-128"/>
                <a:ea typeface="HGPｺﾞｼｯｸM" pitchFamily="50" charset="-128"/>
              </a:rPr>
              <a:t>を追加。　　　　　　　　　　　　　　　　　　　　　</a:t>
            </a:r>
            <a:r>
              <a:rPr lang="en-US" altLang="ja-JP" sz="1400" dirty="0">
                <a:solidFill>
                  <a:srgbClr val="333399">
                    <a:lumMod val="75000"/>
                  </a:srgbClr>
                </a:solidFill>
                <a:latin typeface="HGPｺﾞｼｯｸM" pitchFamily="50" charset="-128"/>
                <a:ea typeface="HGPｺﾞｼｯｸM" pitchFamily="50" charset="-128"/>
              </a:rPr>
              <a:t>【</a:t>
            </a:r>
            <a:r>
              <a:rPr lang="ja-JP" altLang="en-US" sz="1400" dirty="0">
                <a:solidFill>
                  <a:srgbClr val="333399">
                    <a:lumMod val="75000"/>
                  </a:srgbClr>
                </a:solidFill>
                <a:latin typeface="HGPｺﾞｼｯｸM" pitchFamily="50" charset="-128"/>
                <a:ea typeface="HGPｺﾞｼｯｸM" pitchFamily="50" charset="-128"/>
              </a:rPr>
              <a:t>平成２６年４月１日施行</a:t>
            </a:r>
            <a:r>
              <a:rPr lang="en-US" altLang="ja-JP" sz="1400" dirty="0">
                <a:solidFill>
                  <a:srgbClr val="333399">
                    <a:lumMod val="75000"/>
                  </a:srgbClr>
                </a:solidFill>
                <a:latin typeface="HGPｺﾞｼｯｸM" pitchFamily="50" charset="-128"/>
                <a:ea typeface="HGPｺﾞｼｯｸM" pitchFamily="50" charset="-128"/>
              </a:rPr>
              <a:t>】</a:t>
            </a:r>
          </a:p>
          <a:p>
            <a:pPr indent="165100" eaLnBrk="0" hangingPunct="0">
              <a:defRPr/>
            </a:pPr>
            <a:r>
              <a:rPr lang="ja-JP" altLang="en-US" sz="1400" dirty="0">
                <a:solidFill>
                  <a:srgbClr val="333399">
                    <a:lumMod val="75000"/>
                  </a:srgbClr>
                </a:solidFill>
                <a:latin typeface="HGPｺﾞｼｯｸM" pitchFamily="50" charset="-128"/>
                <a:ea typeface="HGPｺﾞｼｯｸM" pitchFamily="50" charset="-128"/>
              </a:rPr>
              <a:t>　　　　</a:t>
            </a:r>
            <a:r>
              <a:rPr lang="ja-JP" altLang="en-US" sz="1400" u="sng" dirty="0">
                <a:solidFill>
                  <a:srgbClr val="333399">
                    <a:lumMod val="75000"/>
                  </a:srgbClr>
                </a:solidFill>
                <a:latin typeface="HGPｺﾞｼｯｸM" panose="020B0600000000000000" pitchFamily="50" charset="-128"/>
                <a:ea typeface="HGPｺﾞｼｯｸM" panose="020B0600000000000000" pitchFamily="50" charset="-128"/>
              </a:rPr>
              <a:t>保護施設、矯正施設等を退所する障害者</a:t>
            </a:r>
            <a:r>
              <a:rPr lang="ja-JP" altLang="en-US" sz="1400" dirty="0">
                <a:solidFill>
                  <a:srgbClr val="333399">
                    <a:lumMod val="75000"/>
                  </a:srgbClr>
                </a:solidFill>
                <a:latin typeface="HGPｺﾞｼｯｸM" pitchFamily="50" charset="-128"/>
                <a:ea typeface="HGPｺﾞｼｯｸM" pitchFamily="50" charset="-128"/>
              </a:rPr>
              <a:t>などに対象拡大</a:t>
            </a:r>
            <a:endParaRPr lang="en-US" altLang="ja-JP" sz="1400" dirty="0">
              <a:solidFill>
                <a:srgbClr val="333399">
                  <a:lumMod val="75000"/>
                </a:srgbClr>
              </a:solidFill>
              <a:latin typeface="HGPｺﾞｼｯｸM" pitchFamily="50" charset="-128"/>
              <a:ea typeface="HGPｺﾞｼｯｸM" pitchFamily="50" charset="-128"/>
            </a:endParaRPr>
          </a:p>
        </p:txBody>
      </p:sp>
      <p:sp>
        <p:nvSpPr>
          <p:cNvPr id="8" name="右矢印 7"/>
          <p:cNvSpPr/>
          <p:nvPr/>
        </p:nvSpPr>
        <p:spPr bwMode="auto">
          <a:xfrm>
            <a:off x="416496" y="1313967"/>
            <a:ext cx="288032" cy="171019"/>
          </a:xfrm>
          <a:prstGeom prs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ndParaRPr>
          </a:p>
        </p:txBody>
      </p:sp>
      <p:sp>
        <p:nvSpPr>
          <p:cNvPr id="6" name="下矢印 5"/>
          <p:cNvSpPr/>
          <p:nvPr/>
        </p:nvSpPr>
        <p:spPr>
          <a:xfrm>
            <a:off x="3368824" y="1577894"/>
            <a:ext cx="3267063" cy="410946"/>
          </a:xfrm>
          <a:prstGeom prst="downArrow">
            <a:avLst/>
          </a:prstGeom>
          <a:solidFill>
            <a:srgbClr val="FFCC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グループ化 32"/>
          <p:cNvGrpSpPr/>
          <p:nvPr/>
        </p:nvGrpSpPr>
        <p:grpSpPr>
          <a:xfrm>
            <a:off x="0" y="395600"/>
            <a:ext cx="9906000" cy="72008"/>
            <a:chOff x="0" y="188640"/>
            <a:chExt cx="9144000" cy="72008"/>
          </a:xfrm>
        </p:grpSpPr>
        <p:cxnSp>
          <p:nvCxnSpPr>
            <p:cNvPr id="10" name="直線コネクタ 9"/>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11" name="直線コネクタ 10"/>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
        <p:nvSpPr>
          <p:cNvPr id="12" name="テキスト ボックス 11">
            <a:extLst>
              <a:ext uri="{FF2B5EF4-FFF2-40B4-BE49-F238E27FC236}">
                <a16:creationId xmlns:a16="http://schemas.microsoft.com/office/drawing/2014/main" id="{D91BD71E-8FFF-4353-97F8-E13EC40994C6}"/>
              </a:ext>
            </a:extLst>
          </p:cNvPr>
          <p:cNvSpPr txBox="1"/>
          <p:nvPr/>
        </p:nvSpPr>
        <p:spPr>
          <a:xfrm>
            <a:off x="8481392"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Text Box 15">
            <a:extLst>
              <a:ext uri="{FF2B5EF4-FFF2-40B4-BE49-F238E27FC236}">
                <a16:creationId xmlns:a16="http://schemas.microsoft.com/office/drawing/2014/main" id="{AE30E53C-F74C-4692-AF78-B3DA76B96FD4}"/>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490243" y="6492875"/>
            <a:ext cx="2311400" cy="365125"/>
          </a:xfrm>
        </p:spPr>
        <p:txBody>
          <a:bodyPr/>
          <a:lstStyle/>
          <a:p>
            <a:pPr>
              <a:defRPr/>
            </a:pPr>
            <a:fld id="{DAB820D2-88A8-4685-BEAF-DC4CD50082FD}" type="slidenum">
              <a:rPr lang="ja-JP" altLang="en-US" smtClean="0">
                <a:solidFill>
                  <a:prstClr val="black">
                    <a:tint val="75000"/>
                  </a:prstClr>
                </a:solidFill>
              </a:rPr>
              <a:pPr>
                <a:defRPr/>
              </a:pPr>
              <a:t>31</a:t>
            </a:fld>
            <a:endParaRPr lang="ja-JP" altLang="en-US" dirty="0">
              <a:solidFill>
                <a:prstClr val="black">
                  <a:tint val="75000"/>
                </a:prstClr>
              </a:solidFill>
            </a:endParaRPr>
          </a:p>
        </p:txBody>
      </p:sp>
    </p:spTree>
    <p:extLst>
      <p:ext uri="{BB962C8B-B14F-4D97-AF65-F5344CB8AC3E}">
        <p14:creationId xmlns:p14="http://schemas.microsoft.com/office/powerpoint/2010/main" val="275096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97873" y="1124744"/>
            <a:ext cx="4047367" cy="360040"/>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保護施設の種類（生活保護法第</a:t>
            </a:r>
            <a:r>
              <a:rPr kumimoji="1" lang="en-US" altLang="ja-JP"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38</a:t>
            </a:r>
            <a:r>
              <a:rPr kumimoji="1"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条）</a:t>
            </a:r>
          </a:p>
        </p:txBody>
      </p:sp>
      <p:sp>
        <p:nvSpPr>
          <p:cNvPr id="14" name="スライド番号プレースホルダ 13"/>
          <p:cNvSpPr>
            <a:spLocks noGrp="1"/>
          </p:cNvSpPr>
          <p:nvPr>
            <p:ph type="sldNum" sz="quarter" idx="12"/>
          </p:nvPr>
        </p:nvSpPr>
        <p:spPr>
          <a:xfrm>
            <a:off x="7545288" y="6425719"/>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37BC25-B11F-473A-A59E-6EC21758BCF6}" type="slidenum">
              <a:rPr kumimoji="1" lang="ja-JP" altLang="en-US" sz="1400" b="0" i="0" u="none" strike="noStrike" kern="1200" cap="none" spc="0" normalizeH="0" baseline="0" noProof="0" smtClean="0">
                <a:ln>
                  <a:noFill/>
                </a:ln>
                <a:solidFill>
                  <a:prstClr val="black">
                    <a:tint val="75000"/>
                  </a:prstClr>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1400" b="0" i="0" u="none" strike="noStrike" kern="1200" cap="none" spc="0" normalizeH="0" baseline="0" noProof="0" dirty="0">
              <a:ln>
                <a:noFill/>
              </a:ln>
              <a:solidFill>
                <a:prstClr val="black">
                  <a:tint val="75000"/>
                </a:prstClr>
              </a:solidFill>
              <a:effectLst/>
              <a:uLnTx/>
              <a:uFillTx/>
              <a:latin typeface="Arial" charset="0"/>
              <a:ea typeface="ＭＳ Ｐゴシック" pitchFamily="50" charset="-128"/>
              <a:cs typeface="+mn-cs"/>
            </a:endParaRPr>
          </a:p>
        </p:txBody>
      </p:sp>
      <p:grpSp>
        <p:nvGrpSpPr>
          <p:cNvPr id="15" name="グループ化 32"/>
          <p:cNvGrpSpPr/>
          <p:nvPr/>
        </p:nvGrpSpPr>
        <p:grpSpPr>
          <a:xfrm>
            <a:off x="0" y="484285"/>
            <a:ext cx="9906000" cy="72008"/>
            <a:chOff x="0" y="188640"/>
            <a:chExt cx="9144000" cy="72008"/>
          </a:xfrm>
        </p:grpSpPr>
        <p:cxnSp>
          <p:nvCxnSpPr>
            <p:cNvPr id="16" name="直線コネクタ 15"/>
            <p:cNvCxnSpPr/>
            <p:nvPr/>
          </p:nvCxnSpPr>
          <p:spPr>
            <a:xfrm>
              <a:off x="0" y="188640"/>
              <a:ext cx="9144000"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2"/>
          <p:cNvSpPr>
            <a:spLocks noChangeArrowheads="1"/>
          </p:cNvSpPr>
          <p:nvPr/>
        </p:nvSpPr>
        <p:spPr bwMode="auto">
          <a:xfrm>
            <a:off x="0" y="5987"/>
            <a:ext cx="9906000" cy="521296"/>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ＤＨＰ特太ゴシック体" panose="020B0500000000000000" pitchFamily="50" charset="-128"/>
                <a:ea typeface="ＤＨＰ特太ゴシック体" panose="020B0500000000000000" pitchFamily="50" charset="-128"/>
                <a:cs typeface="+mn-cs"/>
              </a:rPr>
              <a:t>保護施設の種類等</a:t>
            </a:r>
            <a:endParaRPr kumimoji="1" lang="en-US" altLang="ja-JP" sz="2400" b="0" i="0" u="none" strike="noStrike" kern="1200" cap="none" spc="0" normalizeH="0" baseline="0" noProof="0" dirty="0">
              <a:ln>
                <a:noFill/>
              </a:ln>
              <a:solidFill>
                <a:srgbClr val="4F81BD">
                  <a:lumMod val="50000"/>
                </a:srgbClr>
              </a:solidFill>
              <a:effectLst/>
              <a:uLnTx/>
              <a:uFillTx/>
              <a:latin typeface="ＤＨＰ特太ゴシック体" panose="020B0500000000000000" pitchFamily="50" charset="-128"/>
              <a:ea typeface="ＤＨＰ特太ゴシック体" panose="020B0500000000000000" pitchFamily="50" charset="-128"/>
              <a:cs typeface="+mn-cs"/>
            </a:endParaRPr>
          </a:p>
        </p:txBody>
      </p:sp>
      <p:graphicFrame>
        <p:nvGraphicFramePr>
          <p:cNvPr id="3" name="表 2"/>
          <p:cNvGraphicFramePr>
            <a:graphicFrameLocks noGrp="1"/>
          </p:cNvGraphicFramePr>
          <p:nvPr>
            <p:extLst/>
          </p:nvPr>
        </p:nvGraphicFramePr>
        <p:xfrm>
          <a:off x="517500" y="1664003"/>
          <a:ext cx="9094502" cy="2667000"/>
        </p:xfrm>
        <a:graphic>
          <a:graphicData uri="http://schemas.openxmlformats.org/drawingml/2006/table">
            <a:tbl>
              <a:tblPr firstRow="1" bandRow="1">
                <a:tableStyleId>{5940675A-B579-460E-94D1-54222C63F5DA}</a:tableStyleId>
              </a:tblPr>
              <a:tblGrid>
                <a:gridCol w="1411164">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gridCol w="2426754">
                  <a:extLst>
                    <a:ext uri="{9D8B030D-6E8A-4147-A177-3AD203B41FA5}">
                      <a16:colId xmlns:a16="http://schemas.microsoft.com/office/drawing/2014/main" val="20002"/>
                    </a:ext>
                  </a:extLst>
                </a:gridCol>
              </a:tblGrid>
              <a:tr h="370840">
                <a:tc>
                  <a:txBody>
                    <a:bodyPr/>
                    <a:lstStyle/>
                    <a:p>
                      <a:pPr algn="ctr"/>
                      <a:r>
                        <a:rPr kumimoji="1" lang="ja-JP" altLang="en-US" sz="1200" baseline="0" dirty="0">
                          <a:solidFill>
                            <a:schemeClr val="bg1"/>
                          </a:solidFill>
                        </a:rPr>
                        <a:t>施設種別</a:t>
                      </a:r>
                    </a:p>
                  </a:txBody>
                  <a:tcPr anchor="ctr">
                    <a:solidFill>
                      <a:schemeClr val="tx2">
                        <a:lumMod val="40000"/>
                        <a:lumOff val="60000"/>
                      </a:schemeClr>
                    </a:solidFill>
                  </a:tcPr>
                </a:tc>
                <a:tc>
                  <a:txBody>
                    <a:bodyPr/>
                    <a:lstStyle/>
                    <a:p>
                      <a:pPr algn="ctr"/>
                      <a:r>
                        <a:rPr kumimoji="1" lang="ja-JP" altLang="en-US" sz="1200" baseline="0" dirty="0">
                          <a:solidFill>
                            <a:schemeClr val="bg1"/>
                          </a:solidFill>
                        </a:rPr>
                        <a:t>概        要</a:t>
                      </a:r>
                    </a:p>
                  </a:txBody>
                  <a:tcPr anchor="ctr">
                    <a:solidFill>
                      <a:schemeClr val="tx2">
                        <a:lumMod val="40000"/>
                        <a:lumOff val="60000"/>
                      </a:schemeClr>
                    </a:solidFill>
                  </a:tcPr>
                </a:tc>
                <a:tc>
                  <a:txBody>
                    <a:bodyPr/>
                    <a:lstStyle/>
                    <a:p>
                      <a:pPr algn="ctr"/>
                      <a:r>
                        <a:rPr kumimoji="1" lang="ja-JP" altLang="en-US" sz="1200" baseline="0" dirty="0">
                          <a:solidFill>
                            <a:schemeClr val="bg1"/>
                          </a:solidFill>
                        </a:rPr>
                        <a:t>根拠法令</a:t>
                      </a:r>
                    </a:p>
                  </a:txBody>
                  <a:tcPr anchor="ctr">
                    <a:solidFill>
                      <a:schemeClr val="tx2">
                        <a:lumMod val="40000"/>
                        <a:lumOff val="60000"/>
                      </a:schemeClr>
                    </a:solidFill>
                  </a:tcPr>
                </a:tc>
                <a:extLst>
                  <a:ext uri="{0D108BD9-81ED-4DB2-BD59-A6C34878D82A}">
                    <a16:rowId xmlns:a16="http://schemas.microsoft.com/office/drawing/2014/main" val="10000"/>
                  </a:ext>
                </a:extLst>
              </a:tr>
              <a:tr h="370840">
                <a:tc>
                  <a:txBody>
                    <a:bodyPr/>
                    <a:lstStyle/>
                    <a:p>
                      <a:pPr algn="ctr"/>
                      <a:r>
                        <a:rPr kumimoji="1" lang="ja-JP" altLang="en-US" sz="1200" dirty="0"/>
                        <a:t>救護施設</a:t>
                      </a:r>
                    </a:p>
                  </a:txBody>
                  <a:tcPr anchor="ctr">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t>　</a:t>
                      </a:r>
                      <a:r>
                        <a:rPr kumimoji="1" lang="ja-JP" altLang="en-US" sz="1200" u="sng" baseline="0" dirty="0">
                          <a:solidFill>
                            <a:srgbClr val="FF0000"/>
                          </a:solidFill>
                          <a:uFill>
                            <a:solidFill>
                              <a:srgbClr val="FF0000"/>
                            </a:solidFill>
                          </a:uFill>
                        </a:rPr>
                        <a:t>身体上又は精神上著しい障害があるために</a:t>
                      </a:r>
                      <a:r>
                        <a:rPr kumimoji="1" lang="ja-JP" altLang="en-US" sz="1200" dirty="0"/>
                        <a:t>日常生活を営むことが困難な要保護者を入所させて、生活扶助を行う施設</a:t>
                      </a:r>
                    </a:p>
                  </a:txBody>
                  <a:tcPr>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t>生活保護法第３８条第１項第１号</a:t>
                      </a:r>
                    </a:p>
                  </a:txBody>
                  <a:tcP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kumimoji="1" lang="ja-JP" altLang="en-US" sz="1200" dirty="0"/>
                        <a:t>更生施設</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t>　</a:t>
                      </a:r>
                      <a:r>
                        <a:rPr kumimoji="1" lang="ja-JP" altLang="en-US" sz="1200" u="sng" baseline="0" dirty="0">
                          <a:solidFill>
                            <a:srgbClr val="FF0000"/>
                          </a:solidFill>
                          <a:uFill>
                            <a:solidFill>
                              <a:srgbClr val="FF0000"/>
                            </a:solidFill>
                          </a:uFill>
                        </a:rPr>
                        <a:t>身体上又は精神上の理由により</a:t>
                      </a:r>
                      <a:r>
                        <a:rPr kumimoji="1" lang="ja-JP" altLang="en-US" sz="1200" dirty="0"/>
                        <a:t>養護及び生活指導を必要とする要保護者を入所させて、生活扶助を行う施設</a:t>
                      </a: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t>生活保護法第３８条第１項第２号</a:t>
                      </a: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kumimoji="1" lang="ja-JP" altLang="en-US" sz="1200" dirty="0"/>
                        <a:t>医療保護施設</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t>　医療を必要とする要保護者に対して医療の給付を行う施設</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生活保護法第３８条第１項第３号</a:t>
                      </a: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kumimoji="1" lang="ja-JP" altLang="en-US" sz="1200" dirty="0"/>
                        <a:t>授産施設</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t>　</a:t>
                      </a:r>
                      <a:r>
                        <a:rPr kumimoji="1" lang="ja-JP" altLang="en-US" sz="1200" u="sng" baseline="0" dirty="0">
                          <a:solidFill>
                            <a:srgbClr val="FF0000"/>
                          </a:solidFill>
                          <a:uFill>
                            <a:solidFill>
                              <a:srgbClr val="FF0000"/>
                            </a:solidFill>
                          </a:uFill>
                        </a:rPr>
                        <a:t>身体上若しくは精神上の理由</a:t>
                      </a:r>
                      <a:r>
                        <a:rPr kumimoji="1" lang="ja-JP" altLang="en-US" sz="1200" dirty="0"/>
                        <a:t>又は世帯の事情</a:t>
                      </a:r>
                      <a:r>
                        <a:rPr kumimoji="1" lang="ja-JP" altLang="en-US" sz="1200" u="sng" baseline="0" dirty="0">
                          <a:solidFill>
                            <a:srgbClr val="FF0000"/>
                          </a:solidFill>
                          <a:uFill>
                            <a:solidFill>
                              <a:srgbClr val="FF0000"/>
                            </a:solidFill>
                          </a:uFill>
                        </a:rPr>
                        <a:t>により</a:t>
                      </a:r>
                      <a:r>
                        <a:rPr kumimoji="1" lang="ja-JP" altLang="en-US" sz="1200" dirty="0"/>
                        <a:t>就業能力の限られている要保護者に対して、就労又は技能の習得のために必要な機会及び便宜を与えて、その自立を助長する施設</a:t>
                      </a: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生活保護法第３８条第１項第４号</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kumimoji="1" lang="ja-JP" altLang="en-US" sz="1200" dirty="0"/>
                        <a:t>宿所提供施設</a:t>
                      </a:r>
                    </a:p>
                  </a:txBody>
                  <a:tcPr anchor="ctr">
                    <a:lnT w="12700" cap="flat" cmpd="sng" algn="ctr">
                      <a:solidFill>
                        <a:schemeClr val="tx1"/>
                      </a:solidFill>
                      <a:prstDash val="dot"/>
                      <a:round/>
                      <a:headEnd type="none" w="med" len="med"/>
                      <a:tailEnd type="none" w="med" len="med"/>
                    </a:lnT>
                    <a:solidFill>
                      <a:schemeClr val="bg1"/>
                    </a:solidFill>
                  </a:tcPr>
                </a:tc>
                <a:tc>
                  <a:txBody>
                    <a:bodyPr/>
                    <a:lstStyle/>
                    <a:p>
                      <a:r>
                        <a:rPr kumimoji="1" lang="ja-JP" altLang="en-US" sz="1200" dirty="0"/>
                        <a:t>　住居のない要保護者の世帯に対して、住宅扶助を行う施設</a:t>
                      </a:r>
                    </a:p>
                  </a:txBody>
                  <a:tcPr anchor="ctr">
                    <a:lnT w="12700" cap="flat" cmpd="sng" algn="ctr">
                      <a:solidFill>
                        <a:schemeClr val="tx1"/>
                      </a:solidFill>
                      <a:prstDash val="dot"/>
                      <a:round/>
                      <a:headEnd type="none" w="med" len="med"/>
                      <a:tailEnd type="none" w="med" len="med"/>
                    </a:lnT>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生活保護法第３８条第１項第５号</a:t>
                      </a:r>
                    </a:p>
                  </a:txBody>
                  <a:tcP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10005"/>
                  </a:ext>
                </a:extLst>
              </a:tr>
            </a:tbl>
          </a:graphicData>
        </a:graphic>
      </p:graphicFrame>
      <p:sp>
        <p:nvSpPr>
          <p:cNvPr id="9" name="テキスト ボックス 8">
            <a:extLst>
              <a:ext uri="{FF2B5EF4-FFF2-40B4-BE49-F238E27FC236}">
                <a16:creationId xmlns:a16="http://schemas.microsoft.com/office/drawing/2014/main" id="{E5F24AA9-BD7A-4EA6-A542-F090C7A03BA5}"/>
              </a:ext>
            </a:extLst>
          </p:cNvPr>
          <p:cNvSpPr txBox="1"/>
          <p:nvPr/>
        </p:nvSpPr>
        <p:spPr>
          <a:xfrm>
            <a:off x="8481392"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Text Box 15">
            <a:extLst>
              <a:ext uri="{FF2B5EF4-FFF2-40B4-BE49-F238E27FC236}">
                <a16:creationId xmlns:a16="http://schemas.microsoft.com/office/drawing/2014/main" id="{CED8892F-281B-4736-B7D1-68E9F4E9923F}"/>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1504995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105361" y="593595"/>
            <a:ext cx="9695277" cy="5875697"/>
          </a:xfrm>
          <a:prstGeom prst="roundRect">
            <a:avLst>
              <a:gd name="adj" fmla="val 3116"/>
            </a:avLst>
          </a:prstGeom>
          <a:solidFill>
            <a:schemeClr val="accent5">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16510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p:txBody>
      </p:sp>
      <p:sp>
        <p:nvSpPr>
          <p:cNvPr id="26" name="角丸四角形 25"/>
          <p:cNvSpPr/>
          <p:nvPr/>
        </p:nvSpPr>
        <p:spPr>
          <a:xfrm>
            <a:off x="197873" y="582461"/>
            <a:ext cx="4047367" cy="252000"/>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矯正施設の種類、</a:t>
            </a:r>
            <a:r>
              <a:rPr kumimoji="1" lang="ja-JP" altLang="en-US" sz="1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か</a:t>
            </a:r>
            <a:r>
              <a:rPr kumimoji="1"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所数、収容人員</a:t>
            </a:r>
          </a:p>
        </p:txBody>
      </p:sp>
      <p:grpSp>
        <p:nvGrpSpPr>
          <p:cNvPr id="15" name="グループ化 32"/>
          <p:cNvGrpSpPr/>
          <p:nvPr/>
        </p:nvGrpSpPr>
        <p:grpSpPr>
          <a:xfrm>
            <a:off x="0" y="388588"/>
            <a:ext cx="9906000" cy="72008"/>
            <a:chOff x="0" y="188640"/>
            <a:chExt cx="9144000" cy="72008"/>
          </a:xfrm>
        </p:grpSpPr>
        <p:cxnSp>
          <p:nvCxnSpPr>
            <p:cNvPr id="16" name="直線コネクタ 15"/>
            <p:cNvCxnSpPr/>
            <p:nvPr/>
          </p:nvCxnSpPr>
          <p:spPr>
            <a:xfrm>
              <a:off x="0" y="188640"/>
              <a:ext cx="9144000"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2"/>
          <p:cNvSpPr>
            <a:spLocks noChangeArrowheads="1"/>
          </p:cNvSpPr>
          <p:nvPr/>
        </p:nvSpPr>
        <p:spPr bwMode="auto">
          <a:xfrm>
            <a:off x="0" y="-4646"/>
            <a:ext cx="9906000" cy="521296"/>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ＤＨＰ特太ゴシック体" panose="020B0500000000000000" pitchFamily="50" charset="-128"/>
                <a:ea typeface="ＤＨＰ特太ゴシック体" panose="020B0500000000000000" pitchFamily="50" charset="-128"/>
                <a:cs typeface="+mn-cs"/>
              </a:rPr>
              <a:t>矯正施設の種類等</a:t>
            </a:r>
            <a:endParaRPr kumimoji="1" lang="en-US" altLang="ja-JP" sz="2400" b="0" i="0" u="none" strike="noStrike" kern="1200" cap="none" spc="0" normalizeH="0" baseline="0" noProof="0" dirty="0">
              <a:ln>
                <a:noFill/>
              </a:ln>
              <a:solidFill>
                <a:srgbClr val="4F81BD">
                  <a:lumMod val="50000"/>
                </a:srgbClr>
              </a:solidFill>
              <a:effectLst/>
              <a:uLnTx/>
              <a:uFillTx/>
              <a:latin typeface="ＤＨＰ特太ゴシック体" panose="020B0500000000000000" pitchFamily="50" charset="-128"/>
              <a:ea typeface="ＤＨＰ特太ゴシック体" panose="020B0500000000000000" pitchFamily="50" charset="-128"/>
              <a:cs typeface="+mn-cs"/>
            </a:endParaRPr>
          </a:p>
        </p:txBody>
      </p:sp>
      <p:graphicFrame>
        <p:nvGraphicFramePr>
          <p:cNvPr id="3" name="表 2"/>
          <p:cNvGraphicFramePr>
            <a:graphicFrameLocks noGrp="1"/>
          </p:cNvGraphicFramePr>
          <p:nvPr>
            <p:extLst/>
          </p:nvPr>
        </p:nvGraphicFramePr>
        <p:xfrm>
          <a:off x="257199" y="908720"/>
          <a:ext cx="9464156" cy="4221480"/>
        </p:xfrm>
        <a:graphic>
          <a:graphicData uri="http://schemas.openxmlformats.org/drawingml/2006/table">
            <a:tbl>
              <a:tblPr firstRow="1" bandRow="1">
                <a:tableStyleId>{21E4AEA4-8DFA-4A89-87EB-49C32662AFE0}</a:tableStyleId>
              </a:tblPr>
              <a:tblGrid>
                <a:gridCol w="423750">
                  <a:extLst>
                    <a:ext uri="{9D8B030D-6E8A-4147-A177-3AD203B41FA5}">
                      <a16:colId xmlns:a16="http://schemas.microsoft.com/office/drawing/2014/main" val="20000"/>
                    </a:ext>
                  </a:extLst>
                </a:gridCol>
                <a:gridCol w="423750">
                  <a:extLst>
                    <a:ext uri="{9D8B030D-6E8A-4147-A177-3AD203B41FA5}">
                      <a16:colId xmlns:a16="http://schemas.microsoft.com/office/drawing/2014/main" val="20001"/>
                    </a:ext>
                  </a:extLst>
                </a:gridCol>
                <a:gridCol w="1059577">
                  <a:extLst>
                    <a:ext uri="{9D8B030D-6E8A-4147-A177-3AD203B41FA5}">
                      <a16:colId xmlns:a16="http://schemas.microsoft.com/office/drawing/2014/main" val="20002"/>
                    </a:ext>
                  </a:extLst>
                </a:gridCol>
                <a:gridCol w="5957076">
                  <a:extLst>
                    <a:ext uri="{9D8B030D-6E8A-4147-A177-3AD203B41FA5}">
                      <a16:colId xmlns:a16="http://schemas.microsoft.com/office/drawing/2014/main" val="20003"/>
                    </a:ext>
                  </a:extLst>
                </a:gridCol>
                <a:gridCol w="1600003">
                  <a:extLst>
                    <a:ext uri="{9D8B030D-6E8A-4147-A177-3AD203B41FA5}">
                      <a16:colId xmlns:a16="http://schemas.microsoft.com/office/drawing/2014/main" val="20004"/>
                    </a:ext>
                  </a:extLst>
                </a:gridCol>
              </a:tblGrid>
              <a:tr h="370840">
                <a:tc gridSpan="3">
                  <a:txBody>
                    <a:bodyPr/>
                    <a:lstStyle/>
                    <a:p>
                      <a:pPr algn="ctr"/>
                      <a:r>
                        <a:rPr kumimoji="1" lang="ja-JP" altLang="en-US" sz="1200" dirty="0"/>
                        <a:t>施設種別</a:t>
                      </a:r>
                    </a:p>
                  </a:txBody>
                  <a:tcPr marL="93174" marR="93174" anchor="ct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200" dirty="0"/>
                        <a:t>概要</a:t>
                      </a:r>
                    </a:p>
                  </a:txBody>
                  <a:tcPr marL="93174" marR="93174" anchor="ctr"/>
                </a:tc>
                <a:tc>
                  <a:txBody>
                    <a:bodyPr/>
                    <a:lstStyle/>
                    <a:p>
                      <a:r>
                        <a:rPr kumimoji="1" lang="ja-JP" altLang="en-US" sz="1200" dirty="0"/>
                        <a:t>根拠法令</a:t>
                      </a:r>
                    </a:p>
                  </a:txBody>
                  <a:tcPr marL="93174" marR="93174" anchor="ctr"/>
                </a:tc>
                <a:extLst>
                  <a:ext uri="{0D108BD9-81ED-4DB2-BD59-A6C34878D82A}">
                    <a16:rowId xmlns:a16="http://schemas.microsoft.com/office/drawing/2014/main" val="10000"/>
                  </a:ext>
                </a:extLst>
              </a:tr>
              <a:tr h="370840">
                <a:tc rowSpan="6">
                  <a:txBody>
                    <a:bodyPr/>
                    <a:lstStyle/>
                    <a:p>
                      <a:pPr algn="ctr"/>
                      <a:r>
                        <a:rPr kumimoji="1" lang="ja-JP" altLang="en-US" sz="1200" dirty="0"/>
                        <a:t>矯　　正　　施　　設</a:t>
                      </a:r>
                    </a:p>
                  </a:txBody>
                  <a:tcPr marL="93174" marR="93174" vert="wordArtVertRtl" anchor="ctr"/>
                </a:tc>
                <a:tc rowSpan="3">
                  <a:txBody>
                    <a:bodyPr/>
                    <a:lstStyle/>
                    <a:p>
                      <a:pPr algn="ctr"/>
                      <a:r>
                        <a:rPr kumimoji="1" lang="ja-JP" altLang="en-US" sz="1200" dirty="0"/>
                        <a:t>刑事施設</a:t>
                      </a:r>
                    </a:p>
                  </a:txBody>
                  <a:tcPr marL="93174" marR="93174" vert="wordArtVertRtl" anchor="ctr"/>
                </a:tc>
                <a:tc>
                  <a:txBody>
                    <a:bodyPr/>
                    <a:lstStyle/>
                    <a:p>
                      <a:r>
                        <a:rPr kumimoji="1" lang="ja-JP" altLang="en-US" sz="1200" dirty="0"/>
                        <a:t>刑務所</a:t>
                      </a:r>
                    </a:p>
                  </a:txBody>
                  <a:tcPr marL="93174" marR="93174" anchor="ctr"/>
                </a:tc>
                <a:tc>
                  <a:txBody>
                    <a:bodyPr/>
                    <a:lstStyle/>
                    <a:p>
                      <a:r>
                        <a:rPr kumimoji="1" lang="ja-JP" altLang="en-US" sz="1200" dirty="0"/>
                        <a:t>法令に違反し、裁判などの結果、刑罰に服することとなった者を収容する刑事施設</a:t>
                      </a:r>
                    </a:p>
                  </a:txBody>
                  <a:tcPr marL="93174" marR="93174"/>
                </a:tc>
                <a:tc rowSpan="3">
                  <a:txBody>
                    <a:bodyPr/>
                    <a:lstStyle/>
                    <a:p>
                      <a:r>
                        <a:rPr kumimoji="1" lang="ja-JP" altLang="en-US" sz="1200" dirty="0"/>
                        <a:t>刑事収容施設及び被収容者等の処遇に関する法律第３条</a:t>
                      </a:r>
                    </a:p>
                  </a:txBody>
                  <a:tcPr marL="93174" marR="93174"/>
                </a:tc>
                <a:extLst>
                  <a:ext uri="{0D108BD9-81ED-4DB2-BD59-A6C34878D82A}">
                    <a16:rowId xmlns:a16="http://schemas.microsoft.com/office/drawing/2014/main" val="10001"/>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200" dirty="0"/>
                        <a:t>少年刑務所</a:t>
                      </a:r>
                    </a:p>
                  </a:txBody>
                  <a:tcPr marL="93174" marR="93174" anchor="ctr"/>
                </a:tc>
                <a:tc>
                  <a:txBody>
                    <a:bodyPr/>
                    <a:lstStyle/>
                    <a:p>
                      <a:r>
                        <a:rPr kumimoji="1" lang="ja-JP" altLang="en-US" sz="1200" dirty="0"/>
                        <a:t>　少年受刑者を収容する刑務所</a:t>
                      </a:r>
                    </a:p>
                    <a:p>
                      <a:r>
                        <a:rPr kumimoji="1" lang="ja-JP" altLang="en-US" sz="1200" dirty="0"/>
                        <a:t>少年受刑者を成人受刑者から分離して拘禁し、悪風感染を防止するとともに、特別な教育的処遇を行うことを目的とする。</a:t>
                      </a:r>
                    </a:p>
                    <a:p>
                      <a:r>
                        <a:rPr kumimoji="1" lang="ja-JP" altLang="en-US" sz="1200" dirty="0"/>
                        <a:t>対象年齢：</a:t>
                      </a:r>
                      <a:r>
                        <a:rPr kumimoji="1" lang="en-US" altLang="ja-JP" sz="1200" dirty="0"/>
                        <a:t>16</a:t>
                      </a:r>
                      <a:r>
                        <a:rPr kumimoji="1" lang="ja-JP" altLang="en-US" sz="1200" dirty="0"/>
                        <a:t>歳以上</a:t>
                      </a:r>
                      <a:r>
                        <a:rPr kumimoji="1" lang="en-US" altLang="ja-JP" sz="1200" dirty="0"/>
                        <a:t>26</a:t>
                      </a:r>
                      <a:r>
                        <a:rPr kumimoji="1" lang="ja-JP" altLang="en-US" sz="1200" dirty="0"/>
                        <a:t>歳未満</a:t>
                      </a:r>
                    </a:p>
                  </a:txBody>
                  <a:tcPr marL="93174" marR="93174"/>
                </a:tc>
                <a:tc vMerge="1">
                  <a:txBody>
                    <a:bodyPr/>
                    <a:lstStyle/>
                    <a:p>
                      <a:endParaRPr kumimoji="1" lang="ja-JP" altLang="en-US" dirty="0"/>
                    </a:p>
                  </a:txBody>
                  <a:tcPr/>
                </a:tc>
                <a:extLst>
                  <a:ext uri="{0D108BD9-81ED-4DB2-BD59-A6C34878D82A}">
                    <a16:rowId xmlns:a16="http://schemas.microsoft.com/office/drawing/2014/main" val="10002"/>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200" dirty="0"/>
                        <a:t>拘置所</a:t>
                      </a:r>
                    </a:p>
                  </a:txBody>
                  <a:tcPr marL="93174" marR="93174" anchor="ctr"/>
                </a:tc>
                <a:tc>
                  <a:txBody>
                    <a:bodyPr/>
                    <a:lstStyle/>
                    <a:p>
                      <a:r>
                        <a:rPr kumimoji="1" lang="ja-JP" altLang="en-US" sz="1200" dirty="0"/>
                        <a:t>未決拘禁者（被疑者、刑事被告人）、死刑確定者を収容する施設</a:t>
                      </a:r>
                    </a:p>
                  </a:txBody>
                  <a:tcPr marL="93174" marR="93174"/>
                </a:tc>
                <a:tc vMerge="1">
                  <a:txBody>
                    <a:bodyPr/>
                    <a:lstStyle/>
                    <a:p>
                      <a:endParaRPr kumimoji="1" lang="ja-JP" altLang="en-US" dirty="0"/>
                    </a:p>
                  </a:txBody>
                  <a:tcPr/>
                </a:tc>
                <a:extLst>
                  <a:ext uri="{0D108BD9-81ED-4DB2-BD59-A6C34878D82A}">
                    <a16:rowId xmlns:a16="http://schemas.microsoft.com/office/drawing/2014/main" val="10003"/>
                  </a:ext>
                </a:extLst>
              </a:tr>
              <a:tr h="370840">
                <a:tc vMerge="1">
                  <a:txBody>
                    <a:bodyPr/>
                    <a:lstStyle/>
                    <a:p>
                      <a:endParaRPr kumimoji="1" lang="ja-JP" altLang="en-US" dirty="0"/>
                    </a:p>
                  </a:txBody>
                  <a:tcPr/>
                </a:tc>
                <a:tc gridSpan="2">
                  <a:txBody>
                    <a:bodyPr/>
                    <a:lstStyle/>
                    <a:p>
                      <a:pPr algn="ctr"/>
                      <a:r>
                        <a:rPr kumimoji="1" lang="ja-JP" altLang="en-US" sz="1200" dirty="0"/>
                        <a:t>少年院</a:t>
                      </a:r>
                    </a:p>
                  </a:txBody>
                  <a:tcPr marL="93174" marR="93174" anchor="ctr"/>
                </a:tc>
                <a:tc hMerge="1">
                  <a:txBody>
                    <a:bodyPr/>
                    <a:lstStyle/>
                    <a:p>
                      <a:endParaRPr kumimoji="1" lang="ja-JP" altLang="en-US" dirty="0"/>
                    </a:p>
                  </a:txBody>
                  <a:tcPr/>
                </a:tc>
                <a:tc>
                  <a:txBody>
                    <a:bodyPr/>
                    <a:lstStyle/>
                    <a:p>
                      <a:r>
                        <a:rPr kumimoji="1" lang="ja-JP" altLang="en-US" sz="1200" dirty="0"/>
                        <a:t>家庭裁判所から保護処分として送致された少年及び少年院において刑の執行を受けるものを収容し、これに矯正教育を授ける施設</a:t>
                      </a:r>
                    </a:p>
                    <a:p>
                      <a:r>
                        <a:rPr kumimoji="1" lang="ja-JP" altLang="en-US" sz="1200" dirty="0"/>
                        <a:t>対象年齢：</a:t>
                      </a:r>
                      <a:r>
                        <a:rPr kumimoji="1" lang="en-US" altLang="ja-JP" sz="1200" dirty="0"/>
                        <a:t>12</a:t>
                      </a:r>
                      <a:r>
                        <a:rPr kumimoji="1" lang="ja-JP" altLang="en-US" sz="1200" dirty="0"/>
                        <a:t>歳以上</a:t>
                      </a:r>
                      <a:r>
                        <a:rPr kumimoji="1" lang="en-US" altLang="ja-JP" sz="1200" dirty="0"/>
                        <a:t>23</a:t>
                      </a:r>
                      <a:r>
                        <a:rPr kumimoji="1" lang="ja-JP" altLang="en-US" sz="1200" dirty="0"/>
                        <a:t>歳未満（医療少年院は</a:t>
                      </a:r>
                      <a:r>
                        <a:rPr kumimoji="1" lang="en-US" altLang="ja-JP" sz="1200" dirty="0"/>
                        <a:t>12</a:t>
                      </a:r>
                      <a:r>
                        <a:rPr kumimoji="1" lang="ja-JP" altLang="en-US" sz="1200" dirty="0"/>
                        <a:t>歳以上</a:t>
                      </a:r>
                      <a:r>
                        <a:rPr kumimoji="1" lang="en-US" altLang="ja-JP" sz="1200" dirty="0"/>
                        <a:t>26</a:t>
                      </a:r>
                      <a:r>
                        <a:rPr kumimoji="1" lang="ja-JP" altLang="en-US" sz="1200" dirty="0"/>
                        <a:t>歳未満）</a:t>
                      </a:r>
                    </a:p>
                  </a:txBody>
                  <a:tcPr marL="93174" marR="93174"/>
                </a:tc>
                <a:tc>
                  <a:txBody>
                    <a:bodyPr/>
                    <a:lstStyle/>
                    <a:p>
                      <a:r>
                        <a:rPr kumimoji="1" lang="ja-JP" altLang="en-US" sz="1200" dirty="0"/>
                        <a:t>少年院法第１条</a:t>
                      </a:r>
                    </a:p>
                  </a:txBody>
                  <a:tcPr marL="93174" marR="93174"/>
                </a:tc>
                <a:extLst>
                  <a:ext uri="{0D108BD9-81ED-4DB2-BD59-A6C34878D82A}">
                    <a16:rowId xmlns:a16="http://schemas.microsoft.com/office/drawing/2014/main" val="10004"/>
                  </a:ext>
                </a:extLst>
              </a:tr>
              <a:tr h="370840">
                <a:tc vMerge="1">
                  <a:txBody>
                    <a:bodyPr/>
                    <a:lstStyle/>
                    <a:p>
                      <a:endParaRPr kumimoji="1" lang="ja-JP" altLang="en-US" dirty="0"/>
                    </a:p>
                  </a:txBody>
                  <a:tcPr/>
                </a:tc>
                <a:tc gridSpan="2">
                  <a:txBody>
                    <a:bodyPr/>
                    <a:lstStyle/>
                    <a:p>
                      <a:pPr algn="ctr"/>
                      <a:r>
                        <a:rPr kumimoji="1" lang="ja-JP" altLang="en-US" sz="1200" dirty="0"/>
                        <a:t>少年鑑別所</a:t>
                      </a:r>
                    </a:p>
                  </a:txBody>
                  <a:tcPr marL="93174" marR="93174" anchor="ctr"/>
                </a:tc>
                <a:tc hMerge="1">
                  <a:txBody>
                    <a:bodyPr/>
                    <a:lstStyle/>
                    <a:p>
                      <a:endParaRPr kumimoji="1" lang="ja-JP" altLang="en-US" dirty="0"/>
                    </a:p>
                  </a:txBody>
                  <a:tcPr/>
                </a:tc>
                <a:tc>
                  <a:txBody>
                    <a:bodyPr/>
                    <a:lstStyle/>
                    <a:p>
                      <a:r>
                        <a:rPr kumimoji="1" lang="ja-JP" altLang="en-US" sz="1200" dirty="0"/>
                        <a:t>家庭裁判所から観護措置の決定によって送致された少年を収容し、専門的な調査や診断を行う施設</a:t>
                      </a:r>
                    </a:p>
                    <a:p>
                      <a:r>
                        <a:rPr kumimoji="1" lang="ja-JP" altLang="en-US" sz="1200" dirty="0"/>
                        <a:t>対象年齢：</a:t>
                      </a:r>
                      <a:r>
                        <a:rPr kumimoji="1" lang="en-US" altLang="ja-JP" sz="1200" dirty="0"/>
                        <a:t>20</a:t>
                      </a:r>
                      <a:r>
                        <a:rPr kumimoji="1" lang="ja-JP" altLang="en-US" sz="1200" dirty="0"/>
                        <a:t>歳未満</a:t>
                      </a:r>
                    </a:p>
                    <a:p>
                      <a:r>
                        <a:rPr kumimoji="1" lang="ja-JP" altLang="en-US" sz="1200" dirty="0"/>
                        <a:t>観護措置期間：２週間まで（１回まで更新可）</a:t>
                      </a:r>
                    </a:p>
                  </a:txBody>
                  <a:tcPr marL="93174" marR="93174"/>
                </a:tc>
                <a:tc>
                  <a:txBody>
                    <a:bodyPr/>
                    <a:lstStyle/>
                    <a:p>
                      <a:r>
                        <a:rPr kumimoji="1" lang="ja-JP" altLang="en-US" sz="1200" dirty="0"/>
                        <a:t>少年院法第</a:t>
                      </a:r>
                      <a:r>
                        <a:rPr kumimoji="1" lang="en-US" altLang="ja-JP" sz="1200" dirty="0"/>
                        <a:t>16</a:t>
                      </a:r>
                      <a:r>
                        <a:rPr kumimoji="1" lang="ja-JP" altLang="en-US" sz="1200" dirty="0"/>
                        <a:t>条</a:t>
                      </a:r>
                    </a:p>
                  </a:txBody>
                  <a:tcPr marL="93174" marR="93174"/>
                </a:tc>
                <a:extLst>
                  <a:ext uri="{0D108BD9-81ED-4DB2-BD59-A6C34878D82A}">
                    <a16:rowId xmlns:a16="http://schemas.microsoft.com/office/drawing/2014/main" val="10005"/>
                  </a:ext>
                </a:extLst>
              </a:tr>
              <a:tr h="370840">
                <a:tc vMerge="1">
                  <a:txBody>
                    <a:bodyPr/>
                    <a:lstStyle/>
                    <a:p>
                      <a:endParaRPr kumimoji="1" lang="ja-JP" altLang="en-US" dirty="0"/>
                    </a:p>
                  </a:txBody>
                  <a:tcPr/>
                </a:tc>
                <a:tc gridSpan="2">
                  <a:txBody>
                    <a:bodyPr/>
                    <a:lstStyle/>
                    <a:p>
                      <a:pPr algn="ctr"/>
                      <a:r>
                        <a:rPr kumimoji="1" lang="ja-JP" altLang="en-US" sz="1200" dirty="0"/>
                        <a:t>婦人補導院</a:t>
                      </a:r>
                    </a:p>
                  </a:txBody>
                  <a:tcPr marL="93174" marR="93174" anchor="ctr"/>
                </a:tc>
                <a:tc hMerge="1">
                  <a:txBody>
                    <a:bodyPr/>
                    <a:lstStyle/>
                    <a:p>
                      <a:endParaRPr kumimoji="1" lang="ja-JP" altLang="en-US" dirty="0"/>
                    </a:p>
                  </a:txBody>
                  <a:tcPr/>
                </a:tc>
                <a:tc>
                  <a:txBody>
                    <a:bodyPr/>
                    <a:lstStyle/>
                    <a:p>
                      <a:r>
                        <a:rPr kumimoji="1" lang="ja-JP" altLang="en-US" sz="1200" dirty="0"/>
                        <a:t>売春防止法第５条（勧誘等）の罪を犯して補導処分に付された満</a:t>
                      </a:r>
                      <a:r>
                        <a:rPr kumimoji="1" lang="en-US" altLang="ja-JP" sz="1200" dirty="0"/>
                        <a:t>20</a:t>
                      </a:r>
                      <a:r>
                        <a:rPr kumimoji="1" lang="ja-JP" altLang="en-US" sz="1200" dirty="0"/>
                        <a:t>歳以上の女子を収容し、更生をさせるために必要な補導を行う施設</a:t>
                      </a:r>
                    </a:p>
                    <a:p>
                      <a:r>
                        <a:rPr kumimoji="1" lang="ja-JP" altLang="en-US" sz="1200" dirty="0"/>
                        <a:t>対象年齢：満</a:t>
                      </a:r>
                      <a:r>
                        <a:rPr kumimoji="1" lang="en-US" altLang="ja-JP" sz="1200" dirty="0"/>
                        <a:t>20</a:t>
                      </a:r>
                      <a:r>
                        <a:rPr kumimoji="1" lang="ja-JP" altLang="en-US" sz="1200" dirty="0"/>
                        <a:t>歳以上</a:t>
                      </a:r>
                    </a:p>
                    <a:p>
                      <a:r>
                        <a:rPr kumimoji="1" lang="ja-JP" altLang="en-US" sz="1200" dirty="0"/>
                        <a:t>期間：６ヶ月</a:t>
                      </a:r>
                    </a:p>
                  </a:txBody>
                  <a:tcPr marL="93174" marR="93174"/>
                </a:tc>
                <a:tc>
                  <a:txBody>
                    <a:bodyPr/>
                    <a:lstStyle/>
                    <a:p>
                      <a:r>
                        <a:rPr kumimoji="1" lang="ja-JP" altLang="en-US" sz="1200" dirty="0"/>
                        <a:t>婦人補導院法第１条</a:t>
                      </a:r>
                    </a:p>
                  </a:txBody>
                  <a:tcPr marL="93174" marR="93174"/>
                </a:tc>
                <a:extLst>
                  <a:ext uri="{0D108BD9-81ED-4DB2-BD59-A6C34878D82A}">
                    <a16:rowId xmlns:a16="http://schemas.microsoft.com/office/drawing/2014/main" val="10006"/>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004681030"/>
              </p:ext>
            </p:extLst>
          </p:nvPr>
        </p:nvGraphicFramePr>
        <p:xfrm>
          <a:off x="272480" y="5229200"/>
          <a:ext cx="9464142" cy="1219200"/>
        </p:xfrm>
        <a:graphic>
          <a:graphicData uri="http://schemas.openxmlformats.org/drawingml/2006/table">
            <a:tbl>
              <a:tblPr firstRow="1" bandRow="1">
                <a:tableStyleId>{5C22544A-7EE6-4342-B048-85BDC9FD1C3A}</a:tableStyleId>
              </a:tblPr>
              <a:tblGrid>
                <a:gridCol w="1320793">
                  <a:extLst>
                    <a:ext uri="{9D8B030D-6E8A-4147-A177-3AD203B41FA5}">
                      <a16:colId xmlns:a16="http://schemas.microsoft.com/office/drawing/2014/main" val="20000"/>
                    </a:ext>
                  </a:extLst>
                </a:gridCol>
                <a:gridCol w="6514680">
                  <a:extLst>
                    <a:ext uri="{9D8B030D-6E8A-4147-A177-3AD203B41FA5}">
                      <a16:colId xmlns:a16="http://schemas.microsoft.com/office/drawing/2014/main" val="20001"/>
                    </a:ext>
                  </a:extLst>
                </a:gridCol>
                <a:gridCol w="1628669">
                  <a:extLst>
                    <a:ext uri="{9D8B030D-6E8A-4147-A177-3AD203B41FA5}">
                      <a16:colId xmlns:a16="http://schemas.microsoft.com/office/drawing/2014/main" val="20002"/>
                    </a:ext>
                  </a:extLst>
                </a:gridCol>
              </a:tblGrid>
              <a:tr h="252000">
                <a:tc>
                  <a:txBody>
                    <a:bodyPr/>
                    <a:lstStyle/>
                    <a:p>
                      <a:pPr algn="ctr"/>
                      <a:r>
                        <a:rPr kumimoji="1" lang="ja-JP" altLang="en-US" sz="1200" b="0" dirty="0">
                          <a:solidFill>
                            <a:schemeClr val="tx1"/>
                          </a:solidFill>
                        </a:rPr>
                        <a:t>施設種別</a:t>
                      </a:r>
                    </a:p>
                  </a:txBody>
                  <a:tcPr marL="93174" marR="93174" anchor="ctr">
                    <a:solidFill>
                      <a:schemeClr val="bg1">
                        <a:lumMod val="95000"/>
                      </a:schemeClr>
                    </a:solidFill>
                  </a:tcPr>
                </a:tc>
                <a:tc>
                  <a:txBody>
                    <a:bodyPr/>
                    <a:lstStyle/>
                    <a:p>
                      <a:pPr algn="ctr"/>
                      <a:r>
                        <a:rPr kumimoji="1" lang="ja-JP" altLang="en-US" sz="1200" b="0" dirty="0">
                          <a:solidFill>
                            <a:schemeClr val="tx1"/>
                          </a:solidFill>
                        </a:rPr>
                        <a:t>概要</a:t>
                      </a:r>
                    </a:p>
                  </a:txBody>
                  <a:tcPr marL="93174" marR="93174" anchor="ctr">
                    <a:solidFill>
                      <a:schemeClr val="bg1">
                        <a:lumMod val="95000"/>
                      </a:schemeClr>
                    </a:solidFill>
                  </a:tcPr>
                </a:tc>
                <a:tc>
                  <a:txBody>
                    <a:bodyPr/>
                    <a:lstStyle/>
                    <a:p>
                      <a:pPr algn="ctr"/>
                      <a:r>
                        <a:rPr kumimoji="1" lang="ja-JP" altLang="en-US" sz="1200" b="0" dirty="0">
                          <a:solidFill>
                            <a:schemeClr val="tx1"/>
                          </a:solidFill>
                        </a:rPr>
                        <a:t>根拠法令</a:t>
                      </a:r>
                    </a:p>
                  </a:txBody>
                  <a:tcPr marL="93174" marR="93174" anchor="ctr">
                    <a:solidFill>
                      <a:schemeClr val="bg1">
                        <a:lumMod val="95000"/>
                      </a:schemeClr>
                    </a:solidFill>
                  </a:tcPr>
                </a:tc>
                <a:extLst>
                  <a:ext uri="{0D108BD9-81ED-4DB2-BD59-A6C34878D82A}">
                    <a16:rowId xmlns:a16="http://schemas.microsoft.com/office/drawing/2014/main" val="10000"/>
                  </a:ext>
                </a:extLst>
              </a:tr>
              <a:tr h="370840">
                <a:tc>
                  <a:txBody>
                    <a:bodyPr/>
                    <a:lstStyle/>
                    <a:p>
                      <a:r>
                        <a:rPr kumimoji="1" lang="ja-JP" altLang="en-US" sz="1000" b="0" dirty="0">
                          <a:solidFill>
                            <a:schemeClr val="tx1"/>
                          </a:solidFill>
                        </a:rPr>
                        <a:t>更生保護施設</a:t>
                      </a:r>
                    </a:p>
                  </a:txBody>
                  <a:tcPr marL="93174" marR="93174">
                    <a:solidFill>
                      <a:schemeClr val="bg1">
                        <a:lumMod val="95000"/>
                      </a:schemeClr>
                    </a:solidFill>
                  </a:tcPr>
                </a:tc>
                <a:tc>
                  <a:txBody>
                    <a:bodyPr/>
                    <a:lstStyle/>
                    <a:p>
                      <a:r>
                        <a:rPr kumimoji="1" lang="ja-JP" altLang="en-US" sz="1000" b="0" dirty="0">
                          <a:solidFill>
                            <a:schemeClr val="tx1"/>
                          </a:solidFill>
                        </a:rPr>
                        <a:t>刑務所の満期釈放や、保護観察中の仮釈放者など、すぐに自立更生できない者を一定期間保護し、出所直後の食事や宿泊、就労相談を行い、その円滑な社会復帰を助け、再犯を防止する施設</a:t>
                      </a:r>
                    </a:p>
                    <a:p>
                      <a:r>
                        <a:rPr kumimoji="1" lang="ja-JP" altLang="en-US" sz="1000" b="0" dirty="0">
                          <a:solidFill>
                            <a:schemeClr val="tx1"/>
                          </a:solidFill>
                        </a:rPr>
                        <a:t>期間（更生緊急保護の場合）：６ヶ月まで（１回まで更新可）</a:t>
                      </a:r>
                    </a:p>
                  </a:txBody>
                  <a:tcPr marL="93174" marR="93174">
                    <a:solidFill>
                      <a:schemeClr val="bg1">
                        <a:lumMod val="95000"/>
                      </a:schemeClr>
                    </a:solidFill>
                  </a:tcPr>
                </a:tc>
                <a:tc>
                  <a:txBody>
                    <a:bodyPr/>
                    <a:lstStyle/>
                    <a:p>
                      <a:r>
                        <a:rPr kumimoji="1" lang="ja-JP" altLang="en-US" sz="1000" b="0" dirty="0">
                          <a:solidFill>
                            <a:schemeClr val="tx1"/>
                          </a:solidFill>
                        </a:rPr>
                        <a:t>更生保護事業法第２条第７項</a:t>
                      </a:r>
                    </a:p>
                  </a:txBody>
                  <a:tcPr marL="93174" marR="93174">
                    <a:solidFill>
                      <a:schemeClr val="bg1">
                        <a:lumMod val="95000"/>
                      </a:schemeClr>
                    </a:solidFill>
                  </a:tcPr>
                </a:tc>
                <a:extLst>
                  <a:ext uri="{0D108BD9-81ED-4DB2-BD59-A6C34878D82A}">
                    <a16:rowId xmlns:a16="http://schemas.microsoft.com/office/drawing/2014/main" val="10001"/>
                  </a:ext>
                </a:extLst>
              </a:tr>
              <a:tr h="370840">
                <a:tc>
                  <a:txBody>
                    <a:bodyPr/>
                    <a:lstStyle/>
                    <a:p>
                      <a:r>
                        <a:rPr kumimoji="1" lang="ja-JP" altLang="en-US" sz="1000" dirty="0"/>
                        <a:t>自立準備ホーム</a:t>
                      </a:r>
                    </a:p>
                  </a:txBody>
                  <a:tcPr marL="93174" marR="93174"/>
                </a:tc>
                <a:tc>
                  <a:txBody>
                    <a:bodyPr/>
                    <a:lstStyle/>
                    <a:p>
                      <a:r>
                        <a:rPr kumimoji="1" lang="ja-JP" altLang="en-US" sz="1000" dirty="0"/>
                        <a:t>あらかじめ保護観察所に登録されたＮＰＯ法人、社会福祉法人などが、それぞれの特徴を生かして自立に向けた生活指導などを行うもの。期間は２ヶ月</a:t>
                      </a:r>
                    </a:p>
                  </a:txBody>
                  <a:tcPr marL="93174" marR="93174"/>
                </a:tc>
                <a:tc>
                  <a:txBody>
                    <a:bodyPr/>
                    <a:lstStyle/>
                    <a:p>
                      <a:r>
                        <a:rPr kumimoji="1" lang="ja-JP" altLang="en-US" sz="1000" dirty="0"/>
                        <a:t>緊急的住居確保・自立支援対策実施要領</a:t>
                      </a:r>
                    </a:p>
                  </a:txBody>
                  <a:tcPr marL="93174" marR="93174"/>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200472" y="5085184"/>
            <a:ext cx="88046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（参　考）</a:t>
            </a:r>
          </a:p>
        </p:txBody>
      </p:sp>
      <p:sp>
        <p:nvSpPr>
          <p:cNvPr id="12" name="スライド番号プレースホルダー 2"/>
          <p:cNvSpPr>
            <a:spLocks noGrp="1"/>
          </p:cNvSpPr>
          <p:nvPr>
            <p:ph type="sldNum" sz="quarter" idx="12"/>
          </p:nvPr>
        </p:nvSpPr>
        <p:spPr>
          <a:xfrm>
            <a:off x="7594600" y="6525345"/>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A1C1E8-9361-4557-9EFC-000E05CD7A25}"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65C4377F-7146-4F91-B71C-79C1E08E844F}"/>
              </a:ext>
            </a:extLst>
          </p:cNvPr>
          <p:cNvSpPr txBox="1"/>
          <p:nvPr/>
        </p:nvSpPr>
        <p:spPr>
          <a:xfrm>
            <a:off x="8481392"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Text Box 15">
            <a:extLst>
              <a:ext uri="{FF2B5EF4-FFF2-40B4-BE49-F238E27FC236}">
                <a16:creationId xmlns:a16="http://schemas.microsoft.com/office/drawing/2014/main" id="{9C0CC04D-10E2-4012-A66B-DFF9A8C2ECFB}"/>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60768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0" y="8"/>
            <a:ext cx="9906000" cy="461665"/>
          </a:xfrm>
          <a:prstGeom prst="roundRect">
            <a:avLst>
              <a:gd name="adj" fmla="val 0"/>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fontAlgn="auto">
              <a:spcBef>
                <a:spcPts val="0"/>
              </a:spcBef>
              <a:spcAft>
                <a:spcPts val="0"/>
              </a:spcAft>
            </a:pPr>
            <a:r>
              <a:rPr lang="ja-JP" altLang="en-US" sz="2400" b="1" dirty="0">
                <a:solidFill>
                  <a:prstClr val="white"/>
                </a:solidFill>
                <a:latin typeface="ＭＳ Ｐゴシック"/>
              </a:rPr>
              <a:t>第５期障害福祉計画に係る国の基本指針の見直しについて</a:t>
            </a:r>
          </a:p>
        </p:txBody>
      </p:sp>
      <p:sp>
        <p:nvSpPr>
          <p:cNvPr id="2" name="正方形/長方形 1"/>
          <p:cNvSpPr/>
          <p:nvPr/>
        </p:nvSpPr>
        <p:spPr bwMode="auto">
          <a:xfrm>
            <a:off x="113224" y="878328"/>
            <a:ext cx="9698433" cy="46244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360363" indent="-284163" defTabSz="873125">
              <a:buFont typeface="Wingdings" panose="05000000000000000000" pitchFamily="2" charset="2"/>
              <a:buChar char="l"/>
            </a:pPr>
            <a:r>
              <a:rPr lang="ja-JP" altLang="en-US" sz="1200" dirty="0">
                <a:solidFill>
                  <a:prstClr val="black"/>
                </a:solidFill>
                <a:latin typeface="ＭＳ Ｐゴシック"/>
              </a:rPr>
              <a:t>「基本指針」（大臣告示）は、障害福祉施策に関する基本的事項や成果目標等を定めるもの。今年度中に新たな指針を示す。</a:t>
            </a:r>
          </a:p>
          <a:p>
            <a:pPr marL="360363" indent="-284163" defTabSz="873125">
              <a:buFont typeface="Wingdings" panose="05000000000000000000" pitchFamily="2" charset="2"/>
              <a:buChar char="l"/>
            </a:pPr>
            <a:r>
              <a:rPr lang="ja-JP" altLang="en-US" sz="1200" dirty="0">
                <a:solidFill>
                  <a:prstClr val="black"/>
                </a:solidFill>
                <a:latin typeface="ＭＳ Ｐゴシック"/>
              </a:rPr>
              <a:t>都道府県・市町村は、基本指針に即して３か年の「障害福祉計画」を策定。次期計画期間は</a:t>
            </a:r>
            <a:r>
              <a:rPr lang="en-US" altLang="ja-JP" sz="1200" dirty="0">
                <a:solidFill>
                  <a:prstClr val="black"/>
                </a:solidFill>
                <a:latin typeface="ＭＳ Ｐゴシック"/>
              </a:rPr>
              <a:t>H30</a:t>
            </a:r>
            <a:r>
              <a:rPr lang="ja-JP" altLang="en-US" sz="1200" dirty="0">
                <a:solidFill>
                  <a:prstClr val="black"/>
                </a:solidFill>
                <a:latin typeface="ＭＳ Ｐゴシック"/>
              </a:rPr>
              <a:t>～</a:t>
            </a:r>
            <a:r>
              <a:rPr lang="en-US" altLang="ja-JP" sz="1200" dirty="0">
                <a:solidFill>
                  <a:prstClr val="black"/>
                </a:solidFill>
                <a:latin typeface="ＭＳ Ｐゴシック"/>
              </a:rPr>
              <a:t>32</a:t>
            </a:r>
            <a:r>
              <a:rPr lang="ja-JP" altLang="en-US" sz="1200" dirty="0">
                <a:solidFill>
                  <a:prstClr val="black"/>
                </a:solidFill>
                <a:latin typeface="ＭＳ Ｐゴシック"/>
              </a:rPr>
              <a:t>年度</a:t>
            </a:r>
          </a:p>
        </p:txBody>
      </p:sp>
      <p:sp>
        <p:nvSpPr>
          <p:cNvPr id="59" name="正方形/長方形 58"/>
          <p:cNvSpPr/>
          <p:nvPr/>
        </p:nvSpPr>
        <p:spPr>
          <a:xfrm>
            <a:off x="101233" y="1425406"/>
            <a:ext cx="3123587" cy="34741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400" b="1" dirty="0">
                <a:solidFill>
                  <a:prstClr val="black"/>
                </a:solidFill>
                <a:latin typeface="ＭＳ Ｐゴシック"/>
              </a:rPr>
              <a:t>２．基本指針見直しの主なポイント</a:t>
            </a:r>
          </a:p>
        </p:txBody>
      </p:sp>
      <p:sp>
        <p:nvSpPr>
          <p:cNvPr id="44" name="正方形/長方形 43"/>
          <p:cNvSpPr/>
          <p:nvPr/>
        </p:nvSpPr>
        <p:spPr>
          <a:xfrm>
            <a:off x="113225" y="530918"/>
            <a:ext cx="2016000" cy="34741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400" b="1" dirty="0">
                <a:solidFill>
                  <a:prstClr val="black"/>
                </a:solidFill>
                <a:latin typeface="ＭＳ Ｐゴシック"/>
              </a:rPr>
              <a:t>１．基本指針について</a:t>
            </a:r>
          </a:p>
        </p:txBody>
      </p:sp>
      <p:sp>
        <p:nvSpPr>
          <p:cNvPr id="14" name="正方形/長方形 13"/>
          <p:cNvSpPr/>
          <p:nvPr/>
        </p:nvSpPr>
        <p:spPr bwMode="auto">
          <a:xfrm>
            <a:off x="113228" y="2636911"/>
            <a:ext cx="4750183" cy="936104"/>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marL="0" lvl="1" defTabSz="873125">
              <a:lnSpc>
                <a:spcPct val="150000"/>
              </a:lnSpc>
              <a:spcBef>
                <a:spcPts val="600"/>
              </a:spcBef>
            </a:pPr>
            <a:r>
              <a:rPr lang="ja-JP" altLang="en-US" sz="1200" spc="-70" dirty="0">
                <a:solidFill>
                  <a:prstClr val="black"/>
                </a:solidFill>
                <a:latin typeface="ＭＳ Ｐゴシック"/>
              </a:rPr>
              <a:t>① 施設入所者の地域生活への移行　　</a:t>
            </a:r>
            <a:endParaRPr lang="en-US" altLang="ja-JP" sz="1200" spc="-70" dirty="0">
              <a:solidFill>
                <a:prstClr val="black"/>
              </a:solidFill>
              <a:latin typeface="ＭＳ Ｐゴシック"/>
            </a:endParaRPr>
          </a:p>
          <a:p>
            <a:pPr marL="0" lvl="1" defTabSz="873125">
              <a:spcBef>
                <a:spcPts val="0"/>
              </a:spcBef>
            </a:pPr>
            <a:r>
              <a:rPr lang="ja-JP" altLang="en-US" sz="1200" spc="-70" dirty="0">
                <a:solidFill>
                  <a:prstClr val="black"/>
                </a:solidFill>
                <a:latin typeface="ＭＳ Ｐゴシック"/>
              </a:rPr>
              <a:t>・地域移行者数：</a:t>
            </a:r>
            <a:r>
              <a:rPr lang="en-US" altLang="ja-JP" sz="1200" spc="-70" dirty="0">
                <a:solidFill>
                  <a:prstClr val="black"/>
                </a:solidFill>
                <a:latin typeface="ＭＳ Ｐゴシック"/>
              </a:rPr>
              <a:t>H28</a:t>
            </a:r>
            <a:r>
              <a:rPr lang="ja-JP" altLang="en-US" sz="1200" spc="-70" dirty="0">
                <a:solidFill>
                  <a:prstClr val="black"/>
                </a:solidFill>
                <a:latin typeface="ＭＳ Ｐゴシック"/>
              </a:rPr>
              <a:t>年度末施設入所者の９％以上</a:t>
            </a:r>
            <a:endParaRPr lang="en-US" altLang="ja-JP" sz="1200" spc="-70" dirty="0">
              <a:solidFill>
                <a:prstClr val="black"/>
              </a:solidFill>
              <a:latin typeface="ＭＳ Ｐゴシック"/>
            </a:endParaRPr>
          </a:p>
          <a:p>
            <a:pPr marL="0" lvl="1" defTabSz="873125">
              <a:spcBef>
                <a:spcPts val="300"/>
              </a:spcBef>
            </a:pPr>
            <a:r>
              <a:rPr lang="ja-JP" altLang="en-US" sz="1200" spc="-70" dirty="0">
                <a:solidFill>
                  <a:prstClr val="black"/>
                </a:solidFill>
                <a:latin typeface="ＭＳ Ｐゴシック"/>
              </a:rPr>
              <a:t>・施設入所者数：</a:t>
            </a:r>
            <a:r>
              <a:rPr lang="en-US" altLang="ja-JP" sz="1200" spc="-70" dirty="0">
                <a:solidFill>
                  <a:prstClr val="black"/>
                </a:solidFill>
                <a:latin typeface="ＭＳ Ｐゴシック"/>
              </a:rPr>
              <a:t>H28</a:t>
            </a:r>
            <a:r>
              <a:rPr lang="ja-JP" altLang="en-US" sz="1200" spc="-70" dirty="0">
                <a:solidFill>
                  <a:prstClr val="black"/>
                </a:solidFill>
                <a:latin typeface="ＭＳ Ｐゴシック"/>
              </a:rPr>
              <a:t>年度末の２％以上削減</a:t>
            </a:r>
            <a:endParaRPr lang="en-US" altLang="ja-JP" sz="1200" spc="-70" dirty="0">
              <a:solidFill>
                <a:prstClr val="black"/>
              </a:solidFill>
              <a:latin typeface="ＭＳ Ｐゴシック"/>
            </a:endParaRPr>
          </a:p>
          <a:p>
            <a:pPr marL="0" lvl="1" defTabSz="873125">
              <a:spcBef>
                <a:spcPts val="300"/>
              </a:spcBef>
            </a:pPr>
            <a:r>
              <a:rPr lang="ja-JP" altLang="en-US" sz="1200" spc="-70" dirty="0">
                <a:solidFill>
                  <a:prstClr val="black"/>
                </a:solidFill>
                <a:latin typeface="ＭＳ Ｐゴシック"/>
                <a:sym typeface="Wingdings" panose="05000000000000000000" pitchFamily="2" charset="2"/>
              </a:rPr>
              <a:t>　</a:t>
            </a:r>
            <a:r>
              <a:rPr lang="en-US" altLang="ja-JP" sz="1200" spc="-70" dirty="0">
                <a:solidFill>
                  <a:prstClr val="black"/>
                </a:solidFill>
                <a:latin typeface="ＭＳ Ｐゴシック"/>
                <a:sym typeface="Wingdings" panose="05000000000000000000" pitchFamily="2" charset="2"/>
              </a:rPr>
              <a:t>※</a:t>
            </a:r>
            <a:r>
              <a:rPr lang="ja-JP" altLang="en-US" sz="1200" spc="-70" dirty="0">
                <a:solidFill>
                  <a:prstClr val="black"/>
                </a:solidFill>
                <a:latin typeface="ＭＳ Ｐゴシック"/>
                <a:sym typeface="Wingdings" panose="05000000000000000000" pitchFamily="2" charset="2"/>
              </a:rPr>
              <a:t>　高齢化・重症化を背景とした目標設定 </a:t>
            </a:r>
            <a:endParaRPr lang="en-US" altLang="ja-JP" sz="1200" spc="-70" dirty="0">
              <a:solidFill>
                <a:prstClr val="black"/>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bwMode="auto">
          <a:xfrm>
            <a:off x="113225" y="3645027"/>
            <a:ext cx="4750183" cy="1440159"/>
          </a:xfrm>
          <a:prstGeom prst="rect">
            <a:avLst/>
          </a:prstGeom>
          <a:ln>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defTabSz="873125">
              <a:lnSpc>
                <a:spcPct val="150000"/>
              </a:lnSpc>
              <a:spcBef>
                <a:spcPts val="300"/>
              </a:spcBef>
            </a:pPr>
            <a:r>
              <a:rPr lang="ja-JP" altLang="en-US" sz="1200" spc="-70" dirty="0">
                <a:solidFill>
                  <a:prstClr val="black"/>
                </a:solidFill>
                <a:latin typeface="ＭＳ Ｐゴシック"/>
              </a:rPr>
              <a:t>② 精神障害にも対応した地域包括ケアシステムの構築</a:t>
            </a:r>
            <a:r>
              <a:rPr lang="en-US" altLang="ja-JP" sz="1200" spc="-70" dirty="0">
                <a:solidFill>
                  <a:prstClr val="black"/>
                </a:solidFill>
                <a:latin typeface="ＭＳ Ｐゴシック"/>
              </a:rPr>
              <a:t>【</a:t>
            </a:r>
            <a:r>
              <a:rPr lang="ja-JP" altLang="en-US" sz="1200" spc="-70" dirty="0">
                <a:solidFill>
                  <a:prstClr val="black"/>
                </a:solidFill>
                <a:latin typeface="ＭＳ Ｐゴシック"/>
              </a:rPr>
              <a:t>項目の見直し</a:t>
            </a:r>
            <a:r>
              <a:rPr lang="en-US" altLang="ja-JP" sz="1200" spc="-70" dirty="0">
                <a:solidFill>
                  <a:prstClr val="black"/>
                </a:solidFill>
                <a:latin typeface="ＭＳ Ｐゴシック"/>
              </a:rPr>
              <a:t>】</a:t>
            </a:r>
          </a:p>
          <a:p>
            <a:pPr defTabSz="873125">
              <a:spcBef>
                <a:spcPts val="300"/>
              </a:spcBef>
            </a:pPr>
            <a:r>
              <a:rPr lang="ja-JP" altLang="en-US" sz="1200" spc="-70" dirty="0">
                <a:solidFill>
                  <a:prstClr val="black"/>
                </a:solidFill>
                <a:latin typeface="ＭＳ Ｐゴシック"/>
              </a:rPr>
              <a:t>・保健・医療・福祉関係者による協議の場（各圏域、各市町村）の設置</a:t>
            </a:r>
            <a:endParaRPr lang="en-US" altLang="ja-JP" sz="1200" spc="-70" dirty="0">
              <a:solidFill>
                <a:prstClr val="black"/>
              </a:solidFill>
              <a:latin typeface="ＭＳ Ｐゴシック"/>
            </a:endParaRPr>
          </a:p>
          <a:p>
            <a:pPr defTabSz="873125">
              <a:spcBef>
                <a:spcPts val="300"/>
              </a:spcBef>
            </a:pPr>
            <a:r>
              <a:rPr lang="ja-JP" altLang="en-US" sz="1200" spc="-70" dirty="0">
                <a:solidFill>
                  <a:prstClr val="black"/>
                </a:solidFill>
                <a:latin typeface="ＭＳ Ｐゴシック"/>
                <a:sym typeface="Wingdings" panose="05000000000000000000" pitchFamily="2" charset="2"/>
              </a:rPr>
              <a:t>・精神病床の</a:t>
            </a:r>
            <a:r>
              <a:rPr lang="en-US" altLang="ja-JP" sz="1200" spc="-70" dirty="0">
                <a:solidFill>
                  <a:prstClr val="black"/>
                </a:solidFill>
                <a:latin typeface="ＭＳ Ｐゴシック"/>
                <a:sym typeface="Wingdings" panose="05000000000000000000" pitchFamily="2" charset="2"/>
              </a:rPr>
              <a:t>1</a:t>
            </a:r>
            <a:r>
              <a:rPr lang="ja-JP" altLang="en-US" sz="1200" spc="-70" dirty="0">
                <a:solidFill>
                  <a:prstClr val="black"/>
                </a:solidFill>
                <a:latin typeface="ＭＳ Ｐゴシック"/>
                <a:sym typeface="Wingdings" panose="05000000000000000000" pitchFamily="2" charset="2"/>
              </a:rPr>
              <a:t>年以上入院患者数：</a:t>
            </a:r>
            <a:r>
              <a:rPr lang="en-US" altLang="ja-JP" sz="1200" spc="-70" dirty="0">
                <a:solidFill>
                  <a:prstClr val="black"/>
                </a:solidFill>
                <a:latin typeface="ＭＳ Ｐゴシック"/>
                <a:sym typeface="Wingdings" panose="05000000000000000000" pitchFamily="2" charset="2"/>
              </a:rPr>
              <a:t>14.6</a:t>
            </a:r>
            <a:r>
              <a:rPr lang="ja-JP" altLang="en-US" sz="1200" spc="-70" dirty="0">
                <a:solidFill>
                  <a:prstClr val="black"/>
                </a:solidFill>
                <a:latin typeface="ＭＳ Ｐゴシック"/>
                <a:sym typeface="Wingdings" panose="05000000000000000000" pitchFamily="2" charset="2"/>
              </a:rPr>
              <a:t>万人～</a:t>
            </a:r>
            <a:r>
              <a:rPr lang="en-US" altLang="ja-JP" sz="1200" spc="-70" dirty="0">
                <a:solidFill>
                  <a:prstClr val="black"/>
                </a:solidFill>
                <a:latin typeface="ＭＳ Ｐゴシック"/>
                <a:sym typeface="Wingdings" panose="05000000000000000000" pitchFamily="2" charset="2"/>
              </a:rPr>
              <a:t>15.7</a:t>
            </a:r>
            <a:r>
              <a:rPr lang="ja-JP" altLang="en-US" sz="1200" spc="-70" dirty="0">
                <a:solidFill>
                  <a:prstClr val="black"/>
                </a:solidFill>
                <a:latin typeface="ＭＳ Ｐゴシック"/>
                <a:sym typeface="Wingdings" panose="05000000000000000000" pitchFamily="2" charset="2"/>
              </a:rPr>
              <a:t>万人に</a:t>
            </a:r>
            <a:endParaRPr lang="en-US" altLang="ja-JP" sz="1200" spc="-70" dirty="0">
              <a:solidFill>
                <a:prstClr val="black"/>
              </a:solidFill>
              <a:latin typeface="ＭＳ Ｐゴシック"/>
              <a:sym typeface="Wingdings" panose="05000000000000000000" pitchFamily="2" charset="2"/>
            </a:endParaRPr>
          </a:p>
          <a:p>
            <a:pPr defTabSz="873125">
              <a:spcBef>
                <a:spcPts val="300"/>
              </a:spcBef>
            </a:pPr>
            <a:r>
              <a:rPr lang="ja-JP" altLang="en-US" sz="1200" spc="-70" dirty="0">
                <a:solidFill>
                  <a:prstClr val="black"/>
                </a:solidFill>
                <a:latin typeface="ＭＳ Ｐゴシック"/>
                <a:sym typeface="Wingdings" panose="05000000000000000000" pitchFamily="2" charset="2"/>
              </a:rPr>
              <a:t>　　（</a:t>
            </a:r>
            <a:r>
              <a:rPr lang="en-US" altLang="ja-JP" sz="1200" spc="-70" dirty="0">
                <a:solidFill>
                  <a:prstClr val="black"/>
                </a:solidFill>
                <a:latin typeface="ＭＳ Ｐゴシック"/>
                <a:sym typeface="Wingdings" panose="05000000000000000000" pitchFamily="2" charset="2"/>
              </a:rPr>
              <a:t>H26</a:t>
            </a:r>
            <a:r>
              <a:rPr lang="ja-JP" altLang="en-US" sz="1200" spc="-70" dirty="0">
                <a:solidFill>
                  <a:prstClr val="black"/>
                </a:solidFill>
                <a:latin typeface="ＭＳ Ｐゴシック"/>
                <a:sym typeface="Wingdings" panose="05000000000000000000" pitchFamily="2" charset="2"/>
              </a:rPr>
              <a:t>年度末の</a:t>
            </a:r>
            <a:r>
              <a:rPr lang="en-US" altLang="ja-JP" sz="1200" spc="-70" dirty="0">
                <a:solidFill>
                  <a:prstClr val="black"/>
                </a:solidFill>
                <a:latin typeface="ＭＳ Ｐゴシック"/>
                <a:sym typeface="Wingdings" panose="05000000000000000000" pitchFamily="2" charset="2"/>
              </a:rPr>
              <a:t>18.5</a:t>
            </a:r>
            <a:r>
              <a:rPr lang="ja-JP" altLang="en-US" sz="1200" spc="-70" dirty="0">
                <a:solidFill>
                  <a:prstClr val="black"/>
                </a:solidFill>
                <a:latin typeface="ＭＳ Ｐゴシック"/>
                <a:sym typeface="Wingdings" panose="05000000000000000000" pitchFamily="2" charset="2"/>
              </a:rPr>
              <a:t>万人と比べて</a:t>
            </a:r>
            <a:r>
              <a:rPr lang="en-US" altLang="ja-JP" sz="1200" spc="-70" dirty="0">
                <a:solidFill>
                  <a:prstClr val="black"/>
                </a:solidFill>
                <a:latin typeface="ＭＳ Ｐゴシック"/>
                <a:sym typeface="Wingdings" panose="05000000000000000000" pitchFamily="2" charset="2"/>
              </a:rPr>
              <a:t>3.9</a:t>
            </a:r>
            <a:r>
              <a:rPr lang="ja-JP" altLang="en-US" sz="1200" spc="-70" dirty="0">
                <a:solidFill>
                  <a:prstClr val="black"/>
                </a:solidFill>
                <a:latin typeface="ＭＳ Ｐゴシック"/>
                <a:sym typeface="Wingdings" panose="05000000000000000000" pitchFamily="2" charset="2"/>
              </a:rPr>
              <a:t>万人～</a:t>
            </a:r>
            <a:r>
              <a:rPr lang="en-US" altLang="ja-JP" sz="1200" spc="-70" dirty="0">
                <a:solidFill>
                  <a:prstClr val="black"/>
                </a:solidFill>
                <a:latin typeface="ＭＳ Ｐゴシック"/>
                <a:sym typeface="Wingdings" panose="05000000000000000000" pitchFamily="2" charset="2"/>
              </a:rPr>
              <a:t>2.8</a:t>
            </a:r>
            <a:r>
              <a:rPr lang="ja-JP" altLang="en-US" sz="1200" spc="-70" dirty="0">
                <a:solidFill>
                  <a:prstClr val="black"/>
                </a:solidFill>
                <a:latin typeface="ＭＳ Ｐゴシック"/>
                <a:sym typeface="Wingdings" panose="05000000000000000000" pitchFamily="2" charset="2"/>
              </a:rPr>
              <a:t>万人減）</a:t>
            </a:r>
            <a:endParaRPr lang="en-US" altLang="ja-JP" sz="1200" spc="-70" dirty="0">
              <a:solidFill>
                <a:prstClr val="black"/>
              </a:solidFill>
              <a:latin typeface="ＭＳ Ｐゴシック"/>
              <a:sym typeface="Wingdings" panose="05000000000000000000" pitchFamily="2" charset="2"/>
            </a:endParaRPr>
          </a:p>
          <a:p>
            <a:pPr defTabSz="873125">
              <a:spcBef>
                <a:spcPts val="300"/>
              </a:spcBef>
            </a:pPr>
            <a:r>
              <a:rPr lang="ja-JP" altLang="en-US" sz="1200" spc="-70" dirty="0">
                <a:solidFill>
                  <a:prstClr val="black"/>
                </a:solidFill>
                <a:latin typeface="ＭＳ Ｐゴシック"/>
              </a:rPr>
              <a:t>・退院率：入院後</a:t>
            </a:r>
            <a:r>
              <a:rPr lang="en-US" altLang="ja-JP" sz="1200" spc="-70" dirty="0">
                <a:solidFill>
                  <a:prstClr val="black"/>
                </a:solidFill>
                <a:latin typeface="ＭＳ Ｐゴシック"/>
              </a:rPr>
              <a:t>3</a:t>
            </a:r>
            <a:r>
              <a:rPr lang="ja-JP" altLang="en-US" sz="1200" spc="-70" dirty="0">
                <a:solidFill>
                  <a:prstClr val="black"/>
                </a:solidFill>
                <a:latin typeface="ＭＳ Ｐゴシック"/>
              </a:rPr>
              <a:t>ヵ月　</a:t>
            </a:r>
            <a:r>
              <a:rPr lang="en-US" altLang="ja-JP" sz="1200" spc="-70" dirty="0">
                <a:solidFill>
                  <a:prstClr val="black"/>
                </a:solidFill>
                <a:latin typeface="ＭＳ Ｐゴシック"/>
              </a:rPr>
              <a:t>69</a:t>
            </a:r>
            <a:r>
              <a:rPr lang="ja-JP" altLang="en-US" sz="1200" spc="-70" dirty="0">
                <a:solidFill>
                  <a:prstClr val="black"/>
                </a:solidFill>
                <a:latin typeface="ＭＳ Ｐゴシック"/>
              </a:rPr>
              <a:t>％、入院後</a:t>
            </a:r>
            <a:r>
              <a:rPr lang="en-US" altLang="ja-JP" sz="1200" spc="-70" dirty="0">
                <a:solidFill>
                  <a:prstClr val="black"/>
                </a:solidFill>
                <a:latin typeface="ＭＳ Ｐゴシック"/>
              </a:rPr>
              <a:t>6</a:t>
            </a:r>
            <a:r>
              <a:rPr lang="ja-JP" altLang="en-US" sz="1200" spc="-70" dirty="0">
                <a:solidFill>
                  <a:prstClr val="black"/>
                </a:solidFill>
                <a:latin typeface="ＭＳ Ｐゴシック"/>
              </a:rPr>
              <a:t>ヵ月</a:t>
            </a:r>
            <a:r>
              <a:rPr lang="en-US" altLang="ja-JP" sz="1200" spc="-70" dirty="0">
                <a:solidFill>
                  <a:prstClr val="black"/>
                </a:solidFill>
                <a:latin typeface="ＭＳ Ｐゴシック"/>
              </a:rPr>
              <a:t>84</a:t>
            </a:r>
            <a:r>
              <a:rPr lang="ja-JP" altLang="en-US" sz="1200" spc="-70" dirty="0">
                <a:solidFill>
                  <a:prstClr val="black"/>
                </a:solidFill>
                <a:latin typeface="ＭＳ Ｐゴシック"/>
              </a:rPr>
              <a:t>％、入院後１年</a:t>
            </a:r>
            <a:r>
              <a:rPr lang="en-US" altLang="ja-JP" sz="1200" spc="-70" dirty="0">
                <a:solidFill>
                  <a:prstClr val="black"/>
                </a:solidFill>
                <a:latin typeface="ＭＳ Ｐゴシック"/>
              </a:rPr>
              <a:t>90</a:t>
            </a:r>
            <a:r>
              <a:rPr lang="ja-JP" altLang="en-US" sz="1200" spc="-70" dirty="0">
                <a:solidFill>
                  <a:prstClr val="black"/>
                </a:solidFill>
                <a:latin typeface="ＭＳ Ｐゴシック"/>
              </a:rPr>
              <a:t>％</a:t>
            </a:r>
            <a:endParaRPr lang="en-US" altLang="ja-JP" sz="1200" spc="-70" dirty="0">
              <a:solidFill>
                <a:prstClr val="black"/>
              </a:solidFill>
              <a:latin typeface="ＭＳ Ｐゴシック"/>
            </a:endParaRPr>
          </a:p>
          <a:p>
            <a:pPr defTabSz="873125">
              <a:spcBef>
                <a:spcPts val="300"/>
              </a:spcBef>
            </a:pPr>
            <a:r>
              <a:rPr lang="ja-JP" altLang="en-US" sz="1200" spc="-70" dirty="0">
                <a:solidFill>
                  <a:prstClr val="black"/>
                </a:solidFill>
                <a:latin typeface="ＭＳ Ｐゴシック"/>
              </a:rPr>
              <a:t>　　（</a:t>
            </a:r>
            <a:r>
              <a:rPr lang="en-US" altLang="ja-JP" sz="1200" spc="-70" dirty="0">
                <a:solidFill>
                  <a:prstClr val="black"/>
                </a:solidFill>
                <a:latin typeface="ＭＳ Ｐゴシック"/>
              </a:rPr>
              <a:t>H27</a:t>
            </a:r>
            <a:r>
              <a:rPr lang="ja-JP" altLang="en-US" sz="1200" spc="-70" dirty="0">
                <a:solidFill>
                  <a:prstClr val="black"/>
                </a:solidFill>
                <a:latin typeface="ＭＳ Ｐゴシック"/>
              </a:rPr>
              <a:t>年時点の上位</a:t>
            </a:r>
            <a:r>
              <a:rPr lang="en-US" altLang="ja-JP" sz="1200" spc="-70" dirty="0">
                <a:solidFill>
                  <a:prstClr val="black"/>
                </a:solidFill>
                <a:latin typeface="ＭＳ Ｐゴシック"/>
              </a:rPr>
              <a:t>10%</a:t>
            </a:r>
            <a:r>
              <a:rPr lang="ja-JP" altLang="en-US" sz="1200" spc="-70" dirty="0">
                <a:solidFill>
                  <a:prstClr val="black"/>
                </a:solidFill>
                <a:latin typeface="ＭＳ Ｐゴシック"/>
              </a:rPr>
              <a:t>の都道府県の水準）                </a:t>
            </a:r>
            <a:endParaRPr lang="en-US" altLang="ja-JP" sz="1200" spc="-70" dirty="0">
              <a:solidFill>
                <a:prstClr val="black"/>
              </a:solidFill>
              <a:latin typeface="ＭＳ Ｐゴシック"/>
            </a:endParaRPr>
          </a:p>
        </p:txBody>
      </p:sp>
      <p:sp>
        <p:nvSpPr>
          <p:cNvPr id="16" name="正方形/長方形 15"/>
          <p:cNvSpPr/>
          <p:nvPr/>
        </p:nvSpPr>
        <p:spPr bwMode="auto">
          <a:xfrm>
            <a:off x="116464" y="5141469"/>
            <a:ext cx="4749111" cy="591789"/>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defTabSz="873125">
              <a:lnSpc>
                <a:spcPct val="150000"/>
              </a:lnSpc>
              <a:spcBef>
                <a:spcPts val="300"/>
              </a:spcBef>
            </a:pPr>
            <a:r>
              <a:rPr lang="ja-JP" altLang="en-US" sz="1200" spc="-70" dirty="0">
                <a:solidFill>
                  <a:prstClr val="black"/>
                </a:solidFill>
                <a:latin typeface="ＭＳ Ｐゴシック"/>
              </a:rPr>
              <a:t>③ 地域生活支援拠点等の整備</a:t>
            </a:r>
            <a:endParaRPr lang="en-US" altLang="ja-JP" sz="1200" spc="-70" dirty="0">
              <a:solidFill>
                <a:prstClr val="black"/>
              </a:solidFill>
              <a:latin typeface="ＭＳ Ｐゴシック"/>
            </a:endParaRPr>
          </a:p>
          <a:p>
            <a:pPr defTabSz="873125">
              <a:spcBef>
                <a:spcPts val="300"/>
              </a:spcBef>
            </a:pPr>
            <a:r>
              <a:rPr lang="ja-JP" altLang="en-US" sz="1200" spc="-70" dirty="0">
                <a:solidFill>
                  <a:prstClr val="black"/>
                </a:solidFill>
                <a:latin typeface="ＭＳ Ｐゴシック"/>
              </a:rPr>
              <a:t>・各市町村又は各圏域に少なくとも１つ整備</a:t>
            </a:r>
            <a:endParaRPr lang="en-US" altLang="ja-JP" sz="1200" spc="-70" dirty="0">
              <a:solidFill>
                <a:prstClr val="black"/>
              </a:solidFill>
              <a:latin typeface="ＭＳ Ｐゴシック"/>
            </a:endParaRPr>
          </a:p>
        </p:txBody>
      </p:sp>
      <p:sp>
        <p:nvSpPr>
          <p:cNvPr id="17" name="正方形/長方形 16"/>
          <p:cNvSpPr/>
          <p:nvPr/>
        </p:nvSpPr>
        <p:spPr bwMode="auto">
          <a:xfrm>
            <a:off x="4954442" y="2621187"/>
            <a:ext cx="4913106" cy="144016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defTabSz="873125">
              <a:lnSpc>
                <a:spcPct val="150000"/>
              </a:lnSpc>
              <a:spcBef>
                <a:spcPts val="300"/>
              </a:spcBef>
            </a:pPr>
            <a:r>
              <a:rPr lang="ja-JP" altLang="en-US" sz="1200" spc="-70" dirty="0">
                <a:solidFill>
                  <a:prstClr val="black"/>
                </a:solidFill>
                <a:latin typeface="ＭＳ Ｐゴシック"/>
              </a:rPr>
              <a:t>④ 福祉施設から一般就労への移行</a:t>
            </a:r>
            <a:endParaRPr lang="ja-JP" altLang="en-US" sz="1200" spc="-70" dirty="0">
              <a:solidFill>
                <a:srgbClr val="92D050"/>
              </a:solidFill>
              <a:latin typeface="ＭＳ Ｐゴシック"/>
            </a:endParaRPr>
          </a:p>
          <a:p>
            <a:pPr marL="0" lvl="1" indent="-88900" defTabSz="873125">
              <a:spcBef>
                <a:spcPts val="300"/>
              </a:spcBef>
            </a:pPr>
            <a:r>
              <a:rPr lang="ja-JP" altLang="en-US" sz="1200" spc="-70" dirty="0">
                <a:solidFill>
                  <a:prstClr val="black"/>
                </a:solidFill>
                <a:latin typeface="ＭＳ Ｐゴシック"/>
              </a:rPr>
              <a:t>・一般就労への移行者数：　</a:t>
            </a:r>
            <a:r>
              <a:rPr lang="en-US" altLang="ja-JP" sz="1200" spc="-70" dirty="0">
                <a:solidFill>
                  <a:prstClr val="black"/>
                </a:solidFill>
                <a:latin typeface="ＭＳ Ｐゴシック"/>
              </a:rPr>
              <a:t>H28</a:t>
            </a:r>
            <a:r>
              <a:rPr lang="ja-JP" altLang="en-US" sz="1200" spc="-70" dirty="0">
                <a:solidFill>
                  <a:prstClr val="black"/>
                </a:solidFill>
                <a:latin typeface="ＭＳ Ｐゴシック"/>
              </a:rPr>
              <a:t>年度の１．５倍</a:t>
            </a:r>
            <a:endParaRPr lang="en-US" altLang="ja-JP" sz="1200" spc="-70" dirty="0">
              <a:solidFill>
                <a:prstClr val="black"/>
              </a:solidFill>
              <a:latin typeface="ＭＳ Ｐゴシック"/>
            </a:endParaRPr>
          </a:p>
          <a:p>
            <a:pPr marL="0" lvl="1" indent="-88900" defTabSz="873125">
              <a:spcBef>
                <a:spcPts val="300"/>
              </a:spcBef>
            </a:pPr>
            <a:r>
              <a:rPr lang="ja-JP" altLang="en-US" sz="1200" spc="-70" dirty="0">
                <a:solidFill>
                  <a:prstClr val="black"/>
                </a:solidFill>
                <a:latin typeface="ＭＳ Ｐゴシック"/>
              </a:rPr>
              <a:t>・就労移行支援事業利用者：</a:t>
            </a:r>
            <a:r>
              <a:rPr lang="en-US" altLang="ja-JP" sz="1200" spc="-70" dirty="0">
                <a:solidFill>
                  <a:prstClr val="black"/>
                </a:solidFill>
                <a:latin typeface="ＭＳ Ｐゴシック"/>
              </a:rPr>
              <a:t>H28</a:t>
            </a:r>
            <a:r>
              <a:rPr lang="ja-JP" altLang="en-US" sz="1200" spc="-70" dirty="0">
                <a:solidFill>
                  <a:prstClr val="black"/>
                </a:solidFill>
                <a:latin typeface="ＭＳ Ｐゴシック"/>
              </a:rPr>
              <a:t>年度の２割増</a:t>
            </a:r>
            <a:endParaRPr lang="en-US" altLang="ja-JP" sz="1200" spc="-70" dirty="0">
              <a:solidFill>
                <a:prstClr val="black"/>
              </a:solidFill>
              <a:latin typeface="ＭＳ Ｐゴシック"/>
            </a:endParaRPr>
          </a:p>
          <a:p>
            <a:pPr marL="0" lvl="1" indent="-88900" defTabSz="873125">
              <a:spcBef>
                <a:spcPts val="300"/>
              </a:spcBef>
            </a:pPr>
            <a:r>
              <a:rPr lang="ja-JP" altLang="en-US" sz="1200" spc="-70" dirty="0">
                <a:solidFill>
                  <a:prstClr val="black"/>
                </a:solidFill>
                <a:latin typeface="ＭＳ Ｐゴシック"/>
              </a:rPr>
              <a:t>・移行率３割以上の就労移行支援事業所：５割以上</a:t>
            </a:r>
            <a:endParaRPr lang="en-US" altLang="ja-JP" sz="1200" spc="-70" dirty="0">
              <a:solidFill>
                <a:prstClr val="black"/>
              </a:solidFill>
              <a:latin typeface="ＭＳ Ｐゴシック"/>
            </a:endParaRPr>
          </a:p>
          <a:p>
            <a:pPr marL="0" lvl="1" indent="-88900" defTabSz="873125">
              <a:spcBef>
                <a:spcPts val="300"/>
              </a:spcBef>
            </a:pPr>
            <a:r>
              <a:rPr lang="ja-JP" altLang="en-US" sz="1200" spc="-70" dirty="0">
                <a:solidFill>
                  <a:prstClr val="black"/>
                </a:solidFill>
                <a:latin typeface="ＭＳ Ｐゴシック"/>
              </a:rPr>
              <a:t>　</a:t>
            </a:r>
            <a:r>
              <a:rPr lang="en-US" altLang="ja-JP" sz="1200" spc="-70" dirty="0">
                <a:solidFill>
                  <a:prstClr val="black"/>
                </a:solidFill>
                <a:latin typeface="ＭＳ Ｐゴシック"/>
              </a:rPr>
              <a:t>※</a:t>
            </a:r>
            <a:r>
              <a:rPr lang="ja-JP" altLang="en-US" sz="1200" spc="-70" dirty="0">
                <a:solidFill>
                  <a:prstClr val="black"/>
                </a:solidFill>
                <a:latin typeface="ＭＳ Ｐゴシック"/>
              </a:rPr>
              <a:t>　実績を踏まえた目標設定</a:t>
            </a:r>
            <a:endParaRPr lang="en-US" altLang="ja-JP" sz="1200" spc="-70" dirty="0">
              <a:solidFill>
                <a:prstClr val="black"/>
              </a:solidFill>
              <a:latin typeface="ＭＳ Ｐゴシック"/>
            </a:endParaRPr>
          </a:p>
          <a:p>
            <a:pPr marL="0" lvl="1" indent="-88900" defTabSz="873125">
              <a:spcBef>
                <a:spcPts val="300"/>
              </a:spcBef>
            </a:pPr>
            <a:r>
              <a:rPr lang="ja-JP" altLang="en-US" sz="1200" spc="-70" dirty="0">
                <a:solidFill>
                  <a:prstClr val="black"/>
                </a:solidFill>
                <a:latin typeface="ＭＳ Ｐゴシック"/>
              </a:rPr>
              <a:t>・就労定着支援１年後の就労定着率：</a:t>
            </a:r>
            <a:r>
              <a:rPr lang="en-US" altLang="ja-JP" sz="1200" spc="-70" dirty="0">
                <a:solidFill>
                  <a:prstClr val="black"/>
                </a:solidFill>
                <a:latin typeface="ＭＳ Ｐゴシック"/>
              </a:rPr>
              <a:t>80</a:t>
            </a:r>
            <a:r>
              <a:rPr lang="ja-JP" altLang="en-US" sz="1200" spc="-70" dirty="0">
                <a:solidFill>
                  <a:prstClr val="black"/>
                </a:solidFill>
                <a:latin typeface="ＭＳ Ｐゴシック"/>
              </a:rPr>
              <a:t>％以上（新） </a:t>
            </a:r>
          </a:p>
        </p:txBody>
      </p:sp>
      <p:sp>
        <p:nvSpPr>
          <p:cNvPr id="18" name="正方形/長方形 17"/>
          <p:cNvSpPr/>
          <p:nvPr/>
        </p:nvSpPr>
        <p:spPr bwMode="auto">
          <a:xfrm>
            <a:off x="4954440" y="4133355"/>
            <a:ext cx="4913107" cy="15999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defTabSz="873125">
              <a:lnSpc>
                <a:spcPct val="150000"/>
              </a:lnSpc>
              <a:spcBef>
                <a:spcPts val="300"/>
              </a:spcBef>
            </a:pPr>
            <a:r>
              <a:rPr lang="ja-JP" altLang="en-US" sz="1200" spc="-70" dirty="0">
                <a:solidFill>
                  <a:prstClr val="black"/>
                </a:solidFill>
                <a:latin typeface="ＭＳ Ｐゴシック"/>
              </a:rPr>
              <a:t>⑤ 障害児支援の提供体制の整備等</a:t>
            </a:r>
            <a:r>
              <a:rPr lang="en-US" altLang="ja-JP" sz="1200" spc="-70" dirty="0">
                <a:solidFill>
                  <a:prstClr val="black"/>
                </a:solidFill>
                <a:latin typeface="ＭＳ Ｐゴシック"/>
              </a:rPr>
              <a:t>【</a:t>
            </a:r>
            <a:r>
              <a:rPr lang="ja-JP" altLang="en-US" sz="1200" spc="-70" dirty="0">
                <a:solidFill>
                  <a:prstClr val="black"/>
                </a:solidFill>
                <a:latin typeface="ＭＳ Ｐゴシック"/>
              </a:rPr>
              <a:t>新たな項目</a:t>
            </a:r>
            <a:r>
              <a:rPr lang="en-US" altLang="ja-JP" sz="1200" spc="-70" dirty="0">
                <a:solidFill>
                  <a:prstClr val="black"/>
                </a:solidFill>
                <a:latin typeface="ＭＳ Ｐゴシック"/>
              </a:rPr>
              <a:t>】</a:t>
            </a:r>
            <a:endParaRPr lang="ja-JP" altLang="en-US" sz="1200" spc="-70" dirty="0">
              <a:solidFill>
                <a:prstClr val="black"/>
              </a:solidFill>
              <a:latin typeface="ＭＳ Ｐゴシック"/>
            </a:endParaRPr>
          </a:p>
          <a:p>
            <a:pPr marL="119063" lvl="1" indent="-119063" defTabSz="873125">
              <a:spcBef>
                <a:spcPts val="300"/>
              </a:spcBef>
            </a:pPr>
            <a:r>
              <a:rPr lang="ja-JP" altLang="en-US" sz="1200" spc="-70" dirty="0">
                <a:solidFill>
                  <a:prstClr val="black"/>
                </a:solidFill>
                <a:latin typeface="ＭＳ Ｐゴシック"/>
              </a:rPr>
              <a:t>・児童発達支援センターを各市町村に少なくとも</a:t>
            </a:r>
            <a:r>
              <a:rPr lang="en-US" altLang="ja-JP" sz="1200" spc="-70" dirty="0">
                <a:solidFill>
                  <a:prstClr val="black"/>
                </a:solidFill>
                <a:latin typeface="ＭＳ Ｐゴシック"/>
              </a:rPr>
              <a:t>1</a:t>
            </a:r>
            <a:r>
              <a:rPr lang="ja-JP" altLang="en-US" sz="1200" spc="-70" dirty="0">
                <a:solidFill>
                  <a:prstClr val="black"/>
                </a:solidFill>
                <a:latin typeface="ＭＳ Ｐゴシック"/>
              </a:rPr>
              <a:t>カ所設置</a:t>
            </a:r>
            <a:endParaRPr lang="en-US" altLang="ja-JP" sz="1200" spc="-70" dirty="0">
              <a:solidFill>
                <a:prstClr val="black"/>
              </a:solidFill>
              <a:latin typeface="ＭＳ Ｐゴシック"/>
            </a:endParaRPr>
          </a:p>
          <a:p>
            <a:pPr marL="119063" lvl="1" indent="-119063" defTabSz="873125">
              <a:spcBef>
                <a:spcPts val="300"/>
              </a:spcBef>
            </a:pPr>
            <a:r>
              <a:rPr lang="ja-JP" altLang="en-US" sz="1200" spc="-70" dirty="0">
                <a:solidFill>
                  <a:prstClr val="black"/>
                </a:solidFill>
                <a:latin typeface="ＭＳ Ｐゴシック"/>
              </a:rPr>
              <a:t>・保育所等訪問支援を利用できる体制を各市町村で構築</a:t>
            </a:r>
            <a:endParaRPr lang="en-US" altLang="ja-JP" sz="1200" spc="-70" dirty="0">
              <a:solidFill>
                <a:prstClr val="black"/>
              </a:solidFill>
              <a:latin typeface="ＭＳ Ｐゴシック"/>
            </a:endParaRPr>
          </a:p>
          <a:p>
            <a:pPr marL="72000" lvl="1" indent="-119063" defTabSz="873125">
              <a:spcBef>
                <a:spcPts val="300"/>
              </a:spcBef>
            </a:pPr>
            <a:r>
              <a:rPr lang="ja-JP" altLang="en-US" sz="1200" spc="-70" dirty="0">
                <a:solidFill>
                  <a:prstClr val="black"/>
                </a:solidFill>
                <a:latin typeface="ＭＳ Ｐゴシック"/>
              </a:rPr>
              <a:t>・主に重症心身障害児を支援する児童発達支援事業所、放課後等デイサービスを各市町村に少なくとも１カ所確保</a:t>
            </a:r>
            <a:endParaRPr lang="en-US" altLang="ja-JP" sz="1200" spc="-70" dirty="0">
              <a:solidFill>
                <a:prstClr val="black"/>
              </a:solidFill>
              <a:latin typeface="ＭＳ Ｐゴシック"/>
            </a:endParaRPr>
          </a:p>
          <a:p>
            <a:pPr marL="72000" lvl="1" indent="-144000" defTabSz="873125">
              <a:spcBef>
                <a:spcPts val="300"/>
              </a:spcBef>
            </a:pPr>
            <a:r>
              <a:rPr lang="ja-JP" altLang="en-US" sz="1200" spc="-70" dirty="0">
                <a:solidFill>
                  <a:prstClr val="black"/>
                </a:solidFill>
                <a:latin typeface="ＭＳ Ｐゴシック"/>
              </a:rPr>
              <a:t>・医療的ケア児支援の協議の場（各都道府県、各圏域、各市町村）の設置（</a:t>
            </a:r>
            <a:r>
              <a:rPr lang="en-US" altLang="ja-JP" sz="1200" spc="-70" dirty="0">
                <a:solidFill>
                  <a:prstClr val="black"/>
                </a:solidFill>
                <a:latin typeface="ＭＳ Ｐゴシック"/>
              </a:rPr>
              <a:t>H30</a:t>
            </a:r>
            <a:r>
              <a:rPr lang="ja-JP" altLang="en-US" sz="1200" spc="-70" dirty="0">
                <a:solidFill>
                  <a:prstClr val="black"/>
                </a:solidFill>
                <a:latin typeface="ＭＳ Ｐゴシック"/>
              </a:rPr>
              <a:t>年度末まで）        </a:t>
            </a:r>
            <a:endParaRPr lang="en-US" altLang="ja-JP" sz="1200" spc="-70" dirty="0">
              <a:solidFill>
                <a:srgbClr val="FF0000"/>
              </a:solidFill>
              <a:latin typeface="ＭＳ Ｐゴシック"/>
            </a:endParaRPr>
          </a:p>
        </p:txBody>
      </p:sp>
      <p:sp>
        <p:nvSpPr>
          <p:cNvPr id="19" name="正方形/長方形 18"/>
          <p:cNvSpPr/>
          <p:nvPr/>
        </p:nvSpPr>
        <p:spPr bwMode="auto">
          <a:xfrm>
            <a:off x="128464" y="6021288"/>
            <a:ext cx="9673752" cy="499399"/>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ctr" anchorCtr="0" compatLnSpc="1">
            <a:prstTxWarp prst="textNoShape">
              <a:avLst/>
            </a:prstTxWarp>
          </a:bodyPr>
          <a:lstStyle/>
          <a:p>
            <a:pPr marL="0" lvl="1" defTabSz="533400" fontAlgn="auto">
              <a:spcBef>
                <a:spcPts val="300"/>
              </a:spcBef>
              <a:spcAft>
                <a:spcPts val="0"/>
              </a:spcAft>
            </a:pPr>
            <a:r>
              <a:rPr lang="ja-JP" altLang="en-US" sz="1200" dirty="0">
                <a:solidFill>
                  <a:prstClr val="black"/>
                </a:solidFill>
                <a:latin typeface="ＭＳ Ｐゴシック"/>
              </a:rPr>
              <a:t>・障害者虐待の防止、養護者に対する支援                        　　　 ・難病患者への一層の周知</a:t>
            </a:r>
            <a:endParaRPr lang="en-US" altLang="ja-JP" sz="1200" dirty="0">
              <a:solidFill>
                <a:prstClr val="black"/>
              </a:solidFill>
              <a:latin typeface="ＭＳ Ｐゴシック"/>
            </a:endParaRPr>
          </a:p>
          <a:p>
            <a:pPr marL="0" lvl="1" defTabSz="533400" fontAlgn="auto">
              <a:spcBef>
                <a:spcPts val="300"/>
              </a:spcBef>
              <a:spcAft>
                <a:spcPts val="0"/>
              </a:spcAft>
            </a:pPr>
            <a:r>
              <a:rPr lang="ja-JP" altLang="en-US" sz="1200" dirty="0">
                <a:solidFill>
                  <a:prstClr val="black"/>
                </a:solidFill>
                <a:latin typeface="ＭＳ Ｐゴシック"/>
              </a:rPr>
              <a:t>・障害を理由とする差別の解消の推進                              　　　  ・意思決定支援、成年後見制度の利用促進の在り方　等</a:t>
            </a:r>
            <a:endParaRPr lang="en-US" altLang="ja-JP" sz="1200" dirty="0">
              <a:solidFill>
                <a:prstClr val="black"/>
              </a:solidFill>
              <a:latin typeface="ＭＳ Ｐゴシック"/>
            </a:endParaRPr>
          </a:p>
        </p:txBody>
      </p:sp>
      <p:sp>
        <p:nvSpPr>
          <p:cNvPr id="22" name="正方形/長方形 21"/>
          <p:cNvSpPr/>
          <p:nvPr/>
        </p:nvSpPr>
        <p:spPr bwMode="auto">
          <a:xfrm>
            <a:off x="103785" y="1760187"/>
            <a:ext cx="9698432" cy="44467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marL="0" lvl="1" defTabSz="873125">
              <a:spcBef>
                <a:spcPts val="0"/>
              </a:spcBef>
            </a:pPr>
            <a:r>
              <a:rPr lang="ja-JP" altLang="en-US" sz="1200" spc="-80" dirty="0">
                <a:solidFill>
                  <a:prstClr val="black"/>
                </a:solidFill>
                <a:latin typeface="ＭＳ Ｐゴシック"/>
              </a:rPr>
              <a:t>・ 地域における生活の維持及び継続の推進  </a:t>
            </a:r>
            <a:r>
              <a:rPr lang="en-US" altLang="ja-JP" sz="1200" spc="-80" dirty="0">
                <a:solidFill>
                  <a:prstClr val="black"/>
                </a:solidFill>
                <a:latin typeface="ＭＳ Ｐゴシック"/>
              </a:rPr>
              <a:t>	</a:t>
            </a:r>
            <a:r>
              <a:rPr lang="ja-JP" altLang="en-US" sz="1200" spc="-80" dirty="0">
                <a:solidFill>
                  <a:prstClr val="black"/>
                </a:solidFill>
                <a:latin typeface="ＭＳ Ｐゴシック"/>
              </a:rPr>
              <a:t>・ 就労定着に向けた支援</a:t>
            </a:r>
            <a:r>
              <a:rPr lang="en-US" altLang="ja-JP" sz="1200" spc="-80" dirty="0">
                <a:solidFill>
                  <a:prstClr val="black"/>
                </a:solidFill>
                <a:latin typeface="ＭＳ Ｐゴシック"/>
              </a:rPr>
              <a:t>		         </a:t>
            </a:r>
            <a:r>
              <a:rPr lang="ja-JP" altLang="en-US" sz="1200" spc="-80" dirty="0">
                <a:solidFill>
                  <a:prstClr val="black"/>
                </a:solidFill>
                <a:latin typeface="ＭＳ Ｐゴシック"/>
              </a:rPr>
              <a:t>・ 地域共生社会の実現に向けた取組</a:t>
            </a:r>
            <a:endParaRPr lang="en-US" altLang="ja-JP" sz="1200" spc="-80" dirty="0">
              <a:solidFill>
                <a:prstClr val="black"/>
              </a:solidFill>
              <a:latin typeface="ＭＳ Ｐゴシック"/>
            </a:endParaRPr>
          </a:p>
          <a:p>
            <a:pPr marL="0" lvl="1" defTabSz="873125">
              <a:spcBef>
                <a:spcPts val="0"/>
              </a:spcBef>
            </a:pPr>
            <a:r>
              <a:rPr lang="ja-JP" altLang="en-US" sz="1200" spc="-80" dirty="0">
                <a:solidFill>
                  <a:prstClr val="black"/>
                </a:solidFill>
                <a:latin typeface="ＭＳ Ｐゴシック"/>
              </a:rPr>
              <a:t>・ 精神障害にも対応した地域包括ケアシステムの構築</a:t>
            </a:r>
            <a:r>
              <a:rPr lang="en-US" altLang="ja-JP" sz="1200" spc="-80" dirty="0">
                <a:solidFill>
                  <a:prstClr val="black"/>
                </a:solidFill>
                <a:latin typeface="ＭＳ Ｐゴシック"/>
              </a:rPr>
              <a:t>	</a:t>
            </a:r>
            <a:r>
              <a:rPr lang="ja-JP" altLang="en-US" sz="1200" spc="-80" dirty="0">
                <a:solidFill>
                  <a:prstClr val="black"/>
                </a:solidFill>
                <a:latin typeface="ＭＳ Ｐゴシック"/>
              </a:rPr>
              <a:t>・ 障害児のサービス提供体制の計画的な構築     ・ 発達障害者支援の一層の充実</a:t>
            </a:r>
            <a:endParaRPr lang="en-US" altLang="ja-JP" sz="1200" spc="-80" dirty="0">
              <a:solidFill>
                <a:prstClr val="black"/>
              </a:solidFill>
              <a:latin typeface="ＭＳ Ｐゴシック"/>
            </a:endParaRPr>
          </a:p>
        </p:txBody>
      </p:sp>
      <p:sp>
        <p:nvSpPr>
          <p:cNvPr id="25" name="正方形/長方形 24"/>
          <p:cNvSpPr/>
          <p:nvPr/>
        </p:nvSpPr>
        <p:spPr>
          <a:xfrm>
            <a:off x="113226" y="2308546"/>
            <a:ext cx="4749112" cy="3283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400" b="1" dirty="0">
                <a:solidFill>
                  <a:prstClr val="black"/>
                </a:solidFill>
                <a:latin typeface="ＭＳ Ｐゴシック"/>
              </a:rPr>
              <a:t>３．成果目標（計画期間が終了する</a:t>
            </a:r>
            <a:r>
              <a:rPr lang="en-US" altLang="ja-JP" sz="1400" b="1" dirty="0">
                <a:solidFill>
                  <a:prstClr val="black"/>
                </a:solidFill>
                <a:latin typeface="ＭＳ Ｐゴシック"/>
              </a:rPr>
              <a:t>H32</a:t>
            </a:r>
            <a:r>
              <a:rPr lang="ja-JP" altLang="en-US" sz="1400" b="1" dirty="0">
                <a:solidFill>
                  <a:prstClr val="black"/>
                </a:solidFill>
                <a:latin typeface="ＭＳ Ｐゴシック"/>
              </a:rPr>
              <a:t>年度末の目標）</a:t>
            </a:r>
          </a:p>
        </p:txBody>
      </p:sp>
      <p:sp>
        <p:nvSpPr>
          <p:cNvPr id="26" name="正方形/長方形 25"/>
          <p:cNvSpPr/>
          <p:nvPr/>
        </p:nvSpPr>
        <p:spPr>
          <a:xfrm>
            <a:off x="128464" y="5733256"/>
            <a:ext cx="1887448" cy="31197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400" b="1" dirty="0">
                <a:solidFill>
                  <a:prstClr val="black"/>
                </a:solidFill>
                <a:latin typeface="ＭＳ Ｐゴシック"/>
              </a:rPr>
              <a:t>４．その他の見直し</a:t>
            </a:r>
          </a:p>
        </p:txBody>
      </p:sp>
      <p:sp>
        <p:nvSpPr>
          <p:cNvPr id="4" name="スライド番号プレースホルダー 3"/>
          <p:cNvSpPr>
            <a:spLocks noGrp="1"/>
          </p:cNvSpPr>
          <p:nvPr>
            <p:ph type="sldNum" sz="quarter" idx="12"/>
          </p:nvPr>
        </p:nvSpPr>
        <p:spPr>
          <a:xfrm>
            <a:off x="7544248" y="6520687"/>
            <a:ext cx="2311400" cy="365125"/>
          </a:xfrm>
        </p:spPr>
        <p:txBody>
          <a:bodyPr/>
          <a:lstStyle/>
          <a:p>
            <a:fld id="{32927FFD-3D24-4EC2-AEC8-E83A8D96C0AC}" type="slidenum">
              <a:rPr kumimoji="1" lang="ja-JP" altLang="en-US" smtClean="0"/>
              <a:pPr/>
              <a:t>34</a:t>
            </a:fld>
            <a:endParaRPr kumimoji="1" lang="ja-JP" altLang="en-US" dirty="0"/>
          </a:p>
        </p:txBody>
      </p:sp>
      <p:sp>
        <p:nvSpPr>
          <p:cNvPr id="21" name="テキスト ボックス 20">
            <a:extLst>
              <a:ext uri="{FF2B5EF4-FFF2-40B4-BE49-F238E27FC236}">
                <a16:creationId xmlns:a16="http://schemas.microsoft.com/office/drawing/2014/main" id="{9BEA59AE-CBD9-4FD1-9E66-5B8CA7E11A55}"/>
              </a:ext>
            </a:extLst>
          </p:cNvPr>
          <p:cNvSpPr txBox="1"/>
          <p:nvPr/>
        </p:nvSpPr>
        <p:spPr>
          <a:xfrm>
            <a:off x="8553400" y="47667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Text Box 15">
            <a:extLst>
              <a:ext uri="{FF2B5EF4-FFF2-40B4-BE49-F238E27FC236}">
                <a16:creationId xmlns:a16="http://schemas.microsoft.com/office/drawing/2014/main" id="{7B2F0736-D005-4579-B6E6-63FCCDC1C87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2070881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nvPr>
        </p:nvGraphicFramePr>
        <p:xfrm>
          <a:off x="696208" y="1759627"/>
          <a:ext cx="8424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1" name="グラフ 150"/>
          <p:cNvGraphicFramePr/>
          <p:nvPr>
            <p:extLst>
              <p:ext uri="{D42A27DB-BD31-4B8C-83A1-F6EECF244321}">
                <p14:modId xmlns:p14="http://schemas.microsoft.com/office/powerpoint/2010/main" val="2319290665"/>
              </p:ext>
            </p:extLst>
          </p:nvPr>
        </p:nvGraphicFramePr>
        <p:xfrm>
          <a:off x="632520" y="4430235"/>
          <a:ext cx="8424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p:txBody>
          <a:bodyPr/>
          <a:lstStyle/>
          <a:p>
            <a:pPr algn="ctr"/>
            <a:r>
              <a:rPr lang="ja-JP" altLang="en-US" dirty="0"/>
              <a:t>施設から地域への移行推進</a:t>
            </a:r>
            <a:endParaRPr kumimoji="1" lang="ja-JP" altLang="en-US" dirty="0"/>
          </a:p>
        </p:txBody>
      </p:sp>
      <p:sp>
        <p:nvSpPr>
          <p:cNvPr id="54" name="テキスト ボックス 53"/>
          <p:cNvSpPr txBox="1"/>
          <p:nvPr/>
        </p:nvSpPr>
        <p:spPr>
          <a:xfrm>
            <a:off x="632520" y="3942781"/>
            <a:ext cx="3513821"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US" altLang="ja-JP" sz="1400" b="1" dirty="0">
                <a:solidFill>
                  <a:srgbClr val="000000"/>
                </a:solidFill>
                <a:latin typeface="ＭＳ Ｐゴシック"/>
                <a:ea typeface="ＭＳ Ｐゴシック"/>
              </a:rPr>
              <a:t>【</a:t>
            </a:r>
            <a:r>
              <a:rPr lang="ja-JP" altLang="en-US" sz="1400" b="1" dirty="0">
                <a:solidFill>
                  <a:srgbClr val="000000"/>
                </a:solidFill>
                <a:latin typeface="ＭＳ Ｐゴシック"/>
                <a:ea typeface="ＭＳ Ｐゴシック"/>
              </a:rPr>
              <a:t>グループホーム利用者数の推移</a:t>
            </a:r>
            <a:r>
              <a:rPr lang="en-US" altLang="ja-JP" sz="1400" b="1" dirty="0">
                <a:solidFill>
                  <a:srgbClr val="000000"/>
                </a:solidFill>
                <a:latin typeface="ＭＳ Ｐゴシック"/>
                <a:ea typeface="ＭＳ Ｐゴシック"/>
              </a:rPr>
              <a:t>】</a:t>
            </a:r>
            <a:endParaRPr lang="ja-JP" altLang="en-US" sz="1400" b="1" dirty="0">
              <a:solidFill>
                <a:srgbClr val="000000"/>
              </a:solidFill>
              <a:latin typeface="ＭＳ Ｐゴシック"/>
              <a:ea typeface="ＭＳ Ｐゴシック"/>
            </a:endParaRPr>
          </a:p>
        </p:txBody>
      </p:sp>
      <p:sp>
        <p:nvSpPr>
          <p:cNvPr id="55" name="テキスト ボックス 54"/>
          <p:cNvSpPr txBox="1"/>
          <p:nvPr/>
        </p:nvSpPr>
        <p:spPr>
          <a:xfrm>
            <a:off x="554470" y="1235980"/>
            <a:ext cx="2526323" cy="3079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altLang="ja-JP" sz="1400" b="1" dirty="0">
                <a:solidFill>
                  <a:srgbClr val="000000"/>
                </a:solidFill>
                <a:latin typeface="ＭＳ Ｐゴシック"/>
                <a:ea typeface="ＭＳ Ｐゴシック"/>
              </a:rPr>
              <a:t>【</a:t>
            </a:r>
            <a:r>
              <a:rPr lang="ja-JP" altLang="en-US" sz="1400" b="1" dirty="0">
                <a:solidFill>
                  <a:srgbClr val="000000"/>
                </a:solidFill>
                <a:latin typeface="ＭＳ Ｐゴシック"/>
                <a:ea typeface="ＭＳ Ｐゴシック"/>
              </a:rPr>
              <a:t>施設入所者数の推移</a:t>
            </a:r>
            <a:r>
              <a:rPr lang="en-US" altLang="ja-JP" sz="1400" b="1" dirty="0">
                <a:solidFill>
                  <a:srgbClr val="000000"/>
                </a:solidFill>
                <a:latin typeface="ＭＳ Ｐゴシック"/>
                <a:ea typeface="ＭＳ Ｐゴシック"/>
              </a:rPr>
              <a:t>】</a:t>
            </a:r>
            <a:r>
              <a:rPr lang="ja-JP" altLang="en-US" sz="1400" b="1" dirty="0">
                <a:solidFill>
                  <a:srgbClr val="000000"/>
                </a:solidFill>
                <a:latin typeface="ＭＳ Ｐゴシック"/>
                <a:ea typeface="ＭＳ Ｐゴシック"/>
              </a:rPr>
              <a:t>　</a:t>
            </a:r>
          </a:p>
        </p:txBody>
      </p:sp>
      <p:sp>
        <p:nvSpPr>
          <p:cNvPr id="2084" name="テキスト ボックス 54"/>
          <p:cNvSpPr txBox="1">
            <a:spLocks noChangeArrowheads="1"/>
          </p:cNvSpPr>
          <p:nvPr/>
        </p:nvSpPr>
        <p:spPr bwMode="auto">
          <a:xfrm>
            <a:off x="597482" y="1497689"/>
            <a:ext cx="111515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lang="ja-JP" altLang="en-US" sz="1100" dirty="0">
                <a:solidFill>
                  <a:srgbClr val="000000"/>
                </a:solidFill>
                <a:latin typeface="Calibri" panose="020F0502020204030204" pitchFamily="34" charset="0"/>
              </a:rPr>
              <a:t>利用者数（人）</a:t>
            </a:r>
          </a:p>
        </p:txBody>
      </p:sp>
      <p:sp>
        <p:nvSpPr>
          <p:cNvPr id="2089" name="テキスト ボックス 55"/>
          <p:cNvSpPr txBox="1">
            <a:spLocks noChangeArrowheads="1"/>
          </p:cNvSpPr>
          <p:nvPr/>
        </p:nvSpPr>
        <p:spPr bwMode="auto">
          <a:xfrm>
            <a:off x="7298472" y="1497689"/>
            <a:ext cx="17950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defRPr/>
            </a:pPr>
            <a:r>
              <a:rPr lang="ja-JP" altLang="en-US" sz="800" dirty="0">
                <a:solidFill>
                  <a:srgbClr val="000000"/>
                </a:solidFill>
                <a:latin typeface="Calibri" panose="020F0502020204030204" pitchFamily="34" charset="0"/>
              </a:rPr>
              <a:t>出典：国保連データ速報値</a:t>
            </a:r>
          </a:p>
        </p:txBody>
      </p:sp>
      <p:sp>
        <p:nvSpPr>
          <p:cNvPr id="74" name="Text Box 3"/>
          <p:cNvSpPr txBox="1">
            <a:spLocks noChangeArrowheads="1"/>
          </p:cNvSpPr>
          <p:nvPr/>
        </p:nvSpPr>
        <p:spPr bwMode="auto">
          <a:xfrm>
            <a:off x="632520" y="586654"/>
            <a:ext cx="8640960" cy="560101"/>
          </a:xfrm>
          <a:prstGeom prst="rect">
            <a:avLst/>
          </a:prstGeom>
          <a:solidFill>
            <a:srgbClr val="FFFF99"/>
          </a:solidFill>
          <a:ln w="12700">
            <a:solidFill>
              <a:srgbClr val="000000"/>
            </a:solidFill>
            <a:miter lim="800000"/>
            <a:headEnd/>
            <a:tailEnd/>
          </a:ln>
          <a:effectLst>
            <a:outerShdw dist="35921" dir="2700000" algn="ctr" rotWithShape="0">
              <a:srgbClr val="808080"/>
            </a:outerShdw>
          </a:effectLst>
        </p:spPr>
        <p:txBody>
          <a:bodyPr wrap="square" lIns="127962" tIns="63982" rIns="127962" bIns="63982">
            <a:spAutoFit/>
          </a:bodyPr>
          <a:lstStyle/>
          <a:p>
            <a:pPr fontAlgn="auto">
              <a:spcBef>
                <a:spcPts val="0"/>
              </a:spcBef>
              <a:spcAft>
                <a:spcPts val="0"/>
              </a:spcAft>
              <a:defRPr/>
            </a:pPr>
            <a:r>
              <a:rPr lang="ja-JP" altLang="en-US" sz="1400" dirty="0">
                <a:solidFill>
                  <a:srgbClr val="000000"/>
                </a:solidFill>
                <a:latin typeface="HGSｺﾞｼｯｸM" pitchFamily="50" charset="-128"/>
                <a:ea typeface="HGSｺﾞｼｯｸM" pitchFamily="50" charset="-128"/>
              </a:rPr>
              <a:t>○入所施設の利用者数は、障害者自立支援法前から着実に減少している。</a:t>
            </a:r>
            <a:endParaRPr lang="en-US" altLang="ja-JP" sz="1400" dirty="0">
              <a:solidFill>
                <a:srgbClr val="000000"/>
              </a:solidFill>
              <a:latin typeface="HGSｺﾞｼｯｸM" pitchFamily="50" charset="-128"/>
              <a:ea typeface="HGSｺﾞｼｯｸM" pitchFamily="50" charset="-128"/>
            </a:endParaRPr>
          </a:p>
          <a:p>
            <a:pPr fontAlgn="auto">
              <a:spcBef>
                <a:spcPts val="0"/>
              </a:spcBef>
              <a:spcAft>
                <a:spcPts val="0"/>
              </a:spcAft>
              <a:defRPr/>
            </a:pPr>
            <a:r>
              <a:rPr lang="ja-JP" altLang="en-US" sz="1400" dirty="0">
                <a:solidFill>
                  <a:srgbClr val="000000"/>
                </a:solidFill>
                <a:latin typeface="HGSｺﾞｼｯｸM" pitchFamily="50" charset="-128"/>
                <a:ea typeface="HGSｺﾞｼｯｸM" pitchFamily="50" charset="-128"/>
              </a:rPr>
              <a:t>○グループホーム利用者は着実に増加している。</a:t>
            </a:r>
          </a:p>
        </p:txBody>
      </p:sp>
      <p:sp>
        <p:nvSpPr>
          <p:cNvPr id="98" name="Text Box 20"/>
          <p:cNvSpPr txBox="1">
            <a:spLocks noChangeArrowheads="1"/>
          </p:cNvSpPr>
          <p:nvPr/>
        </p:nvSpPr>
        <p:spPr bwMode="auto">
          <a:xfrm>
            <a:off x="524616" y="4214721"/>
            <a:ext cx="1188024" cy="261610"/>
          </a:xfrm>
          <a:prstGeom prst="rect">
            <a:avLst/>
          </a:prstGeom>
          <a:noFill/>
          <a:ln w="9525">
            <a:noFill/>
            <a:miter lim="800000"/>
            <a:headEnd/>
            <a:tailEnd/>
          </a:ln>
        </p:spPr>
        <p:txBody>
          <a:bodyPr wrap="square">
            <a:spAutoFit/>
          </a:bodyPr>
          <a:lstStyle/>
          <a:p>
            <a:pPr algn="ctr">
              <a:spcBef>
                <a:spcPct val="50000"/>
              </a:spcBef>
              <a:defRPr/>
            </a:pPr>
            <a:r>
              <a:rPr lang="ja-JP" altLang="en-US" sz="1100" dirty="0">
                <a:solidFill>
                  <a:srgbClr val="000000"/>
                </a:solidFill>
                <a:latin typeface="Arial"/>
                <a:ea typeface="ＭＳ Ｐゴシック"/>
              </a:rPr>
              <a:t>利用者数（人）</a:t>
            </a:r>
          </a:p>
        </p:txBody>
      </p:sp>
      <p:sp>
        <p:nvSpPr>
          <p:cNvPr id="122" name="テキスト ボックス 55"/>
          <p:cNvSpPr txBox="1">
            <a:spLocks noChangeArrowheads="1"/>
          </p:cNvSpPr>
          <p:nvPr/>
        </p:nvSpPr>
        <p:spPr bwMode="auto">
          <a:xfrm>
            <a:off x="7833320" y="4142836"/>
            <a:ext cx="1795096" cy="215444"/>
          </a:xfrm>
          <a:prstGeom prst="rect">
            <a:avLst/>
          </a:prstGeom>
          <a:noFill/>
          <a:ln w="9525">
            <a:noFill/>
            <a:miter lim="800000"/>
            <a:headEnd/>
            <a:tailEnd/>
          </a:ln>
        </p:spPr>
        <p:txBody>
          <a:bodyPr>
            <a:spAutoFit/>
          </a:bodyPr>
          <a:lstStyle/>
          <a:p>
            <a:pPr>
              <a:defRPr/>
            </a:pPr>
            <a:r>
              <a:rPr lang="ja-JP" altLang="en-US" sz="800" dirty="0">
                <a:solidFill>
                  <a:srgbClr val="000000"/>
                </a:solidFill>
                <a:latin typeface="Calibri" pitchFamily="34" charset="0"/>
                <a:ea typeface="ＭＳ Ｐゴシック"/>
              </a:rPr>
              <a:t>出典：国保連データ速報値</a:t>
            </a:r>
          </a:p>
        </p:txBody>
      </p:sp>
      <p:cxnSp>
        <p:nvCxnSpPr>
          <p:cNvPr id="5" name="直線コネクタ 4"/>
          <p:cNvCxnSpPr/>
          <p:nvPr/>
        </p:nvCxnSpPr>
        <p:spPr>
          <a:xfrm>
            <a:off x="2072680" y="1713133"/>
            <a:ext cx="0" cy="165773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2072680" y="4592158"/>
            <a:ext cx="2" cy="157314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9E68D38-8C14-4A4F-8F6D-3CD24CFB77A4}"/>
              </a:ext>
            </a:extLst>
          </p:cNvPr>
          <p:cNvSpPr txBox="1"/>
          <p:nvPr/>
        </p:nvSpPr>
        <p:spPr>
          <a:xfrm>
            <a:off x="8481392"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Text Box 15">
            <a:extLst>
              <a:ext uri="{FF2B5EF4-FFF2-40B4-BE49-F238E27FC236}">
                <a16:creationId xmlns:a16="http://schemas.microsoft.com/office/drawing/2014/main" id="{45F94537-02CB-4A07-BDD4-895883B63A02}"/>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 name="正方形/長方形 2"/>
          <p:cNvSpPr/>
          <p:nvPr/>
        </p:nvSpPr>
        <p:spPr>
          <a:xfrm>
            <a:off x="9518370" y="6509955"/>
            <a:ext cx="354584"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tint val="75000"/>
                  </a:prstClr>
                </a:solidFill>
                <a:effectLst/>
                <a:uLnTx/>
                <a:uFillTx/>
              </a:rPr>
              <a:t>35</a:t>
            </a:r>
            <a:endParaRPr kumimoji="0" lang="ja-JP" altLang="en-US"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950165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56"/>
          <p:cNvSpPr>
            <a:spLocks noChangeArrowheads="1"/>
          </p:cNvSpPr>
          <p:nvPr/>
        </p:nvSpPr>
        <p:spPr bwMode="auto">
          <a:xfrm>
            <a:off x="128464" y="862471"/>
            <a:ext cx="6264696" cy="2592288"/>
          </a:xfrm>
          <a:prstGeom prst="rect">
            <a:avLst/>
          </a:prstGeom>
          <a:solidFill>
            <a:schemeClr val="bg1">
              <a:alpha val="50196"/>
            </a:schemeClr>
          </a:solidFill>
          <a:ln w="38100" cmpd="dbl" algn="ctr">
            <a:solidFill>
              <a:schemeClr val="bg1">
                <a:lumMod val="65000"/>
              </a:schemeClr>
            </a:solidFill>
            <a:miter lim="800000"/>
            <a:headEnd/>
            <a:tailEnd/>
          </a:ln>
        </p:spPr>
        <p:txBody>
          <a:bodyPr lIns="91405" tIns="45703" rIns="91405" bIns="45703" anchor="ctr"/>
          <a:lstStyle/>
          <a:p>
            <a:pPr marL="0" marR="0" lvl="0" indent="0" algn="ctr" defTabSz="914136"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3" name="AutoShape 2"/>
          <p:cNvSpPr>
            <a:spLocks noChangeArrowheads="1"/>
          </p:cNvSpPr>
          <p:nvPr/>
        </p:nvSpPr>
        <p:spPr bwMode="auto">
          <a:xfrm>
            <a:off x="128464" y="44624"/>
            <a:ext cx="9633520" cy="531674"/>
          </a:xfrm>
          <a:prstGeom prst="bevel">
            <a:avLst>
              <a:gd name="adj" fmla="val 12500"/>
            </a:avLst>
          </a:prstGeom>
          <a:solidFill>
            <a:srgbClr val="FFFF99"/>
          </a:solidFill>
          <a:ln w="9525">
            <a:solidFill>
              <a:schemeClr val="tx1"/>
            </a:solid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2D2D8A">
                    <a:lumMod val="75000"/>
                  </a:srgbClr>
                </a:solidFill>
                <a:effectLst/>
                <a:uLnTx/>
                <a:uFillTx/>
                <a:latin typeface="Arial" charset="0"/>
                <a:ea typeface="ＤＨＰ特太ゴシック体" pitchFamily="2" charset="-128"/>
                <a:cs typeface="+mn-cs"/>
              </a:rPr>
              <a:t>地域相談支援（地域移行支援・地域定着支援）の利用者数実績等</a:t>
            </a:r>
          </a:p>
        </p:txBody>
      </p:sp>
      <p:sp>
        <p:nvSpPr>
          <p:cNvPr id="71" name="角丸四角形 70"/>
          <p:cNvSpPr/>
          <p:nvPr/>
        </p:nvSpPr>
        <p:spPr>
          <a:xfrm>
            <a:off x="107972" y="679817"/>
            <a:ext cx="4392488"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165100" algn="l" defTabSz="914400" rtl="0" eaLnBrk="0" fontAlgn="base" latinLnBrk="0" hangingPunct="0">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 障害福祉計画における見込量と実績</a:t>
            </a:r>
            <a:endParaRPr kumimoji="1" lang="en-US" altLang="ja-JP"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endParaRPr>
          </a:p>
        </p:txBody>
      </p:sp>
      <p:sp>
        <p:nvSpPr>
          <p:cNvPr id="73" name="角丸四角形 72"/>
          <p:cNvSpPr/>
          <p:nvPr/>
        </p:nvSpPr>
        <p:spPr>
          <a:xfrm>
            <a:off x="3512840" y="1165870"/>
            <a:ext cx="180000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地域定着支援</a:t>
            </a:r>
          </a:p>
        </p:txBody>
      </p:sp>
      <p:sp>
        <p:nvSpPr>
          <p:cNvPr id="79" name="角丸四角形 78"/>
          <p:cNvSpPr/>
          <p:nvPr/>
        </p:nvSpPr>
        <p:spPr>
          <a:xfrm>
            <a:off x="115584" y="3573016"/>
            <a:ext cx="4765407"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165100" algn="l" defTabSz="914400" rtl="0" eaLnBrk="0" fontAlgn="base" latinLnBrk="0" hangingPunct="0">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 障害別利用者数の推移（Ｈ２４</a:t>
            </a:r>
            <a:r>
              <a:rPr kumimoji="1" lang="en-US" altLang="ja-JP"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a:t>
            </a:r>
            <a:r>
              <a:rPr kumimoji="1" lang="ja-JP" altLang="en-US"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４～Ｈ３０</a:t>
            </a:r>
            <a:r>
              <a:rPr kumimoji="1" lang="en-US" altLang="ja-JP"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a:t>
            </a:r>
            <a:r>
              <a:rPr kumimoji="1" lang="ja-JP" altLang="en-US"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８）</a:t>
            </a:r>
            <a:endParaRPr kumimoji="1" lang="en-US" altLang="ja-JP"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endParaRPr>
          </a:p>
        </p:txBody>
      </p:sp>
      <p:sp>
        <p:nvSpPr>
          <p:cNvPr id="80" name="角丸四角形 79"/>
          <p:cNvSpPr/>
          <p:nvPr/>
        </p:nvSpPr>
        <p:spPr>
          <a:xfrm>
            <a:off x="6475414" y="682451"/>
            <a:ext cx="3430586" cy="298277"/>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165100" algn="l" defTabSz="914400" rtl="0" eaLnBrk="0" fontAlgn="base" latinLnBrk="0" hangingPunct="0">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 都道府県別利用者数（Ｈ３０</a:t>
            </a:r>
            <a:r>
              <a:rPr kumimoji="1" lang="en-US" altLang="ja-JP"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a:t>
            </a:r>
            <a:r>
              <a:rPr kumimoji="1" lang="ja-JP" altLang="en-US"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rPr>
              <a:t>８）</a:t>
            </a:r>
            <a:endParaRPr kumimoji="1" lang="en-US" altLang="ja-JP" sz="1500" b="0" i="0" u="none" strike="noStrike" kern="1200" cap="none" spc="0" normalizeH="0" baseline="0" noProof="0" dirty="0">
              <a:ln>
                <a:noFill/>
              </a:ln>
              <a:solidFill>
                <a:srgbClr val="333399">
                  <a:lumMod val="75000"/>
                </a:srgbClr>
              </a:solidFill>
              <a:effectLst/>
              <a:uLnTx/>
              <a:uFillTx/>
              <a:latin typeface="HGPｺﾞｼｯｸM" pitchFamily="50" charset="-128"/>
              <a:ea typeface="ＤＨＰ特太ゴシック体" pitchFamily="2" charset="-128"/>
              <a:cs typeface="+mn-cs"/>
            </a:endParaRPr>
          </a:p>
        </p:txBody>
      </p:sp>
      <p:sp>
        <p:nvSpPr>
          <p:cNvPr id="90" name="角丸四角形 89"/>
          <p:cNvSpPr/>
          <p:nvPr/>
        </p:nvSpPr>
        <p:spPr>
          <a:xfrm>
            <a:off x="344488" y="1156786"/>
            <a:ext cx="180000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地域移行支援</a:t>
            </a:r>
          </a:p>
        </p:txBody>
      </p:sp>
      <p:sp>
        <p:nvSpPr>
          <p:cNvPr id="91" name="角丸四角形 90"/>
          <p:cNvSpPr/>
          <p:nvPr/>
        </p:nvSpPr>
        <p:spPr>
          <a:xfrm>
            <a:off x="4232920" y="4077072"/>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　</a:t>
            </a:r>
            <a:r>
              <a:rPr kumimoji="1" lang="ja-JP" altLang="en-US" sz="105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地域定着支援</a:t>
            </a:r>
          </a:p>
        </p:txBody>
      </p:sp>
      <p:sp>
        <p:nvSpPr>
          <p:cNvPr id="92" name="角丸四角形 91"/>
          <p:cNvSpPr/>
          <p:nvPr/>
        </p:nvSpPr>
        <p:spPr>
          <a:xfrm>
            <a:off x="992559" y="4077072"/>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　</a:t>
            </a:r>
            <a:r>
              <a:rPr kumimoji="1" lang="ja-JP" altLang="en-US" sz="105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ｺﾞｼｯｸE" pitchFamily="50" charset="-128"/>
                <a:ea typeface="HGPｺﾞｼｯｸE" pitchFamily="50" charset="-128"/>
                <a:cs typeface="+mn-cs"/>
              </a:rPr>
              <a:t>地域移行支援</a:t>
            </a:r>
          </a:p>
        </p:txBody>
      </p:sp>
      <p:sp>
        <p:nvSpPr>
          <p:cNvPr id="28" name="テキスト ボックス 27"/>
          <p:cNvSpPr txBox="1"/>
          <p:nvPr/>
        </p:nvSpPr>
        <p:spPr>
          <a:xfrm>
            <a:off x="9057455" y="1058438"/>
            <a:ext cx="704529"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（単位：人）</a:t>
            </a:r>
          </a:p>
        </p:txBody>
      </p:sp>
      <p:sp>
        <p:nvSpPr>
          <p:cNvPr id="34" name="左右矢印 33"/>
          <p:cNvSpPr/>
          <p:nvPr/>
        </p:nvSpPr>
        <p:spPr>
          <a:xfrm>
            <a:off x="416496" y="3106175"/>
            <a:ext cx="1823576" cy="352541"/>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第４期障害福祉計画</a:t>
            </a:r>
          </a:p>
        </p:txBody>
      </p:sp>
      <p:sp>
        <p:nvSpPr>
          <p:cNvPr id="37" name="左右矢印 36"/>
          <p:cNvSpPr/>
          <p:nvPr/>
        </p:nvSpPr>
        <p:spPr>
          <a:xfrm>
            <a:off x="2264248" y="3068561"/>
            <a:ext cx="749551" cy="423107"/>
          </a:xfrm>
          <a:prstGeom prst="leftRightArrow">
            <a:avLst>
              <a:gd name="adj1" fmla="val 50000"/>
              <a:gd name="adj2" fmla="val 193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第５期障害福祉計画</a:t>
            </a:r>
          </a:p>
        </p:txBody>
      </p:sp>
      <p:sp>
        <p:nvSpPr>
          <p:cNvPr id="39" name="左右矢印 38"/>
          <p:cNvSpPr/>
          <p:nvPr/>
        </p:nvSpPr>
        <p:spPr>
          <a:xfrm>
            <a:off x="3585524" y="3128042"/>
            <a:ext cx="1823576" cy="352541"/>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第４期障害福祉計画</a:t>
            </a:r>
          </a:p>
        </p:txBody>
      </p:sp>
      <p:sp>
        <p:nvSpPr>
          <p:cNvPr id="44" name="左右矢印 43"/>
          <p:cNvSpPr/>
          <p:nvPr/>
        </p:nvSpPr>
        <p:spPr>
          <a:xfrm>
            <a:off x="5433276" y="3090428"/>
            <a:ext cx="749551" cy="423107"/>
          </a:xfrm>
          <a:prstGeom prst="leftRightArrow">
            <a:avLst>
              <a:gd name="adj1" fmla="val 50000"/>
              <a:gd name="adj2" fmla="val 193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第５期障害福祉計画</a:t>
            </a:r>
          </a:p>
        </p:txBody>
      </p:sp>
      <p:cxnSp>
        <p:nvCxnSpPr>
          <p:cNvPr id="45" name="直線コネクタ 44"/>
          <p:cNvCxnSpPr/>
          <p:nvPr/>
        </p:nvCxnSpPr>
        <p:spPr>
          <a:xfrm>
            <a:off x="2240072" y="1412776"/>
            <a:ext cx="0" cy="2045940"/>
          </a:xfrm>
          <a:prstGeom prst="line">
            <a:avLst/>
          </a:prstGeom>
          <a:ln w="38100"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409100" y="1412776"/>
            <a:ext cx="0" cy="2045940"/>
          </a:xfrm>
          <a:prstGeom prst="line">
            <a:avLst/>
          </a:prstGeom>
          <a:ln w="38100"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5" name="グラフ 34"/>
          <p:cNvGraphicFramePr>
            <a:graphicFrameLocks/>
          </p:cNvGraphicFramePr>
          <p:nvPr>
            <p:extLst/>
          </p:nvPr>
        </p:nvGraphicFramePr>
        <p:xfrm>
          <a:off x="200812" y="4468188"/>
          <a:ext cx="306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グラフ 39"/>
          <p:cNvGraphicFramePr>
            <a:graphicFrameLocks/>
          </p:cNvGraphicFramePr>
          <p:nvPr>
            <p:extLst/>
          </p:nvPr>
        </p:nvGraphicFramePr>
        <p:xfrm>
          <a:off x="3286583" y="4468188"/>
          <a:ext cx="3060000" cy="216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41" name="グループ化 40"/>
          <p:cNvGrpSpPr/>
          <p:nvPr/>
        </p:nvGrpSpPr>
        <p:grpSpPr>
          <a:xfrm>
            <a:off x="6514992" y="1248851"/>
            <a:ext cx="1748118" cy="5576400"/>
            <a:chOff x="0" y="0"/>
            <a:chExt cx="1748118" cy="5576400"/>
          </a:xfrm>
        </p:grpSpPr>
        <p:graphicFrame>
          <p:nvGraphicFramePr>
            <p:cNvPr id="56" name="グラフ 55"/>
            <p:cNvGraphicFramePr>
              <a:graphicFrameLocks/>
            </p:cNvGraphicFramePr>
            <p:nvPr>
              <p:extLst/>
            </p:nvPr>
          </p:nvGraphicFramePr>
          <p:xfrm>
            <a:off x="0" y="0"/>
            <a:ext cx="1645200" cy="5576400"/>
          </p:xfrm>
          <a:graphic>
            <a:graphicData uri="http://schemas.openxmlformats.org/drawingml/2006/chart">
              <c:chart xmlns:c="http://schemas.openxmlformats.org/drawingml/2006/chart" xmlns:r="http://schemas.openxmlformats.org/officeDocument/2006/relationships" r:id="rId5"/>
            </a:graphicData>
          </a:graphic>
        </p:graphicFrame>
        <p:sp>
          <p:nvSpPr>
            <p:cNvPr id="57" name="テキスト ボックス 7"/>
            <p:cNvSpPr txBox="1"/>
            <p:nvPr/>
          </p:nvSpPr>
          <p:spPr>
            <a:xfrm>
              <a:off x="1299882" y="2868706"/>
              <a:ext cx="448236" cy="3025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258</a:t>
              </a: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42" name="グループ化 41"/>
          <p:cNvGrpSpPr/>
          <p:nvPr/>
        </p:nvGrpSpPr>
        <p:grpSpPr>
          <a:xfrm>
            <a:off x="8129546" y="1273926"/>
            <a:ext cx="1832966" cy="5576400"/>
            <a:chOff x="2772653" y="13607"/>
            <a:chExt cx="1832966" cy="5576400"/>
          </a:xfrm>
        </p:grpSpPr>
        <p:grpSp>
          <p:nvGrpSpPr>
            <p:cNvPr id="48" name="グループ化 47"/>
            <p:cNvGrpSpPr/>
            <p:nvPr/>
          </p:nvGrpSpPr>
          <p:grpSpPr>
            <a:xfrm>
              <a:off x="2772653" y="13607"/>
              <a:ext cx="1832966" cy="5576400"/>
              <a:chOff x="2772653" y="13607"/>
              <a:chExt cx="1832966" cy="5576400"/>
            </a:xfrm>
          </p:grpSpPr>
          <p:graphicFrame>
            <p:nvGraphicFramePr>
              <p:cNvPr id="50" name="グラフ 49"/>
              <p:cNvGraphicFramePr>
                <a:graphicFrameLocks/>
              </p:cNvGraphicFramePr>
              <p:nvPr>
                <p:extLst/>
              </p:nvPr>
            </p:nvGraphicFramePr>
            <p:xfrm>
              <a:off x="2772653" y="13607"/>
              <a:ext cx="1645200" cy="5576400"/>
            </p:xfrm>
            <a:graphic>
              <a:graphicData uri="http://schemas.openxmlformats.org/drawingml/2006/chart">
                <c:chart xmlns:c="http://schemas.openxmlformats.org/drawingml/2006/chart" xmlns:r="http://schemas.openxmlformats.org/officeDocument/2006/relationships" r:id="rId6"/>
              </a:graphicData>
            </a:graphic>
          </p:graphicFrame>
          <p:sp>
            <p:nvSpPr>
              <p:cNvPr id="51" name="テキスト ボックス 1"/>
              <p:cNvSpPr txBox="1"/>
              <p:nvPr/>
            </p:nvSpPr>
            <p:spPr>
              <a:xfrm>
                <a:off x="4157383" y="672351"/>
                <a:ext cx="448236" cy="3025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706</a:t>
                </a: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49" name="テキスト ボックス 10"/>
            <p:cNvSpPr txBox="1"/>
            <p:nvPr/>
          </p:nvSpPr>
          <p:spPr>
            <a:xfrm>
              <a:off x="4150977" y="1941019"/>
              <a:ext cx="448236" cy="3025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214</a:t>
              </a: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aphicFrame>
        <p:nvGraphicFramePr>
          <p:cNvPr id="58" name="グラフ 57"/>
          <p:cNvGraphicFramePr>
            <a:graphicFrameLocks/>
          </p:cNvGraphicFramePr>
          <p:nvPr>
            <p:extLst/>
          </p:nvPr>
        </p:nvGraphicFramePr>
        <p:xfrm>
          <a:off x="103884" y="1377815"/>
          <a:ext cx="2988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9" name="グラフ 58"/>
          <p:cNvGraphicFramePr>
            <a:graphicFrameLocks/>
          </p:cNvGraphicFramePr>
          <p:nvPr>
            <p:extLst/>
          </p:nvPr>
        </p:nvGraphicFramePr>
        <p:xfrm>
          <a:off x="3260293" y="1343256"/>
          <a:ext cx="2988000" cy="1800000"/>
        </p:xfrm>
        <a:graphic>
          <a:graphicData uri="http://schemas.openxmlformats.org/drawingml/2006/chart">
            <c:chart xmlns:c="http://schemas.openxmlformats.org/drawingml/2006/chart" xmlns:r="http://schemas.openxmlformats.org/officeDocument/2006/relationships" r:id="rId8"/>
          </a:graphicData>
        </a:graphic>
      </p:graphicFrame>
      <p:sp>
        <p:nvSpPr>
          <p:cNvPr id="30" name="テキスト ボックス 29">
            <a:extLst>
              <a:ext uri="{FF2B5EF4-FFF2-40B4-BE49-F238E27FC236}">
                <a16:creationId xmlns:a16="http://schemas.microsoft.com/office/drawing/2014/main" id="{373A9B87-72D1-4381-99DA-3A813A7FF5B4}"/>
              </a:ext>
            </a:extLst>
          </p:cNvPr>
          <p:cNvSpPr txBox="1"/>
          <p:nvPr/>
        </p:nvSpPr>
        <p:spPr>
          <a:xfrm>
            <a:off x="8913440" y="332656"/>
            <a:ext cx="986868"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Text Box 15">
            <a:extLst>
              <a:ext uri="{FF2B5EF4-FFF2-40B4-BE49-F238E27FC236}">
                <a16:creationId xmlns:a16="http://schemas.microsoft.com/office/drawing/2014/main" id="{C435AA05-CF0A-4F91-957C-3D6A9848FB63}"/>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588908" y="6525345"/>
            <a:ext cx="2311400" cy="365125"/>
          </a:xfrm>
        </p:spPr>
        <p:txBody>
          <a:bodyPr/>
          <a:lstStyle/>
          <a:p>
            <a:fld id="{5A866714-82EE-48DB-8C53-9720F2C87DB4}" type="slidenum">
              <a:rPr lang="ja-JP" altLang="en-US" smtClean="0">
                <a:solidFill>
                  <a:prstClr val="black">
                    <a:tint val="75000"/>
                  </a:prstClr>
                </a:solidFill>
              </a:rPr>
              <a:pPr/>
              <a:t>36</a:t>
            </a:fld>
            <a:endParaRPr lang="ja-JP" altLang="en-US" dirty="0">
              <a:solidFill>
                <a:prstClr val="black">
                  <a:tint val="75000"/>
                </a:prstClr>
              </a:solidFill>
            </a:endParaRPr>
          </a:p>
        </p:txBody>
      </p:sp>
    </p:spTree>
    <p:extLst>
      <p:ext uri="{BB962C8B-B14F-4D97-AF65-F5344CB8AC3E}">
        <p14:creationId xmlns:p14="http://schemas.microsoft.com/office/powerpoint/2010/main" val="3130552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6060394" y="4591376"/>
          <a:ext cx="3755784" cy="2169580"/>
        </p:xfrm>
        <a:graphic>
          <a:graphicData uri="http://schemas.openxmlformats.org/drawingml/2006/table">
            <a:tbl>
              <a:tblPr/>
              <a:tblGrid>
                <a:gridCol w="621920">
                  <a:extLst>
                    <a:ext uri="{9D8B030D-6E8A-4147-A177-3AD203B41FA5}">
                      <a16:colId xmlns:a16="http://schemas.microsoft.com/office/drawing/2014/main" val="777749970"/>
                    </a:ext>
                  </a:extLst>
                </a:gridCol>
                <a:gridCol w="135462">
                  <a:extLst>
                    <a:ext uri="{9D8B030D-6E8A-4147-A177-3AD203B41FA5}">
                      <a16:colId xmlns:a16="http://schemas.microsoft.com/office/drawing/2014/main" val="2182829336"/>
                    </a:ext>
                  </a:extLst>
                </a:gridCol>
                <a:gridCol w="820739">
                  <a:extLst>
                    <a:ext uri="{9D8B030D-6E8A-4147-A177-3AD203B41FA5}">
                      <a16:colId xmlns:a16="http://schemas.microsoft.com/office/drawing/2014/main" val="4075224534"/>
                    </a:ext>
                  </a:extLst>
                </a:gridCol>
                <a:gridCol w="496898">
                  <a:extLst>
                    <a:ext uri="{9D8B030D-6E8A-4147-A177-3AD203B41FA5}">
                      <a16:colId xmlns:a16="http://schemas.microsoft.com/office/drawing/2014/main" val="1371709986"/>
                    </a:ext>
                  </a:extLst>
                </a:gridCol>
                <a:gridCol w="560255">
                  <a:extLst>
                    <a:ext uri="{9D8B030D-6E8A-4147-A177-3AD203B41FA5}">
                      <a16:colId xmlns:a16="http://schemas.microsoft.com/office/drawing/2014/main" val="3889900334"/>
                    </a:ext>
                  </a:extLst>
                </a:gridCol>
                <a:gridCol w="560255">
                  <a:extLst>
                    <a:ext uri="{9D8B030D-6E8A-4147-A177-3AD203B41FA5}">
                      <a16:colId xmlns:a16="http://schemas.microsoft.com/office/drawing/2014/main" val="1838902684"/>
                    </a:ext>
                  </a:extLst>
                </a:gridCol>
                <a:gridCol w="560255">
                  <a:extLst>
                    <a:ext uri="{9D8B030D-6E8A-4147-A177-3AD203B41FA5}">
                      <a16:colId xmlns:a16="http://schemas.microsoft.com/office/drawing/2014/main" val="2503376554"/>
                    </a:ext>
                  </a:extLst>
                </a:gridCol>
              </a:tblGrid>
              <a:tr h="145600">
                <a:tc gridSpan="2">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12700" cap="flat" cmpd="sng" algn="ctr">
                      <a:solidFill>
                        <a:srgbClr val="2D2D8A"/>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r" fontAlgn="b"/>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（単位：人）</a:t>
                      </a:r>
                    </a:p>
                  </a:txBody>
                  <a:tcPr marL="9525" marR="9525" marT="9525" marB="0" anchor="b">
                    <a:lnL>
                      <a:noFill/>
                    </a:lnL>
                    <a:lnR>
                      <a:noFill/>
                    </a:lnR>
                    <a:lnT>
                      <a:noFill/>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820281835"/>
                  </a:ext>
                </a:extLst>
              </a:tr>
              <a:tr h="233274">
                <a:tc gridSpan="3">
                  <a:txBody>
                    <a:bodyPr/>
                    <a:lstStyle/>
                    <a:p>
                      <a:pPr algn="l" fontAlgn="ctr"/>
                      <a:r>
                        <a:rPr lang="ja-JP" altLang="en-US" sz="1800" b="0" i="0" u="none" strike="noStrike">
                          <a:solidFill>
                            <a:srgbClr val="000000"/>
                          </a:solidFill>
                          <a:effectLst/>
                          <a:latin typeface="Arial" panose="020B0604020202020204" pitchFamily="34" charset="0"/>
                          <a:ea typeface="ＭＳ Ｐゴシック" panose="020B0600070205080204" pitchFamily="50" charset="-128"/>
                        </a:rPr>
                        <a:t>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H27.8</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H28.8</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H29.8</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H30.8</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extLst>
                  <a:ext uri="{0D108BD9-81ED-4DB2-BD59-A6C34878D82A}">
                    <a16:rowId xmlns:a16="http://schemas.microsoft.com/office/drawing/2014/main" val="498443396"/>
                  </a:ext>
                </a:extLst>
              </a:tr>
              <a:tr h="270848">
                <a:tc rowSpan="3">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グループホームの体験入居</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66CC"/>
                    </a:solidFill>
                  </a:tcPr>
                </a:tc>
                <a:tc grid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介護サービス包括型</a:t>
                      </a:r>
                      <a:br>
                        <a:rPr lang="ja-JP" altLang="en-US" sz="700" b="0" i="0" u="none" strike="noStrike">
                          <a:solidFill>
                            <a:srgbClr val="000000"/>
                          </a:solidFill>
                          <a:effectLst/>
                          <a:latin typeface="メイリオ" panose="020B0604030504040204" pitchFamily="50" charset="-128"/>
                          <a:ea typeface="メイリオ" panose="020B0604030504040204" pitchFamily="50" charset="-128"/>
                        </a:rPr>
                      </a:b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1,102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1,128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1,210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967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7184860"/>
                  </a:ext>
                </a:extLst>
              </a:tr>
              <a:tr h="270848">
                <a:tc vMerge="1">
                  <a:txBody>
                    <a:bodyPr/>
                    <a:lstStyle/>
                    <a:p>
                      <a:endParaRPr kumimoji="1" lang="ja-JP" altLang="en-US"/>
                    </a:p>
                  </a:txBody>
                  <a:tcPr/>
                </a:tc>
                <a:tc grid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日中サービス支援型</a:t>
                      </a:r>
                      <a:br>
                        <a:rPr lang="ja-JP" altLang="en-US" sz="700" b="0" i="0" u="none" strike="noStrike">
                          <a:solidFill>
                            <a:srgbClr val="000000"/>
                          </a:solidFill>
                          <a:effectLst/>
                          <a:latin typeface="メイリオ" panose="020B0604030504040204" pitchFamily="50" charset="-128"/>
                          <a:ea typeface="メイリオ" panose="020B0604030504040204" pitchFamily="50" charset="-128"/>
                        </a:rPr>
                      </a:b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1397000"/>
                  </a:ext>
                </a:extLst>
              </a:tr>
              <a:tr h="270848">
                <a:tc vMerge="1">
                  <a:txBody>
                    <a:bodyPr/>
                    <a:lstStyle/>
                    <a:p>
                      <a:endParaRPr kumimoji="1" lang="ja-JP" altLang="en-US"/>
                    </a:p>
                  </a:txBody>
                  <a:tcPr/>
                </a:tc>
                <a:tc grid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外部サービス利用型</a:t>
                      </a:r>
                      <a:br>
                        <a:rPr lang="ja-JP" altLang="en-US" sz="700" b="0" i="0" u="none" strike="noStrike">
                          <a:solidFill>
                            <a:srgbClr val="000000"/>
                          </a:solidFill>
                          <a:effectLst/>
                          <a:latin typeface="メイリオ" panose="020B0604030504040204" pitchFamily="50" charset="-128"/>
                          <a:ea typeface="メイリオ" panose="020B0604030504040204" pitchFamily="50" charset="-128"/>
                        </a:rPr>
                      </a:b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116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116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110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99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293193403"/>
                  </a:ext>
                </a:extLst>
              </a:tr>
              <a:tr h="270848">
                <a:tc rowSpan="4">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地域移行支援</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C000"/>
                    </a:solidFill>
                  </a:tcPr>
                </a:tc>
                <a:tc grid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日目）</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41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62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51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64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36921990"/>
                  </a:ext>
                </a:extLst>
              </a:tr>
              <a:tr h="270848">
                <a:tc vMerge="1">
                  <a:txBody>
                    <a:bodyPr/>
                    <a:lstStyle/>
                    <a:p>
                      <a:endParaRPr kumimoji="1" lang="ja-JP" altLang="en-US"/>
                    </a:p>
                  </a:txBody>
                  <a:tcPr/>
                </a:tc>
                <a:tc grid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15</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日目）</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17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3698449"/>
                  </a:ext>
                </a:extLst>
              </a:tr>
              <a:tr h="108026">
                <a:tc vMerge="1">
                  <a:txBody>
                    <a:bodyPr/>
                    <a:lstStyle/>
                    <a:p>
                      <a:endParaRPr kumimoji="1" lang="ja-JP" altLang="en-US"/>
                    </a:p>
                  </a:txBody>
                  <a:tcPr/>
                </a:tc>
                <a:tc grid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体験宿泊</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17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26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32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28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55840686"/>
                  </a:ext>
                </a:extLst>
              </a:tr>
              <a:tr h="183174">
                <a:tc vMerge="1">
                  <a:txBody>
                    <a:bodyPr/>
                    <a:lstStyle/>
                    <a:p>
                      <a:endParaRPr kumimoji="1" lang="ja-JP" altLang="en-US"/>
                    </a:p>
                  </a:txBody>
                  <a:tcPr/>
                </a:tc>
                <a:tc grid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体験宿泊（夜間支援を行う場合）</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24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32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29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39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3240019883"/>
                  </a:ext>
                </a:extLst>
              </a:tr>
            </a:tbl>
          </a:graphicData>
        </a:graphic>
      </p:graphicFrame>
      <p:sp>
        <p:nvSpPr>
          <p:cNvPr id="161" name="円/楕円 160"/>
          <p:cNvSpPr/>
          <p:nvPr/>
        </p:nvSpPr>
        <p:spPr>
          <a:xfrm rot="5400000">
            <a:off x="-256591" y="1782174"/>
            <a:ext cx="2953592" cy="2364715"/>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3076" name="Text Box 9"/>
          <p:cNvSpPr txBox="1">
            <a:spLocks noChangeArrowheads="1"/>
          </p:cNvSpPr>
          <p:nvPr/>
        </p:nvSpPr>
        <p:spPr bwMode="auto">
          <a:xfrm>
            <a:off x="8907192" y="2169381"/>
            <a:ext cx="694796" cy="344488"/>
          </a:xfrm>
          <a:prstGeom prst="rect">
            <a:avLst/>
          </a:prstGeom>
          <a:noFill/>
          <a:ln w="9525">
            <a:noFill/>
            <a:miter lim="800000"/>
            <a:headEnd/>
            <a:tailEnd/>
          </a:ln>
        </p:spPr>
        <p:txBody>
          <a:bodyPr lIns="92392" tIns="46196" rIns="92392" bIns="46196"/>
          <a:lstStyle/>
          <a:p>
            <a:pPr marL="0" marR="0" lvl="0" indent="0" algn="ctr" defTabSz="924247"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rPr>
              <a:t>自宅</a:t>
            </a:r>
          </a:p>
        </p:txBody>
      </p:sp>
      <p:pic>
        <p:nvPicPr>
          <p:cNvPr id="3077" name="Picture 12"/>
          <p:cNvPicPr>
            <a:picLocks noChangeAspect="1" noChangeArrowheads="1"/>
          </p:cNvPicPr>
          <p:nvPr/>
        </p:nvPicPr>
        <p:blipFill>
          <a:blip r:embed="rId2" cstate="print"/>
          <a:srcRect/>
          <a:stretch>
            <a:fillRect/>
          </a:stretch>
        </p:blipFill>
        <p:spPr bwMode="auto">
          <a:xfrm>
            <a:off x="8841845" y="1563739"/>
            <a:ext cx="935552" cy="586262"/>
          </a:xfrm>
          <a:prstGeom prst="rect">
            <a:avLst/>
          </a:prstGeom>
          <a:noFill/>
          <a:ln w="9525">
            <a:noFill/>
            <a:miter lim="800000"/>
            <a:headEnd/>
            <a:tailEnd/>
          </a:ln>
        </p:spPr>
      </p:pic>
      <p:sp>
        <p:nvSpPr>
          <p:cNvPr id="3078" name="Text Box 8"/>
          <p:cNvSpPr txBox="1">
            <a:spLocks noChangeArrowheads="1"/>
          </p:cNvSpPr>
          <p:nvPr/>
        </p:nvSpPr>
        <p:spPr bwMode="auto">
          <a:xfrm>
            <a:off x="6061080" y="2273761"/>
            <a:ext cx="1403350" cy="304763"/>
          </a:xfrm>
          <a:prstGeom prst="rect">
            <a:avLst/>
          </a:prstGeom>
          <a:noFill/>
          <a:ln w="9525">
            <a:noFill/>
            <a:miter lim="800000"/>
            <a:headEnd/>
            <a:tailEnd/>
          </a:ln>
        </p:spPr>
        <p:txBody>
          <a:bodyPr lIns="92392" tIns="46196" rIns="92392" bIns="46196"/>
          <a:lstStyle/>
          <a:p>
            <a:pPr marL="0" marR="0" lvl="0" indent="0" algn="ctr" defTabSz="924247"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rPr>
              <a:t>グループホーム</a:t>
            </a:r>
            <a:endParaRPr kumimoji="0" lang="en-US" altLang="ja-JP" sz="12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endParaRPr>
          </a:p>
        </p:txBody>
      </p:sp>
      <p:sp>
        <p:nvSpPr>
          <p:cNvPr id="3079" name="Text Box 8"/>
          <p:cNvSpPr txBox="1">
            <a:spLocks noChangeArrowheads="1"/>
          </p:cNvSpPr>
          <p:nvPr/>
        </p:nvSpPr>
        <p:spPr bwMode="auto">
          <a:xfrm>
            <a:off x="507348" y="2524310"/>
            <a:ext cx="1325960" cy="407987"/>
          </a:xfrm>
          <a:prstGeom prst="rect">
            <a:avLst/>
          </a:prstGeom>
          <a:noFill/>
          <a:ln w="9525">
            <a:noFill/>
            <a:miter lim="800000"/>
            <a:headEnd/>
            <a:tailEnd/>
          </a:ln>
        </p:spPr>
        <p:txBody>
          <a:bodyPr lIns="92392" tIns="46196" rIns="92392" bIns="46196"/>
          <a:lstStyle/>
          <a:p>
            <a:pPr marL="0" marR="0" lvl="0" indent="0" algn="just" defTabSz="924247"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rPr>
              <a:t>　精神科病院等</a:t>
            </a:r>
          </a:p>
        </p:txBody>
      </p:sp>
      <p:pic>
        <p:nvPicPr>
          <p:cNvPr id="3080" name="Picture 13"/>
          <p:cNvPicPr>
            <a:picLocks noChangeAspect="1" noChangeArrowheads="1"/>
          </p:cNvPicPr>
          <p:nvPr/>
        </p:nvPicPr>
        <p:blipFill>
          <a:blip r:embed="rId3" cstate="print"/>
          <a:srcRect/>
          <a:stretch>
            <a:fillRect/>
          </a:stretch>
        </p:blipFill>
        <p:spPr bwMode="auto">
          <a:xfrm>
            <a:off x="6099740" y="1459766"/>
            <a:ext cx="1271290" cy="824165"/>
          </a:xfrm>
          <a:prstGeom prst="rect">
            <a:avLst/>
          </a:prstGeom>
          <a:noFill/>
          <a:ln w="9525">
            <a:noFill/>
            <a:miter lim="800000"/>
            <a:headEnd/>
            <a:tailEnd/>
          </a:ln>
        </p:spPr>
      </p:pic>
      <p:cxnSp>
        <p:nvCxnSpPr>
          <p:cNvPr id="187" name="直線矢印コネクタ 186"/>
          <p:cNvCxnSpPr/>
          <p:nvPr/>
        </p:nvCxnSpPr>
        <p:spPr>
          <a:xfrm>
            <a:off x="2067191" y="1848931"/>
            <a:ext cx="4109946"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4" cstate="print"/>
          <a:srcRect/>
          <a:stretch>
            <a:fillRect/>
          </a:stretch>
        </p:blipFill>
        <p:spPr bwMode="auto">
          <a:xfrm>
            <a:off x="3986837" y="5707760"/>
            <a:ext cx="1807546" cy="752896"/>
          </a:xfrm>
          <a:prstGeom prst="rect">
            <a:avLst/>
          </a:prstGeom>
          <a:ln>
            <a:noFill/>
          </a:ln>
          <a:effectLst>
            <a:softEdge rad="112500"/>
          </a:effectLst>
        </p:spPr>
      </p:pic>
      <p:sp>
        <p:nvSpPr>
          <p:cNvPr id="72" name="Text Box 8"/>
          <p:cNvSpPr txBox="1">
            <a:spLocks noChangeArrowheads="1"/>
          </p:cNvSpPr>
          <p:nvPr/>
        </p:nvSpPr>
        <p:spPr bwMode="auto">
          <a:xfrm>
            <a:off x="4061707" y="6340603"/>
            <a:ext cx="1657806" cy="306994"/>
          </a:xfrm>
          <a:prstGeom prst="rect">
            <a:avLst/>
          </a:prstGeom>
          <a:noFill/>
          <a:ln w="9525">
            <a:noFill/>
            <a:miter lim="800000"/>
            <a:headEnd/>
            <a:tailEnd/>
          </a:ln>
        </p:spPr>
        <p:txBody>
          <a:bodyPr lIns="92392" tIns="46196" rIns="92392" bIns="46196"/>
          <a:lstStyle/>
          <a:p>
            <a:pPr marL="0" marR="0" lvl="0" indent="0" algn="ctr" defTabSz="924247"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5" cstate="print"/>
          <a:srcRect/>
          <a:stretch>
            <a:fillRect/>
          </a:stretch>
        </p:blipFill>
        <p:spPr bwMode="auto">
          <a:xfrm>
            <a:off x="350839" y="2953000"/>
            <a:ext cx="1504294" cy="624722"/>
          </a:xfrm>
          <a:prstGeom prst="rect">
            <a:avLst/>
          </a:prstGeom>
          <a:noFill/>
          <a:ln w="9525">
            <a:noFill/>
            <a:miter lim="800000"/>
            <a:headEnd/>
            <a:tailEnd/>
          </a:ln>
        </p:spPr>
      </p:pic>
      <p:sp>
        <p:nvSpPr>
          <p:cNvPr id="3085" name="Text Box 8"/>
          <p:cNvSpPr txBox="1">
            <a:spLocks noChangeArrowheads="1"/>
          </p:cNvSpPr>
          <p:nvPr/>
        </p:nvSpPr>
        <p:spPr bwMode="auto">
          <a:xfrm>
            <a:off x="350847" y="3516601"/>
            <a:ext cx="1482462" cy="407988"/>
          </a:xfrm>
          <a:prstGeom prst="rect">
            <a:avLst/>
          </a:prstGeom>
          <a:noFill/>
          <a:ln w="9525">
            <a:noFill/>
            <a:miter lim="800000"/>
            <a:headEnd/>
            <a:tailEnd/>
          </a:ln>
        </p:spPr>
        <p:txBody>
          <a:bodyPr lIns="92392" tIns="46196" rIns="92392" bIns="46196"/>
          <a:lstStyle/>
          <a:p>
            <a:pPr marL="0" marR="0" lvl="0" indent="0" algn="ctr" defTabSz="924247"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rPr>
              <a:t>入所施設</a:t>
            </a:r>
            <a:endParaRPr kumimoji="0" lang="en-US" altLang="ja-JP" sz="12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endParaRPr>
          </a:p>
          <a:p>
            <a:pPr marL="0" marR="0" lvl="0" indent="0" algn="ctr" defTabSz="924247"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rPr>
              <a:t>（生活介護等）</a:t>
            </a:r>
          </a:p>
        </p:txBody>
      </p:sp>
      <p:cxnSp>
        <p:nvCxnSpPr>
          <p:cNvPr id="121" name="直線コネクタ 120"/>
          <p:cNvCxnSpPr/>
          <p:nvPr/>
        </p:nvCxnSpPr>
        <p:spPr>
          <a:xfrm>
            <a:off x="1883176" y="3565020"/>
            <a:ext cx="481541"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002757" y="1848932"/>
            <a:ext cx="0" cy="1728788"/>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大かっこ 128"/>
          <p:cNvSpPr/>
          <p:nvPr/>
        </p:nvSpPr>
        <p:spPr>
          <a:xfrm>
            <a:off x="3529036" y="2138834"/>
            <a:ext cx="2648100" cy="1178932"/>
          </a:xfrm>
          <a:prstGeom prst="bracketPair">
            <a:avLst/>
          </a:prstGeom>
          <a:solidFill>
            <a:srgbClr val="FFCCFF">
              <a:alpha val="50196"/>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6000" tIns="46213" rIns="36000" bIns="46213" anchor="ctr"/>
          <a:lstStyle/>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共同生活住居への入居を希望している者が体験的な入居を行う場合の報酬</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・介護サービス包括型：</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691</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272</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・日中サービス支援型：</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1,128</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427</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・外部サービス利用型：</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272</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連続</a:t>
            </a:r>
            <a:r>
              <a:rPr kumimoji="1" lang="en-US" altLang="ja-JP" sz="9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9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日以内かつ年</a:t>
            </a:r>
            <a:r>
              <a:rPr kumimoji="1" lang="en-US" altLang="ja-JP" sz="9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9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日以内</a:t>
            </a:r>
            <a:endParaRPr kumimoji="1" lang="en-US" altLang="ja-JP" sz="9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4312123" y="1613826"/>
            <a:ext cx="1081929" cy="431800"/>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213" rIns="0"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の体験入居</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大かっこ 129"/>
          <p:cNvSpPr/>
          <p:nvPr/>
        </p:nvSpPr>
        <p:spPr>
          <a:xfrm>
            <a:off x="3782586" y="4051323"/>
            <a:ext cx="2216055" cy="1151732"/>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72000" tIns="46213" rIns="0" bIns="46213" anchor="ctr"/>
          <a:lstStyle/>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体験宿泊加算</a:t>
            </a:r>
            <a:endParaRPr kumimoji="1" lang="en-US" altLang="ja-JP" sz="1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常時の連絡・支援体制を確保した上で、一人暮らしに向けた体験的な宿泊支援を行った場合　　</a:t>
            </a:r>
            <a:r>
              <a:rPr kumimoji="1" lang="ja-JP" altLang="en-US" sz="1000" b="0" i="0" u="none" strike="noStrike" kern="1200" cap="none" spc="-101"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１５日が上限</a:t>
            </a:r>
            <a:endParaRPr kumimoji="1" lang="en-US" altLang="ja-JP" sz="1000" b="0" i="0" u="none" strike="noStrike" kern="1200" cap="none" spc="-101"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障害福祉ｻｰﾋﾞｽ事業者へ委託可</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単位</a:t>
            </a:r>
            <a:endPar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単位（夜間支援を行う場合）</a:t>
            </a:r>
            <a:endPar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4186357" y="3543157"/>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（体験宿泊）</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8086138" y="4159370"/>
            <a:ext cx="1405070" cy="344488"/>
          </a:xfrm>
          <a:prstGeom prst="rect">
            <a:avLst/>
          </a:prstGeom>
          <a:noFill/>
          <a:ln w="9525">
            <a:noFill/>
            <a:miter lim="800000"/>
            <a:headEnd/>
            <a:tailEnd/>
          </a:ln>
        </p:spPr>
        <p:txBody>
          <a:bodyPr lIns="92392" tIns="46196" rIns="92392" bIns="46196"/>
          <a:lstStyle/>
          <a:p>
            <a:pPr marL="0" marR="0" lvl="0" indent="0" algn="just" defTabSz="924247"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rPr>
              <a:t>体験宿泊の場</a:t>
            </a:r>
          </a:p>
        </p:txBody>
      </p:sp>
      <p:sp>
        <p:nvSpPr>
          <p:cNvPr id="147" name="角丸四角形 146"/>
          <p:cNvSpPr/>
          <p:nvPr/>
        </p:nvSpPr>
        <p:spPr>
          <a:xfrm>
            <a:off x="579571" y="5089020"/>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（体験利用）</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大かっこ 147"/>
          <p:cNvSpPr/>
          <p:nvPr/>
        </p:nvSpPr>
        <p:spPr>
          <a:xfrm>
            <a:off x="184020" y="5520824"/>
            <a:ext cx="2369878" cy="1126777"/>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6000" tIns="46213" rIns="36000" bIns="46213" anchor="ctr"/>
          <a:lstStyle/>
          <a:p>
            <a:pPr marL="0" marR="0" lvl="0" indent="0" algn="l" defTabSz="924247" rtl="0" eaLnBrk="1" fontAlgn="base" latinLnBrk="0" hangingPunct="1">
              <a:lnSpc>
                <a:spcPts val="1300"/>
              </a:lnSpc>
              <a:spcBef>
                <a:spcPct val="0"/>
              </a:spcBef>
              <a:spcAft>
                <a:spcPct val="0"/>
              </a:spcAft>
              <a:buClrTx/>
              <a:buSzTx/>
              <a:buFontTx/>
              <a:buNone/>
              <a:tabLst/>
              <a:defRPr/>
            </a:pPr>
            <a:r>
              <a:rPr kumimoji="1" lang="ja-JP" altLang="en-US" sz="1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障害福祉サービスの体験利用加算</a:t>
            </a:r>
            <a:endParaRPr kumimoji="1" lang="en-US" altLang="ja-JP" sz="1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24247" rtl="0" eaLnBrk="1" fontAlgn="base" latinLnBrk="0" hangingPunct="1">
              <a:lnSpc>
                <a:spcPts val="13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地域移行支援事業者が障害福祉ｻｰﾋﾞｽ事業者へ委託し、障害福祉ｻｰﾋﾞｽの体験的な利用支援を行った場合　</a:t>
            </a:r>
            <a:r>
              <a:rPr kumimoji="1" lang="ja-JP" altLang="en-US" sz="1000" b="0" i="0" u="none" strike="noStrike" kern="1200" cap="none" spc="-101"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１５日が上限</a:t>
            </a:r>
            <a:endParaRPr kumimoji="1" lang="en-US" altLang="ja-JP" sz="1000" b="0" i="0" u="none" strike="noStrike" kern="1200" cap="none" spc="-101"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24247" rtl="0" eaLnBrk="1" fontAlgn="base" latinLnBrk="0" hangingPunct="1">
              <a:lnSpc>
                <a:spcPts val="13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開始日～</a:t>
            </a:r>
            <a:r>
              <a:rPr kumimoji="1" lang="en-US" altLang="zh-TW"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zh-TW"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日目　</a:t>
            </a:r>
            <a:r>
              <a:rPr kumimoji="1" lang="en-US" altLang="zh-TW"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zh-TW"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単位</a:t>
            </a:r>
          </a:p>
          <a:p>
            <a:pPr marL="0" marR="0" lvl="0" indent="0" algn="l" defTabSz="924247" rtl="0" eaLnBrk="1" fontAlgn="base" latinLnBrk="0" hangingPunct="1">
              <a:lnSpc>
                <a:spcPts val="13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zh-TW"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zh-TW"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日目～</a:t>
            </a:r>
            <a:r>
              <a:rPr kumimoji="1" lang="en-US" altLang="zh-TW"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zh-TW"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日目  </a:t>
            </a:r>
            <a:r>
              <a:rPr kumimoji="1" lang="en-US" altLang="zh-TW"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250</a:t>
            </a:r>
            <a:r>
              <a:rPr kumimoji="1" lang="zh-TW" altLang="en-US"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単位</a:t>
            </a:r>
          </a:p>
        </p:txBody>
      </p:sp>
      <p:sp>
        <p:nvSpPr>
          <p:cNvPr id="164" name="AutoShape 57"/>
          <p:cNvSpPr>
            <a:spLocks noChangeArrowheads="1"/>
          </p:cNvSpPr>
          <p:nvPr/>
        </p:nvSpPr>
        <p:spPr bwMode="auto">
          <a:xfrm>
            <a:off x="6042190" y="4464382"/>
            <a:ext cx="3212400" cy="255614"/>
          </a:xfrm>
          <a:prstGeom prst="roundRect">
            <a:avLst>
              <a:gd name="adj" fmla="val 16667"/>
            </a:avLst>
          </a:prstGeom>
          <a:solidFill>
            <a:srgbClr val="FFFF99"/>
          </a:solidFill>
          <a:ln w="6350" algn="ctr">
            <a:solidFill>
              <a:schemeClr val="bg2"/>
            </a:solidFill>
            <a:round/>
            <a:headEnd/>
            <a:tailEnd/>
          </a:ln>
          <a:effectLst>
            <a:outerShdw dist="45791" dir="2021404" algn="ctr" rotWithShape="0">
              <a:schemeClr val="bg2">
                <a:alpha val="50000"/>
              </a:schemeClr>
            </a:outerShdw>
          </a:effectLst>
        </p:spPr>
        <p:txBody>
          <a:bodyPr lIns="92424" tIns="46213" rIns="92424" bIns="46213" anchor="ctr"/>
          <a:lstStyle/>
          <a:p>
            <a:pPr marL="0" marR="0" lvl="0" indent="0" algn="ctr" defTabSz="924247" rtl="0" eaLnBrk="1" fontAlgn="base" latinLnBrk="0" hangingPunct="1">
              <a:lnSpc>
                <a:spcPct val="100000"/>
              </a:lnSpc>
              <a:spcBef>
                <a:spcPct val="50000"/>
              </a:spcBef>
              <a:spcAft>
                <a:spcPct val="0"/>
              </a:spcAft>
              <a:buClrTx/>
              <a:buSzTx/>
              <a:buFontTx/>
              <a:buNone/>
              <a:tabLst/>
              <a:defRPr/>
            </a:pPr>
            <a:r>
              <a:rPr kumimoji="1" lang="ja-JP" altLang="en-US" sz="8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体験入居・体験宿泊・体験利用の利用実績の推移</a:t>
            </a:r>
            <a:r>
              <a:rPr kumimoji="1" lang="ja-JP" altLang="en-US" sz="6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（国保連ﾃﾞｰﾀ）</a:t>
            </a:r>
            <a:endParaRPr kumimoji="1" lang="en-US" altLang="ja-JP" sz="6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endParaRPr>
          </a:p>
        </p:txBody>
      </p:sp>
      <p:cxnSp>
        <p:nvCxnSpPr>
          <p:cNvPr id="173" name="直線矢印コネクタ 172"/>
          <p:cNvCxnSpPr>
            <a:stCxn id="3077" idx="1"/>
          </p:cNvCxnSpPr>
          <p:nvPr/>
        </p:nvCxnSpPr>
        <p:spPr>
          <a:xfrm flipH="1" flipV="1">
            <a:off x="7293643" y="1848932"/>
            <a:ext cx="1548204" cy="7938"/>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283827" y="4902485"/>
            <a:ext cx="78805" cy="18824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a:off x="1883176" y="3753978"/>
            <a:ext cx="2303183" cy="5081"/>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2098157" y="3070560"/>
            <a:ext cx="1195246" cy="795337"/>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l" defTabSz="924247" rtl="0" eaLnBrk="1" fontAlgn="base" latinLnBrk="0" hangingPunct="1">
              <a:lnSpc>
                <a:spcPts val="11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入所者が体験入居・体験宿泊を行う場合は、</a:t>
            </a:r>
            <a:r>
              <a:rPr kumimoji="1" lang="ja-JP"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入院・外泊時加算</a:t>
            </a:r>
            <a:r>
              <a:rPr kumimoji="1" lang="en-US" altLang="ja-JP"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(Ⅰ)</a:t>
            </a:r>
            <a:r>
              <a:rPr kumimoji="1" lang="ja-JP"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320</a:t>
            </a:r>
            <a:r>
              <a:rPr kumimoji="1" lang="ja-JP"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247</a:t>
            </a:r>
            <a:r>
              <a:rPr kumimoji="1" lang="ja-JP"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単位）</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を算定可能</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4" name="フリーフォーム 193"/>
          <p:cNvSpPr/>
          <p:nvPr/>
        </p:nvSpPr>
        <p:spPr>
          <a:xfrm>
            <a:off x="5204108" y="2825250"/>
            <a:ext cx="1542653" cy="985041"/>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04" name="AutoShape 5" descr="25%"/>
          <p:cNvSpPr>
            <a:spLocks noChangeArrowheads="1"/>
          </p:cNvSpPr>
          <p:nvPr/>
        </p:nvSpPr>
        <p:spPr bwMode="auto">
          <a:xfrm>
            <a:off x="457259" y="630554"/>
            <a:ext cx="8960238" cy="684456"/>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92424" tIns="46213" rIns="92424" bIns="46213" anchor="ctr"/>
          <a:lstStyle/>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rPr>
              <a:t>　施設入所者等の</a:t>
            </a:r>
            <a:r>
              <a:rPr kumimoji="1" lang="ja-JP" altLang="ja-JP" sz="1100" b="0"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rPr>
              <a:t>地域生活への移行を円滑に進めるためには、地域での生活に徐々に慣れていくことが重要であると考えられることから、</a:t>
            </a:r>
            <a:r>
              <a:rPr kumimoji="1" lang="ja-JP" altLang="ja-JP" sz="1100" b="1"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rPr>
              <a:t>入所・入院中の段階から宿泊等の地域生活の体験ができるよう</a:t>
            </a:r>
            <a:r>
              <a:rPr kumimoji="1" lang="ja-JP" altLang="en-US" sz="1100" b="1"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rPr>
              <a:t>グループホーム等の体験入居や体験宿泊、障害福祉サービスの体験利用を</a:t>
            </a:r>
            <a:endParaRPr kumimoji="1" lang="en-US" altLang="ja-JP" sz="1100" b="1"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rPr>
              <a:t>促進</a:t>
            </a:r>
            <a:r>
              <a:rPr kumimoji="1" lang="ja-JP" altLang="en-US" sz="1100" b="0"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rPr>
              <a:t>。また、グループホームの体験入居については、</a:t>
            </a:r>
            <a:r>
              <a:rPr kumimoji="1" lang="ja-JP" altLang="en-US" sz="1100" b="1"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rPr>
              <a:t>家族と同居しながら自宅で生活する障害者も利用可能</a:t>
            </a:r>
            <a:r>
              <a:rPr kumimoji="1" lang="ja-JP" altLang="en-US" sz="1100" b="0"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rPr>
              <a:t>。</a:t>
            </a:r>
            <a:endParaRPr kumimoji="1" lang="en-US" altLang="ja-JP" sz="1100" b="0" i="0" u="none" strike="noStrike" kern="1200" cap="none" spc="0" normalizeH="0" baseline="0" noProof="0" dirty="0">
              <a:ln>
                <a:noFill/>
              </a:ln>
              <a:solidFill>
                <a:srgbClr val="333399">
                  <a:lumMod val="50000"/>
                </a:srgbClr>
              </a:solidFill>
              <a:effectLst/>
              <a:uLnTx/>
              <a:uFillTx/>
              <a:latin typeface="メイリオ" pitchFamily="50" charset="-128"/>
              <a:ea typeface="メイリオ" pitchFamily="50" charset="-128"/>
              <a:cs typeface="+mn-cs"/>
            </a:endParaRPr>
          </a:p>
        </p:txBody>
      </p:sp>
      <p:sp>
        <p:nvSpPr>
          <p:cNvPr id="3129" name="テキスト ボックス 221"/>
          <p:cNvSpPr>
            <a:spLocks noChangeArrowheads="1"/>
          </p:cNvSpPr>
          <p:nvPr/>
        </p:nvSpPr>
        <p:spPr bwMode="auto">
          <a:xfrm>
            <a:off x="110650" y="24185"/>
            <a:ext cx="9705528" cy="524867"/>
          </a:xfrm>
          <a:prstGeom prst="bevel">
            <a:avLst>
              <a:gd name="adj" fmla="val 12500"/>
            </a:avLst>
          </a:prstGeom>
          <a:solidFill>
            <a:srgbClr val="FFFF99"/>
          </a:solidFill>
          <a:ln w="3175">
            <a:solidFill>
              <a:schemeClr val="tx1"/>
            </a:solidFill>
            <a:miter lim="800000"/>
            <a:headEnd/>
            <a:tailEnd/>
          </a:ln>
        </p:spPr>
        <p:txBody>
          <a:bodyPr wrap="none" lIns="0" tIns="0" rIns="0" bIns="0" anchor="ctr"/>
          <a:lstStyle/>
          <a:p>
            <a:pPr marL="0" marR="0" lvl="0" indent="0" algn="ctr" defTabSz="1339836"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333399">
                    <a:lumMod val="75000"/>
                  </a:srgbClr>
                </a:solidFill>
                <a:effectLst/>
                <a:uLnTx/>
                <a:uFillTx/>
                <a:latin typeface="Arial"/>
                <a:ea typeface="ＤＨＰ特太ゴシック体" pitchFamily="2" charset="-128"/>
                <a:cs typeface="+mn-cs"/>
              </a:rPr>
              <a:t>施設入所者等の地域生活の体験に関する仕組み</a:t>
            </a:r>
          </a:p>
        </p:txBody>
      </p:sp>
      <p:sp>
        <p:nvSpPr>
          <p:cNvPr id="43" name="フリーフォーム 42"/>
          <p:cNvSpPr/>
          <p:nvPr/>
        </p:nvSpPr>
        <p:spPr>
          <a:xfrm>
            <a:off x="7371029" y="2570766"/>
            <a:ext cx="1092076" cy="1222859"/>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3132" name="Text Box 8"/>
          <p:cNvSpPr txBox="1">
            <a:spLocks noChangeArrowheads="1"/>
          </p:cNvSpPr>
          <p:nvPr/>
        </p:nvSpPr>
        <p:spPr bwMode="auto">
          <a:xfrm>
            <a:off x="8337473" y="3359180"/>
            <a:ext cx="1080025" cy="287338"/>
          </a:xfrm>
          <a:prstGeom prst="rect">
            <a:avLst/>
          </a:prstGeom>
          <a:solidFill>
            <a:schemeClr val="bg1"/>
          </a:solidFill>
          <a:ln w="9525">
            <a:noFill/>
            <a:miter lim="800000"/>
            <a:headEnd/>
            <a:tailEnd/>
          </a:ln>
        </p:spPr>
        <p:txBody>
          <a:bodyPr lIns="92392" tIns="46196" rIns="92392" bIns="46196"/>
          <a:lstStyle/>
          <a:p>
            <a:pPr marL="0" marR="0" lvl="0" indent="0" algn="ctr" defTabSz="924247" rtl="0" eaLnBrk="0"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Century" pitchFamily="18" charset="0"/>
                <a:ea typeface="HGPｺﾞｼｯｸM" pitchFamily="50" charset="-128"/>
                <a:cs typeface="+mn-cs"/>
              </a:rPr>
              <a:t>地域生活へ移行</a:t>
            </a:r>
          </a:p>
        </p:txBody>
      </p:sp>
      <p:pic>
        <p:nvPicPr>
          <p:cNvPr id="3133" name="図 44" descr="MC900445564.WMF"/>
          <p:cNvPicPr>
            <a:picLocks noChangeAspect="1"/>
          </p:cNvPicPr>
          <p:nvPr/>
        </p:nvPicPr>
        <p:blipFill>
          <a:blip r:embed="rId6" cstate="print"/>
          <a:srcRect/>
          <a:stretch>
            <a:fillRect/>
          </a:stretch>
        </p:blipFill>
        <p:spPr bwMode="auto">
          <a:xfrm>
            <a:off x="8614871" y="2766550"/>
            <a:ext cx="448867" cy="608012"/>
          </a:xfrm>
          <a:prstGeom prst="rect">
            <a:avLst/>
          </a:prstGeom>
          <a:noFill/>
          <a:ln w="9525">
            <a:noFill/>
            <a:miter lim="800000"/>
            <a:headEnd/>
            <a:tailEnd/>
          </a:ln>
        </p:spPr>
      </p:pic>
      <p:pic>
        <p:nvPicPr>
          <p:cNvPr id="3134" name="Picture 67"/>
          <p:cNvPicPr>
            <a:picLocks noChangeAspect="1" noChangeArrowheads="1"/>
          </p:cNvPicPr>
          <p:nvPr/>
        </p:nvPicPr>
        <p:blipFill>
          <a:blip r:embed="rId7" cstate="print"/>
          <a:srcRect/>
          <a:stretch>
            <a:fillRect/>
          </a:stretch>
        </p:blipFill>
        <p:spPr bwMode="auto">
          <a:xfrm>
            <a:off x="626028" y="1706908"/>
            <a:ext cx="1133282" cy="863857"/>
          </a:xfrm>
          <a:prstGeom prst="rect">
            <a:avLst/>
          </a:prstGeom>
          <a:noFill/>
          <a:ln w="9525">
            <a:noFill/>
            <a:miter lim="800000"/>
            <a:headEnd/>
            <a:tailEnd/>
          </a:ln>
        </p:spPr>
      </p:pic>
      <p:cxnSp>
        <p:nvCxnSpPr>
          <p:cNvPr id="49" name="直線コネクタ 48"/>
          <p:cNvCxnSpPr/>
          <p:nvPr/>
        </p:nvCxnSpPr>
        <p:spPr>
          <a:xfrm>
            <a:off x="1793753" y="2209295"/>
            <a:ext cx="1520289"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182298" y="5068429"/>
            <a:ext cx="233892" cy="288925"/>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76" name="円弧 75"/>
          <p:cNvSpPr/>
          <p:nvPr/>
        </p:nvSpPr>
        <p:spPr>
          <a:xfrm rot="288763">
            <a:off x="3176456" y="2207755"/>
            <a:ext cx="233892" cy="288925"/>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77" name="円弧 76"/>
          <p:cNvSpPr/>
          <p:nvPr/>
        </p:nvSpPr>
        <p:spPr>
          <a:xfrm rot="15298665">
            <a:off x="228270" y="2128290"/>
            <a:ext cx="215900" cy="311282"/>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cxnSp>
        <p:nvCxnSpPr>
          <p:cNvPr id="79" name="直線コネクタ 78"/>
          <p:cNvCxnSpPr/>
          <p:nvPr/>
        </p:nvCxnSpPr>
        <p:spPr>
          <a:xfrm flipV="1">
            <a:off x="350847" y="2169385"/>
            <a:ext cx="228724" cy="1815"/>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84018" y="2353760"/>
            <a:ext cx="0" cy="2879725"/>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19907" y="5354132"/>
            <a:ext cx="306123"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011704" y="3924590"/>
            <a:ext cx="91282" cy="228599"/>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408628" y="2387142"/>
            <a:ext cx="0" cy="1366837"/>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角丸四角形 157"/>
          <p:cNvSpPr/>
          <p:nvPr/>
        </p:nvSpPr>
        <p:spPr>
          <a:xfrm>
            <a:off x="338264" y="4080957"/>
            <a:ext cx="1649815" cy="821528"/>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入所者が体験利用を行う場合、</a:t>
            </a:r>
            <a:r>
              <a:rPr kumimoji="1" lang="ja-JP"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障害福祉ｻｰﾋﾞｽの体験利用時支援加算</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を算定可能</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zh-TW"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開始日～</a:t>
            </a:r>
            <a:r>
              <a:rPr kumimoji="1" lang="en-US" altLang="zh-TW"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5</a:t>
            </a:r>
            <a:r>
              <a:rPr kumimoji="1" lang="zh-TW"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日目　</a:t>
            </a:r>
            <a:r>
              <a:rPr kumimoji="1" lang="en-US" altLang="zh-TW"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500</a:t>
            </a:r>
            <a:r>
              <a:rPr kumimoji="1" lang="zh-TW"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単位</a:t>
            </a:r>
          </a:p>
          <a:p>
            <a:pPr marL="0" marR="0" lvl="0" indent="0" algn="l" defTabSz="924247" rtl="0" eaLnBrk="1" fontAlgn="base" latinLnBrk="0" hangingPunct="1">
              <a:lnSpc>
                <a:spcPct val="1000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zh-TW"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6</a:t>
            </a:r>
            <a:r>
              <a:rPr kumimoji="1" lang="zh-TW"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日目～</a:t>
            </a:r>
            <a:r>
              <a:rPr kumimoji="1" lang="en-US" altLang="zh-TW"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15</a:t>
            </a:r>
            <a:r>
              <a:rPr kumimoji="1" lang="zh-TW"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日目  </a:t>
            </a:r>
            <a:r>
              <a:rPr kumimoji="1" lang="en-US" altLang="zh-TW"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250</a:t>
            </a:r>
            <a:r>
              <a:rPr kumimoji="1" lang="zh-TW"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単位</a:t>
            </a:r>
          </a:p>
        </p:txBody>
      </p:sp>
      <p:sp>
        <p:nvSpPr>
          <p:cNvPr id="195" name="フリーフォーム 194"/>
          <p:cNvSpPr/>
          <p:nvPr/>
        </p:nvSpPr>
        <p:spPr>
          <a:xfrm>
            <a:off x="5279768" y="4008729"/>
            <a:ext cx="2031077" cy="212361"/>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pic>
        <p:nvPicPr>
          <p:cNvPr id="3125" name="Picture 5" descr="MCj04247600000[1]"/>
          <p:cNvPicPr>
            <a:picLocks noChangeAspect="1" noChangeArrowheads="1"/>
          </p:cNvPicPr>
          <p:nvPr/>
        </p:nvPicPr>
        <p:blipFill>
          <a:blip r:embed="rId8" cstate="print"/>
          <a:srcRect/>
          <a:stretch>
            <a:fillRect/>
          </a:stretch>
        </p:blipFill>
        <p:spPr bwMode="auto">
          <a:xfrm>
            <a:off x="7464430" y="3575964"/>
            <a:ext cx="754988" cy="755650"/>
          </a:xfrm>
          <a:prstGeom prst="rect">
            <a:avLst/>
          </a:prstGeom>
          <a:noFill/>
          <a:ln w="9525">
            <a:noFill/>
            <a:miter lim="800000"/>
            <a:headEnd/>
            <a:tailEnd/>
          </a:ln>
        </p:spPr>
      </p:pic>
      <p:sp>
        <p:nvSpPr>
          <p:cNvPr id="42" name="フリーフォーム 41"/>
          <p:cNvSpPr/>
          <p:nvPr/>
        </p:nvSpPr>
        <p:spPr>
          <a:xfrm>
            <a:off x="8337473" y="2578524"/>
            <a:ext cx="1080025" cy="1536387"/>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66" name="角丸四角形 65"/>
          <p:cNvSpPr/>
          <p:nvPr/>
        </p:nvSpPr>
        <p:spPr>
          <a:xfrm>
            <a:off x="7630733" y="1636212"/>
            <a:ext cx="1033583" cy="431800"/>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213" rIns="0"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の体験入居</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bwMode="auto">
          <a:xfrm>
            <a:off x="2688375" y="4966933"/>
            <a:ext cx="970019" cy="564105"/>
          </a:xfrm>
          <a:prstGeom prst="rect">
            <a:avLst/>
          </a:prstGeom>
          <a:ln>
            <a:noFill/>
          </a:ln>
          <a:effectLst>
            <a:glow rad="127000">
              <a:schemeClr val="bg1"/>
            </a:glow>
            <a:softEdge rad="112500"/>
          </a:effectLst>
        </p:spPr>
      </p:pic>
      <p:sp>
        <p:nvSpPr>
          <p:cNvPr id="8" name="角丸四角形吹き出し 7"/>
          <p:cNvSpPr/>
          <p:nvPr/>
        </p:nvSpPr>
        <p:spPr>
          <a:xfrm>
            <a:off x="2288707" y="3896669"/>
            <a:ext cx="1368151" cy="396431"/>
          </a:xfrm>
          <a:prstGeom prst="wedgeRoundRectCallout">
            <a:avLst>
              <a:gd name="adj1" fmla="val -38471"/>
              <a:gd name="adj2" fmla="val -61987"/>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地域生活支援拠点等の場合、体験宿泊支援加算（</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120</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単位）を算定可能</a:t>
            </a:r>
          </a:p>
        </p:txBody>
      </p:sp>
      <p:sp>
        <p:nvSpPr>
          <p:cNvPr id="57" name="フリーフォーム 56"/>
          <p:cNvSpPr/>
          <p:nvPr/>
        </p:nvSpPr>
        <p:spPr>
          <a:xfrm>
            <a:off x="1913865" y="5306511"/>
            <a:ext cx="2103033" cy="642773"/>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3128" name="AutoShape 102"/>
          <p:cNvSpPr>
            <a:spLocks noChangeArrowheads="1"/>
          </p:cNvSpPr>
          <p:nvPr/>
        </p:nvSpPr>
        <p:spPr bwMode="auto">
          <a:xfrm>
            <a:off x="2688374" y="5430249"/>
            <a:ext cx="1014676" cy="395288"/>
          </a:xfrm>
          <a:prstGeom prst="roundRect">
            <a:avLst>
              <a:gd name="adj" fmla="val 16667"/>
            </a:avLst>
          </a:prstGeom>
          <a:noFill/>
          <a:ln w="9525">
            <a:noFill/>
            <a:round/>
            <a:headEnd/>
            <a:tailEnd/>
          </a:ln>
        </p:spPr>
        <p:txBody>
          <a:bodyPr wrap="none"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地域移行支援事業所</a:t>
            </a:r>
          </a:p>
        </p:txBody>
      </p:sp>
      <p:sp>
        <p:nvSpPr>
          <p:cNvPr id="60" name="角丸四角形吹き出し 59"/>
          <p:cNvSpPr/>
          <p:nvPr/>
        </p:nvSpPr>
        <p:spPr>
          <a:xfrm>
            <a:off x="2025870" y="4530451"/>
            <a:ext cx="988948" cy="328157"/>
          </a:xfrm>
          <a:prstGeom prst="wedgeRoundRectCallout">
            <a:avLst>
              <a:gd name="adj1" fmla="val -57449"/>
              <a:gd name="adj2" fmla="val -24034"/>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地域生活支援拠点等の場合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単位</a:t>
            </a:r>
          </a:p>
        </p:txBody>
      </p:sp>
      <p:sp>
        <p:nvSpPr>
          <p:cNvPr id="61" name="角丸四角形吹き出し 60"/>
          <p:cNvSpPr/>
          <p:nvPr/>
        </p:nvSpPr>
        <p:spPr>
          <a:xfrm>
            <a:off x="2144688" y="6309320"/>
            <a:ext cx="1011919" cy="337357"/>
          </a:xfrm>
          <a:prstGeom prst="wedgeRoundRectCallout">
            <a:avLst>
              <a:gd name="adj1" fmla="val -57567"/>
              <a:gd name="adj2" fmla="val -27579"/>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地域生活支援拠点等の場合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単位</a:t>
            </a:r>
          </a:p>
        </p:txBody>
      </p:sp>
      <p:sp>
        <p:nvSpPr>
          <p:cNvPr id="67" name="角丸四角形吹き出し 66"/>
          <p:cNvSpPr/>
          <p:nvPr/>
        </p:nvSpPr>
        <p:spPr>
          <a:xfrm>
            <a:off x="4358612" y="5203059"/>
            <a:ext cx="988948" cy="328157"/>
          </a:xfrm>
          <a:prstGeom prst="wedgeRoundRectCallout">
            <a:avLst>
              <a:gd name="adj1" fmla="val -36613"/>
              <a:gd name="adj2" fmla="val -57393"/>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地域生活支援拠点等の場合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単位</a:t>
            </a:r>
          </a:p>
        </p:txBody>
      </p:sp>
      <p:sp>
        <p:nvSpPr>
          <p:cNvPr id="56" name="テキスト ボックス 55">
            <a:extLst>
              <a:ext uri="{FF2B5EF4-FFF2-40B4-BE49-F238E27FC236}">
                <a16:creationId xmlns:a16="http://schemas.microsoft.com/office/drawing/2014/main" id="{D0BC52D8-5BE8-4E23-97A2-77D7836EF8FB}"/>
              </a:ext>
            </a:extLst>
          </p:cNvPr>
          <p:cNvSpPr txBox="1"/>
          <p:nvPr/>
        </p:nvSpPr>
        <p:spPr>
          <a:xfrm>
            <a:off x="8664316" y="188640"/>
            <a:ext cx="1084028"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8" name="Text Box 15">
            <a:extLst>
              <a:ext uri="{FF2B5EF4-FFF2-40B4-BE49-F238E27FC236}">
                <a16:creationId xmlns:a16="http://schemas.microsoft.com/office/drawing/2014/main" id="{84A19AF1-FF43-4658-BDAD-976014855528}"/>
              </a:ext>
            </a:extLst>
          </p:cNvPr>
          <p:cNvSpPr txBox="1">
            <a:spLocks noChangeArrowheads="1"/>
          </p:cNvSpPr>
          <p:nvPr/>
        </p:nvSpPr>
        <p:spPr bwMode="auto">
          <a:xfrm>
            <a:off x="0" y="658627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473044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utoShape 2"/>
          <p:cNvSpPr>
            <a:spLocks noChangeArrowheads="1"/>
          </p:cNvSpPr>
          <p:nvPr/>
        </p:nvSpPr>
        <p:spPr bwMode="auto">
          <a:xfrm>
            <a:off x="22414" y="-23615"/>
            <a:ext cx="9864725" cy="531660"/>
          </a:xfrm>
          <a:prstGeom prst="bevel">
            <a:avLst>
              <a:gd name="adj" fmla="val 12500"/>
            </a:avLst>
          </a:prstGeom>
          <a:solidFill>
            <a:srgbClr val="FFFF66">
              <a:alpha val="47843"/>
            </a:srgbClr>
          </a:solidFill>
          <a:ln w="9525">
            <a:solidFill>
              <a:schemeClr val="tx1"/>
            </a:solidFill>
            <a:miter lim="800000"/>
            <a:headEnd/>
            <a:tailEnd/>
          </a:ln>
        </p:spPr>
        <p:txBody>
          <a:bodyPr wrap="square" lIns="91430" tIns="45715" rIns="91430" bIns="45715" anchor="ctr">
            <a:spAutoFit/>
          </a:bodyPr>
          <a:lstStyle/>
          <a:p>
            <a:pPr algn="ctr"/>
            <a:r>
              <a:rPr lang="ja-JP" altLang="en-US" sz="2000" dirty="0">
                <a:solidFill>
                  <a:srgbClr val="4F81BD">
                    <a:lumMod val="50000"/>
                  </a:srgbClr>
                </a:solidFill>
                <a:ea typeface="ＤＨＰ特太ゴシック体" pitchFamily="2" charset="-128"/>
              </a:rPr>
              <a:t>障害者の地域移行・地域生活を支える体制整備の着実な推進</a:t>
            </a:r>
          </a:p>
        </p:txBody>
      </p:sp>
      <p:grpSp>
        <p:nvGrpSpPr>
          <p:cNvPr id="4" name="グループ化 3"/>
          <p:cNvGrpSpPr/>
          <p:nvPr/>
        </p:nvGrpSpPr>
        <p:grpSpPr>
          <a:xfrm>
            <a:off x="27299" y="1325276"/>
            <a:ext cx="9878702" cy="5492751"/>
            <a:chOff x="27298" y="674913"/>
            <a:chExt cx="9949431" cy="6142779"/>
          </a:xfrm>
        </p:grpSpPr>
        <p:cxnSp>
          <p:nvCxnSpPr>
            <p:cNvPr id="148" name="直線矢印コネクタ 147"/>
            <p:cNvCxnSpPr/>
            <p:nvPr/>
          </p:nvCxnSpPr>
          <p:spPr>
            <a:xfrm flipH="1" flipV="1">
              <a:off x="6491563" y="1960000"/>
              <a:ext cx="897988" cy="410554"/>
            </a:xfrm>
            <a:prstGeom prst="straightConnector1">
              <a:avLst/>
            </a:prstGeom>
            <a:ln w="28575">
              <a:solidFill>
                <a:schemeClr val="accent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2667199" y="1662834"/>
              <a:ext cx="4524425" cy="889081"/>
            </a:xfrm>
            <a:prstGeom prst="straightConnector1">
              <a:avLst/>
            </a:prstGeom>
            <a:ln w="28575">
              <a:solidFill>
                <a:schemeClr val="accent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6822371" y="2370770"/>
              <a:ext cx="495175" cy="243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rgbClr val="FFFFFF"/>
                  </a:solidFill>
                  <a:latin typeface="メイリオ" pitchFamily="50" charset="-128"/>
                  <a:ea typeface="メイリオ" pitchFamily="50" charset="-128"/>
                  <a:cs typeface="メイリオ" pitchFamily="50" charset="-128"/>
                </a:rPr>
                <a:t>増悪</a:t>
              </a:r>
            </a:p>
          </p:txBody>
        </p:sp>
        <p:cxnSp>
          <p:nvCxnSpPr>
            <p:cNvPr id="142" name="直線矢印コネクタ 141"/>
            <p:cNvCxnSpPr/>
            <p:nvPr/>
          </p:nvCxnSpPr>
          <p:spPr>
            <a:xfrm flipH="1" flipV="1">
              <a:off x="3021848" y="2058314"/>
              <a:ext cx="4048064" cy="624480"/>
            </a:xfrm>
            <a:prstGeom prst="straightConnector1">
              <a:avLst/>
            </a:prstGeom>
            <a:ln w="28575">
              <a:solidFill>
                <a:schemeClr val="accent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8" name="円/楕円 187"/>
            <p:cNvSpPr/>
            <p:nvPr/>
          </p:nvSpPr>
          <p:spPr>
            <a:xfrm rot="18984670">
              <a:off x="27298" y="1974158"/>
              <a:ext cx="3175534" cy="2516954"/>
            </a:xfrm>
            <a:prstGeom prst="ellipse">
              <a:avLst/>
            </a:prstGeom>
            <a:solidFill>
              <a:srgbClr val="FFFFFF"/>
            </a:solidFill>
            <a:ln w="3175">
              <a:prstDash val="sysDot"/>
            </a:ln>
            <a:effectLst>
              <a:innerShdw blurRad="1193800">
                <a:schemeClr val="tx2">
                  <a:lumMod val="60000"/>
                  <a:lumOff val="40000"/>
                  <a:alpha val="2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sz="1800">
                <a:solidFill>
                  <a:srgbClr val="1F497D">
                    <a:lumMod val="75000"/>
                  </a:srgbClr>
                </a:solidFill>
              </a:endParaRPr>
            </a:p>
          </p:txBody>
        </p:sp>
        <p:sp>
          <p:nvSpPr>
            <p:cNvPr id="189" name="円/楕円 188"/>
            <p:cNvSpPr/>
            <p:nvPr/>
          </p:nvSpPr>
          <p:spPr>
            <a:xfrm rot="18984670">
              <a:off x="6772960" y="2058355"/>
              <a:ext cx="3203769" cy="2493231"/>
            </a:xfrm>
            <a:prstGeom prst="ellipse">
              <a:avLst/>
            </a:prstGeom>
            <a:solidFill>
              <a:schemeClr val="bg1"/>
            </a:solidFill>
            <a:ln w="3175">
              <a:prstDash val="sysDot"/>
            </a:ln>
            <a:effectLst>
              <a:innerShdw blurRad="1270000">
                <a:srgbClr val="FFD961"/>
              </a:inn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sz="1800">
                <a:solidFill>
                  <a:srgbClr val="1F497D">
                    <a:lumMod val="75000"/>
                  </a:srgbClr>
                </a:solidFill>
              </a:endParaRPr>
            </a:p>
          </p:txBody>
        </p:sp>
        <p:sp>
          <p:nvSpPr>
            <p:cNvPr id="155" name="曲折矢印 154"/>
            <p:cNvSpPr/>
            <p:nvPr/>
          </p:nvSpPr>
          <p:spPr>
            <a:xfrm flipV="1">
              <a:off x="3430143" y="2250428"/>
              <a:ext cx="3588399" cy="780308"/>
            </a:xfrm>
            <a:prstGeom prst="bentArrow">
              <a:avLst>
                <a:gd name="adj1" fmla="val 15235"/>
                <a:gd name="adj2" fmla="val 16048"/>
                <a:gd name="adj3" fmla="val 18490"/>
                <a:gd name="adj4" fmla="val 43750"/>
              </a:avLst>
            </a:prstGeom>
            <a:solidFill>
              <a:schemeClr val="bg1"/>
            </a:solidFill>
            <a:ln w="31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sp>
          <p:nvSpPr>
            <p:cNvPr id="74" name="角丸四角形吹き出し 73"/>
            <p:cNvSpPr/>
            <p:nvPr/>
          </p:nvSpPr>
          <p:spPr>
            <a:xfrm>
              <a:off x="5669418" y="3030860"/>
              <a:ext cx="858095" cy="504056"/>
            </a:xfrm>
            <a:prstGeom prst="wedgeRoundRectCallout">
              <a:avLst>
                <a:gd name="adj1" fmla="val -73743"/>
                <a:gd name="adj2" fmla="val -55920"/>
                <a:gd name="adj3" fmla="val 16667"/>
              </a:avLst>
            </a:prstGeom>
            <a:solidFill>
              <a:srgbClr val="FF6699"/>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54" name="右矢印 153"/>
            <p:cNvSpPr/>
            <p:nvPr/>
          </p:nvSpPr>
          <p:spPr>
            <a:xfrm>
              <a:off x="3200658" y="2166641"/>
              <a:ext cx="3822425" cy="288032"/>
            </a:xfrm>
            <a:prstGeom prst="rightArrow">
              <a:avLst/>
            </a:prstGeom>
            <a:solidFill>
              <a:srgbClr val="FFC00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cxnSp>
          <p:nvCxnSpPr>
            <p:cNvPr id="83" name="直線矢印コネクタ 82"/>
            <p:cNvCxnSpPr/>
            <p:nvPr/>
          </p:nvCxnSpPr>
          <p:spPr>
            <a:xfrm flipH="1" flipV="1">
              <a:off x="3021847" y="2951070"/>
              <a:ext cx="1248138" cy="1224136"/>
            </a:xfrm>
            <a:prstGeom prst="straightConnector1">
              <a:avLst/>
            </a:prstGeom>
            <a:ln w="28575">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809747" y="5085184"/>
              <a:ext cx="8736971" cy="1567160"/>
            </a:xfrm>
            <a:prstGeom prst="ellipse">
              <a:avLst/>
            </a:prstGeom>
            <a:solidFill>
              <a:srgbClr val="FF6699">
                <a:alpha val="30196"/>
              </a:srgbClr>
            </a:solidFill>
            <a:ln w="3175" cmpd="db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sz="1800">
                <a:solidFill>
                  <a:srgbClr val="1F497D">
                    <a:lumMod val="75000"/>
                  </a:srgbClr>
                </a:solidFill>
              </a:endParaRPr>
            </a:p>
          </p:txBody>
        </p:sp>
        <p:sp>
          <p:nvSpPr>
            <p:cNvPr id="132" name="角丸四角形 131"/>
            <p:cNvSpPr/>
            <p:nvPr/>
          </p:nvSpPr>
          <p:spPr>
            <a:xfrm>
              <a:off x="3188656" y="4657452"/>
              <a:ext cx="4134459" cy="1339286"/>
            </a:xfrm>
            <a:prstGeom prst="roundRect">
              <a:avLst>
                <a:gd name="adj" fmla="val 15949"/>
              </a:avLst>
            </a:prstGeom>
            <a:solidFill>
              <a:srgbClr val="CCFF99"/>
            </a:solidFill>
            <a:ln w="3175"/>
            <a:effectLst/>
          </p:spPr>
          <p:style>
            <a:lnRef idx="2">
              <a:schemeClr val="accent1">
                <a:shade val="50000"/>
              </a:schemeClr>
            </a:lnRef>
            <a:fillRef idx="1">
              <a:schemeClr val="accent1"/>
            </a:fillRef>
            <a:effectRef idx="0">
              <a:schemeClr val="accent1"/>
            </a:effectRef>
            <a:fontRef idx="minor">
              <a:schemeClr val="lt1"/>
            </a:fontRef>
          </p:style>
          <p:txBody>
            <a:bodyPr lIns="143984" tIns="33610" rIns="35996" bIns="33610" spcCol="0" rtlCol="0" anchor="ctr"/>
            <a:lstStyle/>
            <a:p>
              <a:r>
                <a:rPr lang="ja-JP" altLang="en-US" sz="1000" dirty="0">
                  <a:solidFill>
                    <a:srgbClr val="4F81BD">
                      <a:lumMod val="50000"/>
                    </a:srgbClr>
                  </a:solidFill>
                  <a:latin typeface="メイリオ" pitchFamily="50" charset="-128"/>
                  <a:ea typeface="メイリオ" pitchFamily="50" charset="-128"/>
                </a:rPr>
                <a:t>　</a:t>
              </a:r>
              <a:endParaRPr lang="en-US" altLang="ja-JP" sz="1000" dirty="0">
                <a:solidFill>
                  <a:srgbClr val="4F81BD">
                    <a:lumMod val="50000"/>
                  </a:srgbClr>
                </a:solidFill>
                <a:latin typeface="メイリオ" pitchFamily="50" charset="-128"/>
                <a:ea typeface="メイリオ" pitchFamily="50" charset="-128"/>
              </a:endParaRPr>
            </a:p>
          </p:txBody>
        </p:sp>
        <p:sp>
          <p:nvSpPr>
            <p:cNvPr id="35" name="角丸四角形 34"/>
            <p:cNvSpPr/>
            <p:nvPr/>
          </p:nvSpPr>
          <p:spPr>
            <a:xfrm>
              <a:off x="4214872" y="2145383"/>
              <a:ext cx="1546221" cy="407011"/>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sz="10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地域生活への移行</a:t>
              </a:r>
            </a:p>
          </p:txBody>
        </p:sp>
        <p:sp>
          <p:nvSpPr>
            <p:cNvPr id="40" name="テキスト ボックス 24"/>
            <p:cNvSpPr txBox="1"/>
            <p:nvPr/>
          </p:nvSpPr>
          <p:spPr>
            <a:xfrm>
              <a:off x="7401274" y="5008736"/>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障害福祉サービス事業所</a:t>
              </a:r>
            </a:p>
          </p:txBody>
        </p:sp>
        <p:sp>
          <p:nvSpPr>
            <p:cNvPr id="44" name="テキスト ボックス 24"/>
            <p:cNvSpPr txBox="1"/>
            <p:nvPr/>
          </p:nvSpPr>
          <p:spPr>
            <a:xfrm>
              <a:off x="8571820" y="5440784"/>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社会福祉協議会</a:t>
              </a:r>
            </a:p>
          </p:txBody>
        </p:sp>
        <p:pic>
          <p:nvPicPr>
            <p:cNvPr id="55" name="Picture 2" descr="http://msp.c.yimg.jp/image?q=tbn:ANd9GcTphiGPcB4Q2HokaiMfYGXpuFEL84PKFNtlZOX2kvzHoXuVbAlATb__NA:http://e-poket.com/illust/img/illust/pump087.jpg"/>
            <p:cNvPicPr>
              <a:picLocks noChangeAspect="1" noChangeArrowheads="1"/>
            </p:cNvPicPr>
            <p:nvPr/>
          </p:nvPicPr>
          <p:blipFill>
            <a:blip r:embed="rId3" cstate="print">
              <a:clrChange>
                <a:clrFrom>
                  <a:srgbClr val="FFFFFF"/>
                </a:clrFrom>
                <a:clrTo>
                  <a:srgbClr val="FFFFFF">
                    <a:alpha val="0"/>
                  </a:srgbClr>
                </a:clrTo>
              </a:clrChange>
              <a:lum bright="30000"/>
            </a:blip>
            <a:srcRect/>
            <a:stretch>
              <a:fillRect/>
            </a:stretch>
          </p:blipFill>
          <p:spPr bwMode="auto">
            <a:xfrm>
              <a:off x="7998742" y="2225934"/>
              <a:ext cx="428497" cy="524606"/>
            </a:xfrm>
            <a:prstGeom prst="rect">
              <a:avLst/>
            </a:prstGeom>
            <a:noFill/>
          </p:spPr>
        </p:pic>
        <p:pic>
          <p:nvPicPr>
            <p:cNvPr id="56"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49229" y="2148738"/>
              <a:ext cx="1020054" cy="639215"/>
            </a:xfrm>
            <a:prstGeom prst="rect">
              <a:avLst/>
            </a:prstGeom>
            <a:blipFill dpi="0" rotWithShape="1">
              <a:blip r:embed="rId5">
                <a:clrChange>
                  <a:clrFrom>
                    <a:srgbClr val="FFFFFF"/>
                  </a:clrFrom>
                  <a:clrTo>
                    <a:srgbClr val="FFFFFF">
                      <a:alpha val="0"/>
                    </a:srgbClr>
                  </a:clrTo>
                </a:clrChange>
                <a:alphaModFix amt="0"/>
              </a:blip>
              <a:srcRect/>
              <a:stretch>
                <a:fillRect/>
              </a:stretch>
            </a:blipFill>
            <a:ln w="9525">
              <a:noFill/>
              <a:miter lim="800000"/>
              <a:headEnd/>
              <a:tailEnd/>
            </a:ln>
          </p:spPr>
        </p:pic>
        <p:sp>
          <p:nvSpPr>
            <p:cNvPr id="88" name="テキスト ボックス 24"/>
            <p:cNvSpPr txBox="1"/>
            <p:nvPr/>
          </p:nvSpPr>
          <p:spPr>
            <a:xfrm>
              <a:off x="2191096" y="4987418"/>
              <a:ext cx="952194"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保健・医療機関</a:t>
              </a:r>
            </a:p>
          </p:txBody>
        </p:sp>
        <p:pic>
          <p:nvPicPr>
            <p:cNvPr id="27" name="Picture 32" descr="ベッドメイキング/介護福祉士さん 風呂場/出迎え/スタッフ/食事の用意 無料クリップアート/フリーイラスト素材"/>
            <p:cNvPicPr>
              <a:picLocks noChangeAspect="1" noChangeArrowheads="1"/>
            </p:cNvPicPr>
            <p:nvPr/>
          </p:nvPicPr>
          <p:blipFill>
            <a:blip r:embed="rId6" cstate="print"/>
            <a:srcRect/>
            <a:stretch>
              <a:fillRect/>
            </a:stretch>
          </p:blipFill>
          <p:spPr bwMode="auto">
            <a:xfrm>
              <a:off x="4468368" y="3601954"/>
              <a:ext cx="1504452" cy="874897"/>
            </a:xfrm>
            <a:prstGeom prst="rect">
              <a:avLst/>
            </a:prstGeom>
            <a:ln>
              <a:noFill/>
            </a:ln>
            <a:effectLst>
              <a:softEdge rad="112500"/>
            </a:effectLst>
          </p:spPr>
        </p:pic>
        <p:sp>
          <p:nvSpPr>
            <p:cNvPr id="53" name="テキスト ボックス 24"/>
            <p:cNvSpPr txBox="1"/>
            <p:nvPr/>
          </p:nvSpPr>
          <p:spPr>
            <a:xfrm>
              <a:off x="4586644" y="4352156"/>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相談支援事業所</a:t>
              </a:r>
            </a:p>
          </p:txBody>
        </p:sp>
        <p:sp>
          <p:nvSpPr>
            <p:cNvPr id="94" name="テキスト ボックス 24"/>
            <p:cNvSpPr txBox="1"/>
            <p:nvPr/>
          </p:nvSpPr>
          <p:spPr>
            <a:xfrm>
              <a:off x="4058754" y="3128144"/>
              <a:ext cx="1806653" cy="282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dirty="0">
                  <a:solidFill>
                    <a:srgbClr val="1F497D">
                      <a:lumMod val="75000"/>
                    </a:srgbClr>
                  </a:solidFill>
                  <a:latin typeface="HG丸ｺﾞｼｯｸM-PRO" pitchFamily="50" charset="-128"/>
                  <a:ea typeface="HG丸ｺﾞｼｯｸM-PRO" pitchFamily="50" charset="-128"/>
                </a:rPr>
                <a:t>《</a:t>
              </a:r>
              <a:r>
                <a:rPr lang="ja-JP" altLang="en-US" dirty="0">
                  <a:solidFill>
                    <a:srgbClr val="1F497D">
                      <a:lumMod val="75000"/>
                    </a:srgbClr>
                  </a:solidFill>
                  <a:latin typeface="HG丸ｺﾞｼｯｸM-PRO" pitchFamily="50" charset="-128"/>
                  <a:ea typeface="HG丸ｺﾞｼｯｸM-PRO" pitchFamily="50" charset="-128"/>
                </a:rPr>
                <a:t>宿泊型自立訓練</a:t>
              </a:r>
              <a:r>
                <a:rPr lang="en-US" altLang="ja-JP" dirty="0">
                  <a:solidFill>
                    <a:srgbClr val="1F497D">
                      <a:lumMod val="75000"/>
                    </a:srgbClr>
                  </a:solidFill>
                  <a:latin typeface="HG丸ｺﾞｼｯｸM-PRO" pitchFamily="50" charset="-128"/>
                  <a:ea typeface="HG丸ｺﾞｼｯｸM-PRO" pitchFamily="50" charset="-128"/>
                </a:rPr>
                <a:t>》</a:t>
              </a:r>
              <a:endParaRPr lang="ja-JP" altLang="en-US" dirty="0">
                <a:solidFill>
                  <a:srgbClr val="1F497D">
                    <a:lumMod val="75000"/>
                  </a:srgbClr>
                </a:solidFill>
                <a:latin typeface="HG丸ｺﾞｼｯｸM-PRO" pitchFamily="50" charset="-128"/>
                <a:ea typeface="HG丸ｺﾞｼｯｸM-PRO" pitchFamily="50" charset="-128"/>
              </a:endParaRPr>
            </a:p>
          </p:txBody>
        </p:sp>
        <p:pic>
          <p:nvPicPr>
            <p:cNvPr id="104" name="Picture 24" descr="老人ホーム"/>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427239" y="3138577"/>
              <a:ext cx="780087" cy="720080"/>
            </a:xfrm>
            <a:prstGeom prst="rect">
              <a:avLst/>
            </a:prstGeom>
            <a:noFill/>
          </p:spPr>
        </p:pic>
        <p:sp>
          <p:nvSpPr>
            <p:cNvPr id="80" name="角丸四角形 79"/>
            <p:cNvSpPr/>
            <p:nvPr/>
          </p:nvSpPr>
          <p:spPr>
            <a:xfrm>
              <a:off x="4688373" y="5026521"/>
              <a:ext cx="1251105" cy="949167"/>
            </a:xfrm>
            <a:prstGeom prst="roundRect">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5996" tIns="35996" rIns="35996" bIns="35996" spcCol="0" rtlCol="0" anchor="t"/>
            <a:lstStyle/>
            <a:p>
              <a:r>
                <a:rPr lang="ja-JP" altLang="en-US" sz="900" dirty="0">
                  <a:solidFill>
                    <a:srgbClr val="1F497D">
                      <a:lumMod val="75000"/>
                    </a:srgbClr>
                  </a:solidFill>
                  <a:latin typeface="メイリオ" pitchFamily="50" charset="-128"/>
                  <a:ea typeface="メイリオ" pitchFamily="50" charset="-128"/>
                </a:rPr>
                <a:t>　地域生活の準備や福祉サービスの見学・体験のための外出への同行支援や住まい探しなどを支援。</a:t>
              </a:r>
              <a:endParaRPr lang="en-US" altLang="ja-JP" sz="900" dirty="0">
                <a:solidFill>
                  <a:srgbClr val="1F497D">
                    <a:lumMod val="75000"/>
                  </a:srgbClr>
                </a:solidFill>
                <a:latin typeface="メイリオ" pitchFamily="50" charset="-128"/>
                <a:ea typeface="メイリオ" pitchFamily="50" charset="-128"/>
              </a:endParaRPr>
            </a:p>
          </p:txBody>
        </p:sp>
        <p:sp>
          <p:nvSpPr>
            <p:cNvPr id="81" name="角丸四角形 80"/>
            <p:cNvSpPr/>
            <p:nvPr/>
          </p:nvSpPr>
          <p:spPr>
            <a:xfrm>
              <a:off x="6005656" y="5032932"/>
              <a:ext cx="1284420" cy="942474"/>
            </a:xfrm>
            <a:prstGeom prst="roundRect">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5996" tIns="35996" rIns="35996" bIns="35996" spcCol="0" rtlCol="0" anchor="t"/>
            <a:lstStyle/>
            <a:p>
              <a:r>
                <a:rPr lang="ja-JP" altLang="en-US" sz="900" dirty="0">
                  <a:solidFill>
                    <a:srgbClr val="1F497D">
                      <a:lumMod val="75000"/>
                    </a:srgbClr>
                  </a:solidFill>
                  <a:latin typeface="メイリオ" pitchFamily="50" charset="-128"/>
                  <a:ea typeface="メイリオ" pitchFamily="50" charset="-128"/>
                </a:rPr>
                <a:t>　地域生活に移行した者や地域生活が不安定な者などを対象に夜間等も含む緊急時の連絡・相談等のサポートを行う。</a:t>
              </a:r>
              <a:endParaRPr lang="en-US" altLang="ja-JP" sz="900" dirty="0">
                <a:solidFill>
                  <a:srgbClr val="1F497D">
                    <a:lumMod val="75000"/>
                  </a:srgbClr>
                </a:solidFill>
                <a:latin typeface="メイリオ" pitchFamily="50" charset="-128"/>
                <a:ea typeface="メイリオ" pitchFamily="50" charset="-128"/>
              </a:endParaRPr>
            </a:p>
          </p:txBody>
        </p:sp>
        <p:sp>
          <p:nvSpPr>
            <p:cNvPr id="131" name="角丸四角形 130"/>
            <p:cNvSpPr/>
            <p:nvPr/>
          </p:nvSpPr>
          <p:spPr>
            <a:xfrm>
              <a:off x="56664" y="5696077"/>
              <a:ext cx="2393276" cy="874825"/>
            </a:xfrm>
            <a:prstGeom prst="roundRect">
              <a:avLst>
                <a:gd name="adj" fmla="val 15949"/>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71992" tIns="33610" rIns="0" bIns="33610" spcCol="0" rtlCol="0" anchor="ctr"/>
            <a:lstStyle/>
            <a:p>
              <a:pPr>
                <a:lnSpc>
                  <a:spcPts val="1099"/>
                </a:lnSpc>
              </a:pPr>
              <a:r>
                <a:rPr lang="ja-JP" altLang="en-US" sz="1000" dirty="0">
                  <a:solidFill>
                    <a:srgbClr val="4F81BD">
                      <a:lumMod val="50000"/>
                    </a:srgbClr>
                  </a:solidFill>
                  <a:latin typeface="メイリオ" pitchFamily="50" charset="-128"/>
                  <a:ea typeface="メイリオ" pitchFamily="50" charset="-128"/>
                </a:rPr>
                <a:t>　相談支援事業所や保健所など障害者の地域移行に関連する機関、関係者等で構成される</a:t>
              </a:r>
              <a:r>
                <a:rPr lang="ja-JP" altLang="en-US" sz="1000" b="1" dirty="0">
                  <a:solidFill>
                    <a:srgbClr val="FF0000"/>
                  </a:solidFill>
                  <a:latin typeface="メイリオ" pitchFamily="50" charset="-128"/>
                  <a:ea typeface="メイリオ" pitchFamily="50" charset="-128"/>
                </a:rPr>
                <a:t>専門部会（地域移行支援部会等）を設置</a:t>
              </a:r>
              <a:r>
                <a:rPr lang="ja-JP" altLang="en-US" sz="1000" dirty="0">
                  <a:solidFill>
                    <a:srgbClr val="4F81BD">
                      <a:lumMod val="50000"/>
                    </a:srgbClr>
                  </a:solidFill>
                  <a:latin typeface="メイリオ" pitchFamily="50" charset="-128"/>
                  <a:ea typeface="メイリオ" pitchFamily="50" charset="-128"/>
                </a:rPr>
                <a:t>し、地域の課題を踏まえた支援体制の整備等を協議</a:t>
              </a:r>
              <a:endParaRPr lang="en-US" altLang="ja-JP" sz="1000" dirty="0">
                <a:solidFill>
                  <a:srgbClr val="4F81BD">
                    <a:lumMod val="50000"/>
                  </a:srgbClr>
                </a:solidFill>
                <a:latin typeface="メイリオ" pitchFamily="50" charset="-128"/>
                <a:ea typeface="メイリオ" pitchFamily="50" charset="-128"/>
              </a:endParaRPr>
            </a:p>
          </p:txBody>
        </p:sp>
        <p:sp>
          <p:nvSpPr>
            <p:cNvPr id="137" name="テキスト ボックス 24"/>
            <p:cNvSpPr txBox="1"/>
            <p:nvPr/>
          </p:nvSpPr>
          <p:spPr>
            <a:xfrm>
              <a:off x="8571820" y="5877272"/>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不動産関係業者</a:t>
              </a:r>
            </a:p>
          </p:txBody>
        </p:sp>
        <p:sp>
          <p:nvSpPr>
            <p:cNvPr id="138" name="テキスト ボックス 24"/>
            <p:cNvSpPr txBox="1"/>
            <p:nvPr/>
          </p:nvSpPr>
          <p:spPr>
            <a:xfrm>
              <a:off x="7446058" y="6363825"/>
              <a:ext cx="1251358"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ハローワーク</a:t>
              </a:r>
              <a:endParaRPr lang="en-US" altLang="ja-JP" dirty="0">
                <a:solidFill>
                  <a:srgbClr val="1F497D">
                    <a:lumMod val="75000"/>
                  </a:srgbClr>
                </a:solidFill>
                <a:latin typeface="HG丸ｺﾞｼｯｸM-PRO" pitchFamily="50" charset="-128"/>
                <a:ea typeface="HG丸ｺﾞｼｯｸM-PRO" pitchFamily="50" charset="-128"/>
              </a:endParaRPr>
            </a:p>
          </p:txBody>
        </p:sp>
        <p:sp>
          <p:nvSpPr>
            <p:cNvPr id="139" name="テキスト ボックス 24"/>
            <p:cNvSpPr txBox="1"/>
            <p:nvPr/>
          </p:nvSpPr>
          <p:spPr>
            <a:xfrm>
              <a:off x="6005659" y="6453212"/>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市町村保健福祉</a:t>
              </a:r>
              <a:endParaRPr lang="en-US" altLang="ja-JP" dirty="0">
                <a:solidFill>
                  <a:srgbClr val="1F497D">
                    <a:lumMod val="75000"/>
                  </a:srgbClr>
                </a:solidFill>
                <a:latin typeface="HG丸ｺﾞｼｯｸM-PRO" pitchFamily="50" charset="-128"/>
                <a:ea typeface="HG丸ｺﾞｼｯｸM-PRO" pitchFamily="50" charset="-128"/>
              </a:endParaRPr>
            </a:p>
            <a:p>
              <a:pPr algn="ctr">
                <a:defRPr/>
              </a:pPr>
              <a:r>
                <a:rPr lang="ja-JP" altLang="en-US" dirty="0">
                  <a:solidFill>
                    <a:srgbClr val="1F497D">
                      <a:lumMod val="75000"/>
                    </a:srgbClr>
                  </a:solidFill>
                  <a:latin typeface="HG丸ｺﾞｼｯｸM-PRO" pitchFamily="50" charset="-128"/>
                  <a:ea typeface="HG丸ｺﾞｼｯｸM-PRO" pitchFamily="50" charset="-128"/>
                </a:rPr>
                <a:t>担当部局</a:t>
              </a:r>
            </a:p>
          </p:txBody>
        </p:sp>
        <p:pic>
          <p:nvPicPr>
            <p:cNvPr id="54" name="Picture 13"/>
            <p:cNvPicPr>
              <a:picLocks noChangeAspect="1" noChangeArrowheads="1"/>
            </p:cNvPicPr>
            <p:nvPr/>
          </p:nvPicPr>
          <p:blipFill>
            <a:blip r:embed="rId8" cstate="print"/>
            <a:srcRect/>
            <a:stretch>
              <a:fillRect/>
            </a:stretch>
          </p:blipFill>
          <p:spPr bwMode="auto">
            <a:xfrm>
              <a:off x="4448797" y="2552195"/>
              <a:ext cx="990600" cy="576263"/>
            </a:xfrm>
            <a:prstGeom prst="rect">
              <a:avLst/>
            </a:prstGeom>
            <a:noFill/>
            <a:ln w="9525">
              <a:noFill/>
              <a:miter lim="800000"/>
              <a:headEnd/>
              <a:tailEnd/>
            </a:ln>
          </p:spPr>
        </p:pic>
        <p:sp>
          <p:nvSpPr>
            <p:cNvPr id="124" name="テキスト ボックス 24"/>
            <p:cNvSpPr txBox="1"/>
            <p:nvPr/>
          </p:nvSpPr>
          <p:spPr>
            <a:xfrm>
              <a:off x="7881183" y="2825368"/>
              <a:ext cx="1806653" cy="282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200" dirty="0">
                  <a:solidFill>
                    <a:srgbClr val="1F497D">
                      <a:lumMod val="75000"/>
                    </a:srgbClr>
                  </a:solidFill>
                  <a:latin typeface="HG丸ｺﾞｼｯｸM-PRO" pitchFamily="50" charset="-128"/>
                  <a:ea typeface="HG丸ｺﾞｼｯｸM-PRO" pitchFamily="50" charset="-128"/>
                </a:rPr>
                <a:t>《</a:t>
              </a:r>
              <a:r>
                <a:rPr lang="ja-JP" altLang="en-US" sz="1200" dirty="0">
                  <a:solidFill>
                    <a:srgbClr val="1F497D">
                      <a:lumMod val="75000"/>
                    </a:srgbClr>
                  </a:solidFill>
                  <a:latin typeface="HG丸ｺﾞｼｯｸM-PRO" pitchFamily="50" charset="-128"/>
                  <a:ea typeface="HG丸ｺﾞｼｯｸM-PRO" pitchFamily="50" charset="-128"/>
                </a:rPr>
                <a:t>自宅等</a:t>
              </a:r>
              <a:r>
                <a:rPr lang="en-US" altLang="ja-JP" sz="1200" dirty="0">
                  <a:solidFill>
                    <a:srgbClr val="1F497D">
                      <a:lumMod val="75000"/>
                    </a:srgbClr>
                  </a:solidFill>
                  <a:latin typeface="HG丸ｺﾞｼｯｸM-PRO" pitchFamily="50" charset="-128"/>
                  <a:ea typeface="HG丸ｺﾞｼｯｸM-PRO" pitchFamily="50" charset="-128"/>
                </a:rPr>
                <a:t>》</a:t>
              </a:r>
              <a:endParaRPr lang="ja-JP" altLang="en-US" sz="1200" dirty="0">
                <a:solidFill>
                  <a:srgbClr val="1F497D">
                    <a:lumMod val="75000"/>
                  </a:srgbClr>
                </a:solidFill>
                <a:latin typeface="HG丸ｺﾞｼｯｸM-PRO" pitchFamily="50" charset="-128"/>
                <a:ea typeface="HG丸ｺﾞｼｯｸM-PRO" pitchFamily="50" charset="-128"/>
              </a:endParaRPr>
            </a:p>
          </p:txBody>
        </p:sp>
        <p:sp>
          <p:nvSpPr>
            <p:cNvPr id="125" name="テキスト ボックス 24"/>
            <p:cNvSpPr txBox="1"/>
            <p:nvPr/>
          </p:nvSpPr>
          <p:spPr>
            <a:xfrm>
              <a:off x="428501" y="2852937"/>
              <a:ext cx="2234012"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200" dirty="0">
                  <a:solidFill>
                    <a:srgbClr val="1F497D">
                      <a:lumMod val="75000"/>
                    </a:srgbClr>
                  </a:solidFill>
                  <a:latin typeface="HG丸ｺﾞｼｯｸM-PRO" pitchFamily="50" charset="-128"/>
                  <a:ea typeface="HG丸ｺﾞｼｯｸM-PRO" pitchFamily="50" charset="-128"/>
                </a:rPr>
                <a:t>《</a:t>
              </a:r>
              <a:r>
                <a:rPr lang="ja-JP" altLang="en-US" sz="1200" dirty="0">
                  <a:solidFill>
                    <a:srgbClr val="1F497D">
                      <a:lumMod val="75000"/>
                    </a:srgbClr>
                  </a:solidFill>
                  <a:latin typeface="HG丸ｺﾞｼｯｸM-PRO" pitchFamily="50" charset="-128"/>
                  <a:ea typeface="HG丸ｺﾞｼｯｸM-PRO" pitchFamily="50" charset="-128"/>
                </a:rPr>
                <a:t>入所施設、精神科病院</a:t>
              </a:r>
              <a:r>
                <a:rPr lang="en-US" altLang="ja-JP" sz="1200" dirty="0">
                  <a:solidFill>
                    <a:srgbClr val="1F497D">
                      <a:lumMod val="75000"/>
                    </a:srgbClr>
                  </a:solidFill>
                  <a:latin typeface="HG丸ｺﾞｼｯｸM-PRO" pitchFamily="50" charset="-128"/>
                  <a:ea typeface="HG丸ｺﾞｼｯｸM-PRO" pitchFamily="50" charset="-128"/>
                </a:rPr>
                <a:t>》</a:t>
              </a:r>
              <a:endParaRPr lang="ja-JP" altLang="en-US" sz="1200" dirty="0">
                <a:solidFill>
                  <a:srgbClr val="1F497D">
                    <a:lumMod val="75000"/>
                  </a:srgbClr>
                </a:solidFill>
                <a:latin typeface="HG丸ｺﾞｼｯｸM-PRO" pitchFamily="50" charset="-128"/>
                <a:ea typeface="HG丸ｺﾞｼｯｸM-PRO" pitchFamily="50" charset="-128"/>
              </a:endParaRPr>
            </a:p>
          </p:txBody>
        </p:sp>
        <p:pic>
          <p:nvPicPr>
            <p:cNvPr id="126" name="Picture 46" descr="http://www.printout.jp/clipart/clipart_d/11_keikan/01_street/gif/keikan_0015.gif"/>
            <p:cNvPicPr>
              <a:picLocks noChangeAspect="1" noChangeArrowheads="1"/>
            </p:cNvPicPr>
            <p:nvPr/>
          </p:nvPicPr>
          <p:blipFill>
            <a:blip r:embed="rId9" cstate="print"/>
            <a:srcRect/>
            <a:stretch>
              <a:fillRect/>
            </a:stretch>
          </p:blipFill>
          <p:spPr bwMode="auto">
            <a:xfrm>
              <a:off x="2732776" y="3711502"/>
              <a:ext cx="849395" cy="352747"/>
            </a:xfrm>
            <a:prstGeom prst="rect">
              <a:avLst/>
            </a:prstGeom>
            <a:noFill/>
            <a:ln w="9525">
              <a:noFill/>
              <a:miter lim="800000"/>
              <a:headEnd/>
              <a:tailEnd/>
            </a:ln>
          </p:spPr>
        </p:pic>
        <p:sp>
          <p:nvSpPr>
            <p:cNvPr id="129" name="テキスト ボックス 24"/>
            <p:cNvSpPr txBox="1"/>
            <p:nvPr/>
          </p:nvSpPr>
          <p:spPr>
            <a:xfrm>
              <a:off x="2330108" y="4069996"/>
              <a:ext cx="1806653" cy="282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dirty="0">
                  <a:solidFill>
                    <a:srgbClr val="1F497D">
                      <a:lumMod val="75000"/>
                    </a:srgbClr>
                  </a:solidFill>
                  <a:latin typeface="HG丸ｺﾞｼｯｸM-PRO" pitchFamily="50" charset="-128"/>
                  <a:ea typeface="HG丸ｺﾞｼｯｸM-PRO" pitchFamily="50" charset="-128"/>
                </a:rPr>
                <a:t>《</a:t>
              </a:r>
              <a:r>
                <a:rPr lang="ja-JP" altLang="en-US" dirty="0">
                  <a:solidFill>
                    <a:srgbClr val="1F497D">
                      <a:lumMod val="75000"/>
                    </a:srgbClr>
                  </a:solidFill>
                  <a:latin typeface="HG丸ｺﾞｼｯｸM-PRO" pitchFamily="50" charset="-128"/>
                  <a:ea typeface="HG丸ｺﾞｼｯｸM-PRO" pitchFamily="50" charset="-128"/>
                </a:rPr>
                <a:t>保健所</a:t>
              </a:r>
              <a:r>
                <a:rPr lang="en-US" altLang="ja-JP" dirty="0">
                  <a:solidFill>
                    <a:srgbClr val="1F497D">
                      <a:lumMod val="75000"/>
                    </a:srgbClr>
                  </a:solidFill>
                  <a:latin typeface="HG丸ｺﾞｼｯｸM-PRO" pitchFamily="50" charset="-128"/>
                  <a:ea typeface="HG丸ｺﾞｼｯｸM-PRO" pitchFamily="50" charset="-128"/>
                </a:rPr>
                <a:t>》</a:t>
              </a:r>
              <a:endParaRPr lang="ja-JP" altLang="en-US" dirty="0">
                <a:solidFill>
                  <a:srgbClr val="1F497D">
                    <a:lumMod val="75000"/>
                  </a:srgbClr>
                </a:solidFill>
                <a:latin typeface="HG丸ｺﾞｼｯｸM-PRO" pitchFamily="50" charset="-128"/>
                <a:ea typeface="HG丸ｺﾞｼｯｸM-PRO" pitchFamily="50" charset="-128"/>
              </a:endParaRPr>
            </a:p>
          </p:txBody>
        </p:sp>
        <p:sp>
          <p:nvSpPr>
            <p:cNvPr id="130" name="左矢印 129"/>
            <p:cNvSpPr/>
            <p:nvPr/>
          </p:nvSpPr>
          <p:spPr>
            <a:xfrm rot="18912170">
              <a:off x="2362255" y="4344747"/>
              <a:ext cx="390043" cy="288032"/>
            </a:xfrm>
            <a:prstGeom prst="leftArrow">
              <a:avLst/>
            </a:prstGeom>
            <a:solidFill>
              <a:schemeClr val="bg1"/>
            </a:solidFill>
            <a:ln w="31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33" name="左矢印 132"/>
            <p:cNvSpPr/>
            <p:nvPr/>
          </p:nvSpPr>
          <p:spPr>
            <a:xfrm rot="13669119">
              <a:off x="3880145" y="4339235"/>
              <a:ext cx="360040" cy="312035"/>
            </a:xfrm>
            <a:prstGeom prst="leftArrow">
              <a:avLst/>
            </a:prstGeom>
            <a:solidFill>
              <a:schemeClr val="bg1"/>
            </a:solidFill>
            <a:ln w="31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35" name="左矢印 134"/>
            <p:cNvSpPr/>
            <p:nvPr/>
          </p:nvSpPr>
          <p:spPr>
            <a:xfrm rot="2869119">
              <a:off x="2696063" y="3130378"/>
              <a:ext cx="360040" cy="312035"/>
            </a:xfrm>
            <a:prstGeom prst="leftArrow">
              <a:avLst/>
            </a:prstGeom>
            <a:solidFill>
              <a:schemeClr val="bg1"/>
            </a:solidFill>
            <a:ln w="31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45" name="角丸四角形 144"/>
            <p:cNvSpPr/>
            <p:nvPr/>
          </p:nvSpPr>
          <p:spPr>
            <a:xfrm>
              <a:off x="2810614" y="3488184"/>
              <a:ext cx="468052" cy="175808"/>
            </a:xfrm>
            <a:prstGeom prst="roundRect">
              <a:avLst/>
            </a:prstGeom>
            <a:solidFill>
              <a:srgbClr val="FFC000"/>
            </a:solidFill>
            <a:ln w="38100">
              <a:noFill/>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sz="900" b="1" dirty="0">
                  <a:solidFill>
                    <a:prstClr val="white"/>
                  </a:solidFill>
                  <a:latin typeface="メイリオ" pitchFamily="50" charset="-128"/>
                  <a:ea typeface="メイリオ" pitchFamily="50" charset="-128"/>
                </a:rPr>
                <a:t>連携</a:t>
              </a:r>
            </a:p>
          </p:txBody>
        </p:sp>
        <p:sp>
          <p:nvSpPr>
            <p:cNvPr id="146" name="角丸四角形 145"/>
            <p:cNvSpPr/>
            <p:nvPr/>
          </p:nvSpPr>
          <p:spPr>
            <a:xfrm>
              <a:off x="3590702" y="4132311"/>
              <a:ext cx="468052" cy="175808"/>
            </a:xfrm>
            <a:prstGeom prst="roundRect">
              <a:avLst/>
            </a:prstGeom>
            <a:solidFill>
              <a:srgbClr val="FFC000"/>
            </a:solidFill>
            <a:ln w="38100">
              <a:noFill/>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sz="900" b="1" dirty="0">
                  <a:solidFill>
                    <a:prstClr val="white"/>
                  </a:solidFill>
                  <a:latin typeface="メイリオ" pitchFamily="50" charset="-128"/>
                  <a:ea typeface="メイリオ" pitchFamily="50" charset="-128"/>
                </a:rPr>
                <a:t>連携</a:t>
              </a:r>
            </a:p>
          </p:txBody>
        </p:sp>
        <p:sp>
          <p:nvSpPr>
            <p:cNvPr id="147" name="角丸四角形 146"/>
            <p:cNvSpPr/>
            <p:nvPr/>
          </p:nvSpPr>
          <p:spPr>
            <a:xfrm>
              <a:off x="2420571" y="4136256"/>
              <a:ext cx="468052" cy="175808"/>
            </a:xfrm>
            <a:prstGeom prst="roundRect">
              <a:avLst/>
            </a:prstGeom>
            <a:solidFill>
              <a:srgbClr val="FFC000"/>
            </a:solidFill>
            <a:ln w="38100">
              <a:noFill/>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sz="900" b="1" dirty="0">
                  <a:solidFill>
                    <a:prstClr val="white"/>
                  </a:solidFill>
                  <a:latin typeface="メイリオ" pitchFamily="50" charset="-128"/>
                  <a:ea typeface="メイリオ" pitchFamily="50" charset="-128"/>
                </a:rPr>
                <a:t>連携</a:t>
              </a:r>
            </a:p>
          </p:txBody>
        </p:sp>
        <p:cxnSp>
          <p:nvCxnSpPr>
            <p:cNvPr id="159" name="直線矢印コネクタ 158"/>
            <p:cNvCxnSpPr/>
            <p:nvPr/>
          </p:nvCxnSpPr>
          <p:spPr>
            <a:xfrm>
              <a:off x="7642610" y="3128144"/>
              <a:ext cx="4541" cy="1813024"/>
            </a:xfrm>
            <a:prstGeom prst="straightConnector1">
              <a:avLst/>
            </a:prstGeom>
            <a:ln w="28575">
              <a:solidFill>
                <a:srgbClr val="FF66FF"/>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68" name="Picture 2" descr="http://msp.c.yimg.jp/image?q=tbn:ANd9GcTuv15dhFkLQRyri4pGw3GmoIjBXYlhf47XGtAHiM8SDE8e43U0fDJnT4c:http://iconhoihoi.oops.jp/sozai/icon/146-house/icon_4b_192.png"/>
            <p:cNvPicPr>
              <a:picLocks noChangeAspect="1" noChangeArrowheads="1"/>
            </p:cNvPicPr>
            <p:nvPr/>
          </p:nvPicPr>
          <p:blipFill>
            <a:blip r:embed="rId10" cstate="print"/>
            <a:srcRect/>
            <a:stretch>
              <a:fillRect/>
            </a:stretch>
          </p:blipFill>
          <p:spPr bwMode="auto">
            <a:xfrm>
              <a:off x="7803210" y="4083863"/>
              <a:ext cx="552241" cy="509762"/>
            </a:xfrm>
            <a:prstGeom prst="rect">
              <a:avLst/>
            </a:prstGeom>
            <a:noFill/>
          </p:spPr>
        </p:pic>
        <p:cxnSp>
          <p:nvCxnSpPr>
            <p:cNvPr id="169" name="直線コネクタ 168"/>
            <p:cNvCxnSpPr/>
            <p:nvPr/>
          </p:nvCxnSpPr>
          <p:spPr>
            <a:xfrm flipV="1">
              <a:off x="8312501" y="3814316"/>
              <a:ext cx="312035"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71" name="円/楕円 170"/>
            <p:cNvSpPr/>
            <p:nvPr/>
          </p:nvSpPr>
          <p:spPr>
            <a:xfrm>
              <a:off x="8193212" y="4227879"/>
              <a:ext cx="156017" cy="144016"/>
            </a:xfrm>
            <a:prstGeom prst="ellipse">
              <a:avLst/>
            </a:prstGeom>
            <a:solidFill>
              <a:schemeClr val="accent1">
                <a:lumMod val="60000"/>
                <a:lumOff val="40000"/>
              </a:schemeClr>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75" name="AutoShape 14"/>
            <p:cNvSpPr>
              <a:spLocks noChangeArrowheads="1"/>
            </p:cNvSpPr>
            <p:nvPr/>
          </p:nvSpPr>
          <p:spPr bwMode="auto">
            <a:xfrm>
              <a:off x="2030534" y="2874020"/>
              <a:ext cx="1361349" cy="191058"/>
            </a:xfrm>
            <a:prstGeom prst="flowChartProcess">
              <a:avLst/>
            </a:prstGeom>
            <a:noFill/>
            <a:ln w="9525">
              <a:noFill/>
              <a:miter lim="800000"/>
              <a:headEnd/>
              <a:tailEnd/>
            </a:ln>
            <a:effectLst/>
          </p:spPr>
          <p:txBody>
            <a:bodyPr wrap="none" lIns="91430" tIns="45715" rIns="91430" bIns="45715" anchor="ctr"/>
            <a:lstStyle/>
            <a:p>
              <a:pPr algn="ctr"/>
              <a:r>
                <a:rPr lang="en-US" altLang="ja-JP" sz="700" dirty="0">
                  <a:solidFill>
                    <a:prstClr val="black"/>
                  </a:solidFill>
                  <a:latin typeface="メイリオ" pitchFamily="50" charset="-128"/>
                  <a:ea typeface="メイリオ" pitchFamily="50" charset="-128"/>
                </a:rPr>
                <a:t>〈</a:t>
              </a:r>
              <a:r>
                <a:rPr lang="ja-JP" altLang="en-US" sz="700" dirty="0">
                  <a:solidFill>
                    <a:prstClr val="black"/>
                  </a:solidFill>
                  <a:latin typeface="メイリオ" pitchFamily="50" charset="-128"/>
                  <a:ea typeface="メイリオ" pitchFamily="50" charset="-128"/>
                </a:rPr>
                <a:t>障害者</a:t>
              </a:r>
              <a:r>
                <a:rPr lang="en-US" altLang="ja-JP" sz="700" dirty="0">
                  <a:solidFill>
                    <a:prstClr val="black"/>
                  </a:solidFill>
                  <a:latin typeface="メイリオ" pitchFamily="50" charset="-128"/>
                  <a:ea typeface="メイリオ" pitchFamily="50" charset="-128"/>
                </a:rPr>
                <a:t>〉</a:t>
              </a:r>
            </a:p>
          </p:txBody>
        </p:sp>
        <p:sp>
          <p:nvSpPr>
            <p:cNvPr id="176" name="AutoShape 14"/>
            <p:cNvSpPr>
              <a:spLocks noChangeArrowheads="1"/>
            </p:cNvSpPr>
            <p:nvPr/>
          </p:nvSpPr>
          <p:spPr bwMode="auto">
            <a:xfrm>
              <a:off x="6964905" y="2768050"/>
              <a:ext cx="1361349" cy="191058"/>
            </a:xfrm>
            <a:prstGeom prst="flowChartProcess">
              <a:avLst/>
            </a:prstGeom>
            <a:noFill/>
            <a:ln w="9525">
              <a:noFill/>
              <a:miter lim="800000"/>
              <a:headEnd/>
              <a:tailEnd/>
            </a:ln>
            <a:effectLst/>
          </p:spPr>
          <p:txBody>
            <a:bodyPr wrap="none" lIns="91430" tIns="45715" rIns="91430" bIns="45715" anchor="ctr"/>
            <a:lstStyle/>
            <a:p>
              <a:pPr algn="ctr"/>
              <a:r>
                <a:rPr lang="en-US" altLang="ja-JP" sz="700" dirty="0">
                  <a:solidFill>
                    <a:prstClr val="black"/>
                  </a:solidFill>
                  <a:latin typeface="メイリオ" pitchFamily="50" charset="-128"/>
                  <a:ea typeface="メイリオ" pitchFamily="50" charset="-128"/>
                </a:rPr>
                <a:t>〈</a:t>
              </a:r>
              <a:r>
                <a:rPr lang="ja-JP" altLang="en-US" sz="700" dirty="0">
                  <a:solidFill>
                    <a:prstClr val="black"/>
                  </a:solidFill>
                  <a:latin typeface="メイリオ" pitchFamily="50" charset="-128"/>
                  <a:ea typeface="メイリオ" pitchFamily="50" charset="-128"/>
                </a:rPr>
                <a:t>精神</a:t>
              </a:r>
              <a:endParaRPr lang="en-US" altLang="ja-JP" sz="700" dirty="0">
                <a:solidFill>
                  <a:prstClr val="black"/>
                </a:solidFill>
                <a:latin typeface="メイリオ" pitchFamily="50" charset="-128"/>
                <a:ea typeface="メイリオ" pitchFamily="50" charset="-128"/>
              </a:endParaRPr>
            </a:p>
            <a:p>
              <a:pPr algn="ctr"/>
              <a:endParaRPr lang="en-US" altLang="ja-JP" sz="700" dirty="0">
                <a:solidFill>
                  <a:prstClr val="black"/>
                </a:solidFill>
                <a:latin typeface="メイリオ" pitchFamily="50" charset="-128"/>
                <a:ea typeface="メイリオ" pitchFamily="50" charset="-128"/>
              </a:endParaRPr>
            </a:p>
            <a:p>
              <a:pPr algn="ctr"/>
              <a:r>
                <a:rPr lang="ja-JP" altLang="en-US" sz="700" dirty="0">
                  <a:solidFill>
                    <a:prstClr val="black"/>
                  </a:solidFill>
                  <a:latin typeface="メイリオ" pitchFamily="50" charset="-128"/>
                  <a:ea typeface="メイリオ" pitchFamily="50" charset="-128"/>
                </a:rPr>
                <a:t>（障害者</a:t>
              </a:r>
              <a:r>
                <a:rPr lang="en-US" altLang="ja-JP" sz="700" dirty="0">
                  <a:solidFill>
                    <a:prstClr val="black"/>
                  </a:solidFill>
                  <a:latin typeface="メイリオ" pitchFamily="50" charset="-128"/>
                  <a:ea typeface="メイリオ" pitchFamily="50" charset="-128"/>
                </a:rPr>
                <a:t>〉</a:t>
              </a:r>
            </a:p>
          </p:txBody>
        </p:sp>
        <p:pic>
          <p:nvPicPr>
            <p:cNvPr id="177" name="Picture 2" descr="http://msp.c.yimg.jp/image?q=tbn:ANd9GcTuv15dhFkLQRyri4pGw3GmoIjBXYlhf47XGtAHiM8SDE8e43U0fDJnT4c:http://iconhoihoi.oops.jp/sozai/icon/146-house/icon_4b_192.png"/>
            <p:cNvPicPr>
              <a:picLocks noChangeAspect="1" noChangeArrowheads="1"/>
            </p:cNvPicPr>
            <p:nvPr/>
          </p:nvPicPr>
          <p:blipFill>
            <a:blip r:embed="rId10" cstate="print"/>
            <a:srcRect/>
            <a:stretch>
              <a:fillRect/>
            </a:stretch>
          </p:blipFill>
          <p:spPr bwMode="auto">
            <a:xfrm>
              <a:off x="7757346" y="3272160"/>
              <a:ext cx="552241" cy="509762"/>
            </a:xfrm>
            <a:prstGeom prst="rect">
              <a:avLst/>
            </a:prstGeom>
            <a:noFill/>
          </p:spPr>
        </p:pic>
        <p:sp>
          <p:nvSpPr>
            <p:cNvPr id="178" name="円/楕円 177"/>
            <p:cNvSpPr/>
            <p:nvPr/>
          </p:nvSpPr>
          <p:spPr>
            <a:xfrm>
              <a:off x="8087688" y="3420368"/>
              <a:ext cx="156017" cy="144016"/>
            </a:xfrm>
            <a:prstGeom prst="ellipse">
              <a:avLst/>
            </a:prstGeom>
            <a:solidFill>
              <a:schemeClr val="accent1">
                <a:lumMod val="60000"/>
                <a:lumOff val="40000"/>
              </a:schemeClr>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cxnSp>
          <p:nvCxnSpPr>
            <p:cNvPr id="179" name="直線コネクタ 178"/>
            <p:cNvCxnSpPr/>
            <p:nvPr/>
          </p:nvCxnSpPr>
          <p:spPr>
            <a:xfrm flipV="1">
              <a:off x="8220864" y="3435120"/>
              <a:ext cx="206383" cy="44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flipH="1">
              <a:off x="5536377" y="2696096"/>
              <a:ext cx="1560173" cy="0"/>
            </a:xfrm>
            <a:prstGeom prst="straightConnector1">
              <a:avLst/>
            </a:prstGeom>
            <a:ln w="28575">
              <a:solidFill>
                <a:srgbClr val="FF66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6" name="角丸四角形 195"/>
            <p:cNvSpPr/>
            <p:nvPr/>
          </p:nvSpPr>
          <p:spPr>
            <a:xfrm>
              <a:off x="2732603" y="6080731"/>
              <a:ext cx="1893044" cy="490171"/>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0" tIns="45715" rIns="0" bIns="45715" rtlCol="0" anchor="ctr"/>
            <a:lstStyle/>
            <a:p>
              <a:r>
                <a:rPr lang="ja-JP" altLang="en-US"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・地域の支援体制に関する提言</a:t>
              </a:r>
              <a:endParaRPr lang="en-US" altLang="ja-JP"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・必要に応じ、関係機関との調整　</a:t>
              </a:r>
              <a:r>
                <a:rPr lang="ja-JP" altLang="en-US" sz="10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　　　</a:t>
              </a:r>
              <a:endParaRPr lang="en-US" altLang="ja-JP" sz="10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p:txBody>
        </p:sp>
        <p:cxnSp>
          <p:nvCxnSpPr>
            <p:cNvPr id="200" name="直線矢印コネクタ 199"/>
            <p:cNvCxnSpPr/>
            <p:nvPr/>
          </p:nvCxnSpPr>
          <p:spPr>
            <a:xfrm>
              <a:off x="3278666" y="2768104"/>
              <a:ext cx="1170130" cy="1152128"/>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2" name="右矢印 201"/>
            <p:cNvSpPr/>
            <p:nvPr/>
          </p:nvSpPr>
          <p:spPr>
            <a:xfrm>
              <a:off x="5138641" y="674913"/>
              <a:ext cx="4722377" cy="449835"/>
            </a:xfrm>
            <a:prstGeom prst="rightArrow">
              <a:avLst>
                <a:gd name="adj1" fmla="val 100000"/>
                <a:gd name="adj2" fmla="val 50000"/>
              </a:avLst>
            </a:prstGeom>
            <a:solidFill>
              <a:schemeClr val="bg1"/>
            </a:solidFill>
            <a:ln w="3175">
              <a:solidFill>
                <a:schemeClr val="tx1"/>
              </a:solidFill>
              <a:headEnd type="none" w="med" len="med"/>
              <a:tailEnd type="arrow" w="med" len="med"/>
            </a:ln>
            <a:effectLst>
              <a:outerShdw blurRad="50800" dist="38100" dir="2700000" algn="tl" rotWithShape="0">
                <a:prstClr val="black">
                  <a:alpha val="40000"/>
                </a:prstClr>
              </a:outerShdw>
            </a:effectLst>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b="1" dirty="0">
                  <a:solidFill>
                    <a:srgbClr val="F79646">
                      <a:lumMod val="75000"/>
                    </a:srgbClr>
                  </a:solidFill>
                  <a:latin typeface="メイリオ" pitchFamily="50" charset="-128"/>
                  <a:ea typeface="メイリオ" pitchFamily="50" charset="-128"/>
                </a:rPr>
                <a:t>地域生活</a:t>
              </a:r>
            </a:p>
          </p:txBody>
        </p:sp>
        <p:sp>
          <p:nvSpPr>
            <p:cNvPr id="201" name="右矢印 200"/>
            <p:cNvSpPr/>
            <p:nvPr/>
          </p:nvSpPr>
          <p:spPr>
            <a:xfrm>
              <a:off x="65320" y="674913"/>
              <a:ext cx="5349044" cy="449835"/>
            </a:xfrm>
            <a:prstGeom prst="rightArrow">
              <a:avLst>
                <a:gd name="adj1" fmla="val 100000"/>
                <a:gd name="adj2" fmla="val 50000"/>
              </a:avLst>
            </a:prstGeom>
            <a:solidFill>
              <a:srgbClr val="FF9900"/>
            </a:solidFill>
            <a:ln w="3175">
              <a:solidFill>
                <a:schemeClr val="tx1"/>
              </a:solidFill>
              <a:headEnd type="none" w="med" len="med"/>
              <a:tailEnd type="arrow" w="med" len="med"/>
            </a:ln>
            <a:effectLst>
              <a:outerShdw blurRad="50800" dist="38100" dir="2700000" algn="tl" rotWithShape="0">
                <a:prstClr val="black">
                  <a:alpha val="40000"/>
                </a:prstClr>
              </a:outerShdw>
            </a:effectLst>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b="1" dirty="0">
                  <a:solidFill>
                    <a:prstClr val="white"/>
                  </a:solidFill>
                  <a:latin typeface="メイリオ" pitchFamily="50" charset="-128"/>
                  <a:ea typeface="メイリオ" pitchFamily="50" charset="-128"/>
                </a:rPr>
                <a:t>入所・入院生活</a:t>
              </a:r>
            </a:p>
          </p:txBody>
        </p:sp>
        <p:sp>
          <p:nvSpPr>
            <p:cNvPr id="73" name="下矢印 72"/>
            <p:cNvSpPr/>
            <p:nvPr/>
          </p:nvSpPr>
          <p:spPr>
            <a:xfrm rot="16200000">
              <a:off x="2219625" y="5995921"/>
              <a:ext cx="758715" cy="298082"/>
            </a:xfrm>
            <a:prstGeom prst="downArrow">
              <a:avLst/>
            </a:prstGeom>
            <a:gradFill flip="none" rotWithShape="1">
              <a:gsLst>
                <a:gs pos="0">
                  <a:schemeClr val="bg1"/>
                </a:gs>
                <a:gs pos="88000">
                  <a:srgbClr val="FFFF66"/>
                </a:gs>
                <a:gs pos="100000">
                  <a:srgbClr val="FFFF66"/>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sz="1800">
                <a:solidFill>
                  <a:prstClr val="white"/>
                </a:solidFill>
              </a:endParaRPr>
            </a:p>
          </p:txBody>
        </p:sp>
        <p:sp>
          <p:nvSpPr>
            <p:cNvPr id="79" name="角丸四角形吹き出し 78"/>
            <p:cNvSpPr/>
            <p:nvPr/>
          </p:nvSpPr>
          <p:spPr>
            <a:xfrm>
              <a:off x="8661264" y="4153396"/>
              <a:ext cx="858095" cy="504056"/>
            </a:xfrm>
            <a:prstGeom prst="wedgeRoundRectCallout">
              <a:avLst>
                <a:gd name="adj1" fmla="val -20832"/>
                <a:gd name="adj2" fmla="val -71037"/>
                <a:gd name="adj3" fmla="val 16667"/>
              </a:avLst>
            </a:prstGeom>
            <a:solidFill>
              <a:srgbClr val="FF6699"/>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14" name="角丸四角形 113"/>
            <p:cNvSpPr/>
            <p:nvPr/>
          </p:nvSpPr>
          <p:spPr>
            <a:xfrm>
              <a:off x="8541569" y="4153401"/>
              <a:ext cx="1211987" cy="611895"/>
            </a:xfrm>
            <a:prstGeom prst="roundRect">
              <a:avLst/>
            </a:prstGeom>
            <a:solidFill>
              <a:srgbClr val="FF6699"/>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en-US" altLang="ja-JP" sz="800" b="1" dirty="0">
                  <a:solidFill>
                    <a:prstClr val="white"/>
                  </a:solidFill>
                  <a:latin typeface="メイリオ" pitchFamily="50" charset="-128"/>
                  <a:ea typeface="メイリオ" pitchFamily="50" charset="-128"/>
                </a:rPr>
                <a:t>1</a:t>
              </a:r>
              <a:r>
                <a:rPr lang="ja-JP" altLang="en-US" sz="800" b="1" dirty="0">
                  <a:solidFill>
                    <a:prstClr val="white"/>
                  </a:solidFill>
                  <a:latin typeface="メイリオ" pitchFamily="50" charset="-128"/>
                  <a:ea typeface="メイリオ" pitchFamily="50" charset="-128"/>
                </a:rPr>
                <a:t>人暮らしに近い形態のサテライト型住居の創設</a:t>
              </a:r>
              <a:r>
                <a:rPr lang="en-US" altLang="ja-JP" sz="800" b="1">
                  <a:solidFill>
                    <a:prstClr val="white"/>
                  </a:solidFill>
                  <a:latin typeface="メイリオ" pitchFamily="50" charset="-128"/>
                  <a:ea typeface="メイリオ" pitchFamily="50" charset="-128"/>
                </a:rPr>
                <a:t>(H26)</a:t>
              </a:r>
              <a:endParaRPr lang="en-US" altLang="ja-JP" sz="800" b="1" dirty="0">
                <a:solidFill>
                  <a:prstClr val="white"/>
                </a:solidFill>
                <a:latin typeface="メイリオ" pitchFamily="50" charset="-128"/>
                <a:ea typeface="メイリオ" pitchFamily="50" charset="-128"/>
              </a:endParaRPr>
            </a:p>
          </p:txBody>
        </p:sp>
        <p:sp>
          <p:nvSpPr>
            <p:cNvPr id="85" name="円弧 84"/>
            <p:cNvSpPr/>
            <p:nvPr/>
          </p:nvSpPr>
          <p:spPr>
            <a:xfrm rot="16200000" flipH="1">
              <a:off x="263108" y="5249109"/>
              <a:ext cx="330899" cy="291395"/>
            </a:xfrm>
            <a:prstGeom prst="arc">
              <a:avLst>
                <a:gd name="adj1" fmla="val 16309996"/>
                <a:gd name="adj2" fmla="val 0"/>
              </a:avLst>
            </a:prstGeom>
            <a:ln w="28575">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ja-JP" altLang="en-US" sz="1800">
                <a:solidFill>
                  <a:prstClr val="black"/>
                </a:solidFill>
              </a:endParaRPr>
            </a:p>
          </p:txBody>
        </p:sp>
        <p:sp>
          <p:nvSpPr>
            <p:cNvPr id="186" name="テキスト ボックス 24"/>
            <p:cNvSpPr txBox="1"/>
            <p:nvPr/>
          </p:nvSpPr>
          <p:spPr>
            <a:xfrm>
              <a:off x="7465949" y="4412734"/>
              <a:ext cx="1239056" cy="2796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800" dirty="0">
                  <a:solidFill>
                    <a:srgbClr val="1F497D">
                      <a:lumMod val="75000"/>
                    </a:srgbClr>
                  </a:solidFill>
                  <a:latin typeface="HG丸ｺﾞｼｯｸM-PRO" pitchFamily="50" charset="-128"/>
                  <a:ea typeface="HG丸ｺﾞｼｯｸM-PRO" pitchFamily="50" charset="-128"/>
                </a:rPr>
                <a:t>《</a:t>
              </a:r>
              <a:r>
                <a:rPr lang="ja-JP" altLang="en-US" sz="800" dirty="0">
                  <a:solidFill>
                    <a:srgbClr val="1F497D">
                      <a:lumMod val="75000"/>
                    </a:srgbClr>
                  </a:solidFill>
                  <a:latin typeface="HG丸ｺﾞｼｯｸM-PRO" pitchFamily="50" charset="-128"/>
                  <a:ea typeface="HG丸ｺﾞｼｯｸM-PRO" pitchFamily="50" charset="-128"/>
                </a:rPr>
                <a:t>サテライト</a:t>
              </a:r>
              <a:r>
                <a:rPr lang="en-US" altLang="ja-JP" sz="800" dirty="0">
                  <a:solidFill>
                    <a:srgbClr val="1F497D">
                      <a:lumMod val="75000"/>
                    </a:srgbClr>
                  </a:solidFill>
                  <a:latin typeface="HG丸ｺﾞｼｯｸM-PRO" pitchFamily="50" charset="-128"/>
                  <a:ea typeface="HG丸ｺﾞｼｯｸM-PRO" pitchFamily="50" charset="-128"/>
                </a:rPr>
                <a:t>》</a:t>
              </a:r>
              <a:endParaRPr lang="ja-JP" altLang="en-US" sz="800" dirty="0">
                <a:solidFill>
                  <a:srgbClr val="1F497D">
                    <a:lumMod val="75000"/>
                  </a:srgbClr>
                </a:solidFill>
                <a:latin typeface="HG丸ｺﾞｼｯｸM-PRO" pitchFamily="50" charset="-128"/>
                <a:ea typeface="HG丸ｺﾞｼｯｸM-PRO" pitchFamily="50" charset="-128"/>
              </a:endParaRPr>
            </a:p>
          </p:txBody>
        </p:sp>
        <p:sp>
          <p:nvSpPr>
            <p:cNvPr id="97" name="正方形/長方形 96"/>
            <p:cNvSpPr/>
            <p:nvPr/>
          </p:nvSpPr>
          <p:spPr>
            <a:xfrm>
              <a:off x="8427239" y="3880666"/>
              <a:ext cx="312035" cy="196409"/>
            </a:xfrm>
            <a:prstGeom prst="rect">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endParaRPr lang="ja-JP" altLang="en-US" b="1" dirty="0">
                <a:solidFill>
                  <a:prstClr val="white"/>
                </a:solidFill>
                <a:latin typeface="メイリオ" pitchFamily="50" charset="-128"/>
                <a:ea typeface="メイリオ" pitchFamily="50" charset="-128"/>
              </a:endParaRPr>
            </a:p>
          </p:txBody>
        </p:sp>
        <p:sp>
          <p:nvSpPr>
            <p:cNvPr id="96" name="テキスト ボックス 24"/>
            <p:cNvSpPr txBox="1"/>
            <p:nvPr/>
          </p:nvSpPr>
          <p:spPr>
            <a:xfrm>
              <a:off x="8115209" y="3847744"/>
              <a:ext cx="1560173" cy="2102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45715" rIns="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dirty="0">
                  <a:solidFill>
                    <a:srgbClr val="1F497D">
                      <a:lumMod val="75000"/>
                    </a:srgbClr>
                  </a:solidFill>
                  <a:latin typeface="HG丸ｺﾞｼｯｸM-PRO" pitchFamily="50" charset="-128"/>
                  <a:ea typeface="HG丸ｺﾞｼｯｸM-PRO" pitchFamily="50" charset="-128"/>
                </a:rPr>
                <a:t>《</a:t>
              </a:r>
              <a:r>
                <a:rPr lang="ja-JP" altLang="en-US" dirty="0">
                  <a:solidFill>
                    <a:srgbClr val="1F497D">
                      <a:lumMod val="75000"/>
                    </a:srgbClr>
                  </a:solidFill>
                  <a:latin typeface="HG丸ｺﾞｼｯｸM-PRO" pitchFamily="50" charset="-128"/>
                  <a:ea typeface="HG丸ｺﾞｼｯｸM-PRO" pitchFamily="50" charset="-128"/>
                </a:rPr>
                <a:t>グループホーム</a:t>
              </a:r>
              <a:r>
                <a:rPr lang="en-US" altLang="ja-JP" dirty="0">
                  <a:solidFill>
                    <a:srgbClr val="1F497D">
                      <a:lumMod val="75000"/>
                    </a:srgbClr>
                  </a:solidFill>
                  <a:latin typeface="HG丸ｺﾞｼｯｸM-PRO" pitchFamily="50" charset="-128"/>
                  <a:ea typeface="HG丸ｺﾞｼｯｸM-PRO" pitchFamily="50" charset="-128"/>
                </a:rPr>
                <a:t>》</a:t>
              </a:r>
              <a:endParaRPr lang="ja-JP" altLang="en-US" dirty="0">
                <a:solidFill>
                  <a:srgbClr val="1F497D">
                    <a:lumMod val="75000"/>
                  </a:srgbClr>
                </a:solidFill>
                <a:latin typeface="HG丸ｺﾞｼｯｸM-PRO" pitchFamily="50" charset="-128"/>
                <a:ea typeface="HG丸ｺﾞｼｯｸM-PRO" pitchFamily="50" charset="-128"/>
              </a:endParaRPr>
            </a:p>
          </p:txBody>
        </p:sp>
        <p:pic>
          <p:nvPicPr>
            <p:cNvPr id="82" name="Picture 2" descr="19"/>
            <p:cNvPicPr>
              <a:picLocks noChangeAspect="1" noChangeArrowheads="1"/>
            </p:cNvPicPr>
            <p:nvPr/>
          </p:nvPicPr>
          <p:blipFill>
            <a:blip r:embed="rId11" cstate="print"/>
            <a:srcRect/>
            <a:stretch>
              <a:fillRect/>
            </a:stretch>
          </p:blipFill>
          <p:spPr bwMode="auto">
            <a:xfrm>
              <a:off x="7323115" y="2344393"/>
              <a:ext cx="636071" cy="508857"/>
            </a:xfrm>
            <a:prstGeom prst="rect">
              <a:avLst/>
            </a:prstGeom>
            <a:noFill/>
          </p:spPr>
        </p:pic>
        <p:sp>
          <p:nvSpPr>
            <p:cNvPr id="24" name="角丸四角形 23"/>
            <p:cNvSpPr/>
            <p:nvPr/>
          </p:nvSpPr>
          <p:spPr>
            <a:xfrm>
              <a:off x="576250" y="4449688"/>
              <a:ext cx="1560173" cy="1008112"/>
            </a:xfrm>
            <a:prstGeom prst="roundRec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ltLang="ja-JP" sz="1000" dirty="0">
                <a:solidFill>
                  <a:prstClr val="black"/>
                </a:solidFill>
                <a:latin typeface="ＭＳ Ｐゴシック"/>
              </a:endParaRPr>
            </a:p>
          </p:txBody>
        </p:sp>
        <p:pic>
          <p:nvPicPr>
            <p:cNvPr id="63" name="Picture 3" descr="C:\Documents and Settings\Administrator\Local Settings\Temporary Internet Files\Content.IE5\4NLRM27P\MCj03355220000[1].wmf"/>
            <p:cNvPicPr>
              <a:picLocks noChangeAspect="1" noChangeArrowheads="1"/>
            </p:cNvPicPr>
            <p:nvPr/>
          </p:nvPicPr>
          <p:blipFill>
            <a:blip r:embed="rId12" cstate="print"/>
            <a:srcRect/>
            <a:stretch>
              <a:fillRect/>
            </a:stretch>
          </p:blipFill>
          <p:spPr bwMode="auto">
            <a:xfrm>
              <a:off x="837787" y="4530127"/>
              <a:ext cx="1082850" cy="733006"/>
            </a:xfrm>
            <a:prstGeom prst="rect">
              <a:avLst/>
            </a:prstGeom>
            <a:noFill/>
            <a:ln w="9525">
              <a:noFill/>
              <a:miter lim="800000"/>
              <a:headEnd/>
              <a:tailEnd/>
            </a:ln>
          </p:spPr>
        </p:pic>
        <p:sp>
          <p:nvSpPr>
            <p:cNvPr id="209" name="テキスト ボックス 24"/>
            <p:cNvSpPr txBox="1"/>
            <p:nvPr/>
          </p:nvSpPr>
          <p:spPr>
            <a:xfrm>
              <a:off x="715768" y="5308821"/>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協 議 会</a:t>
              </a:r>
            </a:p>
          </p:txBody>
        </p:sp>
        <p:cxnSp>
          <p:nvCxnSpPr>
            <p:cNvPr id="95" name="直線矢印コネクタ 94"/>
            <p:cNvCxnSpPr/>
            <p:nvPr/>
          </p:nvCxnSpPr>
          <p:spPr>
            <a:xfrm>
              <a:off x="450697" y="5563482"/>
              <a:ext cx="234026" cy="0"/>
            </a:xfrm>
            <a:prstGeom prst="straightConnector1">
              <a:avLst/>
            </a:prstGeom>
            <a:ln w="28575">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272480" y="2564904"/>
              <a:ext cx="0" cy="2808312"/>
            </a:xfrm>
            <a:prstGeom prst="line">
              <a:avLst/>
            </a:prstGeom>
            <a:ln w="28575">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角丸四角形 90"/>
            <p:cNvSpPr/>
            <p:nvPr/>
          </p:nvSpPr>
          <p:spPr>
            <a:xfrm>
              <a:off x="52443" y="3717032"/>
              <a:ext cx="433625" cy="1152128"/>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r>
                <a:rPr lang="ja-JP" altLang="en-US" sz="10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ニーズ・困難事例等の相談</a:t>
              </a:r>
            </a:p>
          </p:txBody>
        </p:sp>
        <p:sp>
          <p:nvSpPr>
            <p:cNvPr id="111" name="正方形/長方形 110"/>
            <p:cNvSpPr/>
            <p:nvPr/>
          </p:nvSpPr>
          <p:spPr>
            <a:xfrm rot="18977718">
              <a:off x="3564806" y="2794911"/>
              <a:ext cx="390043" cy="648072"/>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r>
                <a:rPr lang="ja-JP" altLang="en-US" sz="600" dirty="0">
                  <a:solidFill>
                    <a:srgbClr val="1F497D">
                      <a:lumMod val="75000"/>
                    </a:srgbClr>
                  </a:solidFill>
                  <a:latin typeface="メイリオ" pitchFamily="50" charset="-128"/>
                  <a:ea typeface="メイリオ" pitchFamily="50" charset="-128"/>
                </a:rPr>
                <a:t>利用申請</a:t>
              </a:r>
            </a:p>
          </p:txBody>
        </p:sp>
        <p:sp>
          <p:nvSpPr>
            <p:cNvPr id="112" name="正方形/長方形 111"/>
            <p:cNvSpPr/>
            <p:nvPr/>
          </p:nvSpPr>
          <p:spPr>
            <a:xfrm rot="18924634">
              <a:off x="3580406" y="2947602"/>
              <a:ext cx="390043" cy="1243542"/>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r>
                <a:rPr lang="ja-JP" altLang="en-US" sz="600" dirty="0">
                  <a:solidFill>
                    <a:srgbClr val="1F497D">
                      <a:lumMod val="75000"/>
                    </a:srgbClr>
                  </a:solidFill>
                  <a:latin typeface="メイリオ" pitchFamily="50" charset="-128"/>
                  <a:ea typeface="メイリオ" pitchFamily="50" charset="-128"/>
                </a:rPr>
                <a:t>計画相談支援・地域移行支援</a:t>
              </a:r>
            </a:p>
          </p:txBody>
        </p:sp>
        <p:sp>
          <p:nvSpPr>
            <p:cNvPr id="115" name="正方形/長方形 114"/>
            <p:cNvSpPr/>
            <p:nvPr/>
          </p:nvSpPr>
          <p:spPr>
            <a:xfrm rot="2729524" flipH="1">
              <a:off x="6516384" y="2902319"/>
              <a:ext cx="390043" cy="1518616"/>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r>
                <a:rPr lang="ja-JP" altLang="en-US" sz="600" dirty="0">
                  <a:solidFill>
                    <a:srgbClr val="1F497D">
                      <a:lumMod val="75000"/>
                    </a:srgbClr>
                  </a:solidFill>
                  <a:latin typeface="メイリオ" pitchFamily="50" charset="-128"/>
                  <a:ea typeface="メイリオ" pitchFamily="50" charset="-128"/>
                </a:rPr>
                <a:t>計画相談支援・地域定着支援</a:t>
              </a:r>
            </a:p>
          </p:txBody>
        </p:sp>
        <p:sp>
          <p:nvSpPr>
            <p:cNvPr id="116" name="正方形/長方形 115"/>
            <p:cNvSpPr/>
            <p:nvPr/>
          </p:nvSpPr>
          <p:spPr>
            <a:xfrm flipH="1">
              <a:off x="7329412" y="3475259"/>
              <a:ext cx="390043" cy="819485"/>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r>
                <a:rPr lang="ja-JP" altLang="en-US" sz="600" dirty="0">
                  <a:solidFill>
                    <a:srgbClr val="1F497D">
                      <a:lumMod val="75000"/>
                    </a:srgbClr>
                  </a:solidFill>
                  <a:latin typeface="メイリオ" pitchFamily="50" charset="-128"/>
                  <a:ea typeface="メイリオ" pitchFamily="50" charset="-128"/>
                </a:rPr>
                <a:t>通所・訪問等</a:t>
              </a:r>
            </a:p>
          </p:txBody>
        </p:sp>
        <p:sp>
          <p:nvSpPr>
            <p:cNvPr id="117" name="正方形/長方形 116"/>
            <p:cNvSpPr/>
            <p:nvPr/>
          </p:nvSpPr>
          <p:spPr>
            <a:xfrm flipH="1">
              <a:off x="5745088" y="2637195"/>
              <a:ext cx="936104" cy="288031"/>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sz="600" dirty="0">
                  <a:solidFill>
                    <a:srgbClr val="1F497D">
                      <a:lumMod val="75000"/>
                    </a:srgbClr>
                  </a:solidFill>
                  <a:latin typeface="メイリオ" pitchFamily="50" charset="-128"/>
                  <a:ea typeface="メイリオ" pitchFamily="50" charset="-128"/>
                </a:rPr>
                <a:t>レスパイト等</a:t>
              </a:r>
            </a:p>
          </p:txBody>
        </p:sp>
        <p:pic>
          <p:nvPicPr>
            <p:cNvPr id="87" name="Picture 58" descr="http://www.printout.jp/clipart/clipart_d/11_keikan/01_street/gif/build32.gif"/>
            <p:cNvPicPr>
              <a:picLocks noChangeAspect="1" noChangeArrowheads="1"/>
            </p:cNvPicPr>
            <p:nvPr/>
          </p:nvPicPr>
          <p:blipFill>
            <a:blip r:embed="rId13" cstate="print"/>
            <a:srcRect/>
            <a:stretch>
              <a:fillRect/>
            </a:stretch>
          </p:blipFill>
          <p:spPr bwMode="auto">
            <a:xfrm>
              <a:off x="222414" y="2145736"/>
              <a:ext cx="1134671" cy="677722"/>
            </a:xfrm>
            <a:prstGeom prst="rect">
              <a:avLst/>
            </a:prstGeom>
            <a:noFill/>
            <a:ln w="9525">
              <a:noFill/>
              <a:miter lim="800000"/>
              <a:headEnd/>
              <a:tailEnd/>
            </a:ln>
          </p:spPr>
        </p:pic>
        <p:sp>
          <p:nvSpPr>
            <p:cNvPr id="89" name="下矢印 88"/>
            <p:cNvSpPr/>
            <p:nvPr/>
          </p:nvSpPr>
          <p:spPr>
            <a:xfrm rot="10800000">
              <a:off x="1010735" y="4089956"/>
              <a:ext cx="821941" cy="275153"/>
            </a:xfrm>
            <a:prstGeom prst="downArrow">
              <a:avLst/>
            </a:prstGeom>
            <a:gradFill flip="none" rotWithShape="1">
              <a:gsLst>
                <a:gs pos="0">
                  <a:schemeClr val="bg1"/>
                </a:gs>
                <a:gs pos="88000">
                  <a:srgbClr val="FFFF66"/>
                </a:gs>
                <a:gs pos="100000">
                  <a:srgbClr val="FFFF66"/>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sz="1800">
                <a:solidFill>
                  <a:prstClr val="white"/>
                </a:solidFill>
              </a:endParaRPr>
            </a:p>
          </p:txBody>
        </p:sp>
        <p:sp>
          <p:nvSpPr>
            <p:cNvPr id="90" name="角丸四角形 89"/>
            <p:cNvSpPr/>
            <p:nvPr/>
          </p:nvSpPr>
          <p:spPr>
            <a:xfrm>
              <a:off x="506506" y="3284985"/>
              <a:ext cx="2028225" cy="720080"/>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0" tIns="45715" rIns="0" bIns="45715" rtlCol="0" anchor="ctr"/>
            <a:lstStyle/>
            <a:p>
              <a:r>
                <a:rPr lang="ja-JP" altLang="en-US"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・入所者、入院患者が相談支援事　</a:t>
              </a:r>
              <a:endParaRPr lang="en-US" altLang="ja-JP"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　業所にアクセスしやすくなるよ　</a:t>
              </a:r>
              <a:endParaRPr lang="en-US" altLang="ja-JP"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　</a:t>
              </a:r>
              <a:r>
                <a:rPr lang="ja-JP" altLang="en-US" sz="900" b="1" dirty="0" err="1">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うな</a:t>
              </a:r>
              <a:r>
                <a:rPr lang="ja-JP" altLang="en-US"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取組（障害者向けパンフ</a:t>
              </a:r>
              <a:endParaRPr lang="en-US" altLang="ja-JP"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9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　レットの作成等）</a:t>
              </a:r>
              <a:r>
                <a:rPr lang="ja-JP" altLang="en-US" sz="10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　　　</a:t>
              </a:r>
              <a:endParaRPr lang="en-US" altLang="ja-JP" sz="10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4" name="テキスト ボックス 24"/>
            <p:cNvSpPr txBox="1"/>
            <p:nvPr/>
          </p:nvSpPr>
          <p:spPr>
            <a:xfrm>
              <a:off x="4539376" y="6448896"/>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solidFill>
                    <a:srgbClr val="1F497D">
                      <a:lumMod val="75000"/>
                    </a:srgbClr>
                  </a:solidFill>
                  <a:latin typeface="HG丸ｺﾞｼｯｸM-PRO" pitchFamily="50" charset="-128"/>
                  <a:ea typeface="HG丸ｺﾞｼｯｸM-PRO" pitchFamily="50" charset="-128"/>
                </a:rPr>
                <a:t>基幹相談支援</a:t>
              </a:r>
              <a:endParaRPr lang="en-US" altLang="ja-JP" dirty="0">
                <a:solidFill>
                  <a:srgbClr val="1F497D">
                    <a:lumMod val="75000"/>
                  </a:srgbClr>
                </a:solidFill>
                <a:latin typeface="HG丸ｺﾞｼｯｸM-PRO" pitchFamily="50" charset="-128"/>
                <a:ea typeface="HG丸ｺﾞｼｯｸM-PRO" pitchFamily="50" charset="-128"/>
              </a:endParaRPr>
            </a:p>
            <a:p>
              <a:pPr algn="ctr">
                <a:defRPr/>
              </a:pPr>
              <a:r>
                <a:rPr lang="ja-JP" altLang="en-US" dirty="0">
                  <a:solidFill>
                    <a:srgbClr val="1F497D">
                      <a:lumMod val="75000"/>
                    </a:srgbClr>
                  </a:solidFill>
                  <a:latin typeface="HG丸ｺﾞｼｯｸM-PRO" pitchFamily="50" charset="-128"/>
                  <a:ea typeface="HG丸ｺﾞｼｯｸM-PRO" pitchFamily="50" charset="-128"/>
                </a:rPr>
                <a:t>センター</a:t>
              </a:r>
            </a:p>
          </p:txBody>
        </p:sp>
        <p:pic>
          <p:nvPicPr>
            <p:cNvPr id="99" name="Picture 10" descr="http://www.icapsule.leyline.jp/illust/048.gif"/>
            <p:cNvPicPr>
              <a:picLocks noChangeAspect="1" noChangeArrowheads="1"/>
            </p:cNvPicPr>
            <p:nvPr/>
          </p:nvPicPr>
          <p:blipFill>
            <a:blip r:embed="rId14" cstate="print"/>
            <a:srcRect/>
            <a:stretch>
              <a:fillRect/>
            </a:stretch>
          </p:blipFill>
          <p:spPr bwMode="auto">
            <a:xfrm>
              <a:off x="7227155" y="1341050"/>
              <a:ext cx="822189" cy="532715"/>
            </a:xfrm>
            <a:prstGeom prst="rect">
              <a:avLst/>
            </a:prstGeom>
            <a:noFill/>
          </p:spPr>
        </p:pic>
        <p:sp>
          <p:nvSpPr>
            <p:cNvPr id="100" name="テキスト ボックス 24"/>
            <p:cNvSpPr txBox="1"/>
            <p:nvPr/>
          </p:nvSpPr>
          <p:spPr>
            <a:xfrm>
              <a:off x="7399516" y="1340768"/>
              <a:ext cx="2234012"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200" dirty="0">
                  <a:solidFill>
                    <a:srgbClr val="1F497D">
                      <a:lumMod val="75000"/>
                    </a:srgbClr>
                  </a:solidFill>
                  <a:latin typeface="HG丸ｺﾞｼｯｸM-PRO" pitchFamily="50" charset="-128"/>
                  <a:ea typeface="HG丸ｺﾞｼｯｸM-PRO" pitchFamily="50" charset="-128"/>
                </a:rPr>
                <a:t>《</a:t>
              </a:r>
              <a:r>
                <a:rPr lang="ja-JP" altLang="en-US" sz="1200" dirty="0">
                  <a:solidFill>
                    <a:srgbClr val="1F497D">
                      <a:lumMod val="75000"/>
                    </a:srgbClr>
                  </a:solidFill>
                  <a:latin typeface="HG丸ｺﾞｼｯｸM-PRO" pitchFamily="50" charset="-128"/>
                  <a:ea typeface="HG丸ｺﾞｼｯｸM-PRO" pitchFamily="50" charset="-128"/>
                </a:rPr>
                <a:t>一般病院</a:t>
              </a:r>
              <a:r>
                <a:rPr lang="en-US" altLang="ja-JP" sz="1200" dirty="0">
                  <a:solidFill>
                    <a:srgbClr val="1F497D">
                      <a:lumMod val="75000"/>
                    </a:srgbClr>
                  </a:solidFill>
                  <a:latin typeface="HG丸ｺﾞｼｯｸM-PRO" pitchFamily="50" charset="-128"/>
                  <a:ea typeface="HG丸ｺﾞｼｯｸM-PRO" pitchFamily="50" charset="-128"/>
                </a:rPr>
                <a:t>》</a:t>
              </a:r>
              <a:endParaRPr lang="ja-JP" altLang="en-US" sz="1200" dirty="0">
                <a:solidFill>
                  <a:srgbClr val="1F497D">
                    <a:lumMod val="75000"/>
                  </a:srgbClr>
                </a:solidFill>
                <a:latin typeface="HG丸ｺﾞｼｯｸM-PRO" pitchFamily="50" charset="-128"/>
                <a:ea typeface="HG丸ｺﾞｼｯｸM-PRO" pitchFamily="50" charset="-128"/>
              </a:endParaRPr>
            </a:p>
          </p:txBody>
        </p:sp>
        <p:cxnSp>
          <p:nvCxnSpPr>
            <p:cNvPr id="3" name="直線矢印コネクタ 2"/>
            <p:cNvCxnSpPr/>
            <p:nvPr/>
          </p:nvCxnSpPr>
          <p:spPr>
            <a:xfrm>
              <a:off x="7641150" y="1916832"/>
              <a:ext cx="0" cy="333596"/>
            </a:xfrm>
            <a:prstGeom prst="straightConnector1">
              <a:avLst/>
            </a:prstGeom>
            <a:ln w="28575">
              <a:solidFill>
                <a:schemeClr val="accent2">
                  <a:lumMod val="60000"/>
                  <a:lumOff val="4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6174824" y="4780622"/>
              <a:ext cx="1016798" cy="212798"/>
            </a:xfrm>
            <a:prstGeom prst="roundRect">
              <a:avLst/>
            </a:prstGeom>
            <a:solidFill>
              <a:srgbClr val="F274AA"/>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rgbClr val="FFFFFF"/>
                  </a:solidFill>
                  <a:latin typeface="メイリオ" pitchFamily="50" charset="-128"/>
                  <a:ea typeface="メイリオ" pitchFamily="50" charset="-128"/>
                  <a:cs typeface="メイリオ" pitchFamily="50" charset="-128"/>
                </a:rPr>
                <a:t>地域定着支援</a:t>
              </a:r>
            </a:p>
          </p:txBody>
        </p:sp>
        <p:sp>
          <p:nvSpPr>
            <p:cNvPr id="101" name="角丸四角形 100"/>
            <p:cNvSpPr/>
            <p:nvPr/>
          </p:nvSpPr>
          <p:spPr>
            <a:xfrm>
              <a:off x="3326451" y="5026521"/>
              <a:ext cx="1253581" cy="949167"/>
            </a:xfrm>
            <a:prstGeom prst="roundRect">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5996" tIns="35996" rIns="35996" bIns="35996" spcCol="0" rtlCol="0" anchor="t"/>
            <a:lstStyle/>
            <a:p>
              <a:r>
                <a:rPr lang="ja-JP" altLang="en-US" sz="900" dirty="0">
                  <a:solidFill>
                    <a:srgbClr val="1F497D">
                      <a:lumMod val="75000"/>
                    </a:srgbClr>
                  </a:solidFill>
                  <a:latin typeface="メイリオ" pitchFamily="50" charset="-128"/>
                  <a:ea typeface="メイリオ" pitchFamily="50" charset="-128"/>
                </a:rPr>
                <a:t>　障害者の抱える課題や適切なサービス利用に向けて、ケアマネジメントによりきめ細かく支援。</a:t>
              </a:r>
              <a:endParaRPr lang="en-US" altLang="ja-JP" sz="900" dirty="0">
                <a:solidFill>
                  <a:srgbClr val="1F497D">
                    <a:lumMod val="75000"/>
                  </a:srgbClr>
                </a:solidFill>
                <a:latin typeface="メイリオ" pitchFamily="50" charset="-128"/>
                <a:ea typeface="メイリオ" pitchFamily="50" charset="-128"/>
              </a:endParaRPr>
            </a:p>
          </p:txBody>
        </p:sp>
        <p:sp>
          <p:nvSpPr>
            <p:cNvPr id="102" name="角丸四角形 101"/>
            <p:cNvSpPr/>
            <p:nvPr/>
          </p:nvSpPr>
          <p:spPr>
            <a:xfrm>
              <a:off x="4806991" y="4784089"/>
              <a:ext cx="1016798" cy="212798"/>
            </a:xfrm>
            <a:prstGeom prst="roundRect">
              <a:avLst/>
            </a:prstGeom>
            <a:solidFill>
              <a:srgbClr val="FFC000"/>
            </a:solidFill>
            <a:ln>
              <a:solidFill>
                <a:srgbClr val="FFD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rgbClr val="FFFFFF"/>
                  </a:solidFill>
                  <a:latin typeface="メイリオ" pitchFamily="50" charset="-128"/>
                  <a:ea typeface="メイリオ" pitchFamily="50" charset="-128"/>
                  <a:cs typeface="メイリオ" pitchFamily="50" charset="-128"/>
                </a:rPr>
                <a:t>地域移行支援</a:t>
              </a:r>
            </a:p>
          </p:txBody>
        </p:sp>
        <p:sp>
          <p:nvSpPr>
            <p:cNvPr id="103" name="角丸四角形 102"/>
            <p:cNvSpPr/>
            <p:nvPr/>
          </p:nvSpPr>
          <p:spPr>
            <a:xfrm>
              <a:off x="3447528" y="4777396"/>
              <a:ext cx="1016798" cy="21279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rgbClr val="00B050"/>
                  </a:solidFill>
                  <a:latin typeface="メイリオ" pitchFamily="50" charset="-128"/>
                  <a:ea typeface="メイリオ" pitchFamily="50" charset="-128"/>
                  <a:cs typeface="メイリオ" pitchFamily="50" charset="-128"/>
                </a:rPr>
                <a:t>計画相談支援</a:t>
              </a:r>
            </a:p>
          </p:txBody>
        </p:sp>
        <p:sp>
          <p:nvSpPr>
            <p:cNvPr id="18" name="フリーフォーム 17"/>
            <p:cNvSpPr/>
            <p:nvPr/>
          </p:nvSpPr>
          <p:spPr>
            <a:xfrm>
              <a:off x="2065400" y="1207526"/>
              <a:ext cx="5406831" cy="1146183"/>
            </a:xfrm>
            <a:custGeom>
              <a:avLst/>
              <a:gdLst>
                <a:gd name="connsiteX0" fmla="*/ 0 w 4905375"/>
                <a:gd name="connsiteY0" fmla="*/ 514523 h 676448"/>
                <a:gd name="connsiteX1" fmla="*/ 171450 w 4905375"/>
                <a:gd name="connsiteY1" fmla="*/ 381173 h 676448"/>
                <a:gd name="connsiteX2" fmla="*/ 514350 w 4905375"/>
                <a:gd name="connsiteY2" fmla="*/ 247823 h 676448"/>
                <a:gd name="connsiteX3" fmla="*/ 1104900 w 4905375"/>
                <a:gd name="connsiteY3" fmla="*/ 95423 h 676448"/>
                <a:gd name="connsiteX4" fmla="*/ 1762125 w 4905375"/>
                <a:gd name="connsiteY4" fmla="*/ 28748 h 676448"/>
                <a:gd name="connsiteX5" fmla="*/ 2295525 w 4905375"/>
                <a:gd name="connsiteY5" fmla="*/ 173 h 676448"/>
                <a:gd name="connsiteX6" fmla="*/ 2790825 w 4905375"/>
                <a:gd name="connsiteY6" fmla="*/ 19223 h 676448"/>
                <a:gd name="connsiteX7" fmla="*/ 3362325 w 4905375"/>
                <a:gd name="connsiteY7" fmla="*/ 66848 h 676448"/>
                <a:gd name="connsiteX8" fmla="*/ 3981450 w 4905375"/>
                <a:gd name="connsiteY8" fmla="*/ 181148 h 676448"/>
                <a:gd name="connsiteX9" fmla="*/ 4457700 w 4905375"/>
                <a:gd name="connsiteY9" fmla="*/ 343073 h 676448"/>
                <a:gd name="connsiteX10" fmla="*/ 4772025 w 4905375"/>
                <a:gd name="connsiteY10" fmla="*/ 504998 h 676448"/>
                <a:gd name="connsiteX11" fmla="*/ 4905375 w 4905375"/>
                <a:gd name="connsiteY11" fmla="*/ 676448 h 6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5375" h="676448">
                  <a:moveTo>
                    <a:pt x="0" y="514523"/>
                  </a:moveTo>
                  <a:cubicBezTo>
                    <a:pt x="42862" y="470073"/>
                    <a:pt x="85725" y="425623"/>
                    <a:pt x="171450" y="381173"/>
                  </a:cubicBezTo>
                  <a:cubicBezTo>
                    <a:pt x="257175" y="336723"/>
                    <a:pt x="358775" y="295448"/>
                    <a:pt x="514350" y="247823"/>
                  </a:cubicBezTo>
                  <a:cubicBezTo>
                    <a:pt x="669925" y="200198"/>
                    <a:pt x="896937" y="131936"/>
                    <a:pt x="1104900" y="95423"/>
                  </a:cubicBezTo>
                  <a:cubicBezTo>
                    <a:pt x="1312863" y="58910"/>
                    <a:pt x="1563687" y="44623"/>
                    <a:pt x="1762125" y="28748"/>
                  </a:cubicBezTo>
                  <a:cubicBezTo>
                    <a:pt x="1960563" y="12873"/>
                    <a:pt x="2124075" y="1760"/>
                    <a:pt x="2295525" y="173"/>
                  </a:cubicBezTo>
                  <a:cubicBezTo>
                    <a:pt x="2466975" y="-1415"/>
                    <a:pt x="2613025" y="8111"/>
                    <a:pt x="2790825" y="19223"/>
                  </a:cubicBezTo>
                  <a:cubicBezTo>
                    <a:pt x="2968625" y="30335"/>
                    <a:pt x="3163888" y="39861"/>
                    <a:pt x="3362325" y="66848"/>
                  </a:cubicBezTo>
                  <a:cubicBezTo>
                    <a:pt x="3560762" y="93835"/>
                    <a:pt x="3798888" y="135111"/>
                    <a:pt x="3981450" y="181148"/>
                  </a:cubicBezTo>
                  <a:cubicBezTo>
                    <a:pt x="4164012" y="227185"/>
                    <a:pt x="4325938" y="289098"/>
                    <a:pt x="4457700" y="343073"/>
                  </a:cubicBezTo>
                  <a:cubicBezTo>
                    <a:pt x="4589463" y="397048"/>
                    <a:pt x="4697413" y="449436"/>
                    <a:pt x="4772025" y="504998"/>
                  </a:cubicBezTo>
                  <a:cubicBezTo>
                    <a:pt x="4846637" y="560560"/>
                    <a:pt x="4876006" y="618504"/>
                    <a:pt x="4905375" y="676448"/>
                  </a:cubicBezTo>
                </a:path>
              </a:pathLst>
            </a:custGeom>
            <a:noFill/>
            <a:ln>
              <a:solidFill>
                <a:schemeClr val="accent2">
                  <a:lumMod val="60000"/>
                  <a:lumOff val="40000"/>
                </a:schemeClr>
              </a:solidFill>
              <a:prstDash val="sysDot"/>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endParaRPr>
            </a:p>
          </p:txBody>
        </p:sp>
        <p:pic>
          <p:nvPicPr>
            <p:cNvPr id="106" name="Picture 2" descr="http://sr.photos2.fotosearch.com/bthumb/CSP/CSP029/k0291958.jpg"/>
            <p:cNvPicPr>
              <a:picLocks noChangeAspect="1" noChangeArrowheads="1"/>
            </p:cNvPicPr>
            <p:nvPr/>
          </p:nvPicPr>
          <p:blipFill>
            <a:blip r:embed="rId15" cstate="print"/>
            <a:srcRect/>
            <a:stretch>
              <a:fillRect/>
            </a:stretch>
          </p:blipFill>
          <p:spPr bwMode="auto">
            <a:xfrm>
              <a:off x="3658760" y="1789832"/>
              <a:ext cx="435017" cy="340337"/>
            </a:xfrm>
            <a:prstGeom prst="rect">
              <a:avLst/>
            </a:prstGeom>
            <a:solidFill>
              <a:schemeClr val="bg1">
                <a:alpha val="0"/>
              </a:schemeClr>
            </a:solidFill>
          </p:spPr>
        </p:pic>
        <p:sp>
          <p:nvSpPr>
            <p:cNvPr id="118" name="テキスト ボックス 24"/>
            <p:cNvSpPr txBox="1"/>
            <p:nvPr/>
          </p:nvSpPr>
          <p:spPr>
            <a:xfrm>
              <a:off x="560548" y="1424626"/>
              <a:ext cx="1634851"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800" dirty="0">
                  <a:solidFill>
                    <a:srgbClr val="1F497D">
                      <a:lumMod val="75000"/>
                    </a:srgbClr>
                  </a:solidFill>
                  <a:latin typeface="HG丸ｺﾞｼｯｸM-PRO" pitchFamily="50" charset="-128"/>
                  <a:ea typeface="HG丸ｺﾞｼｯｸM-PRO" pitchFamily="50" charset="-128"/>
                </a:rPr>
                <a:t>・</a:t>
              </a:r>
              <a:r>
                <a:rPr lang="en-US" altLang="ja-JP" sz="800" dirty="0">
                  <a:solidFill>
                    <a:srgbClr val="1F497D">
                      <a:lumMod val="75000"/>
                    </a:srgbClr>
                  </a:solidFill>
                  <a:latin typeface="HG丸ｺﾞｼｯｸM-PRO" pitchFamily="50" charset="-128"/>
                  <a:ea typeface="HG丸ｺﾞｼｯｸM-PRO" pitchFamily="50" charset="-128"/>
                </a:rPr>
                <a:t>24</a:t>
              </a:r>
              <a:r>
                <a:rPr lang="ja-JP" altLang="en-US" sz="800" dirty="0">
                  <a:solidFill>
                    <a:srgbClr val="1F497D">
                      <a:lumMod val="75000"/>
                    </a:srgbClr>
                  </a:solidFill>
                  <a:latin typeface="HG丸ｺﾞｼｯｸM-PRO" pitchFamily="50" charset="-128"/>
                  <a:ea typeface="HG丸ｺﾞｼｯｸM-PRO" pitchFamily="50" charset="-128"/>
                </a:rPr>
                <a:t>時間精神医療</a:t>
              </a:r>
              <a:endParaRPr lang="en-US" altLang="ja-JP" sz="800" dirty="0">
                <a:solidFill>
                  <a:srgbClr val="1F497D">
                    <a:lumMod val="75000"/>
                  </a:srgbClr>
                </a:solidFill>
                <a:latin typeface="HG丸ｺﾞｼｯｸM-PRO" pitchFamily="50" charset="-128"/>
                <a:ea typeface="HG丸ｺﾞｼｯｸM-PRO" pitchFamily="50" charset="-128"/>
              </a:endParaRPr>
            </a:p>
            <a:p>
              <a:pPr>
                <a:defRPr/>
              </a:pPr>
              <a:r>
                <a:rPr lang="ja-JP" altLang="en-US" sz="800" dirty="0">
                  <a:solidFill>
                    <a:srgbClr val="1F497D">
                      <a:lumMod val="75000"/>
                    </a:srgbClr>
                  </a:solidFill>
                  <a:latin typeface="HG丸ｺﾞｼｯｸM-PRO" pitchFamily="50" charset="-128"/>
                  <a:ea typeface="HG丸ｺﾞｼｯｸM-PRO" pitchFamily="50" charset="-128"/>
                </a:rPr>
                <a:t>　相談窓口</a:t>
              </a:r>
              <a:endParaRPr lang="en-US" altLang="ja-JP" sz="800" dirty="0">
                <a:solidFill>
                  <a:srgbClr val="1F497D">
                    <a:lumMod val="75000"/>
                  </a:srgbClr>
                </a:solidFill>
                <a:latin typeface="HG丸ｺﾞｼｯｸM-PRO" pitchFamily="50" charset="-128"/>
                <a:ea typeface="HG丸ｺﾞｼｯｸM-PRO" pitchFamily="50" charset="-128"/>
              </a:endParaRPr>
            </a:p>
            <a:p>
              <a:pPr>
                <a:defRPr/>
              </a:pPr>
              <a:r>
                <a:rPr lang="ja-JP" altLang="en-US" sz="800" dirty="0">
                  <a:solidFill>
                    <a:srgbClr val="1F497D">
                      <a:lumMod val="75000"/>
                    </a:srgbClr>
                  </a:solidFill>
                  <a:latin typeface="HG丸ｺﾞｼｯｸM-PRO" pitchFamily="50" charset="-128"/>
                  <a:ea typeface="HG丸ｺﾞｼｯｸM-PRO" pitchFamily="50" charset="-128"/>
                </a:rPr>
                <a:t>・休日・夜間救急</a:t>
              </a:r>
            </a:p>
          </p:txBody>
        </p:sp>
        <p:sp>
          <p:nvSpPr>
            <p:cNvPr id="119" name="テキスト ボックス 24"/>
            <p:cNvSpPr txBox="1"/>
            <p:nvPr/>
          </p:nvSpPr>
          <p:spPr>
            <a:xfrm>
              <a:off x="8072468" y="1540149"/>
              <a:ext cx="1273023"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800" dirty="0">
                  <a:solidFill>
                    <a:srgbClr val="1F497D">
                      <a:lumMod val="75000"/>
                    </a:srgbClr>
                  </a:solidFill>
                  <a:latin typeface="HG丸ｺﾞｼｯｸM-PRO" pitchFamily="50" charset="-128"/>
                  <a:ea typeface="HG丸ｺﾞｼｯｸM-PRO" pitchFamily="50" charset="-128"/>
                </a:rPr>
                <a:t>・かかりつけ医</a:t>
              </a:r>
            </a:p>
          </p:txBody>
        </p:sp>
        <p:sp>
          <p:nvSpPr>
            <p:cNvPr id="120" name="正方形/長方形 119"/>
            <p:cNvSpPr/>
            <p:nvPr/>
          </p:nvSpPr>
          <p:spPr>
            <a:xfrm flipH="1">
              <a:off x="3944896" y="1223160"/>
              <a:ext cx="1521092" cy="300143"/>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sz="800" dirty="0">
                  <a:solidFill>
                    <a:srgbClr val="1F497D">
                      <a:lumMod val="75000"/>
                    </a:srgbClr>
                  </a:solidFill>
                  <a:latin typeface="メイリオ" pitchFamily="50" charset="-128"/>
                  <a:ea typeface="メイリオ" pitchFamily="50" charset="-128"/>
                </a:rPr>
                <a:t>他職種チームによる訪問支援</a:t>
              </a:r>
            </a:p>
          </p:txBody>
        </p:sp>
        <p:cxnSp>
          <p:nvCxnSpPr>
            <p:cNvPr id="121" name="直線矢印コネクタ 120"/>
            <p:cNvCxnSpPr/>
            <p:nvPr/>
          </p:nvCxnSpPr>
          <p:spPr>
            <a:xfrm flipH="1" flipV="1">
              <a:off x="3178926" y="2833180"/>
              <a:ext cx="1248138" cy="1224136"/>
            </a:xfrm>
            <a:prstGeom prst="straightConnector1">
              <a:avLst/>
            </a:prstGeom>
            <a:ln w="28575">
              <a:solidFill>
                <a:srgbClr val="99FF6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6223019" y="3082023"/>
              <a:ext cx="1248138" cy="1224136"/>
            </a:xfrm>
            <a:prstGeom prst="straightConnector1">
              <a:avLst/>
            </a:prstGeom>
            <a:ln w="28575">
              <a:solidFill>
                <a:srgbClr val="FF99CC"/>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6068063" y="2924944"/>
              <a:ext cx="1248138" cy="1224136"/>
            </a:xfrm>
            <a:prstGeom prst="straightConnector1">
              <a:avLst/>
            </a:prstGeom>
            <a:ln w="28575">
              <a:solidFill>
                <a:srgbClr val="99FF66"/>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8" name="円/楕円 127"/>
            <p:cNvSpPr/>
            <p:nvPr/>
          </p:nvSpPr>
          <p:spPr>
            <a:xfrm>
              <a:off x="1280596" y="1772820"/>
              <a:ext cx="837010" cy="469291"/>
            </a:xfrm>
            <a:prstGeom prst="ellipse">
              <a:avLst/>
            </a:prstGeom>
            <a:solidFill>
              <a:srgbClr val="1F497D">
                <a:lumMod val="60000"/>
                <a:lumOff val="40000"/>
              </a:srgbClr>
            </a:solidFill>
            <a:ln w="25400" cap="flat" cmpd="sng" algn="ctr">
              <a:solidFill>
                <a:srgbClr val="4F81BD">
                  <a:lumMod val="75000"/>
                </a:srgbClr>
              </a:solidFill>
              <a:prstDash val="solid"/>
            </a:ln>
            <a:effectLst/>
          </p:spPr>
          <p:txBody>
            <a:bodyPr lIns="36000" tIns="36000" rIns="36000" bIns="36000" rtlCol="0" anchor="ctr"/>
            <a:lstStyle/>
            <a:p>
              <a:pPr algn="ctr" fontAlgn="auto">
                <a:spcBef>
                  <a:spcPts val="0"/>
                </a:spcBef>
                <a:spcAft>
                  <a:spcPts val="0"/>
                </a:spcAft>
                <a:defRPr/>
              </a:pPr>
              <a:r>
                <a:rPr lang="ja-JP" altLang="en-US" sz="800" kern="0" dirty="0">
                  <a:solidFill>
                    <a:sysClr val="window" lastClr="FFFFFF"/>
                  </a:solidFill>
                  <a:latin typeface="Calibri"/>
                  <a:ea typeface="ＭＳ Ｐゴシック"/>
                </a:rPr>
                <a:t>アウトリーチチームによる支援</a:t>
              </a:r>
            </a:p>
          </p:txBody>
        </p:sp>
        <p:sp>
          <p:nvSpPr>
            <p:cNvPr id="134" name="円/楕円 133"/>
            <p:cNvSpPr/>
            <p:nvPr/>
          </p:nvSpPr>
          <p:spPr>
            <a:xfrm>
              <a:off x="2144693" y="1807582"/>
              <a:ext cx="837010" cy="469290"/>
            </a:xfrm>
            <a:prstGeom prst="ellipse">
              <a:avLst/>
            </a:prstGeom>
            <a:solidFill>
              <a:srgbClr val="1F497D">
                <a:lumMod val="60000"/>
                <a:lumOff val="40000"/>
              </a:srgbClr>
            </a:solidFill>
            <a:ln w="25400" cap="flat" cmpd="sng" algn="ctr">
              <a:solidFill>
                <a:srgbClr val="4F81BD">
                  <a:lumMod val="75000"/>
                </a:srgbClr>
              </a:solidFill>
              <a:prstDash val="solid"/>
            </a:ln>
            <a:effectLst/>
          </p:spPr>
          <p:txBody>
            <a:bodyPr lIns="36000" tIns="36000" rIns="36000" bIns="36000" rtlCol="0" anchor="ctr"/>
            <a:lstStyle/>
            <a:p>
              <a:pPr algn="ctr" fontAlgn="auto">
                <a:spcBef>
                  <a:spcPts val="0"/>
                </a:spcBef>
                <a:spcAft>
                  <a:spcPts val="0"/>
                </a:spcAft>
                <a:defRPr/>
              </a:pPr>
              <a:r>
                <a:rPr lang="ja-JP" altLang="en-US" sz="800" kern="0" dirty="0">
                  <a:solidFill>
                    <a:sysClr val="window" lastClr="FFFFFF"/>
                  </a:solidFill>
                  <a:latin typeface="Calibri"/>
                  <a:ea typeface="ＭＳ Ｐゴシック"/>
                </a:rPr>
                <a:t>訪問・外来</a:t>
              </a:r>
              <a:endParaRPr lang="en-US" altLang="ja-JP" sz="800" kern="0" dirty="0">
                <a:solidFill>
                  <a:sysClr val="window" lastClr="FFFFFF"/>
                </a:solidFill>
                <a:latin typeface="Calibri"/>
                <a:ea typeface="ＭＳ Ｐゴシック"/>
              </a:endParaRPr>
            </a:p>
            <a:p>
              <a:pPr algn="ctr" fontAlgn="auto">
                <a:spcBef>
                  <a:spcPts val="0"/>
                </a:spcBef>
                <a:spcAft>
                  <a:spcPts val="0"/>
                </a:spcAft>
                <a:defRPr/>
              </a:pPr>
              <a:r>
                <a:rPr lang="ja-JP" altLang="en-US" sz="800" kern="0" dirty="0">
                  <a:solidFill>
                    <a:sysClr val="window" lastClr="FFFFFF"/>
                  </a:solidFill>
                  <a:latin typeface="Calibri"/>
                  <a:ea typeface="ＭＳ Ｐゴシック"/>
                </a:rPr>
                <a:t>デイケア</a:t>
              </a:r>
            </a:p>
          </p:txBody>
        </p:sp>
        <p:pic>
          <p:nvPicPr>
            <p:cNvPr id="57" name="Picture 10" descr="http://www.icapsule.leyline.jp/illust/048.gif"/>
            <p:cNvPicPr>
              <a:picLocks noChangeAspect="1" noChangeArrowheads="1"/>
            </p:cNvPicPr>
            <p:nvPr/>
          </p:nvPicPr>
          <p:blipFill>
            <a:blip r:embed="rId14" cstate="print"/>
            <a:srcRect/>
            <a:stretch>
              <a:fillRect/>
            </a:stretch>
          </p:blipFill>
          <p:spPr bwMode="auto">
            <a:xfrm>
              <a:off x="1496768" y="2132858"/>
              <a:ext cx="1111367" cy="720080"/>
            </a:xfrm>
            <a:prstGeom prst="rect">
              <a:avLst/>
            </a:prstGeom>
            <a:noFill/>
          </p:spPr>
        </p:pic>
        <p:pic>
          <p:nvPicPr>
            <p:cNvPr id="34" name="Picture 4" descr="11"/>
            <p:cNvPicPr>
              <a:picLocks noChangeAspect="1" noChangeArrowheads="1"/>
            </p:cNvPicPr>
            <p:nvPr/>
          </p:nvPicPr>
          <p:blipFill>
            <a:blip r:embed="rId16" cstate="print"/>
            <a:srcRect/>
            <a:stretch>
              <a:fillRect/>
            </a:stretch>
          </p:blipFill>
          <p:spPr bwMode="auto">
            <a:xfrm>
              <a:off x="2491228" y="2327862"/>
              <a:ext cx="475463" cy="526667"/>
            </a:xfrm>
            <a:prstGeom prst="rect">
              <a:avLst/>
            </a:prstGeom>
            <a:noFill/>
          </p:spPr>
        </p:pic>
        <p:cxnSp>
          <p:nvCxnSpPr>
            <p:cNvPr id="136" name="直線矢印コネクタ 135"/>
            <p:cNvCxnSpPr/>
            <p:nvPr/>
          </p:nvCxnSpPr>
          <p:spPr>
            <a:xfrm flipH="1">
              <a:off x="6033120" y="2924944"/>
              <a:ext cx="1170130" cy="1152128"/>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rot="2622282" flipH="1">
              <a:off x="6553350" y="2897898"/>
              <a:ext cx="390043" cy="648072"/>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91430" tIns="45715" rIns="91430" bIns="45715" rtlCol="0" anchor="ctr"/>
            <a:lstStyle/>
            <a:p>
              <a:pPr algn="ctr"/>
              <a:r>
                <a:rPr lang="ja-JP" altLang="en-US" sz="600" dirty="0">
                  <a:solidFill>
                    <a:srgbClr val="1F497D">
                      <a:lumMod val="75000"/>
                    </a:srgbClr>
                  </a:solidFill>
                  <a:latin typeface="メイリオ" pitchFamily="50" charset="-128"/>
                  <a:ea typeface="メイリオ" pitchFamily="50" charset="-128"/>
                </a:rPr>
                <a:t>利用申請</a:t>
              </a:r>
            </a:p>
          </p:txBody>
        </p:sp>
        <p:sp>
          <p:nvSpPr>
            <p:cNvPr id="108" name="円/楕円 107"/>
            <p:cNvSpPr/>
            <p:nvPr/>
          </p:nvSpPr>
          <p:spPr>
            <a:xfrm>
              <a:off x="1712640" y="1412776"/>
              <a:ext cx="837010" cy="470026"/>
            </a:xfrm>
            <a:prstGeom prst="ellipse">
              <a:avLst/>
            </a:prstGeom>
            <a:solidFill>
              <a:srgbClr val="1F497D">
                <a:lumMod val="60000"/>
                <a:lumOff val="40000"/>
              </a:srgbClr>
            </a:solidFill>
            <a:ln w="25400" cap="flat" cmpd="sng" algn="ctr">
              <a:solidFill>
                <a:srgbClr val="4F81BD">
                  <a:lumMod val="75000"/>
                </a:srgbClr>
              </a:solidFill>
              <a:prstDash val="solid"/>
            </a:ln>
            <a:effectLst/>
          </p:spPr>
          <p:txBody>
            <a:bodyPr lIns="36000" tIns="36000" rIns="36000" bIns="36000" rtlCol="0" anchor="ctr"/>
            <a:lstStyle/>
            <a:p>
              <a:pPr algn="ctr" fontAlgn="auto">
                <a:spcBef>
                  <a:spcPts val="0"/>
                </a:spcBef>
                <a:spcAft>
                  <a:spcPts val="0"/>
                </a:spcAft>
                <a:defRPr/>
              </a:pPr>
              <a:r>
                <a:rPr lang="ja-JP" altLang="en-US" sz="800" kern="0" dirty="0">
                  <a:solidFill>
                    <a:sysClr val="window" lastClr="FFFFFF"/>
                  </a:solidFill>
                  <a:latin typeface="Calibri"/>
                  <a:ea typeface="ＭＳ Ｐゴシック"/>
                </a:rPr>
                <a:t>精神科救急医療体制</a:t>
              </a:r>
            </a:p>
          </p:txBody>
        </p:sp>
        <p:sp>
          <p:nvSpPr>
            <p:cNvPr id="113" name="角丸四角形 112"/>
            <p:cNvSpPr/>
            <p:nvPr/>
          </p:nvSpPr>
          <p:spPr>
            <a:xfrm>
              <a:off x="5641901" y="3039119"/>
              <a:ext cx="936104" cy="600874"/>
            </a:xfrm>
            <a:prstGeom prst="roundRect">
              <a:avLst/>
            </a:prstGeom>
            <a:solidFill>
              <a:srgbClr val="FF6699"/>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sz="800" b="1" dirty="0">
                  <a:solidFill>
                    <a:prstClr val="white"/>
                  </a:solidFill>
                  <a:latin typeface="メイリオ" pitchFamily="50" charset="-128"/>
                  <a:ea typeface="メイリオ" pitchFamily="50" charset="-128"/>
                </a:rPr>
                <a:t>空床利用型の短期入所を認めるなど規制緩和（</a:t>
              </a:r>
              <a:r>
                <a:rPr lang="en-US" altLang="ja-JP" sz="800" b="1" dirty="0">
                  <a:solidFill>
                    <a:prstClr val="white"/>
                  </a:solidFill>
                  <a:latin typeface="メイリオ" pitchFamily="50" charset="-128"/>
                  <a:ea typeface="メイリオ" pitchFamily="50" charset="-128"/>
                </a:rPr>
                <a:t>H23</a:t>
              </a:r>
              <a:r>
                <a:rPr lang="ja-JP" altLang="en-US" sz="800" b="1" dirty="0">
                  <a:solidFill>
                    <a:prstClr val="white"/>
                  </a:solidFill>
                  <a:latin typeface="メイリオ" pitchFamily="50" charset="-128"/>
                  <a:ea typeface="メイリオ" pitchFamily="50" charset="-128"/>
                </a:rPr>
                <a:t>）</a:t>
              </a:r>
              <a:endParaRPr lang="en-US" altLang="ja-JP" sz="800" b="1" dirty="0">
                <a:solidFill>
                  <a:prstClr val="white"/>
                </a:solidFill>
                <a:latin typeface="メイリオ" pitchFamily="50" charset="-128"/>
                <a:ea typeface="メイリオ" pitchFamily="50" charset="-128"/>
              </a:endParaRPr>
            </a:p>
          </p:txBody>
        </p:sp>
        <p:pic>
          <p:nvPicPr>
            <p:cNvPr id="1026" name="Picture 2" descr="クリニック（診療所）と建物のイラスト"/>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93252" y="1451034"/>
              <a:ext cx="526007" cy="497221"/>
            </a:xfrm>
            <a:prstGeom prst="rect">
              <a:avLst/>
            </a:prstGeom>
            <a:noFill/>
            <a:extLst>
              <a:ext uri="{909E8E84-426E-40DD-AFC4-6F175D3DCCD1}">
                <a14:hiddenFill xmlns:a14="http://schemas.microsoft.com/office/drawing/2010/main">
                  <a:solidFill>
                    <a:srgbClr val="FFFFFF"/>
                  </a:solidFill>
                </a14:hiddenFill>
              </a:ext>
            </a:extLst>
          </p:spPr>
        </p:pic>
        <p:sp>
          <p:nvSpPr>
            <p:cNvPr id="149" name="テキスト ボックス 24"/>
            <p:cNvSpPr txBox="1"/>
            <p:nvPr/>
          </p:nvSpPr>
          <p:spPr>
            <a:xfrm>
              <a:off x="4881000" y="1870950"/>
              <a:ext cx="2234012"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91430" tIns="45715" rIns="91430" bIns="4571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00" dirty="0">
                  <a:solidFill>
                    <a:srgbClr val="1F497D">
                      <a:lumMod val="75000"/>
                    </a:srgbClr>
                  </a:solidFill>
                  <a:latin typeface="HG丸ｺﾞｼｯｸM-PRO" pitchFamily="50" charset="-128"/>
                  <a:ea typeface="HG丸ｺﾞｼｯｸM-PRO" pitchFamily="50" charset="-128"/>
                </a:rPr>
                <a:t>《</a:t>
              </a:r>
              <a:r>
                <a:rPr lang="ja-JP" altLang="en-US" sz="1000" dirty="0">
                  <a:solidFill>
                    <a:srgbClr val="1F497D">
                      <a:lumMod val="75000"/>
                    </a:srgbClr>
                  </a:solidFill>
                  <a:latin typeface="HG丸ｺﾞｼｯｸM-PRO" pitchFamily="50" charset="-128"/>
                  <a:ea typeface="HG丸ｺﾞｼｯｸM-PRO" pitchFamily="50" charset="-128"/>
                </a:rPr>
                <a:t>精神科診療所</a:t>
              </a:r>
              <a:r>
                <a:rPr lang="en-US" altLang="ja-JP" sz="1000" dirty="0">
                  <a:solidFill>
                    <a:srgbClr val="1F497D">
                      <a:lumMod val="75000"/>
                    </a:srgbClr>
                  </a:solidFill>
                  <a:latin typeface="HG丸ｺﾞｼｯｸM-PRO" pitchFamily="50" charset="-128"/>
                  <a:ea typeface="HG丸ｺﾞｼｯｸM-PRO" pitchFamily="50" charset="-128"/>
                </a:rPr>
                <a:t>》</a:t>
              </a:r>
              <a:endParaRPr lang="ja-JP" altLang="en-US" sz="1000" dirty="0">
                <a:solidFill>
                  <a:srgbClr val="1F497D">
                    <a:lumMod val="75000"/>
                  </a:srgbClr>
                </a:solidFill>
                <a:latin typeface="HG丸ｺﾞｼｯｸM-PRO" pitchFamily="50" charset="-128"/>
                <a:ea typeface="HG丸ｺﾞｼｯｸM-PRO" pitchFamily="50" charset="-128"/>
              </a:endParaRPr>
            </a:p>
          </p:txBody>
        </p:sp>
        <p:sp>
          <p:nvSpPr>
            <p:cNvPr id="150" name="正方形/長方形 149"/>
            <p:cNvSpPr/>
            <p:nvPr/>
          </p:nvSpPr>
          <p:spPr>
            <a:xfrm rot="1311262" flipH="1">
              <a:off x="6589211" y="1995101"/>
              <a:ext cx="936104" cy="288031"/>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a:r>
                <a:rPr lang="ja-JP" altLang="en-US" sz="600" dirty="0">
                  <a:solidFill>
                    <a:srgbClr val="1F497D">
                      <a:lumMod val="75000"/>
                    </a:srgbClr>
                  </a:solidFill>
                  <a:latin typeface="メイリオ" pitchFamily="50" charset="-128"/>
                  <a:ea typeface="メイリオ" pitchFamily="50" charset="-128"/>
                </a:rPr>
                <a:t>通院等</a:t>
              </a:r>
            </a:p>
          </p:txBody>
        </p:sp>
      </p:grpSp>
      <p:sp>
        <p:nvSpPr>
          <p:cNvPr id="5" name="角丸四角形 4"/>
          <p:cNvSpPr/>
          <p:nvPr/>
        </p:nvSpPr>
        <p:spPr>
          <a:xfrm>
            <a:off x="0" y="508045"/>
            <a:ext cx="9887139" cy="817226"/>
          </a:xfrm>
          <a:prstGeom prst="roundRect">
            <a:avLst/>
          </a:prstGeom>
          <a:ln w="3175"/>
        </p:spPr>
        <p:style>
          <a:lnRef idx="2">
            <a:schemeClr val="accent2"/>
          </a:lnRef>
          <a:fillRef idx="1">
            <a:schemeClr val="lt1"/>
          </a:fillRef>
          <a:effectRef idx="0">
            <a:schemeClr val="accent2"/>
          </a:effectRef>
          <a:fontRef idx="minor">
            <a:schemeClr val="dk1"/>
          </a:fontRef>
        </p:style>
        <p:txBody>
          <a:bodyPr rtlCol="0" anchor="ctr"/>
          <a:lstStyle/>
          <a:p>
            <a:r>
              <a:rPr lang="ja-JP" altLang="en-US" dirty="0"/>
              <a:t>　</a:t>
            </a:r>
            <a:r>
              <a:rPr lang="ja-JP" altLang="en-US" sz="1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地域の社会資源の開発・改善を担う</a:t>
            </a:r>
            <a:r>
              <a:rPr lang="en-US" altLang="ja-JP" sz="1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協議会</a:t>
            </a:r>
            <a:r>
              <a:rPr lang="en-US" altLang="ja-JP" sz="1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を積極的に活用すること等により、</a:t>
            </a:r>
            <a:r>
              <a:rPr lang="ja-JP" altLang="en-US" sz="18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地域の実情に応じた円滑な地域移行や地域移行後の地域生活を支える体制整備を進める。</a:t>
            </a:r>
            <a:endParaRPr kumimoji="1" lang="ja-JP" altLang="en-US" sz="18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a:extLst>
              <a:ext uri="{FF2B5EF4-FFF2-40B4-BE49-F238E27FC236}">
                <a16:creationId xmlns:a16="http://schemas.microsoft.com/office/drawing/2014/main" id="{AC72A03F-CB1E-4293-9411-6FBFBAB06581}"/>
              </a:ext>
            </a:extLst>
          </p:cNvPr>
          <p:cNvSpPr txBox="1"/>
          <p:nvPr/>
        </p:nvSpPr>
        <p:spPr>
          <a:xfrm>
            <a:off x="8553400" y="260648"/>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9" name="Text Box 15">
            <a:extLst>
              <a:ext uri="{FF2B5EF4-FFF2-40B4-BE49-F238E27FC236}">
                <a16:creationId xmlns:a16="http://schemas.microsoft.com/office/drawing/2014/main" id="{76568C29-1C10-4BA2-9601-2C2444B96CEC}"/>
              </a:ext>
            </a:extLst>
          </p:cNvPr>
          <p:cNvSpPr txBox="1">
            <a:spLocks noChangeArrowheads="1"/>
          </p:cNvSpPr>
          <p:nvPr/>
        </p:nvSpPr>
        <p:spPr bwMode="auto">
          <a:xfrm>
            <a:off x="56456" y="6588953"/>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508952" y="6515696"/>
            <a:ext cx="2311400" cy="365125"/>
          </a:xfrm>
        </p:spPr>
        <p:txBody>
          <a:bodyPr/>
          <a:lstStyle/>
          <a:p>
            <a:pPr>
              <a:defRPr/>
            </a:pPr>
            <a:fld id="{DAB820D2-88A8-4685-BEAF-DC4CD50082FD}" type="slidenum">
              <a:rPr lang="ja-JP" altLang="en-US" smtClean="0">
                <a:solidFill>
                  <a:prstClr val="black">
                    <a:tint val="75000"/>
                  </a:prstClr>
                </a:solidFill>
              </a:rPr>
              <a:pPr>
                <a:defRPr/>
              </a:pPr>
              <a:t>38</a:t>
            </a:fld>
            <a:endParaRPr lang="ja-JP" altLang="en-US" dirty="0">
              <a:solidFill>
                <a:prstClr val="black">
                  <a:tint val="75000"/>
                </a:prstClr>
              </a:solidFill>
            </a:endParaRPr>
          </a:p>
        </p:txBody>
      </p:sp>
    </p:spTree>
    <p:extLst>
      <p:ext uri="{BB962C8B-B14F-4D97-AF65-F5344CB8AC3E}">
        <p14:creationId xmlns:p14="http://schemas.microsoft.com/office/powerpoint/2010/main" val="3334190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33099" y="2697843"/>
            <a:ext cx="8875904" cy="358932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692" rIns="99692" rtlCol="0" anchor="t" anchorCtr="0"/>
          <a:lstStyle/>
          <a:p>
            <a:pPr marL="0" marR="0" lvl="0" indent="0" algn="l" defTabSz="844083" rtl="0" eaLnBrk="1" fontAlgn="auto" latinLnBrk="0" hangingPunct="1">
              <a:lnSpc>
                <a:spcPts val="1846"/>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障害者支援施設やグループホーム、精神科病院等から地域での一人暮らしに移行した障害者等で、理解力や生活力等に</a:t>
            </a:r>
            <a:endParaRPr kumimoji="1" lang="en-US" altLang="ja-JP"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ts val="1846"/>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不安がある者</a:t>
            </a:r>
            <a:endParaRPr kumimoji="1" lang="en-US" altLang="ja-JP"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ts val="1846"/>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現に、一人で暮らしており、自立生活援助による支援が必要な者</a:t>
            </a:r>
            <a:endParaRPr kumimoji="1" lang="en-US" altLang="ja-JP" sz="3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ts val="1846"/>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障害、疾病等の家族と同居しており（障害者同士で結婚している場合を含む）、家族による支援が見込めないため、実質的</a:t>
            </a:r>
          </a:p>
          <a:p>
            <a:pPr marL="0" marR="0" lvl="0" indent="0" algn="l" defTabSz="844083" rtl="0" eaLnBrk="1" fontAlgn="auto" latinLnBrk="0" hangingPunct="1">
              <a:lnSpc>
                <a:spcPts val="1846"/>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に一人暮らしと同様の状況であり、自立生活援助による支援が必要な者</a:t>
            </a:r>
          </a:p>
        </p:txBody>
      </p:sp>
      <p:sp>
        <p:nvSpPr>
          <p:cNvPr id="5" name="AutoShape 2"/>
          <p:cNvSpPr>
            <a:spLocks noChangeArrowheads="1"/>
          </p:cNvSpPr>
          <p:nvPr/>
        </p:nvSpPr>
        <p:spPr bwMode="auto">
          <a:xfrm>
            <a:off x="2043844" y="366808"/>
            <a:ext cx="5767320" cy="500148"/>
          </a:xfrm>
          <a:prstGeom prst="bevel">
            <a:avLst>
              <a:gd name="adj" fmla="val 12500"/>
            </a:avLst>
          </a:prstGeom>
          <a:solidFill>
            <a:srgbClr val="FFC000"/>
          </a:solidFill>
          <a:ln w="9525">
            <a:solidFill>
              <a:schemeClr val="tx1"/>
            </a:solidFill>
            <a:miter lim="800000"/>
            <a:headEnd/>
            <a:tailEnd/>
          </a:ln>
        </p:spPr>
        <p:txBody>
          <a:bodyPr wrap="square" anchor="ctr">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1F497D">
                    <a:lumMod val="50000"/>
                  </a:srgbClr>
                </a:solidFill>
                <a:effectLst/>
                <a:uLnTx/>
                <a:uFillTx/>
                <a:latin typeface="Arial" charset="0"/>
                <a:ea typeface="ＤＨＰ特太ゴシック体" pitchFamily="2" charset="-128"/>
                <a:cs typeface="+mn-cs"/>
              </a:rPr>
              <a:t>自立生活援助（平成３０年４月～）の概要</a:t>
            </a:r>
          </a:p>
        </p:txBody>
      </p:sp>
      <p:sp>
        <p:nvSpPr>
          <p:cNvPr id="8" name="正方形/長方形 7"/>
          <p:cNvSpPr/>
          <p:nvPr/>
        </p:nvSpPr>
        <p:spPr>
          <a:xfrm>
            <a:off x="542546" y="1187953"/>
            <a:ext cx="8866456" cy="111107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t" anchorCtr="0"/>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障害者支援施設やグループホーム、精神科病院等から地域での一人暮らしに移行した障害者等で、理解力や生活力等に不安がある者に対して、一定の期間（原則１年間）にわたり、自立生活援助事業所の従業者が定期的な居宅訪問や随時の通報を受けて行う訪問、当該利用者からの相談対応等より、当該利用者の日常生活における課題を把握し、必要な情報の提供及び助言、関係機関との連絡調整等を行う。</a:t>
            </a: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4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endParaRPr kumimoji="1" lang="en-US" altLang="ja-JP" sz="4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市町村審査会における個別審査を経てその必要性を判断した上で適当と認められる場合は更新可能</a:t>
            </a: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44083" rtl="0" eaLnBrk="1" fontAlgn="auto" latinLnBrk="0" hangingPunct="1">
              <a:lnSpc>
                <a:spcPts val="1846"/>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p>
        </p:txBody>
      </p:sp>
      <p:sp>
        <p:nvSpPr>
          <p:cNvPr id="7" name="正方形/長方形 6"/>
          <p:cNvSpPr/>
          <p:nvPr/>
        </p:nvSpPr>
        <p:spPr>
          <a:xfrm>
            <a:off x="542547" y="922075"/>
            <a:ext cx="1200745" cy="26587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サービス内容</a:t>
            </a:r>
          </a:p>
        </p:txBody>
      </p:sp>
      <p:sp>
        <p:nvSpPr>
          <p:cNvPr id="10" name="正方形/長方形 9"/>
          <p:cNvSpPr/>
          <p:nvPr/>
        </p:nvSpPr>
        <p:spPr>
          <a:xfrm>
            <a:off x="533100" y="2431966"/>
            <a:ext cx="1210193" cy="26587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　象　者</a:t>
            </a:r>
          </a:p>
        </p:txBody>
      </p:sp>
      <p:sp>
        <p:nvSpPr>
          <p:cNvPr id="14" name="角丸四角形 13"/>
          <p:cNvSpPr/>
          <p:nvPr/>
        </p:nvSpPr>
        <p:spPr>
          <a:xfrm>
            <a:off x="831927" y="4025495"/>
            <a:ext cx="8442160" cy="987984"/>
          </a:xfrm>
          <a:prstGeom prst="roundRect">
            <a:avLst>
              <a:gd name="adj" fmla="val 898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0" bIns="33231" rtlCol="0" anchor="t" anchorCtr="0"/>
          <a:lstStyle/>
          <a:p>
            <a:pPr marL="0" marR="0" lvl="0" indent="0" algn="l" defTabSz="844083" rtl="0" eaLnBrk="1" fontAlgn="auto" latinLnBrk="0" hangingPunct="1">
              <a:lnSpc>
                <a:spcPts val="1569"/>
              </a:lnSpc>
              <a:spcBef>
                <a:spcPts val="0"/>
              </a:spcBef>
              <a:spcAft>
                <a:spcPts val="0"/>
              </a:spcAft>
              <a:buClrTx/>
              <a:buSzTx/>
              <a:buFontTx/>
              <a:buNone/>
              <a:tabLst/>
              <a:defRPr/>
            </a:pPr>
            <a:r>
              <a:rPr kumimoji="1" lang="en-US" altLang="ja-JP" sz="1108"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自立生活援助による支援が必要な者（例）</a:t>
            </a:r>
            <a:endParaRPr kumimoji="1" lang="en-US" altLang="ja-JP" sz="1108"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○地域移行支援の対象要件に該当する施設に入所していた者や精神科病院に入院していた者等であり、理解力や生活力を補う観点</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から支援が必要と認められる場合</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○人間関係や環境の変化等によって、１人暮らしや地域生活を継続することが困難と認められる場合　（家族の死亡、入退院の繰り返し 等）</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○その他、市町村審査会における個別審査を経てその必要性を判断した上で適当と認められる場合</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角丸四角形 14"/>
          <p:cNvSpPr/>
          <p:nvPr/>
        </p:nvSpPr>
        <p:spPr>
          <a:xfrm>
            <a:off x="831928" y="5090723"/>
            <a:ext cx="8436387" cy="997034"/>
          </a:xfrm>
          <a:prstGeom prst="roundRect">
            <a:avLst>
              <a:gd name="adj" fmla="val 753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0" bIns="33231" rtlCol="0" anchor="t" anchorCtr="0"/>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8"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家族による支援が見込めないと判断する場合（例）</a:t>
            </a:r>
            <a:endParaRPr kumimoji="1" lang="en-US" altLang="ja-JP" sz="1108"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○同居している家族が、障害のため介護や移動支援が必要である等、障害福祉サービスを利用して生活を</a:t>
            </a:r>
            <a:r>
              <a:rPr kumimoji="1" lang="ja-JP" altLang="en-US" sz="1108"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営んでいる場合</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○同居している家族が、疾病のため入院を繰り返したり、自宅での療養が必要な場合</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○同居している家族が、高齢のため寝たきりの状態である等、介護サービスを利用して生活を営んでいる場合</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○その他、同居している家族の状況等を踏まえ、利用者への支援を行うことが困難であると認められる場合</a:t>
            </a:r>
          </a:p>
        </p:txBody>
      </p:sp>
      <p:sp>
        <p:nvSpPr>
          <p:cNvPr id="12" name="テキスト ボックス 11">
            <a:extLst>
              <a:ext uri="{FF2B5EF4-FFF2-40B4-BE49-F238E27FC236}">
                <a16:creationId xmlns:a16="http://schemas.microsoft.com/office/drawing/2014/main" id="{7FAE1739-2297-4475-B04F-E7A346C41BA1}"/>
              </a:ext>
            </a:extLst>
          </p:cNvPr>
          <p:cNvSpPr txBox="1"/>
          <p:nvPr/>
        </p:nvSpPr>
        <p:spPr>
          <a:xfrm>
            <a:off x="8409384" y="548680"/>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Text Box 15">
            <a:extLst>
              <a:ext uri="{FF2B5EF4-FFF2-40B4-BE49-F238E27FC236}">
                <a16:creationId xmlns:a16="http://schemas.microsoft.com/office/drawing/2014/main" id="{633E52C1-7A1D-4772-AFB5-0C4DC220A91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p:cNvSpPr>
            <a:spLocks noGrp="1"/>
          </p:cNvSpPr>
          <p:nvPr>
            <p:ph type="sldNum" sz="quarter" idx="12"/>
          </p:nvPr>
        </p:nvSpPr>
        <p:spPr>
          <a:xfrm>
            <a:off x="7594600" y="6540321"/>
            <a:ext cx="2311400" cy="365125"/>
          </a:xfrm>
        </p:spPr>
        <p:txBody>
          <a:bodyPr/>
          <a:lstStyle/>
          <a:p>
            <a:fld id="{F1F3852E-26CA-4289-AEF2-BFA90C44DCC3}" type="slidenum">
              <a:rPr lang="ja-JP" altLang="en-US" smtClean="0">
                <a:solidFill>
                  <a:prstClr val="black">
                    <a:tint val="75000"/>
                  </a:prstClr>
                </a:solidFill>
              </a:rPr>
              <a:pPr/>
              <a:t>39</a:t>
            </a:fld>
            <a:endParaRPr lang="ja-JP" altLang="en-US" dirty="0">
              <a:solidFill>
                <a:prstClr val="black">
                  <a:tint val="75000"/>
                </a:prstClr>
              </a:solidFill>
            </a:endParaRPr>
          </a:p>
        </p:txBody>
      </p:sp>
    </p:spTree>
    <p:extLst>
      <p:ext uri="{BB962C8B-B14F-4D97-AF65-F5344CB8AC3E}">
        <p14:creationId xmlns:p14="http://schemas.microsoft.com/office/powerpoint/2010/main" val="74252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7560" y="548680"/>
            <a:ext cx="849883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「地域を基盤としたソーシャルワーク」の概要</a:t>
            </a:r>
          </a:p>
        </p:txBody>
      </p:sp>
      <p:sp>
        <p:nvSpPr>
          <p:cNvPr id="3" name="正方形/長方形 2"/>
          <p:cNvSpPr/>
          <p:nvPr/>
        </p:nvSpPr>
        <p:spPr>
          <a:xfrm>
            <a:off x="344488" y="1700808"/>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rPr>
              <a:t>①「地域を基盤としたソーシャルワーク」の定義</a:t>
            </a:r>
          </a:p>
        </p:txBody>
      </p:sp>
      <p:sp>
        <p:nvSpPr>
          <p:cNvPr id="4" name="正方形/長方形 3"/>
          <p:cNvSpPr/>
          <p:nvPr/>
        </p:nvSpPr>
        <p:spPr>
          <a:xfrm>
            <a:off x="1298122" y="2959838"/>
            <a:ext cx="7560840"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地域を基盤としたソーシャルワークとは、ジェネラリスト・ソーシャルワークを基礎理論とし、地域で展開する総合相談を実践理念とする、個を地域で支える援助と個を支える地域をつくる援助を</a:t>
            </a:r>
            <a:r>
              <a:rPr lang="ja-JP" altLang="en-US" sz="2400" b="1" dirty="0">
                <a:solidFill>
                  <a:srgbClr val="FF0000"/>
                </a:solidFill>
              </a:rPr>
              <a:t>一体的に推進する</a:t>
            </a:r>
            <a:r>
              <a:rPr lang="ja-JP" altLang="en-US" sz="2400" b="1" dirty="0">
                <a:solidFill>
                  <a:schemeClr val="tx1"/>
                </a:solidFill>
              </a:rPr>
              <a:t>ことを基調とした実践理論の体験である。　　　　　　　　　　　　　　　　　　　　　　　　　　　　　（岩間伸之）</a:t>
            </a:r>
          </a:p>
        </p:txBody>
      </p:sp>
      <p:sp>
        <p:nvSpPr>
          <p:cNvPr id="5" name="正方形/長方形 4"/>
          <p:cNvSpPr/>
          <p:nvPr/>
        </p:nvSpPr>
        <p:spPr>
          <a:xfrm>
            <a:off x="848544" y="2671806"/>
            <a:ext cx="8459996" cy="2952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1675692" y="5696458"/>
            <a:ext cx="7632848" cy="32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出典：岩間伸之・原田正樹「地域福祉援助をつかむ」有斐閣、</a:t>
            </a:r>
            <a:r>
              <a:rPr lang="en-US" altLang="ja-JP" dirty="0">
                <a:solidFill>
                  <a:schemeClr val="tx1"/>
                </a:solidFill>
              </a:rPr>
              <a:t>2012</a:t>
            </a:r>
            <a:r>
              <a:rPr lang="ja-JP" altLang="en-US" dirty="0">
                <a:solidFill>
                  <a:schemeClr val="tx1"/>
                </a:solidFill>
              </a:rPr>
              <a:t>年</a:t>
            </a:r>
          </a:p>
        </p:txBody>
      </p:sp>
      <p:sp>
        <p:nvSpPr>
          <p:cNvPr id="7" name="Text Box 15"/>
          <p:cNvSpPr txBox="1">
            <a:spLocks noChangeArrowheads="1"/>
          </p:cNvSpPr>
          <p:nvPr/>
        </p:nvSpPr>
        <p:spPr bwMode="auto">
          <a:xfrm>
            <a:off x="56456" y="6581001"/>
            <a:ext cx="3600400" cy="276999"/>
          </a:xfrm>
          <a:prstGeom prst="rect">
            <a:avLst/>
          </a:prstGeom>
          <a:noFill/>
          <a:ln w="9525">
            <a:noFill/>
            <a:miter lim="800000"/>
            <a:headEnd/>
            <a:tailEnd/>
          </a:ln>
        </p:spPr>
        <p:txBody>
          <a:bodyPr wrap="square">
            <a:spAutoFit/>
          </a:bodyPr>
          <a:lstStyle/>
          <a:p>
            <a:r>
              <a:rPr lang="ja-JP" altLang="en-US" i="1" dirty="0">
                <a:latin typeface="ＭＳ Ｐ明朝" panose="02020600040205080304" pitchFamily="18" charset="-128"/>
                <a:ea typeface="ＭＳ Ｐ明朝" panose="02020600040205080304" pitchFamily="18" charset="-128"/>
              </a:rPr>
              <a:t>平成</a:t>
            </a:r>
            <a:r>
              <a:rPr lang="en-US" altLang="ja-JP" i="1" dirty="0">
                <a:latin typeface="ＭＳ Ｐ明朝" panose="02020600040205080304" pitchFamily="18" charset="-128"/>
                <a:ea typeface="ＭＳ Ｐ明朝" panose="02020600040205080304" pitchFamily="18" charset="-128"/>
              </a:rPr>
              <a:t>30</a:t>
            </a:r>
            <a:r>
              <a:rPr lang="ja-JP" altLang="en-US" i="1" dirty="0">
                <a:latin typeface="ＭＳ Ｐ明朝" panose="02020600040205080304" pitchFamily="18" charset="-128"/>
                <a:ea typeface="ＭＳ Ｐ明朝" panose="02020600040205080304" pitchFamily="18" charset="-128"/>
              </a:rPr>
              <a:t>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
        <p:nvSpPr>
          <p:cNvPr id="8" name="スライド番号プレースホルダー 1"/>
          <p:cNvSpPr>
            <a:spLocks noGrp="1"/>
          </p:cNvSpPr>
          <p:nvPr>
            <p:ph type="sldNum" sz="quarter" idx="12"/>
          </p:nvPr>
        </p:nvSpPr>
        <p:spPr>
          <a:xfrm>
            <a:off x="7768989" y="6525346"/>
            <a:ext cx="2133600" cy="476250"/>
          </a:xfrm>
        </p:spPr>
        <p:txBody>
          <a:bodyPr/>
          <a:lstStyle/>
          <a:p>
            <a:pPr>
              <a:defRPr/>
            </a:pPr>
            <a:fld id="{804D6B79-3AEB-42FE-A736-A41F7AEA0445}" type="slidenum">
              <a:rPr lang="en-US" altLang="ja-JP" smtClean="0"/>
              <a:pPr>
                <a:defRPr/>
              </a:pPr>
              <a:t>4</a:t>
            </a:fld>
            <a:endParaRPr lang="en-US" altLang="ja-JP" dirty="0"/>
          </a:p>
        </p:txBody>
      </p:sp>
    </p:spTree>
    <p:extLst>
      <p:ext uri="{BB962C8B-B14F-4D97-AF65-F5344CB8AC3E}">
        <p14:creationId xmlns:p14="http://schemas.microsoft.com/office/powerpoint/2010/main" val="3133872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正方形/長方形 146"/>
          <p:cNvSpPr/>
          <p:nvPr/>
        </p:nvSpPr>
        <p:spPr>
          <a:xfrm>
            <a:off x="499584" y="4299663"/>
            <a:ext cx="8864718" cy="2186909"/>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0"/>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60" name="右矢印吹き出し 159"/>
          <p:cNvSpPr/>
          <p:nvPr/>
        </p:nvSpPr>
        <p:spPr>
          <a:xfrm>
            <a:off x="639003" y="4426034"/>
            <a:ext cx="8700947" cy="1990850"/>
          </a:xfrm>
          <a:prstGeom prst="rightArrowCallout">
            <a:avLst>
              <a:gd name="adj1" fmla="val 36073"/>
              <a:gd name="adj2" fmla="val 36371"/>
              <a:gd name="adj3" fmla="val 17784"/>
              <a:gd name="adj4" fmla="val 93192"/>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4" name="角丸四角形 273"/>
          <p:cNvSpPr/>
          <p:nvPr/>
        </p:nvSpPr>
        <p:spPr>
          <a:xfrm>
            <a:off x="5683085" y="4492503"/>
            <a:ext cx="2893534" cy="1861130"/>
          </a:xfrm>
          <a:prstGeom prst="roundRect">
            <a:avLst>
              <a:gd name="adj" fmla="val 6233"/>
            </a:avLst>
          </a:prstGeom>
          <a:solidFill>
            <a:srgbClr val="FFE48F"/>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b" anchorCtr="0"/>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srgbClr val="F79646">
                  <a:lumMod val="50000"/>
                </a:srgbClr>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499583" y="770243"/>
            <a:ext cx="8906836" cy="3124040"/>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0"/>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5" name="テキスト ボックス 24"/>
          <p:cNvSpPr txBox="1"/>
          <p:nvPr/>
        </p:nvSpPr>
        <p:spPr>
          <a:xfrm>
            <a:off x="598169" y="1206672"/>
            <a:ext cx="747057" cy="702601"/>
          </a:xfrm>
          <a:prstGeom prst="rect">
            <a:avLst/>
          </a:prstGeom>
          <a:noFill/>
          <a:ln w="12700">
            <a:solidFill>
              <a:schemeClr val="tx1"/>
            </a:solidFill>
          </a:ln>
        </p:spPr>
        <p:txBody>
          <a:bodyPr wrap="square" lIns="0" tIns="33231" rIns="0" b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施設</a:t>
            </a:r>
            <a:r>
              <a:rPr kumimoji="1" lang="en-US" altLang="ja-JP"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病院</a:t>
            </a:r>
          </a:p>
        </p:txBody>
      </p:sp>
      <p:sp>
        <p:nvSpPr>
          <p:cNvPr id="9" name="角丸四角形 8"/>
          <p:cNvSpPr/>
          <p:nvPr/>
        </p:nvSpPr>
        <p:spPr>
          <a:xfrm>
            <a:off x="698989" y="5181305"/>
            <a:ext cx="3005496" cy="1172328"/>
          </a:xfrm>
          <a:prstGeom prst="roundRect">
            <a:avLst>
              <a:gd name="adj" fmla="val 9331"/>
            </a:avLst>
          </a:prstGeom>
          <a:solidFill>
            <a:srgbClr val="FFFF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 5"/>
          <p:cNvSpPr/>
          <p:nvPr/>
        </p:nvSpPr>
        <p:spPr>
          <a:xfrm>
            <a:off x="2294244" y="903183"/>
            <a:ext cx="6168294" cy="2713617"/>
          </a:xfrm>
          <a:prstGeom prst="roundRect">
            <a:avLst>
              <a:gd name="adj" fmla="val 4428"/>
            </a:avLst>
          </a:prstGeom>
          <a:solidFill>
            <a:srgbClr val="FFE48F"/>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b" anchorCtr="0"/>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srgbClr val="F79646">
                  <a:lumMod val="50000"/>
                </a:srgbClr>
              </a:solidFill>
              <a:effectLst/>
              <a:uLnTx/>
              <a:uFillTx/>
              <a:latin typeface="Calibri"/>
              <a:ea typeface="ＭＳ Ｐゴシック" panose="020B0600070205080204" pitchFamily="50" charset="-128"/>
              <a:cs typeface="+mn-cs"/>
            </a:endParaRPr>
          </a:p>
        </p:txBody>
      </p:sp>
      <p:sp>
        <p:nvSpPr>
          <p:cNvPr id="2" name="右矢印吹き出し 1"/>
          <p:cNvSpPr/>
          <p:nvPr/>
        </p:nvSpPr>
        <p:spPr>
          <a:xfrm>
            <a:off x="2370550" y="1036120"/>
            <a:ext cx="6969400" cy="1550400"/>
          </a:xfrm>
          <a:prstGeom prst="rightArrowCallout">
            <a:avLst>
              <a:gd name="adj1" fmla="val 51628"/>
              <a:gd name="adj2" fmla="val 41815"/>
              <a:gd name="adj3" fmla="val 21672"/>
              <a:gd name="adj4" fmla="val 85900"/>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7" name="Group 1241"/>
          <p:cNvGrpSpPr>
            <a:grpSpLocks noChangeAspect="1"/>
          </p:cNvGrpSpPr>
          <p:nvPr/>
        </p:nvGrpSpPr>
        <p:grpSpPr bwMode="auto">
          <a:xfrm>
            <a:off x="796084" y="1452407"/>
            <a:ext cx="403520" cy="406421"/>
            <a:chOff x="336" y="2967"/>
            <a:chExt cx="456" cy="275"/>
          </a:xfrm>
        </p:grpSpPr>
        <p:sp>
          <p:nvSpPr>
            <p:cNvPr id="18" name="Freeform 1234"/>
            <p:cNvSpPr>
              <a:spLocks/>
            </p:cNvSpPr>
            <p:nvPr/>
          </p:nvSpPr>
          <p:spPr bwMode="auto">
            <a:xfrm>
              <a:off x="336" y="2967"/>
              <a:ext cx="456" cy="275"/>
            </a:xfrm>
            <a:custGeom>
              <a:avLst/>
              <a:gdLst>
                <a:gd name="T0" fmla="*/ 22 w 456"/>
                <a:gd name="T1" fmla="*/ 272 h 275"/>
                <a:gd name="T2" fmla="*/ 22 w 456"/>
                <a:gd name="T3" fmla="*/ 87 h 275"/>
                <a:gd name="T4" fmla="*/ 313 w 456"/>
                <a:gd name="T5" fmla="*/ 0 h 275"/>
                <a:gd name="T6" fmla="*/ 434 w 456"/>
                <a:gd name="T7" fmla="*/ 32 h 275"/>
                <a:gd name="T8" fmla="*/ 434 w 456"/>
                <a:gd name="T9" fmla="*/ 272 h 275"/>
                <a:gd name="T10" fmla="*/ 456 w 456"/>
                <a:gd name="T11" fmla="*/ 272 h 275"/>
                <a:gd name="T12" fmla="*/ 456 w 456"/>
                <a:gd name="T13" fmla="*/ 275 h 275"/>
                <a:gd name="T14" fmla="*/ 0 w 456"/>
                <a:gd name="T15" fmla="*/ 275 h 275"/>
                <a:gd name="T16" fmla="*/ 0 w 456"/>
                <a:gd name="T17" fmla="*/ 272 h 275"/>
                <a:gd name="T18" fmla="*/ 22 w 456"/>
                <a:gd name="T19" fmla="*/ 27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275">
                  <a:moveTo>
                    <a:pt x="22" y="272"/>
                  </a:moveTo>
                  <a:lnTo>
                    <a:pt x="22" y="87"/>
                  </a:lnTo>
                  <a:lnTo>
                    <a:pt x="313" y="0"/>
                  </a:lnTo>
                  <a:lnTo>
                    <a:pt x="434" y="32"/>
                  </a:lnTo>
                  <a:lnTo>
                    <a:pt x="434" y="272"/>
                  </a:lnTo>
                  <a:lnTo>
                    <a:pt x="456" y="272"/>
                  </a:lnTo>
                  <a:lnTo>
                    <a:pt x="456" y="275"/>
                  </a:lnTo>
                  <a:lnTo>
                    <a:pt x="0" y="275"/>
                  </a:lnTo>
                  <a:lnTo>
                    <a:pt x="0" y="272"/>
                  </a:lnTo>
                  <a:lnTo>
                    <a:pt x="22"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Freeform 1235"/>
            <p:cNvSpPr>
              <a:spLocks/>
            </p:cNvSpPr>
            <p:nvPr/>
          </p:nvSpPr>
          <p:spPr bwMode="auto">
            <a:xfrm>
              <a:off x="364" y="2972"/>
              <a:ext cx="282" cy="267"/>
            </a:xfrm>
            <a:custGeom>
              <a:avLst/>
              <a:gdLst>
                <a:gd name="T0" fmla="*/ 242 w 282"/>
                <a:gd name="T1" fmla="*/ 248 h 267"/>
                <a:gd name="T2" fmla="*/ 242 w 282"/>
                <a:gd name="T3" fmla="*/ 267 h 267"/>
                <a:gd name="T4" fmla="*/ 282 w 282"/>
                <a:gd name="T5" fmla="*/ 267 h 267"/>
                <a:gd name="T6" fmla="*/ 282 w 282"/>
                <a:gd name="T7" fmla="*/ 0 h 267"/>
                <a:gd name="T8" fmla="*/ 0 w 282"/>
                <a:gd name="T9" fmla="*/ 84 h 267"/>
                <a:gd name="T10" fmla="*/ 0 w 282"/>
                <a:gd name="T11" fmla="*/ 267 h 267"/>
                <a:gd name="T12" fmla="*/ 22 w 282"/>
                <a:gd name="T13" fmla="*/ 267 h 267"/>
                <a:gd name="T14" fmla="*/ 22 w 282"/>
                <a:gd name="T15" fmla="*/ 253 h 267"/>
                <a:gd name="T16" fmla="*/ 242 w 282"/>
                <a:gd name="T17" fmla="*/ 24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67">
                  <a:moveTo>
                    <a:pt x="242" y="248"/>
                  </a:moveTo>
                  <a:lnTo>
                    <a:pt x="242" y="267"/>
                  </a:lnTo>
                  <a:lnTo>
                    <a:pt x="282" y="267"/>
                  </a:lnTo>
                  <a:lnTo>
                    <a:pt x="282" y="0"/>
                  </a:lnTo>
                  <a:lnTo>
                    <a:pt x="0" y="84"/>
                  </a:lnTo>
                  <a:lnTo>
                    <a:pt x="0" y="267"/>
                  </a:lnTo>
                  <a:lnTo>
                    <a:pt x="22" y="267"/>
                  </a:lnTo>
                  <a:lnTo>
                    <a:pt x="22" y="253"/>
                  </a:lnTo>
                  <a:lnTo>
                    <a:pt x="242" y="248"/>
                  </a:lnTo>
                  <a:close/>
                </a:path>
              </a:pathLst>
            </a:custGeom>
            <a:solidFill>
              <a:srgbClr val="FFF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Freeform 1236"/>
            <p:cNvSpPr>
              <a:spLocks/>
            </p:cNvSpPr>
            <p:nvPr/>
          </p:nvSpPr>
          <p:spPr bwMode="auto">
            <a:xfrm>
              <a:off x="386" y="3177"/>
              <a:ext cx="220" cy="32"/>
            </a:xfrm>
            <a:custGeom>
              <a:avLst/>
              <a:gdLst>
                <a:gd name="T0" fmla="*/ 220 w 220"/>
                <a:gd name="T1" fmla="*/ 21 h 32"/>
                <a:gd name="T2" fmla="*/ 0 w 220"/>
                <a:gd name="T3" fmla="*/ 32 h 32"/>
                <a:gd name="T4" fmla="*/ 0 w 220"/>
                <a:gd name="T5" fmla="*/ 17 h 32"/>
                <a:gd name="T6" fmla="*/ 220 w 220"/>
                <a:gd name="T7" fmla="*/ 0 h 32"/>
                <a:gd name="T8" fmla="*/ 220 w 220"/>
                <a:gd name="T9" fmla="*/ 21 h 32"/>
              </a:gdLst>
              <a:ahLst/>
              <a:cxnLst>
                <a:cxn ang="0">
                  <a:pos x="T0" y="T1"/>
                </a:cxn>
                <a:cxn ang="0">
                  <a:pos x="T2" y="T3"/>
                </a:cxn>
                <a:cxn ang="0">
                  <a:pos x="T4" y="T5"/>
                </a:cxn>
                <a:cxn ang="0">
                  <a:pos x="T6" y="T7"/>
                </a:cxn>
                <a:cxn ang="0">
                  <a:pos x="T8" y="T9"/>
                </a:cxn>
              </a:cxnLst>
              <a:rect l="0" t="0" r="r" b="b"/>
              <a:pathLst>
                <a:path w="220" h="32">
                  <a:moveTo>
                    <a:pt x="220" y="21"/>
                  </a:moveTo>
                  <a:lnTo>
                    <a:pt x="0" y="32"/>
                  </a:lnTo>
                  <a:lnTo>
                    <a:pt x="0" y="17"/>
                  </a:lnTo>
                  <a:lnTo>
                    <a:pt x="220" y="0"/>
                  </a:lnTo>
                  <a:lnTo>
                    <a:pt x="2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Freeform 1237"/>
            <p:cNvSpPr>
              <a:spLocks/>
            </p:cNvSpPr>
            <p:nvPr/>
          </p:nvSpPr>
          <p:spPr bwMode="auto">
            <a:xfrm>
              <a:off x="386" y="3134"/>
              <a:ext cx="220" cy="43"/>
            </a:xfrm>
            <a:custGeom>
              <a:avLst/>
              <a:gdLst>
                <a:gd name="T0" fmla="*/ 220 w 220"/>
                <a:gd name="T1" fmla="*/ 21 h 43"/>
                <a:gd name="T2" fmla="*/ 0 w 220"/>
                <a:gd name="T3" fmla="*/ 43 h 43"/>
                <a:gd name="T4" fmla="*/ 0 w 220"/>
                <a:gd name="T5" fmla="*/ 28 h 43"/>
                <a:gd name="T6" fmla="*/ 220 w 220"/>
                <a:gd name="T7" fmla="*/ 0 h 43"/>
                <a:gd name="T8" fmla="*/ 220 w 220"/>
                <a:gd name="T9" fmla="*/ 21 h 43"/>
              </a:gdLst>
              <a:ahLst/>
              <a:cxnLst>
                <a:cxn ang="0">
                  <a:pos x="T0" y="T1"/>
                </a:cxn>
                <a:cxn ang="0">
                  <a:pos x="T2" y="T3"/>
                </a:cxn>
                <a:cxn ang="0">
                  <a:pos x="T4" y="T5"/>
                </a:cxn>
                <a:cxn ang="0">
                  <a:pos x="T6" y="T7"/>
                </a:cxn>
                <a:cxn ang="0">
                  <a:pos x="T8" y="T9"/>
                </a:cxn>
              </a:cxnLst>
              <a:rect l="0" t="0" r="r" b="b"/>
              <a:pathLst>
                <a:path w="220" h="43">
                  <a:moveTo>
                    <a:pt x="220" y="21"/>
                  </a:moveTo>
                  <a:lnTo>
                    <a:pt x="0" y="43"/>
                  </a:lnTo>
                  <a:lnTo>
                    <a:pt x="0" y="28"/>
                  </a:lnTo>
                  <a:lnTo>
                    <a:pt x="220" y="0"/>
                  </a:lnTo>
                  <a:lnTo>
                    <a:pt x="2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Freeform 1238"/>
            <p:cNvSpPr>
              <a:spLocks/>
            </p:cNvSpPr>
            <p:nvPr/>
          </p:nvSpPr>
          <p:spPr bwMode="auto">
            <a:xfrm>
              <a:off x="386" y="3092"/>
              <a:ext cx="220" cy="53"/>
            </a:xfrm>
            <a:custGeom>
              <a:avLst/>
              <a:gdLst>
                <a:gd name="T0" fmla="*/ 220 w 220"/>
                <a:gd name="T1" fmla="*/ 20 h 53"/>
                <a:gd name="T2" fmla="*/ 0 w 220"/>
                <a:gd name="T3" fmla="*/ 53 h 53"/>
                <a:gd name="T4" fmla="*/ 0 w 220"/>
                <a:gd name="T5" fmla="*/ 38 h 53"/>
                <a:gd name="T6" fmla="*/ 220 w 220"/>
                <a:gd name="T7" fmla="*/ 0 h 53"/>
                <a:gd name="T8" fmla="*/ 220 w 220"/>
                <a:gd name="T9" fmla="*/ 20 h 53"/>
              </a:gdLst>
              <a:ahLst/>
              <a:cxnLst>
                <a:cxn ang="0">
                  <a:pos x="T0" y="T1"/>
                </a:cxn>
                <a:cxn ang="0">
                  <a:pos x="T2" y="T3"/>
                </a:cxn>
                <a:cxn ang="0">
                  <a:pos x="T4" y="T5"/>
                </a:cxn>
                <a:cxn ang="0">
                  <a:pos x="T6" y="T7"/>
                </a:cxn>
                <a:cxn ang="0">
                  <a:pos x="T8" y="T9"/>
                </a:cxn>
              </a:cxnLst>
              <a:rect l="0" t="0" r="r" b="b"/>
              <a:pathLst>
                <a:path w="220" h="53">
                  <a:moveTo>
                    <a:pt x="220" y="20"/>
                  </a:moveTo>
                  <a:lnTo>
                    <a:pt x="0" y="53"/>
                  </a:lnTo>
                  <a:lnTo>
                    <a:pt x="0" y="38"/>
                  </a:lnTo>
                  <a:lnTo>
                    <a:pt x="220" y="0"/>
                  </a:lnTo>
                  <a:lnTo>
                    <a:pt x="2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Freeform 1239"/>
            <p:cNvSpPr>
              <a:spLocks/>
            </p:cNvSpPr>
            <p:nvPr/>
          </p:nvSpPr>
          <p:spPr bwMode="auto">
            <a:xfrm>
              <a:off x="386" y="3049"/>
              <a:ext cx="220" cy="64"/>
            </a:xfrm>
            <a:custGeom>
              <a:avLst/>
              <a:gdLst>
                <a:gd name="T0" fmla="*/ 220 w 220"/>
                <a:gd name="T1" fmla="*/ 21 h 64"/>
                <a:gd name="T2" fmla="*/ 0 w 220"/>
                <a:gd name="T3" fmla="*/ 64 h 64"/>
                <a:gd name="T4" fmla="*/ 0 w 220"/>
                <a:gd name="T5" fmla="*/ 49 h 64"/>
                <a:gd name="T6" fmla="*/ 220 w 220"/>
                <a:gd name="T7" fmla="*/ 0 h 64"/>
                <a:gd name="T8" fmla="*/ 220 w 220"/>
                <a:gd name="T9" fmla="*/ 21 h 64"/>
              </a:gdLst>
              <a:ahLst/>
              <a:cxnLst>
                <a:cxn ang="0">
                  <a:pos x="T0" y="T1"/>
                </a:cxn>
                <a:cxn ang="0">
                  <a:pos x="T2" y="T3"/>
                </a:cxn>
                <a:cxn ang="0">
                  <a:pos x="T4" y="T5"/>
                </a:cxn>
                <a:cxn ang="0">
                  <a:pos x="T6" y="T7"/>
                </a:cxn>
                <a:cxn ang="0">
                  <a:pos x="T8" y="T9"/>
                </a:cxn>
              </a:cxnLst>
              <a:rect l="0" t="0" r="r" b="b"/>
              <a:pathLst>
                <a:path w="220" h="64">
                  <a:moveTo>
                    <a:pt x="220" y="21"/>
                  </a:moveTo>
                  <a:lnTo>
                    <a:pt x="0" y="64"/>
                  </a:lnTo>
                  <a:lnTo>
                    <a:pt x="0" y="49"/>
                  </a:lnTo>
                  <a:lnTo>
                    <a:pt x="220" y="0"/>
                  </a:lnTo>
                  <a:lnTo>
                    <a:pt x="2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Freeform 1240"/>
            <p:cNvSpPr>
              <a:spLocks/>
            </p:cNvSpPr>
            <p:nvPr/>
          </p:nvSpPr>
          <p:spPr bwMode="auto">
            <a:xfrm>
              <a:off x="386" y="3006"/>
              <a:ext cx="220" cy="76"/>
            </a:xfrm>
            <a:custGeom>
              <a:avLst/>
              <a:gdLst>
                <a:gd name="T0" fmla="*/ 220 w 220"/>
                <a:gd name="T1" fmla="*/ 0 h 76"/>
                <a:gd name="T2" fmla="*/ 220 w 220"/>
                <a:gd name="T3" fmla="*/ 21 h 76"/>
                <a:gd name="T4" fmla="*/ 0 w 220"/>
                <a:gd name="T5" fmla="*/ 76 h 76"/>
                <a:gd name="T6" fmla="*/ 0 w 220"/>
                <a:gd name="T7" fmla="*/ 60 h 76"/>
                <a:gd name="T8" fmla="*/ 220 w 220"/>
                <a:gd name="T9" fmla="*/ 0 h 76"/>
              </a:gdLst>
              <a:ahLst/>
              <a:cxnLst>
                <a:cxn ang="0">
                  <a:pos x="T0" y="T1"/>
                </a:cxn>
                <a:cxn ang="0">
                  <a:pos x="T2" y="T3"/>
                </a:cxn>
                <a:cxn ang="0">
                  <a:pos x="T4" y="T5"/>
                </a:cxn>
                <a:cxn ang="0">
                  <a:pos x="T6" y="T7"/>
                </a:cxn>
                <a:cxn ang="0">
                  <a:pos x="T8" y="T9"/>
                </a:cxn>
              </a:cxnLst>
              <a:rect l="0" t="0" r="r" b="b"/>
              <a:pathLst>
                <a:path w="220" h="76">
                  <a:moveTo>
                    <a:pt x="220" y="0"/>
                  </a:moveTo>
                  <a:lnTo>
                    <a:pt x="220" y="21"/>
                  </a:lnTo>
                  <a:lnTo>
                    <a:pt x="0" y="76"/>
                  </a:lnTo>
                  <a:lnTo>
                    <a:pt x="0" y="60"/>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6" name="角丸四角形吹き出し 25"/>
          <p:cNvSpPr/>
          <p:nvPr/>
        </p:nvSpPr>
        <p:spPr>
          <a:xfrm>
            <a:off x="598168" y="2934936"/>
            <a:ext cx="1469168" cy="775048"/>
          </a:xfrm>
          <a:prstGeom prst="wedgeRoundRectCallout">
            <a:avLst>
              <a:gd name="adj1" fmla="val 35902"/>
              <a:gd name="adj2" fmla="val -9960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3231" rIns="0" bIns="33231" rtlCol="0" anchor="t" anchorCtr="0"/>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計画相談支援</a:t>
            </a:r>
            <a:endPar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事業所</a:t>
            </a:r>
            <a:endPar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73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ｻｰﾋﾞｽ等利用計画の作成</a:t>
            </a:r>
          </a:p>
        </p:txBody>
      </p:sp>
      <p:grpSp>
        <p:nvGrpSpPr>
          <p:cNvPr id="31" name="Group 1191"/>
          <p:cNvGrpSpPr>
            <a:grpSpLocks noChangeAspect="1"/>
          </p:cNvGrpSpPr>
          <p:nvPr/>
        </p:nvGrpSpPr>
        <p:grpSpPr bwMode="auto">
          <a:xfrm>
            <a:off x="7039049" y="2142112"/>
            <a:ext cx="516414" cy="361887"/>
            <a:chOff x="1346" y="3223"/>
            <a:chExt cx="328" cy="239"/>
          </a:xfrm>
        </p:grpSpPr>
        <p:sp>
          <p:nvSpPr>
            <p:cNvPr id="32" name="Freeform 1098"/>
            <p:cNvSpPr>
              <a:spLocks/>
            </p:cNvSpPr>
            <p:nvPr/>
          </p:nvSpPr>
          <p:spPr bwMode="auto">
            <a:xfrm>
              <a:off x="1346" y="3369"/>
              <a:ext cx="328" cy="93"/>
            </a:xfrm>
            <a:custGeom>
              <a:avLst/>
              <a:gdLst>
                <a:gd name="T0" fmla="*/ 80 w 328"/>
                <a:gd name="T1" fmla="*/ 93 h 93"/>
                <a:gd name="T2" fmla="*/ 0 w 328"/>
                <a:gd name="T3" fmla="*/ 13 h 93"/>
                <a:gd name="T4" fmla="*/ 229 w 328"/>
                <a:gd name="T5" fmla="*/ 0 h 93"/>
                <a:gd name="T6" fmla="*/ 328 w 328"/>
                <a:gd name="T7" fmla="*/ 80 h 93"/>
                <a:gd name="T8" fmla="*/ 80 w 328"/>
                <a:gd name="T9" fmla="*/ 93 h 93"/>
              </a:gdLst>
              <a:ahLst/>
              <a:cxnLst>
                <a:cxn ang="0">
                  <a:pos x="T0" y="T1"/>
                </a:cxn>
                <a:cxn ang="0">
                  <a:pos x="T2" y="T3"/>
                </a:cxn>
                <a:cxn ang="0">
                  <a:pos x="T4" y="T5"/>
                </a:cxn>
                <a:cxn ang="0">
                  <a:pos x="T6" y="T7"/>
                </a:cxn>
                <a:cxn ang="0">
                  <a:pos x="T8" y="T9"/>
                </a:cxn>
              </a:cxnLst>
              <a:rect l="0" t="0" r="r" b="b"/>
              <a:pathLst>
                <a:path w="328" h="93">
                  <a:moveTo>
                    <a:pt x="80" y="93"/>
                  </a:moveTo>
                  <a:lnTo>
                    <a:pt x="0" y="13"/>
                  </a:lnTo>
                  <a:lnTo>
                    <a:pt x="229" y="0"/>
                  </a:lnTo>
                  <a:lnTo>
                    <a:pt x="328" y="80"/>
                  </a:lnTo>
                  <a:lnTo>
                    <a:pt x="80" y="9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Freeform 1099"/>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Freeform 1100"/>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lnTo>
                    <a:pt x="3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Freeform 1101"/>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Freeform 1102"/>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Freeform 1103"/>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Freeform 1104"/>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Freeform 1105"/>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Freeform 1106"/>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Freeform 1107"/>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2" name="Freeform 1108"/>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Freeform 1109"/>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Freeform 1110"/>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Freeform 1111"/>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Freeform 1112"/>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Freeform 1113"/>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8" name="Freeform 1114"/>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9" name="Freeform 1115"/>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Freeform 1116"/>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1" name="Freeform 1117"/>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2" name="Freeform 1118"/>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Freeform 1119"/>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Freeform 1120"/>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Freeform 1121"/>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6" name="Freeform 1122"/>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7" name="Freeform 1123"/>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8" name="Freeform 1124"/>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 name="T28" fmla="*/ 0 w 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Freeform 1125"/>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close/>
                </a:path>
              </a:pathLst>
            </a:custGeom>
            <a:solidFill>
              <a:srgbClr val="40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Freeform 1126"/>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1" name="Freeform 1127"/>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2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2"/>
                  </a:lnTo>
                  <a:lnTo>
                    <a:pt x="2" y="2"/>
                  </a:lnTo>
                  <a:lnTo>
                    <a:pt x="1" y="2"/>
                  </a:lnTo>
                  <a:lnTo>
                    <a:pt x="1" y="2"/>
                  </a:lnTo>
                  <a:lnTo>
                    <a:pt x="0" y="2"/>
                  </a:lnTo>
                  <a:lnTo>
                    <a:pt x="0" y="2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 name="Freeform 1128"/>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1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1"/>
                  </a:lnTo>
                  <a:lnTo>
                    <a:pt x="2" y="2"/>
                  </a:lnTo>
                  <a:lnTo>
                    <a:pt x="1" y="2"/>
                  </a:lnTo>
                  <a:lnTo>
                    <a:pt x="1" y="2"/>
                  </a:lnTo>
                  <a:lnTo>
                    <a:pt x="0" y="2"/>
                  </a:lnTo>
                  <a:lnTo>
                    <a:pt x="0" y="2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 name="Freeform 1129"/>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 name="Freeform 1130"/>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 name="Freeform 1131"/>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6" name="Freeform 1132"/>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 name="T96" fmla="*/ 1 w 20"/>
                <a:gd name="T9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 name="Freeform 1133"/>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8" name="Freeform 1134"/>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 name="Freeform 1135"/>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 name="Freeform 1136"/>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 name="Freeform 1137"/>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2" name="Freeform 1138"/>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 name="Freeform 1139"/>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4" name="Freeform 1140"/>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5" name="Freeform 1141"/>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6" name="Freeform 1142"/>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 name="Freeform 1143"/>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 name="Freeform 1144"/>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 name="Freeform 1145"/>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 name="Freeform 1146"/>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1" name="Freeform 1147"/>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 name="Freeform 1148"/>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3" name="Freeform 1149"/>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4" name="Freeform 1150"/>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5" name="Freeform 1151"/>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6" name="Freeform 1152"/>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 name="Freeform 1153"/>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8" name="Freeform 1154"/>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9" name="Freeform 1155"/>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0" name="Freeform 1156"/>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1" name="Freeform 1157"/>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6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6"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2" name="Freeform 1158"/>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5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5"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3" name="Freeform 1159"/>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4" name="Freeform 1160"/>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5" name="Freeform 1161"/>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6" name="Freeform 1162"/>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7" name="Freeform 1163"/>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8" name="Freeform 1164"/>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9" name="Freeform 1165"/>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0" name="Freeform 1166"/>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 name="T86" fmla="*/ 18 w 261"/>
                <a:gd name="T8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lnTo>
                    <a:pt x="18"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1" name="Freeform 1167"/>
            <p:cNvSpPr>
              <a:spLocks/>
            </p:cNvSpPr>
            <p:nvPr/>
          </p:nvSpPr>
          <p:spPr bwMode="auto">
            <a:xfrm>
              <a:off x="1479" y="3376"/>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2" name="Freeform 1168"/>
            <p:cNvSpPr>
              <a:spLocks/>
            </p:cNvSpPr>
            <p:nvPr/>
          </p:nvSpPr>
          <p:spPr bwMode="auto">
            <a:xfrm>
              <a:off x="1479" y="3268"/>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3" name="Freeform 1169"/>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4" name="Freeform 1170"/>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5" name="Freeform 1171"/>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Freeform 1172"/>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7" name="Freeform 1173"/>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8" name="Freeform 1174"/>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9" name="Freeform 1175"/>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0" name="Freeform 1176"/>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1" name="Freeform 1177"/>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2" name="Freeform 1178"/>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3" name="Freeform 1179"/>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4" name="Freeform 1180"/>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5" name="Freeform 1181"/>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6" name="Freeform 1182"/>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7" name="Freeform 1183"/>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8" name="Freeform 1184"/>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9" name="Freeform 1185"/>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0" name="Freeform 1186"/>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1" name="Freeform 1187"/>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2" name="Freeform 1188"/>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3" name="Freeform 1189"/>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4" name="Freeform 1190"/>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1029" name="Picture 5" descr="C:\Users\THJFW\AppData\Local\Microsoft\Windows\Temporary Internet Files\Content.IE5\EMRV8DUC\gatag-00011407[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7613718" y="2182754"/>
            <a:ext cx="635581" cy="269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HJFW\AppData\Local\Microsoft\Windows\Temporary Internet Files\Content.IE5\XDRC1KVR\gatag-000106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787" y="1369095"/>
            <a:ext cx="840057" cy="610974"/>
          </a:xfrm>
          <a:prstGeom prst="rect">
            <a:avLst/>
          </a:prstGeom>
          <a:noFill/>
          <a:extLst>
            <a:ext uri="{909E8E84-426E-40DD-AFC4-6F175D3DCCD1}">
              <a14:hiddenFill xmlns:a14="http://schemas.microsoft.com/office/drawing/2010/main">
                <a:solidFill>
                  <a:srgbClr val="FFFFFF"/>
                </a:solidFill>
              </a14:hiddenFill>
            </a:ext>
          </a:extLst>
        </p:spPr>
      </p:pic>
      <p:sp>
        <p:nvSpPr>
          <p:cNvPr id="130" name="テキスト ボックス 129"/>
          <p:cNvSpPr txBox="1"/>
          <p:nvPr/>
        </p:nvSpPr>
        <p:spPr>
          <a:xfrm>
            <a:off x="3019000" y="1130313"/>
            <a:ext cx="1839369" cy="227306"/>
          </a:xfrm>
          <a:prstGeom prst="rect">
            <a:avLst/>
          </a:prstGeom>
          <a:noFill/>
        </p:spPr>
        <p:txBody>
          <a:bodyPr wrap="square" lIns="0" tIns="0" rIns="0" b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一人暮らしの障害者</a:t>
            </a:r>
          </a:p>
        </p:txBody>
      </p:sp>
      <p:sp>
        <p:nvSpPr>
          <p:cNvPr id="134" name="テキスト ボックス 133"/>
          <p:cNvSpPr txBox="1"/>
          <p:nvPr/>
        </p:nvSpPr>
        <p:spPr>
          <a:xfrm>
            <a:off x="6650817" y="1139321"/>
            <a:ext cx="1925803" cy="1055053"/>
          </a:xfrm>
          <a:prstGeom prst="rect">
            <a:avLst/>
          </a:prstGeom>
          <a:noFill/>
        </p:spPr>
        <p:txBody>
          <a:bodyPr wrap="square" lIns="0" tIns="0" rIns="0" b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108"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1</a:t>
            </a:r>
            <a:r>
              <a:rPr kumimoji="1" lang="ja-JP" altLang="en-US" sz="1108"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人暮らしを支える</a:t>
            </a:r>
            <a:endParaRPr kumimoji="1" lang="en-US" altLang="ja-JP" sz="1108"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関係機関</a:t>
            </a:r>
            <a:endParaRPr kumimoji="1" lang="en-US" altLang="ja-JP" sz="1108"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障害福祉ｻｰﾋﾞｽ事業所</a:t>
            </a:r>
            <a:endParaRPr kumimoji="1" lang="en-US" altLang="ja-JP"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（日中活動、居宅ｻｰﾋﾞｽ）、</a:t>
            </a:r>
            <a:endParaRPr kumimoji="1" lang="en-US" altLang="ja-JP"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相談支援事業所、医療機関、</a:t>
            </a:r>
            <a:endParaRPr kumimoji="1" lang="en-US" altLang="ja-JP"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行政機関、民生委員 等</a:t>
            </a:r>
          </a:p>
        </p:txBody>
      </p:sp>
      <p:sp>
        <p:nvSpPr>
          <p:cNvPr id="27" name="左右矢印 26"/>
          <p:cNvSpPr/>
          <p:nvPr/>
        </p:nvSpPr>
        <p:spPr>
          <a:xfrm>
            <a:off x="2092367" y="3038728"/>
            <a:ext cx="1086278" cy="152887"/>
          </a:xfrm>
          <a:prstGeom prst="lef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0" name="テキスト ボックス 139"/>
          <p:cNvSpPr txBox="1"/>
          <p:nvPr/>
        </p:nvSpPr>
        <p:spPr>
          <a:xfrm>
            <a:off x="2196392" y="2707737"/>
            <a:ext cx="991502" cy="379504"/>
          </a:xfrm>
          <a:prstGeom prst="rect">
            <a:avLst/>
          </a:prstGeom>
          <a:noFill/>
        </p:spPr>
        <p:txBody>
          <a:bodyPr wrap="square" lIns="33231" tIns="33231" rIns="33231" bIns="33231" rtlCol="0" anchor="ctr" anchorCtr="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連絡調整</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（ｻｰﾋﾞｽ調整）</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左右矢印 140"/>
          <p:cNvSpPr/>
          <p:nvPr/>
        </p:nvSpPr>
        <p:spPr>
          <a:xfrm rot="18908146">
            <a:off x="6314585" y="2387487"/>
            <a:ext cx="821441" cy="159096"/>
          </a:xfrm>
          <a:prstGeom prst="lef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9" name="テキスト ボックス 148"/>
          <p:cNvSpPr txBox="1"/>
          <p:nvPr/>
        </p:nvSpPr>
        <p:spPr>
          <a:xfrm>
            <a:off x="8462539" y="1623955"/>
            <a:ext cx="612499" cy="340991"/>
          </a:xfrm>
          <a:prstGeom prst="rect">
            <a:avLst/>
          </a:prstGeom>
          <a:noFill/>
        </p:spPr>
        <p:txBody>
          <a:bodyPr wrap="square" lIns="0" tIns="0" rIns="0" bIns="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1</a:t>
            </a:r>
            <a:r>
              <a:rPr kumimoji="1" lang="ja-JP" altLang="en-US" sz="1108"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人暮らし</a:t>
            </a:r>
            <a:endParaRPr kumimoji="1" lang="en-US" altLang="ja-JP" sz="1108"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の継続</a:t>
            </a:r>
          </a:p>
        </p:txBody>
      </p:sp>
      <p:sp>
        <p:nvSpPr>
          <p:cNvPr id="139" name="角丸四角形 138"/>
          <p:cNvSpPr/>
          <p:nvPr/>
        </p:nvSpPr>
        <p:spPr>
          <a:xfrm>
            <a:off x="2834749" y="3455063"/>
            <a:ext cx="5469296" cy="323470"/>
          </a:xfrm>
          <a:prstGeom prst="roundRect">
            <a:avLst>
              <a:gd name="adj" fmla="val 26409"/>
            </a:avLst>
          </a:prstGeom>
          <a:solidFill>
            <a:srgbClr val="FFE48F"/>
          </a:solid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chorCtr="0"/>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一人暮らしが継続できる支援体制・環境・ｲﾝﾌｫｰﾏﾙな支え合いを整備！</a:t>
            </a:r>
            <a:endParaRPr kumimoji="1" lang="en-US" altLang="ja-JP" sz="1292"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左カーブ矢印 134"/>
          <p:cNvSpPr/>
          <p:nvPr/>
        </p:nvSpPr>
        <p:spPr>
          <a:xfrm rot="10535994">
            <a:off x="2997456" y="1778388"/>
            <a:ext cx="409303" cy="1323031"/>
          </a:xfrm>
          <a:prstGeom prst="curvedLef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32" name="Picture 22" descr="歩いている女性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617372" y="1976219"/>
            <a:ext cx="375433" cy="594942"/>
          </a:xfrm>
          <a:prstGeom prst="rect">
            <a:avLst/>
          </a:prstGeom>
          <a:noFill/>
          <a:extLst>
            <a:ext uri="{909E8E84-426E-40DD-AFC4-6F175D3DCCD1}">
              <a14:hiddenFill xmlns:a14="http://schemas.microsoft.com/office/drawing/2010/main">
                <a:solidFill>
                  <a:srgbClr val="FFFFFF"/>
                </a:solidFill>
              </a14:hiddenFill>
            </a:ext>
          </a:extLst>
        </p:spPr>
      </p:pic>
      <p:sp>
        <p:nvSpPr>
          <p:cNvPr id="142" name="テキスト ボックス 141"/>
          <p:cNvSpPr txBox="1"/>
          <p:nvPr/>
        </p:nvSpPr>
        <p:spPr>
          <a:xfrm>
            <a:off x="6530675" y="2588048"/>
            <a:ext cx="1467037" cy="379504"/>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連絡調整</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（情報共有、情報提供）</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正方形/長方形 144"/>
          <p:cNvSpPr/>
          <p:nvPr/>
        </p:nvSpPr>
        <p:spPr>
          <a:xfrm>
            <a:off x="489482" y="504367"/>
            <a:ext cx="1727213" cy="26033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支援のイメージ　①</a:t>
            </a:r>
          </a:p>
        </p:txBody>
      </p:sp>
      <p:pic>
        <p:nvPicPr>
          <p:cNvPr id="1026" name="Picture 2" descr="C:\Users\THJFW\AppData\Local\Microsoft\Windows\Temporary Internet Files\Content.IE5\XDRC1KVR\gatag-0000165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0920" y="3038727"/>
            <a:ext cx="493982" cy="386888"/>
          </a:xfrm>
          <a:prstGeom prst="rect">
            <a:avLst/>
          </a:prstGeom>
          <a:noFill/>
          <a:extLst>
            <a:ext uri="{909E8E84-426E-40DD-AFC4-6F175D3DCCD1}">
              <a14:hiddenFill xmlns:a14="http://schemas.microsoft.com/office/drawing/2010/main">
                <a:solidFill>
                  <a:srgbClr val="FFFFFF"/>
                </a:solidFill>
              </a14:hiddenFill>
            </a:ext>
          </a:extLst>
        </p:spPr>
      </p:pic>
      <p:sp>
        <p:nvSpPr>
          <p:cNvPr id="125" name="右矢印 124"/>
          <p:cNvSpPr/>
          <p:nvPr/>
        </p:nvSpPr>
        <p:spPr>
          <a:xfrm>
            <a:off x="1430148" y="1247190"/>
            <a:ext cx="791651" cy="1573518"/>
          </a:xfrm>
          <a:prstGeom prst="rightArrow">
            <a:avLst>
              <a:gd name="adj1" fmla="val 64562"/>
              <a:gd name="adj2" fmla="val 3155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6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一人暮らし</a:t>
            </a:r>
            <a:endParaRPr kumimoji="1" lang="en-US" altLang="ja-JP" sz="96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への</a:t>
            </a:r>
            <a:r>
              <a:rPr kumimoji="1" lang="ja-JP" altLang="en-US" sz="96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移行</a:t>
            </a:r>
          </a:p>
        </p:txBody>
      </p:sp>
      <p:sp>
        <p:nvSpPr>
          <p:cNvPr id="136" name="テキスト ボックス 135"/>
          <p:cNvSpPr txBox="1"/>
          <p:nvPr/>
        </p:nvSpPr>
        <p:spPr>
          <a:xfrm>
            <a:off x="2438723" y="1566263"/>
            <a:ext cx="894918" cy="379504"/>
          </a:xfrm>
          <a:prstGeom prst="rect">
            <a:avLst/>
          </a:prstGeom>
          <a:noFill/>
        </p:spPr>
        <p:txBody>
          <a:bodyPr wrap="square" lIns="0" tIns="33231" rIns="0" bIns="33231" rtlCol="0" anchor="ctr" anchorCtr="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定期的な</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居宅訪問</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rot="16200000">
            <a:off x="3199478" y="2333610"/>
            <a:ext cx="763127" cy="195956"/>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右矢印 151"/>
          <p:cNvSpPr/>
          <p:nvPr/>
        </p:nvSpPr>
        <p:spPr>
          <a:xfrm rot="5400000">
            <a:off x="4227165" y="2304537"/>
            <a:ext cx="530044" cy="176338"/>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 name="テキスト ボックス 150"/>
          <p:cNvSpPr txBox="1"/>
          <p:nvPr/>
        </p:nvSpPr>
        <p:spPr>
          <a:xfrm>
            <a:off x="2842717" y="2174067"/>
            <a:ext cx="1387398" cy="535701"/>
          </a:xfrm>
          <a:prstGeom prst="rect">
            <a:avLst/>
          </a:prstGeom>
          <a:noFill/>
        </p:spPr>
        <p:txBody>
          <a:bodyPr wrap="square" lIns="33231" tIns="33231" rIns="33231" bIns="33231" rtlCol="0" anchor="ctr" anchorCtr="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随時対応</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（訪問、電話、</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ﾒｰﾙ等）</a:t>
            </a:r>
          </a:p>
        </p:txBody>
      </p:sp>
      <p:pic>
        <p:nvPicPr>
          <p:cNvPr id="1033" name="Picture 9" descr="C:\Users\THJFW\AppData\Local\Microsoft\Windows\Temporary Internet Files\Content.IE5\C3Y4B2VT\gatag-0001380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8700" y="1368388"/>
            <a:ext cx="370636" cy="755794"/>
          </a:xfrm>
          <a:prstGeom prst="rect">
            <a:avLst/>
          </a:prstGeom>
          <a:noFill/>
          <a:extLst>
            <a:ext uri="{909E8E84-426E-40DD-AFC4-6F175D3DCCD1}">
              <a14:hiddenFill xmlns:a14="http://schemas.microsoft.com/office/drawing/2010/main">
                <a:solidFill>
                  <a:srgbClr val="FFFFFF"/>
                </a:solidFill>
              </a14:hiddenFill>
            </a:ext>
          </a:extLst>
        </p:spPr>
      </p:pic>
      <p:sp>
        <p:nvSpPr>
          <p:cNvPr id="138" name="テキスト ボックス 137"/>
          <p:cNvSpPr txBox="1"/>
          <p:nvPr/>
        </p:nvSpPr>
        <p:spPr>
          <a:xfrm>
            <a:off x="4340343" y="2272724"/>
            <a:ext cx="438786"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p>
        </p:txBody>
      </p:sp>
      <p:sp>
        <p:nvSpPr>
          <p:cNvPr id="153" name="テキスト ボックス 152"/>
          <p:cNvSpPr txBox="1"/>
          <p:nvPr/>
        </p:nvSpPr>
        <p:spPr>
          <a:xfrm>
            <a:off x="5226002" y="1073962"/>
            <a:ext cx="1531692" cy="647829"/>
          </a:xfrm>
          <a:prstGeom prst="rect">
            <a:avLst/>
          </a:prstGeom>
          <a:noFill/>
        </p:spPr>
        <p:txBody>
          <a:bodyPr wrap="square" lIns="0" tIns="0" rIns="0" b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地域住民</a:t>
            </a:r>
            <a:endParaRPr kumimoji="1" lang="en-US" altLang="ja-JP" sz="1108"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ﾎﾞﾗﾝﾃｨｱ、自治会、</a:t>
            </a:r>
            <a:endParaRPr kumimoji="1" lang="en-US" altLang="ja-JP"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ﾋﾟｱｻﾎﾟｰﾀｰ、家族、大家、</a:t>
            </a:r>
            <a:endParaRPr kumimoji="1" lang="en-US" altLang="ja-JP"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ｱﾊﾟｰﾄの管理会社 等</a:t>
            </a:r>
          </a:p>
        </p:txBody>
      </p:sp>
      <p:sp>
        <p:nvSpPr>
          <p:cNvPr id="154" name="左右矢印 153"/>
          <p:cNvSpPr/>
          <p:nvPr/>
        </p:nvSpPr>
        <p:spPr>
          <a:xfrm>
            <a:off x="4652163" y="1451555"/>
            <a:ext cx="635190" cy="184039"/>
          </a:xfrm>
          <a:prstGeom prst="lef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5" name="テキスト ボックス 154"/>
          <p:cNvSpPr txBox="1"/>
          <p:nvPr/>
        </p:nvSpPr>
        <p:spPr>
          <a:xfrm>
            <a:off x="4665211" y="1631556"/>
            <a:ext cx="733518"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関係構築</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右矢印 155"/>
          <p:cNvSpPr/>
          <p:nvPr/>
        </p:nvSpPr>
        <p:spPr>
          <a:xfrm>
            <a:off x="4665211" y="1879726"/>
            <a:ext cx="2153845" cy="170298"/>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7" name="テキスト ボックス 156"/>
          <p:cNvSpPr txBox="1"/>
          <p:nvPr/>
        </p:nvSpPr>
        <p:spPr>
          <a:xfrm>
            <a:off x="5362324" y="1989757"/>
            <a:ext cx="733518"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同行支援</a:t>
            </a:r>
            <a:endParaRPr kumimoji="1" lang="en-US" altLang="ja-JP"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正方形/長方形 145"/>
          <p:cNvSpPr/>
          <p:nvPr/>
        </p:nvSpPr>
        <p:spPr>
          <a:xfrm>
            <a:off x="496620" y="4033786"/>
            <a:ext cx="1720076" cy="25931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支援のイメージ　②</a:t>
            </a:r>
          </a:p>
        </p:txBody>
      </p:sp>
      <p:grpSp>
        <p:nvGrpSpPr>
          <p:cNvPr id="161" name="Group 1191"/>
          <p:cNvGrpSpPr>
            <a:grpSpLocks noChangeAspect="1"/>
          </p:cNvGrpSpPr>
          <p:nvPr/>
        </p:nvGrpSpPr>
        <p:grpSpPr bwMode="auto">
          <a:xfrm>
            <a:off x="3370279" y="4568518"/>
            <a:ext cx="633640" cy="444034"/>
            <a:chOff x="1346" y="3223"/>
            <a:chExt cx="328" cy="239"/>
          </a:xfrm>
        </p:grpSpPr>
        <p:sp>
          <p:nvSpPr>
            <p:cNvPr id="162" name="Freeform 1098"/>
            <p:cNvSpPr>
              <a:spLocks/>
            </p:cNvSpPr>
            <p:nvPr/>
          </p:nvSpPr>
          <p:spPr bwMode="auto">
            <a:xfrm>
              <a:off x="1346" y="3369"/>
              <a:ext cx="328" cy="93"/>
            </a:xfrm>
            <a:custGeom>
              <a:avLst/>
              <a:gdLst>
                <a:gd name="T0" fmla="*/ 80 w 328"/>
                <a:gd name="T1" fmla="*/ 93 h 93"/>
                <a:gd name="T2" fmla="*/ 0 w 328"/>
                <a:gd name="T3" fmla="*/ 13 h 93"/>
                <a:gd name="T4" fmla="*/ 229 w 328"/>
                <a:gd name="T5" fmla="*/ 0 h 93"/>
                <a:gd name="T6" fmla="*/ 328 w 328"/>
                <a:gd name="T7" fmla="*/ 80 h 93"/>
                <a:gd name="T8" fmla="*/ 80 w 328"/>
                <a:gd name="T9" fmla="*/ 93 h 93"/>
              </a:gdLst>
              <a:ahLst/>
              <a:cxnLst>
                <a:cxn ang="0">
                  <a:pos x="T0" y="T1"/>
                </a:cxn>
                <a:cxn ang="0">
                  <a:pos x="T2" y="T3"/>
                </a:cxn>
                <a:cxn ang="0">
                  <a:pos x="T4" y="T5"/>
                </a:cxn>
                <a:cxn ang="0">
                  <a:pos x="T6" y="T7"/>
                </a:cxn>
                <a:cxn ang="0">
                  <a:pos x="T8" y="T9"/>
                </a:cxn>
              </a:cxnLst>
              <a:rect l="0" t="0" r="r" b="b"/>
              <a:pathLst>
                <a:path w="328" h="93">
                  <a:moveTo>
                    <a:pt x="80" y="93"/>
                  </a:moveTo>
                  <a:lnTo>
                    <a:pt x="0" y="13"/>
                  </a:lnTo>
                  <a:lnTo>
                    <a:pt x="229" y="0"/>
                  </a:lnTo>
                  <a:lnTo>
                    <a:pt x="328" y="80"/>
                  </a:lnTo>
                  <a:lnTo>
                    <a:pt x="80" y="9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3" name="Freeform 1099"/>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4" name="Freeform 1100"/>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lnTo>
                    <a:pt x="3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5" name="Freeform 1101"/>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6" name="Freeform 1102"/>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7" name="Freeform 1103"/>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8" name="Freeform 1104"/>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9" name="Freeform 1105"/>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0" name="Freeform 1106"/>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1" name="Freeform 1107"/>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2" name="Freeform 1108"/>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3" name="Freeform 1109"/>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4" name="Freeform 1110"/>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5" name="Freeform 1111"/>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6" name="Freeform 1112"/>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7" name="Freeform 1113"/>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8" name="Freeform 1114"/>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9" name="Freeform 1115"/>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0" name="Freeform 1116"/>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1" name="Freeform 1117"/>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2" name="Freeform 1118"/>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3" name="Freeform 1119"/>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 name="Freeform 1120"/>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 name="Freeform 1121"/>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6" name="Freeform 1122"/>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7" name="Freeform 1123"/>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8" name="Freeform 1124"/>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 name="T28" fmla="*/ 0 w 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9" name="Freeform 1125"/>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close/>
                </a:path>
              </a:pathLst>
            </a:custGeom>
            <a:solidFill>
              <a:srgbClr val="40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0" name="Freeform 1126"/>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1" name="Freeform 1127"/>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2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2"/>
                  </a:lnTo>
                  <a:lnTo>
                    <a:pt x="2" y="2"/>
                  </a:lnTo>
                  <a:lnTo>
                    <a:pt x="1" y="2"/>
                  </a:lnTo>
                  <a:lnTo>
                    <a:pt x="1" y="2"/>
                  </a:lnTo>
                  <a:lnTo>
                    <a:pt x="0" y="2"/>
                  </a:lnTo>
                  <a:lnTo>
                    <a:pt x="0" y="2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2" name="Freeform 1128"/>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1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1"/>
                  </a:lnTo>
                  <a:lnTo>
                    <a:pt x="2" y="2"/>
                  </a:lnTo>
                  <a:lnTo>
                    <a:pt x="1" y="2"/>
                  </a:lnTo>
                  <a:lnTo>
                    <a:pt x="1" y="2"/>
                  </a:lnTo>
                  <a:lnTo>
                    <a:pt x="0" y="2"/>
                  </a:lnTo>
                  <a:lnTo>
                    <a:pt x="0" y="2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3" name="Freeform 1129"/>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4" name="Freeform 1130"/>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5" name="Freeform 1131"/>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6" name="Freeform 1132"/>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 name="T96" fmla="*/ 1 w 20"/>
                <a:gd name="T9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7" name="Freeform 1133"/>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8" name="Freeform 1134"/>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9" name="Freeform 1135"/>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0" name="Freeform 1136"/>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1" name="Freeform 1137"/>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2" name="Freeform 1138"/>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3" name="Freeform 1139"/>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4" name="Freeform 1140"/>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5" name="Freeform 1141"/>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6" name="Freeform 1142"/>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7" name="Freeform 1143"/>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8" name="Freeform 1144"/>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9" name="Freeform 1145"/>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0" name="Freeform 1146"/>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1" name="Freeform 1147"/>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2" name="Freeform 1148"/>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3" name="Freeform 1149"/>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4" name="Freeform 1150"/>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5" name="Freeform 1151"/>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6" name="Freeform 1152"/>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7" name="Freeform 1153"/>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8" name="Freeform 1154"/>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9" name="Freeform 1155"/>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0" name="Freeform 1156"/>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1" name="Freeform 1157"/>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6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6"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2" name="Freeform 1158"/>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5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5"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3" name="Freeform 1159"/>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4" name="Freeform 1160"/>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5" name="Freeform 1161"/>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6" name="Freeform 1162"/>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7" name="Freeform 1163"/>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8" name="Freeform 1164"/>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9" name="Freeform 1165"/>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0" name="Freeform 1166"/>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 name="T86" fmla="*/ 18 w 261"/>
                <a:gd name="T8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lnTo>
                    <a:pt x="18"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1" name="Freeform 1167"/>
            <p:cNvSpPr>
              <a:spLocks/>
            </p:cNvSpPr>
            <p:nvPr/>
          </p:nvSpPr>
          <p:spPr bwMode="auto">
            <a:xfrm>
              <a:off x="1479" y="3376"/>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2" name="Freeform 1168"/>
            <p:cNvSpPr>
              <a:spLocks/>
            </p:cNvSpPr>
            <p:nvPr/>
          </p:nvSpPr>
          <p:spPr bwMode="auto">
            <a:xfrm>
              <a:off x="1479" y="3268"/>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3" name="Freeform 1169"/>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4" name="Freeform 1170"/>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5" name="Freeform 1171"/>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6" name="Freeform 1172"/>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7" name="Freeform 1173"/>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8" name="Freeform 1174"/>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9" name="Freeform 1175"/>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0" name="Freeform 1176"/>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1" name="Freeform 1177"/>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2" name="Freeform 1178"/>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3" name="Freeform 1179"/>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4" name="Freeform 1180"/>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5" name="Freeform 1181"/>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6" name="Freeform 1182"/>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7" name="Freeform 1183"/>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8" name="Freeform 1184"/>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9" name="Freeform 1185"/>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0" name="Freeform 1186"/>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1" name="Freeform 1187"/>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2" name="Freeform 1188"/>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3" name="Freeform 1189"/>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4" name="Freeform 1190"/>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55" name="テキスト ボックス 254"/>
          <p:cNvSpPr txBox="1"/>
          <p:nvPr/>
        </p:nvSpPr>
        <p:spPr>
          <a:xfrm>
            <a:off x="840330" y="4607596"/>
            <a:ext cx="2695050" cy="378198"/>
          </a:xfrm>
          <a:prstGeom prst="rect">
            <a:avLst/>
          </a:prstGeom>
          <a:noFill/>
        </p:spPr>
        <p:txBody>
          <a:bodyPr wrap="square" lIns="0"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日頃利用している障害福祉ｻｰﾋﾞｽ事業所、</a:t>
            </a:r>
            <a:endParaRPr kumimoji="1" lang="en-US" altLang="ja-JP"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民生委員、地域住民</a:t>
            </a:r>
            <a:r>
              <a:rPr kumimoji="1" lang="en-US" altLang="ja-JP"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等</a:t>
            </a:r>
          </a:p>
        </p:txBody>
      </p:sp>
      <p:graphicFrame>
        <p:nvGraphicFramePr>
          <p:cNvPr id="4" name="表 3"/>
          <p:cNvGraphicFramePr>
            <a:graphicFrameLocks noGrp="1"/>
          </p:cNvGraphicFramePr>
          <p:nvPr>
            <p:extLst/>
          </p:nvPr>
        </p:nvGraphicFramePr>
        <p:xfrm>
          <a:off x="814730" y="5356600"/>
          <a:ext cx="1436576" cy="925238"/>
        </p:xfrm>
        <a:graphic>
          <a:graphicData uri="http://schemas.openxmlformats.org/drawingml/2006/table">
            <a:tbl>
              <a:tblPr firstRow="1" bandRow="1">
                <a:tableStyleId>{5C22544A-7EE6-4342-B048-85BDC9FD1C3A}</a:tableStyleId>
              </a:tblPr>
              <a:tblGrid>
                <a:gridCol w="1436576">
                  <a:extLst>
                    <a:ext uri="{9D8B030D-6E8A-4147-A177-3AD203B41FA5}">
                      <a16:colId xmlns:a16="http://schemas.microsoft.com/office/drawing/2014/main" val="20000"/>
                    </a:ext>
                  </a:extLst>
                </a:gridCol>
              </a:tblGrid>
              <a:tr h="265876">
                <a:tc>
                  <a:txBody>
                    <a:bodyPr/>
                    <a:lstStyle/>
                    <a:p>
                      <a:pPr algn="ctr"/>
                      <a:r>
                        <a:rPr kumimoji="1" lang="ja-JP" altLang="en-US" sz="1100" dirty="0">
                          <a:solidFill>
                            <a:schemeClr val="tx1"/>
                          </a:solidFill>
                        </a:rPr>
                        <a:t>一人暮らしの障害者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98814">
                <a:tc>
                  <a:txBody>
                    <a:bodyPr/>
                    <a:lstStyle/>
                    <a:p>
                      <a:pPr algn="ctr"/>
                      <a:r>
                        <a:rPr kumimoji="1" lang="ja-JP" altLang="en-US" sz="1100" b="1" dirty="0">
                          <a:solidFill>
                            <a:schemeClr val="tx1"/>
                          </a:solidFill>
                        </a:rPr>
                        <a:t>障害、疾病等の家族と</a:t>
                      </a:r>
                    </a:p>
                    <a:p>
                      <a:pPr algn="ctr"/>
                      <a:r>
                        <a:rPr kumimoji="1" lang="ja-JP" altLang="en-US" sz="1100" b="1" dirty="0">
                          <a:solidFill>
                            <a:schemeClr val="tx1"/>
                          </a:solidFill>
                        </a:rPr>
                        <a:t>同居している障害者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60548">
                <a:tc>
                  <a:txBody>
                    <a:bodyPr/>
                    <a:lstStyle/>
                    <a:p>
                      <a:pPr algn="ctr"/>
                      <a:r>
                        <a:rPr kumimoji="1" lang="ja-JP" altLang="en-US" sz="1100" b="1" dirty="0">
                          <a:solidFill>
                            <a:schemeClr val="tx1"/>
                          </a:solidFill>
                        </a:rPr>
                        <a:t>障害者世帯の障害者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pic>
        <p:nvPicPr>
          <p:cNvPr id="257" name="Picture 9" descr="C:\Users\THJFW\AppData\Local\Microsoft\Windows\Temporary Internet Files\Content.IE5\C3Y4B2VT\gatag-0001380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4243" y="5521746"/>
            <a:ext cx="370636" cy="755794"/>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2774259" y="5746148"/>
            <a:ext cx="821605" cy="531393"/>
          </a:xfrm>
          <a:prstGeom prst="wedgeRoundRectCallout">
            <a:avLst>
              <a:gd name="adj1" fmla="val -61417"/>
              <a:gd name="adj2" fmla="val -385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0" rIns="0" bIns="0"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人間関係、</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生活環境の</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変化　等</a:t>
            </a:r>
          </a:p>
        </p:txBody>
      </p:sp>
      <p:sp>
        <p:nvSpPr>
          <p:cNvPr id="259" name="曲折矢印 258"/>
          <p:cNvSpPr/>
          <p:nvPr/>
        </p:nvSpPr>
        <p:spPr>
          <a:xfrm rot="5400000">
            <a:off x="4242091" y="4412140"/>
            <a:ext cx="401724" cy="976363"/>
          </a:xfrm>
          <a:prstGeom prst="bentArrow">
            <a:avLst>
              <a:gd name="adj1" fmla="val 21482"/>
              <a:gd name="adj2" fmla="val 24453"/>
              <a:gd name="adj3" fmla="val 31591"/>
              <a:gd name="adj4" fmla="val 16282"/>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8" name="爆発 2 257"/>
          <p:cNvSpPr/>
          <p:nvPr/>
        </p:nvSpPr>
        <p:spPr>
          <a:xfrm>
            <a:off x="2619358" y="5181305"/>
            <a:ext cx="976505" cy="564842"/>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支援の必要性</a:t>
            </a:r>
          </a:p>
        </p:txBody>
      </p:sp>
      <p:sp>
        <p:nvSpPr>
          <p:cNvPr id="261" name="テキスト ボックス 260"/>
          <p:cNvSpPr txBox="1"/>
          <p:nvPr/>
        </p:nvSpPr>
        <p:spPr>
          <a:xfrm>
            <a:off x="2473116" y="4947761"/>
            <a:ext cx="438786"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p>
        </p:txBody>
      </p:sp>
      <p:sp>
        <p:nvSpPr>
          <p:cNvPr id="263" name="右矢印 262"/>
          <p:cNvSpPr/>
          <p:nvPr/>
        </p:nvSpPr>
        <p:spPr>
          <a:xfrm rot="16200000">
            <a:off x="2120611" y="5080467"/>
            <a:ext cx="521944" cy="195958"/>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4" name="テキスト ボックス 263"/>
          <p:cNvSpPr txBox="1"/>
          <p:nvPr/>
        </p:nvSpPr>
        <p:spPr>
          <a:xfrm>
            <a:off x="4332327" y="4775700"/>
            <a:ext cx="438786" cy="223308"/>
          </a:xfrm>
          <a:prstGeom prst="rect">
            <a:avLst/>
          </a:prstGeom>
          <a:noFill/>
        </p:spPr>
        <p:txBody>
          <a:bodyPr wrap="square" lIns="33231" tIns="33231" rIns="33231" bIns="33231" rtlCol="0" anchor="ctr" anchorCtr="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連絡</a:t>
            </a:r>
          </a:p>
        </p:txBody>
      </p:sp>
      <p:sp>
        <p:nvSpPr>
          <p:cNvPr id="266" name="右矢印 265"/>
          <p:cNvSpPr/>
          <p:nvPr/>
        </p:nvSpPr>
        <p:spPr>
          <a:xfrm>
            <a:off x="3651762" y="5318866"/>
            <a:ext cx="352156" cy="234337"/>
          </a:xfrm>
          <a:prstGeom prst="rightArrow">
            <a:avLst>
              <a:gd name="adj1" fmla="val 50000"/>
              <a:gd name="adj2" fmla="val 40176"/>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6" name="テキスト ボックス 255"/>
          <p:cNvSpPr txBox="1"/>
          <p:nvPr/>
        </p:nvSpPr>
        <p:spPr>
          <a:xfrm>
            <a:off x="598168" y="1976743"/>
            <a:ext cx="747056" cy="682022"/>
          </a:xfrm>
          <a:prstGeom prst="rect">
            <a:avLst/>
          </a:prstGeom>
          <a:noFill/>
          <a:ln>
            <a:solidFill>
              <a:schemeClr val="tx1"/>
            </a:solidFill>
          </a:ln>
        </p:spPr>
        <p:txBody>
          <a:bodyPr wrap="square" lIns="0" tIns="33231" rIns="0" b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ｸﾞﾙｰﾌﾟﾎｰﾑ</a:t>
            </a:r>
          </a:p>
        </p:txBody>
      </p:sp>
      <p:pic>
        <p:nvPicPr>
          <p:cNvPr id="260" name="Picture 24" descr="老人ホーム"/>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50000"/>
                    </a14:imgEffect>
                  </a14:imgLayer>
                </a14:imgProps>
              </a:ext>
            </a:extLst>
          </a:blip>
          <a:srcRect/>
          <a:stretch>
            <a:fillRect/>
          </a:stretch>
        </p:blipFill>
        <p:spPr bwMode="auto">
          <a:xfrm>
            <a:off x="804320" y="2194374"/>
            <a:ext cx="408898" cy="458355"/>
          </a:xfrm>
          <a:prstGeom prst="rect">
            <a:avLst/>
          </a:prstGeom>
          <a:noFill/>
        </p:spPr>
      </p:pic>
      <p:sp>
        <p:nvSpPr>
          <p:cNvPr id="5" name="四角形吹き出し 4"/>
          <p:cNvSpPr/>
          <p:nvPr/>
        </p:nvSpPr>
        <p:spPr>
          <a:xfrm>
            <a:off x="763344" y="894175"/>
            <a:ext cx="1203514" cy="236138"/>
          </a:xfrm>
          <a:prstGeom prst="wedgeRectCallout">
            <a:avLst>
              <a:gd name="adj1" fmla="val -1689"/>
              <a:gd name="adj2" fmla="val 8165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地域移行支援の活用</a:t>
            </a:r>
          </a:p>
        </p:txBody>
      </p:sp>
      <p:sp>
        <p:nvSpPr>
          <p:cNvPr id="262" name="四角形吹き出し 261"/>
          <p:cNvSpPr/>
          <p:nvPr/>
        </p:nvSpPr>
        <p:spPr>
          <a:xfrm>
            <a:off x="8143508" y="2550619"/>
            <a:ext cx="1220794" cy="302607"/>
          </a:xfrm>
          <a:prstGeom prst="wedgeRectCallout">
            <a:avLst>
              <a:gd name="adj1" fmla="val -1371"/>
              <a:gd name="adj2" fmla="val -1521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ｲﾝﾌｫｰﾏﾙな支え合い・</a:t>
            </a:r>
            <a:endParaRPr kumimoji="1" lang="en-US" altLang="ja-JP"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地域定着支援の活用</a:t>
            </a:r>
            <a:endParaRPr kumimoji="1" lang="en-US" altLang="ja-JP"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曲折矢印 6"/>
          <p:cNvSpPr/>
          <p:nvPr/>
        </p:nvSpPr>
        <p:spPr>
          <a:xfrm flipV="1">
            <a:off x="1496618" y="2050024"/>
            <a:ext cx="909671" cy="423690"/>
          </a:xfrm>
          <a:prstGeom prst="bentArrow">
            <a:avLst>
              <a:gd name="adj1" fmla="val 18735"/>
              <a:gd name="adj2" fmla="val 25000"/>
              <a:gd name="adj3" fmla="val 25000"/>
              <a:gd name="adj4" fmla="val 28019"/>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9" name="テキスト ボックス 268"/>
          <p:cNvSpPr txBox="1"/>
          <p:nvPr/>
        </p:nvSpPr>
        <p:spPr>
          <a:xfrm>
            <a:off x="1560920" y="2127186"/>
            <a:ext cx="750188"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円滑な引継</a:t>
            </a:r>
          </a:p>
        </p:txBody>
      </p:sp>
      <p:sp>
        <p:nvSpPr>
          <p:cNvPr id="270" name="曲折矢印 269"/>
          <p:cNvSpPr/>
          <p:nvPr/>
        </p:nvSpPr>
        <p:spPr>
          <a:xfrm rot="16200000" flipV="1">
            <a:off x="7565043" y="1749049"/>
            <a:ext cx="294125" cy="2591002"/>
          </a:xfrm>
          <a:prstGeom prst="bentArrow">
            <a:avLst>
              <a:gd name="adj1" fmla="val 37614"/>
              <a:gd name="adj2" fmla="val 32537"/>
              <a:gd name="adj3" fmla="val 25000"/>
              <a:gd name="adj4" fmla="val 42668"/>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1" name="テキスト ボックス 270"/>
          <p:cNvSpPr txBox="1"/>
          <p:nvPr/>
        </p:nvSpPr>
        <p:spPr>
          <a:xfrm>
            <a:off x="7712349" y="3176655"/>
            <a:ext cx="750188"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円滑な引継</a:t>
            </a:r>
          </a:p>
        </p:txBody>
      </p:sp>
      <p:sp>
        <p:nvSpPr>
          <p:cNvPr id="272" name="曲折矢印 271"/>
          <p:cNvSpPr/>
          <p:nvPr/>
        </p:nvSpPr>
        <p:spPr>
          <a:xfrm rot="16200000" flipV="1">
            <a:off x="5642499" y="5694365"/>
            <a:ext cx="334243" cy="480449"/>
          </a:xfrm>
          <a:prstGeom prst="bentArrow">
            <a:avLst>
              <a:gd name="adj1" fmla="val 32064"/>
              <a:gd name="adj2" fmla="val 32537"/>
              <a:gd name="adj3" fmla="val 25000"/>
              <a:gd name="adj4" fmla="val 42668"/>
            </a:avLst>
          </a:prstGeom>
          <a:solidFill>
            <a:srgbClr val="FFC000"/>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273" name="Picture 9" descr="C:\Users\THJFW\AppData\Local\Microsoft\Windows\Temporary Internet Files\Content.IE5\C3Y4B2VT\gatag-0001380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2133" y="4943810"/>
            <a:ext cx="370636" cy="755794"/>
          </a:xfrm>
          <a:prstGeom prst="rect">
            <a:avLst/>
          </a:prstGeom>
          <a:noFill/>
          <a:extLst>
            <a:ext uri="{909E8E84-426E-40DD-AFC4-6F175D3DCCD1}">
              <a14:hiddenFill xmlns:a14="http://schemas.microsoft.com/office/drawing/2010/main">
                <a:solidFill>
                  <a:srgbClr val="FFFFFF"/>
                </a:solidFill>
              </a14:hiddenFill>
            </a:ext>
          </a:extLst>
        </p:spPr>
      </p:pic>
      <p:sp>
        <p:nvSpPr>
          <p:cNvPr id="275" name="テキスト ボックス 274"/>
          <p:cNvSpPr txBox="1"/>
          <p:nvPr/>
        </p:nvSpPr>
        <p:spPr>
          <a:xfrm>
            <a:off x="5633680" y="6101739"/>
            <a:ext cx="733518"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15" b="1" i="0" u="none" strike="noStrike" kern="120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支援開始</a:t>
            </a:r>
            <a:endParaRPr kumimoji="1" lang="en-US" altLang="ja-JP" sz="1015" b="1" i="0" u="none" strike="noStrike" kern="120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5" name="表 264"/>
          <p:cNvGraphicFramePr>
            <a:graphicFrameLocks noGrp="1"/>
          </p:cNvGraphicFramePr>
          <p:nvPr>
            <p:extLst/>
          </p:nvPr>
        </p:nvGraphicFramePr>
        <p:xfrm>
          <a:off x="4047516" y="5127240"/>
          <a:ext cx="1521880" cy="398814"/>
        </p:xfrm>
        <a:graphic>
          <a:graphicData uri="http://schemas.openxmlformats.org/drawingml/2006/table">
            <a:tbl>
              <a:tblPr firstRow="1" bandRow="1">
                <a:tableStyleId>{5C22544A-7EE6-4342-B048-85BDC9FD1C3A}</a:tableStyleId>
              </a:tblPr>
              <a:tblGrid>
                <a:gridCol w="1521880">
                  <a:extLst>
                    <a:ext uri="{9D8B030D-6E8A-4147-A177-3AD203B41FA5}">
                      <a16:colId xmlns:a16="http://schemas.microsoft.com/office/drawing/2014/main" val="20000"/>
                    </a:ext>
                  </a:extLst>
                </a:gridCol>
              </a:tblGrid>
              <a:tr h="199407">
                <a:tc>
                  <a:txBody>
                    <a:bodyPr/>
                    <a:lstStyle/>
                    <a:p>
                      <a:pPr algn="ctr"/>
                      <a:r>
                        <a:rPr kumimoji="1" lang="zh-CN" altLang="en-US" sz="1000" dirty="0">
                          <a:solidFill>
                            <a:schemeClr val="tx1"/>
                          </a:solidFill>
                          <a:latin typeface="ＭＳ ゴシック" panose="020B0609070205080204" pitchFamily="49" charset="-128"/>
                          <a:ea typeface="ＭＳ ゴシック" panose="020B0609070205080204" pitchFamily="49" charset="-128"/>
                        </a:rPr>
                        <a:t>自治体（障害福祉担当）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9407">
                <a:tc>
                  <a:txBody>
                    <a:bodyPr/>
                    <a:lstStyle/>
                    <a:p>
                      <a:pPr algn="ctr"/>
                      <a:r>
                        <a:rPr lang="ja-JP" altLang="en-US" sz="1000" b="1" dirty="0">
                          <a:solidFill>
                            <a:prstClr val="black"/>
                          </a:solidFill>
                          <a:latin typeface="ＭＳ Ｐゴシック"/>
                        </a:rPr>
                        <a:t>相談支援事業所</a:t>
                      </a:r>
                      <a:endParaRPr kumimoji="1" lang="ja-JP" altLang="en-US" sz="1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76" name="角丸四角形吹き出し 275"/>
          <p:cNvSpPr/>
          <p:nvPr/>
        </p:nvSpPr>
        <p:spPr>
          <a:xfrm>
            <a:off x="6215910" y="4594528"/>
            <a:ext cx="2246628" cy="1683012"/>
          </a:xfrm>
          <a:prstGeom prst="wedgeRoundRectCallout">
            <a:avLst>
              <a:gd name="adj1" fmla="val -53595"/>
              <a:gd name="adj2" fmla="val 39195"/>
              <a:gd name="adj3" fmla="val 16667"/>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0" rIns="0" bIns="0"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本人、家族との面談</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関係機関や地域住民からの聞き取り</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人間関係の再構築</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生活環境の改善に関する助言</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障害福祉サービスの調整</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定期的な巡回訪問</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随時対応</a:t>
            </a:r>
            <a:endParaRPr kumimoji="1" lang="en-US" altLang="ja-JP"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関係機関との連絡調整</a:t>
            </a:r>
          </a:p>
        </p:txBody>
      </p:sp>
      <p:sp>
        <p:nvSpPr>
          <p:cNvPr id="277" name="テキスト ボックス 276"/>
          <p:cNvSpPr txBox="1"/>
          <p:nvPr/>
        </p:nvSpPr>
        <p:spPr>
          <a:xfrm>
            <a:off x="8641024" y="5249403"/>
            <a:ext cx="612499" cy="340991"/>
          </a:xfrm>
          <a:prstGeom prst="rect">
            <a:avLst/>
          </a:prstGeom>
          <a:noFill/>
        </p:spPr>
        <p:txBody>
          <a:bodyPr wrap="square" lIns="0" tIns="0" rIns="0" bIns="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1</a:t>
            </a:r>
            <a:r>
              <a:rPr kumimoji="1" lang="ja-JP" altLang="en-US" sz="1108"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人暮らし</a:t>
            </a:r>
            <a:endParaRPr kumimoji="1" lang="en-US" altLang="ja-JP" sz="1108"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の継続</a:t>
            </a:r>
          </a:p>
        </p:txBody>
      </p:sp>
      <p:graphicFrame>
        <p:nvGraphicFramePr>
          <p:cNvPr id="268" name="表 267"/>
          <p:cNvGraphicFramePr>
            <a:graphicFrameLocks noGrp="1"/>
          </p:cNvGraphicFramePr>
          <p:nvPr>
            <p:extLst/>
          </p:nvPr>
        </p:nvGraphicFramePr>
        <p:xfrm>
          <a:off x="4040844" y="5881048"/>
          <a:ext cx="1524610" cy="444028"/>
        </p:xfrm>
        <a:graphic>
          <a:graphicData uri="http://schemas.openxmlformats.org/drawingml/2006/table">
            <a:tbl>
              <a:tblPr firstRow="1" bandRow="1">
                <a:tableStyleId>{5C22544A-7EE6-4342-B048-85BDC9FD1C3A}</a:tableStyleId>
              </a:tblPr>
              <a:tblGrid>
                <a:gridCol w="1524610">
                  <a:extLst>
                    <a:ext uri="{9D8B030D-6E8A-4147-A177-3AD203B41FA5}">
                      <a16:colId xmlns:a16="http://schemas.microsoft.com/office/drawing/2014/main" val="20000"/>
                    </a:ext>
                  </a:extLst>
                </a:gridCol>
              </a:tblGrid>
              <a:tr h="444028">
                <a:tc>
                  <a:txBody>
                    <a:bodyPr/>
                    <a:lstStyle/>
                    <a:p>
                      <a:pPr algn="ctr"/>
                      <a:r>
                        <a:rPr kumimoji="1" lang="zh-TW"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自立生活援助事業所</a:t>
                      </a:r>
                    </a:p>
                  </a:txBody>
                  <a:tcPr marL="0" marR="0" marT="0" marB="0" anchor="ctr">
                    <a:lnL w="38100" cap="flat" cmpd="sng" algn="ctr">
                      <a:solidFill>
                        <a:schemeClr val="accent6">
                          <a:lumMod val="50000"/>
                        </a:schemeClr>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278" name="テキスト ボックス 277"/>
          <p:cNvSpPr txBox="1"/>
          <p:nvPr/>
        </p:nvSpPr>
        <p:spPr>
          <a:xfrm>
            <a:off x="3683625" y="5553230"/>
            <a:ext cx="438786"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p>
        </p:txBody>
      </p:sp>
      <p:sp>
        <p:nvSpPr>
          <p:cNvPr id="279" name="右矢印 278"/>
          <p:cNvSpPr/>
          <p:nvPr/>
        </p:nvSpPr>
        <p:spPr>
          <a:xfrm>
            <a:off x="3651761" y="5867375"/>
            <a:ext cx="352156" cy="234337"/>
          </a:xfrm>
          <a:prstGeom prst="rightArrow">
            <a:avLst>
              <a:gd name="adj1" fmla="val 50000"/>
              <a:gd name="adj2" fmla="val 40176"/>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0" name="右矢印 279"/>
          <p:cNvSpPr/>
          <p:nvPr/>
        </p:nvSpPr>
        <p:spPr>
          <a:xfrm rot="5400000">
            <a:off x="4702306" y="5611032"/>
            <a:ext cx="265023" cy="177147"/>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1" name="テキスト ボックス 280"/>
          <p:cNvSpPr txBox="1"/>
          <p:nvPr/>
        </p:nvSpPr>
        <p:spPr>
          <a:xfrm>
            <a:off x="4354656" y="5521775"/>
            <a:ext cx="438786" cy="223308"/>
          </a:xfrm>
          <a:prstGeom prst="rect">
            <a:avLst/>
          </a:prstGeom>
          <a:noFill/>
        </p:spPr>
        <p:txBody>
          <a:bodyPr wrap="square" lIns="33231" tIns="33231" rIns="33231" bIns="33231" rtlCol="0" anchor="ctr" anchorCtr="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連絡</a:t>
            </a:r>
          </a:p>
        </p:txBody>
      </p:sp>
      <p:sp>
        <p:nvSpPr>
          <p:cNvPr id="267" name="テキスト ボックス 266"/>
          <p:cNvSpPr txBox="1"/>
          <p:nvPr/>
        </p:nvSpPr>
        <p:spPr>
          <a:xfrm>
            <a:off x="3175826" y="1858856"/>
            <a:ext cx="910501" cy="223308"/>
          </a:xfrm>
          <a:prstGeom prst="rect">
            <a:avLst/>
          </a:prstGeom>
          <a:noFill/>
        </p:spPr>
        <p:txBody>
          <a:bodyPr wrap="square" lIns="33231" tIns="33231" rIns="33231" bIns="33231" rtlCol="0" anchor="ctr" anchorCtr="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課題把握</a:t>
            </a:r>
          </a:p>
        </p:txBody>
      </p:sp>
      <p:sp>
        <p:nvSpPr>
          <p:cNvPr id="282" name="右矢印 281"/>
          <p:cNvSpPr/>
          <p:nvPr/>
        </p:nvSpPr>
        <p:spPr>
          <a:xfrm rot="16200000">
            <a:off x="3762690" y="2329902"/>
            <a:ext cx="719442" cy="169518"/>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3" name="直方体 132"/>
          <p:cNvSpPr/>
          <p:nvPr/>
        </p:nvSpPr>
        <p:spPr>
          <a:xfrm>
            <a:off x="3228219" y="2701922"/>
            <a:ext cx="3149860" cy="603130"/>
          </a:xfrm>
          <a:prstGeom prst="cube">
            <a:avLst>
              <a:gd name="adj" fmla="val 41306"/>
            </a:avLst>
          </a:prstGeom>
          <a:solidFill>
            <a:srgbClr val="FFC000"/>
          </a:solidFill>
          <a:ln w="38100">
            <a:solidFill>
              <a:schemeClr val="accent6">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自立生活援助事業所</a:t>
            </a:r>
          </a:p>
        </p:txBody>
      </p:sp>
      <p:sp>
        <p:nvSpPr>
          <p:cNvPr id="143" name="テキスト ボックス 142"/>
          <p:cNvSpPr txBox="1"/>
          <p:nvPr/>
        </p:nvSpPr>
        <p:spPr>
          <a:xfrm>
            <a:off x="3536416" y="2708684"/>
            <a:ext cx="1424868"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常時の連絡体制を確保</a:t>
            </a:r>
          </a:p>
        </p:txBody>
      </p:sp>
      <p:sp>
        <p:nvSpPr>
          <p:cNvPr id="283" name="テキスト ボックス 282"/>
          <p:cNvSpPr txBox="1"/>
          <p:nvPr/>
        </p:nvSpPr>
        <p:spPr>
          <a:xfrm>
            <a:off x="3965233" y="2260020"/>
            <a:ext cx="438786" cy="223308"/>
          </a:xfrm>
          <a:prstGeom prst="rect">
            <a:avLst/>
          </a:prstGeom>
          <a:noFill/>
        </p:spPr>
        <p:txBody>
          <a:bodyPr wrap="square" lIns="33231" tIns="33231" rIns="33231"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助言</a:t>
            </a:r>
          </a:p>
        </p:txBody>
      </p:sp>
      <p:sp>
        <p:nvSpPr>
          <p:cNvPr id="284" name="テキスト ボックス 283">
            <a:extLst>
              <a:ext uri="{FF2B5EF4-FFF2-40B4-BE49-F238E27FC236}">
                <a16:creationId xmlns:a16="http://schemas.microsoft.com/office/drawing/2014/main" id="{31F28F07-79EB-4EF7-84C7-B290687FBFB4}"/>
              </a:ext>
            </a:extLst>
          </p:cNvPr>
          <p:cNvSpPr txBox="1"/>
          <p:nvPr/>
        </p:nvSpPr>
        <p:spPr>
          <a:xfrm>
            <a:off x="8481392" y="260648"/>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5" name="Text Box 15">
            <a:extLst>
              <a:ext uri="{FF2B5EF4-FFF2-40B4-BE49-F238E27FC236}">
                <a16:creationId xmlns:a16="http://schemas.microsoft.com/office/drawing/2014/main" id="{F4063040-F7AF-4B65-A54B-3A814A023C32}"/>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0" name="スライド番号プレースホルダー 9"/>
          <p:cNvSpPr>
            <a:spLocks noGrp="1"/>
          </p:cNvSpPr>
          <p:nvPr>
            <p:ph type="sldNum" sz="quarter" idx="12"/>
          </p:nvPr>
        </p:nvSpPr>
        <p:spPr>
          <a:xfrm>
            <a:off x="7555463" y="6493139"/>
            <a:ext cx="2311400" cy="365125"/>
          </a:xfrm>
        </p:spPr>
        <p:txBody>
          <a:bodyPr/>
          <a:lstStyle/>
          <a:p>
            <a:fld id="{F1F3852E-26CA-4289-AEF2-BFA90C44DCC3}" type="slidenum">
              <a:rPr lang="ja-JP" altLang="en-US" smtClean="0">
                <a:solidFill>
                  <a:prstClr val="black">
                    <a:tint val="75000"/>
                  </a:prstClr>
                </a:solidFill>
              </a:rPr>
              <a:pPr/>
              <a:t>40</a:t>
            </a:fld>
            <a:endParaRPr lang="ja-JP" altLang="en-US">
              <a:solidFill>
                <a:prstClr val="black">
                  <a:tint val="75000"/>
                </a:prstClr>
              </a:solidFill>
            </a:endParaRPr>
          </a:p>
        </p:txBody>
      </p:sp>
    </p:spTree>
    <p:extLst>
      <p:ext uri="{BB962C8B-B14F-4D97-AF65-F5344CB8AC3E}">
        <p14:creationId xmlns:p14="http://schemas.microsoft.com/office/powerpoint/2010/main" val="2633570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7CBCE-F357-44F7-9484-95EE0481D202}"/>
              </a:ext>
            </a:extLst>
          </p:cNvPr>
          <p:cNvSpPr>
            <a:spLocks noGrp="1"/>
          </p:cNvSpPr>
          <p:nvPr>
            <p:ph type="title"/>
          </p:nvPr>
        </p:nvSpPr>
        <p:spPr/>
        <p:txBody>
          <a:bodyPr/>
          <a:lstStyle/>
          <a:p>
            <a:r>
              <a:rPr kumimoji="1" lang="ja-JP" altLang="en-US" sz="2800" dirty="0"/>
              <a:t>地域相談支援（地域移行支援・地域定着支援）の誤解</a:t>
            </a:r>
          </a:p>
        </p:txBody>
      </p:sp>
      <p:sp>
        <p:nvSpPr>
          <p:cNvPr id="3" name="コンテンツ プレースホルダー 2">
            <a:extLst>
              <a:ext uri="{FF2B5EF4-FFF2-40B4-BE49-F238E27FC236}">
                <a16:creationId xmlns:a16="http://schemas.microsoft.com/office/drawing/2014/main" id="{EF1EDC93-1D60-468A-B618-631357CAD0D4}"/>
              </a:ext>
            </a:extLst>
          </p:cNvPr>
          <p:cNvSpPr>
            <a:spLocks noGrp="1"/>
          </p:cNvSpPr>
          <p:nvPr>
            <p:ph idx="1"/>
          </p:nvPr>
        </p:nvSpPr>
        <p:spPr>
          <a:xfrm>
            <a:off x="704528" y="1340768"/>
            <a:ext cx="8490147" cy="2404801"/>
          </a:xfrm>
          <a:ln>
            <a:solidFill>
              <a:schemeClr val="accent1"/>
            </a:solidFill>
          </a:ln>
        </p:spPr>
        <p:txBody>
          <a:bodyPr/>
          <a:lstStyle/>
          <a:p>
            <a:r>
              <a:rPr kumimoji="1" lang="ja-JP" altLang="en-US" sz="2400" dirty="0"/>
              <a:t>地域移行支援や地域定着支援は、市町村の一般的な相談（委託相談）で行っている。</a:t>
            </a:r>
            <a:endParaRPr kumimoji="1" lang="en-US" altLang="ja-JP" sz="2400" dirty="0"/>
          </a:p>
          <a:p>
            <a:r>
              <a:rPr lang="ja-JP" altLang="en-US" sz="2400" dirty="0"/>
              <a:t>地域移行支援は、煩雑だ。</a:t>
            </a:r>
            <a:endParaRPr lang="en-US" altLang="ja-JP" sz="2400" dirty="0"/>
          </a:p>
          <a:p>
            <a:r>
              <a:rPr lang="ja-JP" altLang="en-US" sz="2400" dirty="0"/>
              <a:t>地域移行支援は、精神科病院や施設の責任で行うべきだ。</a:t>
            </a:r>
            <a:endParaRPr lang="en-US" altLang="ja-JP" sz="2400" dirty="0"/>
          </a:p>
          <a:p>
            <a:r>
              <a:rPr lang="ja-JP" altLang="en-US" sz="2400" dirty="0"/>
              <a:t>地域定着支援は、</a:t>
            </a:r>
            <a:r>
              <a:rPr lang="en-US" altLang="ja-JP" sz="2400" dirty="0"/>
              <a:t>24</a:t>
            </a:r>
            <a:r>
              <a:rPr lang="ja-JP" altLang="en-US" sz="2400" dirty="0"/>
              <a:t>時間相談を受ける。</a:t>
            </a:r>
            <a:endParaRPr lang="en-US" altLang="ja-JP" sz="2400" dirty="0"/>
          </a:p>
          <a:p>
            <a:pPr marL="0" indent="0">
              <a:buNone/>
            </a:pPr>
            <a:endParaRPr lang="en-US" altLang="ja-JP" sz="2400" dirty="0"/>
          </a:p>
          <a:p>
            <a:pPr marL="0" indent="0">
              <a:buNone/>
            </a:pPr>
            <a:r>
              <a:rPr lang="ja-JP" altLang="en-US" sz="2400" dirty="0"/>
              <a:t>　　　　　　　　　　　　　　　　　　　　　　　　　　誤解</a:t>
            </a:r>
            <a:endParaRPr lang="en-US" altLang="ja-JP" sz="2400" dirty="0"/>
          </a:p>
          <a:p>
            <a:pPr marL="0" indent="0">
              <a:buNone/>
            </a:pPr>
            <a:r>
              <a:rPr kumimoji="1" lang="ja-JP" altLang="en-US" sz="2400" dirty="0"/>
              <a:t>　　今さらですが上記の考え方はすべて　　　　　　です。</a:t>
            </a:r>
            <a:endParaRPr kumimoji="1" lang="en-US" altLang="ja-JP" sz="2400" dirty="0"/>
          </a:p>
          <a:p>
            <a:pPr marL="0" indent="0">
              <a:buNone/>
            </a:pPr>
            <a:endParaRPr lang="en-US" altLang="ja-JP" sz="2400" dirty="0"/>
          </a:p>
          <a:p>
            <a:pPr marL="0" indent="0">
              <a:buNone/>
            </a:pPr>
            <a:r>
              <a:rPr lang="ja-JP" altLang="en-US" sz="2400" dirty="0"/>
              <a:t>　</a:t>
            </a:r>
            <a:endParaRPr lang="en-US" altLang="ja-JP" sz="2400" dirty="0"/>
          </a:p>
          <a:p>
            <a:pPr marL="0" indent="0">
              <a:buNone/>
            </a:pPr>
            <a:r>
              <a:rPr lang="ja-JP" altLang="en-US" sz="2400" dirty="0"/>
              <a:t>　地域相談が活用されない最大に要因は、脆弱な相談支援体制と相談支援専門員の実力不足にあります。</a:t>
            </a:r>
            <a:endParaRPr kumimoji="1" lang="ja-JP" altLang="en-US" sz="2400" dirty="0"/>
          </a:p>
        </p:txBody>
      </p:sp>
      <p:sp>
        <p:nvSpPr>
          <p:cNvPr id="4" name="スライド番号プレースホルダー 3">
            <a:extLst>
              <a:ext uri="{FF2B5EF4-FFF2-40B4-BE49-F238E27FC236}">
                <a16:creationId xmlns:a16="http://schemas.microsoft.com/office/drawing/2014/main" id="{045DBC8A-EF11-4377-A752-784E68853805}"/>
              </a:ext>
            </a:extLst>
          </p:cNvPr>
          <p:cNvSpPr>
            <a:spLocks noGrp="1"/>
          </p:cNvSpPr>
          <p:nvPr>
            <p:ph type="sldNum" sz="quarter" idx="12"/>
          </p:nvPr>
        </p:nvSpPr>
        <p:spPr>
          <a:xfrm>
            <a:off x="7594600" y="6528592"/>
            <a:ext cx="23114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A1C1E8-9361-4557-9EFC-000E05CD7A25}" type="slidenum">
              <a:rPr kumimoji="1" lang="en-US" altLang="ja-JP" sz="1200" b="0" i="0" u="none" strike="noStrike" kern="1200" cap="none" spc="0" normalizeH="0" baseline="0" noProof="0" smtClean="0">
                <a:ln>
                  <a:noFill/>
                </a:ln>
                <a:solidFill>
                  <a:prstClr val="black"/>
                </a:solidFill>
                <a:effectLst/>
                <a:uLnTx/>
                <a:uFillTx/>
                <a:latin typeface="Arial"/>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en-US" altLang="ja-JP" sz="1200" b="0" i="0" u="none" strike="noStrike" kern="1200" cap="none" spc="0" normalizeH="0" baseline="0" noProof="0" dirty="0">
              <a:ln>
                <a:noFill/>
              </a:ln>
              <a:solidFill>
                <a:prstClr val="black"/>
              </a:solidFill>
              <a:effectLst/>
              <a:uLnTx/>
              <a:uFillTx/>
              <a:latin typeface="Arial"/>
              <a:ea typeface="ＭＳ Ｐゴシック" pitchFamily="50" charset="-128"/>
              <a:cs typeface="+mn-cs"/>
            </a:endParaRPr>
          </a:p>
        </p:txBody>
      </p:sp>
      <p:sp>
        <p:nvSpPr>
          <p:cNvPr id="6" name="乗算記号 5">
            <a:extLst>
              <a:ext uri="{FF2B5EF4-FFF2-40B4-BE49-F238E27FC236}">
                <a16:creationId xmlns:a16="http://schemas.microsoft.com/office/drawing/2014/main" id="{AA402F91-9F6A-4595-BE27-4E06B44B7558}"/>
              </a:ext>
            </a:extLst>
          </p:cNvPr>
          <p:cNvSpPr/>
          <p:nvPr/>
        </p:nvSpPr>
        <p:spPr>
          <a:xfrm>
            <a:off x="5601072" y="4077072"/>
            <a:ext cx="1656184" cy="1512168"/>
          </a:xfrm>
          <a:prstGeom prst="mathMultiply">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highlight>
                <a:srgbClr val="FF0000"/>
              </a:highlight>
              <a:uLnTx/>
              <a:uFillTx/>
              <a:latin typeface="Arial"/>
              <a:ea typeface="ＭＳ Ｐゴシック"/>
              <a:cs typeface="+mn-cs"/>
            </a:endParaRPr>
          </a:p>
        </p:txBody>
      </p:sp>
      <p:sp>
        <p:nvSpPr>
          <p:cNvPr id="8" name="矢印: 上 7">
            <a:extLst>
              <a:ext uri="{FF2B5EF4-FFF2-40B4-BE49-F238E27FC236}">
                <a16:creationId xmlns:a16="http://schemas.microsoft.com/office/drawing/2014/main" id="{9552FA96-D6A0-4375-942F-41A23C26A6AD}"/>
              </a:ext>
            </a:extLst>
          </p:cNvPr>
          <p:cNvSpPr/>
          <p:nvPr/>
        </p:nvSpPr>
        <p:spPr>
          <a:xfrm>
            <a:off x="3368824" y="3356992"/>
            <a:ext cx="936104" cy="978408"/>
          </a:xfrm>
          <a:prstGeom prst="up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9" name="Text Box 15">
            <a:extLst>
              <a:ext uri="{FF2B5EF4-FFF2-40B4-BE49-F238E27FC236}">
                <a16:creationId xmlns:a16="http://schemas.microsoft.com/office/drawing/2014/main" id="{7AE4BBE5-65A3-4986-B2C1-2FE6BB6C6E55}"/>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2392319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74F4EC7-325C-496E-958C-1C30C127B6D1}"/>
              </a:ext>
            </a:extLst>
          </p:cNvPr>
          <p:cNvSpPr>
            <a:spLocks noGrp="1"/>
          </p:cNvSpPr>
          <p:nvPr>
            <p:ph type="title"/>
          </p:nvPr>
        </p:nvSpPr>
        <p:spPr>
          <a:xfrm>
            <a:off x="566050" y="350224"/>
            <a:ext cx="8923453" cy="511042"/>
          </a:xfrm>
          <a:ln>
            <a:solidFill>
              <a:schemeClr val="accent1"/>
            </a:solidFill>
          </a:ln>
        </p:spPr>
        <p:txBody>
          <a:bodyPr>
            <a:normAutofit fontScale="90000"/>
          </a:bodyPr>
          <a:lstStyle/>
          <a:p>
            <a:r>
              <a:rPr lang="ja-JP" altLang="en-US" sz="1846" dirty="0">
                <a:latin typeface="ＭＳ Ｐゴシック" panose="020B0600070205080204" pitchFamily="50" charset="-128"/>
                <a:ea typeface="ＭＳ Ｐゴシック" panose="020B0600070205080204" pitchFamily="50" charset="-128"/>
              </a:rPr>
              <a:t>精神科病院からの地域移行支援</a:t>
            </a:r>
            <a:r>
              <a:rPr lang="en-US" altLang="ja-JP" sz="1846" dirty="0">
                <a:latin typeface="ＭＳ Ｐゴシック" panose="020B0600070205080204" pitchFamily="50" charset="-128"/>
                <a:ea typeface="ＭＳ Ｐゴシック" panose="020B0600070205080204" pitchFamily="50" charset="-128"/>
              </a:rPr>
              <a:t/>
            </a:r>
            <a:br>
              <a:rPr lang="en-US" altLang="ja-JP" sz="1846" dirty="0">
                <a:latin typeface="ＭＳ Ｐゴシック" panose="020B0600070205080204" pitchFamily="50" charset="-128"/>
                <a:ea typeface="ＭＳ Ｐゴシック" panose="020B0600070205080204" pitchFamily="50" charset="-128"/>
              </a:rPr>
            </a:br>
            <a:r>
              <a:rPr lang="ja-JP" altLang="en-US" sz="1846" dirty="0">
                <a:latin typeface="ＭＳ Ｐゴシック" panose="020B0600070205080204" pitchFamily="50" charset="-128"/>
                <a:ea typeface="ＭＳ Ｐゴシック" panose="020B0600070205080204" pitchFamily="50" charset="-128"/>
              </a:rPr>
              <a:t>⇒　医療・保健・福祉・行政の連携を強化して、重層的な体制を整備することになる。</a:t>
            </a:r>
          </a:p>
        </p:txBody>
      </p:sp>
      <p:graphicFrame>
        <p:nvGraphicFramePr>
          <p:cNvPr id="4" name="コンテンツ プレースホルダー 3">
            <a:extLst>
              <a:ext uri="{FF2B5EF4-FFF2-40B4-BE49-F238E27FC236}">
                <a16:creationId xmlns:a16="http://schemas.microsoft.com/office/drawing/2014/main" id="{DD60ED4F-9EC0-4DCB-A2C5-ABECBDFD694C}"/>
              </a:ext>
            </a:extLst>
          </p:cNvPr>
          <p:cNvGraphicFramePr>
            <a:graphicFrameLocks noGrp="1"/>
          </p:cNvGraphicFramePr>
          <p:nvPr>
            <p:ph sz="half" idx="1"/>
            <p:extLst>
              <p:ext uri="{D42A27DB-BD31-4B8C-83A1-F6EECF244321}">
                <p14:modId xmlns:p14="http://schemas.microsoft.com/office/powerpoint/2010/main" val="2269391477"/>
              </p:ext>
            </p:extLst>
          </p:nvPr>
        </p:nvGraphicFramePr>
        <p:xfrm>
          <a:off x="566053" y="969651"/>
          <a:ext cx="8923451" cy="5343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1F6ABD42-6E12-4BAE-938C-90A6E117EC3B}"/>
              </a:ext>
            </a:extLst>
          </p:cNvPr>
          <p:cNvSpPr>
            <a:spLocks noGrp="1"/>
          </p:cNvSpPr>
          <p:nvPr>
            <p:ph type="sldNum" sz="quarter" idx="12"/>
          </p:nvPr>
        </p:nvSpPr>
        <p:spPr>
          <a:xfrm>
            <a:off x="7775107" y="6465306"/>
            <a:ext cx="2057400" cy="337038"/>
          </a:xfrm>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53B2F412-D969-482A-B23C-69F59A06824C}" type="slidenum">
              <a:rPr kumimoji="1"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42</a:t>
            </a:fld>
            <a:endPar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833D91FE-3D27-4DCC-B4C6-ADFD8F90ECA3}"/>
              </a:ext>
            </a:extLst>
          </p:cNvPr>
          <p:cNvSpPr/>
          <p:nvPr/>
        </p:nvSpPr>
        <p:spPr>
          <a:xfrm>
            <a:off x="5961112" y="980728"/>
            <a:ext cx="3528392" cy="688843"/>
          </a:xfrm>
          <a:prstGeom prst="rect">
            <a:avLst/>
          </a:prstGeom>
          <a:solidFill>
            <a:schemeClr val="bg1"/>
          </a:solidFill>
          <a:ln>
            <a:solidFill>
              <a:schemeClr val="accent1"/>
            </a:solidFill>
          </a:ln>
        </p:spPr>
        <p:txBody>
          <a:bodyPr wrap="square">
            <a:spAutoFit/>
          </a:bodyPr>
          <a:lstStyle/>
          <a:p>
            <a:pPr marL="0" marR="0" lvl="0" indent="0" algn="just" defTabSz="844083" rtl="0" eaLnBrk="0" fontAlgn="base" latinLnBrk="0" hangingPunct="0">
              <a:lnSpc>
                <a:spcPct val="100000"/>
              </a:lnSpc>
              <a:spcBef>
                <a:spcPct val="0"/>
              </a:spcBef>
              <a:spcAft>
                <a:spcPts val="0"/>
              </a:spcAft>
              <a:buClrTx/>
              <a:buSzTx/>
              <a:buFontTx/>
              <a:buNone/>
              <a:tabLst/>
              <a:defRPr/>
            </a:pPr>
            <a:r>
              <a:rPr kumimoji="1" lang="ja-JP" altLang="ja-JP" sz="1292"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重層的な連携体制</a:t>
            </a:r>
            <a:r>
              <a:rPr kumimoji="1" lang="ja-JP" altLang="en-US" sz="1292"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を構築する</a:t>
            </a:r>
            <a:r>
              <a:rPr lang="ja-JP" altLang="en-US" sz="1292" kern="100" dirty="0">
                <a:solidFill>
                  <a:prstClr val="black"/>
                </a:solidFill>
                <a:latin typeface="ＭＳ Ｐゴシック" panose="020B0600070205080204" pitchFamily="50" charset="-128"/>
                <a:cs typeface="Times New Roman" panose="02020603050405020304" pitchFamily="18" charset="0"/>
              </a:rPr>
              <a:t>ことで、</a:t>
            </a:r>
            <a:r>
              <a:rPr kumimoji="1" lang="ja-JP" altLang="ja-JP" sz="1292" b="0"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障害者が地域の一員として安心して自分らしく暮らすことのできる地域をつくることができる。</a:t>
            </a:r>
          </a:p>
        </p:txBody>
      </p:sp>
      <p:grpSp>
        <p:nvGrpSpPr>
          <p:cNvPr id="24" name="グループ化 23">
            <a:extLst>
              <a:ext uri="{FF2B5EF4-FFF2-40B4-BE49-F238E27FC236}">
                <a16:creationId xmlns:a16="http://schemas.microsoft.com/office/drawing/2014/main" id="{73ED9E7B-40AE-4B56-BBB5-BCE81807DEB7}"/>
              </a:ext>
            </a:extLst>
          </p:cNvPr>
          <p:cNvGrpSpPr/>
          <p:nvPr/>
        </p:nvGrpSpPr>
        <p:grpSpPr>
          <a:xfrm>
            <a:off x="7617296" y="2996952"/>
            <a:ext cx="1309871" cy="792088"/>
            <a:chOff x="12257" y="1414710"/>
            <a:chExt cx="783931" cy="783931"/>
          </a:xfrm>
          <a:solidFill>
            <a:srgbClr val="FF99FF"/>
          </a:solidFill>
        </p:grpSpPr>
        <p:sp>
          <p:nvSpPr>
            <p:cNvPr id="26" name="楕円 25">
              <a:extLst>
                <a:ext uri="{FF2B5EF4-FFF2-40B4-BE49-F238E27FC236}">
                  <a16:creationId xmlns:a16="http://schemas.microsoft.com/office/drawing/2014/main" id="{7D97D307-32A0-4E67-A714-2701D7BAB0DB}"/>
                </a:ext>
              </a:extLst>
            </p:cNvPr>
            <p:cNvSpPr/>
            <p:nvPr/>
          </p:nvSpPr>
          <p:spPr>
            <a:xfrm>
              <a:off x="12257" y="1414710"/>
              <a:ext cx="783931" cy="783931"/>
            </a:xfrm>
            <a:prstGeom prst="ellipse">
              <a:avLst/>
            </a:prstGeom>
            <a:grpFill/>
            <a:ln>
              <a:solidFill>
                <a:srgbClr val="FF00FF"/>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7" name="楕円 4">
              <a:extLst>
                <a:ext uri="{FF2B5EF4-FFF2-40B4-BE49-F238E27FC236}">
                  <a16:creationId xmlns:a16="http://schemas.microsoft.com/office/drawing/2014/main" id="{80C6AA9F-5C08-4641-8C47-8AD1F775BDE0}"/>
                </a:ext>
              </a:extLst>
            </p:cNvPr>
            <p:cNvSpPr txBox="1"/>
            <p:nvPr/>
          </p:nvSpPr>
          <p:spPr>
            <a:xfrm>
              <a:off x="184638" y="1842309"/>
              <a:ext cx="430953" cy="22567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計画相談支援</a:t>
              </a:r>
              <a:endParaRPr kumimoji="1" lang="en-US" altLang="ja-JP"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指定</a:t>
              </a:r>
              <a:r>
                <a:rPr kumimoji="1" lang="ja-JP" altLang="en-US"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特定</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endPar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grpSp>
        <p:nvGrpSpPr>
          <p:cNvPr id="17" name="グループ化 16">
            <a:extLst>
              <a:ext uri="{FF2B5EF4-FFF2-40B4-BE49-F238E27FC236}">
                <a16:creationId xmlns:a16="http://schemas.microsoft.com/office/drawing/2014/main" id="{70BB27DE-C431-458B-ABFB-D1C2BAB21D14}"/>
              </a:ext>
            </a:extLst>
          </p:cNvPr>
          <p:cNvGrpSpPr/>
          <p:nvPr/>
        </p:nvGrpSpPr>
        <p:grpSpPr>
          <a:xfrm>
            <a:off x="6465168" y="4293096"/>
            <a:ext cx="1368152" cy="773605"/>
            <a:chOff x="1126997" y="1368764"/>
            <a:chExt cx="686535" cy="713192"/>
          </a:xfrm>
        </p:grpSpPr>
        <p:sp>
          <p:nvSpPr>
            <p:cNvPr id="18" name="楕円 17">
              <a:extLst>
                <a:ext uri="{FF2B5EF4-FFF2-40B4-BE49-F238E27FC236}">
                  <a16:creationId xmlns:a16="http://schemas.microsoft.com/office/drawing/2014/main" id="{58B5A7D4-E9C3-4353-B689-EA1460FCCC8C}"/>
                </a:ext>
              </a:extLst>
            </p:cNvPr>
            <p:cNvSpPr/>
            <p:nvPr/>
          </p:nvSpPr>
          <p:spPr>
            <a:xfrm>
              <a:off x="1126997" y="1368764"/>
              <a:ext cx="686535" cy="713192"/>
            </a:xfrm>
            <a:prstGeom prst="ellipse">
              <a:avLst/>
            </a:prstGeom>
            <a:ln>
              <a:solidFill>
                <a:srgbClr val="0070C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9" name="楕円 4">
              <a:extLst>
                <a:ext uri="{FF2B5EF4-FFF2-40B4-BE49-F238E27FC236}">
                  <a16:creationId xmlns:a16="http://schemas.microsoft.com/office/drawing/2014/main" id="{FC32F0F9-B146-46AD-BF6A-48742435F5C3}"/>
                </a:ext>
              </a:extLst>
            </p:cNvPr>
            <p:cNvSpPr txBox="1"/>
            <p:nvPr/>
          </p:nvSpPr>
          <p:spPr>
            <a:xfrm>
              <a:off x="1227538" y="1473209"/>
              <a:ext cx="485453" cy="50430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29" tIns="19929" rIns="19929" bIns="19929" numCol="1" spcCol="1270" anchor="ctr" anchorCtr="0">
              <a:noAutofit/>
            </a:bodyPr>
            <a:lstStyle/>
            <a:p>
              <a:pPr marL="0" marR="0" lvl="0" indent="0" algn="ctr" defTabSz="697541" rtl="0" eaLnBrk="1" fontAlgn="auto" latinLnBrk="0" hangingPunct="1">
                <a:lnSpc>
                  <a:spcPct val="90000"/>
                </a:lnSpc>
                <a:spcBef>
                  <a:spcPct val="0"/>
                </a:spcBef>
                <a:spcAft>
                  <a:spcPct val="35000"/>
                </a:spcAft>
                <a:buClrTx/>
                <a:buSzTx/>
                <a:buFontTx/>
                <a:buNone/>
                <a:tabLst/>
                <a:defRPr/>
              </a:pPr>
              <a:r>
                <a:rPr kumimoji="1" lang="ja-JP" altLang="en-US"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ピアサポート</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sp>
        <p:nvSpPr>
          <p:cNvPr id="28" name="Text Box 15">
            <a:extLst>
              <a:ext uri="{FF2B5EF4-FFF2-40B4-BE49-F238E27FC236}">
                <a16:creationId xmlns:a16="http://schemas.microsoft.com/office/drawing/2014/main" id="{E462F84F-6A9C-40E6-8986-6049351CB96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29" name="グループ化 28">
            <a:extLst>
              <a:ext uri="{FF2B5EF4-FFF2-40B4-BE49-F238E27FC236}">
                <a16:creationId xmlns:a16="http://schemas.microsoft.com/office/drawing/2014/main" id="{924F1220-6B22-4F65-A36F-7F9074E38670}"/>
              </a:ext>
            </a:extLst>
          </p:cNvPr>
          <p:cNvGrpSpPr/>
          <p:nvPr/>
        </p:nvGrpSpPr>
        <p:grpSpPr>
          <a:xfrm>
            <a:off x="7617296" y="3789040"/>
            <a:ext cx="1309871" cy="792088"/>
            <a:chOff x="12257" y="1414710"/>
            <a:chExt cx="783931" cy="783931"/>
          </a:xfrm>
          <a:solidFill>
            <a:srgbClr val="FFCC99"/>
          </a:solidFill>
        </p:grpSpPr>
        <p:sp>
          <p:nvSpPr>
            <p:cNvPr id="30" name="楕円 29">
              <a:extLst>
                <a:ext uri="{FF2B5EF4-FFF2-40B4-BE49-F238E27FC236}">
                  <a16:creationId xmlns:a16="http://schemas.microsoft.com/office/drawing/2014/main" id="{8B32441E-DD3D-4F83-AD2B-078A8F6EFD08}"/>
                </a:ext>
              </a:extLst>
            </p:cNvPr>
            <p:cNvSpPr/>
            <p:nvPr/>
          </p:nvSpPr>
          <p:spPr>
            <a:xfrm>
              <a:off x="12257" y="1414710"/>
              <a:ext cx="783931" cy="783931"/>
            </a:xfrm>
            <a:prstGeom prst="ellipse">
              <a:avLst/>
            </a:prstGeom>
            <a:solidFill>
              <a:srgbClr val="FFFF99"/>
            </a:solidFill>
            <a:ln>
              <a:solidFill>
                <a:srgbClr val="FFFF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1" name="楕円 4">
              <a:extLst>
                <a:ext uri="{FF2B5EF4-FFF2-40B4-BE49-F238E27FC236}">
                  <a16:creationId xmlns:a16="http://schemas.microsoft.com/office/drawing/2014/main" id="{F2645198-A49E-4A18-8EA8-43939C9A424E}"/>
                </a:ext>
              </a:extLst>
            </p:cNvPr>
            <p:cNvSpPr txBox="1"/>
            <p:nvPr/>
          </p:nvSpPr>
          <p:spPr>
            <a:xfrm>
              <a:off x="199484" y="1545365"/>
              <a:ext cx="423182" cy="520866"/>
            </a:xfrm>
            <a:prstGeom prst="rect">
              <a:avLst/>
            </a:prstGeom>
            <a:solidFill>
              <a:srgbClr val="FFFF99"/>
            </a:solidFill>
            <a:ln>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地域相談支援</a:t>
              </a:r>
              <a:endParaRPr kumimoji="1" lang="en-US" altLang="ja-JP"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指定</a:t>
              </a:r>
              <a:r>
                <a:rPr lang="ja-JP" altLang="en-US" sz="1108" dirty="0">
                  <a:solidFill>
                    <a:prstClr val="black">
                      <a:hueOff val="0"/>
                      <a:satOff val="0"/>
                      <a:lumOff val="0"/>
                      <a:alphaOff val="0"/>
                    </a:prstClr>
                  </a:solidFill>
                  <a:latin typeface="Calibri" panose="020F0502020204030204"/>
                  <a:ea typeface="游ゴシック" panose="020B0400000000000000" pitchFamily="50" charset="-128"/>
                </a:rPr>
                <a:t>一般</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grpSp>
        <p:nvGrpSpPr>
          <p:cNvPr id="32" name="グループ化 31">
            <a:extLst>
              <a:ext uri="{FF2B5EF4-FFF2-40B4-BE49-F238E27FC236}">
                <a16:creationId xmlns:a16="http://schemas.microsoft.com/office/drawing/2014/main" id="{2BA8D18A-1ABB-48AF-B33D-963A0F8CEE3C}"/>
              </a:ext>
            </a:extLst>
          </p:cNvPr>
          <p:cNvGrpSpPr/>
          <p:nvPr/>
        </p:nvGrpSpPr>
        <p:grpSpPr>
          <a:xfrm>
            <a:off x="7617296" y="2204864"/>
            <a:ext cx="1309871" cy="792088"/>
            <a:chOff x="12257" y="1414710"/>
            <a:chExt cx="783931" cy="783931"/>
          </a:xfrm>
          <a:solidFill>
            <a:srgbClr val="CCECFF"/>
          </a:solidFill>
        </p:grpSpPr>
        <p:sp>
          <p:nvSpPr>
            <p:cNvPr id="33" name="楕円 32">
              <a:extLst>
                <a:ext uri="{FF2B5EF4-FFF2-40B4-BE49-F238E27FC236}">
                  <a16:creationId xmlns:a16="http://schemas.microsoft.com/office/drawing/2014/main" id="{EAAB4EF9-A566-4D8F-A4DC-E50D35481C53}"/>
                </a:ext>
              </a:extLst>
            </p:cNvPr>
            <p:cNvSpPr/>
            <p:nvPr/>
          </p:nvSpPr>
          <p:spPr>
            <a:xfrm>
              <a:off x="12257" y="1414710"/>
              <a:ext cx="783931" cy="783931"/>
            </a:xfrm>
            <a:prstGeom prst="ellipse">
              <a:avLst/>
            </a:prstGeom>
            <a:grpFill/>
            <a:ln>
              <a:solidFill>
                <a:srgbClr val="00B0F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4" name="楕円 4">
              <a:extLst>
                <a:ext uri="{FF2B5EF4-FFF2-40B4-BE49-F238E27FC236}">
                  <a16:creationId xmlns:a16="http://schemas.microsoft.com/office/drawing/2014/main" id="{33F517CB-ACA7-4A8B-82F2-F096790E6A90}"/>
                </a:ext>
              </a:extLst>
            </p:cNvPr>
            <p:cNvSpPr txBox="1"/>
            <p:nvPr/>
          </p:nvSpPr>
          <p:spPr>
            <a:xfrm>
              <a:off x="184638" y="1771041"/>
              <a:ext cx="423182" cy="29694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lang="ja-JP" altLang="en-US" sz="1292" dirty="0">
                  <a:solidFill>
                    <a:prstClr val="black">
                      <a:hueOff val="0"/>
                      <a:satOff val="0"/>
                      <a:lumOff val="0"/>
                      <a:alphaOff val="0"/>
                    </a:prstClr>
                  </a:solidFill>
                  <a:latin typeface="Calibri" panose="020F0502020204030204"/>
                  <a:ea typeface="游ゴシック" panose="020B0400000000000000" pitchFamily="50" charset="-128"/>
                </a:rPr>
                <a:t>市町村の一般的な相談支援</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endPar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sp>
        <p:nvSpPr>
          <p:cNvPr id="35" name="角丸四角形 74">
            <a:extLst>
              <a:ext uri="{FF2B5EF4-FFF2-40B4-BE49-F238E27FC236}">
                <a16:creationId xmlns:a16="http://schemas.microsoft.com/office/drawing/2014/main" id="{0D6DAD18-7735-4CDF-907F-18A8C68F1017}"/>
              </a:ext>
            </a:extLst>
          </p:cNvPr>
          <p:cNvSpPr/>
          <p:nvPr/>
        </p:nvSpPr>
        <p:spPr>
          <a:xfrm>
            <a:off x="6105128" y="5373216"/>
            <a:ext cx="1081929" cy="431800"/>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213" rIns="0"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の体験入居</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64">
            <a:extLst>
              <a:ext uri="{FF2B5EF4-FFF2-40B4-BE49-F238E27FC236}">
                <a16:creationId xmlns:a16="http://schemas.microsoft.com/office/drawing/2014/main" id="{AC3B2F4A-2929-4E03-A063-59500F52BFF9}"/>
              </a:ext>
            </a:extLst>
          </p:cNvPr>
          <p:cNvSpPr/>
          <p:nvPr/>
        </p:nvSpPr>
        <p:spPr>
          <a:xfrm>
            <a:off x="7401272" y="5805264"/>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（体験宿泊）</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46">
            <a:extLst>
              <a:ext uri="{FF2B5EF4-FFF2-40B4-BE49-F238E27FC236}">
                <a16:creationId xmlns:a16="http://schemas.microsoft.com/office/drawing/2014/main" id="{10D71CAD-4A5C-40A8-98A5-CBE78B26945B}"/>
              </a:ext>
            </a:extLst>
          </p:cNvPr>
          <p:cNvSpPr/>
          <p:nvPr/>
        </p:nvSpPr>
        <p:spPr>
          <a:xfrm>
            <a:off x="5961112" y="5805264"/>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（体験利用）</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96474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会社のキャラクター（元気）">
            <a:hlinkClick r:id="rId2"/>
          </p:cNvPr>
          <p:cNvSpPr>
            <a:spLocks noChangeAspect="1" noChangeArrowheads="1"/>
          </p:cNvSpPr>
          <p:nvPr/>
        </p:nvSpPr>
        <p:spPr bwMode="auto">
          <a:xfrm>
            <a:off x="479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7" name="正方形/長方形 106"/>
          <p:cNvSpPr/>
          <p:nvPr/>
        </p:nvSpPr>
        <p:spPr>
          <a:xfrm>
            <a:off x="200472" y="332656"/>
            <a:ext cx="9505056" cy="461665"/>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地域相談支援</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における対象者を明確にするための通知改正</a:t>
            </a:r>
          </a:p>
        </p:txBody>
      </p:sp>
      <p:sp>
        <p:nvSpPr>
          <p:cNvPr id="108" name="正方形/長方形 107"/>
          <p:cNvSpPr/>
          <p:nvPr/>
        </p:nvSpPr>
        <p:spPr>
          <a:xfrm>
            <a:off x="200472" y="1052736"/>
            <a:ext cx="9441452" cy="707886"/>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入院の期間や形態に関わらず支援の対象であることを明確にするため、「介護給付費等の支給決定等について</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平成</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19</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3</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23</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日</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障発第</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0323002</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号　障害保健福祉部長通知</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」の一部を削除。</a:t>
            </a:r>
          </a:p>
        </p:txBody>
      </p:sp>
      <p:sp>
        <p:nvSpPr>
          <p:cNvPr id="109" name="正方形/長方形 108"/>
          <p:cNvSpPr/>
          <p:nvPr/>
        </p:nvSpPr>
        <p:spPr>
          <a:xfrm>
            <a:off x="272480" y="1988840"/>
            <a:ext cx="9265167" cy="2880320"/>
          </a:xfrm>
          <a:prstGeom prst="rect">
            <a:avLst/>
          </a:prstGeom>
          <a:ln w="12700">
            <a:solidFill>
              <a:schemeClr val="tx1"/>
            </a:solidFill>
          </a:ln>
        </p:spPr>
        <p:txBody>
          <a:bodyPr wrap="none" r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第五－</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申請者が地域相談支援基準第</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条第</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号から第</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4</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号までに規定する施設等に入所して</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いる障害者又は精神科病院に入院している精神障害者であることを確認する。</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なお、申請者が精神科病院に入院する精神障害者の場合については、長期に入院し</a:t>
            </a:r>
            <a:endParaRPr kumimoji="1" lang="en-US" altLang="ja-JP"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ていることから地域移行に向けた支援の必要性が相対的に高いと見込まれる直近の入</a:t>
            </a:r>
            <a:endParaRPr kumimoji="1" lang="en-US" altLang="ja-JP"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院期間が</a:t>
            </a:r>
            <a:r>
              <a:rPr kumimoji="1" lang="en-US" altLang="ja-JP"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a:t>
            </a:r>
            <a:r>
              <a:rPr kumimoji="1" lang="ja-JP" altLang="en-US"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年以上の者を中心に対象とすることとするが、直近の入院期間が</a:t>
            </a:r>
            <a:r>
              <a:rPr kumimoji="1" lang="en-US" altLang="ja-JP"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a:t>
            </a:r>
            <a:r>
              <a:rPr kumimoji="1" lang="ja-JP" altLang="en-US"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年未満で</a:t>
            </a:r>
            <a:endParaRPr kumimoji="1" lang="en-US" altLang="ja-JP"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ある者であっても、例えば、措置入院者や医療保護入院者で住居の確保などの支援を</a:t>
            </a:r>
            <a:endParaRPr kumimoji="1" lang="en-US" altLang="ja-JP"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必要とする者や、地域移行支援を行わなければ入院の長期化が見込まれる者につい</a:t>
            </a:r>
            <a:endParaRPr kumimoji="1" lang="en-US" altLang="ja-JP"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dblStrike" kern="1200" cap="none" spc="0" normalizeH="0" baseline="0" noProof="0" dirty="0" err="1">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ても</a:t>
            </a:r>
            <a:r>
              <a:rPr kumimoji="1" lang="ja-JP" altLang="en-US" sz="20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対象となるので留意すること</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 name="スライド番号プレースホルダー 1">
            <a:extLst>
              <a:ext uri="{FF2B5EF4-FFF2-40B4-BE49-F238E27FC236}">
                <a16:creationId xmlns:a16="http://schemas.microsoft.com/office/drawing/2014/main" id="{0305E59C-CD5A-40EE-8B52-9C7FE69571A5}"/>
              </a:ext>
            </a:extLst>
          </p:cNvPr>
          <p:cNvSpPr>
            <a:spLocks noGrp="1"/>
          </p:cNvSpPr>
          <p:nvPr>
            <p:ph type="sldNum" sz="quarter" idx="12"/>
          </p:nvPr>
        </p:nvSpPr>
        <p:spPr>
          <a:xfrm>
            <a:off x="7594600" y="652534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2211C-1947-412D-9ECE-D1A2B2B3C5F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B368BEF1-38A7-4DB9-8390-BE2C3B8468EE}"/>
              </a:ext>
            </a:extLst>
          </p:cNvPr>
          <p:cNvSpPr txBox="1"/>
          <p:nvPr/>
        </p:nvSpPr>
        <p:spPr>
          <a:xfrm>
            <a:off x="200472" y="5157192"/>
            <a:ext cx="9289032" cy="132343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地域相談支援（地域移行支援）は、</a:t>
            </a: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入院期間によらず利用できる。</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・・・医療機関の適切なアセスメントと地域との連携が重要となる。</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地域相談支援は、</a:t>
            </a:r>
            <a:r>
              <a:rPr kumimoji="1" lang="ja-JP" altLang="en-US" sz="20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医療・保健・福祉・行政の連携</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のうえで成り立ち、</a:t>
            </a:r>
            <a:r>
              <a:rPr kumimoji="1" lang="ja-JP" altLang="en-US" sz="20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計画的な基盤整備</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を伴うものである。</a:t>
            </a:r>
          </a:p>
        </p:txBody>
      </p:sp>
      <p:sp>
        <p:nvSpPr>
          <p:cNvPr id="9" name="Text Box 15">
            <a:extLst>
              <a:ext uri="{FF2B5EF4-FFF2-40B4-BE49-F238E27FC236}">
                <a16:creationId xmlns:a16="http://schemas.microsoft.com/office/drawing/2014/main" id="{E40C69FD-4AF8-45B5-A77B-2AF6804A6E3A}"/>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3808470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74F4EC7-325C-496E-958C-1C30C127B6D1}"/>
              </a:ext>
            </a:extLst>
          </p:cNvPr>
          <p:cNvSpPr>
            <a:spLocks noGrp="1"/>
          </p:cNvSpPr>
          <p:nvPr>
            <p:ph type="title"/>
          </p:nvPr>
        </p:nvSpPr>
        <p:spPr>
          <a:xfrm>
            <a:off x="566050" y="350224"/>
            <a:ext cx="8923453" cy="511042"/>
          </a:xfrm>
          <a:ln>
            <a:solidFill>
              <a:schemeClr val="accent1"/>
            </a:solidFill>
          </a:ln>
        </p:spPr>
        <p:txBody>
          <a:bodyPr>
            <a:normAutofit/>
          </a:bodyPr>
          <a:lstStyle/>
          <a:p>
            <a:r>
              <a:rPr lang="ja-JP" altLang="en-US" sz="1846" dirty="0">
                <a:latin typeface="ＭＳ Ｐゴシック" panose="020B0600070205080204" pitchFamily="50" charset="-128"/>
                <a:ea typeface="ＭＳ Ｐゴシック" panose="020B0600070205080204" pitchFamily="50" charset="-128"/>
              </a:rPr>
              <a:t>障害者支援施設からの地域移行支援</a:t>
            </a:r>
          </a:p>
        </p:txBody>
      </p:sp>
      <p:graphicFrame>
        <p:nvGraphicFramePr>
          <p:cNvPr id="4" name="コンテンツ プレースホルダー 3">
            <a:extLst>
              <a:ext uri="{FF2B5EF4-FFF2-40B4-BE49-F238E27FC236}">
                <a16:creationId xmlns:a16="http://schemas.microsoft.com/office/drawing/2014/main" id="{DD60ED4F-9EC0-4DCB-A2C5-ABECBDFD694C}"/>
              </a:ext>
            </a:extLst>
          </p:cNvPr>
          <p:cNvGraphicFramePr>
            <a:graphicFrameLocks noGrp="1"/>
          </p:cNvGraphicFramePr>
          <p:nvPr>
            <p:ph sz="half" idx="1"/>
            <p:extLst>
              <p:ext uri="{D42A27DB-BD31-4B8C-83A1-F6EECF244321}">
                <p14:modId xmlns:p14="http://schemas.microsoft.com/office/powerpoint/2010/main" val="3906189646"/>
              </p:ext>
            </p:extLst>
          </p:nvPr>
        </p:nvGraphicFramePr>
        <p:xfrm>
          <a:off x="566053" y="969651"/>
          <a:ext cx="8923451" cy="5343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1F6ABD42-6E12-4BAE-938C-90A6E117EC3B}"/>
              </a:ext>
            </a:extLst>
          </p:cNvPr>
          <p:cNvSpPr>
            <a:spLocks noGrp="1"/>
          </p:cNvSpPr>
          <p:nvPr>
            <p:ph type="sldNum" sz="quarter" idx="12"/>
          </p:nvPr>
        </p:nvSpPr>
        <p:spPr>
          <a:xfrm>
            <a:off x="7848600" y="6495325"/>
            <a:ext cx="2057400" cy="337038"/>
          </a:xfrm>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53B2F412-D969-482A-B23C-69F59A06824C}" type="slidenum">
              <a:rPr kumimoji="1"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44</a:t>
            </a:fld>
            <a:endPar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833D91FE-3D27-4DCC-B4C6-ADFD8F90ECA3}"/>
              </a:ext>
            </a:extLst>
          </p:cNvPr>
          <p:cNvSpPr/>
          <p:nvPr/>
        </p:nvSpPr>
        <p:spPr>
          <a:xfrm>
            <a:off x="5961112" y="980728"/>
            <a:ext cx="3528392" cy="688843"/>
          </a:xfrm>
          <a:prstGeom prst="rect">
            <a:avLst/>
          </a:prstGeom>
          <a:solidFill>
            <a:schemeClr val="bg1"/>
          </a:solidFill>
          <a:ln>
            <a:solidFill>
              <a:schemeClr val="accent1"/>
            </a:solidFill>
          </a:ln>
        </p:spPr>
        <p:txBody>
          <a:bodyPr wrap="square">
            <a:spAutoFit/>
          </a:bodyPr>
          <a:lstStyle/>
          <a:p>
            <a:pPr marL="0" marR="0" lvl="0" indent="0" algn="just" defTabSz="844083" rtl="0" eaLnBrk="0" fontAlgn="base" latinLnBrk="0" hangingPunct="0">
              <a:lnSpc>
                <a:spcPct val="100000"/>
              </a:lnSpc>
              <a:spcBef>
                <a:spcPct val="0"/>
              </a:spcBef>
              <a:spcAft>
                <a:spcPts val="0"/>
              </a:spcAft>
              <a:buClrTx/>
              <a:buSzTx/>
              <a:buFontTx/>
              <a:buNone/>
              <a:tabLst/>
              <a:defRPr/>
            </a:pPr>
            <a:r>
              <a:rPr kumimoji="1" lang="ja-JP" altLang="ja-JP" sz="1292"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重層的な連携体制</a:t>
            </a:r>
            <a:r>
              <a:rPr kumimoji="1" lang="ja-JP" altLang="en-US" sz="1292"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を構築することで、</a:t>
            </a:r>
            <a:r>
              <a:rPr kumimoji="1" lang="ja-JP" altLang="ja-JP" sz="1292" b="0"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障害者が地域の一員として安心して自分らしく暮らすことのできる地域をつくることができる。</a:t>
            </a:r>
          </a:p>
        </p:txBody>
      </p:sp>
      <p:sp>
        <p:nvSpPr>
          <p:cNvPr id="28" name="Text Box 15">
            <a:extLst>
              <a:ext uri="{FF2B5EF4-FFF2-40B4-BE49-F238E27FC236}">
                <a16:creationId xmlns:a16="http://schemas.microsoft.com/office/drawing/2014/main" id="{E462F84F-6A9C-40E6-8986-6049351CB96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29" name="グループ化 28">
            <a:extLst>
              <a:ext uri="{FF2B5EF4-FFF2-40B4-BE49-F238E27FC236}">
                <a16:creationId xmlns:a16="http://schemas.microsoft.com/office/drawing/2014/main" id="{924F1220-6B22-4F65-A36F-7F9074E38670}"/>
              </a:ext>
            </a:extLst>
          </p:cNvPr>
          <p:cNvGrpSpPr/>
          <p:nvPr/>
        </p:nvGrpSpPr>
        <p:grpSpPr>
          <a:xfrm>
            <a:off x="5745088" y="5589240"/>
            <a:ext cx="1309871" cy="792088"/>
            <a:chOff x="12257" y="1414710"/>
            <a:chExt cx="783931" cy="783931"/>
          </a:xfrm>
          <a:solidFill>
            <a:srgbClr val="FFCC99"/>
          </a:solidFill>
        </p:grpSpPr>
        <p:sp>
          <p:nvSpPr>
            <p:cNvPr id="30" name="楕円 29">
              <a:extLst>
                <a:ext uri="{FF2B5EF4-FFF2-40B4-BE49-F238E27FC236}">
                  <a16:creationId xmlns:a16="http://schemas.microsoft.com/office/drawing/2014/main" id="{8B32441E-DD3D-4F83-AD2B-078A8F6EFD08}"/>
                </a:ext>
              </a:extLst>
            </p:cNvPr>
            <p:cNvSpPr/>
            <p:nvPr/>
          </p:nvSpPr>
          <p:spPr>
            <a:xfrm>
              <a:off x="12257" y="1414710"/>
              <a:ext cx="783931" cy="783931"/>
            </a:xfrm>
            <a:prstGeom prst="ellipse">
              <a:avLst/>
            </a:prstGeom>
            <a:solidFill>
              <a:srgbClr val="FFFF99"/>
            </a:solidFill>
            <a:ln>
              <a:solidFill>
                <a:srgbClr val="FFFF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1" name="楕円 4">
              <a:extLst>
                <a:ext uri="{FF2B5EF4-FFF2-40B4-BE49-F238E27FC236}">
                  <a16:creationId xmlns:a16="http://schemas.microsoft.com/office/drawing/2014/main" id="{F2645198-A49E-4A18-8EA8-43939C9A424E}"/>
                </a:ext>
              </a:extLst>
            </p:cNvPr>
            <p:cNvSpPr txBox="1"/>
            <p:nvPr/>
          </p:nvSpPr>
          <p:spPr>
            <a:xfrm>
              <a:off x="199484" y="1545365"/>
              <a:ext cx="423182" cy="520866"/>
            </a:xfrm>
            <a:prstGeom prst="rect">
              <a:avLst/>
            </a:prstGeom>
            <a:solidFill>
              <a:srgbClr val="FFFF99"/>
            </a:solidFill>
            <a:ln>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地域相談支援</a:t>
              </a:r>
              <a:endParaRPr kumimoji="1" lang="en-US" altLang="ja-JP"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指定</a:t>
              </a:r>
              <a:r>
                <a:rPr kumimoji="1" lang="ja-JP" altLang="en-US"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一般</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grpSp>
        <p:nvGrpSpPr>
          <p:cNvPr id="32" name="グループ化 31">
            <a:extLst>
              <a:ext uri="{FF2B5EF4-FFF2-40B4-BE49-F238E27FC236}">
                <a16:creationId xmlns:a16="http://schemas.microsoft.com/office/drawing/2014/main" id="{2BA8D18A-1ABB-48AF-B33D-963A0F8CEE3C}"/>
              </a:ext>
            </a:extLst>
          </p:cNvPr>
          <p:cNvGrpSpPr/>
          <p:nvPr/>
        </p:nvGrpSpPr>
        <p:grpSpPr>
          <a:xfrm>
            <a:off x="5817096" y="4797152"/>
            <a:ext cx="1309871" cy="792088"/>
            <a:chOff x="12257" y="1414710"/>
            <a:chExt cx="783931" cy="783931"/>
          </a:xfrm>
          <a:solidFill>
            <a:srgbClr val="CCECFF"/>
          </a:solidFill>
        </p:grpSpPr>
        <p:sp>
          <p:nvSpPr>
            <p:cNvPr id="33" name="楕円 32">
              <a:extLst>
                <a:ext uri="{FF2B5EF4-FFF2-40B4-BE49-F238E27FC236}">
                  <a16:creationId xmlns:a16="http://schemas.microsoft.com/office/drawing/2014/main" id="{EAAB4EF9-A566-4D8F-A4DC-E50D35481C53}"/>
                </a:ext>
              </a:extLst>
            </p:cNvPr>
            <p:cNvSpPr/>
            <p:nvPr/>
          </p:nvSpPr>
          <p:spPr>
            <a:xfrm>
              <a:off x="12257" y="1414710"/>
              <a:ext cx="783931" cy="783931"/>
            </a:xfrm>
            <a:prstGeom prst="ellipse">
              <a:avLst/>
            </a:prstGeom>
            <a:grpFill/>
            <a:ln>
              <a:solidFill>
                <a:srgbClr val="00B0F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4" name="楕円 4">
              <a:extLst>
                <a:ext uri="{FF2B5EF4-FFF2-40B4-BE49-F238E27FC236}">
                  <a16:creationId xmlns:a16="http://schemas.microsoft.com/office/drawing/2014/main" id="{33F517CB-ACA7-4A8B-82F2-F096790E6A90}"/>
                </a:ext>
              </a:extLst>
            </p:cNvPr>
            <p:cNvSpPr txBox="1"/>
            <p:nvPr/>
          </p:nvSpPr>
          <p:spPr>
            <a:xfrm>
              <a:off x="184638" y="1771041"/>
              <a:ext cx="423182" cy="29694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市町村の一般的な相談支援</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endPar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sp>
        <p:nvSpPr>
          <p:cNvPr id="35" name="角丸四角形 74">
            <a:extLst>
              <a:ext uri="{FF2B5EF4-FFF2-40B4-BE49-F238E27FC236}">
                <a16:creationId xmlns:a16="http://schemas.microsoft.com/office/drawing/2014/main" id="{0D6DAD18-7735-4CDF-907F-18A8C68F1017}"/>
              </a:ext>
            </a:extLst>
          </p:cNvPr>
          <p:cNvSpPr/>
          <p:nvPr/>
        </p:nvSpPr>
        <p:spPr>
          <a:xfrm>
            <a:off x="1352600" y="4437112"/>
            <a:ext cx="1081929" cy="431800"/>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213" rIns="0"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の体験入居</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64">
            <a:extLst>
              <a:ext uri="{FF2B5EF4-FFF2-40B4-BE49-F238E27FC236}">
                <a16:creationId xmlns:a16="http://schemas.microsoft.com/office/drawing/2014/main" id="{AC3B2F4A-2929-4E03-A063-59500F52BFF9}"/>
              </a:ext>
            </a:extLst>
          </p:cNvPr>
          <p:cNvSpPr/>
          <p:nvPr/>
        </p:nvSpPr>
        <p:spPr>
          <a:xfrm>
            <a:off x="1352600" y="5301208"/>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（体験宿泊）</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46">
            <a:extLst>
              <a:ext uri="{FF2B5EF4-FFF2-40B4-BE49-F238E27FC236}">
                <a16:creationId xmlns:a16="http://schemas.microsoft.com/office/drawing/2014/main" id="{10D71CAD-4A5C-40A8-98A5-CBE78B26945B}"/>
              </a:ext>
            </a:extLst>
          </p:cNvPr>
          <p:cNvSpPr/>
          <p:nvPr/>
        </p:nvSpPr>
        <p:spPr>
          <a:xfrm>
            <a:off x="1352600" y="4869160"/>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（体験利用）</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4A429BF2-73C8-4745-AD40-4ECAD040EE92}"/>
              </a:ext>
            </a:extLst>
          </p:cNvPr>
          <p:cNvSpPr/>
          <p:nvPr/>
        </p:nvSpPr>
        <p:spPr>
          <a:xfrm>
            <a:off x="6249144" y="2132856"/>
            <a:ext cx="324036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計画相談支援における意思決定支援の推進</a:t>
            </a:r>
          </a:p>
        </p:txBody>
      </p:sp>
    </p:spTree>
    <p:extLst>
      <p:ext uri="{BB962C8B-B14F-4D97-AF65-F5344CB8AC3E}">
        <p14:creationId xmlns:p14="http://schemas.microsoft.com/office/powerpoint/2010/main" val="3020151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74F4EC7-325C-496E-958C-1C30C127B6D1}"/>
              </a:ext>
            </a:extLst>
          </p:cNvPr>
          <p:cNvSpPr>
            <a:spLocks noGrp="1"/>
          </p:cNvSpPr>
          <p:nvPr>
            <p:ph type="title"/>
          </p:nvPr>
        </p:nvSpPr>
        <p:spPr>
          <a:xfrm>
            <a:off x="566050" y="350224"/>
            <a:ext cx="8923453" cy="511042"/>
          </a:xfrm>
          <a:ln>
            <a:solidFill>
              <a:schemeClr val="accent1"/>
            </a:solidFill>
          </a:ln>
        </p:spPr>
        <p:txBody>
          <a:bodyPr>
            <a:normAutofit/>
          </a:bodyPr>
          <a:lstStyle/>
          <a:p>
            <a:r>
              <a:rPr lang="ja-JP" altLang="en-US" sz="1846" dirty="0">
                <a:latin typeface="ＭＳ Ｐゴシック" panose="020B0600070205080204" pitchFamily="50" charset="-128"/>
                <a:ea typeface="ＭＳ Ｐゴシック" panose="020B0600070205080204" pitchFamily="50" charset="-128"/>
              </a:rPr>
              <a:t>救護施設からの地域移行支援</a:t>
            </a:r>
          </a:p>
        </p:txBody>
      </p:sp>
      <p:graphicFrame>
        <p:nvGraphicFramePr>
          <p:cNvPr id="4" name="コンテンツ プレースホルダー 3">
            <a:extLst>
              <a:ext uri="{FF2B5EF4-FFF2-40B4-BE49-F238E27FC236}">
                <a16:creationId xmlns:a16="http://schemas.microsoft.com/office/drawing/2014/main" id="{DD60ED4F-9EC0-4DCB-A2C5-ABECBDFD694C}"/>
              </a:ext>
            </a:extLst>
          </p:cNvPr>
          <p:cNvGraphicFramePr>
            <a:graphicFrameLocks noGrp="1"/>
          </p:cNvGraphicFramePr>
          <p:nvPr>
            <p:ph sz="half" idx="1"/>
            <p:extLst>
              <p:ext uri="{D42A27DB-BD31-4B8C-83A1-F6EECF244321}">
                <p14:modId xmlns:p14="http://schemas.microsoft.com/office/powerpoint/2010/main" val="859260141"/>
              </p:ext>
            </p:extLst>
          </p:nvPr>
        </p:nvGraphicFramePr>
        <p:xfrm>
          <a:off x="560512" y="980728"/>
          <a:ext cx="8928992" cy="5343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1F6ABD42-6E12-4BAE-938C-90A6E117EC3B}"/>
              </a:ext>
            </a:extLst>
          </p:cNvPr>
          <p:cNvSpPr>
            <a:spLocks noGrp="1"/>
          </p:cNvSpPr>
          <p:nvPr>
            <p:ph type="sldNum" sz="quarter" idx="12"/>
          </p:nvPr>
        </p:nvSpPr>
        <p:spPr>
          <a:xfrm>
            <a:off x="7781081" y="6479319"/>
            <a:ext cx="2057400" cy="337038"/>
          </a:xfrm>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53B2F412-D969-482A-B23C-69F59A06824C}" type="slidenum">
              <a:rPr kumimoji="1"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45</a:t>
            </a:fld>
            <a:endPar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833D91FE-3D27-4DCC-B4C6-ADFD8F90ECA3}"/>
              </a:ext>
            </a:extLst>
          </p:cNvPr>
          <p:cNvSpPr/>
          <p:nvPr/>
        </p:nvSpPr>
        <p:spPr>
          <a:xfrm>
            <a:off x="5961112" y="980728"/>
            <a:ext cx="3528392" cy="688843"/>
          </a:xfrm>
          <a:prstGeom prst="rect">
            <a:avLst/>
          </a:prstGeom>
          <a:solidFill>
            <a:schemeClr val="bg1"/>
          </a:solidFill>
          <a:ln>
            <a:solidFill>
              <a:schemeClr val="accent1"/>
            </a:solidFill>
          </a:ln>
        </p:spPr>
        <p:txBody>
          <a:bodyPr wrap="square">
            <a:spAutoFit/>
          </a:bodyPr>
          <a:lstStyle/>
          <a:p>
            <a:pPr marL="0" marR="0" lvl="0" indent="0" algn="just" defTabSz="844083" rtl="0" eaLnBrk="0" fontAlgn="base" latinLnBrk="0" hangingPunct="0">
              <a:lnSpc>
                <a:spcPct val="100000"/>
              </a:lnSpc>
              <a:spcBef>
                <a:spcPct val="0"/>
              </a:spcBef>
              <a:spcAft>
                <a:spcPts val="0"/>
              </a:spcAft>
              <a:buClrTx/>
              <a:buSzTx/>
              <a:buFontTx/>
              <a:buNone/>
              <a:tabLst/>
              <a:defRPr/>
            </a:pPr>
            <a:r>
              <a:rPr kumimoji="1" lang="ja-JP" altLang="ja-JP" sz="1292"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重層的な連携体制</a:t>
            </a:r>
            <a:r>
              <a:rPr kumimoji="1" lang="ja-JP" altLang="en-US" sz="1292"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を構築することで、</a:t>
            </a:r>
            <a:r>
              <a:rPr kumimoji="1" lang="ja-JP" altLang="ja-JP" sz="1292" b="0"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障害者が地域の一員として安心して自分らしく暮らすことのできる地域をつくることができる。</a:t>
            </a:r>
          </a:p>
        </p:txBody>
      </p:sp>
      <p:grpSp>
        <p:nvGrpSpPr>
          <p:cNvPr id="24" name="グループ化 23">
            <a:extLst>
              <a:ext uri="{FF2B5EF4-FFF2-40B4-BE49-F238E27FC236}">
                <a16:creationId xmlns:a16="http://schemas.microsoft.com/office/drawing/2014/main" id="{73ED9E7B-40AE-4B56-BBB5-BCE81807DEB7}"/>
              </a:ext>
            </a:extLst>
          </p:cNvPr>
          <p:cNvGrpSpPr/>
          <p:nvPr/>
        </p:nvGrpSpPr>
        <p:grpSpPr>
          <a:xfrm>
            <a:off x="7617296" y="2996952"/>
            <a:ext cx="1309871" cy="792088"/>
            <a:chOff x="12257" y="1414710"/>
            <a:chExt cx="783931" cy="783931"/>
          </a:xfrm>
          <a:solidFill>
            <a:srgbClr val="FF99FF"/>
          </a:solidFill>
        </p:grpSpPr>
        <p:sp>
          <p:nvSpPr>
            <p:cNvPr id="26" name="楕円 25">
              <a:extLst>
                <a:ext uri="{FF2B5EF4-FFF2-40B4-BE49-F238E27FC236}">
                  <a16:creationId xmlns:a16="http://schemas.microsoft.com/office/drawing/2014/main" id="{7D97D307-32A0-4E67-A714-2701D7BAB0DB}"/>
                </a:ext>
              </a:extLst>
            </p:cNvPr>
            <p:cNvSpPr/>
            <p:nvPr/>
          </p:nvSpPr>
          <p:spPr>
            <a:xfrm>
              <a:off x="12257" y="1414710"/>
              <a:ext cx="783931" cy="783931"/>
            </a:xfrm>
            <a:prstGeom prst="ellipse">
              <a:avLst/>
            </a:prstGeom>
            <a:grpFill/>
            <a:ln>
              <a:solidFill>
                <a:srgbClr val="FF00FF"/>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7" name="楕円 4">
              <a:extLst>
                <a:ext uri="{FF2B5EF4-FFF2-40B4-BE49-F238E27FC236}">
                  <a16:creationId xmlns:a16="http://schemas.microsoft.com/office/drawing/2014/main" id="{80C6AA9F-5C08-4641-8C47-8AD1F775BDE0}"/>
                </a:ext>
              </a:extLst>
            </p:cNvPr>
            <p:cNvSpPr txBox="1"/>
            <p:nvPr/>
          </p:nvSpPr>
          <p:spPr>
            <a:xfrm>
              <a:off x="184638" y="1842309"/>
              <a:ext cx="430953" cy="22567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計画相談支援</a:t>
              </a:r>
              <a:endParaRPr kumimoji="1" lang="en-US" altLang="ja-JP"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指定</a:t>
              </a:r>
              <a:r>
                <a:rPr kumimoji="1" lang="ja-JP" altLang="en-US"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特定</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endPar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sp>
        <p:nvSpPr>
          <p:cNvPr id="28" name="Text Box 15">
            <a:extLst>
              <a:ext uri="{FF2B5EF4-FFF2-40B4-BE49-F238E27FC236}">
                <a16:creationId xmlns:a16="http://schemas.microsoft.com/office/drawing/2014/main" id="{E462F84F-6A9C-40E6-8986-6049351CB96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29" name="グループ化 28">
            <a:extLst>
              <a:ext uri="{FF2B5EF4-FFF2-40B4-BE49-F238E27FC236}">
                <a16:creationId xmlns:a16="http://schemas.microsoft.com/office/drawing/2014/main" id="{924F1220-6B22-4F65-A36F-7F9074E38670}"/>
              </a:ext>
            </a:extLst>
          </p:cNvPr>
          <p:cNvGrpSpPr/>
          <p:nvPr/>
        </p:nvGrpSpPr>
        <p:grpSpPr>
          <a:xfrm>
            <a:off x="7617296" y="3789040"/>
            <a:ext cx="1309871" cy="792088"/>
            <a:chOff x="12257" y="1414710"/>
            <a:chExt cx="783931" cy="783931"/>
          </a:xfrm>
          <a:solidFill>
            <a:srgbClr val="FFCC99"/>
          </a:solidFill>
        </p:grpSpPr>
        <p:sp>
          <p:nvSpPr>
            <p:cNvPr id="30" name="楕円 29">
              <a:extLst>
                <a:ext uri="{FF2B5EF4-FFF2-40B4-BE49-F238E27FC236}">
                  <a16:creationId xmlns:a16="http://schemas.microsoft.com/office/drawing/2014/main" id="{8B32441E-DD3D-4F83-AD2B-078A8F6EFD08}"/>
                </a:ext>
              </a:extLst>
            </p:cNvPr>
            <p:cNvSpPr/>
            <p:nvPr/>
          </p:nvSpPr>
          <p:spPr>
            <a:xfrm>
              <a:off x="12257" y="1414710"/>
              <a:ext cx="783931" cy="783931"/>
            </a:xfrm>
            <a:prstGeom prst="ellipse">
              <a:avLst/>
            </a:prstGeom>
            <a:solidFill>
              <a:srgbClr val="FFFF99"/>
            </a:solidFill>
            <a:ln>
              <a:solidFill>
                <a:srgbClr val="FFFF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1" name="楕円 4">
              <a:extLst>
                <a:ext uri="{FF2B5EF4-FFF2-40B4-BE49-F238E27FC236}">
                  <a16:creationId xmlns:a16="http://schemas.microsoft.com/office/drawing/2014/main" id="{F2645198-A49E-4A18-8EA8-43939C9A424E}"/>
                </a:ext>
              </a:extLst>
            </p:cNvPr>
            <p:cNvSpPr txBox="1"/>
            <p:nvPr/>
          </p:nvSpPr>
          <p:spPr>
            <a:xfrm>
              <a:off x="199484" y="1545365"/>
              <a:ext cx="423182" cy="520866"/>
            </a:xfrm>
            <a:prstGeom prst="rect">
              <a:avLst/>
            </a:prstGeom>
            <a:solidFill>
              <a:srgbClr val="FFFF99"/>
            </a:solidFill>
            <a:ln>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地域相談支援</a:t>
              </a:r>
              <a:endParaRPr kumimoji="1" lang="en-US" altLang="ja-JP"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指定</a:t>
              </a:r>
              <a:r>
                <a:rPr kumimoji="1" lang="ja-JP" altLang="en-US"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一般</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grpSp>
        <p:nvGrpSpPr>
          <p:cNvPr id="32" name="グループ化 31">
            <a:extLst>
              <a:ext uri="{FF2B5EF4-FFF2-40B4-BE49-F238E27FC236}">
                <a16:creationId xmlns:a16="http://schemas.microsoft.com/office/drawing/2014/main" id="{2BA8D18A-1ABB-48AF-B33D-963A0F8CEE3C}"/>
              </a:ext>
            </a:extLst>
          </p:cNvPr>
          <p:cNvGrpSpPr/>
          <p:nvPr/>
        </p:nvGrpSpPr>
        <p:grpSpPr>
          <a:xfrm>
            <a:off x="7617296" y="2204864"/>
            <a:ext cx="1309871" cy="792088"/>
            <a:chOff x="12257" y="1414710"/>
            <a:chExt cx="783931" cy="783931"/>
          </a:xfrm>
          <a:solidFill>
            <a:srgbClr val="CCECFF"/>
          </a:solidFill>
        </p:grpSpPr>
        <p:sp>
          <p:nvSpPr>
            <p:cNvPr id="33" name="楕円 32">
              <a:extLst>
                <a:ext uri="{FF2B5EF4-FFF2-40B4-BE49-F238E27FC236}">
                  <a16:creationId xmlns:a16="http://schemas.microsoft.com/office/drawing/2014/main" id="{EAAB4EF9-A566-4D8F-A4DC-E50D35481C53}"/>
                </a:ext>
              </a:extLst>
            </p:cNvPr>
            <p:cNvSpPr/>
            <p:nvPr/>
          </p:nvSpPr>
          <p:spPr>
            <a:xfrm>
              <a:off x="12257" y="1414710"/>
              <a:ext cx="783931" cy="783931"/>
            </a:xfrm>
            <a:prstGeom prst="ellipse">
              <a:avLst/>
            </a:prstGeom>
            <a:grpFill/>
            <a:ln>
              <a:solidFill>
                <a:srgbClr val="00B0F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4" name="楕円 4">
              <a:extLst>
                <a:ext uri="{FF2B5EF4-FFF2-40B4-BE49-F238E27FC236}">
                  <a16:creationId xmlns:a16="http://schemas.microsoft.com/office/drawing/2014/main" id="{33F517CB-ACA7-4A8B-82F2-F096790E6A90}"/>
                </a:ext>
              </a:extLst>
            </p:cNvPr>
            <p:cNvSpPr txBox="1"/>
            <p:nvPr/>
          </p:nvSpPr>
          <p:spPr>
            <a:xfrm>
              <a:off x="184638" y="1771041"/>
              <a:ext cx="423182" cy="29694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市町村の一般的な相談支援</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endPar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sp>
        <p:nvSpPr>
          <p:cNvPr id="35" name="角丸四角形 74">
            <a:extLst>
              <a:ext uri="{FF2B5EF4-FFF2-40B4-BE49-F238E27FC236}">
                <a16:creationId xmlns:a16="http://schemas.microsoft.com/office/drawing/2014/main" id="{0D6DAD18-7735-4CDF-907F-18A8C68F1017}"/>
              </a:ext>
            </a:extLst>
          </p:cNvPr>
          <p:cNvSpPr/>
          <p:nvPr/>
        </p:nvSpPr>
        <p:spPr>
          <a:xfrm>
            <a:off x="6105128" y="5373216"/>
            <a:ext cx="1081929" cy="431800"/>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213" rIns="0"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の体験入居</a:t>
            </a: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64">
            <a:extLst>
              <a:ext uri="{FF2B5EF4-FFF2-40B4-BE49-F238E27FC236}">
                <a16:creationId xmlns:a16="http://schemas.microsoft.com/office/drawing/2014/main" id="{AC3B2F4A-2929-4E03-A063-59500F52BFF9}"/>
              </a:ext>
            </a:extLst>
          </p:cNvPr>
          <p:cNvSpPr/>
          <p:nvPr/>
        </p:nvSpPr>
        <p:spPr>
          <a:xfrm>
            <a:off x="7401272" y="5805264"/>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（体験宿泊）</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46">
            <a:extLst>
              <a:ext uri="{FF2B5EF4-FFF2-40B4-BE49-F238E27FC236}">
                <a16:creationId xmlns:a16="http://schemas.microsoft.com/office/drawing/2014/main" id="{10D71CAD-4A5C-40A8-98A5-CBE78B26945B}"/>
              </a:ext>
            </a:extLst>
          </p:cNvPr>
          <p:cNvSpPr/>
          <p:nvPr/>
        </p:nvSpPr>
        <p:spPr>
          <a:xfrm>
            <a:off x="5961112" y="5805264"/>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地域移行支援</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24247"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（体験利用）</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FE11E263-B9A0-47DB-B416-6A63DD7A9745}"/>
              </a:ext>
            </a:extLst>
          </p:cNvPr>
          <p:cNvSpPr/>
          <p:nvPr/>
        </p:nvSpPr>
        <p:spPr>
          <a:xfrm>
            <a:off x="1280592" y="4653136"/>
            <a:ext cx="2088232"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生活保護と障害福祉担当の連携強化</a:t>
            </a:r>
          </a:p>
        </p:txBody>
      </p:sp>
    </p:spTree>
    <p:extLst>
      <p:ext uri="{BB962C8B-B14F-4D97-AF65-F5344CB8AC3E}">
        <p14:creationId xmlns:p14="http://schemas.microsoft.com/office/powerpoint/2010/main" val="27488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74F4EC7-325C-496E-958C-1C30C127B6D1}"/>
              </a:ext>
            </a:extLst>
          </p:cNvPr>
          <p:cNvSpPr>
            <a:spLocks noGrp="1"/>
          </p:cNvSpPr>
          <p:nvPr>
            <p:ph type="title"/>
          </p:nvPr>
        </p:nvSpPr>
        <p:spPr>
          <a:xfrm>
            <a:off x="566050" y="294564"/>
            <a:ext cx="8923453" cy="511042"/>
          </a:xfrm>
          <a:ln>
            <a:solidFill>
              <a:schemeClr val="accent1"/>
            </a:solidFill>
          </a:ln>
        </p:spPr>
        <p:txBody>
          <a:bodyPr>
            <a:normAutofit/>
          </a:bodyPr>
          <a:lstStyle/>
          <a:p>
            <a:r>
              <a:rPr lang="ja-JP" altLang="en-US" sz="1846" dirty="0">
                <a:latin typeface="ＭＳ Ｐゴシック" panose="020B0600070205080204" pitchFamily="50" charset="-128"/>
                <a:ea typeface="ＭＳ Ｐゴシック" panose="020B0600070205080204" pitchFamily="50" charset="-128"/>
              </a:rPr>
              <a:t>矯正施設等からの地域移行支援</a:t>
            </a:r>
          </a:p>
        </p:txBody>
      </p:sp>
      <p:graphicFrame>
        <p:nvGraphicFramePr>
          <p:cNvPr id="4" name="コンテンツ プレースホルダー 3">
            <a:extLst>
              <a:ext uri="{FF2B5EF4-FFF2-40B4-BE49-F238E27FC236}">
                <a16:creationId xmlns:a16="http://schemas.microsoft.com/office/drawing/2014/main" id="{DD60ED4F-9EC0-4DCB-A2C5-ABECBDFD694C}"/>
              </a:ext>
            </a:extLst>
          </p:cNvPr>
          <p:cNvGraphicFramePr>
            <a:graphicFrameLocks noGrp="1"/>
          </p:cNvGraphicFramePr>
          <p:nvPr>
            <p:ph sz="half" idx="1"/>
            <p:extLst>
              <p:ext uri="{D42A27DB-BD31-4B8C-83A1-F6EECF244321}">
                <p14:modId xmlns:p14="http://schemas.microsoft.com/office/powerpoint/2010/main" val="1789748888"/>
              </p:ext>
            </p:extLst>
          </p:nvPr>
        </p:nvGraphicFramePr>
        <p:xfrm>
          <a:off x="560512" y="980728"/>
          <a:ext cx="892899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1F6ABD42-6E12-4BAE-938C-90A6E117EC3B}"/>
              </a:ext>
            </a:extLst>
          </p:cNvPr>
          <p:cNvSpPr>
            <a:spLocks noGrp="1"/>
          </p:cNvSpPr>
          <p:nvPr>
            <p:ph type="sldNum" sz="quarter" idx="12"/>
          </p:nvPr>
        </p:nvSpPr>
        <p:spPr>
          <a:xfrm>
            <a:off x="7791772" y="6488430"/>
            <a:ext cx="2057400" cy="337038"/>
          </a:xfrm>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53B2F412-D969-482A-B23C-69F59A06824C}" type="slidenum">
              <a:rPr kumimoji="1"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46</a:t>
            </a:fld>
            <a:endPar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833D91FE-3D27-4DCC-B4C6-ADFD8F90ECA3}"/>
              </a:ext>
            </a:extLst>
          </p:cNvPr>
          <p:cNvSpPr/>
          <p:nvPr/>
        </p:nvSpPr>
        <p:spPr>
          <a:xfrm>
            <a:off x="5961112" y="980728"/>
            <a:ext cx="3528392" cy="688843"/>
          </a:xfrm>
          <a:prstGeom prst="rect">
            <a:avLst/>
          </a:prstGeom>
          <a:solidFill>
            <a:schemeClr val="bg1"/>
          </a:solidFill>
          <a:ln>
            <a:solidFill>
              <a:schemeClr val="accent1"/>
            </a:solidFill>
          </a:ln>
        </p:spPr>
        <p:txBody>
          <a:bodyPr wrap="square">
            <a:spAutoFit/>
          </a:bodyPr>
          <a:lstStyle/>
          <a:p>
            <a:pPr marL="0" marR="0" lvl="0" indent="0" algn="just" defTabSz="844083" rtl="0" eaLnBrk="0" fontAlgn="base" latinLnBrk="0" hangingPunct="0">
              <a:lnSpc>
                <a:spcPct val="100000"/>
              </a:lnSpc>
              <a:spcBef>
                <a:spcPct val="0"/>
              </a:spcBef>
              <a:spcAft>
                <a:spcPts val="0"/>
              </a:spcAft>
              <a:buClrTx/>
              <a:buSzTx/>
              <a:buFontTx/>
              <a:buNone/>
              <a:tabLst/>
              <a:defRPr/>
            </a:pPr>
            <a:r>
              <a:rPr kumimoji="1" lang="ja-JP" altLang="ja-JP" sz="1292"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重層的な連携体制</a:t>
            </a:r>
            <a:r>
              <a:rPr kumimoji="1" lang="ja-JP" altLang="en-US" sz="1292"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を構築することで、</a:t>
            </a:r>
            <a:r>
              <a:rPr kumimoji="1" lang="ja-JP" altLang="ja-JP" sz="1292" b="0"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障害者が地域の一員として安心して自分らしく暮らすことのできる地域をつくることができる。</a:t>
            </a:r>
          </a:p>
        </p:txBody>
      </p:sp>
      <p:grpSp>
        <p:nvGrpSpPr>
          <p:cNvPr id="24" name="グループ化 23">
            <a:extLst>
              <a:ext uri="{FF2B5EF4-FFF2-40B4-BE49-F238E27FC236}">
                <a16:creationId xmlns:a16="http://schemas.microsoft.com/office/drawing/2014/main" id="{73ED9E7B-40AE-4B56-BBB5-BCE81807DEB7}"/>
              </a:ext>
            </a:extLst>
          </p:cNvPr>
          <p:cNvGrpSpPr/>
          <p:nvPr/>
        </p:nvGrpSpPr>
        <p:grpSpPr>
          <a:xfrm>
            <a:off x="5817096" y="5301208"/>
            <a:ext cx="1440160" cy="648072"/>
            <a:chOff x="12257" y="1485977"/>
            <a:chExt cx="783931" cy="641398"/>
          </a:xfrm>
          <a:solidFill>
            <a:srgbClr val="FF99FF"/>
          </a:solidFill>
        </p:grpSpPr>
        <p:sp>
          <p:nvSpPr>
            <p:cNvPr id="26" name="楕円 25">
              <a:extLst>
                <a:ext uri="{FF2B5EF4-FFF2-40B4-BE49-F238E27FC236}">
                  <a16:creationId xmlns:a16="http://schemas.microsoft.com/office/drawing/2014/main" id="{7D97D307-32A0-4E67-A714-2701D7BAB0DB}"/>
                </a:ext>
              </a:extLst>
            </p:cNvPr>
            <p:cNvSpPr/>
            <p:nvPr/>
          </p:nvSpPr>
          <p:spPr>
            <a:xfrm>
              <a:off x="12257" y="1485977"/>
              <a:ext cx="783931" cy="641398"/>
            </a:xfrm>
            <a:prstGeom prst="ellipse">
              <a:avLst/>
            </a:prstGeom>
            <a:grpFill/>
            <a:ln>
              <a:solidFill>
                <a:srgbClr val="FF00FF"/>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7" name="楕円 4">
              <a:extLst>
                <a:ext uri="{FF2B5EF4-FFF2-40B4-BE49-F238E27FC236}">
                  <a16:creationId xmlns:a16="http://schemas.microsoft.com/office/drawing/2014/main" id="{80C6AA9F-5C08-4641-8C47-8AD1F775BDE0}"/>
                </a:ext>
              </a:extLst>
            </p:cNvPr>
            <p:cNvSpPr txBox="1"/>
            <p:nvPr/>
          </p:nvSpPr>
          <p:spPr>
            <a:xfrm>
              <a:off x="184638" y="1842309"/>
              <a:ext cx="430953" cy="22567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計画相談支援</a:t>
              </a:r>
              <a:endParaRPr lang="en-US" altLang="ja-JP" sz="1000" dirty="0">
                <a:solidFill>
                  <a:prstClr val="black">
                    <a:hueOff val="0"/>
                    <a:satOff val="0"/>
                    <a:lumOff val="0"/>
                    <a:alphaOff val="0"/>
                  </a:prstClr>
                </a:solidFill>
                <a:latin typeface="Calibri" panose="020F0502020204030204"/>
                <a:ea typeface="游ゴシック" panose="020B0400000000000000" pitchFamily="50" charset="-128"/>
              </a:endParaRPr>
            </a:p>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指定特定</a:t>
              </a:r>
              <a:endParaRPr kumimoji="1" lang="en-US" altLang="ja-JP"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endParaRPr kumimoji="1" lang="ja-JP" alt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sp>
        <p:nvSpPr>
          <p:cNvPr id="28" name="Text Box 15">
            <a:extLst>
              <a:ext uri="{FF2B5EF4-FFF2-40B4-BE49-F238E27FC236}">
                <a16:creationId xmlns:a16="http://schemas.microsoft.com/office/drawing/2014/main" id="{E462F84F-6A9C-40E6-8986-6049351CB96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29" name="グループ化 28">
            <a:extLst>
              <a:ext uri="{FF2B5EF4-FFF2-40B4-BE49-F238E27FC236}">
                <a16:creationId xmlns:a16="http://schemas.microsoft.com/office/drawing/2014/main" id="{924F1220-6B22-4F65-A36F-7F9074E38670}"/>
              </a:ext>
            </a:extLst>
          </p:cNvPr>
          <p:cNvGrpSpPr/>
          <p:nvPr/>
        </p:nvGrpSpPr>
        <p:grpSpPr>
          <a:xfrm>
            <a:off x="5673080" y="5949280"/>
            <a:ext cx="1584176" cy="576064"/>
            <a:chOff x="12257" y="1414710"/>
            <a:chExt cx="783931" cy="783931"/>
          </a:xfrm>
          <a:solidFill>
            <a:srgbClr val="FFCC99"/>
          </a:solidFill>
        </p:grpSpPr>
        <p:sp>
          <p:nvSpPr>
            <p:cNvPr id="30" name="楕円 29">
              <a:extLst>
                <a:ext uri="{FF2B5EF4-FFF2-40B4-BE49-F238E27FC236}">
                  <a16:creationId xmlns:a16="http://schemas.microsoft.com/office/drawing/2014/main" id="{8B32441E-DD3D-4F83-AD2B-078A8F6EFD08}"/>
                </a:ext>
              </a:extLst>
            </p:cNvPr>
            <p:cNvSpPr/>
            <p:nvPr/>
          </p:nvSpPr>
          <p:spPr>
            <a:xfrm>
              <a:off x="12257" y="1414710"/>
              <a:ext cx="783931" cy="783931"/>
            </a:xfrm>
            <a:prstGeom prst="ellipse">
              <a:avLst/>
            </a:prstGeom>
            <a:solidFill>
              <a:srgbClr val="FFFF99"/>
            </a:solidFill>
            <a:ln>
              <a:solidFill>
                <a:srgbClr val="FFFF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1" name="楕円 4">
              <a:extLst>
                <a:ext uri="{FF2B5EF4-FFF2-40B4-BE49-F238E27FC236}">
                  <a16:creationId xmlns:a16="http://schemas.microsoft.com/office/drawing/2014/main" id="{F2645198-A49E-4A18-8EA8-43939C9A424E}"/>
                </a:ext>
              </a:extLst>
            </p:cNvPr>
            <p:cNvSpPr txBox="1"/>
            <p:nvPr/>
          </p:nvSpPr>
          <p:spPr>
            <a:xfrm>
              <a:off x="199484" y="1545365"/>
              <a:ext cx="423182" cy="520866"/>
            </a:xfrm>
            <a:prstGeom prst="rect">
              <a:avLst/>
            </a:prstGeom>
            <a:solidFill>
              <a:srgbClr val="FFFF99"/>
            </a:solidFill>
            <a:ln>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地域相談支援</a:t>
              </a:r>
              <a:endParaRPr kumimoji="1" lang="en-US" altLang="ja-JP"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指定一般</a:t>
              </a:r>
              <a:endParaRPr kumimoji="1" lang="en-US" altLang="ja-JP"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grpSp>
        <p:nvGrpSpPr>
          <p:cNvPr id="32" name="グループ化 31">
            <a:extLst>
              <a:ext uri="{FF2B5EF4-FFF2-40B4-BE49-F238E27FC236}">
                <a16:creationId xmlns:a16="http://schemas.microsoft.com/office/drawing/2014/main" id="{2BA8D18A-1ABB-48AF-B33D-963A0F8CEE3C}"/>
              </a:ext>
            </a:extLst>
          </p:cNvPr>
          <p:cNvGrpSpPr/>
          <p:nvPr/>
        </p:nvGrpSpPr>
        <p:grpSpPr>
          <a:xfrm>
            <a:off x="5817096" y="4653136"/>
            <a:ext cx="1440160" cy="648072"/>
            <a:chOff x="12257" y="1414710"/>
            <a:chExt cx="783931" cy="783931"/>
          </a:xfrm>
          <a:solidFill>
            <a:srgbClr val="CCECFF"/>
          </a:solidFill>
        </p:grpSpPr>
        <p:sp>
          <p:nvSpPr>
            <p:cNvPr id="33" name="楕円 32">
              <a:extLst>
                <a:ext uri="{FF2B5EF4-FFF2-40B4-BE49-F238E27FC236}">
                  <a16:creationId xmlns:a16="http://schemas.microsoft.com/office/drawing/2014/main" id="{EAAB4EF9-A566-4D8F-A4DC-E50D35481C53}"/>
                </a:ext>
              </a:extLst>
            </p:cNvPr>
            <p:cNvSpPr/>
            <p:nvPr/>
          </p:nvSpPr>
          <p:spPr>
            <a:xfrm>
              <a:off x="12257" y="1414710"/>
              <a:ext cx="783931" cy="783931"/>
            </a:xfrm>
            <a:prstGeom prst="ellipse">
              <a:avLst/>
            </a:prstGeom>
            <a:grpFill/>
            <a:ln>
              <a:solidFill>
                <a:srgbClr val="00B0F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4" name="楕円 4">
              <a:extLst>
                <a:ext uri="{FF2B5EF4-FFF2-40B4-BE49-F238E27FC236}">
                  <a16:creationId xmlns:a16="http://schemas.microsoft.com/office/drawing/2014/main" id="{33F517CB-ACA7-4A8B-82F2-F096790E6A90}"/>
                </a:ext>
              </a:extLst>
            </p:cNvPr>
            <p:cNvSpPr txBox="1"/>
            <p:nvPr/>
          </p:nvSpPr>
          <p:spPr>
            <a:xfrm>
              <a:off x="184638" y="1771041"/>
              <a:ext cx="423182" cy="29694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23" tIns="11723" rIns="11723" bIns="11723" numCol="1" spcCol="1270" anchor="ctr" anchorCtr="0">
              <a:noAutofit/>
            </a:bodyPr>
            <a:lstStyle/>
            <a:p>
              <a:pPr marL="0" marR="0" lvl="0" indent="0" algn="ctr" defTabSz="410318" rtl="0" eaLnBrk="1" fontAlgn="auto" latinLnBrk="0" hangingPunct="1">
                <a:lnSpc>
                  <a:spcPct val="90000"/>
                </a:lnSpc>
                <a:spcBef>
                  <a:spcPct val="0"/>
                </a:spcBef>
                <a:spcAft>
                  <a:spcPct val="35000"/>
                </a:spcAft>
                <a:buClrTx/>
                <a:buSzTx/>
                <a:buFontTx/>
                <a:buNone/>
                <a:tabLst/>
                <a:defRPr/>
              </a:pPr>
              <a:r>
                <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市町村の一般的な相談支援</a:t>
              </a:r>
              <a:endParaRPr kumimoji="1" lang="en-US" altLang="ja-JP" sz="1108"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a:p>
              <a:pPr marL="0" marR="0" lvl="0" indent="0" algn="ctr" defTabSz="410318" rtl="0" eaLnBrk="1" fontAlgn="auto" latinLnBrk="0" hangingPunct="1">
                <a:lnSpc>
                  <a:spcPct val="90000"/>
                </a:lnSpc>
                <a:spcBef>
                  <a:spcPct val="0"/>
                </a:spcBef>
                <a:spcAft>
                  <a:spcPct val="35000"/>
                </a:spcAft>
                <a:buClrTx/>
                <a:buSzTx/>
                <a:buFontTx/>
                <a:buNone/>
                <a:tabLst/>
                <a:defRPr/>
              </a:pPr>
              <a:endParaRPr kumimoji="1" lang="ja-JP" altLang="en-US" sz="1292"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endParaRPr>
            </a:p>
          </p:txBody>
        </p:sp>
      </p:grpSp>
      <p:sp>
        <p:nvSpPr>
          <p:cNvPr id="38" name="正方形/長方形 37">
            <a:extLst>
              <a:ext uri="{FF2B5EF4-FFF2-40B4-BE49-F238E27FC236}">
                <a16:creationId xmlns:a16="http://schemas.microsoft.com/office/drawing/2014/main" id="{FE11E263-B9A0-47DB-B416-6A63DD7A9745}"/>
              </a:ext>
            </a:extLst>
          </p:cNvPr>
          <p:cNvSpPr/>
          <p:nvPr/>
        </p:nvSpPr>
        <p:spPr>
          <a:xfrm>
            <a:off x="7401272" y="4437112"/>
            <a:ext cx="2088232"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Calibri" panose="020F0502020204030204"/>
                <a:ea typeface="游ゴシック" panose="020B0400000000000000" pitchFamily="50" charset="-128"/>
              </a:rPr>
              <a:t>地域定着支援センターとの</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の連携強化</a:t>
            </a:r>
          </a:p>
        </p:txBody>
      </p:sp>
    </p:spTree>
    <p:extLst>
      <p:ext uri="{BB962C8B-B14F-4D97-AF65-F5344CB8AC3E}">
        <p14:creationId xmlns:p14="http://schemas.microsoft.com/office/powerpoint/2010/main" val="1490192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6ABD42-6E12-4BAE-938C-90A6E117EC3B}"/>
              </a:ext>
            </a:extLst>
          </p:cNvPr>
          <p:cNvSpPr>
            <a:spLocks noGrp="1"/>
          </p:cNvSpPr>
          <p:nvPr>
            <p:ph type="sldNum" sz="quarter" idx="12"/>
          </p:nvPr>
        </p:nvSpPr>
        <p:spPr>
          <a:xfrm>
            <a:off x="7822096" y="6520962"/>
            <a:ext cx="2057400" cy="337038"/>
          </a:xfrm>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53B2F412-D969-482A-B23C-69F59A06824C}" type="slidenum">
              <a:rPr kumimoji="1"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47</a:t>
            </a:fld>
            <a:endPar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35" name="コンテンツ プレースホルダー 7">
            <a:extLst>
              <a:ext uri="{FF2B5EF4-FFF2-40B4-BE49-F238E27FC236}">
                <a16:creationId xmlns:a16="http://schemas.microsoft.com/office/drawing/2014/main" id="{84022B41-4339-433E-9622-8ECF7A28112D}"/>
              </a:ext>
            </a:extLst>
          </p:cNvPr>
          <p:cNvGraphicFramePr>
            <a:graphicFrameLocks/>
          </p:cNvGraphicFramePr>
          <p:nvPr>
            <p:extLst>
              <p:ext uri="{D42A27DB-BD31-4B8C-83A1-F6EECF244321}">
                <p14:modId xmlns:p14="http://schemas.microsoft.com/office/powerpoint/2010/main" val="953230549"/>
              </p:ext>
            </p:extLst>
          </p:nvPr>
        </p:nvGraphicFramePr>
        <p:xfrm>
          <a:off x="560512" y="908720"/>
          <a:ext cx="89289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テキスト ボックス 35">
            <a:extLst>
              <a:ext uri="{FF2B5EF4-FFF2-40B4-BE49-F238E27FC236}">
                <a16:creationId xmlns:a16="http://schemas.microsoft.com/office/drawing/2014/main" id="{D54850DB-31FC-4E16-B603-E9089C88FE45}"/>
              </a:ext>
            </a:extLst>
          </p:cNvPr>
          <p:cNvSpPr txBox="1"/>
          <p:nvPr/>
        </p:nvSpPr>
        <p:spPr>
          <a:xfrm>
            <a:off x="632520" y="1124744"/>
            <a:ext cx="2304256" cy="2062103"/>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地域生活支援拠点に求められる</a:t>
            </a:r>
            <a:r>
              <a:rPr kumimoji="1" lang="en-US" altLang="ja-JP" sz="1600" b="1"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5</a:t>
            </a:r>
            <a:r>
              <a:rPr kumimoji="1" lang="ja-JP" altLang="en-US" sz="1600" b="1" i="0" u="none" strike="noStrike" kern="1200" cap="none" spc="0" normalizeH="0" baseline="0" noProof="0" dirty="0" err="1">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つの</a:t>
            </a:r>
            <a:r>
              <a:rPr kumimoji="1" lang="ja-JP" altLang="en-US" sz="1600" b="1"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機能</a:t>
            </a:r>
            <a:endParaRPr kumimoji="1" lang="en-US" altLang="ja-JP" sz="1600" b="1"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①相談</a:t>
            </a:r>
            <a:endParaRPr kumimoji="1" lang="en-US" altLang="ja-JP"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②体験の機会・場</a:t>
            </a:r>
            <a:endParaRPr kumimoji="1" lang="en-US" altLang="ja-JP"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③緊急時の受け入れ・対応</a:t>
            </a:r>
            <a:endParaRPr kumimoji="1" lang="en-US" altLang="ja-JP"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④専門性</a:t>
            </a:r>
            <a:endParaRPr kumimoji="1" lang="en-US" altLang="ja-JP"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⑤地域の体制づくり</a:t>
            </a:r>
            <a:endParaRPr kumimoji="1" lang="en-US" altLang="ja-JP"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3" name="Text Box 15">
            <a:extLst>
              <a:ext uri="{FF2B5EF4-FFF2-40B4-BE49-F238E27FC236}">
                <a16:creationId xmlns:a16="http://schemas.microsoft.com/office/drawing/2014/main" id="{1217D50E-9A2F-4C12-A01B-FA88C31A7F3E}"/>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7" name="タイトル 6">
            <a:extLst>
              <a:ext uri="{FF2B5EF4-FFF2-40B4-BE49-F238E27FC236}">
                <a16:creationId xmlns:a16="http://schemas.microsoft.com/office/drawing/2014/main" id="{F6672658-2730-457D-B8D2-909C9A227235}"/>
              </a:ext>
            </a:extLst>
          </p:cNvPr>
          <p:cNvSpPr>
            <a:spLocks noGrp="1"/>
          </p:cNvSpPr>
          <p:nvPr>
            <p:ph type="title"/>
          </p:nvPr>
        </p:nvSpPr>
        <p:spPr>
          <a:xfrm>
            <a:off x="566050" y="294564"/>
            <a:ext cx="8923453" cy="511042"/>
          </a:xfrm>
          <a:ln>
            <a:solidFill>
              <a:schemeClr val="accent1"/>
            </a:solidFill>
          </a:ln>
        </p:spPr>
        <p:txBody>
          <a:bodyPr>
            <a:normAutofit/>
          </a:bodyPr>
          <a:lstStyle/>
          <a:p>
            <a:r>
              <a:rPr lang="ja-JP" altLang="en-US" sz="1846" dirty="0">
                <a:latin typeface="ＭＳ Ｐゴシック" panose="020B0600070205080204" pitchFamily="50" charset="-128"/>
                <a:ea typeface="ＭＳ Ｐゴシック" panose="020B0600070205080204" pitchFamily="50" charset="-128"/>
              </a:rPr>
              <a:t>地域生活支援拠点は、地域移行支援と連動させて議論する。</a:t>
            </a:r>
          </a:p>
        </p:txBody>
      </p:sp>
      <p:sp>
        <p:nvSpPr>
          <p:cNvPr id="40" name="テキスト ボックス 39">
            <a:extLst>
              <a:ext uri="{FF2B5EF4-FFF2-40B4-BE49-F238E27FC236}">
                <a16:creationId xmlns:a16="http://schemas.microsoft.com/office/drawing/2014/main" id="{EC05BA6F-90CE-4170-B41F-7747BEA141EF}"/>
              </a:ext>
            </a:extLst>
          </p:cNvPr>
          <p:cNvSpPr txBox="1"/>
          <p:nvPr/>
        </p:nvSpPr>
        <p:spPr>
          <a:xfrm>
            <a:off x="6897216" y="1052736"/>
            <a:ext cx="2304256" cy="2308324"/>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游ゴシック Light" panose="020B0300000000000000" pitchFamily="50" charset="-128"/>
                <a:ea typeface="游ゴシック Light" panose="020B0300000000000000" pitchFamily="50" charset="-128"/>
                <a:cs typeface="+mn-cs"/>
              </a:rPr>
              <a:t>例えば、①地域生活支援拠点</a:t>
            </a:r>
            <a:r>
              <a:rPr lang="ja-JP" altLang="en-US" sz="1600" b="1" dirty="0">
                <a:latin typeface="游ゴシック Light" panose="020B0300000000000000" pitchFamily="50" charset="-128"/>
                <a:ea typeface="游ゴシック Light" panose="020B0300000000000000" pitchFamily="50" charset="-128"/>
              </a:rPr>
              <a:t>があることで地域移行が推進できるのか、②地域移行を推進することで</a:t>
            </a:r>
            <a:r>
              <a:rPr kumimoji="1" lang="ja-JP" altLang="en-US" sz="1600" b="1" i="0" u="none" strike="noStrike" kern="1200" cap="none" spc="0" normalizeH="0" baseline="0" noProof="0" dirty="0">
                <a:ln>
                  <a:noFill/>
                </a:ln>
                <a:effectLst/>
                <a:uLnTx/>
                <a:uFillTx/>
                <a:latin typeface="游ゴシック Light" panose="020B0300000000000000" pitchFamily="50" charset="-128"/>
                <a:ea typeface="游ゴシック Light" panose="020B0300000000000000" pitchFamily="50" charset="-128"/>
                <a:cs typeface="+mn-cs"/>
              </a:rPr>
              <a:t>体験の機会、緊急時の受け入れの確保ができるか等を検討する。</a:t>
            </a:r>
            <a:endParaRPr kumimoji="1" lang="en-US" altLang="ja-JP" sz="1600" b="1" i="0" u="none" strike="noStrike" kern="1200" cap="none" spc="0" normalizeH="0" baseline="0" noProof="0" dirty="0">
              <a:ln>
                <a:noFill/>
              </a:ln>
              <a:effectLst/>
              <a:uLnTx/>
              <a:uFillTx/>
              <a:latin typeface="游ゴシック Light" panose="020B0300000000000000" pitchFamily="50" charset="-128"/>
              <a:ea typeface="游ゴシック Light" panose="020B03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Tree>
    <p:extLst>
      <p:ext uri="{BB962C8B-B14F-4D97-AF65-F5344CB8AC3E}">
        <p14:creationId xmlns:p14="http://schemas.microsoft.com/office/powerpoint/2010/main" val="2503960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52F6F1B-C21B-4793-915A-487CB29CFD61}"/>
              </a:ext>
            </a:extLst>
          </p:cNvPr>
          <p:cNvSpPr>
            <a:spLocks noGrp="1"/>
          </p:cNvSpPr>
          <p:nvPr>
            <p:ph type="sldNum" sz="quarter" idx="12"/>
          </p:nvPr>
        </p:nvSpPr>
        <p:spPr>
          <a:xfrm>
            <a:off x="7545288" y="6437219"/>
            <a:ext cx="2228850" cy="365125"/>
          </a:xfrm>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53B2F412-D969-482A-B23C-69F59A06824C}" type="slidenum">
              <a:rPr kumimoji="1" lang="ja-JP" altLang="en-US" sz="1108"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48</a:t>
            </a:fld>
            <a:endParaRPr kumimoji="1" lang="ja-JP" altLang="en-US" sz="1108"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4" name="図表 3">
            <a:extLst>
              <a:ext uri="{FF2B5EF4-FFF2-40B4-BE49-F238E27FC236}">
                <a16:creationId xmlns:a16="http://schemas.microsoft.com/office/drawing/2014/main" id="{92A074A1-66F2-4345-8BF5-5C56A711D5E5}"/>
              </a:ext>
            </a:extLst>
          </p:cNvPr>
          <p:cNvGraphicFramePr/>
          <p:nvPr>
            <p:extLst>
              <p:ext uri="{D42A27DB-BD31-4B8C-83A1-F6EECF244321}">
                <p14:modId xmlns:p14="http://schemas.microsoft.com/office/powerpoint/2010/main" val="2130289211"/>
              </p:ext>
            </p:extLst>
          </p:nvPr>
        </p:nvGraphicFramePr>
        <p:xfrm>
          <a:off x="2936776" y="3501008"/>
          <a:ext cx="3240360"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正方形/長方形 8">
            <a:extLst>
              <a:ext uri="{FF2B5EF4-FFF2-40B4-BE49-F238E27FC236}">
                <a16:creationId xmlns:a16="http://schemas.microsoft.com/office/drawing/2014/main" id="{7A9A1071-BC56-4A3E-BFF2-5F46E0C2ABAF}"/>
              </a:ext>
            </a:extLst>
          </p:cNvPr>
          <p:cNvSpPr/>
          <p:nvPr/>
        </p:nvSpPr>
        <p:spPr>
          <a:xfrm>
            <a:off x="6393160" y="3573016"/>
            <a:ext cx="3168352" cy="1477328"/>
          </a:xfrm>
          <a:prstGeom prst="rect">
            <a:avLst/>
          </a:prstGeom>
          <a:ln>
            <a:solidFill>
              <a:srgbClr val="00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障害者が、地域の一員として安心して自分らしい暮らしをすることできる地域社会を構築</a:t>
            </a:r>
            <a:r>
              <a:rPr lang="ja-JP" altLang="en-US" sz="1800" dirty="0">
                <a:solidFill>
                  <a:prstClr val="black"/>
                </a:solidFill>
                <a:latin typeface="Calibri" panose="020F0502020204030204"/>
                <a:ea typeface="游ゴシック" panose="020B0400000000000000" pitchFamily="50" charset="-128"/>
              </a:rPr>
              <a:t>する。</a:t>
            </a:r>
            <a:endParaRPr lang="en-US" altLang="ja-JP" sz="1800" dirty="0">
              <a:solidFill>
                <a:prstClr val="black"/>
              </a:solidFill>
              <a:latin typeface="Calibri"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81B7A4D-5E3B-4D12-9F54-AF11DEC8DD66}"/>
              </a:ext>
            </a:extLst>
          </p:cNvPr>
          <p:cNvGrpSpPr/>
          <p:nvPr/>
        </p:nvGrpSpPr>
        <p:grpSpPr>
          <a:xfrm>
            <a:off x="4160912" y="3284984"/>
            <a:ext cx="792088" cy="792088"/>
            <a:chOff x="1728192" y="470212"/>
            <a:chExt cx="810090" cy="810090"/>
          </a:xfrm>
          <a:solidFill>
            <a:srgbClr val="FFC000"/>
          </a:solidFill>
        </p:grpSpPr>
        <p:sp>
          <p:nvSpPr>
            <p:cNvPr id="19" name="楕円 18">
              <a:extLst>
                <a:ext uri="{FF2B5EF4-FFF2-40B4-BE49-F238E27FC236}">
                  <a16:creationId xmlns:a16="http://schemas.microsoft.com/office/drawing/2014/main" id="{E7FBFC20-B4FF-4C58-A7B1-7FF93CF7BD5B}"/>
                </a:ext>
              </a:extLst>
            </p:cNvPr>
            <p:cNvSpPr/>
            <p:nvPr/>
          </p:nvSpPr>
          <p:spPr>
            <a:xfrm>
              <a:off x="1728192" y="470212"/>
              <a:ext cx="810090" cy="810090"/>
            </a:xfrm>
            <a:prstGeom prst="ellipse">
              <a:avLst/>
            </a:prstGeom>
            <a:grpFill/>
            <a:ln>
              <a:solidFill>
                <a:srgbClr val="0066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楕円 4">
              <a:extLst>
                <a:ext uri="{FF2B5EF4-FFF2-40B4-BE49-F238E27FC236}">
                  <a16:creationId xmlns:a16="http://schemas.microsoft.com/office/drawing/2014/main" id="{7E5A1890-85C4-452B-BCC3-AE5A3C3E4634}"/>
                </a:ext>
              </a:extLst>
            </p:cNvPr>
            <p:cNvSpPr txBox="1"/>
            <p:nvPr/>
          </p:nvSpPr>
          <p:spPr>
            <a:xfrm>
              <a:off x="1872208" y="614228"/>
              <a:ext cx="576064" cy="43204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技術</a:t>
              </a:r>
            </a:p>
          </p:txBody>
        </p:sp>
      </p:grpSp>
      <p:sp>
        <p:nvSpPr>
          <p:cNvPr id="14" name="Text Box 15">
            <a:extLst>
              <a:ext uri="{FF2B5EF4-FFF2-40B4-BE49-F238E27FC236}">
                <a16:creationId xmlns:a16="http://schemas.microsoft.com/office/drawing/2014/main" id="{B976061A-496A-4279-926E-E10438710DBB}"/>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aphicFrame>
        <p:nvGraphicFramePr>
          <p:cNvPr id="15" name="コンテンツ プレースホルダー 3">
            <a:extLst>
              <a:ext uri="{FF2B5EF4-FFF2-40B4-BE49-F238E27FC236}">
                <a16:creationId xmlns:a16="http://schemas.microsoft.com/office/drawing/2014/main" id="{FF9F9AED-0BE7-46C0-9463-E4FC05DA1F91}"/>
              </a:ext>
            </a:extLst>
          </p:cNvPr>
          <p:cNvGraphicFramePr>
            <a:graphicFrameLocks/>
          </p:cNvGraphicFramePr>
          <p:nvPr>
            <p:extLst>
              <p:ext uri="{D42A27DB-BD31-4B8C-83A1-F6EECF244321}">
                <p14:modId xmlns:p14="http://schemas.microsoft.com/office/powerpoint/2010/main" val="129660318"/>
              </p:ext>
            </p:extLst>
          </p:nvPr>
        </p:nvGraphicFramePr>
        <p:xfrm>
          <a:off x="4880992" y="116632"/>
          <a:ext cx="2160240"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コンテンツ プレースホルダー 3">
            <a:extLst>
              <a:ext uri="{FF2B5EF4-FFF2-40B4-BE49-F238E27FC236}">
                <a16:creationId xmlns:a16="http://schemas.microsoft.com/office/drawing/2014/main" id="{D23D9349-9391-42C8-9D3C-4264F42CF403}"/>
              </a:ext>
            </a:extLst>
          </p:cNvPr>
          <p:cNvGraphicFramePr>
            <a:graphicFrameLocks/>
          </p:cNvGraphicFramePr>
          <p:nvPr>
            <p:extLst>
              <p:ext uri="{D42A27DB-BD31-4B8C-83A1-F6EECF244321}">
                <p14:modId xmlns:p14="http://schemas.microsoft.com/office/powerpoint/2010/main" val="3206874638"/>
              </p:ext>
            </p:extLst>
          </p:nvPr>
        </p:nvGraphicFramePr>
        <p:xfrm>
          <a:off x="2504729" y="116632"/>
          <a:ext cx="2232247" cy="28803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コンテンツ プレースホルダー 3">
            <a:extLst>
              <a:ext uri="{FF2B5EF4-FFF2-40B4-BE49-F238E27FC236}">
                <a16:creationId xmlns:a16="http://schemas.microsoft.com/office/drawing/2014/main" id="{6B4264E4-1C80-4342-8407-F679982AC41B}"/>
              </a:ext>
            </a:extLst>
          </p:cNvPr>
          <p:cNvGraphicFramePr>
            <a:graphicFrameLocks/>
          </p:cNvGraphicFramePr>
          <p:nvPr>
            <p:extLst>
              <p:ext uri="{D42A27DB-BD31-4B8C-83A1-F6EECF244321}">
                <p14:modId xmlns:p14="http://schemas.microsoft.com/office/powerpoint/2010/main" val="3090300177"/>
              </p:ext>
            </p:extLst>
          </p:nvPr>
        </p:nvGraphicFramePr>
        <p:xfrm>
          <a:off x="7169696" y="116632"/>
          <a:ext cx="2319808" cy="28803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4" name="コンテンツ プレースホルダー 3">
            <a:extLst>
              <a:ext uri="{FF2B5EF4-FFF2-40B4-BE49-F238E27FC236}">
                <a16:creationId xmlns:a16="http://schemas.microsoft.com/office/drawing/2014/main" id="{B2F22C9C-9919-4086-B835-7A64935B4AF7}"/>
              </a:ext>
            </a:extLst>
          </p:cNvPr>
          <p:cNvGraphicFramePr>
            <a:graphicFrameLocks/>
          </p:cNvGraphicFramePr>
          <p:nvPr>
            <p:extLst>
              <p:ext uri="{D42A27DB-BD31-4B8C-83A1-F6EECF244321}">
                <p14:modId xmlns:p14="http://schemas.microsoft.com/office/powerpoint/2010/main" val="1068124991"/>
              </p:ext>
            </p:extLst>
          </p:nvPr>
        </p:nvGraphicFramePr>
        <p:xfrm>
          <a:off x="56456" y="116632"/>
          <a:ext cx="2361537" cy="288032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6" name="正方形/長方形 25">
            <a:extLst>
              <a:ext uri="{FF2B5EF4-FFF2-40B4-BE49-F238E27FC236}">
                <a16:creationId xmlns:a16="http://schemas.microsoft.com/office/drawing/2014/main" id="{EF46C838-78FB-4A47-AEDB-2E46366F503A}"/>
              </a:ext>
            </a:extLst>
          </p:cNvPr>
          <p:cNvSpPr/>
          <p:nvPr/>
        </p:nvSpPr>
        <p:spPr>
          <a:xfrm>
            <a:off x="1208584" y="3573016"/>
            <a:ext cx="1584176" cy="1754326"/>
          </a:xfrm>
          <a:prstGeom prst="rect">
            <a:avLst/>
          </a:prstGeom>
          <a:ln>
            <a:solidFill>
              <a:srgbClr val="00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prstClr val="black"/>
                </a:solidFill>
                <a:latin typeface="Calibri" panose="020F0502020204030204"/>
                <a:ea typeface="游ゴシック" panose="020B0400000000000000" pitchFamily="50" charset="-128"/>
              </a:rPr>
              <a:t>地域移行支援を活用する。</a:t>
            </a:r>
            <a:endParaRPr lang="en-US" altLang="ja-JP" sz="1800" dirty="0">
              <a:solidFill>
                <a:prstClr val="black"/>
              </a:solidFill>
              <a:latin typeface="Calibri"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prstClr val="black"/>
                </a:solidFill>
                <a:latin typeface="Calibri" panose="020F0502020204030204"/>
                <a:ea typeface="游ゴシック" panose="020B0400000000000000" pitchFamily="50" charset="-128"/>
              </a:rPr>
              <a:t>（様々な機関の連携による支援⇒相補的、重層的支援）</a:t>
            </a:r>
            <a:endParaRPr lang="en-US" altLang="ja-JP" sz="1800" dirty="0">
              <a:solidFill>
                <a:prstClr val="black"/>
              </a:solidFill>
              <a:latin typeface="Calibri" panose="020F0502020204030204"/>
              <a:ea typeface="游ゴシック" panose="020B0400000000000000" pitchFamily="50" charset="-128"/>
            </a:endParaRPr>
          </a:p>
        </p:txBody>
      </p:sp>
      <p:sp>
        <p:nvSpPr>
          <p:cNvPr id="27" name="矢印: 下 26">
            <a:extLst>
              <a:ext uri="{FF2B5EF4-FFF2-40B4-BE49-F238E27FC236}">
                <a16:creationId xmlns:a16="http://schemas.microsoft.com/office/drawing/2014/main" id="{B69E7E3D-5D7F-4A0B-BC2D-C1A3E7E910E1}"/>
              </a:ext>
            </a:extLst>
          </p:cNvPr>
          <p:cNvSpPr/>
          <p:nvPr/>
        </p:nvSpPr>
        <p:spPr>
          <a:xfrm rot="16200000">
            <a:off x="2875931" y="4353941"/>
            <a:ext cx="777686" cy="511979"/>
          </a:xfrm>
          <a:prstGeom prst="downArrow">
            <a:avLst/>
          </a:prstGeom>
          <a:solidFill>
            <a:srgbClr val="0066FF"/>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937009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3C3606-713C-45C9-A347-995F1DB9FBE2}"/>
              </a:ext>
            </a:extLst>
          </p:cNvPr>
          <p:cNvSpPr/>
          <p:nvPr/>
        </p:nvSpPr>
        <p:spPr>
          <a:xfrm>
            <a:off x="128464" y="1052736"/>
            <a:ext cx="9433048" cy="5016758"/>
          </a:xfrm>
          <a:prstGeom prst="rect">
            <a:avLst/>
          </a:prstGeom>
        </p:spPr>
        <p:txBody>
          <a:bodyPr wrap="square">
            <a:spAutoFit/>
          </a:bodyPr>
          <a:lstStyle/>
          <a:p>
            <a:pPr marL="0" marR="0" lvl="0" indent="0" algn="just" defTabSz="74295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prstClr val="black"/>
              </a:solidFill>
              <a:effectLst/>
              <a:uLnTx/>
              <a:uFillTx/>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①　</a:t>
            </a:r>
            <a:r>
              <a:rPr kumimoji="1" lang="ja-JP"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基幹相談支援センターは、</a:t>
            </a: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地域相談支援を</a:t>
            </a:r>
            <a:r>
              <a:rPr kumimoji="1" lang="ja-JP" altLang="ja-JP"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重要</a:t>
            </a:r>
            <a:r>
              <a:rPr kumimoji="1" lang="ja-JP" altLang="en-US"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な業務</a:t>
            </a:r>
            <a:r>
              <a:rPr kumimoji="1" lang="ja-JP"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と位置づけている。</a:t>
            </a:r>
            <a:endParaRPr kumimoji="1" lang="en-US"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②　</a:t>
            </a:r>
            <a:r>
              <a:rPr kumimoji="1" lang="ja-JP"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総合支援法における市町村の</a:t>
            </a:r>
            <a:r>
              <a:rPr kumimoji="1" lang="ja-JP" altLang="ja-JP"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「協議の場」</a:t>
            </a:r>
            <a:r>
              <a:rPr kumimoji="1" lang="ja-JP"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を活用して</a:t>
            </a: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計画的に</a:t>
            </a:r>
            <a:r>
              <a:rPr kumimoji="1" lang="ja-JP" altLang="en-US"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地域の基盤を</a:t>
            </a:r>
            <a:endParaRPr kumimoji="1" lang="en-US" altLang="ja-JP"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整備する。</a:t>
            </a:r>
            <a:endParaRPr lang="en-US" altLang="ja-JP"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③　</a:t>
            </a:r>
            <a:r>
              <a:rPr kumimoji="1" lang="ja-JP"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地域の相談支援体制を整備し、人員確保、質の向上等、</a:t>
            </a:r>
            <a:r>
              <a:rPr kumimoji="1" lang="ja-JP" altLang="ja-JP"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相談支援体制の充実</a:t>
            </a:r>
            <a:endParaRPr kumimoji="1" lang="en-US" altLang="ja-JP"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を図る。</a:t>
            </a:r>
            <a:endPar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④　</a:t>
            </a:r>
            <a:r>
              <a:rPr kumimoji="1" lang="ja-JP" altLang="en-US"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関係機関と連携</a:t>
            </a: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して、</a:t>
            </a:r>
            <a:r>
              <a:rPr kumimoji="1" lang="ja-JP" altLang="en-US"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相補的、重層的な支援体制</a:t>
            </a: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を構築する。</a:t>
            </a:r>
            <a:endParaRPr kumimoji="1" lang="en-US"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⑤</a:t>
            </a: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　指定特定相談支援事業所、指定一般相談支援事業所への</a:t>
            </a:r>
            <a:r>
              <a:rPr kumimoji="1" lang="ja-JP" altLang="en-US"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技術支援</a:t>
            </a:r>
            <a:r>
              <a:rPr kumimoji="1" lang="ja-JP" altLang="en-US"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を行う。</a:t>
            </a:r>
            <a:endParaRPr kumimoji="1" lang="en-US"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lvl="0" algn="just" defTabSz="742950" fontAlgn="auto">
              <a:spcBef>
                <a:spcPts val="0"/>
              </a:spcBef>
              <a:spcAft>
                <a:spcPts val="0"/>
              </a:spcAft>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⑥　</a:t>
            </a:r>
            <a:r>
              <a:rPr lang="ja-JP" altLang="en-US"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地域生活支援拠点</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は、地域移行支援と連動させて整備する。</a:t>
            </a:r>
            <a:endParaRPr kumimoji="1" lang="en-US" altLang="ja-JP" sz="2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endParaRPr kumimoji="1" lang="ja-JP" altLang="ja-JP"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endParaRPr lang="en-US" altLang="ja-JP" sz="2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lang="ja-JP" altLang="en-US" sz="2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地域に基幹相談支援センターがない場合は、</a:t>
            </a:r>
            <a:r>
              <a:rPr kumimoji="1" lang="ja-JP"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総合支援法にお</a:t>
            </a: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け</a:t>
            </a:r>
            <a:r>
              <a:rPr kumimoji="1" lang="ja-JP"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る市町村の</a:t>
            </a: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endParaRPr kumimoji="1" lang="en-US"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「協議の場」を活用して、その役割を担う体制（例えば、市町村の一般的な相</a:t>
            </a: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endParaRPr kumimoji="1" lang="en-US"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談を受託している相談支援事業所を中心に据える等）を構築</a:t>
            </a: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する</a:t>
            </a:r>
            <a:r>
              <a:rPr kumimoji="1" lang="ja-JP"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必要</a:t>
            </a:r>
            <a:r>
              <a:rPr lang="ja-JP" altLang="en-US" sz="2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が</a:t>
            </a:r>
            <a:r>
              <a:rPr kumimoji="1" lang="ja-JP"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あ</a:t>
            </a: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る。</a:t>
            </a:r>
            <a:endParaRPr kumimoji="1" lang="en-US"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74295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46CDFBE-54F7-46DE-A287-FB48D2655BDB}"/>
              </a:ext>
            </a:extLst>
          </p:cNvPr>
          <p:cNvSpPr/>
          <p:nvPr/>
        </p:nvSpPr>
        <p:spPr>
          <a:xfrm>
            <a:off x="0" y="332656"/>
            <a:ext cx="9906000" cy="461665"/>
          </a:xfrm>
          <a:prstGeom prst="rect">
            <a:avLst/>
          </a:prstGeom>
          <a:solidFill>
            <a:schemeClr val="accent2">
              <a:lumMod val="20000"/>
              <a:lumOff val="80000"/>
            </a:schemeClr>
          </a:solidFill>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地域相談支援を推進する上での</a:t>
            </a:r>
            <a:r>
              <a:rPr kumimoji="1" lang="ja-JP" altLang="ja-JP" sz="24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基幹相談支援センターの役割</a:t>
            </a:r>
            <a:endParaRPr kumimoji="1" lang="en-US" altLang="ja-JP" sz="24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Text Box 15">
            <a:extLst>
              <a:ext uri="{FF2B5EF4-FFF2-40B4-BE49-F238E27FC236}">
                <a16:creationId xmlns:a16="http://schemas.microsoft.com/office/drawing/2014/main" id="{B8EB7A9D-3832-4B5D-80B3-BB1431C4B0FF}"/>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677150" y="6481281"/>
            <a:ext cx="2228850" cy="365125"/>
          </a:xfrm>
        </p:spPr>
        <p:txBody>
          <a:bodyPr/>
          <a:lstStyle/>
          <a:p>
            <a:fld id="{53E1E575-D8D6-4F5D-958C-BB34ED4A0F29}" type="slidenum">
              <a:rPr kumimoji="1" lang="ja-JP" altLang="en-US" sz="1200" smtClean="0"/>
              <a:t>49</a:t>
            </a:fld>
            <a:endParaRPr kumimoji="1" lang="ja-JP" altLang="en-US" sz="1200" dirty="0"/>
          </a:p>
        </p:txBody>
      </p:sp>
    </p:spTree>
    <p:extLst>
      <p:ext uri="{BB962C8B-B14F-4D97-AF65-F5344CB8AC3E}">
        <p14:creationId xmlns:p14="http://schemas.microsoft.com/office/powerpoint/2010/main" val="401553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0724" y="764704"/>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Arial"/>
                <a:ea typeface="ＭＳ Ｐゴシック"/>
              </a:rPr>
              <a:t>②「地域を基盤としたソーシャルワーク」の理念</a:t>
            </a:r>
          </a:p>
        </p:txBody>
      </p:sp>
      <p:sp>
        <p:nvSpPr>
          <p:cNvPr id="3" name="正方形/長方形 2"/>
          <p:cNvSpPr/>
          <p:nvPr/>
        </p:nvSpPr>
        <p:spPr>
          <a:xfrm>
            <a:off x="1064568" y="2647463"/>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rgbClr val="000000"/>
                </a:solidFill>
                <a:latin typeface="Arial"/>
                <a:ea typeface="ＭＳ Ｐゴシック"/>
              </a:rPr>
              <a:t>１．個々の状況に合わせた</a:t>
            </a:r>
            <a:endParaRPr lang="en-US" altLang="ja-JP" sz="4000" b="1" dirty="0">
              <a:solidFill>
                <a:srgbClr val="000000"/>
              </a:solidFill>
              <a:latin typeface="Arial"/>
              <a:ea typeface="ＭＳ Ｐゴシック"/>
            </a:endParaRPr>
          </a:p>
          <a:p>
            <a:r>
              <a:rPr lang="ja-JP" altLang="en-US" sz="4000" b="1" dirty="0">
                <a:solidFill>
                  <a:srgbClr val="000000"/>
                </a:solidFill>
                <a:latin typeface="Arial"/>
                <a:ea typeface="ＭＳ Ｐゴシック"/>
              </a:rPr>
              <a:t>　　　　　　　　援助システムの構築</a:t>
            </a:r>
          </a:p>
        </p:txBody>
      </p:sp>
      <p:sp>
        <p:nvSpPr>
          <p:cNvPr id="4" name="正方形/長方形 3"/>
          <p:cNvSpPr/>
          <p:nvPr/>
        </p:nvSpPr>
        <p:spPr>
          <a:xfrm>
            <a:off x="1068865" y="4221088"/>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rgbClr val="000000"/>
                </a:solidFill>
                <a:latin typeface="Arial"/>
                <a:ea typeface="ＭＳ Ｐゴシック"/>
              </a:rPr>
              <a:t>２．地域住民等のインフォーマル</a:t>
            </a:r>
            <a:endParaRPr lang="en-US" altLang="ja-JP" sz="4000" b="1" dirty="0">
              <a:solidFill>
                <a:srgbClr val="000000"/>
              </a:solidFill>
              <a:latin typeface="Arial"/>
              <a:ea typeface="ＭＳ Ｐゴシック"/>
            </a:endParaRPr>
          </a:p>
          <a:p>
            <a:r>
              <a:rPr lang="ja-JP" altLang="en-US" sz="4000" b="1" dirty="0">
                <a:solidFill>
                  <a:srgbClr val="000000"/>
                </a:solidFill>
                <a:latin typeface="Arial"/>
                <a:ea typeface="ＭＳ Ｐゴシック"/>
              </a:rPr>
              <a:t>　　　　　　　サポートの積極的参画</a:t>
            </a:r>
          </a:p>
        </p:txBody>
      </p:sp>
      <p:sp>
        <p:nvSpPr>
          <p:cNvPr id="5" name="Text Box 15"/>
          <p:cNvSpPr txBox="1">
            <a:spLocks noChangeArrowheads="1"/>
          </p:cNvSpPr>
          <p:nvPr/>
        </p:nvSpPr>
        <p:spPr bwMode="auto">
          <a:xfrm>
            <a:off x="1081" y="6536371"/>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6" name="スライド番号プレースホルダー 1"/>
          <p:cNvSpPr>
            <a:spLocks noGrp="1"/>
          </p:cNvSpPr>
          <p:nvPr>
            <p:ph type="sldNum" sz="quarter" idx="12"/>
          </p:nvPr>
        </p:nvSpPr>
        <p:spPr>
          <a:xfrm>
            <a:off x="7704045" y="6541313"/>
            <a:ext cx="2133600" cy="476250"/>
          </a:xfrm>
        </p:spPr>
        <p:txBody>
          <a:bodyPr/>
          <a:lstStyle/>
          <a:p>
            <a:pPr>
              <a:defRPr/>
            </a:pPr>
            <a:fld id="{804D6B79-3AEB-42FE-A736-A41F7AEA0445}" type="slidenum">
              <a:rPr lang="en-US" altLang="ja-JP">
                <a:solidFill>
                  <a:srgbClr val="000000"/>
                </a:solidFill>
                <a:ea typeface="ＭＳ Ｐゴシック"/>
              </a:rPr>
              <a:pPr>
                <a:defRPr/>
              </a:pPr>
              <a:t>5</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74043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4221393"/>
            <a:ext cx="9906000" cy="503238"/>
          </a:xfrm>
          <a:prstGeom prst="rect">
            <a:avLst/>
          </a:prstGeom>
          <a:noFill/>
          <a:ln w="9525">
            <a:noFill/>
            <a:miter lim="800000"/>
            <a:headEnd/>
            <a:tailEnd/>
          </a:ln>
        </p:spPr>
        <p:txBody>
          <a:bodyPr lIns="91133" tIns="45570" rIns="91133" bIns="45570"/>
          <a:lstStyle/>
          <a:p>
            <a:pPr marL="0" marR="0" lvl="0" indent="0" algn="ctr" defTabSz="914400" rtl="0" eaLnBrk="1" fontAlgn="base" latinLnBrk="0" hangingPunct="1">
              <a:lnSpc>
                <a:spcPct val="80000"/>
              </a:lnSpc>
              <a:spcBef>
                <a:spcPct val="20000"/>
              </a:spcBef>
              <a:spcAft>
                <a:spcPct val="0"/>
              </a:spcAft>
              <a:buClrTx/>
              <a:buSzTx/>
              <a:buFontTx/>
              <a:buNone/>
              <a:tabLst/>
              <a:defRPr/>
            </a:pPr>
            <a:endParaRPr kumimoji="1" lang="ja-JP" altLang="ja-JP" sz="2800" b="0" i="0" u="none" strike="noStrike" kern="0" cap="none" spc="0" normalizeH="0" baseline="0" noProof="0" dirty="0">
              <a:ln>
                <a:noFill/>
              </a:ln>
              <a:solidFill>
                <a:srgbClr val="333399">
                  <a:lumMod val="50000"/>
                </a:srgbClr>
              </a:solidFill>
              <a:effectLst/>
              <a:uLnTx/>
              <a:uFillTx/>
              <a:latin typeface="Arial"/>
              <a:ea typeface="ＭＳ Ｐゴシック"/>
              <a:cs typeface="+mn-cs"/>
            </a:endParaRPr>
          </a:p>
        </p:txBody>
      </p:sp>
      <p:sp>
        <p:nvSpPr>
          <p:cNvPr id="8" name="正方形/長方形 7"/>
          <p:cNvSpPr/>
          <p:nvPr/>
        </p:nvSpPr>
        <p:spPr>
          <a:xfrm>
            <a:off x="848544" y="2996952"/>
            <a:ext cx="8568952" cy="1440160"/>
          </a:xfrm>
          <a:prstGeom prst="rect">
            <a:avLst/>
          </a:prstGeom>
          <a:noFill/>
          <a:ln w="25400" cap="flat" cmpd="sng" algn="ctr">
            <a:noFill/>
            <a:prstDash val="solid"/>
          </a:ln>
          <a:effectLst/>
          <a:scene3d>
            <a:camera prst="orthographicFront"/>
            <a:lightRig rig="threePt" dir="t"/>
          </a:scene3d>
          <a:sp3d>
            <a:bevelT/>
            <a:bevelB/>
          </a:sp3d>
        </p:spPr>
        <p:txBody>
          <a:bodyPr rtlCol="0" anchor="ctr"/>
          <a:lstStyle/>
          <a:p>
            <a:pPr lvl="0" fontAlgn="auto">
              <a:spcBef>
                <a:spcPts val="0"/>
              </a:spcBef>
              <a:spcAft>
                <a:spcPts val="0"/>
              </a:spcAft>
              <a:defRPr/>
            </a:pPr>
            <a:r>
              <a:rPr lang="ja-JP" altLang="en-US" sz="4000" kern="10" dirty="0">
                <a:ln w="1905"/>
                <a:gradFill>
                  <a:gsLst>
                    <a:gs pos="78000">
                      <a:srgbClr val="1F497D">
                        <a:lumMod val="75000"/>
                      </a:srgbClr>
                    </a:gs>
                    <a:gs pos="100000">
                      <a:srgbClr val="F79646">
                        <a:tint val="12000"/>
                        <a:satMod val="255000"/>
                      </a:srgbClr>
                    </a:gs>
                  </a:gsLst>
                  <a:lin ang="5400000" scaled="1"/>
                </a:gradFill>
                <a:effectLst>
                  <a:innerShdw blurRad="69850" dist="43180" dir="5400000">
                    <a:srgbClr val="000000">
                      <a:alpha val="65000"/>
                    </a:srgbClr>
                  </a:innerShdw>
                </a:effectLst>
                <a:latin typeface="HG創英角ｺﾞｼｯｸUB"/>
                <a:ea typeface="HG創英角ｺﾞｼｯｸUB"/>
              </a:rPr>
              <a:t>第５期障害福祉計画に係る国の基本指針を踏まえて、早急に取り組むべき課題について</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0" cap="none" spc="0" normalizeH="0" baseline="0" noProof="0" dirty="0">
              <a:ln w="1905"/>
              <a:gradFill>
                <a:gsLst>
                  <a:gs pos="78000">
                    <a:srgbClr val="1F497D">
                      <a:lumMod val="75000"/>
                    </a:srgbClr>
                  </a:gs>
                  <a:gs pos="100000">
                    <a:srgbClr val="F79646">
                      <a:tint val="12000"/>
                      <a:satMod val="255000"/>
                    </a:srgbClr>
                  </a:gs>
                </a:gsLst>
                <a:lin ang="5400000" scaled="1"/>
              </a:gradFill>
              <a:effectLst>
                <a:innerShdw blurRad="69850" dist="43180" dir="5400000">
                  <a:srgbClr val="000000">
                    <a:alpha val="65000"/>
                  </a:srgbClr>
                </a:innerShdw>
              </a:effectLst>
              <a:uLnTx/>
              <a:uFillTx/>
              <a:latin typeface="HG創英角ｺﾞｼｯｸUB"/>
              <a:ea typeface="HG創英角ｺﾞｼｯｸUB"/>
              <a:cs typeface="+mn-cs"/>
            </a:endParaRPr>
          </a:p>
        </p:txBody>
      </p:sp>
      <p:sp>
        <p:nvSpPr>
          <p:cNvPr id="5" name="Text Box 15">
            <a:extLst>
              <a:ext uri="{FF2B5EF4-FFF2-40B4-BE49-F238E27FC236}">
                <a16:creationId xmlns:a16="http://schemas.microsoft.com/office/drawing/2014/main" id="{607A671B-30A8-4578-AFAD-63AD22C47C93}"/>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473280" y="6437219"/>
            <a:ext cx="2311400" cy="365125"/>
          </a:xfrm>
        </p:spPr>
        <p:txBody>
          <a:bodyPr/>
          <a:lstStyle/>
          <a:p>
            <a:pPr>
              <a:defRPr/>
            </a:pPr>
            <a:fld id="{7E48C8D6-0E84-47F2-9F7D-D62EF97E6A9E}" type="slidenum">
              <a:rPr lang="ja-JP" altLang="en-US" smtClean="0">
                <a:solidFill>
                  <a:prstClr val="black">
                    <a:tint val="75000"/>
                  </a:prstClr>
                </a:solidFill>
              </a:rPr>
              <a:pPr>
                <a:defRPr/>
              </a:pPr>
              <a:t>50</a:t>
            </a:fld>
            <a:endParaRPr lang="ja-JP" altLang="en-US" dirty="0">
              <a:solidFill>
                <a:prstClr val="black">
                  <a:tint val="75000"/>
                </a:prstClr>
              </a:solidFill>
            </a:endParaRPr>
          </a:p>
        </p:txBody>
      </p:sp>
    </p:spTree>
    <p:extLst>
      <p:ext uri="{BB962C8B-B14F-4D97-AF65-F5344CB8AC3E}">
        <p14:creationId xmlns:p14="http://schemas.microsoft.com/office/powerpoint/2010/main" val="4128864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a:off x="200365" y="765225"/>
            <a:ext cx="9505950" cy="2735831"/>
          </a:xfrm>
          <a:prstGeom prst="rect">
            <a:avLst/>
          </a:prstGeom>
          <a:noFill/>
          <a:ln w="9525">
            <a:solidFill>
              <a:schemeClr val="tx1"/>
            </a:solidFill>
            <a:miter lim="800000"/>
            <a:headEnd/>
            <a:tailEnd/>
          </a:ln>
        </p:spPr>
        <p:txBody>
          <a:bodyPr anchor="ctr"/>
          <a:lstStyle/>
          <a:p>
            <a:pPr marL="177800" marR="0" lvl="0" indent="-177800" algn="l" defTabSz="914400" rtl="0" eaLnBrk="1" fontAlgn="base" latinLnBrk="0" hangingPunct="1">
              <a:lnSpc>
                <a:spcPct val="100000"/>
              </a:lnSpc>
              <a:spcBef>
                <a:spcPts val="18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Arial"/>
              <a:ea typeface="ＭＳ Ｐゴシック"/>
              <a:cs typeface="+mn-cs"/>
            </a:endParaRPr>
          </a:p>
          <a:p>
            <a:pPr marL="177800" marR="0" lvl="0" indent="-177800" algn="l" defTabSz="914400" rtl="0" eaLnBrk="1" fontAlgn="base" latinLnBrk="0" hangingPunct="1">
              <a:lnSpc>
                <a:spcPct val="100000"/>
              </a:lnSpc>
              <a:spcBef>
                <a:spcPts val="60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177800" marR="0" lvl="0" indent="-177800" algn="l" defTabSz="914400" rtl="0" eaLnBrk="1" fontAlgn="base" latinLnBrk="0" hangingPunct="1">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自立支援）協議会は、地域の関係者が集まり、地域における課題を共有し、その課題を踏まえて、地域のサービス基盤の整備を進めていく重要な役割を担っているが、（自立支援）協議会の法律上の位置付けが不明確。</a:t>
            </a:r>
            <a:endParaRPr kumimoji="1" lang="en-US" altLang="ja-JP"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pPr marL="177800" marR="0" lvl="0" indent="-177800" algn="l" defTabSz="914400" rtl="0" eaLnBrk="1" fontAlgn="base" latinLnBrk="0" hangingPunct="1">
              <a:lnSpc>
                <a:spcPct val="100000"/>
              </a:lnSpc>
              <a:spcBef>
                <a:spcPts val="12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障害者自立支援法等の一部改正により、平成２４年４月から、</a:t>
            </a:r>
            <a:r>
              <a:rPr kumimoji="1" lang="ja-JP" altLang="en-US" sz="1800" b="0" i="0" u="sng"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自立支援協議会について、</a:t>
            </a:r>
            <a:r>
              <a:rPr kumimoji="1" lang="ja-JP" altLang="en-US"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設置の促進や運営の活性化を図るため、</a:t>
            </a:r>
            <a:r>
              <a:rPr kumimoji="1" lang="ja-JP" altLang="en-US" sz="1800" b="0" i="0" u="sng"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法定化</a:t>
            </a:r>
            <a:r>
              <a:rPr kumimoji="1" lang="ja-JP" altLang="en-US"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a:t>
            </a:r>
            <a:endParaRPr kumimoji="1" lang="en-US" altLang="ja-JP"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pPr marL="273050" marR="0" lvl="0" indent="-273050" algn="l" defTabSz="914400" rtl="0" eaLnBrk="1" fontAlgn="base" latinLnBrk="0" hangingPunct="1">
              <a:lnSpc>
                <a:spcPct val="100000"/>
              </a:lnSpc>
              <a:spcBef>
                <a:spcPts val="6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a:t>
            </a:r>
            <a:r>
              <a:rPr kumimoji="1" lang="ja-JP" altLang="en-US" sz="12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改正により、都道府県及び市町村は、障害福祉計画を定め、又は変更しようとする場合、あらかじめ、自立支援協議会の意見を　</a:t>
            </a:r>
            <a:r>
              <a:rPr kumimoji="1" lang="en-US" altLang="ja-JP" sz="12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a:r>
            <a:br>
              <a:rPr kumimoji="1" lang="en-US" altLang="ja-JP" sz="12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br>
            <a:r>
              <a:rPr kumimoji="1" lang="ja-JP" altLang="en-US" sz="12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聴くよう努めなければならないとされている。</a:t>
            </a:r>
            <a:endParaRPr kumimoji="1" lang="en-US" altLang="ja-JP" sz="12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pPr marL="273050" marR="0" lvl="0" indent="-273050" algn="l" defTabSz="914400" rtl="0" eaLnBrk="1" fontAlgn="base" latinLnBrk="0" hangingPunct="1">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障害者総合支援法の施行（</a:t>
            </a:r>
            <a:r>
              <a:rPr kumimoji="1" lang="en-US" altLang="ja-JP"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25</a:t>
            </a:r>
            <a:r>
              <a:rPr kumimoji="1" lang="ja-JP" altLang="en-US"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年４月）により、自立支援協議会の名称について地域の実情に応じて定められるよう弾力化するとともに、当事者家族の参画を明確化</a:t>
            </a:r>
            <a:endParaRPr kumimoji="1" lang="en-US" altLang="ja-JP" sz="1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pPr marL="177800" marR="0" lvl="0" indent="-177800" algn="l" defTabSz="914400" rtl="0" eaLnBrk="1" fontAlgn="base" latinLnBrk="0" hangingPunct="1">
              <a:lnSpc>
                <a:spcPct val="100000"/>
              </a:lnSpc>
              <a:spcBef>
                <a:spcPts val="1200"/>
              </a:spcBef>
              <a:spcAft>
                <a:spcPct val="0"/>
              </a:spcAft>
              <a:buClrTx/>
              <a:buSzTx/>
              <a:buFontTx/>
              <a:buNone/>
              <a:tabLst/>
              <a:defRPr/>
            </a:pPr>
            <a:endParaRPr kumimoji="1" lang="en-US" altLang="ja-JP" sz="2200" b="0" i="0" u="sng" strike="noStrike" kern="1200" cap="none" spc="0" normalizeH="0" baseline="0" noProof="0" dirty="0">
              <a:ln>
                <a:noFill/>
              </a:ln>
              <a:solidFill>
                <a:srgbClr val="000000"/>
              </a:solidFill>
              <a:effectLst/>
              <a:uLnTx/>
              <a:uFillTx/>
              <a:latin typeface="ＭＳ Ｐゴシック"/>
              <a:ea typeface="ＭＳ Ｐゴシック"/>
              <a:cs typeface="+mn-cs"/>
            </a:endParaRPr>
          </a:p>
          <a:p>
            <a:pPr marL="355600" marR="0" lvl="0" indent="-355600" algn="l" defTabSz="914400" rtl="0" eaLnBrk="1" fontAlgn="base" latinLnBrk="0" hangingPunct="1">
              <a:lnSpc>
                <a:spcPct val="100000"/>
              </a:lnSpc>
              <a:spcBef>
                <a:spcPts val="6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a:ea typeface="ＭＳ Ｐゴシック"/>
                <a:cs typeface="+mn-cs"/>
              </a:rPr>
              <a:t>　</a:t>
            </a:r>
            <a:endParaRPr kumimoji="1" lang="en-US" altLang="ja-JP" sz="2000" b="0" i="0" u="sng"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39" name="Rectangle 3"/>
          <p:cNvSpPr txBox="1">
            <a:spLocks noChangeArrowheads="1"/>
          </p:cNvSpPr>
          <p:nvPr/>
        </p:nvSpPr>
        <p:spPr>
          <a:xfrm>
            <a:off x="35476" y="188640"/>
            <a:ext cx="9902824" cy="342900"/>
          </a:xfrm>
          <a:prstGeom prst="rect">
            <a:avLst/>
          </a:prstGeom>
          <a:noFill/>
        </p:spPr>
        <p:txBody>
          <a:bodyPr lIns="91367" tIns="45684" rIns="91367" bIns="45684"/>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rgbClr val="000000"/>
                </a:solidFill>
                <a:effectLst/>
                <a:uLnTx/>
                <a:uFillTx/>
                <a:latin typeface="Arial"/>
                <a:ea typeface="ＭＳ Ｐゴシック"/>
                <a:cs typeface="+mn-cs"/>
              </a:rPr>
              <a:t>（自立支援）協議会の法定化</a:t>
            </a:r>
          </a:p>
        </p:txBody>
      </p:sp>
      <p:grpSp>
        <p:nvGrpSpPr>
          <p:cNvPr id="2" name="グループ化 21"/>
          <p:cNvGrpSpPr>
            <a:grpSpLocks/>
          </p:cNvGrpSpPr>
          <p:nvPr/>
        </p:nvGrpSpPr>
        <p:grpSpPr bwMode="auto">
          <a:xfrm>
            <a:off x="200347" y="3861066"/>
            <a:ext cx="9432925" cy="2736304"/>
            <a:chOff x="2024063" y="4214813"/>
            <a:chExt cx="6286500" cy="2357437"/>
          </a:xfrm>
        </p:grpSpPr>
        <p:sp>
          <p:nvSpPr>
            <p:cNvPr id="70663" name="Rectangle 6" descr="50%"/>
            <p:cNvSpPr>
              <a:spLocks noChangeArrowheads="1"/>
            </p:cNvSpPr>
            <p:nvPr/>
          </p:nvSpPr>
          <p:spPr bwMode="auto">
            <a:xfrm flipH="1">
              <a:off x="2024063" y="4214813"/>
              <a:ext cx="6286500" cy="2357437"/>
            </a:xfrm>
            <a:prstGeom prst="rect">
              <a:avLst/>
            </a:prstGeom>
            <a:pattFill prst="pct50">
              <a:fgClr>
                <a:srgbClr val="FFFF99"/>
              </a:fgClr>
              <a:bgClr>
                <a:srgbClr val="FFFFFF"/>
              </a:bgClr>
            </a:pattFill>
            <a:ln w="317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0664" name="Oval 7"/>
            <p:cNvSpPr>
              <a:spLocks noChangeArrowheads="1"/>
            </p:cNvSpPr>
            <p:nvPr/>
          </p:nvSpPr>
          <p:spPr bwMode="auto">
            <a:xfrm>
              <a:off x="3178175" y="4645025"/>
              <a:ext cx="4105275" cy="1538288"/>
            </a:xfrm>
            <a:prstGeom prst="ellipse">
              <a:avLst/>
            </a:prstGeom>
            <a:noFill/>
            <a:ln w="3810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0665" name="AutoShape 8" descr="25%"/>
            <p:cNvSpPr>
              <a:spLocks noChangeArrowheads="1"/>
            </p:cNvSpPr>
            <p:nvPr/>
          </p:nvSpPr>
          <p:spPr bwMode="auto">
            <a:xfrm>
              <a:off x="2667000" y="4857750"/>
              <a:ext cx="1014413"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保健・医療</a:t>
              </a:r>
            </a:p>
          </p:txBody>
        </p:sp>
        <p:sp>
          <p:nvSpPr>
            <p:cNvPr id="70666" name="AutoShape 9" descr="25%"/>
            <p:cNvSpPr>
              <a:spLocks noChangeArrowheads="1"/>
            </p:cNvSpPr>
            <p:nvPr/>
          </p:nvSpPr>
          <p:spPr bwMode="auto">
            <a:xfrm>
              <a:off x="5810250" y="4500563"/>
              <a:ext cx="857250"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当事者</a:t>
              </a:r>
            </a:p>
          </p:txBody>
        </p:sp>
        <p:sp>
          <p:nvSpPr>
            <p:cNvPr id="70667" name="AutoShape 10" descr="25%"/>
            <p:cNvSpPr>
              <a:spLocks noChangeArrowheads="1"/>
            </p:cNvSpPr>
            <p:nvPr/>
          </p:nvSpPr>
          <p:spPr bwMode="auto">
            <a:xfrm>
              <a:off x="3395663" y="4500563"/>
              <a:ext cx="1271587"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34358" tIns="34358" rIns="34358" bIns="34358"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サービス事業者</a:t>
              </a:r>
            </a:p>
          </p:txBody>
        </p:sp>
        <p:sp>
          <p:nvSpPr>
            <p:cNvPr id="70668" name="AutoShape 11" descr="25%"/>
            <p:cNvSpPr>
              <a:spLocks noChangeArrowheads="1"/>
            </p:cNvSpPr>
            <p:nvPr/>
          </p:nvSpPr>
          <p:spPr bwMode="auto">
            <a:xfrm>
              <a:off x="2381250" y="5241925"/>
              <a:ext cx="96837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子育て支援</a:t>
              </a:r>
            </a:p>
          </p:txBody>
        </p:sp>
        <p:sp>
          <p:nvSpPr>
            <p:cNvPr id="70669" name="AutoShape 12" descr="25%"/>
            <p:cNvSpPr>
              <a:spLocks noChangeArrowheads="1"/>
            </p:cNvSpPr>
            <p:nvPr/>
          </p:nvSpPr>
          <p:spPr bwMode="auto">
            <a:xfrm>
              <a:off x="4624388" y="6072188"/>
              <a:ext cx="1328737" cy="2746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58408" tIns="34358" rIns="58408" bIns="34358"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相談支援事業者</a:t>
              </a:r>
            </a:p>
          </p:txBody>
        </p:sp>
        <p:sp>
          <p:nvSpPr>
            <p:cNvPr id="70670" name="AutoShape 13"/>
            <p:cNvSpPr>
              <a:spLocks noChangeArrowheads="1"/>
            </p:cNvSpPr>
            <p:nvPr/>
          </p:nvSpPr>
          <p:spPr bwMode="auto">
            <a:xfrm>
              <a:off x="4043363" y="5076825"/>
              <a:ext cx="2254250" cy="685800"/>
            </a:xfrm>
            <a:prstGeom prst="roundRect">
              <a:avLst>
                <a:gd name="adj" fmla="val 16667"/>
              </a:avLst>
            </a:prstGeom>
            <a:gradFill rotWithShape="0">
              <a:gsLst>
                <a:gs pos="0">
                  <a:srgbClr val="FFFFFF"/>
                </a:gs>
                <a:gs pos="100000">
                  <a:srgbClr val="FF99CC"/>
                </a:gs>
              </a:gsLst>
              <a:path path="shape">
                <a:fillToRect l="50000" t="50000" r="50000" b="50000"/>
              </a:path>
            </a:gradFill>
            <a:ln w="9525">
              <a:solidFill>
                <a:schemeClr val="tx1"/>
              </a:solidFill>
              <a:round/>
              <a:headEnd/>
              <a:tailEnd/>
            </a:ln>
          </p:spPr>
          <p:txBody>
            <a:bodyPr lIns="58408" tIns="46749" rIns="58408" bIns="46749" anchor="ctr"/>
            <a:lstStyle/>
            <a:p>
              <a:pPr marL="0" marR="0" lvl="0" indent="0" algn="ctr" defTabSz="933450" rtl="0" eaLnBrk="1" fontAlgn="base" latinLnBrk="0" hangingPunct="1">
                <a:lnSpc>
                  <a:spcPct val="100000"/>
                </a:lnSpc>
                <a:spcBef>
                  <a:spcPct val="4000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（自立支援）協議会</a:t>
              </a:r>
            </a:p>
          </p:txBody>
        </p:sp>
        <p:sp>
          <p:nvSpPr>
            <p:cNvPr id="70671" name="AutoShape 14" descr="25%"/>
            <p:cNvSpPr>
              <a:spLocks noChangeArrowheads="1"/>
            </p:cNvSpPr>
            <p:nvPr/>
          </p:nvSpPr>
          <p:spPr bwMode="auto">
            <a:xfrm>
              <a:off x="6453188" y="4857750"/>
              <a:ext cx="124777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企業・就労支援</a:t>
              </a:r>
            </a:p>
          </p:txBody>
        </p:sp>
        <p:sp>
          <p:nvSpPr>
            <p:cNvPr id="70672" name="AutoShape 15" descr="25%"/>
            <p:cNvSpPr>
              <a:spLocks noChangeArrowheads="1"/>
            </p:cNvSpPr>
            <p:nvPr/>
          </p:nvSpPr>
          <p:spPr bwMode="auto">
            <a:xfrm>
              <a:off x="3452813" y="6000750"/>
              <a:ext cx="1014412"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高齢者介護</a:t>
              </a:r>
            </a:p>
          </p:txBody>
        </p:sp>
        <p:sp>
          <p:nvSpPr>
            <p:cNvPr id="70673" name="AutoShape 16" descr="25%"/>
            <p:cNvSpPr>
              <a:spLocks noChangeArrowheads="1"/>
            </p:cNvSpPr>
            <p:nvPr/>
          </p:nvSpPr>
          <p:spPr bwMode="auto">
            <a:xfrm>
              <a:off x="4818063" y="4427538"/>
              <a:ext cx="849312" cy="2873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行政機関</a:t>
              </a:r>
            </a:p>
          </p:txBody>
        </p:sp>
        <p:sp>
          <p:nvSpPr>
            <p:cNvPr id="70674" name="AutoShape 17" descr="25%"/>
            <p:cNvSpPr>
              <a:spLocks noChangeArrowheads="1"/>
            </p:cNvSpPr>
            <p:nvPr/>
          </p:nvSpPr>
          <p:spPr bwMode="auto">
            <a:xfrm>
              <a:off x="6738938" y="5643563"/>
              <a:ext cx="1168400" cy="2746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障害者相談員</a:t>
              </a:r>
            </a:p>
          </p:txBody>
        </p:sp>
        <p:sp>
          <p:nvSpPr>
            <p:cNvPr id="70675" name="AutoShape 18" descr="25%"/>
            <p:cNvSpPr>
              <a:spLocks noChangeArrowheads="1"/>
            </p:cNvSpPr>
            <p:nvPr/>
          </p:nvSpPr>
          <p:spPr bwMode="auto">
            <a:xfrm>
              <a:off x="6996113" y="5286375"/>
              <a:ext cx="1171575" cy="277813"/>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民生委員</a:t>
              </a:r>
            </a:p>
          </p:txBody>
        </p:sp>
        <p:sp>
          <p:nvSpPr>
            <p:cNvPr id="70676" name="AutoShape 15" descr="25%"/>
            <p:cNvSpPr>
              <a:spLocks noChangeArrowheads="1"/>
            </p:cNvSpPr>
            <p:nvPr/>
          </p:nvSpPr>
          <p:spPr bwMode="auto">
            <a:xfrm>
              <a:off x="2809875" y="5643563"/>
              <a:ext cx="785813"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学校</a:t>
              </a:r>
            </a:p>
          </p:txBody>
        </p:sp>
        <p:sp>
          <p:nvSpPr>
            <p:cNvPr id="70677" name="AutoShape 14" descr="25%"/>
            <p:cNvSpPr>
              <a:spLocks noChangeArrowheads="1"/>
            </p:cNvSpPr>
            <p:nvPr/>
          </p:nvSpPr>
          <p:spPr bwMode="auto">
            <a:xfrm>
              <a:off x="6096000" y="6000750"/>
              <a:ext cx="100012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p>
              <a:pPr marL="0" marR="0" lvl="0" indent="0" algn="ctr" defTabSz="93345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a:cs typeface="+mn-cs"/>
                </a:rPr>
                <a:t>宅建業者</a:t>
              </a:r>
            </a:p>
          </p:txBody>
        </p:sp>
      </p:grpSp>
      <p:sp>
        <p:nvSpPr>
          <p:cNvPr id="70661" name="テキスト ボックス 20"/>
          <p:cNvSpPr txBox="1">
            <a:spLocks noChangeArrowheads="1"/>
          </p:cNvSpPr>
          <p:nvPr/>
        </p:nvSpPr>
        <p:spPr bwMode="auto">
          <a:xfrm>
            <a:off x="3152819" y="3501009"/>
            <a:ext cx="3635932" cy="338554"/>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rPr>
              <a:t>（自立支援）協議会を構成する関係者</a:t>
            </a:r>
            <a:r>
              <a:rPr kumimoji="1" lang="en-US" altLang="ja-JP" sz="1600" b="1"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 name="スライド番号プレースホルダー 2"/>
          <p:cNvSpPr>
            <a:spLocks noGrp="1"/>
          </p:cNvSpPr>
          <p:nvPr>
            <p:ph type="sldNum" sz="quarter" idx="12"/>
          </p:nvPr>
        </p:nvSpPr>
        <p:spPr>
          <a:xfrm>
            <a:off x="7683501" y="6620472"/>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51</a:t>
            </a:r>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2" name="テキスト ボックス 21">
            <a:extLst>
              <a:ext uri="{FF2B5EF4-FFF2-40B4-BE49-F238E27FC236}">
                <a16:creationId xmlns:a16="http://schemas.microsoft.com/office/drawing/2014/main" id="{2CD7B01A-B65E-458B-B24F-A64D85F70FB1}"/>
              </a:ext>
            </a:extLst>
          </p:cNvPr>
          <p:cNvSpPr txBox="1"/>
          <p:nvPr/>
        </p:nvSpPr>
        <p:spPr>
          <a:xfrm>
            <a:off x="8481392"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Text Box 15">
            <a:extLst>
              <a:ext uri="{FF2B5EF4-FFF2-40B4-BE49-F238E27FC236}">
                <a16:creationId xmlns:a16="http://schemas.microsoft.com/office/drawing/2014/main" id="{F222CE6A-A58F-4014-AD06-AA576510A965}"/>
              </a:ext>
            </a:extLst>
          </p:cNvPr>
          <p:cNvSpPr txBox="1">
            <a:spLocks noChangeArrowheads="1"/>
          </p:cNvSpPr>
          <p:nvPr/>
        </p:nvSpPr>
        <p:spPr bwMode="auto">
          <a:xfrm>
            <a:off x="128464" y="6578324"/>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3829535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06694" y="127584"/>
            <a:ext cx="8915399" cy="431800"/>
          </a:xfrm>
        </p:spPr>
        <p:txBody>
          <a:bodyPr>
            <a:normAutofit fontScale="90000"/>
          </a:bodyPr>
          <a:lstStyle/>
          <a:p>
            <a:r>
              <a:rPr lang="ja-JP" altLang="en-US" sz="2300" b="1" dirty="0">
                <a:ea typeface="ＭＳ ゴシック" pitchFamily="49" charset="-128"/>
              </a:rPr>
              <a:t>市町村の</a:t>
            </a:r>
            <a:r>
              <a:rPr lang="en-US" altLang="ja-JP" sz="2300" b="1" dirty="0">
                <a:ea typeface="ＭＳ ゴシック" pitchFamily="49" charset="-128"/>
              </a:rPr>
              <a:t>(</a:t>
            </a:r>
            <a:r>
              <a:rPr lang="ja-JP" altLang="en-US" sz="2300" b="1" dirty="0">
                <a:ea typeface="ＭＳ ゴシック" pitchFamily="49" charset="-128"/>
              </a:rPr>
              <a:t>自立支援</a:t>
            </a:r>
            <a:r>
              <a:rPr lang="en-US" altLang="ja-JP" sz="2300" b="1" dirty="0">
                <a:ea typeface="ＭＳ ゴシック" pitchFamily="49" charset="-128"/>
              </a:rPr>
              <a:t>)</a:t>
            </a:r>
            <a:r>
              <a:rPr lang="ja-JP" altLang="en-US" sz="2300" b="1" dirty="0">
                <a:ea typeface="ＭＳ ゴシック" pitchFamily="49" charset="-128"/>
              </a:rPr>
              <a:t>協議会の役割</a:t>
            </a:r>
          </a:p>
        </p:txBody>
      </p:sp>
      <p:sp>
        <p:nvSpPr>
          <p:cNvPr id="3088" name="Text Box 19"/>
          <p:cNvSpPr txBox="1">
            <a:spLocks noChangeArrowheads="1"/>
          </p:cNvSpPr>
          <p:nvPr/>
        </p:nvSpPr>
        <p:spPr bwMode="auto">
          <a:xfrm>
            <a:off x="415977" y="717164"/>
            <a:ext cx="9074150" cy="3859613"/>
          </a:xfrm>
          <a:prstGeom prst="rect">
            <a:avLst/>
          </a:prstGeom>
          <a:noFill/>
          <a:ln w="9525">
            <a:solidFill>
              <a:schemeClr val="tx1"/>
            </a:solidFill>
            <a:miter lim="800000"/>
            <a:headEnd/>
            <a:tailEnd/>
          </a:ln>
        </p:spPr>
        <p:txBody>
          <a:bodyPr lIns="88481" tIns="44243" rIns="88481" bIns="44243">
            <a:spAutoFit/>
          </a:bodyPr>
          <a:lstStyle/>
          <a:p>
            <a:pPr marL="172047" marR="0" lvl="0" indent="-172047" algn="l"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a:t>
            </a:r>
            <a:r>
              <a:rPr kumimoji="1" lang="ja-JP" altLang="en-US" sz="1500"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rPr>
              <a:t>　自立支援協議会は</a:t>
            </a: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、地域の関係者が集まり、個別の相談支援の事例を通じて明らかになった地域の課題を共有し、その課題を踏まえて、地域のサービス基盤の整備を着実に進めていく役割を担っている。</a:t>
            </a:r>
            <a:endParaRPr kumimoji="1" lang="en-US" altLang="ja-JP"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ts val="581"/>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障害者総合支援法の成立等を踏まえ、</a:t>
            </a:r>
            <a:endParaRPr kumimoji="1" lang="en-US" altLang="ja-JP"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344095" marR="0" lvl="0" indent="-172047" algn="l"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委託障害者相談支援事業や基幹相談支援センターの事業実績に関する</a:t>
            </a:r>
            <a:r>
              <a:rPr kumimoji="1" lang="ja-JP" altLang="en-US" sz="1500" b="0" i="0" u="wavy" strike="noStrike" kern="1200" cap="none" spc="0" normalizeH="0" baseline="0" noProof="0" dirty="0">
                <a:ln>
                  <a:noFill/>
                </a:ln>
                <a:solidFill>
                  <a:srgbClr val="000000"/>
                </a:solidFill>
                <a:effectLst/>
                <a:uLnTx/>
                <a:uFill>
                  <a:solidFill>
                    <a:srgbClr val="FF0000"/>
                  </a:solidFill>
                </a:uFill>
                <a:latin typeface="ＭＳ ゴシック" pitchFamily="49" charset="-128"/>
                <a:ea typeface="ＭＳ ゴシック" pitchFamily="49" charset="-128"/>
                <a:cs typeface="+mn-cs"/>
              </a:rPr>
              <a:t>検証や評価</a:t>
            </a: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a:t>
            </a:r>
          </a:p>
          <a:p>
            <a:pPr marL="344095" marR="0" lvl="0" indent="-172047" algn="l"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指定特定相談支援事業者が作成する</a:t>
            </a:r>
            <a:r>
              <a:rPr kumimoji="1" lang="ja-JP" altLang="en-US" sz="1500" b="0" i="0" u="wavy" strike="noStrike" kern="1200" cap="none" spc="0" normalizeH="0" baseline="0" noProof="0" dirty="0">
                <a:ln>
                  <a:noFill/>
                </a:ln>
                <a:solidFill>
                  <a:srgbClr val="000000"/>
                </a:solidFill>
                <a:effectLst/>
                <a:uLnTx/>
                <a:uFill>
                  <a:solidFill>
                    <a:srgbClr val="FF0000"/>
                  </a:solidFill>
                </a:uFill>
                <a:latin typeface="ＭＳ ゴシック" pitchFamily="49" charset="-128"/>
                <a:ea typeface="ＭＳ ゴシック" pitchFamily="49" charset="-128"/>
                <a:cs typeface="+mn-cs"/>
              </a:rPr>
              <a:t>サービス等利用計画等の質の向上を図るための体制</a:t>
            </a: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や、</a:t>
            </a:r>
            <a:endParaRPr kumimoji="1" lang="en-US" altLang="ja-JP"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344095" marR="0" lvl="0" indent="-172047" algn="l"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地域移行支援・定着支援を効果的に実施するための相談支援事業者、精神科病院、入所施設、保健所や地域の障害福祉サービス事業所等による</a:t>
            </a:r>
            <a:r>
              <a:rPr kumimoji="1" lang="ja-JP" altLang="en-US" sz="1500" b="0" i="0" u="wavy" strike="noStrike" kern="1200" cap="none" spc="0" normalizeH="0" baseline="0" noProof="0" dirty="0">
                <a:ln>
                  <a:noFill/>
                </a:ln>
                <a:solidFill>
                  <a:srgbClr val="000000"/>
                </a:solidFill>
                <a:effectLst/>
                <a:uLnTx/>
                <a:uFill>
                  <a:solidFill>
                    <a:srgbClr val="FF0000"/>
                  </a:solidFill>
                </a:uFill>
                <a:latin typeface="ＭＳ ゴシック" pitchFamily="49" charset="-128"/>
                <a:ea typeface="ＭＳ ゴシック" pitchFamily="49" charset="-128"/>
                <a:cs typeface="+mn-cs"/>
              </a:rPr>
              <a:t>地域移行のネットワークの強化や、</a:t>
            </a: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障害福祉サービスの利用の組み合わせによる施設入所者の状況を踏まえた</a:t>
            </a:r>
            <a:r>
              <a:rPr kumimoji="1" lang="ja-JP" altLang="en-US" sz="1500" b="0" i="0" u="sng"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地域の社会資源の開発の役割強化</a:t>
            </a: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が必要。</a:t>
            </a:r>
            <a:endParaRPr kumimoji="1" lang="en-US" altLang="ja-JP"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ts val="581"/>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また、障害者虐待防止法の成立を踏まえ、</a:t>
            </a:r>
            <a:endParaRPr kumimoji="1" lang="en-US" altLang="ja-JP"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　地域における</a:t>
            </a:r>
            <a:r>
              <a:rPr kumimoji="1" lang="ja-JP" altLang="en-US" sz="1500" b="0" i="0" u="wavy" strike="noStrike" kern="1200" cap="none" spc="0" normalizeH="0" baseline="0" noProof="0" dirty="0">
                <a:ln>
                  <a:noFill/>
                </a:ln>
                <a:solidFill>
                  <a:srgbClr val="000000"/>
                </a:solidFill>
                <a:effectLst/>
                <a:uLnTx/>
                <a:uFill>
                  <a:solidFill>
                    <a:srgbClr val="FF0000"/>
                  </a:solidFill>
                </a:uFill>
                <a:latin typeface="ＭＳ ゴシック" pitchFamily="49" charset="-128"/>
                <a:ea typeface="ＭＳ ゴシック" pitchFamily="49" charset="-128"/>
                <a:cs typeface="+mn-cs"/>
              </a:rPr>
              <a:t>障害者虐待防止等のためのネットワーク</a:t>
            </a: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の強化が必要。</a:t>
            </a:r>
            <a:endParaRPr kumimoji="1" lang="en-US" altLang="ja-JP"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264216" marR="0" lvl="0" indent="-264216" algn="l" defTabSz="914400" rtl="0" eaLnBrk="1" fontAlgn="base" latinLnBrk="0" hangingPunct="1">
              <a:lnSpc>
                <a:spcPct val="100000"/>
              </a:lnSpc>
              <a:spcBef>
                <a:spcPts val="581"/>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この</a:t>
            </a:r>
            <a:r>
              <a:rPr kumimoji="1" lang="ja-JP" altLang="en-US" sz="1500"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rPr>
              <a:t>ため、自立支援協議会は</a:t>
            </a: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これらの役割を担う旨通知により明確化。</a:t>
            </a:r>
            <a:endParaRPr kumimoji="1" lang="en-US" altLang="ja-JP"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264216" marR="0" lvl="0" indent="-264216" algn="l"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併せて、市町村は、地域の実情に応じて当該役割を担うための専門部会の設置を検討。</a:t>
            </a:r>
            <a:endParaRPr kumimoji="1" lang="en-US" altLang="ja-JP" sz="15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264216" marR="0" lvl="0" indent="-264216" algn="l" defTabSz="914400" rtl="0" eaLnBrk="1" fontAlgn="base" latinLnBrk="0" hangingPunct="1">
              <a:lnSpc>
                <a:spcPct val="100000"/>
              </a:lnSpc>
              <a:spcBef>
                <a:spcPts val="581"/>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a:t>
            </a:r>
            <a:r>
              <a:rPr kumimoji="1" lang="en-US" altLang="ja-JP"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22</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年改正により、都道府県及び市町村は、障害福祉計画を定め、又は変更しようとする場合、</a:t>
            </a:r>
            <a:r>
              <a:rPr kumimoji="1" lang="ja-JP" altLang="en-US" sz="1200" b="0" i="0" u="none" strike="noStrike" kern="1200" cap="none" spc="0" normalizeH="0" baseline="0" noProof="0">
                <a:ln>
                  <a:noFill/>
                </a:ln>
                <a:solidFill>
                  <a:prstClr val="black"/>
                </a:solidFill>
                <a:effectLst/>
                <a:uLnTx/>
                <a:uFillTx/>
                <a:latin typeface="ＭＳ ゴシック" pitchFamily="49" charset="-128"/>
                <a:ea typeface="ＭＳ ゴシック" pitchFamily="49" charset="-128"/>
                <a:cs typeface="+mn-cs"/>
              </a:rPr>
              <a:t>あらかじめ、自立支援協議会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の意見を聴くよう努めなければならないとされている。</a:t>
            </a:r>
            <a:endPar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p:txBody>
      </p:sp>
      <p:sp>
        <p:nvSpPr>
          <p:cNvPr id="69636" name="Rectangle 6" descr="50%"/>
          <p:cNvSpPr>
            <a:spLocks noChangeArrowheads="1"/>
          </p:cNvSpPr>
          <p:nvPr/>
        </p:nvSpPr>
        <p:spPr bwMode="auto">
          <a:xfrm flipH="1">
            <a:off x="415977" y="4581525"/>
            <a:ext cx="9074150" cy="2015827"/>
          </a:xfrm>
          <a:prstGeom prst="rect">
            <a:avLst/>
          </a:prstGeom>
          <a:pattFill prst="pct50">
            <a:fgClr>
              <a:srgbClr val="FFFF99"/>
            </a:fgClr>
            <a:bgClr>
              <a:srgbClr val="FFFFFF"/>
            </a:bgClr>
          </a:pattFill>
          <a:ln w="31750">
            <a:solidFill>
              <a:schemeClr val="tx1"/>
            </a:solidFill>
            <a:miter lim="800000"/>
            <a:headEnd/>
            <a:tailEnd/>
          </a:ln>
        </p:spPr>
        <p:txBody>
          <a:bodyPr wrap="none" lIns="88481" tIns="44243" rIns="88481" bIns="4424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HG丸ｺﾞｼｯｸM-PRO" pitchFamily="50" charset="-128"/>
              <a:cs typeface="+mn-cs"/>
            </a:endParaRPr>
          </a:p>
        </p:txBody>
      </p:sp>
      <p:sp>
        <p:nvSpPr>
          <p:cNvPr id="69637" name="AutoShape 13"/>
          <p:cNvSpPr>
            <a:spLocks noChangeArrowheads="1"/>
          </p:cNvSpPr>
          <p:nvPr/>
        </p:nvSpPr>
        <p:spPr bwMode="auto">
          <a:xfrm>
            <a:off x="488970" y="4653591"/>
            <a:ext cx="8893175" cy="1871754"/>
          </a:xfrm>
          <a:prstGeom prst="roundRect">
            <a:avLst>
              <a:gd name="adj"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solidFill>
              <a:schemeClr val="tx1"/>
            </a:solidFill>
            <a:round/>
            <a:headEnd/>
            <a:tailEnd/>
          </a:ln>
        </p:spPr>
        <p:txBody>
          <a:bodyPr lIns="56518" tIns="45237" rIns="56518" bIns="45237" anchor="ctr"/>
          <a:lstStyle/>
          <a:p>
            <a:pPr marL="0" marR="0" lvl="0" indent="0" algn="l" defTabSz="903249" rtl="0" eaLnBrk="1" fontAlgn="base" latinLnBrk="0" hangingPunct="1">
              <a:lnSpc>
                <a:spcPct val="100000"/>
              </a:lnSpc>
              <a:spcBef>
                <a:spcPct val="40000"/>
              </a:spcBef>
              <a:spcAft>
                <a:spcPct val="0"/>
              </a:spcAft>
              <a:buClrTx/>
              <a:buSzTx/>
              <a:buFontTx/>
              <a:buNone/>
              <a:tabLst/>
              <a:defRPr/>
            </a:pPr>
            <a:endParaRPr kumimoji="1" lang="ja-JP" altLang="en-US" sz="1900" b="0" i="0" u="none" strike="noStrike" kern="1200" cap="none" spc="0" normalizeH="0" baseline="0" noProof="0" dirty="0">
              <a:ln>
                <a:noFill/>
              </a:ln>
              <a:solidFill>
                <a:srgbClr val="000000"/>
              </a:solidFill>
              <a:effectLst/>
              <a:uLnTx/>
              <a:uFillTx/>
              <a:latin typeface="Arial"/>
              <a:ea typeface="HG丸ｺﾞｼｯｸM-PRO" pitchFamily="50" charset="-128"/>
              <a:cs typeface="+mn-cs"/>
            </a:endParaRPr>
          </a:p>
        </p:txBody>
      </p:sp>
      <p:sp>
        <p:nvSpPr>
          <p:cNvPr id="69638" name="AutoShape 11" descr="25%"/>
          <p:cNvSpPr>
            <a:spLocks noChangeArrowheads="1"/>
          </p:cNvSpPr>
          <p:nvPr/>
        </p:nvSpPr>
        <p:spPr bwMode="auto">
          <a:xfrm>
            <a:off x="992252" y="5877532"/>
            <a:ext cx="2417761" cy="536575"/>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p>
            <a:pPr marL="0" marR="0" lvl="0" indent="0" algn="ctr" defTabSz="903249"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こども支援部会</a:t>
            </a:r>
          </a:p>
        </p:txBody>
      </p:sp>
      <p:sp>
        <p:nvSpPr>
          <p:cNvPr id="69639" name="AutoShape 11" descr="25%"/>
          <p:cNvSpPr>
            <a:spLocks noChangeArrowheads="1"/>
          </p:cNvSpPr>
          <p:nvPr/>
        </p:nvSpPr>
        <p:spPr bwMode="auto">
          <a:xfrm>
            <a:off x="3729153" y="5877532"/>
            <a:ext cx="2419350" cy="536575"/>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p>
            <a:pPr marL="0" marR="0" lvl="0" indent="0" algn="ctr" defTabSz="903249"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就労支援部会</a:t>
            </a:r>
          </a:p>
        </p:txBody>
      </p:sp>
      <p:sp>
        <p:nvSpPr>
          <p:cNvPr id="69640" name="AutoShape 11" descr="25%"/>
          <p:cNvSpPr>
            <a:spLocks noChangeArrowheads="1"/>
          </p:cNvSpPr>
          <p:nvPr/>
        </p:nvSpPr>
        <p:spPr bwMode="auto">
          <a:xfrm>
            <a:off x="6465964" y="5229851"/>
            <a:ext cx="2419350" cy="536575"/>
          </a:xfrm>
          <a:prstGeom prst="roundRect">
            <a:avLst>
              <a:gd name="adj" fmla="val 16667"/>
            </a:avLst>
          </a:prstGeom>
          <a:pattFill prst="pct25">
            <a:fgClr>
              <a:srgbClr val="FF99CC"/>
            </a:fgClr>
            <a:bgClr>
              <a:srgbClr val="FFFFFF"/>
            </a:bgClr>
          </a:pattFill>
          <a:ln w="19050">
            <a:solidFill>
              <a:schemeClr val="tx1"/>
            </a:solidFill>
            <a:round/>
            <a:headEnd/>
            <a:tailEnd/>
          </a:ln>
        </p:spPr>
        <p:txBody>
          <a:bodyPr lIns="0" tIns="0" rIns="0" bIns="0" anchor="ctr"/>
          <a:lstStyle/>
          <a:p>
            <a:pPr marL="0" marR="0" lvl="0" indent="0" algn="ctr" defTabSz="903249"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権利擁護部会</a:t>
            </a:r>
          </a:p>
        </p:txBody>
      </p:sp>
      <p:sp>
        <p:nvSpPr>
          <p:cNvPr id="69641" name="AutoShape 11" descr="25%"/>
          <p:cNvSpPr>
            <a:spLocks noChangeArrowheads="1"/>
          </p:cNvSpPr>
          <p:nvPr/>
        </p:nvSpPr>
        <p:spPr bwMode="auto">
          <a:xfrm>
            <a:off x="3729153" y="5229851"/>
            <a:ext cx="2419350" cy="536575"/>
          </a:xfrm>
          <a:prstGeom prst="roundRect">
            <a:avLst>
              <a:gd name="adj" fmla="val 16667"/>
            </a:avLst>
          </a:prstGeom>
          <a:pattFill prst="pct25">
            <a:fgClr>
              <a:srgbClr val="FF99CC"/>
            </a:fgClr>
            <a:bgClr>
              <a:srgbClr val="FFFFFF"/>
            </a:bgClr>
          </a:pattFill>
          <a:ln w="19050">
            <a:solidFill>
              <a:schemeClr val="tx1"/>
            </a:solidFill>
            <a:round/>
            <a:headEnd/>
            <a:tailEnd/>
          </a:ln>
        </p:spPr>
        <p:txBody>
          <a:bodyPr lIns="0" tIns="0" rIns="0" bIns="0" anchor="ctr"/>
          <a:lstStyle/>
          <a:p>
            <a:pPr marL="0" marR="0" lvl="0" indent="0" algn="ctr" defTabSz="903249" rtl="0" eaLnBrk="1" fontAlgn="base" latinLnBrk="0" hangingPunct="1">
              <a:lnSpc>
                <a:spcPts val="216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サービス等利用計画等　評価部会</a:t>
            </a:r>
          </a:p>
        </p:txBody>
      </p:sp>
      <p:sp>
        <p:nvSpPr>
          <p:cNvPr id="69642" name="AutoShape 11" descr="25%"/>
          <p:cNvSpPr>
            <a:spLocks noChangeArrowheads="1"/>
          </p:cNvSpPr>
          <p:nvPr/>
        </p:nvSpPr>
        <p:spPr bwMode="auto">
          <a:xfrm>
            <a:off x="992252" y="5229851"/>
            <a:ext cx="2417761" cy="536575"/>
          </a:xfrm>
          <a:prstGeom prst="roundRect">
            <a:avLst>
              <a:gd name="adj" fmla="val 16667"/>
            </a:avLst>
          </a:prstGeom>
          <a:pattFill prst="pct25">
            <a:fgClr>
              <a:srgbClr val="FF99CC"/>
            </a:fgClr>
            <a:bgClr>
              <a:srgbClr val="FFFFFF"/>
            </a:bgClr>
          </a:pattFill>
          <a:ln w="19050">
            <a:solidFill>
              <a:schemeClr val="tx1"/>
            </a:solidFill>
            <a:round/>
            <a:headEnd/>
            <a:tailEnd/>
          </a:ln>
        </p:spPr>
        <p:txBody>
          <a:bodyPr lIns="0" tIns="0" rIns="0" bIns="0" anchor="ctr"/>
          <a:lstStyle/>
          <a:p>
            <a:pPr marL="0" marR="0" lvl="0" indent="0" algn="ctr" defTabSz="903249"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地域移行部会</a:t>
            </a:r>
          </a:p>
        </p:txBody>
      </p:sp>
      <p:sp>
        <p:nvSpPr>
          <p:cNvPr id="69643" name="角丸四角形 13"/>
          <p:cNvSpPr>
            <a:spLocks noChangeArrowheads="1"/>
          </p:cNvSpPr>
          <p:nvPr/>
        </p:nvSpPr>
        <p:spPr bwMode="auto">
          <a:xfrm>
            <a:off x="415977" y="4653580"/>
            <a:ext cx="9074150" cy="477837"/>
          </a:xfrm>
          <a:prstGeom prst="roundRect">
            <a:avLst>
              <a:gd name="adj" fmla="val 16667"/>
            </a:avLst>
          </a:prstGeom>
          <a:noFill/>
          <a:ln w="9525" algn="ctr">
            <a:noFill/>
            <a:round/>
            <a:headEnd/>
            <a:tailEnd/>
          </a:ln>
        </p:spPr>
        <p:txBody>
          <a:bodyPr lIns="87088" tIns="45286" rIns="87088" bIns="4528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7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a:t>
            </a:r>
            <a:r>
              <a:rPr kumimoji="1" lang="ja-JP" altLang="en-US" sz="27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自立支援</a:t>
            </a:r>
            <a:r>
              <a:rPr kumimoji="1" lang="en-US" altLang="ja-JP" sz="27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a:t>
            </a:r>
            <a:r>
              <a:rPr kumimoji="1" lang="ja-JP" altLang="en-US" sz="27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協議会</a:t>
            </a:r>
          </a:p>
        </p:txBody>
      </p:sp>
      <p:sp>
        <p:nvSpPr>
          <p:cNvPr id="69645" name="AutoShape 11" descr="25%"/>
          <p:cNvSpPr>
            <a:spLocks noChangeArrowheads="1"/>
          </p:cNvSpPr>
          <p:nvPr/>
        </p:nvSpPr>
        <p:spPr bwMode="auto">
          <a:xfrm>
            <a:off x="8337714" y="5877544"/>
            <a:ext cx="503238" cy="504825"/>
          </a:xfrm>
          <a:prstGeom prst="roundRect">
            <a:avLst>
              <a:gd name="adj" fmla="val 16667"/>
            </a:avLst>
          </a:prstGeom>
          <a:noFill/>
          <a:ln w="9525">
            <a:noFill/>
            <a:round/>
            <a:headEnd/>
            <a:tailEnd/>
          </a:ln>
        </p:spPr>
        <p:txBody>
          <a:bodyPr lIns="0" tIns="0" rIns="0" bIns="0" anchor="ctr"/>
          <a:lstStyle/>
          <a:p>
            <a:pPr marL="0" marR="0" lvl="0" indent="0" algn="ctr" defTabSz="903249"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等</a:t>
            </a:r>
          </a:p>
        </p:txBody>
      </p:sp>
      <p:sp>
        <p:nvSpPr>
          <p:cNvPr id="2" name="スライド番号プレースホルダー 1"/>
          <p:cNvSpPr>
            <a:spLocks noGrp="1"/>
          </p:cNvSpPr>
          <p:nvPr>
            <p:ph type="sldNum" sz="quarter" idx="12"/>
          </p:nvPr>
        </p:nvSpPr>
        <p:spPr>
          <a:xfrm>
            <a:off x="7683501" y="6602422"/>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Arial" charset="0"/>
                <a:ea typeface="ＭＳ Ｐゴシック" pitchFamily="50" charset="-128"/>
                <a:cs typeface="+mn-cs"/>
              </a:rPr>
              <a:t>52</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14" name="テキスト ボックス 13">
            <a:extLst>
              <a:ext uri="{FF2B5EF4-FFF2-40B4-BE49-F238E27FC236}">
                <a16:creationId xmlns:a16="http://schemas.microsoft.com/office/drawing/2014/main" id="{5A3B1CDF-57AD-4266-8F3C-C17750B351C9}"/>
              </a:ext>
            </a:extLst>
          </p:cNvPr>
          <p:cNvSpPr txBox="1"/>
          <p:nvPr/>
        </p:nvSpPr>
        <p:spPr>
          <a:xfrm>
            <a:off x="8409384"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Text Box 15">
            <a:extLst>
              <a:ext uri="{FF2B5EF4-FFF2-40B4-BE49-F238E27FC236}">
                <a16:creationId xmlns:a16="http://schemas.microsoft.com/office/drawing/2014/main" id="{2A8112B2-DDDC-4455-93E9-6E57212E97E5}"/>
              </a:ext>
            </a:extLst>
          </p:cNvPr>
          <p:cNvSpPr txBox="1">
            <a:spLocks noChangeArrowheads="1"/>
          </p:cNvSpPr>
          <p:nvPr/>
        </p:nvSpPr>
        <p:spPr bwMode="auto">
          <a:xfrm>
            <a:off x="128464" y="6581001"/>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4277698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05ABF4F-4145-40A7-B6E6-7321E9EBA118}"/>
              </a:ext>
            </a:extLst>
          </p:cNvPr>
          <p:cNvSpPr>
            <a:spLocks noGrp="1"/>
          </p:cNvSpPr>
          <p:nvPr>
            <p:ph idx="1"/>
          </p:nvPr>
        </p:nvSpPr>
        <p:spPr>
          <a:xfrm>
            <a:off x="495300" y="476673"/>
            <a:ext cx="8915400" cy="5649496"/>
          </a:xfrm>
          <a:ln>
            <a:solidFill>
              <a:srgbClr val="002060"/>
            </a:solidFill>
          </a:ln>
        </p:spPr>
        <p:txBody>
          <a:bodyPr>
            <a:normAutofit fontScale="77500" lnSpcReduction="20000"/>
          </a:bodyPr>
          <a:lstStyle/>
          <a:p>
            <a:pPr marL="0" indent="0">
              <a:lnSpc>
                <a:spcPct val="120000"/>
              </a:lnSpc>
              <a:buNone/>
            </a:pPr>
            <a:r>
              <a:rPr kumimoji="1" lang="ja-JP" altLang="en-US" dirty="0"/>
              <a:t>協議会では</a:t>
            </a:r>
            <a:endParaRPr kumimoji="1" lang="en-US" altLang="ja-JP" dirty="0"/>
          </a:p>
          <a:p>
            <a:pPr marL="0" indent="0">
              <a:lnSpc>
                <a:spcPct val="120000"/>
              </a:lnSpc>
              <a:buNone/>
            </a:pPr>
            <a:r>
              <a:rPr kumimoji="1" lang="ja-JP" altLang="en-US" dirty="0"/>
              <a:t>①　個別支援を通して地域課題を抽出すること。</a:t>
            </a:r>
            <a:endParaRPr kumimoji="1" lang="en-US" altLang="ja-JP" dirty="0"/>
          </a:p>
          <a:p>
            <a:pPr marL="0" indent="0">
              <a:lnSpc>
                <a:spcPct val="120000"/>
              </a:lnSpc>
              <a:buNone/>
            </a:pPr>
            <a:r>
              <a:rPr kumimoji="1" lang="ja-JP" altLang="en-US" dirty="0"/>
              <a:t>②　地域の状況をアセスメントして地域課題を整理する。</a:t>
            </a:r>
            <a:endParaRPr kumimoji="1" lang="en-US" altLang="ja-JP" dirty="0"/>
          </a:p>
          <a:p>
            <a:pPr marL="0" indent="0">
              <a:lnSpc>
                <a:spcPct val="120000"/>
              </a:lnSpc>
              <a:buNone/>
            </a:pPr>
            <a:r>
              <a:rPr lang="ja-JP" altLang="en-US" dirty="0"/>
              <a:t>①と②を連動させて、施策反映に必要なものは計画に落とし込み、</a:t>
            </a:r>
            <a:r>
              <a:rPr kumimoji="1" lang="ja-JP" altLang="en-US" dirty="0"/>
              <a:t>社会資源</a:t>
            </a:r>
            <a:r>
              <a:rPr lang="ja-JP" altLang="en-US" dirty="0"/>
              <a:t>の</a:t>
            </a:r>
            <a:r>
              <a:rPr kumimoji="1" lang="ja-JP" altLang="en-US" dirty="0"/>
              <a:t>創出、基盤整備を行います。</a:t>
            </a:r>
            <a:endParaRPr lang="en-US" altLang="ja-JP" dirty="0"/>
          </a:p>
          <a:p>
            <a:pPr marL="0" indent="0">
              <a:lnSpc>
                <a:spcPct val="120000"/>
              </a:lnSpc>
              <a:buNone/>
            </a:pPr>
            <a:endParaRPr lang="en-US" altLang="ja-JP" dirty="0"/>
          </a:p>
          <a:p>
            <a:pPr marL="0" indent="0">
              <a:lnSpc>
                <a:spcPct val="120000"/>
              </a:lnSpc>
              <a:buNone/>
            </a:pPr>
            <a:r>
              <a:rPr lang="ja-JP" altLang="en-US" dirty="0"/>
              <a:t>　第５期　障害福祉計画に係る国の基本指針では</a:t>
            </a:r>
            <a:r>
              <a:rPr kumimoji="1" lang="ja-JP" altLang="en-US" dirty="0"/>
              <a:t>、早急に取り組むべき課題が網羅されています。</a:t>
            </a:r>
            <a:endParaRPr kumimoji="1" lang="en-US" altLang="ja-JP" dirty="0"/>
          </a:p>
          <a:p>
            <a:pPr marL="0" indent="0">
              <a:lnSpc>
                <a:spcPct val="120000"/>
              </a:lnSpc>
              <a:buNone/>
            </a:pPr>
            <a:r>
              <a:rPr lang="ja-JP" altLang="en-US" dirty="0"/>
              <a:t>　皆さんの</a:t>
            </a:r>
            <a:r>
              <a:rPr kumimoji="1" lang="ja-JP" altLang="en-US" dirty="0"/>
              <a:t>市町村の障害福祉</a:t>
            </a:r>
            <a:r>
              <a:rPr lang="ja-JP" altLang="en-US" dirty="0"/>
              <a:t>計画は、国の基本指針と協議会における</a:t>
            </a:r>
            <a:r>
              <a:rPr kumimoji="1" lang="ja-JP" altLang="en-US" dirty="0"/>
              <a:t>①と②を連動させた計画になっていますか。</a:t>
            </a:r>
            <a:endParaRPr kumimoji="1" lang="en-US" altLang="ja-JP" dirty="0"/>
          </a:p>
          <a:p>
            <a:pPr marL="0" indent="0">
              <a:lnSpc>
                <a:spcPct val="120000"/>
              </a:lnSpc>
              <a:buNone/>
            </a:pPr>
            <a:r>
              <a:rPr lang="ja-JP" altLang="en-US" dirty="0"/>
              <a:t>　</a:t>
            </a:r>
            <a:endParaRPr lang="en-US" altLang="ja-JP" dirty="0"/>
          </a:p>
          <a:p>
            <a:pPr marL="0" indent="0">
              <a:lnSpc>
                <a:spcPct val="120000"/>
              </a:lnSpc>
              <a:buNone/>
            </a:pPr>
            <a:r>
              <a:rPr kumimoji="1" lang="ja-JP" altLang="en-US" dirty="0"/>
              <a:t>　ここで、第</a:t>
            </a:r>
            <a:r>
              <a:rPr lang="ja-JP" altLang="en-US" dirty="0"/>
              <a:t>５期　</a:t>
            </a:r>
            <a:r>
              <a:rPr kumimoji="1" lang="ja-JP" altLang="en-US" dirty="0"/>
              <a:t>障害福祉計画の基本指針を確認し</a:t>
            </a:r>
            <a:r>
              <a:rPr lang="ja-JP" altLang="en-US" dirty="0"/>
              <a:t>ておきましょう。</a:t>
            </a:r>
            <a:endParaRPr kumimoji="1" lang="en-US" altLang="ja-JP" dirty="0"/>
          </a:p>
          <a:p>
            <a:pPr marL="0" indent="0">
              <a:lnSpc>
                <a:spcPct val="120000"/>
              </a:lnSpc>
              <a:buNone/>
            </a:pPr>
            <a:r>
              <a:rPr lang="ja-JP" altLang="en-US" dirty="0"/>
              <a:t>　</a:t>
            </a:r>
            <a:endParaRPr kumimoji="1" lang="en-US" altLang="ja-JP"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9E4C64AB-8868-45DF-A551-DE7424748525}"/>
              </a:ext>
            </a:extLst>
          </p:cNvPr>
          <p:cNvSpPr>
            <a:spLocks noGrp="1"/>
          </p:cNvSpPr>
          <p:nvPr>
            <p:ph type="sldNum" sz="quarter" idx="12"/>
          </p:nvPr>
        </p:nvSpPr>
        <p:spPr>
          <a:xfrm>
            <a:off x="7594600" y="6481281"/>
            <a:ext cx="2311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FE74C9-D560-4AB2-943D-5F6F8D86593B}" type="slidenum">
              <a:rPr kumimoji="1" lang="ja-JP" altLang="en-US" sz="1143"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1143"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
        <p:nvSpPr>
          <p:cNvPr id="5" name="Text Box 15">
            <a:extLst>
              <a:ext uri="{FF2B5EF4-FFF2-40B4-BE49-F238E27FC236}">
                <a16:creationId xmlns:a16="http://schemas.microsoft.com/office/drawing/2014/main" id="{2C5F8CAE-7A15-48D1-A01D-6DCB4CCF7155}"/>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3362991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84677" y="858719"/>
            <a:ext cx="9757175" cy="720000"/>
          </a:xfrm>
          <a:prstGeom prst="rect">
            <a:avLst/>
          </a:prstGeom>
          <a:noFill/>
          <a:ln w="25400">
            <a:solidFill>
              <a:schemeClr val="accent1"/>
            </a:solidFill>
            <a:round/>
            <a:headEnd/>
            <a:tailEnd/>
          </a:ln>
        </p:spPr>
        <p:txBody>
          <a:bodyPr lIns="143847" tIns="35962" rIns="143847" bIns="34171" rtlCol="0" anchor="ctr"/>
          <a:lstStyle/>
          <a:p>
            <a:pPr marL="0" marR="0" lvl="0" indent="0" algn="just" defTabSz="956237" rtl="0" eaLnBrk="1" fontAlgn="base" latinLnBrk="0" hangingPunct="1">
              <a:lnSpc>
                <a:spcPts val="1550"/>
              </a:lnSpc>
              <a:spcBef>
                <a:spcPts val="10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300" b="0" i="0" u="none" strike="noStrike" kern="1200" cap="none" spc="-10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障害者が自らの望む地域生活を営むことができるよう、「生活」と「就労」に対する支援の一層の充実や高齢障害者による介護保険サービスの円滑な利用を促進するための見直しを行うとともに、障害児支援のニーズの多様化にきめ細かく対応するための支援の拡充を図るほか、サービスの質の確保・向上を図るための環境整備等を行う。</a:t>
            </a:r>
          </a:p>
        </p:txBody>
      </p:sp>
      <p:sp>
        <p:nvSpPr>
          <p:cNvPr id="27" name="正方形/長方形 26"/>
          <p:cNvSpPr/>
          <p:nvPr/>
        </p:nvSpPr>
        <p:spPr bwMode="auto">
          <a:xfrm>
            <a:off x="84677" y="1875252"/>
            <a:ext cx="9757175" cy="4392000"/>
          </a:xfrm>
          <a:prstGeom prst="rect">
            <a:avLst/>
          </a:prstGeom>
          <a:noFill/>
          <a:ln w="25400">
            <a:solidFill>
              <a:schemeClr val="accent1"/>
            </a:solidFill>
            <a:round/>
            <a:headEnd/>
            <a:tailEnd/>
          </a:ln>
        </p:spPr>
        <p:txBody>
          <a:bodyPr lIns="68341" tIns="34171" rIns="68341" bIns="34171"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sng" strike="noStrike" kern="1200" cap="none" spc="0" normalizeH="0" baseline="0" noProof="0" dirty="0">
                <a:ln>
                  <a:noFill/>
                </a:ln>
                <a:solidFill>
                  <a:srgbClr val="00B050"/>
                </a:solidFill>
                <a:effectLst/>
                <a:uLnTx/>
                <a:uFillTx/>
                <a:latin typeface="ＭＳ Ｐゴシック"/>
                <a:ea typeface="ＭＳ Ｐゴシック" charset="-128"/>
                <a:cs typeface="+mn-cs"/>
              </a:rPr>
              <a:t>１．障害者の望む地域生活の支援</a:t>
            </a:r>
            <a:endParaRPr kumimoji="1" lang="en-US" altLang="ja-JP" sz="1600" b="1" i="0" u="sng" strike="noStrike" kern="1200" cap="none" spc="0" normalizeH="0" baseline="0" noProof="0" dirty="0">
              <a:ln>
                <a:noFill/>
              </a:ln>
              <a:solidFill>
                <a:srgbClr val="00B050"/>
              </a:solidFill>
              <a:effectLst/>
              <a:uLnTx/>
              <a:uFillTx/>
              <a:latin typeface="ＭＳ Ｐゴシック"/>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264829" marR="0" lvl="0" indent="-264829" algn="l" defTabSz="914400" rtl="0" eaLnBrk="1" fontAlgn="base" latinLnBrk="0" hangingPunct="1">
              <a:lnSpc>
                <a:spcPct val="100000"/>
              </a:lnSpc>
              <a:spcBef>
                <a:spcPct val="0"/>
              </a:spcBef>
              <a:spcAft>
                <a:spcPct val="0"/>
              </a:spcAft>
              <a:buClrTx/>
              <a:buSzTx/>
              <a:buFontTx/>
              <a:buNone/>
              <a:tabLst/>
              <a:defRPr/>
            </a:pPr>
            <a:r>
              <a:rPr kumimoji="1" lang="ja-JP" altLang="en-US" sz="1300" b="0" i="1" u="none" strike="noStrike" kern="1200" cap="none" spc="0" normalizeH="0" baseline="0" noProof="0" dirty="0">
                <a:ln>
                  <a:noFill/>
                </a:ln>
                <a:solidFill>
                  <a:srgbClr val="FF0000"/>
                </a:solidFill>
                <a:effectLst/>
                <a:uLnTx/>
                <a:uFillTx/>
                <a:latin typeface="ＭＳ Ｐゴシック"/>
                <a:ea typeface="ＭＳ Ｐゴシック"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(1)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施設入所支援や共同生活援助を利用していた者等を対象として、定期的な巡回訪問や随時の対応により、円滑な地域生活に向けた相談・助言等を行うサービスを新設する（</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自立生活援助</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323502" marR="0" lvl="0" indent="-323502"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323502" marR="0" lvl="0" indent="-323502"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(2)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就業に伴う生活面の課題に対応できるよう、事業所・家族との連絡調整等の支援を行うサービスを新設する（</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就労定着支援</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a:t>
            </a:r>
          </a:p>
          <a:p>
            <a:pPr marL="323502" marR="0" lvl="0" indent="-323502"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323502" marR="0" lvl="0" indent="-323502"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(3)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重度訪問介護について、</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医療機関への入院時</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も一定の支援を可能とする</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323502" marR="0" lvl="0" indent="-323502"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264829" marR="0" lvl="0" indent="-264829" algn="l" defTabSz="914400" rtl="0" eaLnBrk="1" fontAlgn="base" latinLnBrk="0" hangingPunct="1">
              <a:lnSpc>
                <a:spcPct val="100000"/>
              </a:lnSpc>
              <a:spcBef>
                <a:spcPct val="0"/>
              </a:spcBef>
              <a:spcAft>
                <a:spcPct val="0"/>
              </a:spcAft>
              <a:buClrTx/>
              <a:buSzTx/>
              <a:buFontTx/>
              <a:buNone/>
              <a:tabLst/>
              <a:defRPr/>
            </a:pPr>
            <a:r>
              <a:rPr kumimoji="1" lang="ja-JP" altLang="en-US" sz="1300" b="0" i="1" u="none" strike="noStrike" kern="1200" cap="none" spc="0" normalizeH="0" baseline="0" noProof="0" dirty="0">
                <a:ln>
                  <a:noFill/>
                </a:ln>
                <a:solidFill>
                  <a:prstClr val="black"/>
                </a:solidFill>
                <a:effectLst/>
                <a:uLnTx/>
                <a:uFillTx/>
                <a:latin typeface="ＭＳ Ｐゴシック"/>
                <a:ea typeface="ＭＳ Ｐゴシック"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(4) </a:t>
            </a:r>
            <a:r>
              <a:rPr kumimoji="1" lang="en-US" altLang="ja-JP"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65</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歳に至るまで相当の長期間にわたり障害福祉サービスを利用してきた低所得の高齢障害者</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が引き続き障害福祉サービスに相当する介護保険サービスを利用する場合に、障害者の所得の状況や障害の程度等の事情を勘案し、当該介護保険サービスの</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利用者負担を障害福祉制度により軽減</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（償還）できる仕組みを設ける</a:t>
            </a:r>
            <a:endParaRPr kumimoji="1" lang="en-US" altLang="ja-JP" sz="1300" b="0" i="1"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215767" marR="0" lvl="0" indent="-215767" algn="l" defTabSz="914400" rtl="0" eaLnBrk="1" fontAlgn="base" latinLnBrk="0" hangingPunct="1">
              <a:lnSpc>
                <a:spcPct val="100000"/>
              </a:lnSpc>
              <a:spcBef>
                <a:spcPct val="0"/>
              </a:spcBef>
              <a:spcAft>
                <a:spcPct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sng" strike="noStrike" kern="1200" cap="none" spc="0" normalizeH="0" baseline="0" noProof="0" dirty="0">
                <a:ln>
                  <a:noFill/>
                </a:ln>
                <a:solidFill>
                  <a:srgbClr val="00B050"/>
                </a:solidFill>
                <a:effectLst/>
                <a:uLnTx/>
                <a:uFillTx/>
                <a:latin typeface="ＭＳ Ｐゴシック"/>
                <a:ea typeface="ＭＳ Ｐゴシック" charset="-128"/>
                <a:cs typeface="+mn-cs"/>
              </a:rPr>
              <a:t>２．障害児支援のニーズの多様化へのきめ細かな対応</a:t>
            </a:r>
            <a:endParaRPr kumimoji="1" lang="en-US" altLang="ja-JP" sz="1600" b="1" i="0" u="sng" strike="noStrike" kern="1200" cap="none" spc="0" normalizeH="0" baseline="0" noProof="0" dirty="0">
              <a:ln>
                <a:noFill/>
              </a:ln>
              <a:solidFill>
                <a:srgbClr val="00B050"/>
              </a:solidFill>
              <a:effectLst/>
              <a:uLnTx/>
              <a:uFillTx/>
              <a:latin typeface="ＭＳ Ｐゴシック"/>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179201" marR="0" lvl="0" indent="-179201" algn="l"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 (1)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重度の障害等により外出が著しく困難な障害児に対し、</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居宅を訪問して発達支援</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を提供するサービスを新設する</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179201" marR="0" lvl="0" indent="-179201" algn="l" defTabSz="914400" rtl="0" eaLnBrk="1" fontAlgn="base" latinLnBrk="0" hangingPunct="1">
              <a:lnSpc>
                <a:spcPct val="100000"/>
              </a:lnSpc>
              <a:spcBef>
                <a:spcPct val="0"/>
              </a:spcBef>
              <a:spcAft>
                <a:spcPct val="0"/>
              </a:spcAft>
              <a:buClrTx/>
              <a:buSzTx/>
              <a:buFontTx/>
              <a:buNone/>
              <a:tabLst/>
              <a:defRPr/>
            </a:pPr>
            <a:endParaRPr kumimoji="1" lang="en-US" altLang="ja-JP" sz="200" b="0" i="0" u="sng"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179201" marR="0" lvl="0" indent="-179201" algn="l"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 (2)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保育所等の障害児に発達支援を提供する保育所等訪問支援について、</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乳児院・児童養護施設</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の障害児に対象を拡大する</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179201" marR="0" lvl="0" indent="-179201"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179201" marR="0" lvl="0" indent="-179201" algn="l"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 (3) </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医療的ケアを要する障害児</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が適切な支援を受けられるよう、自治体において保健・医療・福祉等の連携促進に努めるものとする</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179201" marR="0" lvl="0" indent="-179201"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179201" marR="0" lvl="0" indent="-179201" algn="l"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 (4)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障害児のサービスに係る提供体制の計画的な構築を推進するため、自治体において</a:t>
            </a:r>
            <a:r>
              <a:rPr kumimoji="1" lang="ja-JP" altLang="en-US" sz="1300" b="0" i="0" u="sng" strike="noStrike" kern="1200" cap="none" spc="0" normalizeH="0" baseline="0" noProof="0" dirty="0">
                <a:ln>
                  <a:noFill/>
                </a:ln>
                <a:solidFill>
                  <a:prstClr val="black"/>
                </a:solidFill>
                <a:effectLst/>
                <a:uLnTx/>
                <a:uFillTx/>
                <a:latin typeface="ＭＳ Ｐゴシック"/>
                <a:ea typeface="ＭＳ Ｐゴシック" charset="-128"/>
                <a:cs typeface="+mn-cs"/>
              </a:rPr>
              <a:t>障害児福祉計画</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を策定するものとする</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sng" strike="noStrike" kern="1200" cap="none" spc="0" normalizeH="0" baseline="0" noProof="0" dirty="0">
                <a:ln>
                  <a:noFill/>
                </a:ln>
                <a:solidFill>
                  <a:srgbClr val="00B050"/>
                </a:solidFill>
                <a:effectLst/>
                <a:uLnTx/>
                <a:uFillTx/>
                <a:latin typeface="ＭＳ Ｐゴシック"/>
                <a:ea typeface="ＭＳ Ｐゴシック" charset="-128"/>
                <a:cs typeface="+mn-cs"/>
              </a:rPr>
              <a:t>３．サービスの質の確保・向上に向けた環境整備</a:t>
            </a:r>
            <a:endParaRPr kumimoji="1" lang="en-US" altLang="ja-JP" sz="1600" b="1" i="0" u="sng" strike="noStrike" kern="1200" cap="none" spc="0" normalizeH="0" baseline="0" noProof="0" dirty="0">
              <a:ln>
                <a:noFill/>
              </a:ln>
              <a:solidFill>
                <a:srgbClr val="00B050"/>
              </a:solidFill>
              <a:effectLst/>
              <a:uLnTx/>
              <a:uFillTx/>
              <a:latin typeface="ＭＳ Ｐゴシック"/>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1" i="0" u="sng" strike="noStrike" kern="1200" cap="none" spc="0" normalizeH="0" baseline="0" noProof="0" dirty="0">
              <a:ln>
                <a:noFill/>
              </a:ln>
              <a:solidFill>
                <a:srgbClr val="00B050"/>
              </a:solidFill>
              <a:effectLst/>
              <a:uLnTx/>
              <a:uFillTx/>
              <a:latin typeface="ＭＳ Ｐゴシック"/>
              <a:ea typeface="ＭＳ Ｐゴシック" charset="-128"/>
              <a:cs typeface="+mn-cs"/>
            </a:endParaRPr>
          </a:p>
          <a:p>
            <a:pPr marL="269586" marR="0" lvl="0" indent="-269586"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(1)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補装具費について、成長に伴い短期間で取り替える必要のある障害児の場合等に貸与の活用も可能とする</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269586" marR="0" lvl="0" indent="-269586"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264829" marR="0" lvl="0" indent="-264829" algn="l" defTabSz="914400" rtl="0" eaLnBrk="1" fontAlgn="base" latinLnBrk="0" hangingPunct="1">
              <a:lnSpc>
                <a:spcPct val="100000"/>
              </a:lnSpc>
              <a:spcBef>
                <a:spcPct val="0"/>
              </a:spcBef>
              <a:spcAft>
                <a:spcPct val="0"/>
              </a:spcAft>
              <a:buClrTx/>
              <a:buSzTx/>
              <a:buFontTx/>
              <a:buNone/>
              <a:tabLst/>
              <a:defRPr/>
            </a:pPr>
            <a:r>
              <a:rPr kumimoji="1" lang="ja-JP" altLang="en-US" sz="1300" b="0" i="1" u="none" strike="noStrike" kern="1200" cap="none" spc="0" normalizeH="0" baseline="0" noProof="0" dirty="0">
                <a:ln>
                  <a:noFill/>
                </a:ln>
                <a:solidFill>
                  <a:prstClr val="black"/>
                </a:solidFill>
                <a:effectLst/>
                <a:uLnTx/>
                <a:uFillTx/>
                <a:latin typeface="ＭＳ Ｐゴシック"/>
                <a:ea typeface="ＭＳ Ｐゴシック"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(2)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都道府県がサービス事業所の事業内容等の情報を公表する制度を設けるとともに、自治体の事務の効率化を図るため、所要の規定を整備する</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p:txBody>
      </p:sp>
      <p:sp>
        <p:nvSpPr>
          <p:cNvPr id="31" name="正方形/長方形 30"/>
          <p:cNvSpPr/>
          <p:nvPr/>
        </p:nvSpPr>
        <p:spPr bwMode="auto">
          <a:xfrm>
            <a:off x="113071" y="6381328"/>
            <a:ext cx="9757175" cy="288000"/>
          </a:xfrm>
          <a:prstGeom prst="rect">
            <a:avLst/>
          </a:prstGeom>
          <a:noFill/>
          <a:ln w="25400">
            <a:solidFill>
              <a:schemeClr val="accent1"/>
            </a:solidFill>
            <a:round/>
            <a:headEnd/>
            <a:tailEnd/>
          </a:ln>
        </p:spPr>
        <p:txBody>
          <a:bodyPr lIns="68341" tIns="34171" rIns="68341" bIns="34171" rtlCol="0" anchor="ctr"/>
          <a:lstStyle/>
          <a:p>
            <a:pPr marL="0" marR="0" lvl="0" indent="0" algn="just" defTabSz="956237"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平成</a:t>
            </a:r>
            <a:r>
              <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30</a:t>
            </a: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年４月１日</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（２</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charset="-128"/>
                <a:cs typeface="+mn-cs"/>
              </a:rPr>
              <a:t>については公布の日）</a:t>
            </a: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p:txBody>
      </p:sp>
      <p:sp>
        <p:nvSpPr>
          <p:cNvPr id="11" name="角丸四角形 10"/>
          <p:cNvSpPr/>
          <p:nvPr/>
        </p:nvSpPr>
        <p:spPr>
          <a:xfrm>
            <a:off x="12592" y="1635036"/>
            <a:ext cx="1152000" cy="252000"/>
          </a:xfrm>
          <a:prstGeom prst="roundRect">
            <a:avLst/>
          </a:prstGeom>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　概　要</a:t>
            </a:r>
            <a:endPar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sp>
        <p:nvSpPr>
          <p:cNvPr id="12" name="角丸四角形 11"/>
          <p:cNvSpPr/>
          <p:nvPr/>
        </p:nvSpPr>
        <p:spPr>
          <a:xfrm>
            <a:off x="25656" y="614556"/>
            <a:ext cx="1152000" cy="252000"/>
          </a:xfrm>
          <a:prstGeom prst="roundRect">
            <a:avLst/>
          </a:prstGeom>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　趣　旨</a:t>
            </a:r>
            <a:endPar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sp>
        <p:nvSpPr>
          <p:cNvPr id="15" name="角丸四角形 14"/>
          <p:cNvSpPr/>
          <p:nvPr/>
        </p:nvSpPr>
        <p:spPr>
          <a:xfrm>
            <a:off x="16781" y="6165304"/>
            <a:ext cx="1368000" cy="252000"/>
          </a:xfrm>
          <a:prstGeom prst="roundRect">
            <a:avLst/>
          </a:prstGeom>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　施行期日</a:t>
            </a:r>
            <a:endPar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cxnSp>
        <p:nvCxnSpPr>
          <p:cNvPr id="16" name="直線コネクタ 15"/>
          <p:cNvCxnSpPr/>
          <p:nvPr/>
        </p:nvCxnSpPr>
        <p:spPr>
          <a:xfrm>
            <a:off x="-42204" y="546450"/>
            <a:ext cx="10008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0590" y="-25711"/>
            <a:ext cx="9757175" cy="540000"/>
          </a:xfrm>
          <a:prstGeom prst="rect">
            <a:avLst/>
          </a:prstGeom>
          <a:noFill/>
          <a:ln w="19050">
            <a:noFill/>
          </a:ln>
        </p:spPr>
        <p:style>
          <a:lnRef idx="1">
            <a:schemeClr val="accent1"/>
          </a:lnRef>
          <a:fillRef idx="2">
            <a:schemeClr val="accent1"/>
          </a:fillRef>
          <a:effectRef idx="1">
            <a:schemeClr val="accent1"/>
          </a:effectRef>
          <a:fontRef idx="minor">
            <a:schemeClr val="dk1"/>
          </a:fontRef>
        </p:style>
        <p:txBody>
          <a:bodyPr lIns="91341" tIns="107885" rIns="91341" bIns="0" rtlCol="0" anchor="ctr"/>
          <a:lstStyle/>
          <a:p>
            <a:pPr marL="0" marR="0" lvl="0" indent="0" algn="ctr" defTabSz="913147" rtl="0" eaLnBrk="1" fontAlgn="base" latinLnBrk="0" hangingPunct="1">
              <a:lnSpc>
                <a:spcPts val="2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障害者の日常生活及び社会生活を総合的に支援するための法律及び児童福祉法の</a:t>
            </a:r>
            <a:endPar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ctr" defTabSz="913147" rtl="0" eaLnBrk="1" fontAlgn="base" latinLnBrk="0" hangingPunct="1">
              <a:lnSpc>
                <a:spcPts val="2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一部を改正する法律（概要）</a:t>
            </a: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平成</a:t>
            </a: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28</a:t>
            </a: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年</a:t>
            </a: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5</a:t>
            </a: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月</a:t>
            </a: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25</a:t>
            </a:r>
            <a:r>
              <a:rPr kumimoji="1" lang="ja-JP" altLang="en-US" sz="1800" b="1" i="0" u="none" strike="noStrike" kern="1200" cap="none" spc="0" normalizeH="0" baseline="0" noProof="0">
                <a:ln>
                  <a:noFill/>
                </a:ln>
                <a:solidFill>
                  <a:prstClr val="black"/>
                </a:solidFill>
                <a:effectLst/>
                <a:uLnTx/>
                <a:uFillTx/>
                <a:latin typeface="メイリオ" pitchFamily="50" charset="-128"/>
                <a:ea typeface="メイリオ" pitchFamily="50" charset="-128"/>
                <a:cs typeface="+mn-cs"/>
              </a:rPr>
              <a:t>日成立</a:t>
            </a: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p>
        </p:txBody>
      </p:sp>
      <p:sp>
        <p:nvSpPr>
          <p:cNvPr id="17" name="テキスト ボックス 16">
            <a:extLst>
              <a:ext uri="{FF2B5EF4-FFF2-40B4-BE49-F238E27FC236}">
                <a16:creationId xmlns:a16="http://schemas.microsoft.com/office/drawing/2014/main" id="{755798B2-9FD4-47C3-8D1D-70C1CF0BF945}"/>
              </a:ext>
            </a:extLst>
          </p:cNvPr>
          <p:cNvSpPr txBox="1"/>
          <p:nvPr/>
        </p:nvSpPr>
        <p:spPr>
          <a:xfrm>
            <a:off x="8639048" y="260648"/>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Text Box 15">
            <a:extLst>
              <a:ext uri="{FF2B5EF4-FFF2-40B4-BE49-F238E27FC236}">
                <a16:creationId xmlns:a16="http://schemas.microsoft.com/office/drawing/2014/main" id="{80D7FDC9-2BAC-4D8D-9F9F-2F47BE7D940B}"/>
              </a:ext>
            </a:extLst>
          </p:cNvPr>
          <p:cNvSpPr txBox="1">
            <a:spLocks noChangeArrowheads="1"/>
          </p:cNvSpPr>
          <p:nvPr/>
        </p:nvSpPr>
        <p:spPr bwMode="auto">
          <a:xfrm>
            <a:off x="0" y="6610129"/>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p:cNvSpPr>
            <a:spLocks noGrp="1"/>
          </p:cNvSpPr>
          <p:nvPr>
            <p:ph type="sldNum" sz="quarter" idx="12"/>
          </p:nvPr>
        </p:nvSpPr>
        <p:spPr>
          <a:xfrm>
            <a:off x="7654396" y="6590966"/>
            <a:ext cx="2311400" cy="365125"/>
          </a:xfrm>
        </p:spPr>
        <p:txBody>
          <a:bodyPr/>
          <a:lstStyle/>
          <a:p>
            <a:fld id="{E367B75F-20BA-4200-B8D2-3828A1AB5981}" type="slidenum">
              <a:rPr lang="ja-JP" altLang="en-US" smtClean="0">
                <a:solidFill>
                  <a:prstClr val="black">
                    <a:tint val="75000"/>
                  </a:prstClr>
                </a:solidFill>
              </a:rPr>
              <a:pPr/>
              <a:t>54</a:t>
            </a:fld>
            <a:endParaRPr lang="ja-JP" altLang="en-US">
              <a:solidFill>
                <a:prstClr val="black">
                  <a:tint val="75000"/>
                </a:prstClr>
              </a:solidFill>
            </a:endParaRPr>
          </a:p>
        </p:txBody>
      </p:sp>
    </p:spTree>
    <p:extLst>
      <p:ext uri="{BB962C8B-B14F-4D97-AF65-F5344CB8AC3E}">
        <p14:creationId xmlns:p14="http://schemas.microsoft.com/office/powerpoint/2010/main" val="595352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0" y="8"/>
            <a:ext cx="9906000" cy="461665"/>
          </a:xfrm>
          <a:prstGeom prst="roundRect">
            <a:avLst>
              <a:gd name="adj" fmla="val 0"/>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第５期障害福祉計画に係る国の基本指針の見直しについて</a:t>
            </a:r>
          </a:p>
        </p:txBody>
      </p:sp>
      <p:sp>
        <p:nvSpPr>
          <p:cNvPr id="2" name="正方形/長方形 1"/>
          <p:cNvSpPr/>
          <p:nvPr/>
        </p:nvSpPr>
        <p:spPr bwMode="auto">
          <a:xfrm>
            <a:off x="113224" y="878328"/>
            <a:ext cx="9698433" cy="46244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360363" marR="0" lvl="0" indent="-284163" algn="l" defTabSz="873125"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「基本指針」（大臣告示）は、障害福祉施策に関する基本的事項や成果目標等を定めるもの。今年度中に新たな指針を示す。</a:t>
            </a:r>
          </a:p>
          <a:p>
            <a:pPr marL="360363" marR="0" lvl="0" indent="-284163" algn="l" defTabSz="873125"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都道府県・市町村は、基本指針に即して３か年の「障害福祉計画」を策定。次期計画期間は</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H30</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32</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a:t>
            </a:r>
          </a:p>
        </p:txBody>
      </p:sp>
      <p:sp>
        <p:nvSpPr>
          <p:cNvPr id="59" name="正方形/長方形 58"/>
          <p:cNvSpPr/>
          <p:nvPr/>
        </p:nvSpPr>
        <p:spPr>
          <a:xfrm>
            <a:off x="101233" y="1425406"/>
            <a:ext cx="3123587" cy="34741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２．基本指針見直しの主なポイント</a:t>
            </a:r>
          </a:p>
        </p:txBody>
      </p:sp>
      <p:sp>
        <p:nvSpPr>
          <p:cNvPr id="44" name="正方形/長方形 43"/>
          <p:cNvSpPr/>
          <p:nvPr/>
        </p:nvSpPr>
        <p:spPr>
          <a:xfrm>
            <a:off x="113225" y="530918"/>
            <a:ext cx="2016000" cy="34741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１．基本指針について</a:t>
            </a:r>
          </a:p>
        </p:txBody>
      </p:sp>
      <p:sp>
        <p:nvSpPr>
          <p:cNvPr id="14" name="正方形/長方形 13"/>
          <p:cNvSpPr/>
          <p:nvPr/>
        </p:nvSpPr>
        <p:spPr bwMode="auto">
          <a:xfrm>
            <a:off x="113228" y="2636911"/>
            <a:ext cx="4750183" cy="936104"/>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marL="0" marR="0" lvl="1" indent="0" algn="l" defTabSz="873125" rtl="0" eaLnBrk="1" fontAlgn="base" latinLnBrk="0" hangingPunct="1">
              <a:lnSpc>
                <a:spcPct val="150000"/>
              </a:lnSpc>
              <a:spcBef>
                <a:spcPts val="6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① 施設入所者の地域生活への移行　　</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0" algn="l" defTabSz="873125"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・地域移行者数：</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H28</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年度末施設入所者の９％以上</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・施設入所者数：</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H28</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年度末の２％以上削減</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　</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　高齢化・重症化を背景とした目標設定 </a:t>
            </a:r>
            <a:endParaRPr kumimoji="1" lang="en-US" altLang="ja-JP" sz="1200" b="0" i="0" u="none" strike="noStrike" kern="1200" cap="none" spc="-7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5" name="正方形/長方形 14"/>
          <p:cNvSpPr/>
          <p:nvPr/>
        </p:nvSpPr>
        <p:spPr bwMode="auto">
          <a:xfrm>
            <a:off x="113225" y="3645027"/>
            <a:ext cx="4750183" cy="1440159"/>
          </a:xfrm>
          <a:prstGeom prst="rect">
            <a:avLst/>
          </a:prstGeom>
          <a:ln>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marL="0" marR="0" lvl="0" indent="0" algn="l" defTabSz="873125" rtl="0" eaLnBrk="1" fontAlgn="base" latinLnBrk="0" hangingPunct="1">
              <a:lnSpc>
                <a:spcPct val="15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② 精神障害にも対応した地域包括ケアシステムの構築</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項目の見直し</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a:t>
            </a:r>
          </a:p>
          <a:p>
            <a:pPr marL="0" marR="0" lvl="0" indent="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・保健・医療・福祉関係者による協議の場（各圏域、各市町村）の設置</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・精神病床の</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1</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年以上入院患者数：</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14.6</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万人～</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15.7</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万人に</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endParaRPr>
          </a:p>
          <a:p>
            <a:pPr marL="0" marR="0" lvl="0" indent="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　　（</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H26</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年度末の</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18.5</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万人と比べて</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3.9</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万人～</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2.8</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rPr>
              <a:t>万人減）</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sym typeface="Wingdings" panose="05000000000000000000" pitchFamily="2" charset="2"/>
            </a:endParaRPr>
          </a:p>
          <a:p>
            <a:pPr marL="0" marR="0" lvl="0" indent="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・退院率：入院後</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3</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ヵ月　</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69</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％、入院後</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6</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ヵ月</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84</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％、入院後１年</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90</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H27</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年時点の上位</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10%</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の都道府県の水準）                </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6" name="正方形/長方形 15"/>
          <p:cNvSpPr/>
          <p:nvPr/>
        </p:nvSpPr>
        <p:spPr bwMode="auto">
          <a:xfrm>
            <a:off x="116464" y="5141469"/>
            <a:ext cx="4749111" cy="591789"/>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marL="0" marR="0" lvl="0" indent="0" algn="l" defTabSz="873125" rtl="0" eaLnBrk="1" fontAlgn="base" latinLnBrk="0" hangingPunct="1">
              <a:lnSpc>
                <a:spcPct val="15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③ 地域生活支援拠点等の整備</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・各市町村又は各圏域に少なくとも１つ整備</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7" name="正方形/長方形 16"/>
          <p:cNvSpPr/>
          <p:nvPr/>
        </p:nvSpPr>
        <p:spPr bwMode="auto">
          <a:xfrm>
            <a:off x="4954442" y="2621187"/>
            <a:ext cx="4913106" cy="144016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marL="0" marR="0" lvl="0" indent="0" algn="l" defTabSz="873125" rtl="0" eaLnBrk="1" fontAlgn="base" latinLnBrk="0" hangingPunct="1">
              <a:lnSpc>
                <a:spcPct val="15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④ 福祉施設から一般就労への移行</a:t>
            </a:r>
            <a:endParaRPr kumimoji="1" lang="ja-JP" altLang="en-US" sz="1200" b="0" i="0" u="none" strike="noStrike" kern="1200" cap="none" spc="-70" normalizeH="0" baseline="0" noProof="0" dirty="0">
              <a:ln>
                <a:noFill/>
              </a:ln>
              <a:solidFill>
                <a:srgbClr val="92D050"/>
              </a:solidFill>
              <a:effectLst/>
              <a:uLnTx/>
              <a:uFillTx/>
              <a:latin typeface="ＭＳ Ｐゴシック"/>
              <a:ea typeface="ＭＳ Ｐゴシック" panose="020B0600070205080204" pitchFamily="50" charset="-128"/>
              <a:cs typeface="+mn-cs"/>
            </a:endParaRPr>
          </a:p>
          <a:p>
            <a:pPr marL="0" marR="0" lvl="1" indent="-8890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・一般就労への移行者数：　</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H28</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年度の１．５倍</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8890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・就労移行支援事業利用者：</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H28</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年度の２割増</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8890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・移行率３割以上の就労移行支援事業所：５割以上</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8890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　実績を踏まえた目標設定</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8890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・就労定着支援１年後の就労定着率：</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80</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％以上（新） </a:t>
            </a:r>
          </a:p>
        </p:txBody>
      </p:sp>
      <p:sp>
        <p:nvSpPr>
          <p:cNvPr id="18" name="正方形/長方形 17"/>
          <p:cNvSpPr/>
          <p:nvPr/>
        </p:nvSpPr>
        <p:spPr bwMode="auto">
          <a:xfrm>
            <a:off x="4954440" y="4133355"/>
            <a:ext cx="4913107" cy="15999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marL="0" marR="0" lvl="0" indent="0" algn="l" defTabSz="873125" rtl="0" eaLnBrk="1" fontAlgn="base" latinLnBrk="0" hangingPunct="1">
              <a:lnSpc>
                <a:spcPct val="15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⑤ 障害児支援の提供体制の整備等</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新たな項目</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a:t>
            </a:r>
            <a:endPar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19063" marR="0" lvl="1" indent="-119063"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・児童発達支援センターを各市町村に少なくとも</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1</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カ所設置</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19063" marR="0" lvl="1" indent="-119063"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・保育所等訪問支援を利用できる体制を各市町村で構築</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72000" marR="0" lvl="1" indent="-119063"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・主に重症心身障害児を支援する児童発達支援事業所、放課後等デイサービスを各市町村に少なくとも１カ所確保</a:t>
            </a:r>
            <a:endPar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72000" marR="0" lvl="1" indent="-144000" algn="l" defTabSz="873125"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・医療的ケア児支援の協議の場（各都道府県、各圏域、各市町村）の設置（</a:t>
            </a:r>
            <a:r>
              <a:rPr kumimoji="1" lang="en-US" altLang="ja-JP"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H30</a:t>
            </a:r>
            <a:r>
              <a:rPr kumimoji="1" lang="ja-JP" altLang="en-US" sz="1200" b="0" i="0" u="none" strike="noStrike" kern="1200" cap="none" spc="-70" normalizeH="0" baseline="0" noProof="0" dirty="0">
                <a:ln>
                  <a:noFill/>
                </a:ln>
                <a:solidFill>
                  <a:prstClr val="black"/>
                </a:solidFill>
                <a:effectLst/>
                <a:uLnTx/>
                <a:uFillTx/>
                <a:latin typeface="ＭＳ Ｐゴシック"/>
                <a:ea typeface="ＭＳ Ｐゴシック" panose="020B0600070205080204" pitchFamily="50" charset="-128"/>
                <a:cs typeface="+mn-cs"/>
              </a:rPr>
              <a:t>年度末まで）        </a:t>
            </a:r>
            <a:endParaRPr kumimoji="1" lang="en-US" altLang="ja-JP" sz="1200" b="0" i="0" u="none" strike="noStrike" kern="1200" cap="none" spc="-70"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p:txBody>
      </p:sp>
      <p:sp>
        <p:nvSpPr>
          <p:cNvPr id="19" name="正方形/長方形 18"/>
          <p:cNvSpPr/>
          <p:nvPr/>
        </p:nvSpPr>
        <p:spPr bwMode="auto">
          <a:xfrm>
            <a:off x="128464" y="6021288"/>
            <a:ext cx="9673752" cy="499399"/>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ctr" anchorCtr="0" compatLnSpc="1">
            <a:prstTxWarp prst="textNoShape">
              <a:avLst/>
            </a:prstTxWarp>
          </a:bodyPr>
          <a:lstStyle/>
          <a:p>
            <a:pPr marL="0" marR="0" lvl="1" indent="0" algn="l" defTabSz="533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・障害者虐待の防止、養護者に対する支援                        　　　 ・難病患者への一層の周知</a:t>
            </a: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0" algn="l" defTabSz="533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・障害を理由とする差別の解消の推進                              　　　  ・意思決定支援、成年後見制度の利用促進の在り方　等</a:t>
            </a: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2" name="正方形/長方形 21"/>
          <p:cNvSpPr/>
          <p:nvPr/>
        </p:nvSpPr>
        <p:spPr bwMode="auto">
          <a:xfrm>
            <a:off x="103785" y="1760187"/>
            <a:ext cx="9698432" cy="44467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804" tIns="7359" rIns="36804" bIns="7359" numCol="1" rtlCol="0" anchor="t" anchorCtr="0" compatLnSpc="1">
            <a:prstTxWarp prst="textNoShape">
              <a:avLst/>
            </a:prstTxWarp>
          </a:bodyPr>
          <a:lstStyle/>
          <a:p>
            <a:pPr marL="0" marR="0" lvl="1" indent="0" algn="l" defTabSz="873125"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rPr>
              <a:t>・ 地域における生活の維持及び継続の推進  </a:t>
            </a:r>
            <a:r>
              <a:rPr kumimoji="1" lang="en-US" altLang="ja-JP"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rPr>
              <a:t>・ 就労定着に向けた支援</a:t>
            </a:r>
            <a:r>
              <a:rPr kumimoji="1" lang="en-US" altLang="ja-JP"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rPr>
              <a:t>・ 地域共生社会の実現に向けた取組</a:t>
            </a:r>
            <a:endParaRPr kumimoji="1" lang="en-US" altLang="ja-JP"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1" indent="0" algn="l" defTabSz="873125"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rPr>
              <a:t>・ 精神障害にも対応した地域包括ケアシステムの構築</a:t>
            </a:r>
            <a:r>
              <a:rPr kumimoji="1" lang="en-US" altLang="ja-JP"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rPr>
              <a:t>・ 障害児のサービス提供体制の計画的な構築     ・ 発達障害者支援の一層の充実</a:t>
            </a:r>
            <a:endParaRPr kumimoji="1" lang="en-US" altLang="ja-JP" sz="1200" b="0" i="0" u="none" strike="noStrike" kern="1200" cap="none" spc="-8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5" name="正方形/長方形 24"/>
          <p:cNvSpPr/>
          <p:nvPr/>
        </p:nvSpPr>
        <p:spPr>
          <a:xfrm>
            <a:off x="113226" y="2308546"/>
            <a:ext cx="4749112" cy="3283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３．成果目標（計画期間が終了する</a:t>
            </a:r>
            <a:r>
              <a:rPr kumimoji="1" lang="en-US" altLang="ja-JP" sz="14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H32</a:t>
            </a:r>
            <a:r>
              <a:rPr kumimoji="1" lang="ja-JP" altLang="en-US" sz="14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年度末の目標）</a:t>
            </a:r>
          </a:p>
        </p:txBody>
      </p:sp>
      <p:sp>
        <p:nvSpPr>
          <p:cNvPr id="26" name="正方形/長方形 25"/>
          <p:cNvSpPr/>
          <p:nvPr/>
        </p:nvSpPr>
        <p:spPr>
          <a:xfrm>
            <a:off x="128464" y="5733256"/>
            <a:ext cx="1887448" cy="31197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４．その他の見直し</a:t>
            </a:r>
          </a:p>
        </p:txBody>
      </p:sp>
      <p:sp>
        <p:nvSpPr>
          <p:cNvPr id="4" name="スライド番号プレースホルダー 3"/>
          <p:cNvSpPr>
            <a:spLocks noGrp="1"/>
          </p:cNvSpPr>
          <p:nvPr>
            <p:ph type="sldNum" sz="quarter" idx="12"/>
          </p:nvPr>
        </p:nvSpPr>
        <p:spPr>
          <a:xfrm>
            <a:off x="7620023" y="6520687"/>
            <a:ext cx="2311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27FFD-3D24-4EC2-AEC8-E83A8D96C0AC}"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9BEA59AE-CBD9-4FD1-9E66-5B8CA7E11A55}"/>
              </a:ext>
            </a:extLst>
          </p:cNvPr>
          <p:cNvSpPr txBox="1"/>
          <p:nvPr/>
        </p:nvSpPr>
        <p:spPr>
          <a:xfrm>
            <a:off x="8553400" y="47667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Text Box 15">
            <a:extLst>
              <a:ext uri="{FF2B5EF4-FFF2-40B4-BE49-F238E27FC236}">
                <a16:creationId xmlns:a16="http://schemas.microsoft.com/office/drawing/2014/main" id="{7B2F0736-D005-4579-B6E6-63FCCDC1C87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1855595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482322416"/>
              </p:ext>
            </p:extLst>
          </p:nvPr>
        </p:nvGraphicFramePr>
        <p:xfrm>
          <a:off x="776536" y="5275361"/>
          <a:ext cx="8257954" cy="1338489"/>
        </p:xfrm>
        <a:graphic>
          <a:graphicData uri="http://schemas.openxmlformats.org/drawingml/2006/table">
            <a:tbl>
              <a:tblPr/>
              <a:tblGrid>
                <a:gridCol w="1163660">
                  <a:extLst>
                    <a:ext uri="{9D8B030D-6E8A-4147-A177-3AD203B41FA5}">
                      <a16:colId xmlns:a16="http://schemas.microsoft.com/office/drawing/2014/main" val="20000"/>
                    </a:ext>
                  </a:extLst>
                </a:gridCol>
                <a:gridCol w="1692565">
                  <a:extLst>
                    <a:ext uri="{9D8B030D-6E8A-4147-A177-3AD203B41FA5}">
                      <a16:colId xmlns:a16="http://schemas.microsoft.com/office/drawing/2014/main" val="20001"/>
                    </a:ext>
                  </a:extLst>
                </a:gridCol>
                <a:gridCol w="1927015">
                  <a:extLst>
                    <a:ext uri="{9D8B030D-6E8A-4147-A177-3AD203B41FA5}">
                      <a16:colId xmlns:a16="http://schemas.microsoft.com/office/drawing/2014/main" val="20002"/>
                    </a:ext>
                  </a:extLst>
                </a:gridCol>
                <a:gridCol w="1737357">
                  <a:extLst>
                    <a:ext uri="{9D8B030D-6E8A-4147-A177-3AD203B41FA5}">
                      <a16:colId xmlns:a16="http://schemas.microsoft.com/office/drawing/2014/main" val="20003"/>
                    </a:ext>
                  </a:extLst>
                </a:gridCol>
                <a:gridCol w="1737357">
                  <a:extLst>
                    <a:ext uri="{9D8B030D-6E8A-4147-A177-3AD203B41FA5}">
                      <a16:colId xmlns:a16="http://schemas.microsoft.com/office/drawing/2014/main" val="20004"/>
                    </a:ext>
                  </a:extLst>
                </a:gridCol>
              </a:tblGrid>
              <a:tr h="288032">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ts val="1100"/>
                        </a:lnSpc>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第１～２期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ts val="1100"/>
                        </a:lnSpc>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第３期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ts val="1100"/>
                        </a:lnSpc>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第４期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ts val="1100"/>
                        </a:lnSpc>
                      </a:pP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第５期</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lnSpc>
                          <a:spcPts val="1100"/>
                        </a:lnSpc>
                      </a:pP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32</a:t>
                      </a: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32039">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基本指針</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１０</a:t>
                      </a: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３０％</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１２</a:t>
                      </a: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4</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９％</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28</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32</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年間））</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7525">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都道府県</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１４．５</a:t>
                      </a:r>
                      <a: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b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２５．２％</a:t>
                      </a:r>
                      <a: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１２．０</a:t>
                      </a:r>
                      <a:r>
                        <a:rPr kumimoji="1" lang="zh-TW"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r>
                      <a:br>
                        <a:rPr kumimoji="1" lang="zh-TW"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年間）</a:t>
                      </a:r>
                      <a:endPar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5" name="正方形/長方形 34"/>
          <p:cNvSpPr/>
          <p:nvPr/>
        </p:nvSpPr>
        <p:spPr>
          <a:xfrm>
            <a:off x="2216696" y="6599543"/>
            <a:ext cx="7605959"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平成</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21</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23</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年度は</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10</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月１日数値、</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24</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27</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年度は３月末数値。</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28</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年度以降（括弧書き）は推計。（出典：施設入所者の地域生活の移行に関する状況調査）</a:t>
            </a:r>
          </a:p>
        </p:txBody>
      </p:sp>
      <p:sp>
        <p:nvSpPr>
          <p:cNvPr id="37" name="正方形/長方形 36"/>
          <p:cNvSpPr/>
          <p:nvPr/>
        </p:nvSpPr>
        <p:spPr>
          <a:xfrm>
            <a:off x="776536" y="5013176"/>
            <a:ext cx="5117255"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a:cs typeface="+mn-cs"/>
              </a:rPr>
              <a:t>（参考）基本指針及び都道府県障害福祉計画における目標値</a:t>
            </a:r>
          </a:p>
        </p:txBody>
      </p:sp>
      <p:grpSp>
        <p:nvGrpSpPr>
          <p:cNvPr id="49" name="グループ化 10"/>
          <p:cNvGrpSpPr>
            <a:grpSpLocks/>
          </p:cNvGrpSpPr>
          <p:nvPr/>
        </p:nvGrpSpPr>
        <p:grpSpPr bwMode="auto">
          <a:xfrm>
            <a:off x="80" y="405234"/>
            <a:ext cx="9906000" cy="71438"/>
            <a:chOff x="0" y="188640"/>
            <a:chExt cx="9144000" cy="72008"/>
          </a:xfrm>
        </p:grpSpPr>
        <p:cxnSp>
          <p:nvCxnSpPr>
            <p:cNvPr id="50" name="直線コネクタ 49"/>
            <p:cNvCxnSpPr/>
            <p:nvPr/>
          </p:nvCxnSpPr>
          <p:spPr>
            <a:xfrm>
              <a:off x="0" y="188640"/>
              <a:ext cx="9144000" cy="0"/>
            </a:xfrm>
            <a:prstGeom prst="line">
              <a:avLst/>
            </a:prstGeom>
            <a:noFill/>
            <a:ln w="9525" cap="flat" cmpd="sng" algn="ctr">
              <a:solidFill>
                <a:srgbClr val="99CCFF"/>
              </a:solidFill>
              <a:prstDash val="solid"/>
            </a:ln>
            <a:effectLst/>
          </p:spPr>
        </p:cxnSp>
        <p:cxnSp>
          <p:nvCxnSpPr>
            <p:cNvPr id="51" name="直線コネクタ 50"/>
            <p:cNvCxnSpPr/>
            <p:nvPr/>
          </p:nvCxnSpPr>
          <p:spPr>
            <a:xfrm>
              <a:off x="0" y="260648"/>
              <a:ext cx="9144000" cy="0"/>
            </a:xfrm>
            <a:prstGeom prst="line">
              <a:avLst/>
            </a:prstGeom>
            <a:noFill/>
            <a:ln w="57150" cap="flat" cmpd="sng" algn="ctr">
              <a:solidFill>
                <a:srgbClr val="99CCFF"/>
              </a:solidFill>
              <a:prstDash val="solid"/>
            </a:ln>
            <a:effectLst/>
          </p:spPr>
        </p:cxnSp>
      </p:grpSp>
      <p:sp>
        <p:nvSpPr>
          <p:cNvPr id="54" name="正方形/長方形 53"/>
          <p:cNvSpPr/>
          <p:nvPr/>
        </p:nvSpPr>
        <p:spPr>
          <a:xfrm>
            <a:off x="0" y="-27330"/>
            <a:ext cx="9906000" cy="461665"/>
          </a:xfrm>
          <a:prstGeom prst="rect">
            <a:avLst/>
          </a:prstGeom>
        </p:spPr>
        <p:txBody>
          <a:bodyPr wrap="square" lIns="91341" tIns="45673" rIns="91341" bIns="4567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施設入所者の地域生活移行者数に関する目標について</a:t>
            </a:r>
          </a:p>
        </p:txBody>
      </p:sp>
      <p:sp>
        <p:nvSpPr>
          <p:cNvPr id="56" name="タイトル 1"/>
          <p:cNvSpPr txBox="1">
            <a:spLocks/>
          </p:cNvSpPr>
          <p:nvPr/>
        </p:nvSpPr>
        <p:spPr>
          <a:xfrm>
            <a:off x="144635" y="836716"/>
            <a:ext cx="9632920" cy="1224136"/>
          </a:xfrm>
          <a:prstGeom prst="rect">
            <a:avLst/>
          </a:prstGeom>
          <a:solidFill>
            <a:schemeClr val="accent6">
              <a:lumMod val="20000"/>
              <a:lumOff val="80000"/>
            </a:schemeClr>
          </a:solidFill>
          <a:ln>
            <a:solidFill>
              <a:schemeClr val="tx1"/>
            </a:solidFill>
            <a:prstDash val="dash"/>
          </a:ln>
        </p:spPr>
        <p:txBody>
          <a:bodyPr vert="horz" lIns="91341" tIns="45673" rIns="91341" bIns="4567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25</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年度末の施設入所者を母数とした地域生活移行者の割合は、平成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27</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年度末時点で</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3.3</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％であり、引き続き、現状の水準で推移した場合、平成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29</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年度末の目標値である</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12</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％を下回る状況。</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また、直近３カ年（平成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25</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27</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年）の地域移行生活移行者の水準を踏まえると、平成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28</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年度末の施設入所者数を母数とした地域生活移行者の割合は、平成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32</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年度末までに</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8.4</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％となる見込み。　</a:t>
            </a:r>
          </a:p>
        </p:txBody>
      </p:sp>
      <p:sp>
        <p:nvSpPr>
          <p:cNvPr id="59" name="正方形/長方形 58"/>
          <p:cNvSpPr/>
          <p:nvPr/>
        </p:nvSpPr>
        <p:spPr>
          <a:xfrm>
            <a:off x="38459" y="498163"/>
            <a:ext cx="4338482" cy="41056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施設入所者の地域生活移行者数に関する現状</a:t>
            </a:r>
          </a:p>
        </p:txBody>
      </p:sp>
      <p:sp>
        <p:nvSpPr>
          <p:cNvPr id="60" name="下矢印 59"/>
          <p:cNvSpPr/>
          <p:nvPr/>
        </p:nvSpPr>
        <p:spPr>
          <a:xfrm>
            <a:off x="4045212" y="2132859"/>
            <a:ext cx="1843892" cy="268421"/>
          </a:xfrm>
          <a:prstGeom prst="downArrow">
            <a:avLst>
              <a:gd name="adj1" fmla="val 50000"/>
              <a:gd name="adj2" fmla="val 5706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66" name="タイトル 1"/>
          <p:cNvSpPr txBox="1">
            <a:spLocks/>
          </p:cNvSpPr>
          <p:nvPr/>
        </p:nvSpPr>
        <p:spPr>
          <a:xfrm>
            <a:off x="144635" y="2473287"/>
            <a:ext cx="9632920" cy="2581544"/>
          </a:xfrm>
          <a:prstGeom prst="rect">
            <a:avLst/>
          </a:prstGeom>
          <a:solidFill>
            <a:schemeClr val="accent6">
              <a:lumMod val="20000"/>
              <a:lumOff val="80000"/>
            </a:schemeClr>
          </a:solidFill>
          <a:ln>
            <a:solidFill>
              <a:schemeClr val="tx1"/>
            </a:solidFill>
            <a:prstDash val="solid"/>
          </a:ln>
        </p:spPr>
        <p:txBody>
          <a:bodyPr vert="horz" lIns="91341" tIns="45673" rIns="91341" bIns="4567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施設入所者の重度化・高齢化により、入所施設からの退所は入院・死亡を理由とする割合が年々高まっており、自宅やグループホームなどへの地域生活移行者数は、上記の現状の通り減少傾向にある。</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一方で、障害者の重度化・高齢化に対応するための、グループホームなどの障害福祉サービスの機能強化や地域生活支援拠点等の整備にかかる取組を踏まえ、第５期障害福祉計画の基本指針においては、成果目標を以下のように設定してはどうか。</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en-US" altLang="ja-JP" sz="18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8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成果目標（案）</a:t>
            </a:r>
            <a:r>
              <a:rPr kumimoji="1" lang="en-US" altLang="ja-JP" sz="18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a:t>
            </a:r>
            <a:r>
              <a:rPr kumimoji="1" lang="en-US" altLang="ja-JP" sz="1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32</a:t>
            </a:r>
            <a:r>
              <a:rPr kumimoji="1" lang="ja-JP" altLang="en-US" sz="1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年度末時点で、平成</a:t>
            </a:r>
            <a:r>
              <a:rPr kumimoji="1" lang="en-US" altLang="ja-JP" sz="1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28</a:t>
            </a:r>
            <a:r>
              <a:rPr kumimoji="1" lang="ja-JP" altLang="en-US" sz="1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年度末の施設入所者数の</a:t>
            </a:r>
            <a:r>
              <a:rPr kumimoji="1" lang="ja-JP" altLang="en-US" sz="18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９</a:t>
            </a:r>
            <a:r>
              <a:rPr kumimoji="1" lang="en-US" altLang="ja-JP" sz="18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8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以上</a:t>
            </a:r>
            <a:r>
              <a:rPr kumimoji="1" lang="ja-JP" altLang="en-US" sz="1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が地域生活へ移行することを基本とする。</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ただし、各市町村及び都道府県において、現在の障害福祉計画で定めた平成</a:t>
            </a:r>
            <a:r>
              <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29</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年度末までの移行実績が達成されないと見込まれる場合は、新しい計画を定める際には、平成</a:t>
            </a:r>
            <a:r>
              <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29</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年度末時点で未達成と見込まれる人数を加味して成果目標を設定するものとする。</a:t>
            </a:r>
            <a:endParaRPr kumimoji="1" lang="en-US" altLang="ja-JP" sz="1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sp>
        <p:nvSpPr>
          <p:cNvPr id="67" name="正方形/長方形 66"/>
          <p:cNvSpPr/>
          <p:nvPr/>
        </p:nvSpPr>
        <p:spPr>
          <a:xfrm>
            <a:off x="71589" y="2118168"/>
            <a:ext cx="1691226" cy="41056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成果目標（案）</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342" y="40969"/>
            <a:ext cx="2411670" cy="5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008AF93D-FE31-4AF7-A62A-5A5FECAE0E44}"/>
              </a:ext>
            </a:extLst>
          </p:cNvPr>
          <p:cNvSpPr txBox="1"/>
          <p:nvPr/>
        </p:nvSpPr>
        <p:spPr>
          <a:xfrm>
            <a:off x="8639048" y="548680"/>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Text Box 15">
            <a:extLst>
              <a:ext uri="{FF2B5EF4-FFF2-40B4-BE49-F238E27FC236}">
                <a16:creationId xmlns:a16="http://schemas.microsoft.com/office/drawing/2014/main" id="{9AA3AD86-D5A3-405F-B0AB-1BC81D010062}"/>
              </a:ext>
            </a:extLst>
          </p:cNvPr>
          <p:cNvSpPr txBox="1">
            <a:spLocks noChangeArrowheads="1"/>
          </p:cNvSpPr>
          <p:nvPr/>
        </p:nvSpPr>
        <p:spPr bwMode="auto">
          <a:xfrm>
            <a:off x="0" y="6594673"/>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199213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タイトル 1"/>
          <p:cNvSpPr txBox="1">
            <a:spLocks/>
          </p:cNvSpPr>
          <p:nvPr/>
        </p:nvSpPr>
        <p:spPr>
          <a:xfrm>
            <a:off x="122823" y="2340002"/>
            <a:ext cx="9663814" cy="2664296"/>
          </a:xfrm>
          <a:prstGeom prst="rect">
            <a:avLst/>
          </a:prstGeom>
          <a:solidFill>
            <a:schemeClr val="accent6">
              <a:lumMod val="20000"/>
              <a:lumOff val="80000"/>
            </a:schemeClr>
          </a:solidFill>
          <a:ln>
            <a:solidFill>
              <a:schemeClr val="tx1"/>
            </a:solidFill>
            <a:prstDash val="dash"/>
          </a:ln>
        </p:spPr>
        <p:txBody>
          <a:bodyPr vert="horz" lIns="91341" tIns="45673" rIns="91341" bIns="4567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1" lang="ja-JP"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施設入所者の現状をみると、障害支援区分５以下の利用者は減少または横ばいである一方、区分６の利用者が増加しており、</a:t>
            </a:r>
            <a:endParaRPr kumimoji="1" lang="en-US"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全体として施設入所者の重度化が進んでいる。また、</a:t>
            </a:r>
            <a:r>
              <a:rPr kumimoji="1" lang="en-US"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65</a:t>
            </a:r>
            <a:r>
              <a:rPr kumimoji="1" lang="ja-JP"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歳以上の利用者の割合が増加しているなど、高齢化も進みつつある。</a:t>
            </a:r>
            <a:endParaRPr kumimoji="1" lang="en-US"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1" lang="ja-JP" altLang="ja-JP" sz="8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1" lang="ja-JP"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このような状況を踏まえると、障害支援区分が比較的軽度で地域生活への移行が可能な者については、グループホーム等の</a:t>
            </a:r>
            <a:endParaRPr kumimoji="1" lang="en-US"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地域生活への移行を促しつつ、この間の削減実績の推移を踏まえた目標設定とすべきではないか。</a:t>
            </a:r>
            <a:endParaRPr kumimoji="1" lang="en-US"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1" lang="ja-JP" altLang="ja-JP" sz="8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1" lang="ja-JP"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一方で、重度化に対応したグループホームの新たな類型の創設や、市町村等における地域生活支援拠点等の整備にかかる</a:t>
            </a:r>
            <a:endParaRPr kumimoji="1" lang="en-US"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取組を踏まえ、第５期障害福祉計画の基本指針においては、成果目標を以下のように設定してはどうか。</a:t>
            </a:r>
            <a:endParaRPr kumimoji="1" lang="en-US" altLang="ja-JP" sz="14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1" lang="en-US" altLang="ja-JP" sz="8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en-US" altLang="ja-JP" sz="1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成果目標（案）</a:t>
            </a:r>
            <a:r>
              <a:rPr kumimoji="1" lang="en-US" altLang="ja-JP" sz="1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平成</a:t>
            </a:r>
            <a:r>
              <a:rPr kumimoji="1" lang="en-US" altLang="ja-JP"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32</a:t>
            </a: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年度末時点の施設入所者数を平成</a:t>
            </a:r>
            <a:r>
              <a:rPr kumimoji="1" lang="en-US" altLang="ja-JP"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28</a:t>
            </a: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年度末時点の施設入所者数から</a:t>
            </a:r>
            <a:r>
              <a:rPr kumimoji="1" lang="ja-JP" altLang="en-US" sz="1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２％以上</a:t>
            </a: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削減することを基本とする。</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ただし、各市町村及び都道府県において、現在の障害福祉計画で定めた平成</a:t>
            </a:r>
            <a:r>
              <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29</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年度末までの実績が達成されないと見込まれる場合は、新しい計画を定める際には、平成</a:t>
            </a:r>
            <a:r>
              <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29</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年度末時点で未達成と見込まれる人数を加味して成果目標を設定するものとする。</a:t>
            </a:r>
            <a:endParaRPr kumimoji="1" lang="en-US" altLang="ja-JP"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sp>
        <p:nvSpPr>
          <p:cNvPr id="41" name="正方形/長方形 40"/>
          <p:cNvSpPr/>
          <p:nvPr/>
        </p:nvSpPr>
        <p:spPr>
          <a:xfrm>
            <a:off x="0" y="-27330"/>
            <a:ext cx="9906000" cy="461665"/>
          </a:xfrm>
          <a:prstGeom prst="rect">
            <a:avLst/>
          </a:prstGeom>
        </p:spPr>
        <p:txBody>
          <a:bodyPr wrap="square" lIns="91341" tIns="45673" rIns="91341" bIns="4567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施設入所者数の削減に関する目標について</a:t>
            </a:r>
          </a:p>
        </p:txBody>
      </p:sp>
      <p:sp>
        <p:nvSpPr>
          <p:cNvPr id="42" name="タイトル 1"/>
          <p:cNvSpPr txBox="1">
            <a:spLocks/>
          </p:cNvSpPr>
          <p:nvPr/>
        </p:nvSpPr>
        <p:spPr>
          <a:xfrm>
            <a:off x="122818" y="792002"/>
            <a:ext cx="9632920" cy="1188000"/>
          </a:xfrm>
          <a:prstGeom prst="rect">
            <a:avLst/>
          </a:prstGeom>
          <a:solidFill>
            <a:schemeClr val="accent6">
              <a:lumMod val="20000"/>
              <a:lumOff val="80000"/>
            </a:schemeClr>
          </a:solidFill>
          <a:ln>
            <a:solidFill>
              <a:schemeClr val="tx1"/>
            </a:solidFill>
            <a:prstDash val="dash"/>
          </a:ln>
        </p:spPr>
        <p:txBody>
          <a:bodyPr vert="horz" lIns="91341" tIns="45673" rIns="91341" bIns="4567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633" marR="0" lvl="0" indent="-85633" algn="l" defTabSz="914400" rtl="0" eaLnBrk="1" fontAlgn="base" latinLnBrk="0" hangingPunct="1">
              <a:lnSpc>
                <a:spcPct val="100000"/>
              </a:lnSpc>
              <a:spcBef>
                <a:spcPts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25</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年度末の施設入所者数を母数とした施設入所者数の削減の割合は、平成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27</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年度末時点で</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0.6</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％であり、引き続き、現状の水準で推移した場合、平成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29</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年度末の目標値である４％を下回る状況。</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ts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ts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また、直近３カ年（平成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25</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27</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年）の施設入所者数削減の状況を踏まえると、平成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28</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年度末の施設入所者数を母数とした削減の割合は平成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32</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年度末までに</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1.2</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％となる見込み。</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grpSp>
        <p:nvGrpSpPr>
          <p:cNvPr id="43" name="グループ化 10"/>
          <p:cNvGrpSpPr>
            <a:grpSpLocks/>
          </p:cNvGrpSpPr>
          <p:nvPr/>
        </p:nvGrpSpPr>
        <p:grpSpPr bwMode="auto">
          <a:xfrm>
            <a:off x="80" y="360000"/>
            <a:ext cx="9906000" cy="7143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99CCFF"/>
              </a:solidFill>
              <a:prstDash val="solid"/>
            </a:ln>
            <a:effectLst/>
          </p:spPr>
        </p:cxnSp>
        <p:cxnSp>
          <p:nvCxnSpPr>
            <p:cNvPr id="45" name="直線コネクタ 44"/>
            <p:cNvCxnSpPr/>
            <p:nvPr/>
          </p:nvCxnSpPr>
          <p:spPr>
            <a:xfrm>
              <a:off x="0" y="260648"/>
              <a:ext cx="9144000" cy="0"/>
            </a:xfrm>
            <a:prstGeom prst="line">
              <a:avLst/>
            </a:prstGeom>
            <a:noFill/>
            <a:ln w="57150" cap="flat" cmpd="sng" algn="ctr">
              <a:solidFill>
                <a:srgbClr val="99CCFF"/>
              </a:solidFill>
              <a:prstDash val="solid"/>
            </a:ln>
            <a:effectLst/>
          </p:spPr>
        </p:cxnSp>
      </p:grpSp>
      <p:sp>
        <p:nvSpPr>
          <p:cNvPr id="2" name="スライド番号プレースホルダー 1"/>
          <p:cNvSpPr>
            <a:spLocks noGrp="1"/>
          </p:cNvSpPr>
          <p:nvPr>
            <p:ph type="sldNum" sz="quarter" idx="12"/>
          </p:nvPr>
        </p:nvSpPr>
        <p:spPr>
          <a:xfrm>
            <a:off x="9250515" y="6581001"/>
            <a:ext cx="74439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111373-AF96-435E-B421-EF15E0FA5871}" type="slidenum">
              <a:rPr kumimoji="1" lang="en-US" altLang="ja-JP" sz="14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graphicFrame>
        <p:nvGraphicFramePr>
          <p:cNvPr id="48" name="表 47"/>
          <p:cNvGraphicFramePr>
            <a:graphicFrameLocks noGrp="1"/>
          </p:cNvGraphicFramePr>
          <p:nvPr>
            <p:extLst>
              <p:ext uri="{D42A27DB-BD31-4B8C-83A1-F6EECF244321}">
                <p14:modId xmlns:p14="http://schemas.microsoft.com/office/powerpoint/2010/main" val="248885295"/>
              </p:ext>
            </p:extLst>
          </p:nvPr>
        </p:nvGraphicFramePr>
        <p:xfrm>
          <a:off x="992561" y="5220324"/>
          <a:ext cx="8257954" cy="1346472"/>
        </p:xfrm>
        <a:graphic>
          <a:graphicData uri="http://schemas.openxmlformats.org/drawingml/2006/table">
            <a:tbl>
              <a:tblPr/>
              <a:tblGrid>
                <a:gridCol w="1163660">
                  <a:extLst>
                    <a:ext uri="{9D8B030D-6E8A-4147-A177-3AD203B41FA5}">
                      <a16:colId xmlns:a16="http://schemas.microsoft.com/office/drawing/2014/main" val="20000"/>
                    </a:ext>
                  </a:extLst>
                </a:gridCol>
                <a:gridCol w="1692565">
                  <a:extLst>
                    <a:ext uri="{9D8B030D-6E8A-4147-A177-3AD203B41FA5}">
                      <a16:colId xmlns:a16="http://schemas.microsoft.com/office/drawing/2014/main" val="20001"/>
                    </a:ext>
                  </a:extLst>
                </a:gridCol>
                <a:gridCol w="1927015">
                  <a:extLst>
                    <a:ext uri="{9D8B030D-6E8A-4147-A177-3AD203B41FA5}">
                      <a16:colId xmlns:a16="http://schemas.microsoft.com/office/drawing/2014/main" val="20002"/>
                    </a:ext>
                  </a:extLst>
                </a:gridCol>
                <a:gridCol w="1737357">
                  <a:extLst>
                    <a:ext uri="{9D8B030D-6E8A-4147-A177-3AD203B41FA5}">
                      <a16:colId xmlns:a16="http://schemas.microsoft.com/office/drawing/2014/main" val="20003"/>
                    </a:ext>
                  </a:extLst>
                </a:gridCol>
                <a:gridCol w="1737357">
                  <a:extLst>
                    <a:ext uri="{9D8B030D-6E8A-4147-A177-3AD203B41FA5}">
                      <a16:colId xmlns:a16="http://schemas.microsoft.com/office/drawing/2014/main" val="20004"/>
                    </a:ext>
                  </a:extLst>
                </a:gridCol>
              </a:tblGrid>
              <a:tr h="296908">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lnSpc>
                          <a:spcPts val="1000"/>
                        </a:lnSpc>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第１～２期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lnSpc>
                          <a:spcPts val="1000"/>
                        </a:lnSpc>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第３期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lnSpc>
                          <a:spcPts val="1000"/>
                        </a:lnSpc>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第４期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lnSpc>
                          <a:spcPts val="1000"/>
                        </a:lnSpc>
                      </a:pP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第５期</a:t>
                      </a:r>
                      <a:endPar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lnSpc>
                          <a:spcPts val="1000"/>
                        </a:lnSpc>
                      </a:pP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32</a:t>
                      </a: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532039">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基本指針</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▲７％</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▲４％</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年度末（４年間））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▲２％</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28</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32</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年度末（４年間））</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7525">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都道府県</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8.4%</a:t>
                      </a:r>
                      <a:b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15.4%</a:t>
                      </a:r>
                      <a:b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kumimoji="1" lang="zh-TW"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zh-TW"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3.8</a:t>
                      </a:r>
                      <a:r>
                        <a:rPr kumimoji="1" lang="zh-TW"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r>
                      <a:br>
                        <a:rPr kumimoji="1" lang="zh-TW"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29</a:t>
                      </a: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年度末（４年間）</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200" dirty="0">
                          <a:latin typeface="+mn-ea"/>
                          <a:ea typeface="+mn-ea"/>
                        </a:rPr>
                        <a:t>―</a:t>
                      </a:r>
                      <a:endParaRPr kumimoji="1" lang="ja-JP" altLang="en-US" sz="1200" dirty="0">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9" name="正方形/長方形 48"/>
          <p:cNvSpPr/>
          <p:nvPr/>
        </p:nvSpPr>
        <p:spPr>
          <a:xfrm>
            <a:off x="2935321" y="6550311"/>
            <a:ext cx="6504234" cy="37906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marL="0" marR="0" lvl="0" indent="0" algn="r"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・平成</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17</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年度、平成</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20</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23</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年度は</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10</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月１日数値。</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24</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27</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年度は３月末数値。</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28</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年度以降（括弧書き）は推計。</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r"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（出典：　国保連データ、社会福祉施設等調査、施設入所者の地域生活の移行に関する状況調査）</a:t>
            </a:r>
          </a:p>
        </p:txBody>
      </p:sp>
      <p:sp>
        <p:nvSpPr>
          <p:cNvPr id="50" name="正方形/長方形 49"/>
          <p:cNvSpPr/>
          <p:nvPr/>
        </p:nvSpPr>
        <p:spPr>
          <a:xfrm>
            <a:off x="-423579" y="4968017"/>
            <a:ext cx="6717801"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（参考）基本指針及び都道府県障害福祉計画における目標値</a:t>
            </a:r>
          </a:p>
        </p:txBody>
      </p:sp>
      <p:sp>
        <p:nvSpPr>
          <p:cNvPr id="51" name="下矢印 50"/>
          <p:cNvSpPr/>
          <p:nvPr/>
        </p:nvSpPr>
        <p:spPr>
          <a:xfrm>
            <a:off x="4160912" y="2016014"/>
            <a:ext cx="1584176" cy="288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52" name="正方形/長方形 51"/>
          <p:cNvSpPr/>
          <p:nvPr/>
        </p:nvSpPr>
        <p:spPr>
          <a:xfrm>
            <a:off x="36019" y="468004"/>
            <a:ext cx="4770530" cy="36004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施設入所者数の削減に関する現状について</a:t>
            </a:r>
          </a:p>
        </p:txBody>
      </p:sp>
      <p:sp>
        <p:nvSpPr>
          <p:cNvPr id="54" name="正方形/長方形 53"/>
          <p:cNvSpPr/>
          <p:nvPr/>
        </p:nvSpPr>
        <p:spPr>
          <a:xfrm>
            <a:off x="56456" y="2052045"/>
            <a:ext cx="1709228" cy="338551"/>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成果目標（案）</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342" y="40969"/>
            <a:ext cx="2411670" cy="5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5AD2E1A2-3936-478E-88AF-B2610BC808F4}"/>
              </a:ext>
            </a:extLst>
          </p:cNvPr>
          <p:cNvSpPr txBox="1"/>
          <p:nvPr/>
        </p:nvSpPr>
        <p:spPr>
          <a:xfrm>
            <a:off x="8553400" y="548680"/>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Text Box 15">
            <a:extLst>
              <a:ext uri="{FF2B5EF4-FFF2-40B4-BE49-F238E27FC236}">
                <a16:creationId xmlns:a16="http://schemas.microsoft.com/office/drawing/2014/main" id="{1756C010-0A96-4E37-9F70-EFB7463EF4C5}"/>
              </a:ext>
            </a:extLst>
          </p:cNvPr>
          <p:cNvSpPr txBox="1">
            <a:spLocks noChangeArrowheads="1"/>
          </p:cNvSpPr>
          <p:nvPr/>
        </p:nvSpPr>
        <p:spPr bwMode="auto">
          <a:xfrm>
            <a:off x="10979" y="6581001"/>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2420501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92520" y="3657839"/>
            <a:ext cx="9720960" cy="2903641"/>
          </a:xfrm>
          <a:prstGeom prst="rect">
            <a:avLst/>
          </a:prstGeom>
          <a:solidFill>
            <a:schemeClr val="accent6">
              <a:lumMod val="20000"/>
              <a:lumOff val="80000"/>
            </a:schemeClr>
          </a:solidFill>
          <a:ln>
            <a:solidFill>
              <a:schemeClr val="tx1"/>
            </a:solidFill>
            <a:prstDash val="dash"/>
          </a:ln>
        </p:spPr>
        <p:txBody>
          <a:bodyPr vert="horz" lIns="91341" tIns="45673" rIns="91341" bIns="4567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第５期障害福祉計画の基本指針においては、現在、地域生活支援拠点等の整備が必ずしも進んでいない状況に鑑み、まずは</a:t>
            </a:r>
            <a:r>
              <a:rPr kumimoji="1" lang="ja-JP" altLang="en-US" sz="13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現行の成果目標を維持する</a:t>
            </a: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こととしてはどうか。</a:t>
            </a: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その上で、</a:t>
            </a:r>
            <a:r>
              <a:rPr kumimoji="1" lang="ja-JP" altLang="en-US" sz="13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a:t>
            </a:r>
            <a:r>
              <a:rPr kumimoji="1" lang="en-US" altLang="ja-JP" sz="13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30</a:t>
            </a:r>
            <a:r>
              <a:rPr kumimoji="1" lang="ja-JP" altLang="en-US" sz="13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年度以降の更なる整備促進を図るため、今後、以下のような取組を実施する</a:t>
            </a: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こととしてはどうか。</a:t>
            </a: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3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3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基本指針（第三　障害福祉計画の作成に関する事項）を見直し、以下のような視点を盛り込む。</a:t>
            </a:r>
            <a:endParaRPr kumimoji="1" lang="en-US" altLang="ja-JP" sz="13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①　</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各地域</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においてどのような体制を構築するか、目指すべき地域生活支援</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拠点等の整備方針を検討するため、協議会</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（障害者総合支援法第</a:t>
            </a:r>
            <a:r>
              <a:rPr kumimoji="1" lang="en-US"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89</a:t>
            </a: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条の３に規定する協議会をいう。）</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等を十分に活用すること</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endParaRPr kumimoji="1" lang="en-US"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②　</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整備方針を踏まえ、</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地域生活支援</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拠点等を</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障害児者の生活を地域全体で支える核として機能させるためには、</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運営する上での</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課題を</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共有</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し、　　　</a:t>
            </a:r>
            <a:endParaRPr kumimoji="1" lang="en-US"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関係者への研修を行い、拠点等に関与する全ての機関、人材の有機的な結びつきを強化すること。</a:t>
            </a:r>
            <a:endParaRPr kumimoji="1" lang="en-US"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③　</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整備方針</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や</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必要な機能が各地域の実情に適しているか、</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あるいは</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課題に対応できるか</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について</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中長期的に必要な機能を見直し、強化を図る　　</a:t>
            </a:r>
            <a:endParaRPr kumimoji="1" lang="en-US"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ため、</a:t>
            </a:r>
            <a:r>
              <a:rPr kumimoji="1" lang="ja-JP" altLang="ja-JP"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十分に検討・検証すること</a:t>
            </a:r>
            <a:r>
              <a:rPr kumimoji="1" lang="ja-JP" altLang="en-US" sz="12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3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　地域生活支援拠点等の</a:t>
            </a:r>
            <a:r>
              <a:rPr kumimoji="1" lang="ja-JP" altLang="ja-JP" sz="13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意義の徹底</a:t>
            </a:r>
            <a:r>
              <a:rPr kumimoji="1" lang="ja-JP" altLang="en-US" sz="13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や、運営方法等について記載した</a:t>
            </a:r>
            <a:r>
              <a:rPr kumimoji="1" lang="ja-JP" altLang="ja-JP" sz="1300" b="1" i="0" u="sng"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通知を</a:t>
            </a:r>
            <a:r>
              <a:rPr kumimoji="1" lang="ja-JP" altLang="en-US" sz="1300" b="1" i="0" u="sng"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改めて</a:t>
            </a:r>
            <a:r>
              <a:rPr kumimoji="1" lang="ja-JP" altLang="ja-JP" sz="1300" b="1" i="0" u="sng"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発出</a:t>
            </a:r>
            <a:r>
              <a:rPr kumimoji="1" lang="ja-JP" altLang="en-US" sz="1300" b="1" i="0" u="sng"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endParaRPr kumimoji="1" lang="en-US" altLang="ja-JP" sz="1300" b="1" i="0" u="sng"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a:p>
            <a:pPr marL="266414" marR="0" lvl="0" indent="-266414" algn="just"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　地域生活支援拠点等の整備の状況を踏まえた</a:t>
            </a:r>
            <a:r>
              <a:rPr kumimoji="1" lang="ja-JP" altLang="en-US" sz="13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好事例（優良事例）集の作成、周知。</a:t>
            </a:r>
            <a:endParaRPr kumimoji="1" lang="en-US" altLang="ja-JP" sz="13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ts val="0"/>
              </a:spcBef>
              <a:spcAft>
                <a:spcPct val="0"/>
              </a:spcAft>
              <a:buClrTx/>
              <a:buSzTx/>
              <a:buFontTx/>
              <a:buNone/>
              <a:tabLst/>
              <a:defRPr/>
            </a:pPr>
            <a:endParaRPr kumimoji="1" lang="en-US" altLang="ja-JP" sz="10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ts val="0"/>
              </a:spcBef>
              <a:spcAft>
                <a:spcPct val="0"/>
              </a:spcAft>
              <a:buClrTx/>
              <a:buSzTx/>
              <a:buFontTx/>
              <a:buNone/>
              <a:tabLst/>
              <a:defRPr/>
            </a:pPr>
            <a:r>
              <a:rPr kumimoji="1" lang="en-US" altLang="ja-JP" sz="1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成果目標（案）</a:t>
            </a:r>
            <a:r>
              <a:rPr kumimoji="1" lang="en-US" altLang="ja-JP" sz="1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a:t>
            </a:r>
            <a:r>
              <a:rPr kumimoji="1" lang="en-US" altLang="ja-JP"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32</a:t>
            </a: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年度末までに各市町村又は各圏域に少なくとも一つを整備することを基本とする。</a:t>
            </a:r>
            <a:endParaRPr kumimoji="1" lang="en-US" altLang="ja-JP"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sp>
        <p:nvSpPr>
          <p:cNvPr id="16" name="タイトル 1"/>
          <p:cNvSpPr txBox="1">
            <a:spLocks/>
          </p:cNvSpPr>
          <p:nvPr/>
        </p:nvSpPr>
        <p:spPr>
          <a:xfrm>
            <a:off x="92542" y="908724"/>
            <a:ext cx="9721080" cy="2384092"/>
          </a:xfrm>
          <a:prstGeom prst="rect">
            <a:avLst/>
          </a:prstGeom>
          <a:solidFill>
            <a:schemeClr val="accent6">
              <a:lumMod val="20000"/>
              <a:lumOff val="80000"/>
            </a:schemeClr>
          </a:solidFill>
          <a:ln>
            <a:solidFill>
              <a:schemeClr val="tx1"/>
            </a:solidFill>
            <a:prstDash val="dash"/>
          </a:ln>
        </p:spPr>
        <p:txBody>
          <a:bodyPr vert="horz" lIns="91341" tIns="45673" rIns="91341" bIns="4567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地域には、障害児者を支える様々な資源が存在し、これまでも各地域の障害福祉計画に基づき整備が進められているところであるが、それらの間の有機的な結びつきが必ずしも十分でないことから、今後、障害者の重度化・高齢化や「親亡き後」を見据え、地域が抱える課題に向き合い、地域で障害児者やその家族が安心して生活するため、緊急時にすぐに相談でき、必要に応じて緊急的な対応が図られる体制として、地域生活支援拠点等の積極的な整備を推進していくことが必要。 </a:t>
            </a: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地域生活支援拠点等については、第４期障害福祉計画の基本指針において、成果目標として、平成</a:t>
            </a:r>
            <a:r>
              <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29</a:t>
            </a: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年度末までに各市町村又は各圏域に少なくとも一つを整備することを基本。</a:t>
            </a: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この間、各市町村等における拠点等の整備の取組を進めるため、「地域生活支援拠点等の整備推進モデル事業」を実施し、その報告書を全ての自治体に周知するとともに、モデル事業の成果を踏まえた、地域生活支援拠点等の整備に際しての留意点等を通知。また、全国担当者会議を開催し、モデル事業実施自治体の事例発表、意見交換等を実施。</a:t>
            </a: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633" marR="0" lvl="0" indent="-85633"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本年９月時点における拠点等の整備状況をみると、整備済が２０市町村、２圏域。</a:t>
            </a: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sp>
        <p:nvSpPr>
          <p:cNvPr id="10" name="正方形/長方形 9"/>
          <p:cNvSpPr/>
          <p:nvPr/>
        </p:nvSpPr>
        <p:spPr>
          <a:xfrm>
            <a:off x="0" y="56"/>
            <a:ext cx="9906000" cy="461665"/>
          </a:xfrm>
          <a:prstGeom prst="rect">
            <a:avLst/>
          </a:prstGeom>
        </p:spPr>
        <p:txBody>
          <a:bodyPr wrap="square" lIns="91341" tIns="45673" rIns="91341" bIns="45673">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地域生活支援拠点等の整備に向けた取組について</a:t>
            </a:r>
          </a:p>
        </p:txBody>
      </p:sp>
      <p:grpSp>
        <p:nvGrpSpPr>
          <p:cNvPr id="11" name="グループ化 10"/>
          <p:cNvGrpSpPr>
            <a:grpSpLocks/>
          </p:cNvGrpSpPr>
          <p:nvPr/>
        </p:nvGrpSpPr>
        <p:grpSpPr bwMode="auto">
          <a:xfrm>
            <a:off x="80" y="419701"/>
            <a:ext cx="9906000" cy="129009"/>
            <a:chOff x="0" y="188640"/>
            <a:chExt cx="9144000" cy="145165"/>
          </a:xfrm>
        </p:grpSpPr>
        <p:cxnSp>
          <p:nvCxnSpPr>
            <p:cNvPr id="12" name="直線コネクタ 11"/>
            <p:cNvCxnSpPr/>
            <p:nvPr/>
          </p:nvCxnSpPr>
          <p:spPr>
            <a:xfrm>
              <a:off x="0" y="188640"/>
              <a:ext cx="9144000" cy="0"/>
            </a:xfrm>
            <a:prstGeom prst="line">
              <a:avLst/>
            </a:prstGeom>
            <a:noFill/>
            <a:ln w="9525" cap="flat" cmpd="sng" algn="ctr">
              <a:solidFill>
                <a:srgbClr val="99CCFF"/>
              </a:solidFill>
              <a:prstDash val="solid"/>
            </a:ln>
            <a:effectLst/>
          </p:spPr>
        </p:cxnSp>
        <p:cxnSp>
          <p:nvCxnSpPr>
            <p:cNvPr id="14" name="直線コネクタ 13"/>
            <p:cNvCxnSpPr/>
            <p:nvPr/>
          </p:nvCxnSpPr>
          <p:spPr>
            <a:xfrm>
              <a:off x="0" y="333805"/>
              <a:ext cx="9144000" cy="0"/>
            </a:xfrm>
            <a:prstGeom prst="line">
              <a:avLst/>
            </a:prstGeom>
            <a:noFill/>
            <a:ln w="57150" cap="flat" cmpd="sng" algn="ctr">
              <a:solidFill>
                <a:srgbClr val="99CCFF"/>
              </a:solidFill>
              <a:prstDash val="solid"/>
            </a:ln>
            <a:effectLst/>
          </p:spPr>
        </p:cxnSp>
      </p:grpSp>
      <p:sp>
        <p:nvSpPr>
          <p:cNvPr id="15" name="正方形/長方形 14"/>
          <p:cNvSpPr/>
          <p:nvPr/>
        </p:nvSpPr>
        <p:spPr>
          <a:xfrm>
            <a:off x="38462" y="621039"/>
            <a:ext cx="5130570" cy="299601"/>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地域生活支援拠点等の整備に関する基本的考え方等</a:t>
            </a:r>
          </a:p>
        </p:txBody>
      </p:sp>
      <p:sp>
        <p:nvSpPr>
          <p:cNvPr id="17" name="下矢印 16"/>
          <p:cNvSpPr/>
          <p:nvPr/>
        </p:nvSpPr>
        <p:spPr>
          <a:xfrm>
            <a:off x="3944968" y="3292855"/>
            <a:ext cx="2016224" cy="35221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8" name="正方形/長方形 17"/>
          <p:cNvSpPr/>
          <p:nvPr/>
        </p:nvSpPr>
        <p:spPr>
          <a:xfrm>
            <a:off x="56456" y="3412143"/>
            <a:ext cx="1709228" cy="304953"/>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成果目標等（案）</a:t>
            </a:r>
          </a:p>
        </p:txBody>
      </p:sp>
      <p:sp>
        <p:nvSpPr>
          <p:cNvPr id="13" name="スライド番号プレースホルダー 1"/>
          <p:cNvSpPr>
            <a:spLocks noGrp="1"/>
          </p:cNvSpPr>
          <p:nvPr>
            <p:ph type="sldNum" sz="quarter" idx="12"/>
          </p:nvPr>
        </p:nvSpPr>
        <p:spPr>
          <a:xfrm>
            <a:off x="7516938" y="6517566"/>
            <a:ext cx="2311400" cy="33181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8E30FF-6DFA-4E32-896A-0181B2B83A32}" type="slidenum">
              <a:rPr kumimoji="1" lang="en-US" altLang="ja-JP" sz="14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en-US" altLang="ja-JP" sz="1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342" y="40969"/>
            <a:ext cx="2411670" cy="5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a:extLst>
              <a:ext uri="{FF2B5EF4-FFF2-40B4-BE49-F238E27FC236}">
                <a16:creationId xmlns:a16="http://schemas.microsoft.com/office/drawing/2014/main" id="{D6CDDF01-8132-4EF7-A67E-51952CEA84C4}"/>
              </a:ext>
            </a:extLst>
          </p:cNvPr>
          <p:cNvSpPr txBox="1"/>
          <p:nvPr/>
        </p:nvSpPr>
        <p:spPr>
          <a:xfrm>
            <a:off x="8553400" y="620688"/>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Text Box 15">
            <a:extLst>
              <a:ext uri="{FF2B5EF4-FFF2-40B4-BE49-F238E27FC236}">
                <a16:creationId xmlns:a16="http://schemas.microsoft.com/office/drawing/2014/main" id="{ABF79DDE-ECE5-4859-9BD8-E2290A40EA75}"/>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1105333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41432" y="764704"/>
            <a:ext cx="9648110" cy="5760640"/>
          </a:xfrm>
          <a:prstGeom prst="rect">
            <a:avLst/>
          </a:prstGeom>
          <a:solidFill>
            <a:schemeClr val="accent6">
              <a:lumMod val="20000"/>
              <a:lumOff val="80000"/>
            </a:schemeClr>
          </a:solidFill>
          <a:ln>
            <a:solidFill>
              <a:schemeClr val="tx1"/>
            </a:solidFill>
            <a:prstDash val="dash"/>
          </a:ln>
        </p:spPr>
        <p:txBody>
          <a:bodyPr vert="horz" lIns="91341" tIns="45673" rIns="91341" bIns="4567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先の通常国会において成立した障害者総合支援法及び児童福祉法改正法において、障害児の支援の提供体制を計画的に確保するため、障害児福祉計画の策定が義務づけられることとなった（従来は努力義務）。また、障害児福祉計画に係る基本指針は、障害福祉計画に係る基本指針と一体のものとして策定することができるとされている。</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このため、次期基本指針に、基本的理念として障害児の健やかな育成のための発達支援に係る記載を盛り込むとともに、障害児支援の提供体制の確保に関する基本的考え方や、成果目標その他障害児福祉計画の作成に関する事項に係る記載を盛り込むこととしてはどうか。</a:t>
            </a:r>
            <a:endParaRPr kumimoji="1" lang="en-US" altLang="ja-JP"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sp>
        <p:nvSpPr>
          <p:cNvPr id="6" name="正方形/長方形 5"/>
          <p:cNvSpPr/>
          <p:nvPr/>
        </p:nvSpPr>
        <p:spPr>
          <a:xfrm>
            <a:off x="38478" y="548684"/>
            <a:ext cx="3651015" cy="41056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基本的な考え方</a:t>
            </a:r>
          </a:p>
        </p:txBody>
      </p:sp>
      <p:sp>
        <p:nvSpPr>
          <p:cNvPr id="10" name="正方形/長方形 9"/>
          <p:cNvSpPr/>
          <p:nvPr/>
        </p:nvSpPr>
        <p:spPr>
          <a:xfrm>
            <a:off x="0" y="-27357"/>
            <a:ext cx="9906000" cy="446272"/>
          </a:xfrm>
          <a:prstGeom prst="rect">
            <a:avLst/>
          </a:prstGeom>
        </p:spPr>
        <p:txBody>
          <a:bodyPr wrap="square" lIns="91341" tIns="45673" rIns="91341" bIns="45673">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障害児福祉計画の法定化に伴う基本指針上の対応について</a:t>
            </a:r>
          </a:p>
        </p:txBody>
      </p:sp>
      <p:sp>
        <p:nvSpPr>
          <p:cNvPr id="11" name="スライド番号プレースホルダー 2"/>
          <p:cNvSpPr>
            <a:spLocks noGrp="1"/>
          </p:cNvSpPr>
          <p:nvPr>
            <p:ph type="sldNum" sz="quarter" idx="12"/>
          </p:nvPr>
        </p:nvSpPr>
        <p:spPr>
          <a:xfrm>
            <a:off x="7683505" y="6624645"/>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2C9BDF-3DAB-4F39-8074-B0CF74399C12}" type="slidenum">
              <a:rPr kumimoji="1" lang="en-US" altLang="ja-JP" sz="14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ja-JP" sz="1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7" name="角丸四角形 6"/>
          <p:cNvSpPr/>
          <p:nvPr/>
        </p:nvSpPr>
        <p:spPr bwMode="auto">
          <a:xfrm>
            <a:off x="297449" y="3357017"/>
            <a:ext cx="9408084" cy="309631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767" tIns="7357" rIns="36767" bIns="7357" numCol="1" rtlCol="0" anchor="t" anchorCtr="0" compatLnSpc="1">
            <a:prstTxWarp prst="textNoShape">
              <a:avLst/>
            </a:prstTxWarp>
          </a:bodyPr>
          <a:lstStyle/>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①　</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現行の基本指針に、障害児福祉計画に係る基本的理念や、障害児支援の提供体制の確保に関する基本的考え方、障害児福祉計画の作成に関する事項に係る記載を盛り込む。</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②</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以下のような成果目標を設定することを基本とする。</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㈠　障害児に対する重層的な地域支援体制の構築を目指し、</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 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32</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年度末までに、児童発達支援センターを各市町村に少なくとも１か所以上設置すること</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 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32</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年度末までに、すべての市町村において保育所等訪問支援を利用できる体制を構築すること</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㈡　医療的ニーズへの対応を目指し、</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542347" marR="0" lvl="0" indent="-542347"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 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32</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年度末までに、主に重症心身障害児を支援する児童発達支援事業所及び放課後等デイサービス事業所を各市町村に少なくとも１カ所以上確保すること</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542347" marR="0" lvl="0" indent="-542347"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 平成</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年度末までに、各都道府県、各圏域及び各市町村において、保健、医療、障害福祉、保育、教育等の関係機関が連携を図るための協議の場を設けること</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18935" marR="0" lvl="0" indent="-118935" algn="l" defTabSz="8721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8" name="正方形/長方形 7"/>
          <p:cNvSpPr/>
          <p:nvPr/>
        </p:nvSpPr>
        <p:spPr bwMode="auto">
          <a:xfrm>
            <a:off x="344488" y="3140970"/>
            <a:ext cx="1584176" cy="36004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767" tIns="7357" rIns="36767" bIns="7357" numCol="1" rtlCol="0" anchor="t" anchorCtr="0" compatLnSpc="1">
            <a:prstTxWarp prst="textNoShape">
              <a:avLst/>
            </a:prstTxWarp>
          </a:bodyPr>
          <a:lstStyle/>
          <a:p>
            <a:pPr marL="118935" marR="0" lvl="0" indent="-118935" algn="ctr" defTabSz="872188"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主なポイント</a:t>
            </a:r>
          </a:p>
        </p:txBody>
      </p:sp>
      <p:grpSp>
        <p:nvGrpSpPr>
          <p:cNvPr id="12" name="グループ化 10"/>
          <p:cNvGrpSpPr>
            <a:grpSpLocks/>
          </p:cNvGrpSpPr>
          <p:nvPr/>
        </p:nvGrpSpPr>
        <p:grpSpPr bwMode="auto">
          <a:xfrm>
            <a:off x="80" y="404664"/>
            <a:ext cx="9906000" cy="71438"/>
            <a:chOff x="0" y="188640"/>
            <a:chExt cx="9144000" cy="72008"/>
          </a:xfrm>
        </p:grpSpPr>
        <p:cxnSp>
          <p:nvCxnSpPr>
            <p:cNvPr id="13" name="直線コネクタ 12"/>
            <p:cNvCxnSpPr/>
            <p:nvPr/>
          </p:nvCxnSpPr>
          <p:spPr>
            <a:xfrm>
              <a:off x="0" y="188640"/>
              <a:ext cx="9144000" cy="0"/>
            </a:xfrm>
            <a:prstGeom prst="line">
              <a:avLst/>
            </a:prstGeom>
            <a:noFill/>
            <a:ln w="9525" cap="flat" cmpd="sng" algn="ctr">
              <a:solidFill>
                <a:srgbClr val="99CCFF"/>
              </a:solidFill>
              <a:prstDash val="solid"/>
            </a:ln>
            <a:effectLst/>
          </p:spPr>
        </p:cxnSp>
        <p:cxnSp>
          <p:nvCxnSpPr>
            <p:cNvPr id="14" name="直線コネクタ 13"/>
            <p:cNvCxnSpPr/>
            <p:nvPr/>
          </p:nvCxnSpPr>
          <p:spPr>
            <a:xfrm>
              <a:off x="0" y="260648"/>
              <a:ext cx="9144000" cy="0"/>
            </a:xfrm>
            <a:prstGeom prst="line">
              <a:avLst/>
            </a:prstGeom>
            <a:noFill/>
            <a:ln w="57150" cap="flat" cmpd="sng" algn="ctr">
              <a:solidFill>
                <a:srgbClr val="99CCFF"/>
              </a:solidFill>
              <a:prstDash val="solid"/>
            </a:ln>
            <a:effectLst/>
          </p:spPr>
        </p:cxnSp>
      </p:gr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288" y="34278"/>
            <a:ext cx="2360642" cy="49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B6E03B50-03D2-42A9-8686-9E168F0108CE}"/>
              </a:ext>
            </a:extLst>
          </p:cNvPr>
          <p:cNvSpPr txBox="1"/>
          <p:nvPr/>
        </p:nvSpPr>
        <p:spPr>
          <a:xfrm>
            <a:off x="8553400" y="548680"/>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Text Box 15">
            <a:extLst>
              <a:ext uri="{FF2B5EF4-FFF2-40B4-BE49-F238E27FC236}">
                <a16:creationId xmlns:a16="http://schemas.microsoft.com/office/drawing/2014/main" id="{4E583B7C-C360-472E-BD55-BCAC85318512}"/>
              </a:ext>
            </a:extLst>
          </p:cNvPr>
          <p:cNvSpPr txBox="1">
            <a:spLocks noChangeArrowheads="1"/>
          </p:cNvSpPr>
          <p:nvPr/>
        </p:nvSpPr>
        <p:spPr bwMode="auto">
          <a:xfrm>
            <a:off x="56456" y="6546073"/>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245662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8504" y="908720"/>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Arial"/>
                <a:ea typeface="ＭＳ Ｐゴシック"/>
              </a:rPr>
              <a:t>③「地域を基盤としたソーシャルワーク」の４つの特徴</a:t>
            </a:r>
          </a:p>
        </p:txBody>
      </p:sp>
      <p:sp>
        <p:nvSpPr>
          <p:cNvPr id="3" name="正方形/長方形 2"/>
          <p:cNvSpPr/>
          <p:nvPr/>
        </p:nvSpPr>
        <p:spPr>
          <a:xfrm>
            <a:off x="1208584" y="2276872"/>
            <a:ext cx="792088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rgbClr val="000000"/>
                </a:solidFill>
                <a:latin typeface="Arial"/>
                <a:ea typeface="ＭＳ Ｐゴシック"/>
              </a:rPr>
              <a:t>１．本人の生活の場で展開する援助</a:t>
            </a:r>
          </a:p>
        </p:txBody>
      </p:sp>
      <p:sp>
        <p:nvSpPr>
          <p:cNvPr id="4" name="正方形/長方形 3"/>
          <p:cNvSpPr/>
          <p:nvPr/>
        </p:nvSpPr>
        <p:spPr>
          <a:xfrm>
            <a:off x="1208584" y="4149080"/>
            <a:ext cx="7632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rgbClr val="000000"/>
                </a:solidFill>
                <a:latin typeface="Arial"/>
                <a:ea typeface="ＭＳ Ｐゴシック"/>
              </a:rPr>
              <a:t>３．予防的かつ積極的アプローチ</a:t>
            </a:r>
          </a:p>
        </p:txBody>
      </p:sp>
      <p:sp>
        <p:nvSpPr>
          <p:cNvPr id="5" name="正方形/長方形 4"/>
          <p:cNvSpPr/>
          <p:nvPr/>
        </p:nvSpPr>
        <p:spPr>
          <a:xfrm>
            <a:off x="1208584" y="3212976"/>
            <a:ext cx="675198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rgbClr val="000000"/>
                </a:solidFill>
                <a:latin typeface="Arial"/>
                <a:ea typeface="ＭＳ Ｐゴシック"/>
              </a:rPr>
              <a:t>２．援助対象の拡大</a:t>
            </a:r>
          </a:p>
        </p:txBody>
      </p:sp>
      <p:sp>
        <p:nvSpPr>
          <p:cNvPr id="6" name="正方形/長方形 5"/>
          <p:cNvSpPr/>
          <p:nvPr/>
        </p:nvSpPr>
        <p:spPr>
          <a:xfrm>
            <a:off x="1208584" y="5157192"/>
            <a:ext cx="777686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rgbClr val="000000"/>
                </a:solidFill>
                <a:latin typeface="Arial"/>
                <a:ea typeface="ＭＳ Ｐゴシック"/>
              </a:rPr>
              <a:t>４．ネットワークによる連携と協働</a:t>
            </a:r>
          </a:p>
        </p:txBody>
      </p:sp>
      <p:sp>
        <p:nvSpPr>
          <p:cNvPr id="7" name="Text Box 15"/>
          <p:cNvSpPr txBox="1">
            <a:spLocks noChangeArrowheads="1"/>
          </p:cNvSpPr>
          <p:nvPr/>
        </p:nvSpPr>
        <p:spPr bwMode="auto">
          <a:xfrm>
            <a:off x="0" y="6581001"/>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8" name="スライド番号プレースホルダー 1"/>
          <p:cNvSpPr>
            <a:spLocks noGrp="1"/>
          </p:cNvSpPr>
          <p:nvPr>
            <p:ph type="sldNum" sz="quarter" idx="12"/>
          </p:nvPr>
        </p:nvSpPr>
        <p:spPr>
          <a:xfrm>
            <a:off x="7689304" y="6558892"/>
            <a:ext cx="2133600" cy="476250"/>
          </a:xfrm>
        </p:spPr>
        <p:txBody>
          <a:bodyPr/>
          <a:lstStyle/>
          <a:p>
            <a:pPr>
              <a:defRPr/>
            </a:pPr>
            <a:fld id="{804D6B79-3AEB-42FE-A736-A41F7AEA0445}" type="slidenum">
              <a:rPr lang="en-US" altLang="ja-JP">
                <a:solidFill>
                  <a:srgbClr val="000000"/>
                </a:solidFill>
                <a:ea typeface="ＭＳ Ｐゴシック"/>
              </a:rPr>
              <a:pPr>
                <a:defRPr/>
              </a:pPr>
              <a:t>6</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617653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41432" y="692696"/>
            <a:ext cx="9648110" cy="3528392"/>
          </a:xfrm>
          <a:prstGeom prst="rect">
            <a:avLst/>
          </a:prstGeom>
          <a:solidFill>
            <a:schemeClr val="accent6">
              <a:lumMod val="20000"/>
              <a:lumOff val="80000"/>
            </a:schemeClr>
          </a:solidFill>
          <a:ln>
            <a:solidFill>
              <a:schemeClr val="tx1"/>
            </a:solidFill>
            <a:prstDash val="dash"/>
          </a:ln>
        </p:spPr>
        <p:txBody>
          <a:bodyPr vert="horz" lIns="91341" tIns="45673" rIns="91341" bIns="4567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都道府県の障害保健福祉圏域別の障害児通所支援及び障害児相談支援の状況をみると、児童発達支援や放課後等デイ</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サービス、障害児相談支援の事業所は、ほとんどの圏域において、少なくとも１カ所以上が指定されている状況にある。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しかしながら、児童発達支援を行う事業所のうち、児童発達支援に加え、保育所等訪問支援などの地域支援を行い、障害児</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支</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援</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の中核的な施設となる児童発達支援センターについては、すべての圏域で配置されているという状況に至っていない。</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また、保育所等訪問支援についても、すべての圏域で配置されているという状況に至っていない。</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圏域ごとの事業所指定状況</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児童発達支援（児童発達支援センターを含む）　９７．４％</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放課後等デイサービス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９６．９％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保育所等訪問支援　　　　　</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７２．６％</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障害児相談支援　　　　　　　</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１００％</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［平成２７年４月１日現在　障害児・発達障害者支援室調べ］</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endPar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圏域ごとの事業所の配置状況</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児童発達支援センター　　６５％（保育所等訪問支援を実施している児童発達支援センター　５８％）</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［平成２８年４月１日現在　障害児・発達障害者支援室調べ］</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sp>
        <p:nvSpPr>
          <p:cNvPr id="6" name="正方形/長方形 5"/>
          <p:cNvSpPr/>
          <p:nvPr/>
        </p:nvSpPr>
        <p:spPr>
          <a:xfrm>
            <a:off x="38478" y="570170"/>
            <a:ext cx="3651015" cy="338552"/>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障害児通所支援の現状について</a:t>
            </a:r>
          </a:p>
        </p:txBody>
      </p:sp>
      <p:sp>
        <p:nvSpPr>
          <p:cNvPr id="29" name="タイトル 1"/>
          <p:cNvSpPr txBox="1">
            <a:spLocks/>
          </p:cNvSpPr>
          <p:nvPr/>
        </p:nvSpPr>
        <p:spPr>
          <a:xfrm>
            <a:off x="128464" y="4365104"/>
            <a:ext cx="9648110" cy="2204864"/>
          </a:xfrm>
          <a:prstGeom prst="rect">
            <a:avLst/>
          </a:prstGeom>
          <a:solidFill>
            <a:schemeClr val="accent6">
              <a:lumMod val="20000"/>
              <a:lumOff val="80000"/>
            </a:schemeClr>
          </a:solidFill>
          <a:ln>
            <a:solidFill>
              <a:schemeClr val="tx1"/>
            </a:solidFill>
            <a:prstDash val="solid"/>
          </a:ln>
        </p:spPr>
        <p:txBody>
          <a:bodyPr vert="horz" lIns="91341" tIns="45673" rIns="91341" bIns="4567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上記の現状を踏まえ、次期基本指針においては、</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重層的な地域支援体制の構築を目指すため</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、以下のように成果目標を設定してはどうか。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・児童発達支援センターを中核とした重層的な地域支援体制の構築を目指すため、</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平成３２</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年度末</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までに、児童発達支援セン</a:t>
            </a:r>
            <a:endParaRPr kumimoji="1" lang="en-US"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ターを各市町村に少なくとも１カ所以上設置する</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ことを基本とする</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なお、市町村単独での設置が困難な場合には、関係市町村</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の協議により、圏域で設置することもできるものとする。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・地域社会への参加・包容（インクルージョン）を推進するため、各</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市町村（又は圏域）</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に設置された児童発達支援センターが保</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育所等訪問支援を実施するなどにより、</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平成３２年度末までに、すべての市町村において、保育所</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等</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訪問支援を利用できる</a:t>
            </a:r>
            <a:endParaRPr kumimoji="1" lang="en-US"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体制を構築する</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ことを基本とする</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p>
        </p:txBody>
      </p:sp>
      <p:sp>
        <p:nvSpPr>
          <p:cNvPr id="7" name="正方形/長方形 6"/>
          <p:cNvSpPr/>
          <p:nvPr/>
        </p:nvSpPr>
        <p:spPr>
          <a:xfrm>
            <a:off x="128464" y="4149080"/>
            <a:ext cx="1691226" cy="41056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成果目標（案）</a:t>
            </a:r>
          </a:p>
        </p:txBody>
      </p:sp>
      <p:sp>
        <p:nvSpPr>
          <p:cNvPr id="2" name="下矢印 1"/>
          <p:cNvSpPr/>
          <p:nvPr/>
        </p:nvSpPr>
        <p:spPr>
          <a:xfrm>
            <a:off x="3931995" y="4221088"/>
            <a:ext cx="1950217" cy="34929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 name="スライド番号プレースホルダー 2"/>
          <p:cNvSpPr>
            <a:spLocks noGrp="1"/>
          </p:cNvSpPr>
          <p:nvPr>
            <p:ph type="sldNum" sz="quarter" idx="12"/>
          </p:nvPr>
        </p:nvSpPr>
        <p:spPr>
          <a:xfrm>
            <a:off x="7619412" y="6619875"/>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111373-AF96-435E-B421-EF15E0FA5871}" type="slidenum">
              <a:rPr kumimoji="1" lang="en-US" altLang="ja-JP" sz="14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en-US" altLang="ja-JP" sz="1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grpSp>
        <p:nvGrpSpPr>
          <p:cNvPr id="9" name="グループ化 10"/>
          <p:cNvGrpSpPr>
            <a:grpSpLocks/>
          </p:cNvGrpSpPr>
          <p:nvPr/>
        </p:nvGrpSpPr>
        <p:grpSpPr bwMode="auto">
          <a:xfrm>
            <a:off x="80" y="404664"/>
            <a:ext cx="9906000" cy="71438"/>
            <a:chOff x="0" y="188640"/>
            <a:chExt cx="9144000" cy="72008"/>
          </a:xfrm>
        </p:grpSpPr>
        <p:cxnSp>
          <p:nvCxnSpPr>
            <p:cNvPr id="10" name="直線コネクタ 9"/>
            <p:cNvCxnSpPr/>
            <p:nvPr/>
          </p:nvCxnSpPr>
          <p:spPr>
            <a:xfrm>
              <a:off x="0" y="188640"/>
              <a:ext cx="9144000" cy="0"/>
            </a:xfrm>
            <a:prstGeom prst="line">
              <a:avLst/>
            </a:prstGeom>
            <a:noFill/>
            <a:ln w="9525" cap="flat" cmpd="sng" algn="ctr">
              <a:solidFill>
                <a:srgbClr val="99CCFF"/>
              </a:solidFill>
              <a:prstDash val="solid"/>
            </a:ln>
            <a:effectLst/>
          </p:spPr>
        </p:cxnSp>
        <p:cxnSp>
          <p:nvCxnSpPr>
            <p:cNvPr id="11" name="直線コネクタ 10"/>
            <p:cNvCxnSpPr/>
            <p:nvPr/>
          </p:nvCxnSpPr>
          <p:spPr>
            <a:xfrm>
              <a:off x="0" y="260648"/>
              <a:ext cx="9144000" cy="0"/>
            </a:xfrm>
            <a:prstGeom prst="line">
              <a:avLst/>
            </a:prstGeom>
            <a:noFill/>
            <a:ln w="57150" cap="flat" cmpd="sng" algn="ctr">
              <a:solidFill>
                <a:srgbClr val="99CCFF"/>
              </a:solidFill>
              <a:prstDash val="solid"/>
            </a:ln>
            <a:effectLst/>
          </p:spPr>
        </p:cxnSp>
      </p:grpSp>
      <p:sp>
        <p:nvSpPr>
          <p:cNvPr id="12" name="正方形/長方形 11"/>
          <p:cNvSpPr/>
          <p:nvPr/>
        </p:nvSpPr>
        <p:spPr>
          <a:xfrm>
            <a:off x="35" y="-27358"/>
            <a:ext cx="9906000" cy="400110"/>
          </a:xfrm>
          <a:prstGeom prst="rect">
            <a:avLst/>
          </a:prstGeom>
        </p:spPr>
        <p:txBody>
          <a:bodyPr wrap="square" lIns="91341" tIns="45673" rIns="91341" bIns="4567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成果目標㈠　障害児に対する重層的な地域支援体制の構築について</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260" y="34278"/>
            <a:ext cx="2411670" cy="5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7B72753C-BD76-43E1-8A7D-744C320F7E71}"/>
              </a:ext>
            </a:extLst>
          </p:cNvPr>
          <p:cNvSpPr txBox="1"/>
          <p:nvPr/>
        </p:nvSpPr>
        <p:spPr>
          <a:xfrm>
            <a:off x="8553400" y="548680"/>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Text Box 15">
            <a:extLst>
              <a:ext uri="{FF2B5EF4-FFF2-40B4-BE49-F238E27FC236}">
                <a16:creationId xmlns:a16="http://schemas.microsoft.com/office/drawing/2014/main" id="{09285B60-7CCE-4D06-BED0-3D83972C1524}"/>
              </a:ext>
            </a:extLst>
          </p:cNvPr>
          <p:cNvSpPr txBox="1">
            <a:spLocks noChangeArrowheads="1"/>
          </p:cNvSpPr>
          <p:nvPr/>
        </p:nvSpPr>
        <p:spPr bwMode="auto">
          <a:xfrm>
            <a:off x="63785" y="6581001"/>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3806250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a:xfrm>
            <a:off x="128464" y="620688"/>
            <a:ext cx="9648110" cy="3132348"/>
          </a:xfrm>
          <a:prstGeom prst="rect">
            <a:avLst/>
          </a:prstGeom>
          <a:solidFill>
            <a:schemeClr val="accent6">
              <a:lumMod val="20000"/>
              <a:lumOff val="80000"/>
            </a:schemeClr>
          </a:solidFill>
          <a:ln>
            <a:solidFill>
              <a:schemeClr val="tx1"/>
            </a:solidFill>
            <a:prstDash val="dash"/>
          </a:ln>
        </p:spPr>
        <p:txBody>
          <a:bodyPr vert="horz" lIns="91341" tIns="45673" rIns="91341" bIns="4567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180788" marR="0" lvl="0" indent="-180788"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こうした</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障害児通所支援が整備されたとしても、医療的ニーズの高い重症心身障害児は、一般の障害児通所支援で支援を受</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け</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ることは難しい状況にある。このため、重症心身障害児を主に支援する事業所が必要となるが、こうした事業所は少なく、身近な地域で支援が受けられる状況にはなっていない。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endParaRPr kumimoji="1" lang="ja-JP" altLang="ja-JP" sz="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主に重症心身障害児の発達支援を行っている事業所の割合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児童発達支援　　２４８カ所（事業所全体の６．３％）</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放課後等デイサービス　３５４カ所（事業所全体の４．１％）</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［平成２８年５月　国保連データ。重症心身障害児に対し支援を行う場合の単価を算定している事業所数を集計］</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266414" marR="0" lvl="0" indent="-266414"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医療技術の進歩等を背景として、</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NICU</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等に長期間入院した後、人工呼吸器等を使用し、たんの吸引などの医療的ケアが必要な障害児（重症心身障害児のうち医療的ケアが必要な障害児を含む）が増加している。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266414" marR="0" lvl="0" indent="-266414"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医療的ケア児がそれぞれの地域で適切な支援を受けられるよう、先般の児童福祉法改正において、「地方公共団体は、人工呼吸</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器を装着している障害児その他の日常生活を営むために医療を要する状態にある障害児が、その心身の状況に応じた適切な保健、医療、福祉、その他の各関連分野の支援を受けられるよう、保健、医療、福祉その他の各関連分野の支援を行う機関との連携調整を行うための体制の整備に関し、必要な措置を講ずるように努めなければならない」と規定されたところであ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en-US" sz="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endParaRPr kumimoji="1" lang="en-US" altLang="ja-JP" sz="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　関係機関の協議の場を設置している自治体・・・大阪府、三重県など</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sp>
        <p:nvSpPr>
          <p:cNvPr id="33" name="正方形/長方形 32"/>
          <p:cNvSpPr/>
          <p:nvPr/>
        </p:nvSpPr>
        <p:spPr>
          <a:xfrm>
            <a:off x="38479" y="476673"/>
            <a:ext cx="3546394" cy="360040"/>
          </a:xfrm>
          <a:prstGeom prst="rect">
            <a:avLst/>
          </a:prstGeom>
          <a:solidFill>
            <a:srgbClr val="C1F4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医療的ニーズへの対応状況について</a:t>
            </a:r>
          </a:p>
        </p:txBody>
      </p:sp>
      <p:sp>
        <p:nvSpPr>
          <p:cNvPr id="8" name="下矢印 7"/>
          <p:cNvSpPr/>
          <p:nvPr/>
        </p:nvSpPr>
        <p:spPr>
          <a:xfrm>
            <a:off x="3976884" y="3789040"/>
            <a:ext cx="1950217" cy="3600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9" name="タイトル 1"/>
          <p:cNvSpPr txBox="1">
            <a:spLocks/>
          </p:cNvSpPr>
          <p:nvPr/>
        </p:nvSpPr>
        <p:spPr>
          <a:xfrm>
            <a:off x="128464" y="4167903"/>
            <a:ext cx="9648110" cy="2664296"/>
          </a:xfrm>
          <a:prstGeom prst="rect">
            <a:avLst/>
          </a:prstGeom>
          <a:solidFill>
            <a:schemeClr val="accent6">
              <a:lumMod val="20000"/>
              <a:lumOff val="80000"/>
            </a:schemeClr>
          </a:solidFill>
          <a:ln>
            <a:solidFill>
              <a:schemeClr val="tx1"/>
            </a:solidFill>
            <a:prstDash val="solid"/>
          </a:ln>
        </p:spPr>
        <p:txBody>
          <a:bodyPr vert="horz" lIns="91341" tIns="45673" rIns="91341" bIns="4567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上記の現状を踏まえ、次期基本指針においては、以下のように成果目標を設定してはどうか。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主に重症心身障害児を支援する児童発達支援事業所及び放課後等デイサービス事業所の</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確保</a:t>
            </a:r>
            <a:endPar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358390" marR="0" lvl="0" indent="-358390" algn="l"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・重症心身障害児が身近な地域で支援が受けられるように、</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平成３２年度末までに、主に重症心身障害児を支援する児童発達支援事業所及び放課後等デイサービス事業所を各市町村に少なくとも１カ所以上</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確保</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する</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ことを基本とする</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なお、市町村単独での確保が困難な場合には、関係市町村の協議により、圏域で確保することもできるものとする。</a:t>
            </a:r>
            <a:endParaRPr kumimoji="1" lang="en-US"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医療的ケア児支援のための保健・医療・障害福祉・保育・教育等の関係機関の協議の場の設置</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358390" marR="0" lvl="0" indent="-35839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・医療的ケア児が適切な支援を受けられるよう</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に</a:t>
            </a:r>
            <a:r>
              <a:rPr kumimoji="1" lang="ja-JP"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平成３０年度末までに、</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各</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都道府県</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、各圏域及び各</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市町村において、保健、医療、障害福祉、保育、教育等の関係機関が連携を図るための協議の場を設ける</a:t>
            </a:r>
            <a:r>
              <a:rPr kumimoji="1" lang="ja-JP" altLang="en-US"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ことを基本とする</a:t>
            </a:r>
            <a:r>
              <a:rPr kumimoji="1" lang="ja-JP" altLang="ja-JP" sz="14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なお、市町村単独での設置が困難な場合には、都道府県の関与の下、関係市町村の協議により、圏域で設置することもできるものとする。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358390" marR="0" lvl="0" indent="-358390" algn="l" defTabSz="914400" rtl="0" eaLnBrk="1" fontAlgn="base" latinLnBrk="0" hangingPunct="1">
              <a:lnSpc>
                <a:spcPct val="100000"/>
              </a:lnSpc>
              <a:spcBef>
                <a:spcPct val="0"/>
              </a:spcBef>
              <a:spcAft>
                <a:spcPct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358390" marR="0" lvl="0" indent="-35839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上記に加え、医療的ケア児に対する関係分野の支援を調整するコーディネーターの配置の促進を基本指針に位置づけることとしてはどうか。</a:t>
            </a:r>
          </a:p>
          <a:p>
            <a:pPr marL="358390" marR="0" lvl="0" indent="-35839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・医療的ケア児に対する総合的な支援体制の構築に向けて、関連分野の支援を調整するコーディネーターとして養成された相談支援専門員等の各　市町村への配置（市町村単独での配置が困難な場合は圏域での配置も可）促進を図る。</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p:txBody>
      </p:sp>
      <p:sp>
        <p:nvSpPr>
          <p:cNvPr id="7" name="正方形/長方形 6"/>
          <p:cNvSpPr/>
          <p:nvPr/>
        </p:nvSpPr>
        <p:spPr>
          <a:xfrm>
            <a:off x="128464" y="3789040"/>
            <a:ext cx="1691226" cy="36004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成果目標等（案）</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111373-AF96-435E-B421-EF15E0FA5871}" type="slidenum">
              <a:rPr kumimoji="1" lang="en-US" altLang="ja-JP" sz="14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grpSp>
        <p:nvGrpSpPr>
          <p:cNvPr id="11" name="グループ化 10"/>
          <p:cNvGrpSpPr>
            <a:grpSpLocks/>
          </p:cNvGrpSpPr>
          <p:nvPr/>
        </p:nvGrpSpPr>
        <p:grpSpPr bwMode="auto">
          <a:xfrm>
            <a:off x="80" y="332675"/>
            <a:ext cx="9906000" cy="71438"/>
            <a:chOff x="0" y="188640"/>
            <a:chExt cx="9144000" cy="72008"/>
          </a:xfrm>
        </p:grpSpPr>
        <p:cxnSp>
          <p:nvCxnSpPr>
            <p:cNvPr id="12" name="直線コネクタ 11"/>
            <p:cNvCxnSpPr/>
            <p:nvPr/>
          </p:nvCxnSpPr>
          <p:spPr>
            <a:xfrm>
              <a:off x="0" y="188640"/>
              <a:ext cx="9144000" cy="0"/>
            </a:xfrm>
            <a:prstGeom prst="line">
              <a:avLst/>
            </a:prstGeom>
            <a:noFill/>
            <a:ln w="9525" cap="flat" cmpd="sng" algn="ctr">
              <a:solidFill>
                <a:srgbClr val="99CCFF"/>
              </a:solidFill>
              <a:prstDash val="solid"/>
            </a:ln>
            <a:effectLst/>
          </p:spPr>
        </p:cxnSp>
        <p:cxnSp>
          <p:nvCxnSpPr>
            <p:cNvPr id="13" name="直線コネクタ 12"/>
            <p:cNvCxnSpPr/>
            <p:nvPr/>
          </p:nvCxnSpPr>
          <p:spPr>
            <a:xfrm>
              <a:off x="0" y="260648"/>
              <a:ext cx="9144000" cy="0"/>
            </a:xfrm>
            <a:prstGeom prst="line">
              <a:avLst/>
            </a:prstGeom>
            <a:noFill/>
            <a:ln w="57150" cap="flat" cmpd="sng" algn="ctr">
              <a:solidFill>
                <a:srgbClr val="99CCFF"/>
              </a:solidFill>
              <a:prstDash val="solid"/>
            </a:ln>
            <a:effectLst/>
          </p:spPr>
        </p:cxnSp>
      </p:grpSp>
      <p:sp>
        <p:nvSpPr>
          <p:cNvPr id="14" name="正方形/長方形 13"/>
          <p:cNvSpPr/>
          <p:nvPr/>
        </p:nvSpPr>
        <p:spPr>
          <a:xfrm>
            <a:off x="35" y="-99346"/>
            <a:ext cx="9906000" cy="461665"/>
          </a:xfrm>
          <a:prstGeom prst="rect">
            <a:avLst/>
          </a:prstGeom>
        </p:spPr>
        <p:txBody>
          <a:bodyPr wrap="square" lIns="91341" tIns="45673" rIns="91341" bIns="4567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成果目標㈡　医療的ニーズへの対応について</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260" y="34278"/>
            <a:ext cx="2411670" cy="5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8D15D5A6-D5C3-4496-A3E6-231CDAC195AC}"/>
              </a:ext>
            </a:extLst>
          </p:cNvPr>
          <p:cNvSpPr txBox="1"/>
          <p:nvPr/>
        </p:nvSpPr>
        <p:spPr>
          <a:xfrm>
            <a:off x="8553400" y="620688"/>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98802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55"/>
          <p:cNvSpPr/>
          <p:nvPr/>
        </p:nvSpPr>
        <p:spPr>
          <a:xfrm>
            <a:off x="56460" y="692696"/>
            <a:ext cx="9750921" cy="1008112"/>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anchor="t"/>
          <a:lstStyle/>
          <a:p>
            <a:pPr marL="0" marR="0" lvl="0" indent="165100" algn="l" defTabSz="914400" rtl="0" eaLnBrk="0" fontAlgn="auto" latinLnBrk="0" hangingPunct="0">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333399">
                    <a:lumMod val="50000"/>
                  </a:srgbClr>
                </a:solidFill>
                <a:effectLst/>
                <a:uLnTx/>
                <a:uFillTx/>
                <a:latin typeface="HGPｺﾞｼｯｸM" pitchFamily="50" charset="-128"/>
                <a:ea typeface="HGPｺﾞｼｯｸM" pitchFamily="50" charset="-128"/>
                <a:cs typeface="+mn-cs"/>
              </a:rPr>
              <a:t>障害者の重度化・高齢化や「親亡き後」を見据え、</a:t>
            </a:r>
            <a:r>
              <a:rPr kumimoji="0" lang="ja-JP" altLang="en-US" sz="1800" b="0" i="0" u="none" strike="noStrike" kern="0" cap="none" spc="0" normalizeH="0" baseline="0" noProof="0" dirty="0">
                <a:ln>
                  <a:noFill/>
                </a:ln>
                <a:solidFill>
                  <a:srgbClr val="333399">
                    <a:lumMod val="50000"/>
                  </a:srgbClr>
                </a:solidFill>
                <a:effectLst/>
                <a:uLnTx/>
                <a:uFillTx/>
                <a:latin typeface="ＤＦ特太ゴシック体" pitchFamily="49" charset="-128"/>
                <a:ea typeface="ＤＦ特太ゴシック体" pitchFamily="49" charset="-128"/>
                <a:cs typeface="+mn-cs"/>
              </a:rPr>
              <a:t>居住支援のための機能（相談、緊急時の受け入れ・対応、体験の機会・場、専門的人材の確保・養成、地域の体制づくり）</a:t>
            </a:r>
            <a:r>
              <a:rPr kumimoji="0" lang="ja-JP" altLang="en-US" sz="1800" b="0" i="0" u="none" strike="noStrike" kern="0" cap="none" spc="0" normalizeH="0" baseline="0" noProof="0" dirty="0">
                <a:ln>
                  <a:noFill/>
                </a:ln>
                <a:solidFill>
                  <a:srgbClr val="333399">
                    <a:lumMod val="50000"/>
                  </a:srgbClr>
                </a:solidFill>
                <a:effectLst/>
                <a:uLnTx/>
                <a:uFillTx/>
                <a:latin typeface="HGPｺﾞｼｯｸM" pitchFamily="50" charset="-128"/>
                <a:ea typeface="HGPｺﾞｼｯｸM" pitchFamily="50" charset="-128"/>
                <a:cs typeface="+mn-cs"/>
              </a:rPr>
              <a:t>を、地域の実情に応じた創意工夫により整備し、障害者の生活を地域全体で支えるサービス提供体制を構築。</a:t>
            </a:r>
            <a:endParaRPr kumimoji="0" lang="en-US" altLang="ja-JP" sz="2000" b="0" i="0" u="none" strike="noStrike" kern="0" cap="none" spc="0" normalizeH="0" baseline="0" noProof="0" dirty="0">
              <a:ln>
                <a:noFill/>
              </a:ln>
              <a:solidFill>
                <a:srgbClr val="333399">
                  <a:lumMod val="50000"/>
                </a:srgbClr>
              </a:solidFill>
              <a:effectLst/>
              <a:uLnTx/>
              <a:uFillTx/>
              <a:latin typeface="HGPｺﾞｼｯｸM" pitchFamily="50" charset="-128"/>
              <a:ea typeface="HGPｺﾞｼｯｸM" pitchFamily="50" charset="-128"/>
              <a:cs typeface="+mn-cs"/>
            </a:endParaRPr>
          </a:p>
        </p:txBody>
      </p:sp>
      <p:sp>
        <p:nvSpPr>
          <p:cNvPr id="66" name="テキスト ボックス 65"/>
          <p:cNvSpPr txBox="1"/>
          <p:nvPr/>
        </p:nvSpPr>
        <p:spPr>
          <a:xfrm>
            <a:off x="136078" y="116632"/>
            <a:ext cx="9597588" cy="432048"/>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rtlCol="0" anchor="ctr" anchorCtr="0">
            <a:noAutofit/>
          </a:bodyPr>
          <a:lstStyle/>
          <a:p>
            <a:pPr marL="0" marR="0" lvl="0" indent="0" algn="ctr" defTabSz="91427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itchFamily="50" charset="-128"/>
                <a:ea typeface="HG丸ｺﾞｼｯｸM-PRO" pitchFamily="50" charset="-128"/>
                <a:cs typeface="+mn-cs"/>
              </a:rPr>
              <a:t>地域生活支援拠点等の整備について</a:t>
            </a:r>
          </a:p>
        </p:txBody>
      </p:sp>
      <p:sp>
        <p:nvSpPr>
          <p:cNvPr id="43" name="テキスト ボックス 221"/>
          <p:cNvSpPr>
            <a:spLocks noChangeArrowheads="1"/>
          </p:cNvSpPr>
          <p:nvPr/>
        </p:nvSpPr>
        <p:spPr bwMode="auto">
          <a:xfrm>
            <a:off x="1" y="1702544"/>
            <a:ext cx="9807380" cy="502320"/>
          </a:xfrm>
          <a:prstGeom prst="bevel">
            <a:avLst>
              <a:gd name="adj" fmla="val 12500"/>
            </a:avLst>
          </a:prstGeom>
          <a:noFill/>
          <a:ln w="9525">
            <a:noFill/>
            <a:miter lim="800000"/>
            <a:headEnd/>
            <a:tailEnd/>
          </a:ln>
        </p:spPr>
        <p:txBody>
          <a:bodyPr wrap="none" lIns="0" tIns="0" rIns="0" bIns="0" anchor="ctr"/>
          <a:lstStyle/>
          <a:p>
            <a:pPr marL="0" marR="0" lvl="0" indent="0" algn="l" defTabSz="1348098"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srgbClr val="333399">
                    <a:lumMod val="50000"/>
                  </a:srgbClr>
                </a:solidFill>
                <a:effectLst/>
                <a:uLnTx/>
                <a:uFillTx/>
                <a:latin typeface="Arial"/>
                <a:ea typeface="ＤＨＰ特太ゴシック体" pitchFamily="2" charset="-128"/>
                <a:cs typeface="+mn-cs"/>
              </a:rPr>
              <a:t>●地域生活支援拠点等の整備手法（イメージ</a:t>
            </a:r>
            <a:r>
              <a:rPr kumimoji="0" lang="ja-JP" altLang="en-US" sz="1600" b="0" i="0" u="none" strike="noStrike" kern="0" cap="none" spc="0" normalizeH="0" baseline="0" noProof="0" dirty="0">
                <a:ln>
                  <a:noFill/>
                </a:ln>
                <a:solidFill>
                  <a:srgbClr val="333399">
                    <a:lumMod val="50000"/>
                  </a:srgbClr>
                </a:solidFill>
                <a:effectLst/>
                <a:uLnTx/>
                <a:uFillTx/>
                <a:latin typeface="Arial"/>
                <a:ea typeface="ＤＨＰ特太ゴシック体" pitchFamily="2" charset="-128"/>
                <a:cs typeface="+mn-cs"/>
              </a:rPr>
              <a:t>）</a:t>
            </a:r>
            <a:r>
              <a:rPr kumimoji="0" lang="en-US" altLang="ja-JP" sz="1100" b="0" i="0" u="sng" strike="noStrike" kern="0" cap="none" spc="0" normalizeH="0" baseline="0" noProof="0" dirty="0">
                <a:ln>
                  <a:noFill/>
                </a:ln>
                <a:solidFill>
                  <a:srgbClr val="FF0000"/>
                </a:solidFill>
                <a:effectLst/>
                <a:uLnTx/>
                <a:uFillTx/>
                <a:latin typeface="ＭＳ Ｐゴシック"/>
                <a:ea typeface="ＭＳ Ｐゴシック"/>
                <a:cs typeface="+mn-cs"/>
              </a:rPr>
              <a:t>※</a:t>
            </a:r>
            <a:r>
              <a:rPr kumimoji="0" lang="ja-JP" altLang="en-US" sz="1100" b="0" i="0" u="sng" strike="noStrike" kern="0" cap="none" spc="0" normalizeH="0" baseline="0" noProof="0" dirty="0">
                <a:ln>
                  <a:noFill/>
                </a:ln>
                <a:solidFill>
                  <a:srgbClr val="FF0000"/>
                </a:solidFill>
                <a:effectLst/>
                <a:uLnTx/>
                <a:uFillTx/>
                <a:latin typeface="ＭＳ Ｐゴシック"/>
                <a:ea typeface="ＭＳ Ｐゴシック"/>
                <a:cs typeface="+mn-cs"/>
              </a:rPr>
              <a:t>あくまで参考例であり、これにとらわれず地域の実情に応じた整備を行うものとする。</a:t>
            </a:r>
          </a:p>
        </p:txBody>
      </p:sp>
      <p:sp>
        <p:nvSpPr>
          <p:cNvPr id="44" name="コンテンツ プレースホルダ 2"/>
          <p:cNvSpPr txBox="1">
            <a:spLocks/>
          </p:cNvSpPr>
          <p:nvPr/>
        </p:nvSpPr>
        <p:spPr bwMode="auto">
          <a:xfrm>
            <a:off x="79225" y="2180420"/>
            <a:ext cx="9750922" cy="448344"/>
          </a:xfrm>
          <a:prstGeom prst="rect">
            <a:avLst/>
          </a:prstGeom>
          <a:solidFill>
            <a:srgbClr val="FFCCFF">
              <a:alpha val="74902"/>
            </a:srgbClr>
          </a:solidFill>
          <a:ln w="34925"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1F497D">
                    <a:lumMod val="75000"/>
                  </a:srgbClr>
                </a:solidFill>
                <a:effectLst/>
                <a:uLnTx/>
                <a:uFillTx/>
                <a:latin typeface="ＭＳ Ｐゴシック" panose="020B0600070205080204" pitchFamily="50" charset="-128"/>
                <a:ea typeface="ＭＳ Ｐゴシック"/>
                <a:cs typeface="+mn-cs"/>
              </a:rPr>
              <a:t>各地域のニーズ、既存のサービスの整備状況など各地域の個別の状況に応じ、協議会等を活用して検討。</a:t>
            </a:r>
            <a:endParaRPr kumimoji="1" lang="en-US" altLang="ja-JP" sz="1600" b="0" i="0" u="none" strike="noStrike" kern="1200" cap="none" spc="0" normalizeH="0" baseline="0" noProof="0" dirty="0">
              <a:ln>
                <a:noFill/>
              </a:ln>
              <a:solidFill>
                <a:srgbClr val="1F497D">
                  <a:lumMod val="75000"/>
                </a:srgbClr>
              </a:solidFill>
              <a:effectLst/>
              <a:uLnTx/>
              <a:uFillTx/>
              <a:latin typeface="ＭＳ Ｐゴシック" panose="020B0600070205080204" pitchFamily="50" charset="-128"/>
              <a:ea typeface="ＭＳ Ｐゴシック"/>
              <a:cs typeface="+mn-cs"/>
            </a:endParaRPr>
          </a:p>
        </p:txBody>
      </p:sp>
      <p:grpSp>
        <p:nvGrpSpPr>
          <p:cNvPr id="45" name="グループ化 44"/>
          <p:cNvGrpSpPr/>
          <p:nvPr/>
        </p:nvGrpSpPr>
        <p:grpSpPr>
          <a:xfrm>
            <a:off x="56459" y="2780930"/>
            <a:ext cx="9677206" cy="4049336"/>
            <a:chOff x="81743" y="6030852"/>
            <a:chExt cx="6699082" cy="3131508"/>
          </a:xfrm>
        </p:grpSpPr>
        <p:sp>
          <p:nvSpPr>
            <p:cNvPr id="47" name="下矢印 46"/>
            <p:cNvSpPr/>
            <p:nvPr/>
          </p:nvSpPr>
          <p:spPr>
            <a:xfrm rot="10800000">
              <a:off x="3269163" y="8699825"/>
              <a:ext cx="274873" cy="254601"/>
            </a:xfrm>
            <a:prstGeom prst="downArrow">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8" name="角丸四角形 47"/>
            <p:cNvSpPr/>
            <p:nvPr/>
          </p:nvSpPr>
          <p:spPr>
            <a:xfrm>
              <a:off x="81743" y="6169905"/>
              <a:ext cx="6699082" cy="2506551"/>
            </a:xfrm>
            <a:prstGeom prst="roundRect">
              <a:avLst>
                <a:gd name="adj" fmla="val 4056"/>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Arial"/>
                <a:ea typeface="ＭＳ Ｐゴシック"/>
                <a:cs typeface="+mn-cs"/>
              </a:endParaRPr>
            </a:p>
          </p:txBody>
        </p:sp>
        <p:grpSp>
          <p:nvGrpSpPr>
            <p:cNvPr id="49" name="グループ化 48"/>
            <p:cNvGrpSpPr/>
            <p:nvPr/>
          </p:nvGrpSpPr>
          <p:grpSpPr>
            <a:xfrm>
              <a:off x="134291" y="6659289"/>
              <a:ext cx="6497026" cy="1969406"/>
              <a:chOff x="136076" y="2636914"/>
              <a:chExt cx="9671305" cy="4108639"/>
            </a:xfrm>
          </p:grpSpPr>
          <p:sp>
            <p:nvSpPr>
              <p:cNvPr id="57" name="角丸四角形 56"/>
              <p:cNvSpPr/>
              <p:nvPr/>
            </p:nvSpPr>
            <p:spPr>
              <a:xfrm>
                <a:off x="136076" y="2797895"/>
                <a:ext cx="4776824"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58" name="角丸四角形 57"/>
              <p:cNvSpPr/>
              <p:nvPr/>
            </p:nvSpPr>
            <p:spPr>
              <a:xfrm>
                <a:off x="5034285" y="2797895"/>
                <a:ext cx="4773096"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59" name="フローチャート : 判断 58"/>
              <p:cNvSpPr/>
              <p:nvPr/>
            </p:nvSpPr>
            <p:spPr>
              <a:xfrm>
                <a:off x="5524975" y="3591853"/>
                <a:ext cx="3728592" cy="2526274"/>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60" name="角丸四角形 59"/>
              <p:cNvSpPr/>
              <p:nvPr/>
            </p:nvSpPr>
            <p:spPr>
              <a:xfrm>
                <a:off x="6731429" y="4054741"/>
                <a:ext cx="1437931"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体験の機会・場</a:t>
                </a:r>
              </a:p>
            </p:txBody>
          </p:sp>
          <p:pic>
            <p:nvPicPr>
              <p:cNvPr id="61" name="Picture 24" descr="老人ホーム"/>
              <p:cNvPicPr>
                <a:picLocks noChangeAspect="1" noChangeArrowheads="1"/>
              </p:cNvPicPr>
              <p:nvPr/>
            </p:nvPicPr>
            <p:blipFill>
              <a:blip r:embed="rId2" cstate="print"/>
              <a:srcRect/>
              <a:stretch>
                <a:fillRect/>
              </a:stretch>
            </p:blipFill>
            <p:spPr bwMode="auto">
              <a:xfrm>
                <a:off x="6897216" y="3029758"/>
                <a:ext cx="1143381" cy="1055430"/>
              </a:xfrm>
              <a:prstGeom prst="rect">
                <a:avLst/>
              </a:prstGeom>
              <a:noFill/>
            </p:spPr>
          </p:pic>
          <p:sp>
            <p:nvSpPr>
              <p:cNvPr id="62" name="コンテンツ プレースホルダ 2"/>
              <p:cNvSpPr txBox="1">
                <a:spLocks/>
              </p:cNvSpPr>
              <p:nvPr/>
            </p:nvSpPr>
            <p:spPr bwMode="auto">
              <a:xfrm>
                <a:off x="1064568" y="2658269"/>
                <a:ext cx="2941519" cy="26828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t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多機能拠点整備型</a:t>
                </a:r>
                <a:endParaRPr kumimoji="1" lang="en-US" altLang="ja-JP" sz="11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sp>
            <p:nvSpPr>
              <p:cNvPr id="65" name="コンテンツ プレースホルダ 2"/>
              <p:cNvSpPr txBox="1">
                <a:spLocks/>
              </p:cNvSpPr>
              <p:nvPr/>
            </p:nvSpPr>
            <p:spPr bwMode="auto">
              <a:xfrm>
                <a:off x="6609184" y="2636914"/>
                <a:ext cx="1560175" cy="289638"/>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面的整備型</a:t>
                </a:r>
                <a:endParaRPr kumimoji="1" lang="en-US" altLang="ja-JP" sz="11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sp>
            <p:nvSpPr>
              <p:cNvPr id="67" name="円/楕円 66"/>
              <p:cNvSpPr/>
              <p:nvPr/>
            </p:nvSpPr>
            <p:spPr>
              <a:xfrm rot="16200000">
                <a:off x="1500969" y="2409769"/>
                <a:ext cx="2151536" cy="4032450"/>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68" name="角丸四角形 67"/>
              <p:cNvSpPr/>
              <p:nvPr/>
            </p:nvSpPr>
            <p:spPr>
              <a:xfrm>
                <a:off x="190401" y="3647729"/>
                <a:ext cx="1476102"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体験の機会・場</a:t>
                </a:r>
              </a:p>
            </p:txBody>
          </p:sp>
          <p:sp>
            <p:nvSpPr>
              <p:cNvPr id="69" name="角丸四角形 68"/>
              <p:cNvSpPr/>
              <p:nvPr/>
            </p:nvSpPr>
            <p:spPr>
              <a:xfrm>
                <a:off x="1701034" y="3128679"/>
                <a:ext cx="1546221"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緊急時の受け入れ</a:t>
                </a:r>
              </a:p>
            </p:txBody>
          </p:sp>
          <p:sp>
            <p:nvSpPr>
              <p:cNvPr id="70" name="角丸四角形 69"/>
              <p:cNvSpPr/>
              <p:nvPr/>
            </p:nvSpPr>
            <p:spPr>
              <a:xfrm>
                <a:off x="3760376" y="3600043"/>
                <a:ext cx="976599"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相談</a:t>
                </a:r>
              </a:p>
            </p:txBody>
          </p:sp>
          <p:pic>
            <p:nvPicPr>
              <p:cNvPr id="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775" y="3796330"/>
                <a:ext cx="1411638" cy="102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正方形/長方形 71"/>
              <p:cNvSpPr/>
              <p:nvPr/>
            </p:nvSpPr>
            <p:spPr>
              <a:xfrm>
                <a:off x="1548264" y="4757181"/>
                <a:ext cx="1921523"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グループホーム</a:t>
                </a:r>
                <a:endParaRPr kumimoji="1" lang="en-US" altLang="ja-JP"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障害者支援施設</a:t>
                </a:r>
                <a:endParaRPr kumimoji="1" lang="en-US" altLang="ja-JP"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基幹相談支援センター　</a:t>
                </a:r>
              </a:p>
            </p:txBody>
          </p:sp>
          <p:sp>
            <p:nvSpPr>
              <p:cNvPr id="73" name="正方形/長方形 72"/>
              <p:cNvSpPr/>
              <p:nvPr/>
            </p:nvSpPr>
            <p:spPr>
              <a:xfrm>
                <a:off x="3224808" y="4863514"/>
                <a:ext cx="288032" cy="332711"/>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1F497D">
                        <a:lumMod val="50000"/>
                      </a:srgbClr>
                    </a:solidFill>
                    <a:effectLst/>
                    <a:uLnTx/>
                    <a:uFillTx/>
                    <a:latin typeface="HGPｺﾞｼｯｸM" pitchFamily="50" charset="-128"/>
                    <a:ea typeface="HGPｺﾞｼｯｸM" pitchFamily="50" charset="-128"/>
                    <a:cs typeface="+mn-cs"/>
                  </a:rPr>
                  <a:t>等</a:t>
                </a:r>
              </a:p>
            </p:txBody>
          </p:sp>
          <p:sp>
            <p:nvSpPr>
              <p:cNvPr id="74" name="角丸四角形 73"/>
              <p:cNvSpPr/>
              <p:nvPr/>
            </p:nvSpPr>
            <p:spPr>
              <a:xfrm>
                <a:off x="430194" y="5155117"/>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専門性</a:t>
                </a:r>
              </a:p>
            </p:txBody>
          </p:sp>
          <p:sp>
            <p:nvSpPr>
              <p:cNvPr id="75" name="角丸四角形 74"/>
              <p:cNvSpPr/>
              <p:nvPr/>
            </p:nvSpPr>
            <p:spPr>
              <a:xfrm>
                <a:off x="3190107" y="5250570"/>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地域の体制づくり</a:t>
                </a:r>
              </a:p>
            </p:txBody>
          </p:sp>
          <p:pic>
            <p:nvPicPr>
              <p:cNvPr id="76" name="Picture 14" descr="C:\Users\MMVLP\AppData\Local\Microsoft\Windows\Temporary Internet Files\Content.IE5\XKGTVJGM\MC9002909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734" y="3068960"/>
                <a:ext cx="365053" cy="38107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3760377" y="3832691"/>
                <a:ext cx="334650" cy="548610"/>
              </a:xfrm>
              <a:prstGeom prst="rect">
                <a:avLst/>
              </a:prstGeom>
              <a:noFill/>
            </p:spPr>
          </p:pic>
          <p:sp>
            <p:nvSpPr>
              <p:cNvPr id="78" name="角丸四角形 77"/>
              <p:cNvSpPr/>
              <p:nvPr/>
            </p:nvSpPr>
            <p:spPr>
              <a:xfrm>
                <a:off x="1045467" y="5978074"/>
                <a:ext cx="2979719" cy="404385"/>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80" name="テキスト ボックス 79"/>
              <p:cNvSpPr txBox="1"/>
              <p:nvPr/>
            </p:nvSpPr>
            <p:spPr>
              <a:xfrm>
                <a:off x="771548" y="6005099"/>
                <a:ext cx="3405191" cy="4469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障害福祉サービス・在宅医療等</a:t>
                </a:r>
                <a:endParaRPr kumimoji="1" lang="en-US" altLang="ja-JP" sz="12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81" name="上下矢印 80"/>
              <p:cNvSpPr/>
              <p:nvPr/>
            </p:nvSpPr>
            <p:spPr>
              <a:xfrm>
                <a:off x="2323360" y="5467434"/>
                <a:ext cx="301564" cy="580924"/>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tIns="0" bIns="0" rtlCol="0" anchor="ctr"/>
              <a:lstStyle/>
              <a:p>
                <a:pPr marL="0" marR="0" lvl="0" indent="0" algn="ctr" defTabSz="914400" rtl="0" eaLnBrk="1" fontAlgn="base" latinLnBrk="0" hangingPunct="1">
                  <a:lnSpc>
                    <a:spcPts val="14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srgbClr val="0070C0"/>
                  </a:solidFill>
                  <a:effectLst/>
                  <a:uLnTx/>
                  <a:uFillTx/>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82" name="正方形/長方形 81"/>
              <p:cNvSpPr/>
              <p:nvPr/>
            </p:nvSpPr>
            <p:spPr>
              <a:xfrm>
                <a:off x="2494594" y="5673414"/>
                <a:ext cx="1463942" cy="27586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必要に応じて連携</a:t>
                </a:r>
              </a:p>
            </p:txBody>
          </p:sp>
          <p:pic>
            <p:nvPicPr>
              <p:cNvPr id="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873" y="4347501"/>
                <a:ext cx="1161763" cy="92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10" descr="C:\Users\MMVLP\AppData\Local\Microsoft\Windows\Temporary Internet Files\Content.IE5\D72XNR2I\MCj02320620000[1].wmf"/>
              <p:cNvPicPr>
                <a:picLocks noChangeAspect="1" noChangeArrowheads="1"/>
              </p:cNvPicPr>
              <p:nvPr/>
            </p:nvPicPr>
            <p:blipFill>
              <a:blip r:embed="rId6"/>
              <a:srcRect/>
              <a:stretch>
                <a:fillRect/>
              </a:stretch>
            </p:blipFill>
            <p:spPr bwMode="auto">
              <a:xfrm>
                <a:off x="920552" y="3937698"/>
                <a:ext cx="400748" cy="536507"/>
              </a:xfrm>
              <a:prstGeom prst="rect">
                <a:avLst/>
              </a:prstGeom>
              <a:noFill/>
            </p:spPr>
          </p:pic>
          <p:pic>
            <p:nvPicPr>
              <p:cNvPr id="90"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8769424" y="3933056"/>
                <a:ext cx="660197" cy="1082298"/>
              </a:xfrm>
              <a:prstGeom prst="rect">
                <a:avLst/>
              </a:prstGeom>
              <a:noFill/>
            </p:spPr>
          </p:pic>
          <p:sp>
            <p:nvSpPr>
              <p:cNvPr id="92" name="角丸四角形 91"/>
              <p:cNvSpPr/>
              <p:nvPr/>
            </p:nvSpPr>
            <p:spPr>
              <a:xfrm>
                <a:off x="8652572" y="4885390"/>
                <a:ext cx="893900" cy="35590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相談</a:t>
                </a:r>
              </a:p>
            </p:txBody>
          </p:sp>
          <p:pic>
            <p:nvPicPr>
              <p:cNvPr id="9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4812" y="5377418"/>
                <a:ext cx="1083672" cy="74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角丸四角形 96"/>
              <p:cNvSpPr/>
              <p:nvPr/>
            </p:nvSpPr>
            <p:spPr>
              <a:xfrm>
                <a:off x="6690470" y="6027461"/>
                <a:ext cx="1478889"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10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緊急時の受け入れ</a:t>
                </a:r>
              </a:p>
            </p:txBody>
          </p:sp>
          <p:sp>
            <p:nvSpPr>
              <p:cNvPr id="98" name="正方形/長方形 97"/>
              <p:cNvSpPr/>
              <p:nvPr/>
            </p:nvSpPr>
            <p:spPr>
              <a:xfrm>
                <a:off x="4928831" y="5131338"/>
                <a:ext cx="1802598" cy="692345"/>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グループホーム</a:t>
                </a:r>
                <a:endParaRPr kumimoji="1" lang="en-US" altLang="ja-JP"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障害者支援施設</a:t>
                </a:r>
                <a:endParaRPr kumimoji="1" lang="en-US" altLang="ja-JP"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基幹相談支援センター　</a:t>
                </a:r>
              </a:p>
            </p:txBody>
          </p:sp>
          <p:sp>
            <p:nvSpPr>
              <p:cNvPr id="99" name="正方形/長方形 98"/>
              <p:cNvSpPr/>
              <p:nvPr/>
            </p:nvSpPr>
            <p:spPr>
              <a:xfrm>
                <a:off x="7978664" y="5698089"/>
                <a:ext cx="1061074" cy="251190"/>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短期入所　</a:t>
                </a:r>
              </a:p>
            </p:txBody>
          </p:sp>
          <p:sp>
            <p:nvSpPr>
              <p:cNvPr id="100" name="正方形/長方形 99"/>
              <p:cNvSpPr/>
              <p:nvPr/>
            </p:nvSpPr>
            <p:spPr>
              <a:xfrm>
                <a:off x="8290217" y="3707095"/>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相談支援事業所　</a:t>
                </a:r>
              </a:p>
            </p:txBody>
          </p:sp>
          <p:sp>
            <p:nvSpPr>
              <p:cNvPr id="102" name="正方形/長方形 101"/>
              <p:cNvSpPr/>
              <p:nvPr/>
            </p:nvSpPr>
            <p:spPr>
              <a:xfrm>
                <a:off x="5572115" y="3350225"/>
                <a:ext cx="1499042" cy="37541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日中活動サービス</a:t>
                </a:r>
                <a:endParaRPr kumimoji="1" lang="en-US" altLang="ja-JP"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事業所　</a:t>
                </a:r>
              </a:p>
            </p:txBody>
          </p:sp>
          <p:sp>
            <p:nvSpPr>
              <p:cNvPr id="103" name="角丸四角形 102"/>
              <p:cNvSpPr/>
              <p:nvPr/>
            </p:nvSpPr>
            <p:spPr>
              <a:xfrm>
                <a:off x="6494376" y="4650572"/>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地域の体制づくり</a:t>
                </a:r>
              </a:p>
            </p:txBody>
          </p:sp>
          <p:sp>
            <p:nvSpPr>
              <p:cNvPr id="104" name="角丸四角形 103"/>
              <p:cNvSpPr/>
              <p:nvPr/>
            </p:nvSpPr>
            <p:spPr>
              <a:xfrm>
                <a:off x="5105334" y="3971822"/>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専門性</a:t>
                </a:r>
              </a:p>
            </p:txBody>
          </p:sp>
          <p:pic>
            <p:nvPicPr>
              <p:cNvPr id="105" name="Picture 8" descr="C:\Users\MMVLP\AppData\Local\Microsoft\Windows\Temporary Internet Files\Content.IE5\J4T2SE5U\MC9004371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5300" y="4497569"/>
                <a:ext cx="589833" cy="548310"/>
              </a:xfrm>
              <a:prstGeom prst="rect">
                <a:avLst/>
              </a:prstGeom>
              <a:noFill/>
              <a:extLst>
                <a:ext uri="{909E8E84-426E-40DD-AFC4-6F175D3DCCD1}">
                  <a14:hiddenFill xmlns:a14="http://schemas.microsoft.com/office/drawing/2010/main">
                    <a:solidFill>
                      <a:srgbClr val="FFFFFF"/>
                    </a:solidFill>
                  </a14:hiddenFill>
                </a:ext>
              </a:extLst>
            </p:spPr>
          </p:pic>
          <p:sp>
            <p:nvSpPr>
              <p:cNvPr id="106" name="正方形/長方形 105"/>
              <p:cNvSpPr/>
              <p:nvPr/>
            </p:nvSpPr>
            <p:spPr>
              <a:xfrm>
                <a:off x="7190405" y="5015354"/>
                <a:ext cx="1849332" cy="225942"/>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EEECE1">
                        <a:lumMod val="10000"/>
                      </a:srgbClr>
                    </a:solidFill>
                    <a:effectLst/>
                    <a:uLnTx/>
                    <a:uFillTx/>
                    <a:latin typeface="メイリオ" pitchFamily="50" charset="-128"/>
                    <a:ea typeface="メイリオ" pitchFamily="50" charset="-128"/>
                    <a:cs typeface="メイリオ" pitchFamily="50" charset="-128"/>
                  </a:rPr>
                  <a:t>コーディネーター　</a:t>
                </a:r>
              </a:p>
            </p:txBody>
          </p:sp>
        </p:grpSp>
        <p:sp>
          <p:nvSpPr>
            <p:cNvPr id="50" name="円/楕円 49"/>
            <p:cNvSpPr/>
            <p:nvPr/>
          </p:nvSpPr>
          <p:spPr>
            <a:xfrm>
              <a:off x="2551834" y="6030852"/>
              <a:ext cx="1758900" cy="278105"/>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a:ea typeface="ＭＳ Ｐゴシック"/>
                  <a:cs typeface="+mn-cs"/>
                </a:rPr>
                <a:t>市町村（圏域）</a:t>
              </a:r>
            </a:p>
          </p:txBody>
        </p:sp>
        <p:sp>
          <p:nvSpPr>
            <p:cNvPr id="51" name="正方形/長方形 50"/>
            <p:cNvSpPr/>
            <p:nvPr/>
          </p:nvSpPr>
          <p:spPr>
            <a:xfrm>
              <a:off x="279949" y="6372200"/>
              <a:ext cx="6253303" cy="216024"/>
            </a:xfrm>
            <a:prstGeom prst="rect">
              <a:avLst/>
            </a:prstGeom>
            <a:solidFill>
              <a:schemeClr val="accent3">
                <a:lumMod val="60000"/>
                <a:lumOff val="40000"/>
              </a:schemeClr>
            </a:solid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a:ea typeface="ＭＳ Ｐゴシック"/>
                  <a:cs typeface="+mn-cs"/>
                </a:rPr>
                <a:t>①　支援者の協力体制の確保・連携　②　拠点等における課題等の把握・活用　③　必要な機能の実施状況の把握</a:t>
              </a:r>
            </a:p>
          </p:txBody>
        </p:sp>
        <p:sp>
          <p:nvSpPr>
            <p:cNvPr id="53" name="円/楕円 52"/>
            <p:cNvSpPr/>
            <p:nvPr/>
          </p:nvSpPr>
          <p:spPr>
            <a:xfrm>
              <a:off x="2545378" y="8884255"/>
              <a:ext cx="1758900" cy="278105"/>
            </a:xfrm>
            <a:prstGeom prst="ellipse">
              <a:avLst/>
            </a:prstGeom>
            <a:solidFill>
              <a:schemeClr val="bg1"/>
            </a:solid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9BBB59">
                      <a:lumMod val="50000"/>
                    </a:srgbClr>
                  </a:solidFill>
                  <a:effectLst/>
                  <a:uLnTx/>
                  <a:uFillTx/>
                  <a:latin typeface="Arial"/>
                  <a:ea typeface="ＭＳ Ｐゴシック"/>
                  <a:cs typeface="+mn-cs"/>
                </a:rPr>
                <a:t>都道府県</a:t>
              </a:r>
            </a:p>
          </p:txBody>
        </p:sp>
        <p:sp>
          <p:nvSpPr>
            <p:cNvPr id="54" name="テキスト ボックス 53"/>
            <p:cNvSpPr txBox="1"/>
            <p:nvPr/>
          </p:nvSpPr>
          <p:spPr>
            <a:xfrm>
              <a:off x="2496746" y="8742794"/>
              <a:ext cx="594207" cy="199033"/>
            </a:xfrm>
            <a:prstGeom prst="rect">
              <a:avLst/>
            </a:prstGeom>
            <a:solidFill>
              <a:schemeClr val="bg1"/>
            </a:solidFill>
            <a:ln w="19050">
              <a:solidFill>
                <a:schemeClr val="tx2"/>
              </a:solidFill>
            </a:ln>
          </p:spPr>
          <p:txBody>
            <a:bodyPr wrap="square" lIns="36000" tIns="36000" rIns="36000" bIns="3600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バックアップ</a:t>
              </a:r>
              <a:endParaRPr kumimoji="1" lang="en-US" altLang="ja-JP" sz="12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55" name="正方形/長方形 54"/>
            <p:cNvSpPr/>
            <p:nvPr/>
          </p:nvSpPr>
          <p:spPr>
            <a:xfrm>
              <a:off x="4352910" y="8721081"/>
              <a:ext cx="2243398" cy="419567"/>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a:ea typeface="ＭＳ Ｐゴシック"/>
                  <a:cs typeface="+mn-cs"/>
                </a:rPr>
                <a:t> ・　整備、運営に関する研修会等の開催</a:t>
              </a:r>
              <a:endParaRPr kumimoji="1" lang="en-US" altLang="ja-JP" sz="12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a:ea typeface="ＭＳ Ｐゴシック"/>
                  <a:cs typeface="+mn-cs"/>
                </a:rPr>
                <a:t> ・　管内市町村の好事例（優良事例）の紹介</a:t>
              </a:r>
              <a:endParaRPr kumimoji="1" lang="en-US" altLang="ja-JP" sz="12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a:ea typeface="ＭＳ Ｐゴシック"/>
                  <a:cs typeface="+mn-cs"/>
                </a:rPr>
                <a:t> ・　現状や課題等を把握、共有</a:t>
              </a:r>
            </a:p>
          </p:txBody>
        </p:sp>
      </p:grpSp>
      <p:sp>
        <p:nvSpPr>
          <p:cNvPr id="52" name="スライド番号プレースホルダー 1"/>
          <p:cNvSpPr>
            <a:spLocks noGrp="1"/>
          </p:cNvSpPr>
          <p:nvPr>
            <p:ph type="sldNum" sz="quarter" idx="12"/>
          </p:nvPr>
        </p:nvSpPr>
        <p:spPr>
          <a:xfrm>
            <a:off x="7683505" y="6524645"/>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A1C1E8-9361-4557-9EFC-000E05CD7A25}"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63" name="テキスト ボックス 62">
            <a:extLst>
              <a:ext uri="{FF2B5EF4-FFF2-40B4-BE49-F238E27FC236}">
                <a16:creationId xmlns:a16="http://schemas.microsoft.com/office/drawing/2014/main" id="{C88B08D0-B7F4-4D96-BB3F-0B475D9121EA}"/>
              </a:ext>
            </a:extLst>
          </p:cNvPr>
          <p:cNvSpPr txBox="1"/>
          <p:nvPr/>
        </p:nvSpPr>
        <p:spPr>
          <a:xfrm>
            <a:off x="8337376" y="188640"/>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 name="Text Box 15">
            <a:extLst>
              <a:ext uri="{FF2B5EF4-FFF2-40B4-BE49-F238E27FC236}">
                <a16:creationId xmlns:a16="http://schemas.microsoft.com/office/drawing/2014/main" id="{E4F60FD7-A2A9-431E-B1A3-D652ED5B5DC3}"/>
              </a:ext>
            </a:extLst>
          </p:cNvPr>
          <p:cNvSpPr txBox="1">
            <a:spLocks noChangeArrowheads="1"/>
          </p:cNvSpPr>
          <p:nvPr/>
        </p:nvSpPr>
        <p:spPr bwMode="auto">
          <a:xfrm>
            <a:off x="-69580" y="6576480"/>
            <a:ext cx="3240360" cy="2880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2104478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円/楕円 81"/>
          <p:cNvSpPr/>
          <p:nvPr/>
        </p:nvSpPr>
        <p:spPr>
          <a:xfrm rot="16200000">
            <a:off x="2811241" y="-289698"/>
            <a:ext cx="4312097" cy="9750034"/>
          </a:xfrm>
          <a:prstGeom prst="ellipse">
            <a:avLst/>
          </a:prstGeom>
          <a:solidFill>
            <a:srgbClr val="FFFF00">
              <a:alpha val="45000"/>
            </a:srgbClr>
          </a:solidFill>
          <a:ln w="31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143" name="円/楕円 142"/>
          <p:cNvSpPr/>
          <p:nvPr/>
        </p:nvSpPr>
        <p:spPr>
          <a:xfrm rot="16200000">
            <a:off x="3808646" y="396891"/>
            <a:ext cx="2432724" cy="6192688"/>
          </a:xfrm>
          <a:prstGeom prst="ellipse">
            <a:avLst/>
          </a:prstGeom>
          <a:solidFill>
            <a:srgbClr val="99FF99"/>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56" name="角丸四角形 55"/>
          <p:cNvSpPr/>
          <p:nvPr/>
        </p:nvSpPr>
        <p:spPr>
          <a:xfrm>
            <a:off x="56460" y="622356"/>
            <a:ext cx="9750921" cy="574396"/>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333399">
                    <a:lumMod val="50000"/>
                  </a:srgbClr>
                </a:solidFill>
                <a:effectLst/>
                <a:uLnTx/>
                <a:uFillTx/>
                <a:latin typeface="ＭＳ Ｐゴシック"/>
                <a:ea typeface="ＭＳ Ｐゴシック"/>
                <a:cs typeface="+mn-cs"/>
              </a:rPr>
              <a:t>パターン①：居住支援のための機能を一つの拠点に集約し、地域の障害者を支援。</a:t>
            </a:r>
            <a:endParaRPr kumimoji="0" lang="en-US" altLang="ja-JP" sz="1800" b="0" i="0" u="none" strike="noStrike" kern="0" cap="none" spc="0" normalizeH="0" baseline="0" noProof="0" dirty="0">
              <a:ln>
                <a:noFill/>
              </a:ln>
              <a:solidFill>
                <a:srgbClr val="333399">
                  <a:lumMod val="50000"/>
                </a:srgbClr>
              </a:solidFill>
              <a:effectLst/>
              <a:uLnTx/>
              <a:uFillTx/>
              <a:latin typeface="ＭＳ Ｐゴシック"/>
              <a:ea typeface="ＭＳ Ｐゴシック"/>
              <a:cs typeface="+mn-cs"/>
            </a:endParaRPr>
          </a:p>
        </p:txBody>
      </p:sp>
      <p:sp>
        <p:nvSpPr>
          <p:cNvPr id="81" name="額縁 80"/>
          <p:cNvSpPr/>
          <p:nvPr/>
        </p:nvSpPr>
        <p:spPr>
          <a:xfrm>
            <a:off x="298526" y="43613"/>
            <a:ext cx="9325486" cy="479817"/>
          </a:xfrm>
          <a:prstGeom prst="bevel">
            <a:avLst>
              <a:gd name="adj" fmla="val 7255"/>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rPr>
              <a:t>地域生活支援拠点等の整備例①（多機能拠点整備型）</a:t>
            </a:r>
          </a:p>
        </p:txBody>
      </p:sp>
      <p:pic>
        <p:nvPicPr>
          <p:cNvPr id="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855" y="2564904"/>
            <a:ext cx="1879396" cy="12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テキスト ボックス 111"/>
          <p:cNvSpPr txBox="1"/>
          <p:nvPr/>
        </p:nvSpPr>
        <p:spPr>
          <a:xfrm>
            <a:off x="4193487" y="3717032"/>
            <a:ext cx="1617574" cy="276510"/>
          </a:xfrm>
          <a:prstGeom prst="rect">
            <a:avLst/>
          </a:prstGeom>
          <a:solidFill>
            <a:srgbClr val="FFFFCC"/>
          </a:solidFill>
          <a:ln>
            <a:solidFill>
              <a:schemeClr val="accent1">
                <a:shade val="50000"/>
              </a:schemeClr>
            </a:solidFill>
          </a:ln>
        </p:spPr>
        <p:txBody>
          <a:bodyPr wrap="square" lIns="36000" tIns="0" rIns="3600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障害者支援施設</a:t>
            </a:r>
            <a:endParaRPr kumimoji="1" lang="en-US" altLang="ja-JP"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4" name="テキスト ボックス 113"/>
          <p:cNvSpPr txBox="1"/>
          <p:nvPr/>
        </p:nvSpPr>
        <p:spPr>
          <a:xfrm>
            <a:off x="4193487" y="3993542"/>
            <a:ext cx="1617574" cy="295173"/>
          </a:xfrm>
          <a:prstGeom prst="rect">
            <a:avLst/>
          </a:prstGeom>
          <a:solidFill>
            <a:srgbClr val="FFFFCC"/>
          </a:solidFill>
          <a:ln>
            <a:solidFill>
              <a:schemeClr val="accent1">
                <a:shade val="50000"/>
              </a:schemeClr>
            </a:solidFill>
          </a:ln>
        </p:spPr>
        <p:txBody>
          <a:bodyPr wrap="square" lIns="36000" tIns="0" rIns="3600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グループホーム</a:t>
            </a:r>
            <a:endParaRPr kumimoji="1" lang="en-US" altLang="ja-JP"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38" name="正方形/長方形 137"/>
          <p:cNvSpPr/>
          <p:nvPr/>
        </p:nvSpPr>
        <p:spPr>
          <a:xfrm>
            <a:off x="5869724" y="4410585"/>
            <a:ext cx="235404" cy="242551"/>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lumMod val="50000"/>
                  </a:srgbClr>
                </a:solidFill>
                <a:effectLst/>
                <a:uLnTx/>
                <a:uFillTx/>
                <a:latin typeface="HGPｺﾞｼｯｸM" pitchFamily="50" charset="-128"/>
                <a:ea typeface="HGPｺﾞｼｯｸM" pitchFamily="50" charset="-128"/>
                <a:cs typeface="+mn-cs"/>
              </a:rPr>
              <a:t>等</a:t>
            </a:r>
          </a:p>
        </p:txBody>
      </p:sp>
      <p:sp>
        <p:nvSpPr>
          <p:cNvPr id="139" name="テキスト ボックス 138"/>
          <p:cNvSpPr txBox="1"/>
          <p:nvPr/>
        </p:nvSpPr>
        <p:spPr>
          <a:xfrm>
            <a:off x="4193487" y="4269023"/>
            <a:ext cx="1617574" cy="323328"/>
          </a:xfrm>
          <a:prstGeom prst="rect">
            <a:avLst/>
          </a:prstGeom>
          <a:solidFill>
            <a:srgbClr val="FFFFCC"/>
          </a:solidFill>
          <a:ln>
            <a:solidFill>
              <a:schemeClr val="accent1">
                <a:shade val="50000"/>
              </a:schemeClr>
            </a:solidFill>
          </a:ln>
        </p:spPr>
        <p:txBody>
          <a:bodyPr wrap="square" lIns="36000" tIns="0" rIns="3600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基幹相談支援センター</a:t>
            </a:r>
            <a:endParaRPr kumimoji="1" lang="en-US" altLang="ja-JP"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p:txBody>
      </p:sp>
      <p:grpSp>
        <p:nvGrpSpPr>
          <p:cNvPr id="14" name="グループ化 13"/>
          <p:cNvGrpSpPr/>
          <p:nvPr/>
        </p:nvGrpSpPr>
        <p:grpSpPr>
          <a:xfrm>
            <a:off x="3683489" y="1236688"/>
            <a:ext cx="2997703" cy="1184200"/>
            <a:chOff x="6647602" y="2187462"/>
            <a:chExt cx="2997703" cy="1184200"/>
          </a:xfrm>
        </p:grpSpPr>
        <p:sp>
          <p:nvSpPr>
            <p:cNvPr id="148" name="角丸四角形 147"/>
            <p:cNvSpPr/>
            <p:nvPr/>
          </p:nvSpPr>
          <p:spPr>
            <a:xfrm>
              <a:off x="6647602" y="2480381"/>
              <a:ext cx="2559865" cy="891281"/>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・コーディネート事業（地域生活支援事業）　等</a:t>
              </a:r>
            </a:p>
          </p:txBody>
        </p:sp>
        <p:sp>
          <p:nvSpPr>
            <p:cNvPr id="142" name="角丸四角形 141"/>
            <p:cNvSpPr/>
            <p:nvPr/>
          </p:nvSpPr>
          <p:spPr>
            <a:xfrm>
              <a:off x="7023900" y="2307089"/>
              <a:ext cx="1815006"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地域の体制づくり</a:t>
              </a:r>
            </a:p>
          </p:txBody>
        </p:sp>
        <p:pic>
          <p:nvPicPr>
            <p:cNvPr id="1032" name="Picture 8" descr="C:\Users\MMVLP\AppData\Local\Microsoft\Windows\Temporary Internet Files\Content.IE5\J4T2SE5U\MC9004371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560" y="2187462"/>
              <a:ext cx="709745" cy="6597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グループ化 18"/>
          <p:cNvGrpSpPr/>
          <p:nvPr/>
        </p:nvGrpSpPr>
        <p:grpSpPr>
          <a:xfrm>
            <a:off x="788619" y="4861626"/>
            <a:ext cx="829489" cy="787518"/>
            <a:chOff x="2683351" y="5545363"/>
            <a:chExt cx="829489" cy="787518"/>
          </a:xfrm>
        </p:grpSpPr>
        <p:pic>
          <p:nvPicPr>
            <p:cNvPr id="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366" y="5545363"/>
              <a:ext cx="683096" cy="71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34"/>
            <p:cNvSpPr txBox="1"/>
            <p:nvPr/>
          </p:nvSpPr>
          <p:spPr>
            <a:xfrm>
              <a:off x="2683351" y="6066609"/>
              <a:ext cx="829489" cy="2662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一人暮らし</a:t>
              </a:r>
            </a:p>
          </p:txBody>
        </p:sp>
      </p:grpSp>
      <p:grpSp>
        <p:nvGrpSpPr>
          <p:cNvPr id="20" name="グループ化 19"/>
          <p:cNvGrpSpPr/>
          <p:nvPr/>
        </p:nvGrpSpPr>
        <p:grpSpPr>
          <a:xfrm>
            <a:off x="2072847" y="5751041"/>
            <a:ext cx="1223969" cy="774303"/>
            <a:chOff x="3923934" y="5508595"/>
            <a:chExt cx="1223969" cy="774303"/>
          </a:xfrm>
        </p:grpSpPr>
        <p:pic>
          <p:nvPicPr>
            <p:cNvPr id="3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5544" y="5508595"/>
              <a:ext cx="700751" cy="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p:cNvSpPr txBox="1"/>
            <p:nvPr/>
          </p:nvSpPr>
          <p:spPr>
            <a:xfrm>
              <a:off x="3923934" y="6021288"/>
              <a:ext cx="122396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グループホーム</a:t>
              </a:r>
            </a:p>
          </p:txBody>
        </p:sp>
      </p:grpSp>
      <p:sp>
        <p:nvSpPr>
          <p:cNvPr id="147" name="角丸四角形 146"/>
          <p:cNvSpPr/>
          <p:nvPr/>
        </p:nvSpPr>
        <p:spPr>
          <a:xfrm>
            <a:off x="6544471" y="4131912"/>
            <a:ext cx="2234102" cy="898894"/>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・計画相談支援</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・地域移行支援</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・地域定着支援　等</a:t>
            </a:r>
          </a:p>
        </p:txBody>
      </p:sp>
      <p:sp>
        <p:nvSpPr>
          <p:cNvPr id="141" name="角丸四角形 140"/>
          <p:cNvSpPr/>
          <p:nvPr/>
        </p:nvSpPr>
        <p:spPr>
          <a:xfrm>
            <a:off x="6929790" y="3956000"/>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相談</a:t>
            </a:r>
          </a:p>
        </p:txBody>
      </p:sp>
      <p:pic>
        <p:nvPicPr>
          <p:cNvPr id="46"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8522410" y="3979159"/>
            <a:ext cx="512323" cy="839880"/>
          </a:xfrm>
          <a:prstGeom prst="rect">
            <a:avLst/>
          </a:prstGeom>
          <a:noFill/>
        </p:spPr>
      </p:pic>
      <p:grpSp>
        <p:nvGrpSpPr>
          <p:cNvPr id="2" name="グループ化 1"/>
          <p:cNvGrpSpPr/>
          <p:nvPr/>
        </p:nvGrpSpPr>
        <p:grpSpPr>
          <a:xfrm>
            <a:off x="128464" y="1340768"/>
            <a:ext cx="3416334" cy="1684149"/>
            <a:chOff x="128464" y="1340768"/>
            <a:chExt cx="3416334" cy="1684149"/>
          </a:xfrm>
        </p:grpSpPr>
        <p:sp>
          <p:nvSpPr>
            <p:cNvPr id="149" name="角丸四角形 148"/>
            <p:cNvSpPr/>
            <p:nvPr/>
          </p:nvSpPr>
          <p:spPr>
            <a:xfrm>
              <a:off x="128464" y="1542249"/>
              <a:ext cx="3187796" cy="148266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・福祉職員に対する各種研修の実施（地域生活支援事業　等）</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・喀痰吸引等研修の実地研修等の場の提供（セーフティネット支援対策等事業）　等</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144" name="角丸四角形 143"/>
            <p:cNvSpPr/>
            <p:nvPr/>
          </p:nvSpPr>
          <p:spPr>
            <a:xfrm>
              <a:off x="867987" y="1340768"/>
              <a:ext cx="163235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専門性</a:t>
              </a:r>
            </a:p>
          </p:txBody>
        </p:sp>
        <p:pic>
          <p:nvPicPr>
            <p:cNvPr id="1034" name="Picture 10" descr="C:\Users\MMVLP\AppData\Local\Microsoft\Windows\Temporary Internet Files\Content.IE5\YO97QDGR\MC90029572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4606" y="1340768"/>
              <a:ext cx="850192" cy="524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グループ化 71"/>
          <p:cNvGrpSpPr/>
          <p:nvPr/>
        </p:nvGrpSpPr>
        <p:grpSpPr>
          <a:xfrm>
            <a:off x="2070810" y="4819039"/>
            <a:ext cx="1047011" cy="707096"/>
            <a:chOff x="1124206" y="5575802"/>
            <a:chExt cx="1047011" cy="707096"/>
          </a:xfrm>
        </p:grpSpPr>
        <p:pic>
          <p:nvPicPr>
            <p:cNvPr id="7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4306" y="5575802"/>
              <a:ext cx="726812" cy="5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テキスト ボックス 73"/>
            <p:cNvSpPr txBox="1"/>
            <p:nvPr/>
          </p:nvSpPr>
          <p:spPr>
            <a:xfrm>
              <a:off x="1124206" y="6021288"/>
              <a:ext cx="1047011"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親との同居</a:t>
              </a:r>
            </a:p>
          </p:txBody>
        </p:sp>
      </p:grpSp>
      <p:grpSp>
        <p:nvGrpSpPr>
          <p:cNvPr id="89" name="グループ化 88"/>
          <p:cNvGrpSpPr/>
          <p:nvPr/>
        </p:nvGrpSpPr>
        <p:grpSpPr>
          <a:xfrm>
            <a:off x="7257256" y="5157192"/>
            <a:ext cx="829489" cy="787518"/>
            <a:chOff x="2683351" y="5545363"/>
            <a:chExt cx="829489" cy="787518"/>
          </a:xfrm>
        </p:grpSpPr>
        <p:pic>
          <p:nvPicPr>
            <p:cNvPr id="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366" y="5545363"/>
              <a:ext cx="683096" cy="71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テキスト ボックス 90"/>
            <p:cNvSpPr txBox="1"/>
            <p:nvPr/>
          </p:nvSpPr>
          <p:spPr>
            <a:xfrm>
              <a:off x="2683351" y="6066609"/>
              <a:ext cx="829489" cy="2662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一人暮らし</a:t>
              </a:r>
            </a:p>
          </p:txBody>
        </p:sp>
      </p:grpSp>
      <p:grpSp>
        <p:nvGrpSpPr>
          <p:cNvPr id="92" name="グループ化 91"/>
          <p:cNvGrpSpPr/>
          <p:nvPr/>
        </p:nvGrpSpPr>
        <p:grpSpPr>
          <a:xfrm>
            <a:off x="8230768" y="5165780"/>
            <a:ext cx="1047011" cy="707096"/>
            <a:chOff x="1124206" y="5575802"/>
            <a:chExt cx="1047011" cy="707096"/>
          </a:xfrm>
        </p:grpSpPr>
        <p:pic>
          <p:nvPicPr>
            <p:cNvPr id="9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4306" y="5575802"/>
              <a:ext cx="726812" cy="5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テキスト ボックス 93"/>
            <p:cNvSpPr txBox="1"/>
            <p:nvPr/>
          </p:nvSpPr>
          <p:spPr>
            <a:xfrm>
              <a:off x="1124206" y="6021288"/>
              <a:ext cx="1047011"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親との同居</a:t>
              </a:r>
            </a:p>
          </p:txBody>
        </p:sp>
      </p:grpSp>
      <p:pic>
        <p:nvPicPr>
          <p:cNvPr id="1040" name="Picture 16" descr="C:\Program Files\Microsoft Office\MEDIA\CAGCAT10\j0205462.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53365" y="1074548"/>
            <a:ext cx="1304090" cy="1098071"/>
          </a:xfrm>
          <a:prstGeom prst="rect">
            <a:avLst/>
          </a:prstGeom>
          <a:noFill/>
          <a:extLst>
            <a:ext uri="{909E8E84-426E-40DD-AFC4-6F175D3DCCD1}">
              <a14:hiddenFill xmlns:a14="http://schemas.microsoft.com/office/drawing/2010/main">
                <a:solidFill>
                  <a:srgbClr val="FFFFFF"/>
                </a:solidFill>
              </a14:hiddenFill>
            </a:ext>
          </a:extLst>
        </p:spPr>
      </p:pic>
      <p:sp>
        <p:nvSpPr>
          <p:cNvPr id="100" name="テキスト ボックス 99"/>
          <p:cNvSpPr txBox="1"/>
          <p:nvPr/>
        </p:nvSpPr>
        <p:spPr>
          <a:xfrm>
            <a:off x="7905328" y="1844824"/>
            <a:ext cx="1047011"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市町村　等</a:t>
            </a:r>
          </a:p>
        </p:txBody>
      </p:sp>
      <p:grpSp>
        <p:nvGrpSpPr>
          <p:cNvPr id="17" name="グループ化 16"/>
          <p:cNvGrpSpPr/>
          <p:nvPr/>
        </p:nvGrpSpPr>
        <p:grpSpPr>
          <a:xfrm>
            <a:off x="6737755" y="2115920"/>
            <a:ext cx="3039781" cy="1745128"/>
            <a:chOff x="6376931" y="3572680"/>
            <a:chExt cx="3039781" cy="1745128"/>
          </a:xfrm>
        </p:grpSpPr>
        <p:grpSp>
          <p:nvGrpSpPr>
            <p:cNvPr id="6" name="グループ化 5"/>
            <p:cNvGrpSpPr/>
            <p:nvPr/>
          </p:nvGrpSpPr>
          <p:grpSpPr>
            <a:xfrm>
              <a:off x="6376931" y="3646178"/>
              <a:ext cx="2743626" cy="1671630"/>
              <a:chOff x="6641447" y="2427294"/>
              <a:chExt cx="2743626" cy="1671630"/>
            </a:xfrm>
          </p:grpSpPr>
          <p:sp>
            <p:nvSpPr>
              <p:cNvPr id="146" name="角丸四角形 145"/>
              <p:cNvSpPr/>
              <p:nvPr/>
            </p:nvSpPr>
            <p:spPr>
              <a:xfrm>
                <a:off x="6641447" y="2636326"/>
                <a:ext cx="2743626" cy="146259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・緊急短期入所体制確保加算及び緊急短期入所受入加算（短期入所）</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・居室確保事業（地域生活支援事業）　等</a:t>
                </a:r>
              </a:p>
            </p:txBody>
          </p:sp>
          <p:sp>
            <p:nvSpPr>
              <p:cNvPr id="140" name="角丸四角形 139"/>
              <p:cNvSpPr/>
              <p:nvPr/>
            </p:nvSpPr>
            <p:spPr>
              <a:xfrm>
                <a:off x="7122980" y="2427294"/>
                <a:ext cx="1750715"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緊急時の受け入れ</a:t>
                </a:r>
              </a:p>
            </p:txBody>
          </p:sp>
        </p:grpSp>
        <p:pic>
          <p:nvPicPr>
            <p:cNvPr id="1038" name="Picture 14" descr="C:\Users\MMVLP\AppData\Local\Microsoft\Windows\Temporary Internet Files\Content.IE5\XKGTVJGM\MC90029092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75136" y="3572680"/>
              <a:ext cx="641576" cy="6697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グループ化 108"/>
          <p:cNvGrpSpPr/>
          <p:nvPr/>
        </p:nvGrpSpPr>
        <p:grpSpPr>
          <a:xfrm>
            <a:off x="6282860" y="5778931"/>
            <a:ext cx="1223969" cy="774303"/>
            <a:chOff x="3923934" y="5508595"/>
            <a:chExt cx="1223969" cy="774303"/>
          </a:xfrm>
        </p:grpSpPr>
        <p:pic>
          <p:nvPicPr>
            <p:cNvPr id="1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5544" y="5508595"/>
              <a:ext cx="700751" cy="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テキスト ボックス 110"/>
            <p:cNvSpPr txBox="1"/>
            <p:nvPr/>
          </p:nvSpPr>
          <p:spPr>
            <a:xfrm>
              <a:off x="3923934" y="6021288"/>
              <a:ext cx="122396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グループホーム</a:t>
              </a:r>
            </a:p>
          </p:txBody>
        </p:sp>
      </p:grpSp>
      <p:grpSp>
        <p:nvGrpSpPr>
          <p:cNvPr id="121" name="グループ化 120"/>
          <p:cNvGrpSpPr/>
          <p:nvPr/>
        </p:nvGrpSpPr>
        <p:grpSpPr>
          <a:xfrm>
            <a:off x="5025007" y="6060173"/>
            <a:ext cx="1047011" cy="707096"/>
            <a:chOff x="1124206" y="5575802"/>
            <a:chExt cx="1047011" cy="707096"/>
          </a:xfrm>
        </p:grpSpPr>
        <p:pic>
          <p:nvPicPr>
            <p:cNvPr id="1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4306" y="5575802"/>
              <a:ext cx="726812" cy="5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テキスト ボックス 122"/>
            <p:cNvSpPr txBox="1"/>
            <p:nvPr/>
          </p:nvSpPr>
          <p:spPr>
            <a:xfrm>
              <a:off x="1124206" y="6021288"/>
              <a:ext cx="1047011"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親との同居</a:t>
              </a:r>
            </a:p>
          </p:txBody>
        </p:sp>
      </p:grpSp>
      <p:sp>
        <p:nvSpPr>
          <p:cNvPr id="124" name="下矢印 123"/>
          <p:cNvSpPr/>
          <p:nvPr/>
        </p:nvSpPr>
        <p:spPr>
          <a:xfrm rot="8816246">
            <a:off x="5445587" y="4576917"/>
            <a:ext cx="505820" cy="1316117"/>
          </a:xfrm>
          <a:prstGeom prst="downArrow">
            <a:avLst/>
          </a:prstGeom>
          <a:solidFill>
            <a:srgbClr val="F274AA"/>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125" name="下矢印 124"/>
          <p:cNvSpPr/>
          <p:nvPr/>
        </p:nvSpPr>
        <p:spPr>
          <a:xfrm rot="2061778">
            <a:off x="4071252" y="4595881"/>
            <a:ext cx="523506" cy="1351228"/>
          </a:xfrm>
          <a:prstGeom prst="downArrow">
            <a:avLst/>
          </a:prstGeom>
          <a:solidFill>
            <a:srgbClr val="F274AA"/>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42" name="テキスト ボックス 41"/>
          <p:cNvSpPr txBox="1"/>
          <p:nvPr/>
        </p:nvSpPr>
        <p:spPr>
          <a:xfrm>
            <a:off x="5457056" y="5014917"/>
            <a:ext cx="106917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・緊急通報</a:t>
            </a:r>
            <a:endParaRPr kumimoji="1" lang="en-US" altLang="ja-JP"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・緊急宿泊</a:t>
            </a:r>
            <a:endParaRPr kumimoji="1" lang="en-US" altLang="ja-JP"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・体験利用</a:t>
            </a:r>
            <a:endParaRPr kumimoji="1" lang="en-US" altLang="ja-JP"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6" name="テキスト ボックス 125"/>
          <p:cNvSpPr txBox="1"/>
          <p:nvPr/>
        </p:nvSpPr>
        <p:spPr>
          <a:xfrm>
            <a:off x="4160912" y="5021665"/>
            <a:ext cx="106917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・緊急訪問</a:t>
            </a:r>
            <a:endParaRPr kumimoji="1" lang="en-US" altLang="ja-JP"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・相談支援</a:t>
            </a:r>
            <a:endParaRPr kumimoji="1" lang="en-US" altLang="ja-JP"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cxnSp>
        <p:nvCxnSpPr>
          <p:cNvPr id="44" name="直線矢印コネクタ 43"/>
          <p:cNvCxnSpPr>
            <a:stCxn id="144" idx="3"/>
          </p:cNvCxnSpPr>
          <p:nvPr/>
        </p:nvCxnSpPr>
        <p:spPr>
          <a:xfrm>
            <a:off x="2500338" y="1536736"/>
            <a:ext cx="1846067" cy="133539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991553" y="2250450"/>
            <a:ext cx="0" cy="45847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stCxn id="140" idx="1"/>
          </p:cNvCxnSpPr>
          <p:nvPr/>
        </p:nvCxnSpPr>
        <p:spPr>
          <a:xfrm flipH="1">
            <a:off x="5612019" y="2392924"/>
            <a:ext cx="1607269" cy="631992"/>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128464" y="3177946"/>
            <a:ext cx="3887815" cy="1475190"/>
            <a:chOff x="128464" y="3177946"/>
            <a:chExt cx="3887815" cy="1475190"/>
          </a:xfrm>
        </p:grpSpPr>
        <p:sp>
          <p:nvSpPr>
            <p:cNvPr id="145" name="角丸四角形 144"/>
            <p:cNvSpPr/>
            <p:nvPr/>
          </p:nvSpPr>
          <p:spPr>
            <a:xfrm>
              <a:off x="646472" y="3344197"/>
              <a:ext cx="3369807" cy="1308939"/>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・体験的な利用の評価（共同生活援助）</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・障害福祉サービスの体験利用加算（日中系サービス、地域移行支援）</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・体験宿泊加算（地域移行支援）　等</a:t>
              </a:r>
            </a:p>
          </p:txBody>
        </p:sp>
        <p:sp>
          <p:nvSpPr>
            <p:cNvPr id="137" name="角丸四角形 136"/>
            <p:cNvSpPr/>
            <p:nvPr/>
          </p:nvSpPr>
          <p:spPr>
            <a:xfrm>
              <a:off x="1353785" y="3177946"/>
              <a:ext cx="1546221"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体験の機会・場</a:t>
              </a:r>
            </a:p>
          </p:txBody>
        </p:sp>
        <p:pic>
          <p:nvPicPr>
            <p:cNvPr id="1026" name="Picture 2" descr="C:\Users\MMVLP\AppData\Local\Microsoft\Windows\Temporary Internet Files\Content.IE5\XKGTVJGM\MC900445564[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464" y="3196091"/>
              <a:ext cx="620243" cy="89822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0" name="直線矢印コネクタ 149"/>
          <p:cNvCxnSpPr>
            <a:stCxn id="141" idx="1"/>
          </p:cNvCxnSpPr>
          <p:nvPr/>
        </p:nvCxnSpPr>
        <p:spPr>
          <a:xfrm flipH="1" flipV="1">
            <a:off x="5612018" y="3401403"/>
            <a:ext cx="1317772" cy="75056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1" name="環状矢印 150"/>
          <p:cNvSpPr/>
          <p:nvPr/>
        </p:nvSpPr>
        <p:spPr>
          <a:xfrm rot="20723896" flipH="1">
            <a:off x="5167635" y="1519585"/>
            <a:ext cx="4888844" cy="2412255"/>
          </a:xfrm>
          <a:prstGeom prst="circularArrow">
            <a:avLst>
              <a:gd name="adj1" fmla="val 4870"/>
              <a:gd name="adj2" fmla="val 410241"/>
              <a:gd name="adj3" fmla="val 20473181"/>
              <a:gd name="adj4" fmla="val 14258425"/>
              <a:gd name="adj5" fmla="val 12441"/>
            </a:avLst>
          </a:prstGeom>
          <a:solidFill>
            <a:srgbClr val="F274AA"/>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33" name="テキスト ボックス 32"/>
          <p:cNvSpPr txBox="1"/>
          <p:nvPr/>
        </p:nvSpPr>
        <p:spPr>
          <a:xfrm rot="20064160">
            <a:off x="5998158" y="1962031"/>
            <a:ext cx="193772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charset="0"/>
                <a:ea typeface="ＭＳ Ｐゴシック" charset="-128"/>
                <a:cs typeface="+mn-cs"/>
              </a:rPr>
              <a:t>企画、調整、ﾊﾞｯｸｱｯﾌﾟ</a:t>
            </a:r>
          </a:p>
        </p:txBody>
      </p:sp>
      <p:cxnSp>
        <p:nvCxnSpPr>
          <p:cNvPr id="135" name="直線矢印コネクタ 134"/>
          <p:cNvCxnSpPr>
            <a:stCxn id="137" idx="3"/>
          </p:cNvCxnSpPr>
          <p:nvPr/>
        </p:nvCxnSpPr>
        <p:spPr>
          <a:xfrm>
            <a:off x="2900006" y="3381452"/>
            <a:ext cx="1446399"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95" name="グループ化 94"/>
          <p:cNvGrpSpPr/>
          <p:nvPr/>
        </p:nvGrpSpPr>
        <p:grpSpPr>
          <a:xfrm>
            <a:off x="3610716" y="5976943"/>
            <a:ext cx="829489" cy="787518"/>
            <a:chOff x="2683351" y="5545363"/>
            <a:chExt cx="829489" cy="787518"/>
          </a:xfrm>
        </p:grpSpPr>
        <p:pic>
          <p:nvPicPr>
            <p:cNvPr id="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366" y="5545363"/>
              <a:ext cx="683096" cy="71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テキスト ボックス 96"/>
            <p:cNvSpPr txBox="1"/>
            <p:nvPr/>
          </p:nvSpPr>
          <p:spPr>
            <a:xfrm>
              <a:off x="2683351" y="6066609"/>
              <a:ext cx="829489" cy="2662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一人暮らし</a:t>
              </a:r>
            </a:p>
          </p:txBody>
        </p:sp>
      </p:grpSp>
      <p:sp>
        <p:nvSpPr>
          <p:cNvPr id="69" name="テキスト ボックス 68">
            <a:extLst>
              <a:ext uri="{FF2B5EF4-FFF2-40B4-BE49-F238E27FC236}">
                <a16:creationId xmlns:a16="http://schemas.microsoft.com/office/drawing/2014/main" id="{EF332A6C-79A2-4160-8414-BC03D21F601D}"/>
              </a:ext>
            </a:extLst>
          </p:cNvPr>
          <p:cNvSpPr txBox="1"/>
          <p:nvPr/>
        </p:nvSpPr>
        <p:spPr>
          <a:xfrm>
            <a:off x="8337376"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 name="Text Box 15">
            <a:extLst>
              <a:ext uri="{FF2B5EF4-FFF2-40B4-BE49-F238E27FC236}">
                <a16:creationId xmlns:a16="http://schemas.microsoft.com/office/drawing/2014/main" id="{75C63992-C97D-4D89-B5E7-93F6A0E04ECD}"/>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p:cNvSpPr>
            <a:spLocks noGrp="1"/>
          </p:cNvSpPr>
          <p:nvPr>
            <p:ph type="sldNum" sz="quarter" idx="12"/>
          </p:nvPr>
        </p:nvSpPr>
        <p:spPr>
          <a:xfrm>
            <a:off x="7622871" y="6465956"/>
            <a:ext cx="2311400" cy="476250"/>
          </a:xfrm>
        </p:spPr>
        <p:txBody>
          <a:bodyPr/>
          <a:lstStyle/>
          <a:p>
            <a:pPr>
              <a:defRPr/>
            </a:pPr>
            <a:fld id="{85DE2203-D913-4B97-822F-683F108E3F71}" type="slidenum">
              <a:rPr lang="en-US" altLang="ja-JP" smtClean="0">
                <a:solidFill>
                  <a:srgbClr val="000000"/>
                </a:solidFill>
              </a:rPr>
              <a:pPr>
                <a:defRPr/>
              </a:pPr>
              <a:t>63</a:t>
            </a:fld>
            <a:endParaRPr lang="en-US" altLang="ja-JP" dirty="0">
              <a:solidFill>
                <a:srgbClr val="000000"/>
              </a:solidFill>
            </a:endParaRPr>
          </a:p>
        </p:txBody>
      </p:sp>
    </p:spTree>
    <p:extLst>
      <p:ext uri="{BB962C8B-B14F-4D97-AF65-F5344CB8AC3E}">
        <p14:creationId xmlns:p14="http://schemas.microsoft.com/office/powerpoint/2010/main" val="3816161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円/楕円 214"/>
          <p:cNvSpPr/>
          <p:nvPr/>
        </p:nvSpPr>
        <p:spPr>
          <a:xfrm rot="16200000">
            <a:off x="2582263" y="-660423"/>
            <a:ext cx="4826066" cy="9257436"/>
          </a:xfrm>
          <a:prstGeom prst="ellipse">
            <a:avLst/>
          </a:prstGeom>
          <a:solidFill>
            <a:srgbClr val="99FF99"/>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199" name="円/楕円 198"/>
          <p:cNvSpPr/>
          <p:nvPr/>
        </p:nvSpPr>
        <p:spPr>
          <a:xfrm rot="16200000">
            <a:off x="3560467" y="429043"/>
            <a:ext cx="2845291" cy="6252913"/>
          </a:xfrm>
          <a:prstGeom prst="ellipse">
            <a:avLst/>
          </a:prstGeom>
          <a:solidFill>
            <a:srgbClr val="FFFF99"/>
          </a:solidFill>
          <a:ln w="635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56" name="角丸四角形 55"/>
          <p:cNvSpPr/>
          <p:nvPr/>
        </p:nvSpPr>
        <p:spPr>
          <a:xfrm>
            <a:off x="56460" y="622356"/>
            <a:ext cx="9750921" cy="574396"/>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333399">
                    <a:lumMod val="50000"/>
                  </a:srgbClr>
                </a:solidFill>
                <a:effectLst/>
                <a:uLnTx/>
                <a:uFillTx/>
                <a:latin typeface="ＭＳ Ｐゴシック"/>
                <a:ea typeface="ＭＳ Ｐゴシック"/>
                <a:cs typeface="+mn-cs"/>
              </a:rPr>
              <a:t>パターン②：地域において、居住支援のための機能を持つ事業所が連携し、地域の障害者を支援。</a:t>
            </a:r>
            <a:endParaRPr kumimoji="0" lang="en-US" altLang="ja-JP" sz="1800" b="0" i="0" u="none" strike="noStrike" kern="0" cap="none" spc="0" normalizeH="0" baseline="0" noProof="0" dirty="0">
              <a:ln>
                <a:noFill/>
              </a:ln>
              <a:solidFill>
                <a:srgbClr val="333399">
                  <a:lumMod val="50000"/>
                </a:srgbClr>
              </a:solidFill>
              <a:effectLst/>
              <a:uLnTx/>
              <a:uFillTx/>
              <a:latin typeface="ＭＳ Ｐゴシック"/>
              <a:ea typeface="ＭＳ Ｐゴシック"/>
              <a:cs typeface="+mn-cs"/>
            </a:endParaRPr>
          </a:p>
        </p:txBody>
      </p:sp>
      <p:sp>
        <p:nvSpPr>
          <p:cNvPr id="81" name="額縁 80"/>
          <p:cNvSpPr/>
          <p:nvPr/>
        </p:nvSpPr>
        <p:spPr>
          <a:xfrm>
            <a:off x="298526" y="43613"/>
            <a:ext cx="9325486" cy="479817"/>
          </a:xfrm>
          <a:prstGeom prst="bevel">
            <a:avLst>
              <a:gd name="adj" fmla="val 7255"/>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rPr>
              <a:t>地域生活支援拠点等の整備例②（面的整備型）</a:t>
            </a:r>
          </a:p>
        </p:txBody>
      </p:sp>
      <p:pic>
        <p:nvPicPr>
          <p:cNvPr id="1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968" y="1700808"/>
            <a:ext cx="1338519" cy="91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テキスト ボックス 115"/>
          <p:cNvSpPr txBox="1"/>
          <p:nvPr/>
        </p:nvSpPr>
        <p:spPr>
          <a:xfrm>
            <a:off x="4453632" y="1409716"/>
            <a:ext cx="1723504" cy="291092"/>
          </a:xfrm>
          <a:prstGeom prst="rect">
            <a:avLst/>
          </a:prstGeom>
          <a:solidFill>
            <a:srgbClr val="FFFFCC"/>
          </a:solidFill>
          <a:ln>
            <a:solidFill>
              <a:schemeClr val="accent1">
                <a:shade val="50000"/>
              </a:schemeClr>
            </a:solidFill>
          </a:ln>
        </p:spPr>
        <p:txBody>
          <a:bodyPr wrap="square" lIns="36000" tIns="0" rIns="3600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障害者支援施設</a:t>
            </a:r>
            <a:endParaRPr kumimoji="1" lang="en-US" altLang="ja-JP"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p:txBody>
      </p:sp>
      <p:pic>
        <p:nvPicPr>
          <p:cNvPr id="1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35" y="3986921"/>
            <a:ext cx="1313857" cy="103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テキスト ボックス 107"/>
          <p:cNvSpPr txBox="1"/>
          <p:nvPr/>
        </p:nvSpPr>
        <p:spPr>
          <a:xfrm>
            <a:off x="7285696" y="4880682"/>
            <a:ext cx="1061130" cy="276510"/>
          </a:xfrm>
          <a:prstGeom prst="rect">
            <a:avLst/>
          </a:prstGeom>
          <a:solidFill>
            <a:srgbClr val="FFFFCC"/>
          </a:solidFill>
          <a:ln>
            <a:solidFill>
              <a:schemeClr val="accent1">
                <a:shade val="50000"/>
              </a:schemeClr>
            </a:solidFill>
          </a:ln>
        </p:spPr>
        <p:txBody>
          <a:bodyPr wrap="square" lIns="36000" tIns="0" rIns="3600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短期入所</a:t>
            </a:r>
            <a:endParaRPr kumimoji="1" lang="en-US" altLang="ja-JP"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p:txBody>
      </p:sp>
      <p:pic>
        <p:nvPicPr>
          <p:cNvPr id="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095" y="3408574"/>
            <a:ext cx="1249183" cy="81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テキスト ボックス 131"/>
          <p:cNvSpPr txBox="1"/>
          <p:nvPr/>
        </p:nvSpPr>
        <p:spPr>
          <a:xfrm>
            <a:off x="4133543" y="5315225"/>
            <a:ext cx="1723504" cy="291092"/>
          </a:xfrm>
          <a:prstGeom prst="rect">
            <a:avLst/>
          </a:prstGeom>
          <a:solidFill>
            <a:srgbClr val="FFFFCC"/>
          </a:solidFill>
          <a:ln>
            <a:solidFill>
              <a:schemeClr val="accent1">
                <a:shade val="50000"/>
              </a:schemeClr>
            </a:solidFill>
          </a:ln>
        </p:spPr>
        <p:txBody>
          <a:bodyPr wrap="square" lIns="36000" tIns="0" rIns="3600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基幹相談支援センター</a:t>
            </a:r>
            <a:endParaRPr kumimoji="1" lang="en-US" altLang="ja-JP"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p:txBody>
      </p:sp>
      <p:pic>
        <p:nvPicPr>
          <p:cNvPr id="2055" name="Picture 7" descr="C:\Users\MMVLP\AppData\Local\Microsoft\Windows\Temporary Internet Files\Content.IE5\XKGTVJGM\MC9000889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8911" y="4290286"/>
            <a:ext cx="976994" cy="1058099"/>
          </a:xfrm>
          <a:prstGeom prst="rect">
            <a:avLst/>
          </a:prstGeom>
          <a:noFill/>
          <a:extLst>
            <a:ext uri="{909E8E84-426E-40DD-AFC4-6F175D3DCCD1}">
              <a14:hiddenFill xmlns:a14="http://schemas.microsoft.com/office/drawing/2010/main">
                <a:solidFill>
                  <a:srgbClr val="FFFFFF"/>
                </a:solidFill>
              </a14:hiddenFill>
            </a:ext>
          </a:extLst>
        </p:spPr>
      </p:pic>
      <p:sp>
        <p:nvSpPr>
          <p:cNvPr id="136" name="角丸四角形 135"/>
          <p:cNvSpPr/>
          <p:nvPr/>
        </p:nvSpPr>
        <p:spPr>
          <a:xfrm>
            <a:off x="366577" y="5117545"/>
            <a:ext cx="3336250" cy="1147187"/>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・体験的な利用の評価（共同生活援助）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・障害福祉サービスの体験利用加算（日中系サービス、地域移行支援）</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・体験宿泊加算（地域移行支援）　等</a:t>
            </a:r>
          </a:p>
        </p:txBody>
      </p:sp>
      <p:sp>
        <p:nvSpPr>
          <p:cNvPr id="151" name="角丸四角形 150"/>
          <p:cNvSpPr/>
          <p:nvPr/>
        </p:nvSpPr>
        <p:spPr>
          <a:xfrm>
            <a:off x="1275046" y="4951294"/>
            <a:ext cx="1546221"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体験の機会・場</a:t>
            </a:r>
          </a:p>
        </p:txBody>
      </p:sp>
      <p:pic>
        <p:nvPicPr>
          <p:cNvPr id="152" name="Picture 2" descr="C:\Users\MMVLP\AppData\Local\Microsoft\Windows\Temporary Internet Files\Content.IE5\XKGTVJGM\MC90044556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514" y="4464961"/>
            <a:ext cx="620243" cy="898227"/>
          </a:xfrm>
          <a:prstGeom prst="rect">
            <a:avLst/>
          </a:prstGeom>
          <a:noFill/>
          <a:extLst>
            <a:ext uri="{909E8E84-426E-40DD-AFC4-6F175D3DCCD1}">
              <a14:hiddenFill xmlns:a14="http://schemas.microsoft.com/office/drawing/2010/main">
                <a:solidFill>
                  <a:srgbClr val="FFFFFF"/>
                </a:solidFill>
              </a14:hiddenFill>
            </a:ext>
          </a:extLst>
        </p:spPr>
      </p:pic>
      <p:sp>
        <p:nvSpPr>
          <p:cNvPr id="154" name="角丸四角形 153"/>
          <p:cNvSpPr/>
          <p:nvPr/>
        </p:nvSpPr>
        <p:spPr>
          <a:xfrm>
            <a:off x="3785205" y="5860107"/>
            <a:ext cx="2664295" cy="93802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・計画相談支援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・地域移行支援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・地域定着支援　等</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155" name="角丸四角形 154"/>
          <p:cNvSpPr/>
          <p:nvPr/>
        </p:nvSpPr>
        <p:spPr>
          <a:xfrm>
            <a:off x="4321835" y="5684192"/>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相談</a:t>
            </a:r>
          </a:p>
        </p:txBody>
      </p:sp>
      <p:pic>
        <p:nvPicPr>
          <p:cNvPr id="156" name="Picture 18" descr="C:\Users\MMVLP\AppData\Local\Microsoft\Windows\Temporary Internet Files\Content.IE5\D72XNR2I\MCj04454420000[1].wmf"/>
          <p:cNvPicPr>
            <a:picLocks noChangeAspect="1" noChangeArrowheads="1"/>
          </p:cNvPicPr>
          <p:nvPr/>
        </p:nvPicPr>
        <p:blipFill>
          <a:blip r:embed="rId7"/>
          <a:srcRect/>
          <a:stretch>
            <a:fillRect/>
          </a:stretch>
        </p:blipFill>
        <p:spPr bwMode="auto">
          <a:xfrm>
            <a:off x="6170617" y="5577274"/>
            <a:ext cx="512323" cy="839880"/>
          </a:xfrm>
          <a:prstGeom prst="rect">
            <a:avLst/>
          </a:prstGeom>
          <a:noFill/>
        </p:spPr>
      </p:pic>
      <p:grpSp>
        <p:nvGrpSpPr>
          <p:cNvPr id="2" name="グループ化 1"/>
          <p:cNvGrpSpPr/>
          <p:nvPr/>
        </p:nvGrpSpPr>
        <p:grpSpPr>
          <a:xfrm>
            <a:off x="168514" y="1268760"/>
            <a:ext cx="3416334" cy="1519759"/>
            <a:chOff x="416496" y="1268760"/>
            <a:chExt cx="3416334" cy="1519759"/>
          </a:xfrm>
        </p:grpSpPr>
        <p:sp>
          <p:nvSpPr>
            <p:cNvPr id="158" name="角丸四角形 157"/>
            <p:cNvSpPr/>
            <p:nvPr/>
          </p:nvSpPr>
          <p:spPr>
            <a:xfrm>
              <a:off x="416496" y="1470241"/>
              <a:ext cx="3187796" cy="131827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・福祉職員に対する各種研修の実施（地域生活支援事業　等）</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・喀痰吸引等研修の実地研修等の場の提供（セーフティネット支援対策等事業）　等</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159" name="角丸四角形 158"/>
            <p:cNvSpPr/>
            <p:nvPr/>
          </p:nvSpPr>
          <p:spPr>
            <a:xfrm>
              <a:off x="1156019" y="1268760"/>
              <a:ext cx="163235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専門性</a:t>
              </a:r>
            </a:p>
          </p:txBody>
        </p:sp>
        <p:pic>
          <p:nvPicPr>
            <p:cNvPr id="160" name="Picture 10" descr="C:\Users\MMVLP\AppData\Local\Microsoft\Windows\Temporary Internet Files\Content.IE5\YO97QDGR\MC90029572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2638" y="1268760"/>
              <a:ext cx="850192" cy="524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 name="グループ化 160"/>
          <p:cNvGrpSpPr/>
          <p:nvPr/>
        </p:nvGrpSpPr>
        <p:grpSpPr>
          <a:xfrm>
            <a:off x="6825208" y="2237070"/>
            <a:ext cx="3039781" cy="1568781"/>
            <a:chOff x="6376931" y="3639965"/>
            <a:chExt cx="3039781" cy="1568781"/>
          </a:xfrm>
        </p:grpSpPr>
        <p:grpSp>
          <p:nvGrpSpPr>
            <p:cNvPr id="162" name="グループ化 161"/>
            <p:cNvGrpSpPr/>
            <p:nvPr/>
          </p:nvGrpSpPr>
          <p:grpSpPr>
            <a:xfrm>
              <a:off x="6376931" y="3646178"/>
              <a:ext cx="2743626" cy="1562568"/>
              <a:chOff x="6641447" y="2427294"/>
              <a:chExt cx="2743626" cy="1562568"/>
            </a:xfrm>
          </p:grpSpPr>
          <p:sp>
            <p:nvSpPr>
              <p:cNvPr id="164" name="角丸四角形 163"/>
              <p:cNvSpPr/>
              <p:nvPr/>
            </p:nvSpPr>
            <p:spPr>
              <a:xfrm>
                <a:off x="6641447" y="2636326"/>
                <a:ext cx="2743626" cy="1353536"/>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・緊急短期入所体制確保加算及び緊急短期入所受入加算（短期入所）</a:t>
                </a: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・居室確保事業（地域生活支援事業）　等</a:t>
                </a:r>
              </a:p>
            </p:txBody>
          </p:sp>
          <p:sp>
            <p:nvSpPr>
              <p:cNvPr id="165" name="角丸四角形 164"/>
              <p:cNvSpPr/>
              <p:nvPr/>
            </p:nvSpPr>
            <p:spPr>
              <a:xfrm>
                <a:off x="7122980" y="2427294"/>
                <a:ext cx="1750715"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緊急時の受け入れ</a:t>
                </a:r>
              </a:p>
            </p:txBody>
          </p:sp>
        </p:grpSp>
        <p:pic>
          <p:nvPicPr>
            <p:cNvPr id="163" name="Picture 14" descr="C:\Users\MMVLP\AppData\Local\Microsoft\Windows\Temporary Internet Files\Content.IE5\XKGTVJGM\MC90029092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5136" y="3639965"/>
              <a:ext cx="641576" cy="6697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6" name="グループ化 165"/>
          <p:cNvGrpSpPr/>
          <p:nvPr/>
        </p:nvGrpSpPr>
        <p:grpSpPr>
          <a:xfrm>
            <a:off x="6779833" y="5341144"/>
            <a:ext cx="2997703" cy="1184200"/>
            <a:chOff x="6647602" y="2187462"/>
            <a:chExt cx="2997703" cy="1184200"/>
          </a:xfrm>
        </p:grpSpPr>
        <p:sp>
          <p:nvSpPr>
            <p:cNvPr id="167" name="角丸四角形 166"/>
            <p:cNvSpPr/>
            <p:nvPr/>
          </p:nvSpPr>
          <p:spPr>
            <a:xfrm>
              <a:off x="6647602" y="2480381"/>
              <a:ext cx="2559865" cy="891281"/>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a:cs typeface="+mn-cs"/>
                </a:rPr>
                <a:t>・コーディネート事業（地域生活支援事業）　等</a:t>
              </a:r>
            </a:p>
          </p:txBody>
        </p:sp>
        <p:sp>
          <p:nvSpPr>
            <p:cNvPr id="168" name="角丸四角形 167"/>
            <p:cNvSpPr/>
            <p:nvPr/>
          </p:nvSpPr>
          <p:spPr>
            <a:xfrm>
              <a:off x="7023900" y="2307089"/>
              <a:ext cx="1815006"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mn-cs"/>
                </a:rPr>
                <a:t>地域の体制づくり</a:t>
              </a:r>
            </a:p>
          </p:txBody>
        </p:sp>
        <p:pic>
          <p:nvPicPr>
            <p:cNvPr id="169" name="Picture 8" descr="C:\Users\MMVLP\AppData\Local\Microsoft\Windows\Temporary Internet Files\Content.IE5\J4T2SE5U\MC9004371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35560" y="2187462"/>
              <a:ext cx="709745" cy="6597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70" name="直線矢印コネクタ 169"/>
          <p:cNvCxnSpPr/>
          <p:nvPr/>
        </p:nvCxnSpPr>
        <p:spPr>
          <a:xfrm>
            <a:off x="2576736" y="1464727"/>
            <a:ext cx="2355184" cy="627646"/>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flipH="1" flipV="1">
            <a:off x="5745089" y="2092375"/>
            <a:ext cx="1540607" cy="209741"/>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flipH="1">
            <a:off x="7816262" y="3675046"/>
            <a:ext cx="123685" cy="658779"/>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1064569" y="3077152"/>
            <a:ext cx="2160239" cy="276510"/>
          </a:xfrm>
          <a:prstGeom prst="rect">
            <a:avLst/>
          </a:prstGeom>
          <a:solidFill>
            <a:srgbClr val="FFFFCC"/>
          </a:solidFill>
          <a:ln>
            <a:solidFill>
              <a:schemeClr val="accent1">
                <a:shade val="50000"/>
              </a:schemeClr>
            </a:solidFill>
          </a:ln>
        </p:spPr>
        <p:txBody>
          <a:bodyPr wrap="square" lIns="36000" tIns="0" rIns="3600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障害福祉サービス事業所</a:t>
            </a:r>
            <a:endParaRPr kumimoji="1" lang="en-US" altLang="ja-JP" sz="12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p:txBody>
      </p:sp>
      <p:cxnSp>
        <p:nvCxnSpPr>
          <p:cNvPr id="173" name="直線矢印コネクタ 172"/>
          <p:cNvCxnSpPr>
            <a:stCxn id="151" idx="0"/>
          </p:cNvCxnSpPr>
          <p:nvPr/>
        </p:nvCxnSpPr>
        <p:spPr>
          <a:xfrm flipV="1">
            <a:off x="2048157" y="3968294"/>
            <a:ext cx="96531" cy="98300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a:stCxn id="155" idx="0"/>
          </p:cNvCxnSpPr>
          <p:nvPr/>
        </p:nvCxnSpPr>
        <p:spPr>
          <a:xfrm flipH="1" flipV="1">
            <a:off x="4801107" y="5069637"/>
            <a:ext cx="293839" cy="61455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5" name="直線矢印コネクタ 174"/>
          <p:cNvCxnSpPr>
            <a:stCxn id="168" idx="1"/>
          </p:cNvCxnSpPr>
          <p:nvPr/>
        </p:nvCxnSpPr>
        <p:spPr>
          <a:xfrm flipH="1" flipV="1">
            <a:off x="5315385" y="5069640"/>
            <a:ext cx="1840746" cy="587099"/>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76" name="グループ化 175"/>
          <p:cNvGrpSpPr/>
          <p:nvPr/>
        </p:nvGrpSpPr>
        <p:grpSpPr>
          <a:xfrm>
            <a:off x="4477514" y="2691132"/>
            <a:ext cx="1223969" cy="774303"/>
            <a:chOff x="3923934" y="5508595"/>
            <a:chExt cx="1223969" cy="774303"/>
          </a:xfrm>
        </p:grpSpPr>
        <p:pic>
          <p:nvPicPr>
            <p:cNvPr id="177"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5544" y="5508595"/>
              <a:ext cx="700751" cy="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 name="テキスト ボックス 177"/>
            <p:cNvSpPr txBox="1"/>
            <p:nvPr/>
          </p:nvSpPr>
          <p:spPr>
            <a:xfrm>
              <a:off x="3923934" y="6021288"/>
              <a:ext cx="122396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グループホーム</a:t>
              </a:r>
            </a:p>
          </p:txBody>
        </p:sp>
      </p:grpSp>
      <p:grpSp>
        <p:nvGrpSpPr>
          <p:cNvPr id="179" name="グループ化 178"/>
          <p:cNvGrpSpPr/>
          <p:nvPr/>
        </p:nvGrpSpPr>
        <p:grpSpPr>
          <a:xfrm>
            <a:off x="2955716" y="3465435"/>
            <a:ext cx="829489" cy="787518"/>
            <a:chOff x="2683351" y="5545363"/>
            <a:chExt cx="829489" cy="787518"/>
          </a:xfrm>
        </p:grpSpPr>
        <p:pic>
          <p:nvPicPr>
            <p:cNvPr id="18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7366" y="5545363"/>
              <a:ext cx="683096" cy="71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テキスト ボックス 180"/>
            <p:cNvSpPr txBox="1"/>
            <p:nvPr/>
          </p:nvSpPr>
          <p:spPr>
            <a:xfrm>
              <a:off x="2683351" y="6066609"/>
              <a:ext cx="829489" cy="2662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一人暮らし</a:t>
              </a:r>
            </a:p>
          </p:txBody>
        </p:sp>
      </p:grpSp>
      <p:grpSp>
        <p:nvGrpSpPr>
          <p:cNvPr id="182" name="グループ化 181"/>
          <p:cNvGrpSpPr/>
          <p:nvPr/>
        </p:nvGrpSpPr>
        <p:grpSpPr>
          <a:xfrm>
            <a:off x="3437833" y="2640328"/>
            <a:ext cx="1047011" cy="707096"/>
            <a:chOff x="1124206" y="5575802"/>
            <a:chExt cx="1047011" cy="707096"/>
          </a:xfrm>
        </p:grpSpPr>
        <p:pic>
          <p:nvPicPr>
            <p:cNvPr id="183"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4306" y="5575802"/>
              <a:ext cx="726812" cy="5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テキスト ボックス 183"/>
            <p:cNvSpPr txBox="1"/>
            <p:nvPr/>
          </p:nvSpPr>
          <p:spPr>
            <a:xfrm>
              <a:off x="1124206" y="6021288"/>
              <a:ext cx="1047011"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親との同居</a:t>
              </a:r>
            </a:p>
          </p:txBody>
        </p:sp>
      </p:grpSp>
      <p:grpSp>
        <p:nvGrpSpPr>
          <p:cNvPr id="187" name="グループ化 186"/>
          <p:cNvGrpSpPr/>
          <p:nvPr/>
        </p:nvGrpSpPr>
        <p:grpSpPr>
          <a:xfrm>
            <a:off x="5653630" y="2932159"/>
            <a:ext cx="1047011" cy="707096"/>
            <a:chOff x="1124206" y="5575802"/>
            <a:chExt cx="1047011" cy="707096"/>
          </a:xfrm>
        </p:grpSpPr>
        <p:pic>
          <p:nvPicPr>
            <p:cNvPr id="18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4306" y="5575802"/>
              <a:ext cx="726812" cy="5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テキスト ボックス 188"/>
            <p:cNvSpPr txBox="1"/>
            <p:nvPr/>
          </p:nvSpPr>
          <p:spPr>
            <a:xfrm>
              <a:off x="1124206" y="6021288"/>
              <a:ext cx="1047011"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親との同居</a:t>
              </a:r>
            </a:p>
          </p:txBody>
        </p:sp>
      </p:grpSp>
      <p:grpSp>
        <p:nvGrpSpPr>
          <p:cNvPr id="196" name="グループ化 195"/>
          <p:cNvGrpSpPr/>
          <p:nvPr/>
        </p:nvGrpSpPr>
        <p:grpSpPr>
          <a:xfrm>
            <a:off x="5984347" y="3790090"/>
            <a:ext cx="829489" cy="787518"/>
            <a:chOff x="2683351" y="5545363"/>
            <a:chExt cx="829489" cy="787518"/>
          </a:xfrm>
        </p:grpSpPr>
        <p:pic>
          <p:nvPicPr>
            <p:cNvPr id="197"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7366" y="5545363"/>
              <a:ext cx="683096" cy="71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テキスト ボックス 197"/>
            <p:cNvSpPr txBox="1"/>
            <p:nvPr/>
          </p:nvSpPr>
          <p:spPr>
            <a:xfrm>
              <a:off x="2683351" y="6066609"/>
              <a:ext cx="829489" cy="2662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一人暮らし</a:t>
              </a:r>
            </a:p>
          </p:txBody>
        </p:sp>
      </p:grpSp>
      <p:pic>
        <p:nvPicPr>
          <p:cNvPr id="200" name="Picture 16" descr="C:\Program Files\Microsoft Office\MEDIA\CAGCAT10\j0205462.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38851" y="1153772"/>
            <a:ext cx="1234414" cy="1039402"/>
          </a:xfrm>
          <a:prstGeom prst="rect">
            <a:avLst/>
          </a:prstGeom>
          <a:noFill/>
          <a:extLst>
            <a:ext uri="{909E8E84-426E-40DD-AFC4-6F175D3DCCD1}">
              <a14:hiddenFill xmlns:a14="http://schemas.microsoft.com/office/drawing/2010/main">
                <a:solidFill>
                  <a:srgbClr val="FFFFFF"/>
                </a:solidFill>
              </a14:hiddenFill>
            </a:ext>
          </a:extLst>
        </p:spPr>
      </p:pic>
      <p:sp>
        <p:nvSpPr>
          <p:cNvPr id="201" name="テキスト ボックス 200"/>
          <p:cNvSpPr txBox="1"/>
          <p:nvPr/>
        </p:nvSpPr>
        <p:spPr>
          <a:xfrm>
            <a:off x="7740166" y="1844824"/>
            <a:ext cx="1047011"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市町村</a:t>
            </a:r>
          </a:p>
        </p:txBody>
      </p:sp>
      <p:sp>
        <p:nvSpPr>
          <p:cNvPr id="209" name="テキスト ボックス 208"/>
          <p:cNvSpPr txBox="1"/>
          <p:nvPr/>
        </p:nvSpPr>
        <p:spPr>
          <a:xfrm>
            <a:off x="3457974" y="1913450"/>
            <a:ext cx="85019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charset="-128"/>
                <a:cs typeface="+mn-cs"/>
              </a:rPr>
              <a:t>連携</a:t>
            </a:r>
          </a:p>
        </p:txBody>
      </p:sp>
      <p:sp>
        <p:nvSpPr>
          <p:cNvPr id="217" name="環状矢印 216"/>
          <p:cNvSpPr/>
          <p:nvPr/>
        </p:nvSpPr>
        <p:spPr>
          <a:xfrm rot="20723896" flipH="1">
            <a:off x="5846869" y="1334091"/>
            <a:ext cx="4119956" cy="2378594"/>
          </a:xfrm>
          <a:prstGeom prst="circularArrow">
            <a:avLst>
              <a:gd name="adj1" fmla="val 4870"/>
              <a:gd name="adj2" fmla="val 410241"/>
              <a:gd name="adj3" fmla="val 20473181"/>
              <a:gd name="adj4" fmla="val 15300322"/>
              <a:gd name="adj5" fmla="val 12441"/>
            </a:avLst>
          </a:prstGeom>
          <a:solidFill>
            <a:srgbClr val="F274AA"/>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212" name="テキスト ボックス 211"/>
          <p:cNvSpPr txBox="1"/>
          <p:nvPr/>
        </p:nvSpPr>
        <p:spPr>
          <a:xfrm rot="20064160">
            <a:off x="6040797" y="1590852"/>
            <a:ext cx="193772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charset="0"/>
                <a:ea typeface="ＭＳ Ｐゴシック" charset="-128"/>
                <a:cs typeface="+mn-cs"/>
              </a:rPr>
              <a:t>企画、調整、ﾊﾞｯｸｱｯﾌﾟ</a:t>
            </a:r>
          </a:p>
        </p:txBody>
      </p:sp>
      <p:cxnSp>
        <p:nvCxnSpPr>
          <p:cNvPr id="206" name="直線矢印コネクタ 205"/>
          <p:cNvCxnSpPr/>
          <p:nvPr/>
        </p:nvCxnSpPr>
        <p:spPr>
          <a:xfrm>
            <a:off x="2048156" y="2730056"/>
            <a:ext cx="96532" cy="862129"/>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9" name="下矢印 68"/>
          <p:cNvSpPr/>
          <p:nvPr/>
        </p:nvSpPr>
        <p:spPr>
          <a:xfrm>
            <a:off x="4801107" y="3592185"/>
            <a:ext cx="484745" cy="968659"/>
          </a:xfrm>
          <a:prstGeom prst="downArrow">
            <a:avLst/>
          </a:prstGeom>
          <a:solidFill>
            <a:srgbClr val="F274AA"/>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70" name="テキスト ボックス 69"/>
          <p:cNvSpPr txBox="1"/>
          <p:nvPr/>
        </p:nvSpPr>
        <p:spPr>
          <a:xfrm>
            <a:off x="4961269" y="3687494"/>
            <a:ext cx="106917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・緊急通報</a:t>
            </a:r>
            <a:endParaRPr kumimoji="1" lang="en-US" altLang="ja-JP"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・緊急宿泊</a:t>
            </a:r>
            <a:endParaRPr kumimoji="1" lang="en-US" altLang="ja-JP"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・体験利用</a:t>
            </a:r>
            <a:endParaRPr kumimoji="1" lang="en-US" altLang="ja-JP"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71" name="グループ化 70"/>
          <p:cNvGrpSpPr/>
          <p:nvPr/>
        </p:nvGrpSpPr>
        <p:grpSpPr>
          <a:xfrm>
            <a:off x="3907090" y="3465435"/>
            <a:ext cx="829489" cy="787518"/>
            <a:chOff x="2683351" y="5545363"/>
            <a:chExt cx="829489" cy="787518"/>
          </a:xfrm>
        </p:grpSpPr>
        <p:pic>
          <p:nvPicPr>
            <p:cNvPr id="7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7366" y="5545363"/>
              <a:ext cx="683096" cy="71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テキスト ボックス 72"/>
            <p:cNvSpPr txBox="1"/>
            <p:nvPr/>
          </p:nvSpPr>
          <p:spPr>
            <a:xfrm>
              <a:off x="2683351" y="6066609"/>
              <a:ext cx="829489" cy="2662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一人暮らし</a:t>
              </a:r>
            </a:p>
          </p:txBody>
        </p:sp>
      </p:grpSp>
      <p:sp>
        <p:nvSpPr>
          <p:cNvPr id="77" name="環状矢印 76"/>
          <p:cNvSpPr/>
          <p:nvPr/>
        </p:nvSpPr>
        <p:spPr>
          <a:xfrm rot="11411660">
            <a:off x="1801993" y="2821675"/>
            <a:ext cx="5012346" cy="2378594"/>
          </a:xfrm>
          <a:prstGeom prst="circularArrow">
            <a:avLst>
              <a:gd name="adj1" fmla="val 4870"/>
              <a:gd name="adj2" fmla="val 410241"/>
              <a:gd name="adj3" fmla="val 20473181"/>
              <a:gd name="adj4" fmla="val 15300322"/>
              <a:gd name="adj5" fmla="val 12441"/>
            </a:avLst>
          </a:prstGeom>
          <a:solidFill>
            <a:srgbClr val="F274AA"/>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62" name="テキスト ボックス 61"/>
          <p:cNvSpPr txBox="1"/>
          <p:nvPr/>
        </p:nvSpPr>
        <p:spPr>
          <a:xfrm>
            <a:off x="3131868" y="4392942"/>
            <a:ext cx="95703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Arial" charset="0"/>
                <a:ea typeface="ＭＳ Ｐゴシック" charset="-128"/>
                <a:cs typeface="+mn-cs"/>
              </a:rPr>
              <a:t>調整等</a:t>
            </a:r>
          </a:p>
        </p:txBody>
      </p:sp>
      <p:sp>
        <p:nvSpPr>
          <p:cNvPr id="78" name="環状矢印 77"/>
          <p:cNvSpPr/>
          <p:nvPr/>
        </p:nvSpPr>
        <p:spPr>
          <a:xfrm rot="10800000" flipH="1">
            <a:off x="3457974" y="2887217"/>
            <a:ext cx="4119956" cy="2378594"/>
          </a:xfrm>
          <a:prstGeom prst="circularArrow">
            <a:avLst>
              <a:gd name="adj1" fmla="val 4870"/>
              <a:gd name="adj2" fmla="val 410241"/>
              <a:gd name="adj3" fmla="val 20473181"/>
              <a:gd name="adj4" fmla="val 15300322"/>
              <a:gd name="adj5" fmla="val 12441"/>
            </a:avLst>
          </a:prstGeom>
          <a:solidFill>
            <a:srgbClr val="F274AA"/>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000000"/>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79" name="テキスト ボックス 78"/>
          <p:cNvSpPr txBox="1"/>
          <p:nvPr/>
        </p:nvSpPr>
        <p:spPr>
          <a:xfrm>
            <a:off x="5590883" y="4612740"/>
            <a:ext cx="95703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Arial" charset="0"/>
                <a:ea typeface="ＭＳ Ｐゴシック" charset="-128"/>
                <a:cs typeface="+mn-cs"/>
              </a:rPr>
              <a:t>調整等</a:t>
            </a:r>
          </a:p>
        </p:txBody>
      </p:sp>
      <p:sp>
        <p:nvSpPr>
          <p:cNvPr id="75" name="Text Box 15">
            <a:extLst>
              <a:ext uri="{FF2B5EF4-FFF2-40B4-BE49-F238E27FC236}">
                <a16:creationId xmlns:a16="http://schemas.microsoft.com/office/drawing/2014/main" id="{E3B3B732-A7A2-4A14-9E6A-3555C73E760C}"/>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p:cNvSpPr>
            <a:spLocks noGrp="1"/>
          </p:cNvSpPr>
          <p:nvPr>
            <p:ph type="sldNum" sz="quarter" idx="12"/>
          </p:nvPr>
        </p:nvSpPr>
        <p:spPr>
          <a:xfrm>
            <a:off x="7631477" y="6610241"/>
            <a:ext cx="2311400" cy="476250"/>
          </a:xfrm>
        </p:spPr>
        <p:txBody>
          <a:bodyPr/>
          <a:lstStyle/>
          <a:p>
            <a:pPr>
              <a:defRPr/>
            </a:pPr>
            <a:fld id="{85DE2203-D913-4B97-822F-683F108E3F71}" type="slidenum">
              <a:rPr lang="en-US" altLang="ja-JP" smtClean="0">
                <a:solidFill>
                  <a:srgbClr val="000000"/>
                </a:solidFill>
              </a:rPr>
              <a:pPr>
                <a:defRPr/>
              </a:pPr>
              <a:t>64</a:t>
            </a:fld>
            <a:endParaRPr lang="en-US" altLang="ja-JP" dirty="0">
              <a:solidFill>
                <a:srgbClr val="000000"/>
              </a:solidFill>
            </a:endParaRPr>
          </a:p>
        </p:txBody>
      </p:sp>
    </p:spTree>
    <p:extLst>
      <p:ext uri="{BB962C8B-B14F-4D97-AF65-F5344CB8AC3E}">
        <p14:creationId xmlns:p14="http://schemas.microsoft.com/office/powerpoint/2010/main" val="164492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6508" y="137258"/>
            <a:ext cx="9673075" cy="504056"/>
          </a:xfrm>
          <a:prstGeom prst="roundRect">
            <a:avLst/>
          </a:prstGeom>
          <a:solidFill>
            <a:srgbClr val="FFCCFF"/>
          </a:solidFill>
          <a:ln>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地域生活支援拠点等の整備促進について（通知）</a:t>
            </a:r>
            <a:r>
              <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骨子</a:t>
            </a:r>
            <a:r>
              <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正方形/長方形 4"/>
          <p:cNvSpPr/>
          <p:nvPr/>
        </p:nvSpPr>
        <p:spPr>
          <a:xfrm>
            <a:off x="7371298" y="660291"/>
            <a:ext cx="2399113" cy="34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２９年７月７日</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角丸四角形 5"/>
          <p:cNvSpPr/>
          <p:nvPr/>
        </p:nvSpPr>
        <p:spPr>
          <a:xfrm>
            <a:off x="116508" y="1004194"/>
            <a:ext cx="9673075" cy="615881"/>
          </a:xfrm>
          <a:prstGeom prst="round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地域生活支援拠点等の整備促進を図るため、目的、必要な機能等、市町村・都道府県の責務と役割を</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周知・徹底する。</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正方形/長方形 6"/>
          <p:cNvSpPr/>
          <p:nvPr/>
        </p:nvSpPr>
        <p:spPr>
          <a:xfrm>
            <a:off x="126040" y="756763"/>
            <a:ext cx="1404156" cy="309105"/>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趣旨</a:t>
            </a:r>
          </a:p>
        </p:txBody>
      </p:sp>
      <p:sp>
        <p:nvSpPr>
          <p:cNvPr id="8" name="正方形/長方形 7"/>
          <p:cNvSpPr/>
          <p:nvPr/>
        </p:nvSpPr>
        <p:spPr>
          <a:xfrm>
            <a:off x="126040" y="1873068"/>
            <a:ext cx="4680520" cy="871765"/>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rPr>
              <a:t>○　</a:t>
            </a:r>
            <a:r>
              <a:rPr kumimoji="1" lang="ja-JP"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rPr>
              <a:t>障害者等の重度化・高齢化や「親亡き後」に備える</a:t>
            </a: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rPr>
              <a:t>とともに、</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rPr>
              <a:t>　重度障害にも対応できる専門性を有し、障害者等やその家族</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rPr>
              <a:t>　の緊急事態に対応を図る。</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endParaRPr>
          </a:p>
        </p:txBody>
      </p:sp>
      <p:sp>
        <p:nvSpPr>
          <p:cNvPr id="9" name="正方形/長方形 8"/>
          <p:cNvSpPr/>
          <p:nvPr/>
        </p:nvSpPr>
        <p:spPr>
          <a:xfrm>
            <a:off x="116463" y="1717406"/>
            <a:ext cx="1940641"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整備の目的</a:t>
            </a:r>
          </a:p>
        </p:txBody>
      </p:sp>
      <p:sp>
        <p:nvSpPr>
          <p:cNvPr id="10" name="正方形/長方形 9"/>
          <p:cNvSpPr/>
          <p:nvPr/>
        </p:nvSpPr>
        <p:spPr>
          <a:xfrm>
            <a:off x="147856" y="2970491"/>
            <a:ext cx="4670942" cy="2145581"/>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５つの機能を集約して、「多機能拠点整備型」、「面的整備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型」等、地域の実情に応じた整備を行う。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1F497D"/>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相談　② 緊急時の受け入れ・対応</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③ 体験の機会・場　④ 専門的人材の確保・養成</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⑤ 地域の体制づくり</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地域の実情を踏まえ、必要な機能やその機能の内容の充足</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の程度については、市町村が判断する。</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緊急時の対応等について、医療機関との連携も含め、各機</a:t>
            </a:r>
            <a:endParaRPr kumimoji="1" lang="en-US"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能を有機的に組み合わせる。</a:t>
            </a:r>
            <a:endParaRPr kumimoji="1" lang="en-US"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地域の実情に応じた機能の付加も可能。</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明朝"/>
            </a:endParaRPr>
          </a:p>
        </p:txBody>
      </p:sp>
      <p:sp>
        <p:nvSpPr>
          <p:cNvPr id="11" name="正方形/長方形 10"/>
          <p:cNvSpPr/>
          <p:nvPr/>
        </p:nvSpPr>
        <p:spPr>
          <a:xfrm>
            <a:off x="126134" y="2807785"/>
            <a:ext cx="1940639"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必要な機能等</a:t>
            </a:r>
          </a:p>
        </p:txBody>
      </p:sp>
      <p:sp>
        <p:nvSpPr>
          <p:cNvPr id="14" name="正方形/長方形 13"/>
          <p:cNvSpPr/>
          <p:nvPr/>
        </p:nvSpPr>
        <p:spPr>
          <a:xfrm>
            <a:off x="147856" y="5392001"/>
            <a:ext cx="4670942" cy="1173464"/>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個別事例を積み重ね、地域の共通課題を捉え、地域づくりの</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ために活用することが重要である。　</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必要な機能が適切に実施されているかどうか、定期的に又</a:t>
            </a:r>
            <a:endParaRPr kumimoji="1"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は必要な時に、</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運営に</a:t>
            </a:r>
            <a:r>
              <a:rPr kumimoji="1"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必要な機能の実施状況を把握し</a:t>
            </a:r>
            <a:r>
              <a:rPr kumimoji="1" lang="ja-JP" altLang="ja-JP" sz="1200" b="0" i="0" u="none" strike="noStrike" kern="10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な</a:t>
            </a:r>
            <a:r>
              <a:rPr kumimoji="1"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けれ</a:t>
            </a:r>
            <a:endParaRPr kumimoji="1"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200" b="0" i="0" u="none" strike="noStrike" kern="10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ば</a:t>
            </a:r>
            <a:r>
              <a:rPr kumimoji="1"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ならない。</a:t>
            </a:r>
            <a:endParaRPr kumimoji="1"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15" name="正方形/長方形 14"/>
          <p:cNvSpPr/>
          <p:nvPr/>
        </p:nvSpPr>
        <p:spPr>
          <a:xfrm>
            <a:off x="126134" y="5242220"/>
            <a:ext cx="1940639"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運営上の留意点</a:t>
            </a:r>
          </a:p>
        </p:txBody>
      </p:sp>
      <p:sp>
        <p:nvSpPr>
          <p:cNvPr id="16" name="正方形/長方形 15"/>
          <p:cNvSpPr/>
          <p:nvPr/>
        </p:nvSpPr>
        <p:spPr>
          <a:xfrm>
            <a:off x="5108825" y="1867506"/>
            <a:ext cx="4680519" cy="4832205"/>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整備に向けた取組</a:t>
            </a:r>
            <a:r>
              <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地域における</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rPr>
              <a:t>ニーズの把握や課題の整理を早期</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rPr>
              <a:t>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a:rPr>
              <a:t>に行い、積極的な整備を進める必要がある。</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拠点等の整備については、必要な機能等の実効</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性</a:t>
            </a: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の</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担保等により</a:t>
            </a: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市町村が</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総合的に判断</a:t>
            </a: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する</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拠点等の整備時期を明確にしておくことが必要</a:t>
            </a: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必要な機能の充実・強化</a:t>
            </a:r>
            <a:r>
              <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地域の課題や目標を共有しながら、相互に</a:t>
            </a:r>
            <a:r>
              <a:rPr kumimoji="1" lang="ja-JP" altLang="en-US" sz="1400" b="0" i="0" u="none" strike="noStrike" kern="1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連携す</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en-US" sz="1400" b="0" i="0" u="none" strike="noStrike" kern="1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る</a:t>
            </a: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効果的な取組を推進していくこと。</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効果的な運営の継続</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　市町村の定期的な評価</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拠点等の取組情報の公表（普及・啓発）</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都道府県の役割</a:t>
            </a:r>
            <a:r>
              <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都道府県は、拠点等の整備、運営に関する研修会</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等を開催し、管内市町村における好事例（優良事例）</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の紹介、また、現状や課題等を把握し、共有するなど</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a:p>
            <a:pPr marL="0" marR="0" lvl="0" indent="0" algn="just" defTabSz="914400" rtl="0" eaLnBrk="1" fontAlgn="base" latinLnBrk="0" hangingPunct="0">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後方的かつ継続的な支援を図る</a:t>
            </a: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17" name="正方形/長方形 16"/>
          <p:cNvSpPr/>
          <p:nvPr/>
        </p:nvSpPr>
        <p:spPr>
          <a:xfrm>
            <a:off x="5109019" y="1750237"/>
            <a:ext cx="3968864" cy="337269"/>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市町村・都道府県の責務と役割</a:t>
            </a:r>
          </a:p>
        </p:txBody>
      </p:sp>
      <p:sp>
        <p:nvSpPr>
          <p:cNvPr id="18" name="スライド番号プレースホルダー 1"/>
          <p:cNvSpPr>
            <a:spLocks noGrp="1"/>
          </p:cNvSpPr>
          <p:nvPr>
            <p:ph type="sldNum" sz="quarter" idx="12"/>
          </p:nvPr>
        </p:nvSpPr>
        <p:spPr>
          <a:xfrm>
            <a:off x="7683505" y="6524645"/>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A1C1E8-9361-4557-9EFC-000E05CD7A25}"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9" name="Text Box 15">
            <a:extLst>
              <a:ext uri="{FF2B5EF4-FFF2-40B4-BE49-F238E27FC236}">
                <a16:creationId xmlns:a16="http://schemas.microsoft.com/office/drawing/2014/main" id="{EEFFA817-95A9-4BC6-A43A-E87927EE6102}"/>
              </a:ext>
            </a:extLst>
          </p:cNvPr>
          <p:cNvSpPr txBox="1">
            <a:spLocks noChangeArrowheads="1"/>
          </p:cNvSpPr>
          <p:nvPr/>
        </p:nvSpPr>
        <p:spPr bwMode="auto">
          <a:xfrm>
            <a:off x="56456" y="658627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69114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53"/>
          <p:cNvSpPr/>
          <p:nvPr/>
        </p:nvSpPr>
        <p:spPr>
          <a:xfrm>
            <a:off x="433873" y="1351937"/>
            <a:ext cx="9322546" cy="3969957"/>
          </a:xfrm>
          <a:prstGeom prst="roundRect">
            <a:avLst/>
          </a:prstGeom>
          <a:ln/>
        </p:spPr>
        <p:style>
          <a:lnRef idx="1">
            <a:schemeClr val="accent6"/>
          </a:lnRef>
          <a:fillRef idx="2">
            <a:schemeClr val="accent6"/>
          </a:fillRef>
          <a:effectRef idx="1">
            <a:schemeClr val="accent6"/>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7" name="円/楕円 56"/>
          <p:cNvSpPr/>
          <p:nvPr/>
        </p:nvSpPr>
        <p:spPr>
          <a:xfrm>
            <a:off x="918291" y="1639804"/>
            <a:ext cx="8066829" cy="3741661"/>
          </a:xfrm>
          <a:prstGeom prst="ellipse">
            <a:avLst/>
          </a:prstGeom>
        </p:spPr>
        <p:style>
          <a:lnRef idx="1">
            <a:schemeClr val="accent2"/>
          </a:lnRef>
          <a:fillRef idx="2">
            <a:schemeClr val="accent2"/>
          </a:fillRef>
          <a:effectRef idx="1">
            <a:schemeClr val="accent2"/>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3" name="円/楕円 56"/>
          <p:cNvSpPr/>
          <p:nvPr/>
        </p:nvSpPr>
        <p:spPr>
          <a:xfrm>
            <a:off x="2019181" y="2363405"/>
            <a:ext cx="6168577" cy="2608953"/>
          </a:xfrm>
          <a:prstGeom prst="ellipse">
            <a:avLst/>
          </a:prstGeom>
        </p:spPr>
        <p:style>
          <a:lnRef idx="1">
            <a:schemeClr val="accent3"/>
          </a:lnRef>
          <a:fillRef idx="2">
            <a:schemeClr val="accent3"/>
          </a:fillRef>
          <a:effectRef idx="1">
            <a:schemeClr val="accent3"/>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正方形/長方形 56"/>
          <p:cNvSpPr/>
          <p:nvPr/>
        </p:nvSpPr>
        <p:spPr>
          <a:xfrm>
            <a:off x="756" y="-4226"/>
            <a:ext cx="9904392"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6" rIns="91393" bIns="45696" anchor="ctr"/>
          <a:lstStyle/>
          <a:p>
            <a:pPr marL="0" marR="0" lvl="0" indent="0" algn="ctr" defTabSz="913499"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精神障害にも対応した地域包括ケアシステムの構築（イメージ）</a:t>
            </a:r>
          </a:p>
        </p:txBody>
      </p:sp>
      <p:sp>
        <p:nvSpPr>
          <p:cNvPr id="44" name="テキスト ボックス 136"/>
          <p:cNvSpPr txBox="1">
            <a:spLocks noChangeArrowheads="1"/>
          </p:cNvSpPr>
          <p:nvPr/>
        </p:nvSpPr>
        <p:spPr bwMode="auto">
          <a:xfrm>
            <a:off x="20073" y="404664"/>
            <a:ext cx="9867547" cy="90000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p>
            <a:pPr marL="179373" marR="0" lvl="0" indent="-179373" algn="l" defTabSz="912737" rtl="0" eaLnBrk="0" fontAlgn="auto" latinLnBrk="0" hangingPunct="0">
              <a:lnSpc>
                <a:spcPts val="13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○精神障害者が、地域の一員として安心して自分らしい暮らしをすることができるよう、医療、障害福祉・介護、住まい、社会参加</a:t>
            </a:r>
            <a:r>
              <a:rPr kumimoji="1" lang="ja-JP" altLang="en-US" sz="1101"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（就労）</a:t>
            </a:r>
            <a:r>
              <a:rPr kumimoji="1" lang="ja-JP" altLang="en-US"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、地域の助け合い、教育が包括的に確保された地域包括ケアシステムの構築を目指す必要がある。</a:t>
            </a:r>
            <a:endParaRPr kumimoji="1" lang="en-US" altLang="ja-JP"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endParaRPr>
          </a:p>
          <a:p>
            <a:pPr marL="179373" marR="0" lvl="0" indent="-179373" algn="l" defTabSz="912737" rtl="0" eaLnBrk="0" fontAlgn="auto" latinLnBrk="0" hangingPunct="0">
              <a:lnSpc>
                <a:spcPts val="13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このような精神障害にも対応した地域包括ケアシステムの構築にあたっては、計画的に地域の基盤を整備するとともに、市町村や障害福祉・介護事業者が、精神障害の程度によらず地域生活に関する相談に対応できるように、</a:t>
            </a:r>
            <a:r>
              <a:rPr kumimoji="1" lang="ja-JP"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圏域ごとの保健・医療・福祉関係者による協議の場</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を通じて</a:t>
            </a:r>
            <a:r>
              <a:rPr kumimoji="1" lang="ja-JP" altLang="en-US"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、精神科医療機関、その他の医療機関、地域援助事業者、市町村などとの重層的な連携による支援体制を構築していくことが必要。</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p:txBody>
      </p:sp>
      <p:sp>
        <p:nvSpPr>
          <p:cNvPr id="65" name="左カーブ矢印 76"/>
          <p:cNvSpPr/>
          <p:nvPr/>
        </p:nvSpPr>
        <p:spPr>
          <a:xfrm rot="1592324" flipH="1">
            <a:off x="3778639" y="3299137"/>
            <a:ext cx="496094" cy="1219124"/>
          </a:xfrm>
          <a:prstGeom prst="curvedLef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6" name="右カーブ矢印 75"/>
          <p:cNvSpPr/>
          <p:nvPr/>
        </p:nvSpPr>
        <p:spPr>
          <a:xfrm rot="12586660">
            <a:off x="5660065" y="3656737"/>
            <a:ext cx="545323" cy="1443143"/>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7" name="円/楕円 37"/>
          <p:cNvSpPr/>
          <p:nvPr/>
        </p:nvSpPr>
        <p:spPr>
          <a:xfrm>
            <a:off x="3638879" y="3124867"/>
            <a:ext cx="2574286" cy="703509"/>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8" name="円/楕円 35"/>
          <p:cNvSpPr/>
          <p:nvPr/>
        </p:nvSpPr>
        <p:spPr>
          <a:xfrm>
            <a:off x="3303684" y="4548237"/>
            <a:ext cx="1368150" cy="575787"/>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9" name="テキスト ボックス 68"/>
          <p:cNvSpPr txBox="1"/>
          <p:nvPr/>
        </p:nvSpPr>
        <p:spPr>
          <a:xfrm>
            <a:off x="1131072" y="2541172"/>
            <a:ext cx="1170130" cy="338367"/>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en-US" altLang="ja-JP"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0" name="テキスト ボックス 69"/>
          <p:cNvSpPr txBox="1"/>
          <p:nvPr/>
        </p:nvSpPr>
        <p:spPr>
          <a:xfrm>
            <a:off x="3224807" y="4051337"/>
            <a:ext cx="3816370" cy="499822"/>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049" b="0" i="0" u="none" strike="noStrike" kern="1200" cap="none" spc="-100" normalizeH="0" baseline="0" noProof="0" dirty="0">
                <a:ln>
                  <a:noFill/>
                </a:ln>
                <a:solidFill>
                  <a:prstClr val="black"/>
                </a:solidFill>
                <a:effectLst/>
                <a:uLnTx/>
                <a:uFillTx/>
                <a:latin typeface="ＭＳ Ｐゴシック"/>
                <a:ea typeface="ＭＳ Ｐゴシック"/>
                <a:cs typeface="+mn-cs"/>
              </a:rPr>
              <a:t>安心して自分らしく暮らすために･･･  </a:t>
            </a:r>
            <a:endParaRPr kumimoji="1" lang="en-US" altLang="ja-JP" sz="1049"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社会参加</a:t>
            </a:r>
            <a:r>
              <a:rPr kumimoji="1" lang="ja-JP" altLang="en-US" sz="14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（就労）</a:t>
            </a:r>
            <a:r>
              <a:rPr kumimoji="1" lang="ja-JP" altLang="en-US"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、地域の助け合い、教育</a:t>
            </a:r>
            <a:endParaRPr kumimoji="1" lang="en-US" altLang="ja-JP"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1" name="テキスト ボックス 70"/>
          <p:cNvSpPr txBox="1"/>
          <p:nvPr/>
        </p:nvSpPr>
        <p:spPr>
          <a:xfrm>
            <a:off x="4376948" y="2821446"/>
            <a:ext cx="1032027" cy="338367"/>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住まい</a:t>
            </a:r>
            <a:endParaRPr kumimoji="1" lang="en-US" altLang="ja-JP"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72" name="図 71" descr="building02_house1_cl.wmf"/>
          <p:cNvPicPr>
            <a:picLocks noChangeAspect="1"/>
          </p:cNvPicPr>
          <p:nvPr/>
        </p:nvPicPr>
        <p:blipFill>
          <a:blip r:embed="rId2" cstate="print"/>
          <a:stretch>
            <a:fillRect/>
          </a:stretch>
        </p:blipFill>
        <p:spPr>
          <a:xfrm>
            <a:off x="4159055" y="3087474"/>
            <a:ext cx="936105" cy="526644"/>
          </a:xfrm>
          <a:prstGeom prst="rect">
            <a:avLst/>
          </a:prstGeom>
        </p:spPr>
      </p:pic>
      <p:sp>
        <p:nvSpPr>
          <p:cNvPr id="91" name="円/楕円 78"/>
          <p:cNvSpPr/>
          <p:nvPr/>
        </p:nvSpPr>
        <p:spPr>
          <a:xfrm>
            <a:off x="4310897" y="4808632"/>
            <a:ext cx="1152128" cy="387238"/>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2" name="円/楕円 71"/>
          <p:cNvSpPr/>
          <p:nvPr/>
        </p:nvSpPr>
        <p:spPr>
          <a:xfrm>
            <a:off x="5170964" y="4663686"/>
            <a:ext cx="1300269" cy="575787"/>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6" name="テキスト ボックス 95"/>
          <p:cNvSpPr txBox="1"/>
          <p:nvPr/>
        </p:nvSpPr>
        <p:spPr>
          <a:xfrm>
            <a:off x="1990889" y="4995244"/>
            <a:ext cx="5770423" cy="276812"/>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企業、ピア・サポート活動、自治会、ボランティア、</a:t>
            </a:r>
            <a:r>
              <a:rPr kumimoji="1" lang="en-US" altLang="ja-JP"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NPO</a:t>
            </a:r>
            <a:r>
              <a:rPr kumimoji="1" lang="ja-JP" altLang="en-US"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 等</a:t>
            </a:r>
            <a:endParaRPr kumimoji="1" lang="en-US" altLang="ja-JP"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116" name="Picture 2" descr="19"/>
          <p:cNvPicPr>
            <a:picLocks noChangeAspect="1" noChangeArrowheads="1"/>
          </p:cNvPicPr>
          <p:nvPr/>
        </p:nvPicPr>
        <p:blipFill>
          <a:blip r:embed="rId3" cstate="print"/>
          <a:srcRect/>
          <a:stretch>
            <a:fillRect/>
          </a:stretch>
        </p:blipFill>
        <p:spPr bwMode="auto">
          <a:xfrm>
            <a:off x="3614033" y="4507152"/>
            <a:ext cx="639441" cy="435878"/>
          </a:xfrm>
          <a:prstGeom prst="rect">
            <a:avLst/>
          </a:prstGeom>
          <a:noFill/>
        </p:spPr>
      </p:pic>
      <p:pic>
        <p:nvPicPr>
          <p:cNvPr id="117" name="Picture 2" descr="C:\Users\TSDHV\Desktop\20160625推計第4弾\boy_socc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453" y="4473758"/>
            <a:ext cx="330849" cy="563146"/>
          </a:xfrm>
          <a:prstGeom prst="rect">
            <a:avLst/>
          </a:prstGeom>
          <a:noFill/>
          <a:extLst>
            <a:ext uri="{909E8E84-426E-40DD-AFC4-6F175D3DCCD1}">
              <a14:hiddenFill xmlns:a14="http://schemas.microsoft.com/office/drawing/2010/main">
                <a:solidFill>
                  <a:srgbClr val="FFFFFF"/>
                </a:solidFill>
              </a14:hiddenFill>
            </a:ext>
          </a:extLst>
        </p:spPr>
      </p:pic>
      <p:sp>
        <p:nvSpPr>
          <p:cNvPr id="119" name="角丸四角形 8"/>
          <p:cNvSpPr/>
          <p:nvPr/>
        </p:nvSpPr>
        <p:spPr bwMode="auto">
          <a:xfrm>
            <a:off x="350576" y="5513197"/>
            <a:ext cx="9323513" cy="24699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323"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市町村ごとの</a:t>
            </a:r>
            <a:r>
              <a:rPr kumimoji="0" lang="ja-JP" altLang="ja-JP"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保健・医療・福祉関係者による協議の場</a:t>
            </a:r>
            <a:r>
              <a:rPr kumimoji="0" lang="ja-JP" altLang="en-US"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、市町村</a:t>
            </a:r>
            <a:endParaRPr kumimoji="0" lang="ja-JP" altLang="en-US" sz="10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20" name="角丸四角形 5"/>
          <p:cNvSpPr/>
          <p:nvPr/>
        </p:nvSpPr>
        <p:spPr bwMode="auto">
          <a:xfrm>
            <a:off x="360367" y="5966599"/>
            <a:ext cx="9322546" cy="262123"/>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323"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障害保健福祉</a:t>
            </a:r>
            <a:r>
              <a:rPr kumimoji="0" lang="ja-JP" altLang="ja-JP"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圏域ごとの保健・医療・福祉関係者による協議の場</a:t>
            </a:r>
            <a:r>
              <a:rPr kumimoji="0" lang="ja-JP" altLang="en-US"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、保健所</a:t>
            </a:r>
          </a:p>
        </p:txBody>
      </p:sp>
      <p:sp>
        <p:nvSpPr>
          <p:cNvPr id="121" name="二等辺三角形 120"/>
          <p:cNvSpPr/>
          <p:nvPr/>
        </p:nvSpPr>
        <p:spPr bwMode="auto">
          <a:xfrm>
            <a:off x="1928665" y="5758618"/>
            <a:ext cx="6352508" cy="197984"/>
          </a:xfrm>
          <a:prstGeom prst="triangle">
            <a:avLst/>
          </a:prstGeom>
          <a:ln/>
        </p:spPr>
        <p:style>
          <a:lnRef idx="1">
            <a:schemeClr val="accent6"/>
          </a:lnRef>
          <a:fillRef idx="3">
            <a:schemeClr val="accent6"/>
          </a:fillRef>
          <a:effectRef idx="2">
            <a:schemeClr val="accent6"/>
          </a:effectRef>
          <a:fontRef idx="minor">
            <a:schemeClr val="lt1"/>
          </a:fontRef>
        </p:style>
        <p:txBody>
          <a:bodyPr anchor="b"/>
          <a:lstStyle/>
          <a:p>
            <a:pPr marL="0" marR="0" lvl="0" indent="0" algn="ctr" defTabSz="914323" rtl="0" eaLnBrk="1" fontAlgn="auto" latinLnBrk="0" hangingPunct="1">
              <a:lnSpc>
                <a:spcPct val="100000"/>
              </a:lnSpc>
              <a:spcBef>
                <a:spcPts val="0"/>
              </a:spcBef>
              <a:spcAft>
                <a:spcPts val="0"/>
              </a:spcAft>
              <a:buClrTx/>
              <a:buSzTx/>
              <a:buFontTx/>
              <a:buNone/>
              <a:tabLst/>
              <a:defRPr/>
            </a:pPr>
            <a:r>
              <a:rPr kumimoji="0" lang="ja-JP" altLang="en-US" sz="1101"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バックアップ</a:t>
            </a:r>
          </a:p>
        </p:txBody>
      </p:sp>
      <p:sp>
        <p:nvSpPr>
          <p:cNvPr id="122" name="二等辺三角形 121"/>
          <p:cNvSpPr/>
          <p:nvPr/>
        </p:nvSpPr>
        <p:spPr bwMode="auto">
          <a:xfrm>
            <a:off x="1928665" y="5322882"/>
            <a:ext cx="6352508" cy="211223"/>
          </a:xfrm>
          <a:prstGeom prst="triangle">
            <a:avLst/>
          </a:prstGeom>
          <a:ln/>
        </p:spPr>
        <p:style>
          <a:lnRef idx="1">
            <a:schemeClr val="accent2"/>
          </a:lnRef>
          <a:fillRef idx="3">
            <a:schemeClr val="accent2"/>
          </a:fillRef>
          <a:effectRef idx="2">
            <a:schemeClr val="accent2"/>
          </a:effectRef>
          <a:fontRef idx="minor">
            <a:schemeClr val="lt1"/>
          </a:fontRef>
        </p:style>
        <p:txBody>
          <a:bodyPr anchor="b"/>
          <a:lstStyle/>
          <a:p>
            <a:pPr marL="0" marR="0" lvl="0" indent="0" algn="ctr" defTabSz="914323" rtl="0" eaLnBrk="1" fontAlgn="auto" latinLnBrk="0" hangingPunct="1">
              <a:lnSpc>
                <a:spcPct val="100000"/>
              </a:lnSpc>
              <a:spcBef>
                <a:spcPts val="0"/>
              </a:spcBef>
              <a:spcAft>
                <a:spcPts val="0"/>
              </a:spcAft>
              <a:buClrTx/>
              <a:buSzTx/>
              <a:buFontTx/>
              <a:buNone/>
              <a:tabLst/>
              <a:defRPr/>
            </a:pPr>
            <a:r>
              <a:rPr kumimoji="0" lang="ja-JP" altLang="en-US" sz="1101"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バックアップ</a:t>
            </a:r>
          </a:p>
        </p:txBody>
      </p:sp>
      <p:sp>
        <p:nvSpPr>
          <p:cNvPr id="111" name="角丸四角形 58"/>
          <p:cNvSpPr/>
          <p:nvPr/>
        </p:nvSpPr>
        <p:spPr>
          <a:xfrm>
            <a:off x="272482" y="3008183"/>
            <a:ext cx="2214882" cy="685801"/>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rPr>
              <a:t>・精神保健福祉センター（複雑困難な相談）</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rPr>
              <a:t>・発達障害者支援センター（発達障害）</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rPr>
              <a:t>　　・保健所（精神保健専門相談）</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rPr>
              <a:t>　　・障害者就業・生活支援センター（就労）</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rPr>
              <a:t>　　・ハローワーク（就労）</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15" name="円/楕円 34"/>
          <p:cNvSpPr/>
          <p:nvPr/>
        </p:nvSpPr>
        <p:spPr>
          <a:xfrm>
            <a:off x="2086265" y="2172989"/>
            <a:ext cx="1864578" cy="647760"/>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18" name="図 117" descr="doctor4_3.gif"/>
          <p:cNvPicPr>
            <a:picLocks noChangeAspect="1"/>
          </p:cNvPicPr>
          <p:nvPr/>
        </p:nvPicPr>
        <p:blipFill>
          <a:blip r:embed="rId5" cstate="print"/>
          <a:stretch>
            <a:fillRect/>
          </a:stretch>
        </p:blipFill>
        <p:spPr>
          <a:xfrm>
            <a:off x="2510774" y="1885093"/>
            <a:ext cx="643707" cy="678750"/>
          </a:xfrm>
          <a:prstGeom prst="rect">
            <a:avLst/>
          </a:prstGeom>
        </p:spPr>
      </p:pic>
      <p:pic>
        <p:nvPicPr>
          <p:cNvPr id="123" name="図 122" descr="doctor_illust07_02.gif"/>
          <p:cNvPicPr>
            <a:picLocks noChangeAspect="1"/>
          </p:cNvPicPr>
          <p:nvPr/>
        </p:nvPicPr>
        <p:blipFill>
          <a:blip r:embed="rId6" cstate="print"/>
          <a:stretch>
            <a:fillRect/>
          </a:stretch>
        </p:blipFill>
        <p:spPr>
          <a:xfrm>
            <a:off x="2869512" y="1893592"/>
            <a:ext cx="643708" cy="712687"/>
          </a:xfrm>
          <a:prstGeom prst="rect">
            <a:avLst/>
          </a:prstGeom>
        </p:spPr>
      </p:pic>
      <p:pic>
        <p:nvPicPr>
          <p:cNvPr id="124" name="図 123" descr="小規模building03_cl2.png"/>
          <p:cNvPicPr>
            <a:picLocks noChangeAspect="1"/>
          </p:cNvPicPr>
          <p:nvPr/>
        </p:nvPicPr>
        <p:blipFill>
          <a:blip r:embed="rId7" cstate="print"/>
          <a:stretch>
            <a:fillRect/>
          </a:stretch>
        </p:blipFill>
        <p:spPr>
          <a:xfrm>
            <a:off x="931668" y="1453269"/>
            <a:ext cx="540237" cy="602785"/>
          </a:xfrm>
          <a:prstGeom prst="rect">
            <a:avLst/>
          </a:prstGeom>
        </p:spPr>
      </p:pic>
      <p:pic>
        <p:nvPicPr>
          <p:cNvPr id="126" name="Picture 2" descr="C:\Users\KNXVS\AppData\Local\Microsoft\Windows\Temporary Internet Files\Content.IE5\ADV5CF2Q\MC900426352[1].wmf"/>
          <p:cNvPicPr>
            <a:picLocks noChangeAspect="1" noChangeArrowheads="1"/>
          </p:cNvPicPr>
          <p:nvPr/>
        </p:nvPicPr>
        <p:blipFill>
          <a:blip r:embed="rId8" cstate="print"/>
          <a:srcRect/>
          <a:stretch>
            <a:fillRect/>
          </a:stretch>
        </p:blipFill>
        <p:spPr bwMode="auto">
          <a:xfrm>
            <a:off x="1581886" y="1714732"/>
            <a:ext cx="437307" cy="330173"/>
          </a:xfrm>
          <a:prstGeom prst="rect">
            <a:avLst/>
          </a:prstGeom>
          <a:noFill/>
        </p:spPr>
      </p:pic>
      <p:sp>
        <p:nvSpPr>
          <p:cNvPr id="127" name="正方形/長方形 126"/>
          <p:cNvSpPr/>
          <p:nvPr/>
        </p:nvSpPr>
        <p:spPr>
          <a:xfrm>
            <a:off x="1856656" y="1372050"/>
            <a:ext cx="3730450" cy="707630"/>
          </a:xfrm>
          <a:prstGeom prst="rect">
            <a:avLst/>
          </a:prstGeom>
        </p:spPr>
        <p:txBody>
          <a:bodyPr wrap="square">
            <a:spAutoFit/>
          </a:bodyPr>
          <a:lstStyle/>
          <a:p>
            <a:pPr marL="0" marR="0" lvl="0" indent="0" algn="l" defTabSz="913592" rtl="0" eaLnBrk="1" fontAlgn="base" latinLnBrk="0" hangingPunct="1">
              <a:lnSpc>
                <a:spcPct val="100000"/>
              </a:lnSpc>
              <a:spcBef>
                <a:spcPct val="0"/>
              </a:spcBef>
              <a:spcAft>
                <a:spcPct val="0"/>
              </a:spcAft>
              <a:buClrTx/>
              <a:buSzTx/>
              <a:buFontTx/>
              <a:buNone/>
              <a:tabLst/>
              <a:defRPr/>
            </a:pPr>
            <a:r>
              <a:rPr kumimoji="1" lang="ja-JP" altLang="en-US" sz="1199" b="0" i="0" u="none" strike="noStrike" kern="1200" cap="none" spc="-100" normalizeH="0" baseline="0" noProof="0" dirty="0">
                <a:ln>
                  <a:noFill/>
                </a:ln>
                <a:solidFill>
                  <a:prstClr val="black"/>
                </a:solidFill>
                <a:effectLst/>
                <a:uLnTx/>
                <a:uFillTx/>
                <a:latin typeface="ＭＳ Ｐゴシック"/>
                <a:ea typeface="ＭＳ Ｐゴシック"/>
                <a:cs typeface="+mn-cs"/>
              </a:rPr>
              <a:t>病気になったら･･･  </a:t>
            </a:r>
            <a:endParaRPr kumimoji="1" lang="en-US" altLang="ja-JP" sz="1199"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3592"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6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医療</a:t>
            </a:r>
            <a:endParaRPr kumimoji="1" lang="en-US" altLang="ja-JP" sz="12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3592" rtl="0" eaLnBrk="1" fontAlgn="base" latinLnBrk="0" hangingPunct="1">
              <a:lnSpc>
                <a:spcPct val="100000"/>
              </a:lnSpc>
              <a:spcBef>
                <a:spcPct val="0"/>
              </a:spcBef>
              <a:spcAft>
                <a:spcPct val="0"/>
              </a:spcAft>
              <a:buClrTx/>
              <a:buSzTx/>
              <a:buFontTx/>
              <a:buNone/>
              <a:tabLst/>
              <a:defRPr/>
            </a:pPr>
            <a:endParaRPr kumimoji="1" lang="ja-JP" altLang="en-US" sz="1199" b="0" i="0" u="none" strike="noStrike" kern="1200" cap="none" spc="-100" normalizeH="0" baseline="0" noProof="0" dirty="0">
              <a:ln>
                <a:noFill/>
              </a:ln>
              <a:solidFill>
                <a:prstClr val="black"/>
              </a:solidFill>
              <a:effectLst/>
              <a:uLnTx/>
              <a:uFillTx/>
              <a:latin typeface="ＭＳ Ｐゴシック"/>
              <a:ea typeface="ＭＳ Ｐゴシック"/>
              <a:cs typeface="+mn-cs"/>
            </a:endParaRPr>
          </a:p>
        </p:txBody>
      </p:sp>
      <p:sp>
        <p:nvSpPr>
          <p:cNvPr id="128" name="テキスト ボックス 127"/>
          <p:cNvSpPr txBox="1"/>
          <p:nvPr/>
        </p:nvSpPr>
        <p:spPr>
          <a:xfrm>
            <a:off x="330844" y="2554803"/>
            <a:ext cx="2213753" cy="499822"/>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049" b="0" i="0" u="none" strike="noStrike" kern="1200" cap="none" spc="-100" normalizeH="0" baseline="0" noProof="0" dirty="0">
                <a:ln>
                  <a:noFill/>
                </a:ln>
                <a:solidFill>
                  <a:prstClr val="black"/>
                </a:solidFill>
                <a:effectLst/>
                <a:uLnTx/>
                <a:uFillTx/>
                <a:latin typeface="ＭＳ Ｐゴシック"/>
                <a:ea typeface="ＭＳ Ｐゴシック"/>
                <a:cs typeface="+mn-cs"/>
              </a:rPr>
              <a:t>お困りごとはなんでも相談･･･  </a:t>
            </a:r>
            <a:endParaRPr kumimoji="1" lang="en-US" altLang="ja-JP" sz="1049"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様々な相談窓口</a:t>
            </a:r>
            <a:endParaRPr kumimoji="1" lang="en-US" altLang="ja-JP"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30" name="左カーブ矢印 73"/>
          <p:cNvSpPr/>
          <p:nvPr/>
        </p:nvSpPr>
        <p:spPr>
          <a:xfrm rot="9981534" flipH="1">
            <a:off x="3972725" y="2353200"/>
            <a:ext cx="318356" cy="911054"/>
          </a:xfrm>
          <a:prstGeom prst="curvedLef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1" name="正方形/長方形 130"/>
          <p:cNvSpPr/>
          <p:nvPr/>
        </p:nvSpPr>
        <p:spPr>
          <a:xfrm>
            <a:off x="2504728" y="2608048"/>
            <a:ext cx="1944216" cy="5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日常の医療：</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・かかりつけ医、有床診療所</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・精神科デイケア・精神科訪問看護</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・地域の連携病院</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・歯科医療、薬局</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5" name="円/楕円 69"/>
          <p:cNvSpPr/>
          <p:nvPr/>
        </p:nvSpPr>
        <p:spPr>
          <a:xfrm>
            <a:off x="806672" y="2090076"/>
            <a:ext cx="1452954" cy="503814"/>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marL="0" marR="0" lvl="0" indent="0" algn="l"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5" name="正方形/長方形 124"/>
          <p:cNvSpPr/>
          <p:nvPr/>
        </p:nvSpPr>
        <p:spPr>
          <a:xfrm>
            <a:off x="992607" y="2029083"/>
            <a:ext cx="1532621" cy="5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病院：</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急性期、回復期、慢性期</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7" name="円/楕円 68"/>
          <p:cNvSpPr/>
          <p:nvPr/>
        </p:nvSpPr>
        <p:spPr>
          <a:xfrm>
            <a:off x="6388646" y="2499908"/>
            <a:ext cx="2150547" cy="728001"/>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8" name="円/楕円 47"/>
          <p:cNvSpPr/>
          <p:nvPr/>
        </p:nvSpPr>
        <p:spPr>
          <a:xfrm>
            <a:off x="5095135" y="1957085"/>
            <a:ext cx="2303820" cy="719733"/>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39" name="図 138" descr="build32.wmf"/>
          <p:cNvPicPr>
            <a:picLocks noChangeAspect="1"/>
          </p:cNvPicPr>
          <p:nvPr/>
        </p:nvPicPr>
        <p:blipFill>
          <a:blip r:embed="rId9" cstate="print"/>
          <a:stretch>
            <a:fillRect/>
          </a:stretch>
        </p:blipFill>
        <p:spPr>
          <a:xfrm>
            <a:off x="8412726" y="2767797"/>
            <a:ext cx="936104" cy="604374"/>
          </a:xfrm>
          <a:prstGeom prst="rect">
            <a:avLst/>
          </a:prstGeom>
        </p:spPr>
      </p:pic>
      <p:pic>
        <p:nvPicPr>
          <p:cNvPr id="140" name="図 139" descr="build34.wmf"/>
          <p:cNvPicPr>
            <a:picLocks noChangeAspect="1"/>
          </p:cNvPicPr>
          <p:nvPr/>
        </p:nvPicPr>
        <p:blipFill>
          <a:blip r:embed="rId10" cstate="print"/>
          <a:stretch>
            <a:fillRect/>
          </a:stretch>
        </p:blipFill>
        <p:spPr>
          <a:xfrm>
            <a:off x="6046127" y="1546876"/>
            <a:ext cx="733281" cy="520423"/>
          </a:xfrm>
          <a:prstGeom prst="rect">
            <a:avLst/>
          </a:prstGeom>
        </p:spPr>
      </p:pic>
      <p:sp>
        <p:nvSpPr>
          <p:cNvPr id="142" name="テキスト ボックス 141"/>
          <p:cNvSpPr txBox="1"/>
          <p:nvPr/>
        </p:nvSpPr>
        <p:spPr>
          <a:xfrm>
            <a:off x="6314651" y="1372061"/>
            <a:ext cx="3246868" cy="522905"/>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199" b="0" i="0" u="none" strike="noStrike" kern="1200" cap="none" spc="-100" normalizeH="0" baseline="0" noProof="0" dirty="0">
                <a:ln>
                  <a:noFill/>
                </a:ln>
                <a:solidFill>
                  <a:prstClr val="black"/>
                </a:solidFill>
                <a:effectLst/>
                <a:uLnTx/>
                <a:uFillTx/>
                <a:latin typeface="ＭＳ Ｐゴシック"/>
                <a:ea typeface="ＭＳ Ｐゴシック"/>
                <a:cs typeface="+mn-cs"/>
              </a:rPr>
              <a:t>介護・訓練等の支援が必要になったら･･･  </a:t>
            </a:r>
            <a:endParaRPr kumimoji="1" lang="en-US" altLang="ja-JP" sz="1199"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　　　障害福祉・介護</a:t>
            </a:r>
            <a:endParaRPr kumimoji="1" lang="en-US" altLang="ja-JP" sz="1599"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43" name="テキスト ボックス 142"/>
          <p:cNvSpPr txBox="1"/>
          <p:nvPr/>
        </p:nvSpPr>
        <p:spPr>
          <a:xfrm>
            <a:off x="7221872" y="3143603"/>
            <a:ext cx="1512231" cy="1123326"/>
          </a:xfrm>
          <a:prstGeom prst="rect">
            <a:avLst/>
          </a:prstGeom>
          <a:noFill/>
        </p:spPr>
        <p:txBody>
          <a:bodyPr wrap="square" lIns="91376" tIns="45691" rIns="91376" bIns="45691" rtlCol="0">
            <a:spAutoFit/>
          </a:bodyP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a:cs typeface="+mn-cs"/>
              </a:rPr>
              <a:t>（介護保険サービス）</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a:cs typeface="+mn-cs"/>
              </a:rPr>
              <a:t>■在宅系：</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・訪問介護　・訪問看護　・通所介護　</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・小規模多機能型居宅介護</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a:t>
            </a:r>
            <a:r>
              <a:rPr kumimoji="1" lang="ja-JP" altLang="en-US" sz="800" b="0" i="0" u="none" strike="noStrike" kern="1200" cap="none" spc="-100" normalizeH="0" baseline="0" noProof="0" dirty="0">
                <a:ln>
                  <a:noFill/>
                </a:ln>
                <a:solidFill>
                  <a:prstClr val="black"/>
                </a:solidFill>
                <a:effectLst/>
                <a:uLnTx/>
                <a:uFillTx/>
                <a:latin typeface="Arial" charset="0"/>
                <a:ea typeface="ＭＳ Ｐゴシック"/>
                <a:cs typeface="+mn-cs"/>
              </a:rPr>
              <a:t>短期入所生活介護</a:t>
            </a:r>
            <a:endParaRPr kumimoji="1" lang="en-US" altLang="ja-JP" sz="800" b="0" i="0" u="none" strike="noStrike" kern="1200" cap="none" spc="-100" normalizeH="0" baseline="0" noProof="0" dirty="0">
              <a:ln>
                <a:noFill/>
              </a:ln>
              <a:solidFill>
                <a:prstClr val="black"/>
              </a:solidFill>
              <a:effectLst/>
              <a:uLnTx/>
              <a:uFillTx/>
              <a:latin typeface="Arial" charset="0"/>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Arial" charset="0"/>
                <a:ea typeface="ＭＳ Ｐゴシック"/>
                <a:cs typeface="+mn-cs"/>
              </a:rPr>
              <a:t>・福祉用具</a:t>
            </a:r>
            <a:endParaRPr kumimoji="1" lang="en-US" altLang="ja-JP" sz="800" b="0" i="0" u="none" strike="noStrike" kern="1200" cap="none" spc="-100" normalizeH="0" baseline="0" noProof="0" dirty="0">
              <a:ln>
                <a:noFill/>
              </a:ln>
              <a:solidFill>
                <a:prstClr val="black"/>
              </a:solidFill>
              <a:effectLst/>
              <a:uLnTx/>
              <a:uFillTx/>
              <a:latin typeface="Arial" charset="0"/>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Arial" charset="0"/>
                <a:ea typeface="ＭＳ Ｐゴシック"/>
                <a:cs typeface="+mn-cs"/>
              </a:rPr>
              <a:t>・</a:t>
            </a:r>
            <a:r>
              <a:rPr kumimoji="1" lang="en-US" altLang="ja-JP" sz="800" b="0" i="0" u="none" strike="noStrike" kern="1200" cap="none" spc="-100" normalizeH="0" baseline="0" noProof="0" dirty="0">
                <a:ln>
                  <a:noFill/>
                </a:ln>
                <a:solidFill>
                  <a:prstClr val="black"/>
                </a:solidFill>
                <a:effectLst/>
                <a:uLnTx/>
                <a:uFillTx/>
                <a:latin typeface="Arial" charset="0"/>
                <a:ea typeface="ＭＳ Ｐゴシック"/>
                <a:cs typeface="+mn-cs"/>
              </a:rPr>
              <a:t>24</a:t>
            </a:r>
            <a:r>
              <a:rPr kumimoji="1" lang="ja-JP" altLang="en-US" sz="800" b="0" i="0" u="none" strike="noStrike" kern="1200" cap="none" spc="-100" normalizeH="0" baseline="0" noProof="0" dirty="0">
                <a:ln>
                  <a:noFill/>
                </a:ln>
                <a:solidFill>
                  <a:prstClr val="black"/>
                </a:solidFill>
                <a:effectLst/>
                <a:uLnTx/>
                <a:uFillTx/>
                <a:latin typeface="Arial" charset="0"/>
                <a:ea typeface="ＭＳ Ｐゴシック"/>
                <a:cs typeface="+mn-cs"/>
              </a:rPr>
              <a:t>時間対応の訪問サービス　</a:t>
            </a: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等</a:t>
            </a: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a:cs typeface="+mn-cs"/>
              </a:rPr>
              <a:t>■介護予防サービス</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p:txBody>
      </p:sp>
      <p:pic>
        <p:nvPicPr>
          <p:cNvPr id="152" name="図 151" descr="health_0166.wmf"/>
          <p:cNvPicPr>
            <a:picLocks noChangeAspect="1"/>
          </p:cNvPicPr>
          <p:nvPr/>
        </p:nvPicPr>
        <p:blipFill>
          <a:blip r:embed="rId11" cstate="print"/>
          <a:stretch>
            <a:fillRect/>
          </a:stretch>
        </p:blipFill>
        <p:spPr>
          <a:xfrm>
            <a:off x="7147861" y="2584149"/>
            <a:ext cx="858094" cy="559452"/>
          </a:xfrm>
          <a:prstGeom prst="rect">
            <a:avLst/>
          </a:prstGeom>
        </p:spPr>
      </p:pic>
      <p:pic>
        <p:nvPicPr>
          <p:cNvPr id="15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5940" y="1982207"/>
            <a:ext cx="433589" cy="54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43309" y="1884398"/>
            <a:ext cx="504966" cy="62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右カーブ矢印 74"/>
          <p:cNvSpPr/>
          <p:nvPr/>
        </p:nvSpPr>
        <p:spPr>
          <a:xfrm rot="11588426" flipH="1">
            <a:off x="5232857" y="2419622"/>
            <a:ext cx="411173" cy="950186"/>
          </a:xfrm>
          <a:prstGeom prst="curvedRigh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6" name="左カーブ矢印 70"/>
          <p:cNvSpPr/>
          <p:nvPr/>
        </p:nvSpPr>
        <p:spPr>
          <a:xfrm rot="2216199">
            <a:off x="6491039" y="2695633"/>
            <a:ext cx="411459" cy="1134933"/>
          </a:xfrm>
          <a:prstGeom prst="curvedLeftArrow">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7" name="テキスト ボックス 156"/>
          <p:cNvSpPr txBox="1"/>
          <p:nvPr/>
        </p:nvSpPr>
        <p:spPr>
          <a:xfrm>
            <a:off x="4998261" y="1794237"/>
            <a:ext cx="1127789" cy="230774"/>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a:cs typeface="+mn-cs"/>
              </a:rPr>
              <a:t>■地域生活支援拠点</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p:txBody>
      </p:sp>
      <p:sp>
        <p:nvSpPr>
          <p:cNvPr id="141" name="テキスト ボックス 140"/>
          <p:cNvSpPr txBox="1"/>
          <p:nvPr/>
        </p:nvSpPr>
        <p:spPr>
          <a:xfrm>
            <a:off x="5961123" y="2452170"/>
            <a:ext cx="1098997" cy="861716"/>
          </a:xfrm>
          <a:prstGeom prst="rect">
            <a:avLst/>
          </a:prstGeom>
          <a:noFill/>
        </p:spPr>
        <p:txBody>
          <a:bodyPr wrap="square" lIns="91376" tIns="45691" rIns="91376" bIns="45691" rtlCol="0">
            <a:spAutoFit/>
          </a:bodyP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a:cs typeface="+mn-cs"/>
              </a:rPr>
              <a:t>（障害福祉サービス）</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a:cs typeface="+mn-cs"/>
              </a:rPr>
              <a:t>■在宅系：</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・居宅介護　・生活介護</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・短期入所　</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・就労継続支援</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・自立訓練</a:t>
            </a:r>
            <a:r>
              <a:rPr kumimoji="1" lang="ja-JP" altLang="en-US" sz="800" b="0" i="0" u="none" strike="noStrike" kern="1200" cap="none" spc="-100" normalizeH="0" baseline="0" noProof="0" dirty="0">
                <a:ln>
                  <a:noFill/>
                </a:ln>
                <a:solidFill>
                  <a:prstClr val="black"/>
                </a:solidFill>
                <a:effectLst/>
                <a:uLnTx/>
                <a:uFillTx/>
                <a:latin typeface="Arial" charset="0"/>
                <a:ea typeface="ＭＳ Ｐゴシック"/>
                <a:cs typeface="+mn-cs"/>
              </a:rPr>
              <a:t>　</a:t>
            </a: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等</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p:txBody>
      </p:sp>
      <p:sp>
        <p:nvSpPr>
          <p:cNvPr id="158" name="角丸四角形 5"/>
          <p:cNvSpPr/>
          <p:nvPr/>
        </p:nvSpPr>
        <p:spPr bwMode="auto">
          <a:xfrm>
            <a:off x="350582" y="6403684"/>
            <a:ext cx="9322546" cy="262123"/>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323"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都道府県</a:t>
            </a:r>
            <a:r>
              <a:rPr kumimoji="0" lang="ja-JP" altLang="ja-JP"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ごとの保健・医療・福祉関係者による協議の場</a:t>
            </a:r>
            <a:r>
              <a:rPr kumimoji="0" lang="ja-JP" altLang="en-US"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、都道府県本庁・精神保健福祉センター・発達障害者支援センター</a:t>
            </a:r>
            <a:endParaRPr kumimoji="0" lang="en-US" altLang="ja-JP" sz="12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59" name="二等辺三角形 158"/>
          <p:cNvSpPr/>
          <p:nvPr/>
        </p:nvSpPr>
        <p:spPr bwMode="auto">
          <a:xfrm>
            <a:off x="1918887" y="6206795"/>
            <a:ext cx="6352508" cy="197984"/>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323" rtl="0" eaLnBrk="1" fontAlgn="auto" latinLnBrk="0" hangingPunct="1">
              <a:lnSpc>
                <a:spcPct val="100000"/>
              </a:lnSpc>
              <a:spcBef>
                <a:spcPts val="0"/>
              </a:spcBef>
              <a:spcAft>
                <a:spcPts val="0"/>
              </a:spcAft>
              <a:buClrTx/>
              <a:buSzTx/>
              <a:buFontTx/>
              <a:buNone/>
              <a:tabLst/>
              <a:defRPr/>
            </a:pPr>
            <a:r>
              <a:rPr kumimoji="0" lang="ja-JP" altLang="en-US" sz="1101"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バックアップ</a:t>
            </a:r>
          </a:p>
        </p:txBody>
      </p:sp>
      <p:pic>
        <p:nvPicPr>
          <p:cNvPr id="102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4944" y="2879533"/>
            <a:ext cx="855815" cy="89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テキスト ボックス 72"/>
          <p:cNvSpPr txBox="1"/>
          <p:nvPr/>
        </p:nvSpPr>
        <p:spPr>
          <a:xfrm>
            <a:off x="8503759" y="3616591"/>
            <a:ext cx="1512231" cy="600106"/>
          </a:xfrm>
          <a:prstGeom prst="rect">
            <a:avLst/>
          </a:prstGeom>
          <a:noFill/>
        </p:spPr>
        <p:txBody>
          <a:bodyPr wrap="square" lIns="91376" tIns="45691" rIns="91376" bIns="45691" rtlCol="0">
            <a:spAutoFit/>
          </a:bodyP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a:cs typeface="+mn-cs"/>
              </a:rPr>
              <a:t>■施設・居住系サービス</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・介護老人福祉施設</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・介護老人保健施設</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・認知症共同生活介護　等</a:t>
            </a:r>
          </a:p>
        </p:txBody>
      </p:sp>
      <p:sp>
        <p:nvSpPr>
          <p:cNvPr id="74" name="テキスト ボックス 73"/>
          <p:cNvSpPr txBox="1"/>
          <p:nvPr/>
        </p:nvSpPr>
        <p:spPr>
          <a:xfrm>
            <a:off x="7041195" y="1996079"/>
            <a:ext cx="1512231" cy="600106"/>
          </a:xfrm>
          <a:prstGeom prst="rect">
            <a:avLst/>
          </a:prstGeom>
          <a:noFill/>
        </p:spPr>
        <p:txBody>
          <a:bodyPr wrap="square" lIns="91376" tIns="45691" rIns="91376" bIns="45691" rtlCol="0">
            <a:spAutoFit/>
          </a:bodyP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a:cs typeface="+mn-cs"/>
              </a:rPr>
              <a:t>■施設・居住系サービス</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・施設入所支援</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・共同生活援助</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a:cs typeface="+mn-cs"/>
              </a:rPr>
              <a:t>・宿泊型自立訓練　等</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a:cs typeface="+mn-cs"/>
            </a:endParaRPr>
          </a:p>
        </p:txBody>
      </p:sp>
      <p:sp>
        <p:nvSpPr>
          <p:cNvPr id="162" name="角丸四角形 53"/>
          <p:cNvSpPr/>
          <p:nvPr/>
        </p:nvSpPr>
        <p:spPr>
          <a:xfrm>
            <a:off x="7784600" y="4236737"/>
            <a:ext cx="2052259" cy="2079821"/>
          </a:xfrm>
          <a:prstGeom prst="roundRect">
            <a:avLst>
              <a:gd name="adj" fmla="val 10757"/>
            </a:avLst>
          </a:prstGeom>
          <a:ln w="38100">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円/楕円 56"/>
          <p:cNvSpPr/>
          <p:nvPr/>
        </p:nvSpPr>
        <p:spPr>
          <a:xfrm>
            <a:off x="8050191" y="4562202"/>
            <a:ext cx="1538879" cy="674831"/>
          </a:xfrm>
          <a:prstGeom prst="ellipse">
            <a:avLst/>
          </a:prstGeom>
        </p:spPr>
        <p:style>
          <a:lnRef idx="1">
            <a:schemeClr val="accent2"/>
          </a:lnRef>
          <a:fillRef idx="2">
            <a:schemeClr val="accent2"/>
          </a:fillRef>
          <a:effectRef idx="1">
            <a:schemeClr val="accent2"/>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4" name="円/楕円 56"/>
          <p:cNvSpPr/>
          <p:nvPr/>
        </p:nvSpPr>
        <p:spPr>
          <a:xfrm>
            <a:off x="8265641" y="4634943"/>
            <a:ext cx="1115856" cy="373490"/>
          </a:xfrm>
          <a:prstGeom prst="ellipse">
            <a:avLst/>
          </a:prstGeom>
        </p:spPr>
        <p:style>
          <a:lnRef idx="1">
            <a:schemeClr val="accent3"/>
          </a:lnRef>
          <a:fillRef idx="2">
            <a:schemeClr val="accent3"/>
          </a:fillRef>
          <a:effectRef idx="1">
            <a:schemeClr val="accent3"/>
          </a:effectRef>
          <a:fontRef idx="minor">
            <a:schemeClr val="dk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日常生活圏域</a:t>
            </a:r>
          </a:p>
        </p:txBody>
      </p:sp>
      <p:sp>
        <p:nvSpPr>
          <p:cNvPr id="165" name="テキスト ボックス 164"/>
          <p:cNvSpPr txBox="1"/>
          <p:nvPr/>
        </p:nvSpPr>
        <p:spPr>
          <a:xfrm>
            <a:off x="8205761" y="4970297"/>
            <a:ext cx="1360379" cy="239617"/>
          </a:xfrm>
          <a:prstGeom prst="rect">
            <a:avLst/>
          </a:prstGeom>
          <a:noFill/>
        </p:spPr>
        <p:txBody>
          <a:bodyPr wrap="square" rtlCol="0">
            <a:spAutoFit/>
          </a:bodyPr>
          <a:lstStyle/>
          <a:p>
            <a:pPr marL="0" marR="0" lvl="0" indent="0" algn="ctr" defTabSz="914323" rtl="0" eaLnBrk="1" fontAlgn="base" latinLnBrk="0" hangingPunct="1">
              <a:lnSpc>
                <a:spcPts val="13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a:cs typeface="+mn-cs"/>
              </a:rPr>
              <a:t>基本圏域（市町村）</a:t>
            </a:r>
          </a:p>
        </p:txBody>
      </p:sp>
      <p:sp>
        <p:nvSpPr>
          <p:cNvPr id="166" name="テキスト ボックス 165"/>
          <p:cNvSpPr txBox="1"/>
          <p:nvPr/>
        </p:nvSpPr>
        <p:spPr>
          <a:xfrm>
            <a:off x="7971929" y="5198211"/>
            <a:ext cx="1723069" cy="239617"/>
          </a:xfrm>
          <a:prstGeom prst="rect">
            <a:avLst/>
          </a:prstGeom>
          <a:noFill/>
        </p:spPr>
        <p:txBody>
          <a:bodyPr wrap="square" rtlCol="0">
            <a:spAutoFit/>
          </a:bodyPr>
          <a:lstStyle/>
          <a:p>
            <a:pPr marL="0" marR="0" lvl="0" indent="0" algn="ctr" defTabSz="914323" rtl="0" eaLnBrk="1" fontAlgn="base" latinLnBrk="0" hangingPunct="1">
              <a:lnSpc>
                <a:spcPts val="13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a:cs typeface="+mn-cs"/>
              </a:rPr>
              <a:t>障害保健福祉圏域</a:t>
            </a:r>
            <a:endParaRPr kumimoji="1" lang="en-US" altLang="ja-JP" sz="800"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sp>
        <p:nvSpPr>
          <p:cNvPr id="81" name="角丸四角形 58"/>
          <p:cNvSpPr/>
          <p:nvPr/>
        </p:nvSpPr>
        <p:spPr>
          <a:xfrm>
            <a:off x="7867130" y="5384876"/>
            <a:ext cx="1905000" cy="856639"/>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pPr marL="174524" marR="0" lvl="0" indent="-174524" algn="l" defTabSz="914323"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地域包括ケアシステムは、日常生活圏域</a:t>
            </a: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単位での構築を</a:t>
            </a:r>
            <a:r>
              <a:rPr kumimoji="1" lang="ja-JP"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想定</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174524" marR="0" lvl="0" indent="-174524" algn="l" defTabSz="914323"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精神障害にも対応した地域包括ケアシステムの構築にあたっては、障害保健福祉圏域ごとに、精神科医療機関・その他の医療機関・地域援助事業者・市町村による連携支援体制を確保</a:t>
            </a:r>
          </a:p>
        </p:txBody>
      </p:sp>
      <p:sp>
        <p:nvSpPr>
          <p:cNvPr id="75" name="テキスト ボックス 74"/>
          <p:cNvSpPr txBox="1"/>
          <p:nvPr/>
        </p:nvSpPr>
        <p:spPr>
          <a:xfrm>
            <a:off x="4881005" y="2535754"/>
            <a:ext cx="945734" cy="276812"/>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通所・入所</a:t>
            </a:r>
            <a:endParaRPr kumimoji="1" lang="en-US" altLang="ja-JP"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6" name="テキスト ボックス 75"/>
          <p:cNvSpPr txBox="1"/>
          <p:nvPr/>
        </p:nvSpPr>
        <p:spPr>
          <a:xfrm>
            <a:off x="3800872" y="2535754"/>
            <a:ext cx="1008112" cy="276812"/>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通院・入院</a:t>
            </a:r>
            <a:endParaRPr kumimoji="1" lang="en-US" altLang="ja-JP"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7" name="角丸四角形 58"/>
          <p:cNvSpPr/>
          <p:nvPr/>
        </p:nvSpPr>
        <p:spPr>
          <a:xfrm>
            <a:off x="8265640" y="4331685"/>
            <a:ext cx="1152128" cy="180587"/>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pPr marL="174524" marR="0" lvl="0" indent="-174524" algn="l" defTabSz="914323"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圏域の考え方</a:t>
            </a:r>
          </a:p>
        </p:txBody>
      </p:sp>
      <p:pic>
        <p:nvPicPr>
          <p:cNvPr id="79" name="Picture 3" descr="C:\Users\KNUIP\Desktop\illust3682thumb.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8435" y="4474480"/>
            <a:ext cx="885056" cy="562425"/>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6393163" y="3183825"/>
            <a:ext cx="1008112" cy="276812"/>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訪問</a:t>
            </a:r>
            <a:endParaRPr kumimoji="1" lang="en-US" altLang="ja-JP"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5" name="角丸四角形吹き出し 50"/>
          <p:cNvSpPr/>
          <p:nvPr/>
        </p:nvSpPr>
        <p:spPr>
          <a:xfrm>
            <a:off x="3796846" y="3613514"/>
            <a:ext cx="1732224" cy="437815"/>
          </a:xfrm>
          <a:prstGeom prst="wedgeRoundRectCallout">
            <a:avLst>
              <a:gd name="adj1" fmla="val -2731"/>
              <a:gd name="adj2" fmla="val -82500"/>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・自宅（持ち家・借家・公営住宅等）</a:t>
            </a:r>
            <a:endParaRPr kumimoji="1" lang="en-US" altLang="ja-JP"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・サービス付き高齢者向け住宅 </a:t>
            </a:r>
            <a:endParaRPr kumimoji="1" lang="en-US" altLang="ja-JP"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・グループホーム　等</a:t>
            </a:r>
            <a:endParaRPr kumimoji="1" lang="en-US" altLang="ja-JP"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6" name="右カーブ矢印 72"/>
          <p:cNvSpPr/>
          <p:nvPr/>
        </p:nvSpPr>
        <p:spPr>
          <a:xfrm rot="18156404">
            <a:off x="2654565" y="2580626"/>
            <a:ext cx="545659" cy="1493701"/>
          </a:xfrm>
          <a:prstGeom prst="curvedRightArrow">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7" name="テキスト ボックス 86"/>
          <p:cNvSpPr txBox="1"/>
          <p:nvPr/>
        </p:nvSpPr>
        <p:spPr>
          <a:xfrm>
            <a:off x="2216700" y="3332330"/>
            <a:ext cx="1008112" cy="276812"/>
          </a:xfrm>
          <a:prstGeom prst="rect">
            <a:avLst/>
          </a:prstGeom>
          <a:noFill/>
        </p:spPr>
        <p:txBody>
          <a:bodyPr wrap="square" lIns="91376" tIns="45691" rIns="91376" bIns="45691" rtlCol="0">
            <a:spAutoFit/>
          </a:bodyP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訪問</a:t>
            </a:r>
            <a:endParaRPr kumimoji="1" lang="en-US" altLang="ja-JP" sz="1199"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8" name="角丸四角形 58"/>
          <p:cNvSpPr/>
          <p:nvPr/>
        </p:nvSpPr>
        <p:spPr>
          <a:xfrm>
            <a:off x="1138041" y="3687881"/>
            <a:ext cx="1726739" cy="356755"/>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rPr>
              <a:t>・市町村（精神保健・福祉一般相談）</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rPr>
              <a:t>・基幹相談支援センター（障害）</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89" name="右カーブ矢印 72"/>
          <p:cNvSpPr/>
          <p:nvPr/>
        </p:nvSpPr>
        <p:spPr>
          <a:xfrm rot="15576999">
            <a:off x="2215120" y="2871922"/>
            <a:ext cx="577355" cy="2736581"/>
          </a:xfrm>
          <a:prstGeom prst="curvedRightArrow">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0" name="角丸四角形 58"/>
          <p:cNvSpPr/>
          <p:nvPr/>
        </p:nvSpPr>
        <p:spPr>
          <a:xfrm>
            <a:off x="2144693" y="4047939"/>
            <a:ext cx="1558860" cy="223705"/>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pPr marL="0" marR="0" lvl="0" indent="0" algn="l"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rPr>
              <a:t>・地域包括支援センター（高齢）</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68" name="角丸四角形吹き出し 77"/>
          <p:cNvSpPr/>
          <p:nvPr/>
        </p:nvSpPr>
        <p:spPr>
          <a:xfrm>
            <a:off x="1375195" y="4421977"/>
            <a:ext cx="1422160" cy="489878"/>
          </a:xfrm>
          <a:prstGeom prst="wedgeRoundRectCallout">
            <a:avLst>
              <a:gd name="adj1" fmla="val -67357"/>
              <a:gd name="adj2" fmla="val -26547"/>
              <a:gd name="adj3" fmla="val 16667"/>
            </a:avLst>
          </a:prstGeom>
          <a:ln w="12700">
            <a:solidFill>
              <a:srgbClr val="FFC000"/>
            </a:solidFill>
            <a:prstDash val="solid"/>
          </a:ln>
        </p:spPr>
        <p:style>
          <a:lnRef idx="2">
            <a:schemeClr val="accent2"/>
          </a:lnRef>
          <a:fillRef idx="1">
            <a:schemeClr val="lt1"/>
          </a:fillRef>
          <a:effectRef idx="0">
            <a:schemeClr val="accent2"/>
          </a:effectRef>
          <a:fontRef idx="minor">
            <a:schemeClr val="dk1"/>
          </a:fontRef>
        </p:style>
        <p:txBody>
          <a:bodyPr lIns="0" tIns="0" rIns="0" bIns="0" rtlCol="0" anchor="ctr"/>
          <a:lstStyle/>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相談業務やサービスの</a:t>
            </a:r>
            <a:endParaRPr kumimoji="1" lang="en-US" altLang="ja-JP"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コーディネートを行います。</a:t>
            </a:r>
            <a:endParaRPr kumimoji="1" lang="en-US" altLang="ja-JP"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32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訪問相談にも対応します。</a:t>
            </a:r>
          </a:p>
        </p:txBody>
      </p:sp>
      <p:pic>
        <p:nvPicPr>
          <p:cNvPr id="167" name="図 166" descr="building03_cl2.wmf"/>
          <p:cNvPicPr>
            <a:picLocks noChangeAspect="1"/>
          </p:cNvPicPr>
          <p:nvPr/>
        </p:nvPicPr>
        <p:blipFill>
          <a:blip r:embed="rId16" cstate="print"/>
          <a:stretch>
            <a:fillRect/>
          </a:stretch>
        </p:blipFill>
        <p:spPr>
          <a:xfrm flipH="1">
            <a:off x="563714" y="4016664"/>
            <a:ext cx="648075" cy="550752"/>
          </a:xfrm>
          <a:prstGeom prst="rect">
            <a:avLst/>
          </a:prstGeom>
        </p:spPr>
      </p:pic>
      <p:pic>
        <p:nvPicPr>
          <p:cNvPr id="169" name="図 168" descr="person_0290.wmf"/>
          <p:cNvPicPr>
            <a:picLocks noChangeAspect="1"/>
          </p:cNvPicPr>
          <p:nvPr/>
        </p:nvPicPr>
        <p:blipFill>
          <a:blip r:embed="rId17" cstate="print"/>
          <a:stretch>
            <a:fillRect/>
          </a:stretch>
        </p:blipFill>
        <p:spPr>
          <a:xfrm flipH="1">
            <a:off x="848543" y="4407972"/>
            <a:ext cx="402047" cy="749891"/>
          </a:xfrm>
          <a:prstGeom prst="rect">
            <a:avLst/>
          </a:prstGeom>
        </p:spPr>
      </p:pic>
      <p:sp>
        <p:nvSpPr>
          <p:cNvPr id="80" name="テキスト ボックス 79">
            <a:extLst>
              <a:ext uri="{FF2B5EF4-FFF2-40B4-BE49-F238E27FC236}">
                <a16:creationId xmlns:a16="http://schemas.microsoft.com/office/drawing/2014/main" id="{20F19781-2574-45A1-9150-1D8B7EA953ED}"/>
              </a:ext>
            </a:extLst>
          </p:cNvPr>
          <p:cNvSpPr txBox="1"/>
          <p:nvPr/>
        </p:nvSpPr>
        <p:spPr>
          <a:xfrm>
            <a:off x="8631886"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3" name="スライド番号プレースホルダー 4">
            <a:extLst>
              <a:ext uri="{FF2B5EF4-FFF2-40B4-BE49-F238E27FC236}">
                <a16:creationId xmlns:a16="http://schemas.microsoft.com/office/drawing/2014/main" id="{5F0E1862-2AF5-43F4-A827-C5D218BBCC2C}"/>
              </a:ext>
            </a:extLst>
          </p:cNvPr>
          <p:cNvSpPr>
            <a:spLocks noGrp="1"/>
          </p:cNvSpPr>
          <p:nvPr>
            <p:ph type="sldNum" sz="quarter" idx="12"/>
          </p:nvPr>
        </p:nvSpPr>
        <p:spPr>
          <a:xfrm>
            <a:off x="9524955" y="6576569"/>
            <a:ext cx="462928" cy="2746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03A9E-2724-4189-A637-B6E2A802369F}" type="slidenum">
              <a:rPr kumimoji="1" lang="en-US" altLang="ja-JP"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8" name="Text Box 15">
            <a:extLst>
              <a:ext uri="{FF2B5EF4-FFF2-40B4-BE49-F238E27FC236}">
                <a16:creationId xmlns:a16="http://schemas.microsoft.com/office/drawing/2014/main" id="{14CC1C2D-859F-4A0F-B16D-A55850399346}"/>
              </a:ext>
            </a:extLst>
          </p:cNvPr>
          <p:cNvSpPr txBox="1">
            <a:spLocks noChangeArrowheads="1"/>
          </p:cNvSpPr>
          <p:nvPr/>
        </p:nvSpPr>
        <p:spPr bwMode="auto">
          <a:xfrm>
            <a:off x="0" y="6602178"/>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1591879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3F39490-2773-4417-90E8-11BFC5F641D4}"/>
              </a:ext>
            </a:extLst>
          </p:cNvPr>
          <p:cNvSpPr>
            <a:spLocks noGrp="1"/>
          </p:cNvSpPr>
          <p:nvPr>
            <p:ph type="sldNum" sz="quarter" idx="12"/>
          </p:nvPr>
        </p:nvSpPr>
        <p:spPr>
          <a:xfrm>
            <a:off x="7594600" y="6552526"/>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E74C9-D560-4AB2-943D-5F6F8D86593B}" type="slidenum">
              <a:rPr kumimoji="1" lang="ja-JP" altLang="en-US" sz="1143"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143"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角丸四角形 1">
            <a:extLst>
              <a:ext uri="{FF2B5EF4-FFF2-40B4-BE49-F238E27FC236}">
                <a16:creationId xmlns:a16="http://schemas.microsoft.com/office/drawing/2014/main" id="{46471991-E51B-4125-8051-E049332ECD1A}"/>
              </a:ext>
            </a:extLst>
          </p:cNvPr>
          <p:cNvSpPr/>
          <p:nvPr/>
        </p:nvSpPr>
        <p:spPr>
          <a:xfrm>
            <a:off x="200472" y="332656"/>
            <a:ext cx="5112568" cy="60486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7087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精神障害にも対応した地域包括ケアシステムの構築推進事業</a:t>
            </a:r>
          </a:p>
          <a:p>
            <a:pPr marL="0" marR="0" lvl="0" indent="0" algn="l" defTabSz="870875"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70875"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事業内容</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（１は必須）</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保健</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・医療・福祉関係者による</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協議の場</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の設置　　　　　　　　　</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精神</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障害者の</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住まいの確保</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支援に係る事業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ピアサポート</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の活用</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に係る事業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アウトリーチ</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支援</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に係る事業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入院中</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の精神障害者の</a:t>
            </a:r>
            <a:r>
              <a:rPr kumimoji="1" lang="ja-JP" altLang="ja-JP"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地域移行</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に係る事業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包括</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ケアシステムの構築状況の</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評価</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に係る</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精神</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障害者の地域移行</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関係職員に対する研修</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に係る事業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措置</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入院者及び緊急措置入院者の</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退院後の</a:t>
            </a: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医療</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等の</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継続</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支援に係る事業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精神</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障害者の</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家族支援</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に係る事業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その他</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、包括ケアシステムの構築に資する事業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1">
            <a:extLst>
              <a:ext uri="{FF2B5EF4-FFF2-40B4-BE49-F238E27FC236}">
                <a16:creationId xmlns:a16="http://schemas.microsoft.com/office/drawing/2014/main" id="{94554BB5-A9A5-4498-88EB-04891FBD3C46}"/>
              </a:ext>
            </a:extLst>
          </p:cNvPr>
          <p:cNvSpPr/>
          <p:nvPr/>
        </p:nvSpPr>
        <p:spPr>
          <a:xfrm>
            <a:off x="5434360" y="332656"/>
            <a:ext cx="4320480" cy="6336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7087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確認事項（例）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協議</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の場</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をつくための</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地域診断と合意形成</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はできているのか。協議会が</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階層的</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につくられているか。また、</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現場のケア会議</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と直結しているか。　　　　　　　　</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住まい</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の確保</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について</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居住支援協議会</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と連携しているか。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ピアサポート</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概念を整理</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したうえでの、</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養成研修</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雇用支援体制</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があるか。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医療</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・保健・福祉</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アウトリーチ支援</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を整理したうえで、当該地域で必要な</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アウトリーチ支援</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とは何か。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地域</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相談支援</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を進めるうえで、医療機関・保健所・基幹相談支援センター・市町村の</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連携体制</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はできているか。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ＰＤＣＡ</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サイクル</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に基づく推進体制・</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評価</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体制があるか。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関係</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職員に対する研修が、</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現場の連携</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の強化、</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現場のケア会議</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に直結する内容となっているのか。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医療</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・保健・福祉の連携</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による</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退院</a:t>
            </a:r>
            <a:r>
              <a:rPr kumimoji="1" lang="ja-JP" altLang="en-US" sz="1600" b="0" i="0" u="none" strike="noStrike" kern="1200" cap="none" spc="0" normalizeH="0" baseline="0" noProof="0" dirty="0" smtClean="0">
                <a:ln>
                  <a:noFill/>
                </a:ln>
                <a:solidFill>
                  <a:srgbClr val="0066FF"/>
                </a:solidFill>
                <a:effectLst/>
                <a:uLnTx/>
                <a:uFillTx/>
                <a:latin typeface="Calibri"/>
                <a:ea typeface="ＭＳ Ｐゴシック" panose="020B0600070205080204" pitchFamily="50" charset="-128"/>
                <a:cs typeface="+mn-cs"/>
              </a:rPr>
              <a:t>支援</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体制</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となっているか。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870875" rtl="0" eaLnBrk="1" fontAlgn="auto" latinLnBrk="0" hangingPunct="1">
              <a:lnSpc>
                <a:spcPct val="100000"/>
              </a:lnSpc>
              <a:spcBef>
                <a:spcPts val="0"/>
              </a:spcBef>
              <a:spcAft>
                <a:spcPts val="0"/>
              </a:spcAft>
              <a:buClr>
                <a:schemeClr val="tx1"/>
              </a:buClr>
              <a:buSzTx/>
              <a:buFont typeface="+mj-lt"/>
              <a:buAutoNum type="arabicPeriod"/>
              <a:tabLst/>
              <a:defRPr/>
            </a:pPr>
            <a:r>
              <a:rPr kumimoji="1" lang="ja-JP" altLang="en-US" sz="16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家族</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ニーズ（医療・保健・福祉）</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に即した</a:t>
            </a:r>
            <a:r>
              <a:rPr kumimoji="1" lang="ja-JP" altLang="en-US" sz="1600" b="0" i="0" u="none" strike="noStrike" kern="1200" cap="none" spc="0" normalizeH="0" baseline="0" noProof="0" dirty="0">
                <a:ln>
                  <a:noFill/>
                </a:ln>
                <a:solidFill>
                  <a:srgbClr val="0066FF"/>
                </a:solidFill>
                <a:effectLst/>
                <a:uLnTx/>
                <a:uFillTx/>
                <a:latin typeface="Calibri"/>
                <a:ea typeface="ＭＳ Ｐゴシック" panose="020B0600070205080204" pitchFamily="50" charset="-128"/>
                <a:cs typeface="+mn-cs"/>
              </a:rPr>
              <a:t>家族支援</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を行っているか。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Text Box 15">
            <a:extLst>
              <a:ext uri="{FF2B5EF4-FFF2-40B4-BE49-F238E27FC236}">
                <a16:creationId xmlns:a16="http://schemas.microsoft.com/office/drawing/2014/main" id="{5AEDEEBC-4476-43DA-8380-1EE89533C6CC}"/>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3391641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5055173" y="2457647"/>
            <a:ext cx="4526690" cy="4112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二等辺三角形 27"/>
          <p:cNvSpPr/>
          <p:nvPr/>
        </p:nvSpPr>
        <p:spPr bwMode="auto">
          <a:xfrm>
            <a:off x="470800" y="4503022"/>
            <a:ext cx="4389059" cy="371929"/>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バックアップ</a:t>
            </a:r>
            <a:endParaRPr kumimoji="0" lang="en-US" altLang="ja-JP"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テキスト ボックス 4"/>
          <p:cNvSpPr txBox="1"/>
          <p:nvPr/>
        </p:nvSpPr>
        <p:spPr>
          <a:xfrm>
            <a:off x="234764" y="738881"/>
            <a:ext cx="9311939" cy="1323504"/>
          </a:xfrm>
          <a:prstGeom prst="rect">
            <a:avLst/>
          </a:prstGeom>
          <a:noFill/>
          <a:ln>
            <a:solidFill>
              <a:schemeClr val="tx2"/>
            </a:solidFill>
          </a:ln>
        </p:spPr>
        <p:txBody>
          <a:bodyPr wrap="square" rtlCol="0">
            <a:spAutoFit/>
          </a:bodyPr>
          <a:lstStyle/>
          <a:p>
            <a:pPr marL="171432" marR="0" lvl="0" indent="-435437" algn="l" defTabSz="914400" rtl="0" eaLnBrk="1" fontAlgn="auto" latinLnBrk="0" hangingPunct="1">
              <a:lnSpc>
                <a:spcPct val="100000"/>
              </a:lnSpc>
              <a:spcBef>
                <a:spcPts val="0"/>
              </a:spcBef>
              <a:spcAft>
                <a:spcPts val="0"/>
              </a:spcAft>
              <a:buClrTx/>
              <a:buSzTx/>
              <a:buFontTx/>
              <a:buNone/>
              <a:tabLst/>
              <a:defRPr/>
            </a:pP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精神障害者が、地域の一員として安心して自分らしい暮らしをすることができるよう、精神障害にも対応した地域包括ケアシステムの構築を進める必要がある。</a:t>
            </a:r>
            <a:endParaRPr kumimoji="1" lang="en-US"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32" marR="0" lvl="0" indent="-435437" algn="l" defTabSz="914400" rtl="0" eaLnBrk="1" fontAlgn="auto" latinLnBrk="0" hangingPunct="1">
              <a:lnSpc>
                <a:spcPct val="100000"/>
              </a:lnSpc>
              <a:spcBef>
                <a:spcPts val="0"/>
              </a:spcBef>
              <a:spcAft>
                <a:spcPts val="0"/>
              </a:spcAft>
              <a:buClrTx/>
              <a:buSzTx/>
              <a:buFontTx/>
              <a:buNone/>
              <a:tabLst/>
              <a:defRPr/>
            </a:pP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平成</a:t>
            </a:r>
            <a:r>
              <a:rPr kumimoji="1" lang="en-US"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32</a:t>
            </a: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度末</a:t>
            </a: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en-US"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36</a:t>
            </a: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度末</a:t>
            </a: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の精神病床における入院需要（患者数）及び、地域移行に伴う基盤整備量（利用者数）の目標を明確にした上で、</a:t>
            </a: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障害福祉計画等と整合性を図りながら地域の精神保健医療福祉体制の</a:t>
            </a: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基盤整備を推し進める</a:t>
            </a: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必要がある。</a:t>
            </a:r>
            <a:endParaRPr kumimoji="1" lang="en-US"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32" marR="0" lvl="0" indent="-435437" algn="l" defTabSz="914400" rtl="0" eaLnBrk="1" fontAlgn="auto" latinLnBrk="0" hangingPunct="1">
              <a:lnSpc>
                <a:spcPct val="100000"/>
              </a:lnSpc>
              <a:spcBef>
                <a:spcPts val="0"/>
              </a:spcBef>
              <a:spcAft>
                <a:spcPts val="0"/>
              </a:spcAft>
              <a:buClrTx/>
              <a:buSzTx/>
              <a:buFontTx/>
              <a:buNone/>
              <a:tabLst/>
              <a:defRPr/>
            </a:pP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統合失調症、うつ病・躁うつ病、認知症、児童・思春期精神疾患、依存症などの多様な精神疾患等に対応できる医療</a:t>
            </a: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連携</a:t>
            </a: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体制の構築に向けて、</a:t>
            </a:r>
            <a:r>
              <a:rPr kumimoji="1" lang="ja-JP" altLang="en-US" sz="11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多様な精神疾患等ごとに医療機関の役割分担・連携を推進するとともに、患者本位の医療を実現していけるよう、</a:t>
            </a:r>
            <a:r>
              <a:rPr kumimoji="1" lang="ja-JP"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各医療機関の医療機能を明確化する</a:t>
            </a:r>
            <a:r>
              <a:rPr kumimoji="1" lang="ja-JP" altLang="en-US"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必要がある。</a:t>
            </a:r>
            <a:endParaRPr kumimoji="1" lang="en-US" altLang="ja-JP" sz="114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402229" y="2473952"/>
            <a:ext cx="4594796" cy="41128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角丸四角形 5"/>
          <p:cNvSpPr/>
          <p:nvPr/>
        </p:nvSpPr>
        <p:spPr bwMode="auto">
          <a:xfrm>
            <a:off x="436511" y="4919338"/>
            <a:ext cx="4457638" cy="1616865"/>
          </a:xfrm>
          <a:prstGeom prst="roundRect">
            <a:avLst>
              <a:gd name="adj" fmla="val 8523"/>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（難治性精神疾患や処遇困難事例等にも対応できるように、</a:t>
            </a:r>
            <a:endParaRPr kumimoji="0" lang="en-US" altLang="ja-JP"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都道府県立精神科病院に加えて、民間病院、大学病院、</a:t>
            </a:r>
            <a:endParaRPr kumimoji="0" lang="en-US" altLang="ja-JP"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国立病院なども参画した医療連携体制を構築することが望ましい）</a:t>
            </a:r>
            <a:endParaRPr kumimoji="0" lang="en-US" altLang="ja-JP"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2" name="円/楕円 21"/>
          <p:cNvSpPr/>
          <p:nvPr/>
        </p:nvSpPr>
        <p:spPr bwMode="auto">
          <a:xfrm>
            <a:off x="460387" y="2932886"/>
            <a:ext cx="4399473" cy="1271630"/>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714"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714"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714"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714"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精神医療圏</a:t>
            </a:r>
            <a:endParaRPr kumimoji="0" lang="en-US" altLang="ja-JP" sz="1714"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714"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762"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762"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762"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762"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43"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714"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3" name="角丸四角形 22"/>
          <p:cNvSpPr/>
          <p:nvPr/>
        </p:nvSpPr>
        <p:spPr>
          <a:xfrm>
            <a:off x="449926" y="2695787"/>
            <a:ext cx="2352563" cy="519239"/>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多様な精神疾患等ごとに</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地域精神科医療提供機能を担う</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医療機関</a:t>
            </a:r>
          </a:p>
        </p:txBody>
      </p:sp>
      <p:sp>
        <p:nvSpPr>
          <p:cNvPr id="24" name="角丸四角形 46"/>
          <p:cNvSpPr/>
          <p:nvPr/>
        </p:nvSpPr>
        <p:spPr>
          <a:xfrm>
            <a:off x="450073" y="3942553"/>
            <a:ext cx="2352563" cy="52019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多様な精神疾患等ごとに</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地域連携拠点機能を担う</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医療機関</a:t>
            </a:r>
          </a:p>
        </p:txBody>
      </p:sp>
      <p:sp>
        <p:nvSpPr>
          <p:cNvPr id="25" name="角丸四角形 46"/>
          <p:cNvSpPr/>
          <p:nvPr/>
        </p:nvSpPr>
        <p:spPr>
          <a:xfrm>
            <a:off x="2939655" y="2695787"/>
            <a:ext cx="1186719" cy="519239"/>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その他の</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医療機関</a:t>
            </a:r>
          </a:p>
        </p:txBody>
      </p:sp>
      <p:sp>
        <p:nvSpPr>
          <p:cNvPr id="26" name="角丸四角形 46"/>
          <p:cNvSpPr/>
          <p:nvPr/>
        </p:nvSpPr>
        <p:spPr>
          <a:xfrm>
            <a:off x="4242657" y="3053094"/>
            <a:ext cx="691854" cy="392872"/>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市町村</a:t>
            </a:r>
          </a:p>
        </p:txBody>
      </p:sp>
      <p:sp>
        <p:nvSpPr>
          <p:cNvPr id="27" name="角丸四角形 46"/>
          <p:cNvSpPr/>
          <p:nvPr/>
        </p:nvSpPr>
        <p:spPr>
          <a:xfrm>
            <a:off x="2960522" y="3942553"/>
            <a:ext cx="1186719" cy="52019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保健所</a:t>
            </a:r>
          </a:p>
        </p:txBody>
      </p:sp>
      <p:sp>
        <p:nvSpPr>
          <p:cNvPr id="29" name="角丸四角形 46"/>
          <p:cNvSpPr/>
          <p:nvPr/>
        </p:nvSpPr>
        <p:spPr>
          <a:xfrm>
            <a:off x="484218" y="4957212"/>
            <a:ext cx="2181113" cy="52019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多様な精神疾患等ごとに</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都道府県連携拠点機能を担う</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医療機関</a:t>
            </a:r>
          </a:p>
        </p:txBody>
      </p:sp>
      <p:sp>
        <p:nvSpPr>
          <p:cNvPr id="30" name="角丸四角形 46"/>
          <p:cNvSpPr/>
          <p:nvPr/>
        </p:nvSpPr>
        <p:spPr>
          <a:xfrm>
            <a:off x="2747332" y="4957212"/>
            <a:ext cx="843824" cy="52019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都道府県</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本庁</a:t>
            </a:r>
          </a:p>
        </p:txBody>
      </p:sp>
      <p:sp>
        <p:nvSpPr>
          <p:cNvPr id="31" name="角丸四角形 46"/>
          <p:cNvSpPr/>
          <p:nvPr/>
        </p:nvSpPr>
        <p:spPr>
          <a:xfrm>
            <a:off x="3728305" y="4957212"/>
            <a:ext cx="1097272" cy="52019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精神保健福祉</a:t>
            </a:r>
            <a:endParaRPr kumimoji="0" lang="en-US" altLang="ja-JP"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endParaRPr>
          </a:p>
          <a:p>
            <a:pPr marL="0" marR="0" lvl="0" indent="0" algn="ctr" defTabSz="912122"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dirty="0">
                <a:ln>
                  <a:noFill/>
                </a:ln>
                <a:solidFill>
                  <a:prstClr val="black"/>
                </a:solidFill>
                <a:effectLst/>
                <a:uLnTx/>
                <a:uFillTx/>
                <a:latin typeface="MS Gothic" pitchFamily="49" charset="-128"/>
                <a:ea typeface="MS Gothic" pitchFamily="49" charset="-128"/>
                <a:cs typeface="+mn-cs"/>
              </a:rPr>
              <a:t>センター</a:t>
            </a:r>
          </a:p>
        </p:txBody>
      </p:sp>
      <p:sp>
        <p:nvSpPr>
          <p:cNvPr id="32" name="角丸四角形 5"/>
          <p:cNvSpPr/>
          <p:nvPr/>
        </p:nvSpPr>
        <p:spPr bwMode="auto">
          <a:xfrm>
            <a:off x="813703" y="3533147"/>
            <a:ext cx="3771848" cy="342419"/>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精神医療圏ごとの医療</a:t>
            </a:r>
            <a:r>
              <a:rPr kumimoji="0" lang="ja-JP" altLang="ja-JP"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関係者</a:t>
            </a:r>
            <a:r>
              <a:rPr kumimoji="0" lang="ja-JP" altLang="en-US"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等</a:t>
            </a:r>
            <a:r>
              <a:rPr kumimoji="0" lang="ja-JP" altLang="ja-JP"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による協議の場</a:t>
            </a:r>
            <a:endParaRPr kumimoji="0" lang="en-US" altLang="ja-JP"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精神疾患に関する圏域連携会議</a:t>
            </a:r>
            <a:endParaRPr kumimoji="0" lang="en-US" altLang="ja-JP" sz="1048"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3" name="角丸四角形 5"/>
          <p:cNvSpPr/>
          <p:nvPr/>
        </p:nvSpPr>
        <p:spPr bwMode="auto">
          <a:xfrm>
            <a:off x="1106061" y="5588393"/>
            <a:ext cx="3308043" cy="410495"/>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都道府県ごとの医療</a:t>
            </a:r>
            <a:r>
              <a:rPr kumimoji="0" lang="ja-JP" altLang="ja-JP"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関係者</a:t>
            </a:r>
            <a:r>
              <a:rPr kumimoji="0" lang="ja-JP" altLang="en-US"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等</a:t>
            </a:r>
            <a:r>
              <a:rPr kumimoji="0" lang="ja-JP" altLang="ja-JP"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による協議の場</a:t>
            </a:r>
            <a:endParaRPr kumimoji="0" lang="en-US" altLang="ja-JP" sz="1143"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4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精神疾患に関する作業部会</a:t>
            </a:r>
            <a:endParaRPr kumimoji="0" lang="en-US" altLang="ja-JP" sz="1048"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4" name="テキスト ボックス 33"/>
          <p:cNvSpPr txBox="1"/>
          <p:nvPr/>
        </p:nvSpPr>
        <p:spPr>
          <a:xfrm>
            <a:off x="652399" y="2312493"/>
            <a:ext cx="4036682" cy="297454"/>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marL="0" marR="0" lvl="0" indent="0" algn="l" defTabSz="837572"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多様な精神疾患等に対応できる医療連携体制の構築</a:t>
            </a:r>
          </a:p>
        </p:txBody>
      </p:sp>
      <p:sp>
        <p:nvSpPr>
          <p:cNvPr id="35" name="テキスト ボックス 34"/>
          <p:cNvSpPr txBox="1"/>
          <p:nvPr/>
        </p:nvSpPr>
        <p:spPr>
          <a:xfrm>
            <a:off x="5224455" y="2311086"/>
            <a:ext cx="4105611" cy="297454"/>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marL="0" marR="0" lvl="0" indent="0" algn="l" defTabSz="837572"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精神障害にも対応できる地域包括ケアシステムの構築</a:t>
            </a:r>
          </a:p>
        </p:txBody>
      </p:sp>
      <p:sp>
        <p:nvSpPr>
          <p:cNvPr id="37" name="角丸四角形 53"/>
          <p:cNvSpPr/>
          <p:nvPr/>
        </p:nvSpPr>
        <p:spPr>
          <a:xfrm>
            <a:off x="5123753" y="2628026"/>
            <a:ext cx="4356159" cy="2690503"/>
          </a:xfrm>
          <a:prstGeom prst="roundRect">
            <a:avLst/>
          </a:prstGeom>
          <a:ln/>
        </p:spPr>
        <p:style>
          <a:lnRef idx="1">
            <a:schemeClr val="accent6"/>
          </a:lnRef>
          <a:fillRef idx="2">
            <a:schemeClr val="accent6"/>
          </a:fillRef>
          <a:effectRef idx="1">
            <a:schemeClr val="accent6"/>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円/楕円 56"/>
          <p:cNvSpPr/>
          <p:nvPr/>
        </p:nvSpPr>
        <p:spPr>
          <a:xfrm>
            <a:off x="5176370" y="2667129"/>
            <a:ext cx="4091663" cy="2692051"/>
          </a:xfrm>
          <a:prstGeom prst="ellipse">
            <a:avLst/>
          </a:prstGeom>
        </p:spPr>
        <p:style>
          <a:lnRef idx="1">
            <a:schemeClr val="accent2"/>
          </a:lnRef>
          <a:fillRef idx="2">
            <a:schemeClr val="accent2"/>
          </a:fillRef>
          <a:effectRef idx="1">
            <a:schemeClr val="accent2"/>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9" name="円/楕円 56"/>
          <p:cNvSpPr/>
          <p:nvPr/>
        </p:nvSpPr>
        <p:spPr>
          <a:xfrm>
            <a:off x="5740964" y="3357769"/>
            <a:ext cx="3026803" cy="1627868"/>
          </a:xfrm>
          <a:prstGeom prst="ellipse">
            <a:avLst/>
          </a:prstGeom>
        </p:spPr>
        <p:style>
          <a:lnRef idx="1">
            <a:schemeClr val="accent3"/>
          </a:lnRef>
          <a:fillRef idx="2">
            <a:schemeClr val="accent3"/>
          </a:fillRef>
          <a:effectRef idx="1">
            <a:schemeClr val="accent3"/>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0" name="左カーブ矢印 76"/>
          <p:cNvSpPr/>
          <p:nvPr/>
        </p:nvSpPr>
        <p:spPr>
          <a:xfrm rot="1592324" flipH="1">
            <a:off x="6455741" y="4252862"/>
            <a:ext cx="333899" cy="570338"/>
          </a:xfrm>
          <a:prstGeom prst="curvedLeftArrow">
            <a:avLst/>
          </a:prstGeom>
        </p:spPr>
        <p:style>
          <a:lnRef idx="1">
            <a:schemeClr val="accent3"/>
          </a:lnRef>
          <a:fillRef idx="3">
            <a:schemeClr val="accent3"/>
          </a:fillRef>
          <a:effectRef idx="2">
            <a:schemeClr val="accent3"/>
          </a:effectRef>
          <a:fontRef idx="minor">
            <a:schemeClr val="lt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右カーブ矢印 75"/>
          <p:cNvSpPr/>
          <p:nvPr/>
        </p:nvSpPr>
        <p:spPr>
          <a:xfrm rot="9768053">
            <a:off x="7949861" y="4162090"/>
            <a:ext cx="389343" cy="791230"/>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2" name="円/楕円 37"/>
          <p:cNvSpPr/>
          <p:nvPr/>
        </p:nvSpPr>
        <p:spPr>
          <a:xfrm>
            <a:off x="6556546" y="3878922"/>
            <a:ext cx="1402172" cy="622952"/>
          </a:xfrm>
          <a:prstGeom prst="ellipse">
            <a:avLst/>
          </a:prstGeom>
        </p:spPr>
        <p:style>
          <a:lnRef idx="1">
            <a:schemeClr val="accent4"/>
          </a:lnRef>
          <a:fillRef idx="2">
            <a:schemeClr val="accent4"/>
          </a:fillRef>
          <a:effectRef idx="1">
            <a:schemeClr val="accent4"/>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 name="円/楕円 35"/>
          <p:cNvSpPr/>
          <p:nvPr/>
        </p:nvSpPr>
        <p:spPr>
          <a:xfrm>
            <a:off x="6235222" y="4777122"/>
            <a:ext cx="849881" cy="425363"/>
          </a:xfrm>
          <a:prstGeom prst="ellipse">
            <a:avLst/>
          </a:prstGeom>
        </p:spPr>
        <p:style>
          <a:lnRef idx="1">
            <a:schemeClr val="accent4"/>
          </a:lnRef>
          <a:fillRef idx="2">
            <a:schemeClr val="accent4"/>
          </a:fillRef>
          <a:effectRef idx="1">
            <a:schemeClr val="accent4"/>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6010037" y="2670207"/>
            <a:ext cx="1114410" cy="322277"/>
          </a:xfrm>
          <a:prstGeom prst="rect">
            <a:avLst/>
          </a:prstGeom>
          <a:noFill/>
        </p:spPr>
        <p:txBody>
          <a:bodyPr wrap="square" lIns="87025" tIns="43515" rIns="87025" bIns="435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52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5" name="テキスト ボックス 44"/>
          <p:cNvSpPr txBox="1"/>
          <p:nvPr/>
        </p:nvSpPr>
        <p:spPr>
          <a:xfrm>
            <a:off x="5740963" y="4578874"/>
            <a:ext cx="3118787" cy="263752"/>
          </a:xfrm>
          <a:prstGeom prst="rect">
            <a:avLst/>
          </a:prstGeom>
          <a:noFill/>
        </p:spPr>
        <p:txBody>
          <a:bodyPr wrap="square" lIns="87025" tIns="43515" rIns="87025" bIns="435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rPr>
              <a:t>社会参加（就労）・地域の助け合い</a:t>
            </a:r>
            <a:endParaRPr kumimoji="1" lang="en-US" altLang="ja-JP"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6" name="テキスト ボックス 45"/>
          <p:cNvSpPr txBox="1"/>
          <p:nvPr/>
        </p:nvSpPr>
        <p:spPr>
          <a:xfrm>
            <a:off x="6737935" y="3905760"/>
            <a:ext cx="982883" cy="263752"/>
          </a:xfrm>
          <a:prstGeom prst="rect">
            <a:avLst/>
          </a:prstGeom>
          <a:noFill/>
        </p:spPr>
        <p:txBody>
          <a:bodyPr wrap="square" lIns="87025" tIns="43515" rIns="87025" bIns="435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rPr>
              <a:t>住まい</a:t>
            </a:r>
            <a:endParaRPr kumimoji="1" lang="en-US" altLang="ja-JP"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47" name="図 46" descr="building02_house1_cl.wmf"/>
          <p:cNvPicPr>
            <a:picLocks noChangeAspect="1"/>
          </p:cNvPicPr>
          <p:nvPr/>
        </p:nvPicPr>
        <p:blipFill>
          <a:blip r:embed="rId2" cstate="print"/>
          <a:stretch>
            <a:fillRect/>
          </a:stretch>
        </p:blipFill>
        <p:spPr>
          <a:xfrm>
            <a:off x="6814384" y="4139357"/>
            <a:ext cx="620127" cy="348878"/>
          </a:xfrm>
          <a:prstGeom prst="rect">
            <a:avLst/>
          </a:prstGeom>
        </p:spPr>
      </p:pic>
      <p:sp>
        <p:nvSpPr>
          <p:cNvPr id="48" name="円/楕円 78"/>
          <p:cNvSpPr/>
          <p:nvPr/>
        </p:nvSpPr>
        <p:spPr>
          <a:xfrm>
            <a:off x="6855849" y="4984991"/>
            <a:ext cx="715690" cy="286072"/>
          </a:xfrm>
          <a:prstGeom prst="ellipse">
            <a:avLst/>
          </a:prstGeom>
        </p:spPr>
        <p:style>
          <a:lnRef idx="1">
            <a:schemeClr val="accent4"/>
          </a:lnRef>
          <a:fillRef idx="2">
            <a:schemeClr val="accent4"/>
          </a:fillRef>
          <a:effectRef idx="1">
            <a:schemeClr val="accent4"/>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9" name="円/楕円 71"/>
          <p:cNvSpPr/>
          <p:nvPr/>
        </p:nvSpPr>
        <p:spPr>
          <a:xfrm>
            <a:off x="7407958" y="4791011"/>
            <a:ext cx="807713" cy="425363"/>
          </a:xfrm>
          <a:prstGeom prst="ellipse">
            <a:avLst/>
          </a:prstGeom>
        </p:spPr>
        <p:style>
          <a:lnRef idx="1">
            <a:schemeClr val="accent4"/>
          </a:lnRef>
          <a:fillRef idx="2">
            <a:schemeClr val="accent4"/>
          </a:fillRef>
          <a:effectRef idx="1">
            <a:schemeClr val="accent4"/>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50" name="Picture 2" descr="19"/>
          <p:cNvPicPr>
            <a:picLocks noChangeAspect="1" noChangeArrowheads="1"/>
          </p:cNvPicPr>
          <p:nvPr/>
        </p:nvPicPr>
        <p:blipFill>
          <a:blip r:embed="rId3" cstate="print"/>
          <a:srcRect/>
          <a:stretch>
            <a:fillRect/>
          </a:stretch>
        </p:blipFill>
        <p:spPr bwMode="auto">
          <a:xfrm>
            <a:off x="6358176" y="4767739"/>
            <a:ext cx="537170" cy="366166"/>
          </a:xfrm>
          <a:prstGeom prst="rect">
            <a:avLst/>
          </a:prstGeom>
          <a:noFill/>
        </p:spPr>
      </p:pic>
      <p:pic>
        <p:nvPicPr>
          <p:cNvPr id="51" name="Picture 2" descr="C:\Users\TSDHV\Desktop\20160625推計第4弾\boy_socc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9299" y="4791011"/>
            <a:ext cx="245356" cy="417628"/>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8"/>
          <p:cNvSpPr/>
          <p:nvPr/>
        </p:nvSpPr>
        <p:spPr bwMode="auto">
          <a:xfrm>
            <a:off x="5123759" y="5500720"/>
            <a:ext cx="4258437" cy="215558"/>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市町村ごとの</a:t>
            </a:r>
            <a:r>
              <a:rPr kumimoji="0" lang="ja-JP" altLang="ja-JP"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保健・医療・福祉関係者による協議の場</a:t>
            </a: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、市町村</a:t>
            </a:r>
          </a:p>
        </p:txBody>
      </p:sp>
      <p:sp>
        <p:nvSpPr>
          <p:cNvPr id="53" name="角丸四角形 5"/>
          <p:cNvSpPr/>
          <p:nvPr/>
        </p:nvSpPr>
        <p:spPr bwMode="auto">
          <a:xfrm>
            <a:off x="5123757" y="5880607"/>
            <a:ext cx="4257994" cy="228766"/>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障害保健福祉</a:t>
            </a:r>
            <a:r>
              <a:rPr kumimoji="0" lang="ja-JP" altLang="ja-JP"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圏域ごとの保健・医療・福祉関係者による協議の場</a:t>
            </a: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、保健所</a:t>
            </a:r>
          </a:p>
        </p:txBody>
      </p:sp>
      <p:sp>
        <p:nvSpPr>
          <p:cNvPr id="54" name="二等辺三角形 53"/>
          <p:cNvSpPr/>
          <p:nvPr/>
        </p:nvSpPr>
        <p:spPr bwMode="auto">
          <a:xfrm>
            <a:off x="5133068" y="5682537"/>
            <a:ext cx="4249126" cy="188556"/>
          </a:xfrm>
          <a:prstGeom prst="triangle">
            <a:avLst/>
          </a:prstGeom>
          <a:ln/>
        </p:spPr>
        <p:style>
          <a:lnRef idx="1">
            <a:schemeClr val="accent6"/>
          </a:lnRef>
          <a:fillRef idx="3">
            <a:schemeClr val="accent6"/>
          </a:fillRef>
          <a:effectRef idx="2">
            <a:schemeClr val="accent6"/>
          </a:effectRef>
          <a:fontRef idx="minor">
            <a:schemeClr val="lt1"/>
          </a:fontRef>
        </p:style>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バックアップ</a:t>
            </a:r>
          </a:p>
        </p:txBody>
      </p:sp>
      <p:sp>
        <p:nvSpPr>
          <p:cNvPr id="55" name="二等辺三角形 54"/>
          <p:cNvSpPr/>
          <p:nvPr/>
        </p:nvSpPr>
        <p:spPr bwMode="auto">
          <a:xfrm>
            <a:off x="5133068" y="5319460"/>
            <a:ext cx="4249126" cy="201165"/>
          </a:xfrm>
          <a:prstGeom prst="triangle">
            <a:avLst/>
          </a:prstGeom>
          <a:ln/>
        </p:spPr>
        <p:style>
          <a:lnRef idx="1">
            <a:schemeClr val="accent2"/>
          </a:lnRef>
          <a:fillRef idx="3">
            <a:schemeClr val="accent2"/>
          </a:fillRef>
          <a:effectRef idx="2">
            <a:schemeClr val="accent2"/>
          </a:effectRef>
          <a:fontRef idx="minor">
            <a:schemeClr val="lt1"/>
          </a:fontRef>
        </p:style>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バックアップ</a:t>
            </a:r>
          </a:p>
        </p:txBody>
      </p:sp>
      <p:sp>
        <p:nvSpPr>
          <p:cNvPr id="56" name="円/楕円 34"/>
          <p:cNvSpPr/>
          <p:nvPr/>
        </p:nvSpPr>
        <p:spPr>
          <a:xfrm>
            <a:off x="5567912" y="3282271"/>
            <a:ext cx="1287937" cy="432325"/>
          </a:xfrm>
          <a:prstGeom prst="ellipse">
            <a:avLst/>
          </a:prstGeom>
        </p:spPr>
        <p:style>
          <a:lnRef idx="1">
            <a:schemeClr val="accent4"/>
          </a:lnRef>
          <a:fillRef idx="2">
            <a:schemeClr val="accent4"/>
          </a:fillRef>
          <a:effectRef idx="1">
            <a:schemeClr val="accent4"/>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57" name="図 56" descr="doctor4_3.gif"/>
          <p:cNvPicPr>
            <a:picLocks noChangeAspect="1"/>
          </p:cNvPicPr>
          <p:nvPr/>
        </p:nvPicPr>
        <p:blipFill>
          <a:blip r:embed="rId5" cstate="print"/>
          <a:stretch>
            <a:fillRect/>
          </a:stretch>
        </p:blipFill>
        <p:spPr>
          <a:xfrm>
            <a:off x="5809543" y="3085154"/>
            <a:ext cx="463622" cy="488862"/>
          </a:xfrm>
          <a:prstGeom prst="rect">
            <a:avLst/>
          </a:prstGeom>
        </p:spPr>
      </p:pic>
      <p:pic>
        <p:nvPicPr>
          <p:cNvPr id="58" name="図 57" descr="doctor_illust07_02.gif"/>
          <p:cNvPicPr>
            <a:picLocks noChangeAspect="1"/>
          </p:cNvPicPr>
          <p:nvPr/>
        </p:nvPicPr>
        <p:blipFill>
          <a:blip r:embed="rId6" cstate="print"/>
          <a:stretch>
            <a:fillRect/>
          </a:stretch>
        </p:blipFill>
        <p:spPr>
          <a:xfrm>
            <a:off x="6151210" y="3101115"/>
            <a:ext cx="463624" cy="513305"/>
          </a:xfrm>
          <a:prstGeom prst="rect">
            <a:avLst/>
          </a:prstGeom>
        </p:spPr>
      </p:pic>
      <p:sp>
        <p:nvSpPr>
          <p:cNvPr id="59" name="正方形/長方形 58"/>
          <p:cNvSpPr/>
          <p:nvPr/>
        </p:nvSpPr>
        <p:spPr>
          <a:xfrm>
            <a:off x="5320184" y="2654435"/>
            <a:ext cx="1106570" cy="473078"/>
          </a:xfrm>
          <a:prstGeom prst="rect">
            <a:avLst/>
          </a:prstGeom>
        </p:spPr>
        <p:txBody>
          <a:bodyPr wrap="square">
            <a:spAutoFit/>
          </a:bodyPr>
          <a:lstStyle/>
          <a:p>
            <a:pPr marL="0" marR="0" lvl="0" indent="0" algn="l" defTabSz="870177" rtl="0" eaLnBrk="1" fontAlgn="auto" latinLnBrk="0" hangingPunct="1">
              <a:lnSpc>
                <a:spcPct val="100000"/>
              </a:lnSpc>
              <a:spcBef>
                <a:spcPts val="0"/>
              </a:spcBef>
              <a:spcAft>
                <a:spcPts val="0"/>
              </a:spcAft>
              <a:buClrTx/>
              <a:buSzTx/>
              <a:buFontTx/>
              <a:buNone/>
              <a:tabLst/>
              <a:defRPr/>
            </a:pPr>
            <a:r>
              <a:rPr kumimoji="1" lang="ja-JP" altLang="en-US" sz="1332"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rPr>
              <a:t>医療</a:t>
            </a:r>
            <a:endParaRPr kumimoji="1" lang="en-US" altLang="ja-JP"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870177" rtl="0" eaLnBrk="1" fontAlgn="auto" latinLnBrk="0" hangingPunct="1">
              <a:lnSpc>
                <a:spcPct val="100000"/>
              </a:lnSpc>
              <a:spcBef>
                <a:spcPts val="0"/>
              </a:spcBef>
              <a:spcAft>
                <a:spcPts val="0"/>
              </a:spcAft>
              <a:buClrTx/>
              <a:buSzTx/>
              <a:buFontTx/>
              <a:buNone/>
              <a:tabLst/>
              <a:defRPr/>
            </a:pPr>
            <a:endParaRPr kumimoji="1" lang="ja-JP" altLang="en-US" sz="1142" b="0" i="0" u="none" strike="noStrike" kern="1200" cap="none" spc="-95"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60" name="右カーブ矢印 72"/>
          <p:cNvSpPr/>
          <p:nvPr/>
        </p:nvSpPr>
        <p:spPr>
          <a:xfrm rot="18156404">
            <a:off x="6267474" y="3684164"/>
            <a:ext cx="332970" cy="740254"/>
          </a:xfrm>
          <a:prstGeom prst="curvedRightArrow">
            <a:avLst/>
          </a:prstGeom>
        </p:spPr>
        <p:style>
          <a:lnRef idx="1">
            <a:schemeClr val="accent6"/>
          </a:lnRef>
          <a:fillRef idx="3">
            <a:schemeClr val="accent6"/>
          </a:fillRef>
          <a:effectRef idx="2">
            <a:schemeClr val="accent6"/>
          </a:effectRef>
          <a:fontRef idx="minor">
            <a:schemeClr val="lt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1" name="左カーブ矢印 73"/>
          <p:cNvSpPr/>
          <p:nvPr/>
        </p:nvSpPr>
        <p:spPr>
          <a:xfrm rot="9981534" flipH="1">
            <a:off x="6804735" y="3458530"/>
            <a:ext cx="213564" cy="592049"/>
          </a:xfrm>
          <a:prstGeom prst="curvedLeftArrow">
            <a:avLst/>
          </a:prstGeom>
        </p:spPr>
        <p:style>
          <a:lnRef idx="1">
            <a:schemeClr val="accent3"/>
          </a:lnRef>
          <a:fillRef idx="3">
            <a:schemeClr val="accent3"/>
          </a:fillRef>
          <a:effectRef idx="2">
            <a:schemeClr val="accent3"/>
          </a:effectRef>
          <a:fontRef idx="minor">
            <a:schemeClr val="lt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 name="円/楕円 69"/>
          <p:cNvSpPr/>
          <p:nvPr/>
        </p:nvSpPr>
        <p:spPr>
          <a:xfrm>
            <a:off x="5123751" y="3055606"/>
            <a:ext cx="840221" cy="376713"/>
          </a:xfrm>
          <a:prstGeom prst="ellipse">
            <a:avLst/>
          </a:prstGeom>
        </p:spPr>
        <p:style>
          <a:lnRef idx="1">
            <a:schemeClr val="accent4"/>
          </a:lnRef>
          <a:fillRef idx="2">
            <a:schemeClr val="accent4"/>
          </a:fillRef>
          <a:effectRef idx="1">
            <a:schemeClr val="accent4"/>
          </a:effectRef>
          <a:fontRef idx="minor">
            <a:schemeClr val="dk1"/>
          </a:fontRef>
        </p:style>
        <p:txBody>
          <a:bodyPr lIns="87025" tIns="43515" rIns="87025" bIns="4351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 name="円/楕円 68"/>
          <p:cNvSpPr/>
          <p:nvPr/>
        </p:nvSpPr>
        <p:spPr>
          <a:xfrm>
            <a:off x="7948447" y="3429706"/>
            <a:ext cx="1017296" cy="369478"/>
          </a:xfrm>
          <a:prstGeom prst="ellipse">
            <a:avLst/>
          </a:prstGeom>
        </p:spPr>
        <p:style>
          <a:lnRef idx="1">
            <a:schemeClr val="accent4"/>
          </a:lnRef>
          <a:fillRef idx="2">
            <a:schemeClr val="accent4"/>
          </a:fillRef>
          <a:effectRef idx="1">
            <a:schemeClr val="accent4"/>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6" name="円/楕円 47"/>
          <p:cNvSpPr/>
          <p:nvPr/>
        </p:nvSpPr>
        <p:spPr>
          <a:xfrm>
            <a:off x="7455440" y="3213693"/>
            <a:ext cx="1252045" cy="392435"/>
          </a:xfrm>
          <a:prstGeom prst="ellipse">
            <a:avLst/>
          </a:prstGeom>
        </p:spPr>
        <p:style>
          <a:lnRef idx="1">
            <a:schemeClr val="accent4"/>
          </a:lnRef>
          <a:fillRef idx="2">
            <a:schemeClr val="accent4"/>
          </a:fillRef>
          <a:effectRef idx="1">
            <a:schemeClr val="accent4"/>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67" name="図 66" descr="build32.wmf"/>
          <p:cNvPicPr>
            <a:picLocks noChangeAspect="1"/>
          </p:cNvPicPr>
          <p:nvPr/>
        </p:nvPicPr>
        <p:blipFill>
          <a:blip r:embed="rId7" cstate="print"/>
          <a:stretch>
            <a:fillRect/>
          </a:stretch>
        </p:blipFill>
        <p:spPr>
          <a:xfrm>
            <a:off x="8772741" y="3201311"/>
            <a:ext cx="656502" cy="423855"/>
          </a:xfrm>
          <a:prstGeom prst="rect">
            <a:avLst/>
          </a:prstGeom>
        </p:spPr>
      </p:pic>
      <p:pic>
        <p:nvPicPr>
          <p:cNvPr id="68" name="図 67" descr="build34.wmf"/>
          <p:cNvPicPr>
            <a:picLocks noChangeAspect="1"/>
          </p:cNvPicPr>
          <p:nvPr/>
        </p:nvPicPr>
        <p:blipFill>
          <a:blip r:embed="rId8" cstate="print"/>
          <a:stretch>
            <a:fillRect/>
          </a:stretch>
        </p:blipFill>
        <p:spPr>
          <a:xfrm>
            <a:off x="7859992" y="3053907"/>
            <a:ext cx="418396" cy="296943"/>
          </a:xfrm>
          <a:prstGeom prst="rect">
            <a:avLst/>
          </a:prstGeom>
        </p:spPr>
      </p:pic>
      <p:sp>
        <p:nvSpPr>
          <p:cNvPr id="69" name="テキスト ボックス 68"/>
          <p:cNvSpPr txBox="1"/>
          <p:nvPr/>
        </p:nvSpPr>
        <p:spPr>
          <a:xfrm>
            <a:off x="6993529" y="2748214"/>
            <a:ext cx="3092255" cy="263752"/>
          </a:xfrm>
          <a:prstGeom prst="rect">
            <a:avLst/>
          </a:prstGeom>
          <a:noFill/>
        </p:spPr>
        <p:txBody>
          <a:bodyPr wrap="square" lIns="87025" tIns="43515" rIns="87025" bIns="435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rPr>
              <a:t>障害福祉・介護</a:t>
            </a:r>
            <a:endParaRPr kumimoji="1" lang="en-US" altLang="ja-JP"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0" name="テキスト ボックス 69"/>
          <p:cNvSpPr txBox="1"/>
          <p:nvPr/>
        </p:nvSpPr>
        <p:spPr>
          <a:xfrm>
            <a:off x="8353997" y="4094575"/>
            <a:ext cx="1661493" cy="241769"/>
          </a:xfrm>
          <a:prstGeom prst="rect">
            <a:avLst/>
          </a:prstGeom>
          <a:noFill/>
        </p:spPr>
        <p:txBody>
          <a:bodyPr wrap="square" lIns="87025" tIns="43515" rIns="87025" bIns="435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95" normalizeH="0" baseline="0" noProof="0" dirty="0">
                <a:ln>
                  <a:noFill/>
                </a:ln>
                <a:solidFill>
                  <a:prstClr val="black"/>
                </a:solidFill>
                <a:effectLst/>
                <a:uLnTx/>
                <a:uFillTx/>
                <a:latin typeface="ＭＳ Ｐゴシック"/>
                <a:ea typeface="ＭＳ Ｐゴシック" panose="020B0600070205080204" pitchFamily="50" charset="-128"/>
                <a:cs typeface="+mn-cs"/>
              </a:rPr>
              <a:t>■介護保険サービス</a:t>
            </a:r>
            <a:endParaRPr kumimoji="1" lang="en-US" altLang="ja-JP" sz="1000" b="0" i="0" u="none" strike="noStrike" kern="1200" cap="none" spc="-95"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pic>
        <p:nvPicPr>
          <p:cNvPr id="71" name="図 70" descr="health_0166.wmf"/>
          <p:cNvPicPr>
            <a:picLocks noChangeAspect="1"/>
          </p:cNvPicPr>
          <p:nvPr/>
        </p:nvPicPr>
        <p:blipFill>
          <a:blip r:embed="rId9" cstate="print"/>
          <a:stretch>
            <a:fillRect/>
          </a:stretch>
        </p:blipFill>
        <p:spPr>
          <a:xfrm>
            <a:off x="8365442" y="3484647"/>
            <a:ext cx="504183" cy="328712"/>
          </a:xfrm>
          <a:prstGeom prst="rect">
            <a:avLst/>
          </a:prstGeom>
        </p:spPr>
      </p:pic>
      <p:pic>
        <p:nvPicPr>
          <p:cNvPr id="7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8940" y="3081966"/>
            <a:ext cx="265245" cy="3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52019" y="3067462"/>
            <a:ext cx="287639" cy="35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右カーブ矢印 74"/>
          <p:cNvSpPr/>
          <p:nvPr/>
        </p:nvSpPr>
        <p:spPr>
          <a:xfrm rot="11588426" flipH="1">
            <a:off x="7270788" y="3356749"/>
            <a:ext cx="303382" cy="559025"/>
          </a:xfrm>
          <a:prstGeom prst="curvedRightArrow">
            <a:avLst/>
          </a:prstGeom>
        </p:spPr>
        <p:style>
          <a:lnRef idx="1">
            <a:schemeClr val="accent3"/>
          </a:lnRef>
          <a:fillRef idx="3">
            <a:schemeClr val="accent3"/>
          </a:fillRef>
          <a:effectRef idx="2">
            <a:schemeClr val="accent3"/>
          </a:effectRef>
          <a:fontRef idx="minor">
            <a:schemeClr val="lt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5" name="左カーブ矢印 70"/>
          <p:cNvSpPr/>
          <p:nvPr/>
        </p:nvSpPr>
        <p:spPr>
          <a:xfrm rot="2216199">
            <a:off x="7981572" y="3596403"/>
            <a:ext cx="282419" cy="670553"/>
          </a:xfrm>
          <a:prstGeom prst="curvedLeftArrow">
            <a:avLst/>
          </a:prstGeom>
        </p:spPr>
        <p:style>
          <a:lnRef idx="1">
            <a:schemeClr val="accent6"/>
          </a:lnRef>
          <a:fillRef idx="3">
            <a:schemeClr val="accent6"/>
          </a:fillRef>
          <a:effectRef idx="2">
            <a:schemeClr val="accent6"/>
          </a:effectRef>
          <a:fontRef idx="minor">
            <a:schemeClr val="lt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6" name="テキスト ボックス 75"/>
          <p:cNvSpPr txBox="1"/>
          <p:nvPr/>
        </p:nvSpPr>
        <p:spPr>
          <a:xfrm>
            <a:off x="6917125" y="2853835"/>
            <a:ext cx="1361264" cy="241769"/>
          </a:xfrm>
          <a:prstGeom prst="rect">
            <a:avLst/>
          </a:prstGeom>
          <a:noFill/>
        </p:spPr>
        <p:txBody>
          <a:bodyPr wrap="square" lIns="87025" tIns="43515" rIns="87025" bIns="435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95" normalizeH="0" baseline="0" noProof="0" dirty="0">
                <a:ln>
                  <a:noFill/>
                </a:ln>
                <a:solidFill>
                  <a:prstClr val="black"/>
                </a:solidFill>
                <a:effectLst/>
                <a:uLnTx/>
                <a:uFillTx/>
                <a:latin typeface="ＭＳ Ｐゴシック"/>
                <a:ea typeface="ＭＳ Ｐゴシック" panose="020B0600070205080204" pitchFamily="50" charset="-128"/>
                <a:cs typeface="+mn-cs"/>
              </a:rPr>
              <a:t>■地域生活支援拠点</a:t>
            </a:r>
            <a:endParaRPr kumimoji="1" lang="en-US" altLang="ja-JP" sz="1000" b="0" i="0" u="none" strike="noStrike" kern="1200" cap="none" spc="-95"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77" name="テキスト ボックス 76"/>
          <p:cNvSpPr txBox="1"/>
          <p:nvPr/>
        </p:nvSpPr>
        <p:spPr>
          <a:xfrm>
            <a:off x="8331372" y="3905761"/>
            <a:ext cx="1227892" cy="241769"/>
          </a:xfrm>
          <a:prstGeom prst="rect">
            <a:avLst/>
          </a:prstGeom>
          <a:noFill/>
        </p:spPr>
        <p:txBody>
          <a:bodyPr wrap="square" lIns="87025" tIns="43515" rIns="87025" bIns="435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95" normalizeH="0" baseline="0" noProof="0" dirty="0">
                <a:ln>
                  <a:noFill/>
                </a:ln>
                <a:solidFill>
                  <a:prstClr val="black"/>
                </a:solidFill>
                <a:effectLst/>
                <a:uLnTx/>
                <a:uFillTx/>
                <a:latin typeface="ＭＳ Ｐゴシック"/>
                <a:ea typeface="ＭＳ Ｐゴシック" panose="020B0600070205080204" pitchFamily="50" charset="-128"/>
                <a:cs typeface="+mn-cs"/>
              </a:rPr>
              <a:t>■障害福祉サービス</a:t>
            </a:r>
            <a:endParaRPr kumimoji="1" lang="en-US" altLang="ja-JP" sz="1000" b="0" i="0" u="none" strike="noStrike" kern="1200" cap="none" spc="-95"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78" name="角丸四角形 5"/>
          <p:cNvSpPr/>
          <p:nvPr/>
        </p:nvSpPr>
        <p:spPr bwMode="auto">
          <a:xfrm>
            <a:off x="5123757" y="6244567"/>
            <a:ext cx="4257994" cy="228766"/>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都道府県</a:t>
            </a:r>
            <a:r>
              <a:rPr kumimoji="0" lang="ja-JP" altLang="ja-JP"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ごとの保健・医療・福祉関係者による協議の場</a:t>
            </a: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、都道府県</a:t>
            </a:r>
            <a:endParaRPr kumimoji="0" lang="en-US" altLang="ja-JP"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9" name="二等辺三角形 78"/>
          <p:cNvSpPr/>
          <p:nvPr/>
        </p:nvSpPr>
        <p:spPr bwMode="auto">
          <a:xfrm>
            <a:off x="5123751" y="6094012"/>
            <a:ext cx="4249126" cy="188556"/>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5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バックアップ</a:t>
            </a:r>
          </a:p>
        </p:txBody>
      </p:sp>
      <p:pic>
        <p:nvPicPr>
          <p:cNvPr id="80" name="図 79" descr="building03_cl2.wmf"/>
          <p:cNvPicPr>
            <a:picLocks noChangeAspect="1"/>
          </p:cNvPicPr>
          <p:nvPr/>
        </p:nvPicPr>
        <p:blipFill>
          <a:blip r:embed="rId12" cstate="print"/>
          <a:stretch>
            <a:fillRect/>
          </a:stretch>
        </p:blipFill>
        <p:spPr>
          <a:xfrm flipH="1">
            <a:off x="5398068" y="4173800"/>
            <a:ext cx="440175" cy="374073"/>
          </a:xfrm>
          <a:prstGeom prst="rect">
            <a:avLst/>
          </a:prstGeom>
        </p:spPr>
      </p:pic>
      <p:pic>
        <p:nvPicPr>
          <p:cNvPr id="81" name="図 80" descr="person_0290.wmf"/>
          <p:cNvPicPr>
            <a:picLocks noChangeAspect="1"/>
          </p:cNvPicPr>
          <p:nvPr/>
        </p:nvPicPr>
        <p:blipFill>
          <a:blip r:embed="rId13" cstate="print"/>
          <a:stretch>
            <a:fillRect/>
          </a:stretch>
        </p:blipFill>
        <p:spPr>
          <a:xfrm flipH="1">
            <a:off x="5192331" y="4379535"/>
            <a:ext cx="277354" cy="517318"/>
          </a:xfrm>
          <a:prstGeom prst="rect">
            <a:avLst/>
          </a:prstGeom>
        </p:spPr>
      </p:pic>
      <p:pic>
        <p:nvPicPr>
          <p:cNvPr id="82"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22478" y="3822160"/>
            <a:ext cx="547008" cy="57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descr="C:\Users\KNUIP\Desktop\illust3682thumb.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92598" y="4859589"/>
            <a:ext cx="514788" cy="327131"/>
          </a:xfrm>
          <a:prstGeom prst="rect">
            <a:avLst/>
          </a:prstGeom>
          <a:noFill/>
          <a:extLst>
            <a:ext uri="{909E8E84-426E-40DD-AFC4-6F175D3DCCD1}">
              <a14:hiddenFill xmlns:a14="http://schemas.microsoft.com/office/drawing/2010/main">
                <a:solidFill>
                  <a:srgbClr val="FFFFFF"/>
                </a:solidFill>
              </a14:hiddenFill>
            </a:ext>
          </a:extLst>
        </p:spPr>
      </p:pic>
      <p:pic>
        <p:nvPicPr>
          <p:cNvPr id="90" name="図 89" descr="小規模building03_cl2.png"/>
          <p:cNvPicPr>
            <a:picLocks noChangeAspect="1"/>
          </p:cNvPicPr>
          <p:nvPr/>
        </p:nvPicPr>
        <p:blipFill>
          <a:blip r:embed="rId16" cstate="print"/>
          <a:stretch>
            <a:fillRect/>
          </a:stretch>
        </p:blipFill>
        <p:spPr>
          <a:xfrm>
            <a:off x="5228061" y="2806873"/>
            <a:ext cx="360670" cy="402429"/>
          </a:xfrm>
          <a:prstGeom prst="rect">
            <a:avLst/>
          </a:prstGeom>
        </p:spPr>
      </p:pic>
      <p:pic>
        <p:nvPicPr>
          <p:cNvPr id="91" name="Picture 2" descr="C:\Users\KNXVS\AppData\Local\Microsoft\Windows\Temporary Internet Files\Content.IE5\ADV5CF2Q\MC900426352[1].wmf"/>
          <p:cNvPicPr>
            <a:picLocks noChangeAspect="1" noChangeArrowheads="1"/>
          </p:cNvPicPr>
          <p:nvPr/>
        </p:nvPicPr>
        <p:blipFill>
          <a:blip r:embed="rId17" cstate="print"/>
          <a:srcRect/>
          <a:stretch>
            <a:fillRect/>
          </a:stretch>
        </p:blipFill>
        <p:spPr bwMode="auto">
          <a:xfrm>
            <a:off x="5536324" y="3084189"/>
            <a:ext cx="416483" cy="314450"/>
          </a:xfrm>
          <a:prstGeom prst="rect">
            <a:avLst/>
          </a:prstGeom>
          <a:noFill/>
        </p:spPr>
      </p:pic>
      <p:sp>
        <p:nvSpPr>
          <p:cNvPr id="92" name="テキスト ボックス 91"/>
          <p:cNvSpPr txBox="1"/>
          <p:nvPr/>
        </p:nvSpPr>
        <p:spPr>
          <a:xfrm>
            <a:off x="4918016" y="3951098"/>
            <a:ext cx="1461351" cy="263752"/>
          </a:xfrm>
          <a:prstGeom prst="rect">
            <a:avLst/>
          </a:prstGeom>
          <a:noFill/>
        </p:spPr>
        <p:txBody>
          <a:bodyPr wrap="square" lIns="87025" tIns="43515" rIns="87025" bIns="435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rPr>
              <a:t>様々な相談窓口</a:t>
            </a:r>
            <a:endParaRPr kumimoji="1" lang="en-US" altLang="ja-JP" sz="1143" b="1" i="0" u="none" strike="noStrike" kern="1200" cap="none" spc="-95"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3" name="角丸四角形 53"/>
          <p:cNvSpPr/>
          <p:nvPr/>
        </p:nvSpPr>
        <p:spPr>
          <a:xfrm>
            <a:off x="8437131" y="4416806"/>
            <a:ext cx="1003679" cy="1026458"/>
          </a:xfrm>
          <a:prstGeom prst="roundRect">
            <a:avLst/>
          </a:prstGeom>
          <a:ln w="38100">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4" name="円/楕円 56"/>
          <p:cNvSpPr/>
          <p:nvPr/>
        </p:nvSpPr>
        <p:spPr>
          <a:xfrm>
            <a:off x="8457093" y="4710970"/>
            <a:ext cx="941882" cy="564371"/>
          </a:xfrm>
          <a:prstGeom prst="ellipse">
            <a:avLst/>
          </a:prstGeom>
        </p:spPr>
        <p:style>
          <a:lnRef idx="1">
            <a:schemeClr val="accent2"/>
          </a:lnRef>
          <a:fillRef idx="2">
            <a:schemeClr val="accent2"/>
          </a:fillRef>
          <a:effectRef idx="1">
            <a:schemeClr val="accent2"/>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95"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5" name="円/楕円 56"/>
          <p:cNvSpPr/>
          <p:nvPr/>
        </p:nvSpPr>
        <p:spPr>
          <a:xfrm>
            <a:off x="8539656" y="4795264"/>
            <a:ext cx="799674" cy="222305"/>
          </a:xfrm>
          <a:prstGeom prst="ellipse">
            <a:avLst/>
          </a:prstGeom>
        </p:spPr>
        <p:style>
          <a:lnRef idx="1">
            <a:schemeClr val="accent3"/>
          </a:lnRef>
          <a:fillRef idx="2">
            <a:schemeClr val="accent3"/>
          </a:fillRef>
          <a:effectRef idx="1">
            <a:schemeClr val="accent3"/>
          </a:effectRef>
          <a:fontRef idx="minor">
            <a:schemeClr val="dk1"/>
          </a:fontRef>
        </p:style>
        <p:txBody>
          <a:bodyPr lIns="87025" tIns="43515" rIns="87025" bIns="435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95" normalizeH="0" baseline="0" noProof="0" dirty="0">
                <a:ln>
                  <a:noFill/>
                </a:ln>
                <a:solidFill>
                  <a:prstClr val="black"/>
                </a:solidFill>
                <a:effectLst/>
                <a:uLnTx/>
                <a:uFillTx/>
                <a:latin typeface="Calibri"/>
                <a:ea typeface="ＭＳ Ｐゴシック" panose="020B0600070205080204" pitchFamily="50" charset="-128"/>
                <a:cs typeface="+mn-cs"/>
              </a:rPr>
              <a:t>日常生活圏域</a:t>
            </a:r>
          </a:p>
        </p:txBody>
      </p:sp>
      <p:sp>
        <p:nvSpPr>
          <p:cNvPr id="96" name="テキスト ボックス 95"/>
          <p:cNvSpPr txBox="1"/>
          <p:nvPr/>
        </p:nvSpPr>
        <p:spPr>
          <a:xfrm>
            <a:off x="8278389" y="5020216"/>
            <a:ext cx="1295599" cy="246221"/>
          </a:xfrm>
          <a:prstGeom prst="rect">
            <a:avLst/>
          </a:prstGeom>
          <a:noFill/>
        </p:spPr>
        <p:txBody>
          <a:bodyPr wrap="square" rtlCol="0">
            <a:spAutoFit/>
          </a:bodyPr>
          <a:lstStyle/>
          <a:p>
            <a:pPr marL="0" marR="0" lvl="0" indent="0" algn="ctr" defTabSz="914400" rtl="0" eaLnBrk="1" fontAlgn="auto" latinLnBrk="0" hangingPunct="1">
              <a:lnSpc>
                <a:spcPts val="1238"/>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基本圏域（市町村）</a:t>
            </a:r>
          </a:p>
        </p:txBody>
      </p:sp>
      <p:sp>
        <p:nvSpPr>
          <p:cNvPr id="97" name="テキスト ボックス 96"/>
          <p:cNvSpPr txBox="1"/>
          <p:nvPr/>
        </p:nvSpPr>
        <p:spPr>
          <a:xfrm>
            <a:off x="8059812" y="5217087"/>
            <a:ext cx="1641018" cy="246221"/>
          </a:xfrm>
          <a:prstGeom prst="rect">
            <a:avLst/>
          </a:prstGeom>
          <a:noFill/>
        </p:spPr>
        <p:txBody>
          <a:bodyPr wrap="square" rtlCol="0">
            <a:spAutoFit/>
          </a:bodyPr>
          <a:lstStyle/>
          <a:p>
            <a:pPr marL="0" marR="0" lvl="0" indent="0" algn="ctr" defTabSz="914400" rtl="0" eaLnBrk="1" fontAlgn="auto" latinLnBrk="0" hangingPunct="1">
              <a:lnSpc>
                <a:spcPts val="1238"/>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障害保健福祉圏域</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8" name="角丸四角形 58"/>
          <p:cNvSpPr/>
          <p:nvPr/>
        </p:nvSpPr>
        <p:spPr>
          <a:xfrm>
            <a:off x="8510453" y="4499732"/>
            <a:ext cx="900813" cy="191755"/>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87025" tIns="43515" rIns="87025" bIns="43515" rtlCol="0" anchor="ctr"/>
          <a:lstStyle/>
          <a:p>
            <a:pPr marL="166230" marR="0" lvl="0" indent="-16623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95" normalizeH="0" baseline="0" noProof="0" dirty="0">
                <a:ln>
                  <a:noFill/>
                </a:ln>
                <a:solidFill>
                  <a:prstClr val="black"/>
                </a:solidFill>
                <a:effectLst/>
                <a:uLnTx/>
                <a:uFillTx/>
                <a:latin typeface="Calibri"/>
                <a:ea typeface="ＭＳ Ｐゴシック" panose="020B0600070205080204" pitchFamily="50" charset="-128"/>
                <a:cs typeface="+mn-cs"/>
              </a:rPr>
              <a:t>圏域の考え方</a:t>
            </a:r>
          </a:p>
        </p:txBody>
      </p:sp>
      <p:sp>
        <p:nvSpPr>
          <p:cNvPr id="83" name="スライド番号プレースホルダー 2"/>
          <p:cNvSpPr txBox="1">
            <a:spLocks/>
          </p:cNvSpPr>
          <p:nvPr/>
        </p:nvSpPr>
        <p:spPr>
          <a:xfrm>
            <a:off x="2932850" y="6294249"/>
            <a:ext cx="2201333" cy="347738"/>
          </a:xfrm>
          <a:prstGeom prst="rect">
            <a:avLst/>
          </a:prstGeom>
        </p:spPr>
        <p:txBody>
          <a:bodyPr vert="horz" lIns="87050" tIns="43524" rIns="87050" bIns="43524" rtlCol="0" anchor="ctr"/>
          <a:lstStyle>
            <a:defPPr>
              <a:defRPr lang="ja-JP"/>
            </a:defPPr>
            <a:lvl1pPr marL="0" algn="r" defTabSz="914400" rtl="0" eaLnBrk="1" latinLnBrk="0" hangingPunct="1">
              <a:defRPr kumimoji="1" sz="20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A02BD7A-635E-43A0-8464-FD5073BFE4FA}" type="slidenum">
              <a:rPr kumimoji="1" lang="ja-JP" altLang="en-US" sz="190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90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6" name="テキスト ボックス 85"/>
          <p:cNvSpPr txBox="1"/>
          <p:nvPr/>
        </p:nvSpPr>
        <p:spPr>
          <a:xfrm>
            <a:off x="235857" y="0"/>
            <a:ext cx="9434286" cy="50276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26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第７次医療計画（精神疾患の医療体制）</a:t>
            </a:r>
          </a:p>
        </p:txBody>
      </p:sp>
      <p:sp>
        <p:nvSpPr>
          <p:cNvPr id="88" name="テキスト ボックス 87">
            <a:extLst>
              <a:ext uri="{FF2B5EF4-FFF2-40B4-BE49-F238E27FC236}">
                <a16:creationId xmlns:a16="http://schemas.microsoft.com/office/drawing/2014/main" id="{0D56B81A-E2A4-4C99-A8ED-C19EEF0DD18A}"/>
              </a:ext>
            </a:extLst>
          </p:cNvPr>
          <p:cNvSpPr txBox="1"/>
          <p:nvPr/>
        </p:nvSpPr>
        <p:spPr>
          <a:xfrm>
            <a:off x="8395838" y="25947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9" name="正方形/長方形 98"/>
          <p:cNvSpPr/>
          <p:nvPr/>
        </p:nvSpPr>
        <p:spPr>
          <a:xfrm>
            <a:off x="613771" y="2282973"/>
            <a:ext cx="4113937" cy="36669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870875"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0" name="正方形/長方形 99"/>
          <p:cNvSpPr/>
          <p:nvPr/>
        </p:nvSpPr>
        <p:spPr>
          <a:xfrm>
            <a:off x="5225393" y="2281344"/>
            <a:ext cx="4113937" cy="36669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870875"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4" name="Text Box 15">
            <a:extLst>
              <a:ext uri="{FF2B5EF4-FFF2-40B4-BE49-F238E27FC236}">
                <a16:creationId xmlns:a16="http://schemas.microsoft.com/office/drawing/2014/main" id="{942958B4-4119-4779-8A1B-A4EC4FC2AEDF}"/>
              </a:ext>
            </a:extLst>
          </p:cNvPr>
          <p:cNvSpPr txBox="1">
            <a:spLocks noChangeArrowheads="1"/>
          </p:cNvSpPr>
          <p:nvPr/>
        </p:nvSpPr>
        <p:spPr bwMode="auto">
          <a:xfrm>
            <a:off x="0" y="6561622"/>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a:xfrm>
            <a:off x="7527646" y="6543245"/>
            <a:ext cx="2311400" cy="365125"/>
          </a:xfrm>
        </p:spPr>
        <p:txBody>
          <a:bodyPr/>
          <a:lstStyle/>
          <a:p>
            <a:fld id="{0EFE74C9-D560-4AB2-943D-5F6F8D86593B}" type="slidenum">
              <a:rPr kumimoji="1" lang="ja-JP" altLang="en-US" smtClean="0"/>
              <a:t>68</a:t>
            </a:fld>
            <a:endParaRPr kumimoji="1" lang="ja-JP" altLang="en-US"/>
          </a:p>
        </p:txBody>
      </p:sp>
    </p:spTree>
    <p:extLst>
      <p:ext uri="{BB962C8B-B14F-4D97-AF65-F5344CB8AC3E}">
        <p14:creationId xmlns:p14="http://schemas.microsoft.com/office/powerpoint/2010/main" val="2628621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227443" y="3453407"/>
          <a:ext cx="3821538" cy="1274298"/>
        </p:xfrm>
        <a:graphic>
          <a:graphicData uri="http://schemas.openxmlformats.org/drawingml/2006/table">
            <a:tbl>
              <a:tblPr firstRow="1" bandRow="1">
                <a:tableStyleId>{5C22544A-7EE6-4342-B048-85BDC9FD1C3A}</a:tableStyleId>
              </a:tblPr>
              <a:tblGrid>
                <a:gridCol w="3821538">
                  <a:extLst>
                    <a:ext uri="{9D8B030D-6E8A-4147-A177-3AD203B41FA5}">
                      <a16:colId xmlns:a16="http://schemas.microsoft.com/office/drawing/2014/main" val="20000"/>
                    </a:ext>
                  </a:extLst>
                </a:gridCol>
              </a:tblGrid>
              <a:tr h="2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n-ea"/>
                          <a:ea typeface="+mn-ea"/>
                        </a:rPr>
                        <a:t>福祉施設から一般就労への移行等</a:t>
                      </a:r>
                      <a:endParaRPr lang="en-US" altLang="ja-JP" sz="1300" b="1" u="none" dirty="0">
                        <a:solidFill>
                          <a:schemeClr val="bg1"/>
                        </a:solidFill>
                        <a:latin typeface="+mn-ea"/>
                        <a:ea typeface="+mn-ea"/>
                      </a:endParaRPr>
                    </a:p>
                  </a:txBody>
                  <a:tcPr marL="84407" marR="84407" marT="42203" marB="42203" anchor="ctr"/>
                </a:tc>
                <a:extLst>
                  <a:ext uri="{0D108BD9-81ED-4DB2-BD59-A6C34878D82A}">
                    <a16:rowId xmlns:a16="http://schemas.microsoft.com/office/drawing/2014/main" val="10000"/>
                  </a:ext>
                </a:extLst>
              </a:tr>
              <a:tr h="316523">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福祉施設利用者の一般就労への移行者の増加</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1"/>
                  </a:ext>
                </a:extLst>
              </a:tr>
              <a:tr h="225083">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就労移行支援事業の利用者の増加</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2"/>
                  </a:ext>
                </a:extLst>
              </a:tr>
              <a:tr h="225083">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就労移行支援事業所の就労移行率の増加</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3"/>
                  </a:ext>
                </a:extLst>
              </a:tr>
              <a:tr h="225083">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a:t>
                      </a:r>
                      <a:r>
                        <a:rPr lang="ja-JP" altLang="en-US" sz="900" b="0" i="0" u="none" strike="noStrike" kern="1200" cap="none" spc="0" baseline="0" dirty="0">
                          <a:solidFill>
                            <a:schemeClr val="tx1"/>
                          </a:solidFill>
                          <a:uFillTx/>
                          <a:latin typeface="+mn-ea"/>
                          <a:ea typeface="+mn-ea"/>
                        </a:rPr>
                        <a:t>一定の就労定着率の達成</a:t>
                      </a:r>
                      <a:endParaRPr lang="ja-JP" altLang="ja-JP" sz="900" b="0" i="0" u="none" strike="sngStrike" kern="1200" cap="none" spc="0" baseline="0" dirty="0">
                        <a:solidFill>
                          <a:schemeClr val="tx1"/>
                        </a:solidFill>
                        <a:uFillTx/>
                        <a:latin typeface="+mn-ea"/>
                        <a:ea typeface="+mn-ea"/>
                      </a:endParaRPr>
                    </a:p>
                  </a:txBody>
                  <a:tcPr marL="84407" marR="84407" marT="42203" marB="42203" anchor="ctr"/>
                </a:tc>
                <a:extLst>
                  <a:ext uri="{0D108BD9-81ED-4DB2-BD59-A6C34878D82A}">
                    <a16:rowId xmlns:a16="http://schemas.microsoft.com/office/drawing/2014/main" val="10004"/>
                  </a:ext>
                </a:extLst>
              </a:tr>
            </a:tbl>
          </a:graphicData>
        </a:graphic>
      </p:graphicFrame>
      <p:graphicFrame>
        <p:nvGraphicFramePr>
          <p:cNvPr id="9" name="表 8"/>
          <p:cNvGraphicFramePr>
            <a:graphicFrameLocks noGrp="1"/>
          </p:cNvGraphicFramePr>
          <p:nvPr>
            <p:extLst/>
          </p:nvPr>
        </p:nvGraphicFramePr>
        <p:xfrm>
          <a:off x="1227442" y="786860"/>
          <a:ext cx="3821538" cy="732692"/>
        </p:xfrm>
        <a:graphic>
          <a:graphicData uri="http://schemas.openxmlformats.org/drawingml/2006/table">
            <a:tbl>
              <a:tblPr firstRow="1" bandRow="1">
                <a:tableStyleId>{5C22544A-7EE6-4342-B048-85BDC9FD1C3A}</a:tableStyleId>
              </a:tblPr>
              <a:tblGrid>
                <a:gridCol w="3821538">
                  <a:extLst>
                    <a:ext uri="{9D8B030D-6E8A-4147-A177-3AD203B41FA5}">
                      <a16:colId xmlns:a16="http://schemas.microsoft.com/office/drawing/2014/main" val="20000"/>
                    </a:ext>
                  </a:extLst>
                </a:gridCol>
              </a:tblGrid>
              <a:tr h="2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u="none" dirty="0">
                          <a:solidFill>
                            <a:schemeClr val="bg1"/>
                          </a:solidFill>
                          <a:latin typeface="+mn-ea"/>
                          <a:ea typeface="+mn-ea"/>
                        </a:rPr>
                        <a:t>施設入所者の地域生活への移行</a:t>
                      </a:r>
                      <a:endParaRPr lang="en-US" altLang="ja-JP" sz="1300" b="1" u="none" dirty="0">
                        <a:solidFill>
                          <a:schemeClr val="bg1"/>
                        </a:solidFill>
                        <a:latin typeface="+mn-ea"/>
                        <a:ea typeface="+mn-ea"/>
                      </a:endParaRPr>
                    </a:p>
                  </a:txBody>
                  <a:tcPr marL="84407" marR="84407" marT="42203" marB="42203" anchor="ctr"/>
                </a:tc>
                <a:extLst>
                  <a:ext uri="{0D108BD9-81ED-4DB2-BD59-A6C34878D82A}">
                    <a16:rowId xmlns:a16="http://schemas.microsoft.com/office/drawing/2014/main" val="10000"/>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u="none" dirty="0">
                          <a:solidFill>
                            <a:srgbClr val="000000"/>
                          </a:solidFill>
                          <a:latin typeface="+mn-ea"/>
                          <a:ea typeface="+mn-ea"/>
                        </a:rPr>
                        <a:t>○ 地域生活移行者の増加</a:t>
                      </a:r>
                      <a:endParaRPr lang="en-US" altLang="ja-JP" sz="900" b="0" u="none" dirty="0">
                        <a:solidFill>
                          <a:srgbClr val="000000"/>
                        </a:solidFill>
                        <a:latin typeface="+mn-ea"/>
                        <a:ea typeface="+mn-ea"/>
                      </a:endParaRPr>
                    </a:p>
                  </a:txBody>
                  <a:tcPr marL="84407" marR="84407" marT="42203" marB="42203" anchor="ctr"/>
                </a:tc>
                <a:extLst>
                  <a:ext uri="{0D108BD9-81ED-4DB2-BD59-A6C34878D82A}">
                    <a16:rowId xmlns:a16="http://schemas.microsoft.com/office/drawing/2014/main" val="10001"/>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施設入所者の削減</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nvPr>
        </p:nvGraphicFramePr>
        <p:xfrm>
          <a:off x="1227443" y="1598065"/>
          <a:ext cx="3821568" cy="1783870"/>
        </p:xfrm>
        <a:graphic>
          <a:graphicData uri="http://schemas.openxmlformats.org/drawingml/2006/table">
            <a:tbl>
              <a:tblPr firstRow="1" bandRow="1">
                <a:tableStyleId>{5C22544A-7EE6-4342-B048-85BDC9FD1C3A}</a:tableStyleId>
              </a:tblPr>
              <a:tblGrid>
                <a:gridCol w="3821568">
                  <a:extLst>
                    <a:ext uri="{9D8B030D-6E8A-4147-A177-3AD203B41FA5}">
                      <a16:colId xmlns:a16="http://schemas.microsoft.com/office/drawing/2014/main" val="20000"/>
                    </a:ext>
                  </a:extLst>
                </a:gridCol>
              </a:tblGrid>
              <a:tr h="281354">
                <a:tc>
                  <a:txBody>
                    <a:bodyPr/>
                    <a:lstStyle/>
                    <a:p>
                      <a:pPr marL="0" indent="0" algn="l"/>
                      <a:r>
                        <a:rPr kumimoji="1" lang="ja-JP" altLang="en-US" sz="1300" dirty="0">
                          <a:latin typeface="+mn-ea"/>
                          <a:ea typeface="+mn-ea"/>
                        </a:rPr>
                        <a:t>精神障害にも対応した地域包括ケアシステムの構築</a:t>
                      </a:r>
                      <a:endParaRPr kumimoji="1" lang="en-US" altLang="ja-JP" sz="1300" dirty="0">
                        <a:latin typeface="+mn-ea"/>
                        <a:ea typeface="+mn-ea"/>
                      </a:endParaRPr>
                    </a:p>
                  </a:txBody>
                  <a:tcPr marL="33231" marR="33231" marT="42203" marB="42203" anchor="ctr"/>
                </a:tc>
                <a:extLst>
                  <a:ext uri="{0D108BD9-81ED-4DB2-BD59-A6C34878D82A}">
                    <a16:rowId xmlns:a16="http://schemas.microsoft.com/office/drawing/2014/main" val="10000"/>
                  </a:ext>
                </a:extLst>
              </a:tr>
              <a:tr h="22704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900" b="0" u="none" dirty="0">
                          <a:solidFill>
                            <a:srgbClr val="000000"/>
                          </a:solidFill>
                          <a:latin typeface="+mn-ea"/>
                          <a:ea typeface="+mn-ea"/>
                        </a:rPr>
                        <a:t>○ 障害保健福祉圏域ごとの保健・医療・福祉関係者による協議の場の設置</a:t>
                      </a:r>
                    </a:p>
                  </a:txBody>
                  <a:tcPr marL="33231" marR="33231" marT="42203" marB="42203" anchor="ctr"/>
                </a:tc>
                <a:extLst>
                  <a:ext uri="{0D108BD9-81ED-4DB2-BD59-A6C34878D82A}">
                    <a16:rowId xmlns:a16="http://schemas.microsoft.com/office/drawing/2014/main" val="10001"/>
                  </a:ext>
                </a:extLst>
              </a:tr>
              <a:tr h="22704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市町村ごとの保健・医療・福祉関係者による協議の場の設置</a:t>
                      </a:r>
                    </a:p>
                  </a:txBody>
                  <a:tcPr marL="33231" marR="33231" marT="42203" marB="42203" anchor="ctr"/>
                </a:tc>
                <a:extLst>
                  <a:ext uri="{0D108BD9-81ED-4DB2-BD59-A6C34878D82A}">
                    <a16:rowId xmlns:a16="http://schemas.microsoft.com/office/drawing/2014/main" val="10002"/>
                  </a:ext>
                </a:extLst>
              </a:tr>
              <a:tr h="22704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精神病床における１年以上長期入院患者数（６５歳以上、６５歳未満）</a:t>
                      </a:r>
                    </a:p>
                  </a:txBody>
                  <a:tcPr marL="33231" marR="33231" marT="42203" marB="42203" anchor="ctr"/>
                </a:tc>
                <a:extLst>
                  <a:ext uri="{0D108BD9-81ED-4DB2-BD59-A6C34878D82A}">
                    <a16:rowId xmlns:a16="http://schemas.microsoft.com/office/drawing/2014/main" val="10003"/>
                  </a:ext>
                </a:extLst>
              </a:tr>
              <a:tr h="22704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精神病床における早期退院率（入院後３か月・６か月・１年の退院率）</a:t>
                      </a:r>
                    </a:p>
                  </a:txBody>
                  <a:tcPr marL="33231" marR="33231" marT="42203" marB="42203" anchor="ct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nvPr>
        </p:nvGraphicFramePr>
        <p:xfrm>
          <a:off x="5200437" y="637306"/>
          <a:ext cx="4265064" cy="1459163"/>
        </p:xfrm>
        <a:graphic>
          <a:graphicData uri="http://schemas.openxmlformats.org/drawingml/2006/table">
            <a:tbl>
              <a:tblPr firstRow="1" bandRow="1">
                <a:tableStyleId>{F5AB1C69-6EDB-4FF4-983F-18BD219EF322}</a:tableStyleId>
              </a:tblPr>
              <a:tblGrid>
                <a:gridCol w="4265064">
                  <a:extLst>
                    <a:ext uri="{9D8B030D-6E8A-4147-A177-3AD203B41FA5}">
                      <a16:colId xmlns:a16="http://schemas.microsoft.com/office/drawing/2014/main" val="20000"/>
                    </a:ext>
                  </a:extLst>
                </a:gridCol>
              </a:tblGrid>
              <a:tr h="1459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（都道府県・市町村）</a:t>
                      </a:r>
                      <a:endParaRPr lang="en-US" altLang="ja-JP" sz="80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〇</a:t>
                      </a:r>
                      <a:r>
                        <a:rPr lang="ja-JP" altLang="en-US" sz="800" b="0" i="0" u="none" baseline="0" dirty="0">
                          <a:solidFill>
                            <a:schemeClr val="tx1"/>
                          </a:solidFill>
                          <a:latin typeface="+mn-ea"/>
                          <a:ea typeface="+mn-ea"/>
                        </a:rPr>
                        <a:t> 居宅介護等の訪問系サービスの利用者数、利用時間数</a:t>
                      </a:r>
                      <a:endParaRPr lang="en-US" altLang="ja-JP" sz="80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 生活介護の利用者数、利用日数</a:t>
                      </a:r>
                      <a:endParaRPr lang="en-US" altLang="ja-JP" sz="800" b="0" i="0" dirty="0">
                        <a:solidFill>
                          <a:schemeClr val="tx1"/>
                        </a:solidFill>
                        <a:latin typeface="+mn-ea"/>
                        <a:ea typeface="+mn-ea"/>
                      </a:endParaRPr>
                    </a:p>
                    <a:p>
                      <a:pPr marL="88900" indent="-88900"/>
                      <a:r>
                        <a:rPr lang="ja-JP" altLang="en-US" sz="800" b="0" i="0" dirty="0">
                          <a:solidFill>
                            <a:schemeClr val="tx1"/>
                          </a:solidFill>
                          <a:latin typeface="+mn-ea"/>
                          <a:ea typeface="+mn-ea"/>
                        </a:rPr>
                        <a:t>○ 自立訓練（機能訓練・生活訓練）の利用者数、利用日数</a:t>
                      </a:r>
                      <a:endParaRPr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 就労移行支援</a:t>
                      </a:r>
                      <a:r>
                        <a:rPr lang="ja-JP" altLang="en-US" sz="800" b="0" i="0" dirty="0">
                          <a:solidFill>
                            <a:schemeClr val="tx1"/>
                          </a:solidFill>
                          <a:latin typeface="+mn-ea"/>
                          <a:ea typeface="+mn-ea"/>
                        </a:rPr>
                        <a:t>の利用者数、利用日数</a:t>
                      </a:r>
                      <a:endParaRPr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就労継続支援（Ａ型・Ｂ型）の利用者数、利用日数</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 短期入所（福祉型、医療型）の利用者数、利用日数</a:t>
                      </a:r>
                      <a:endParaRPr kumimoji="1" lang="en-US" altLang="ja-JP" sz="800" b="0" i="0"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〇 自立生活援助の利用者数</a:t>
                      </a:r>
                      <a:endParaRPr kumimoji="1"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共同生活援助の利用者数</a:t>
                      </a:r>
                    </a:p>
                    <a:p>
                      <a:pPr marL="88900" indent="-88900"/>
                      <a:r>
                        <a:rPr lang="ja-JP" altLang="en-US" sz="800" b="0" i="0" dirty="0">
                          <a:solidFill>
                            <a:schemeClr val="tx1"/>
                          </a:solidFill>
                          <a:latin typeface="+mn-ea"/>
                          <a:ea typeface="+mn-ea"/>
                        </a:rPr>
                        <a:t>○ 地域相談支援（地域移行支援、地域定着支援）の利用者数</a:t>
                      </a:r>
                      <a:endParaRPr lang="en-US" altLang="ja-JP" sz="800" b="0" i="0" dirty="0">
                        <a:solidFill>
                          <a:schemeClr val="tx1"/>
                        </a:solidFill>
                        <a:latin typeface="+mn-ea"/>
                        <a:ea typeface="+mn-ea"/>
                      </a:endParaRPr>
                    </a:p>
                    <a:p>
                      <a:r>
                        <a:rPr lang="ja-JP" altLang="en-US" sz="800" b="0" i="0" dirty="0">
                          <a:solidFill>
                            <a:schemeClr val="tx1"/>
                          </a:solidFill>
                          <a:latin typeface="+mn-ea"/>
                          <a:ea typeface="+mn-ea"/>
                        </a:rPr>
                        <a:t>○</a:t>
                      </a:r>
                      <a:r>
                        <a:rPr lang="ja-JP" altLang="en-US" sz="800" b="0" i="0" baseline="0" dirty="0">
                          <a:solidFill>
                            <a:schemeClr val="tx1"/>
                          </a:solidFill>
                          <a:latin typeface="+mn-ea"/>
                          <a:ea typeface="+mn-ea"/>
                        </a:rPr>
                        <a:t> </a:t>
                      </a:r>
                      <a:r>
                        <a:rPr kumimoji="1" lang="ja-JP" altLang="en-US" sz="800" b="0" i="0" dirty="0">
                          <a:solidFill>
                            <a:schemeClr val="tx1"/>
                          </a:solidFill>
                          <a:latin typeface="+mn-ea"/>
                          <a:ea typeface="+mn-ea"/>
                        </a:rPr>
                        <a:t>施設入所支援の利用者数　</a:t>
                      </a:r>
                      <a:r>
                        <a:rPr kumimoji="1" lang="en-US" altLang="ja-JP" sz="800" b="0" i="0" dirty="0">
                          <a:solidFill>
                            <a:schemeClr val="tx1"/>
                          </a:solidFill>
                          <a:latin typeface="+mn-ea"/>
                          <a:ea typeface="+mn-ea"/>
                        </a:rPr>
                        <a:t>※</a:t>
                      </a:r>
                      <a:r>
                        <a:rPr kumimoji="1" lang="ja-JP" altLang="en-US" sz="800" b="0" i="0" dirty="0">
                          <a:solidFill>
                            <a:schemeClr val="tx1"/>
                          </a:solidFill>
                          <a:latin typeface="+mn-ea"/>
                          <a:ea typeface="+mn-ea"/>
                        </a:rPr>
                        <a:t>施設入所者の削減</a:t>
                      </a:r>
                      <a:endParaRPr kumimoji="1" lang="en-US" altLang="ja-JP" sz="800" b="0" i="0" dirty="0">
                        <a:solidFill>
                          <a:schemeClr val="tx1"/>
                        </a:solidFill>
                        <a:latin typeface="+mn-ea"/>
                        <a:ea typeface="+mn-ea"/>
                      </a:endParaRPr>
                    </a:p>
                  </a:txBody>
                  <a:tcPr marL="84407" marR="84407" marT="33231" marB="33231"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AutoShape 3"/>
          <p:cNvSpPr>
            <a:spLocks noChangeArrowheads="1"/>
          </p:cNvSpPr>
          <p:nvPr/>
        </p:nvSpPr>
        <p:spPr bwMode="auto">
          <a:xfrm>
            <a:off x="433114" y="786827"/>
            <a:ext cx="697996" cy="5666006"/>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pPr defTabSz="457200" fontAlgn="auto">
              <a:spcBef>
                <a:spcPts val="0"/>
              </a:spcBef>
              <a:spcAft>
                <a:spcPts val="0"/>
              </a:spcAft>
            </a:pPr>
            <a:endParaRPr kumimoji="0" lang="ja-JP" altLang="en-US" sz="1292">
              <a:solidFill>
                <a:prstClr val="black"/>
              </a:solidFill>
              <a:latin typeface="Calibri" panose="020F0502020204030204"/>
              <a:ea typeface="游ゴシック" panose="020B0400000000000000" pitchFamily="50" charset="-128"/>
            </a:endParaRPr>
          </a:p>
        </p:txBody>
      </p:sp>
      <p:sp>
        <p:nvSpPr>
          <p:cNvPr id="24" name="AutoShape 21"/>
          <p:cNvSpPr>
            <a:spLocks noChangeArrowheads="1"/>
          </p:cNvSpPr>
          <p:nvPr/>
        </p:nvSpPr>
        <p:spPr bwMode="auto">
          <a:xfrm>
            <a:off x="536510" y="528374"/>
            <a:ext cx="398586" cy="6091136"/>
          </a:xfrm>
          <a:prstGeom prst="roundRect">
            <a:avLst>
              <a:gd name="adj" fmla="val 7995"/>
            </a:avLst>
          </a:prstGeom>
          <a:noFill/>
          <a:ln w="19050">
            <a:noFill/>
            <a:round/>
            <a:headEnd/>
            <a:tailEnd/>
          </a:ln>
        </p:spPr>
        <p:txBody>
          <a:bodyPr vert="eaVert" wrap="none" lIns="84382" tIns="42191" rIns="84382" bIns="42191" anchor="ctr"/>
          <a:lstStyle/>
          <a:p>
            <a:pPr algn="ctr" defTabSz="457200" fontAlgn="auto">
              <a:spcBef>
                <a:spcPts val="0"/>
              </a:spcBef>
              <a:spcAft>
                <a:spcPts val="0"/>
              </a:spcAft>
            </a:pPr>
            <a:r>
              <a:rPr kumimoji="0" lang="ja-JP" altLang="en-US" sz="1477" b="1" dirty="0">
                <a:solidFill>
                  <a:srgbClr val="000080"/>
                </a:solidFill>
                <a:latin typeface="Calibri" panose="020F0502020204030204"/>
                <a:ea typeface="游ゴシック" panose="020B0400000000000000" pitchFamily="50" charset="-128"/>
              </a:rPr>
              <a:t>（基本指針の理念）自立と共生の社会を実現</a:t>
            </a:r>
          </a:p>
          <a:p>
            <a:pPr algn="ctr" defTabSz="457200" fontAlgn="auto">
              <a:spcBef>
                <a:spcPct val="30000"/>
              </a:spcBef>
              <a:spcAft>
                <a:spcPts val="0"/>
              </a:spcAft>
            </a:pPr>
            <a:r>
              <a:rPr kumimoji="0" lang="ja-JP" altLang="en-US" sz="1477" b="1" dirty="0">
                <a:solidFill>
                  <a:srgbClr val="000080"/>
                </a:solidFill>
                <a:latin typeface="Calibri" panose="020F0502020204030204"/>
                <a:ea typeface="游ゴシック" panose="020B0400000000000000" pitchFamily="50" charset="-128"/>
              </a:rPr>
              <a:t>障害者が地域で暮らせる社会</a:t>
            </a:r>
          </a:p>
        </p:txBody>
      </p:sp>
      <p:graphicFrame>
        <p:nvGraphicFramePr>
          <p:cNvPr id="25" name="表 24"/>
          <p:cNvGraphicFramePr>
            <a:graphicFrameLocks noGrp="1"/>
          </p:cNvGraphicFramePr>
          <p:nvPr>
            <p:extLst/>
          </p:nvPr>
        </p:nvGraphicFramePr>
        <p:xfrm>
          <a:off x="5200438" y="3634953"/>
          <a:ext cx="4254011" cy="1315938"/>
        </p:xfrm>
        <a:graphic>
          <a:graphicData uri="http://schemas.openxmlformats.org/drawingml/2006/table">
            <a:tbl>
              <a:tblPr firstRow="1" bandRow="1">
                <a:tableStyleId>{F5AB1C69-6EDB-4FF4-983F-18BD219EF322}</a:tableStyleId>
              </a:tblPr>
              <a:tblGrid>
                <a:gridCol w="4254011">
                  <a:extLst>
                    <a:ext uri="{9D8B030D-6E8A-4147-A177-3AD203B41FA5}">
                      <a16:colId xmlns:a16="http://schemas.microsoft.com/office/drawing/2014/main" val="20000"/>
                    </a:ext>
                  </a:extLst>
                </a:gridCol>
              </a:tblGrid>
              <a:tr h="1315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（都道府県・市町村）</a:t>
                      </a:r>
                      <a:endParaRPr lang="en-US" altLang="ja-JP" sz="800" b="0" i="0" dirty="0">
                        <a:solidFill>
                          <a:schemeClr val="tx1"/>
                        </a:solidFill>
                        <a:latin typeface="+mn-ea"/>
                        <a:ea typeface="+mn-ea"/>
                      </a:endParaRPr>
                    </a:p>
                    <a:p>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就労移行支援の利用者数、利用日数</a:t>
                      </a:r>
                      <a:endParaRPr kumimoji="1" lang="en-US" altLang="ja-JP" sz="800" b="0" i="0" dirty="0">
                        <a:solidFill>
                          <a:schemeClr val="tx1"/>
                        </a:solidFill>
                        <a:latin typeface="+mn-ea"/>
                        <a:ea typeface="+mn-ea"/>
                      </a:endParaRPr>
                    </a:p>
                    <a:p>
                      <a:pPr marL="88900" indent="-88900"/>
                      <a:r>
                        <a:rPr kumimoji="1" lang="ja-JP" altLang="en-US" sz="800" b="0" i="0" dirty="0">
                          <a:solidFill>
                            <a:schemeClr val="tx1"/>
                          </a:solidFill>
                          <a:latin typeface="+mn-ea"/>
                          <a:ea typeface="+mn-ea"/>
                        </a:rPr>
                        <a:t>○ 就労移行支援事業等（就労移行支援、就労継続支援Ａ型、就労継続支援Ｂ型）から一般就労への移行者数</a:t>
                      </a:r>
                      <a:endParaRPr kumimoji="1" lang="en-US" altLang="ja-JP" sz="800" b="0" i="0" dirty="0">
                        <a:solidFill>
                          <a:schemeClr val="tx1"/>
                        </a:solidFill>
                        <a:latin typeface="+mn-ea"/>
                        <a:ea typeface="+mn-ea"/>
                      </a:endParaRPr>
                    </a:p>
                    <a:p>
                      <a:pPr marL="88900" indent="-88900"/>
                      <a:r>
                        <a:rPr kumimoji="1" lang="ja-JP" altLang="en-US" sz="800" b="0" i="0" dirty="0">
                          <a:solidFill>
                            <a:schemeClr val="tx1"/>
                          </a:solidFill>
                          <a:latin typeface="+mn-ea"/>
                          <a:ea typeface="+mn-ea"/>
                        </a:rPr>
                        <a:t>〇 就労定着支援の利用者数</a:t>
                      </a:r>
                      <a:endParaRPr kumimoji="1" lang="en-US" altLang="ja-JP" sz="800" b="0" i="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a:t>
                      </a:r>
                      <a:endParaRPr kumimoji="1" lang="en-US" altLang="ja-JP" sz="800" b="1" i="0" u="sng"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福祉施設から公共職業安定所に誘導した福祉施設利用者数</a:t>
                      </a:r>
                      <a:endParaRPr kumimoji="1" lang="ja-JP" altLang="en-US"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福祉施設から障害者就業・生活支援センターに誘導した福祉施設利用者数</a:t>
                      </a:r>
                      <a:endParaRPr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福祉施設利用者のうち公共職業安定所の支援を受けて就職した者の数</a:t>
                      </a:r>
                      <a:endParaRPr kumimoji="1" lang="ja-JP" altLang="en-US" sz="800" b="0" i="0" dirty="0">
                        <a:solidFill>
                          <a:schemeClr val="tx1"/>
                        </a:solidFill>
                        <a:latin typeface="+mn-ea"/>
                        <a:ea typeface="+mn-ea"/>
                      </a:endParaRPr>
                    </a:p>
                    <a:p>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障害者に対する職業訓練の受講者数</a:t>
                      </a:r>
                    </a:p>
                  </a:txBody>
                  <a:tcPr marL="48000" marR="48000" marT="24923" marB="24923"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5" name="AutoShape 8"/>
          <p:cNvSpPr>
            <a:spLocks noChangeArrowheads="1"/>
          </p:cNvSpPr>
          <p:nvPr/>
        </p:nvSpPr>
        <p:spPr bwMode="auto">
          <a:xfrm>
            <a:off x="1496619" y="487751"/>
            <a:ext cx="3954462" cy="299077"/>
          </a:xfrm>
          <a:prstGeom prst="roundRect">
            <a:avLst>
              <a:gd name="adj" fmla="val 0"/>
            </a:avLst>
          </a:prstGeom>
          <a:noFill/>
          <a:ln w="19050">
            <a:noFill/>
            <a:round/>
            <a:headEnd/>
            <a:tailEnd/>
          </a:ln>
        </p:spPr>
        <p:txBody>
          <a:bodyPr lIns="16611" tIns="42191" rIns="16611" bIns="42191" anchor="ctr"/>
          <a:lstStyle/>
          <a:p>
            <a:pPr marL="328254" indent="-328254" algn="ctr" defTabSz="457200" fontAlgn="auto">
              <a:lnSpc>
                <a:spcPct val="90000"/>
              </a:lnSpc>
              <a:spcBef>
                <a:spcPts val="0"/>
              </a:spcBef>
              <a:spcAft>
                <a:spcPts val="0"/>
              </a:spcAft>
            </a:pPr>
            <a:r>
              <a:rPr kumimoji="0" lang="ja-JP" altLang="en-US" sz="1477" b="1" dirty="0">
                <a:solidFill>
                  <a:srgbClr val="0070C0"/>
                </a:solidFill>
                <a:latin typeface="ＭＳ Ｐゴシック" charset="-128"/>
                <a:ea typeface="游ゴシック" panose="020B0400000000000000" pitchFamily="50" charset="-128"/>
              </a:rPr>
              <a:t>（成果目標）</a:t>
            </a:r>
          </a:p>
        </p:txBody>
      </p:sp>
      <p:sp>
        <p:nvSpPr>
          <p:cNvPr id="76" name="AutoShape 8"/>
          <p:cNvSpPr>
            <a:spLocks noChangeArrowheads="1"/>
          </p:cNvSpPr>
          <p:nvPr/>
        </p:nvSpPr>
        <p:spPr bwMode="auto">
          <a:xfrm>
            <a:off x="5651375" y="371431"/>
            <a:ext cx="3755046" cy="299077"/>
          </a:xfrm>
          <a:prstGeom prst="roundRect">
            <a:avLst>
              <a:gd name="adj" fmla="val 0"/>
            </a:avLst>
          </a:prstGeom>
          <a:noFill/>
          <a:ln w="19050">
            <a:noFill/>
            <a:round/>
            <a:headEnd/>
            <a:tailEnd/>
          </a:ln>
        </p:spPr>
        <p:txBody>
          <a:bodyPr lIns="16611" tIns="42191" rIns="16611" bIns="42191" anchor="ctr"/>
          <a:lstStyle/>
          <a:p>
            <a:pPr marL="328254" indent="-328254" algn="ctr" defTabSz="457200" fontAlgn="auto">
              <a:lnSpc>
                <a:spcPct val="90000"/>
              </a:lnSpc>
              <a:spcBef>
                <a:spcPts val="0"/>
              </a:spcBef>
              <a:spcAft>
                <a:spcPts val="0"/>
              </a:spcAft>
            </a:pPr>
            <a:r>
              <a:rPr kumimoji="0" lang="ja-JP" altLang="en-US" sz="1477" b="1" dirty="0">
                <a:solidFill>
                  <a:srgbClr val="006600"/>
                </a:solidFill>
                <a:latin typeface="ＭＳ Ｐゴシック" charset="-128"/>
                <a:ea typeface="游ゴシック" panose="020B0400000000000000" pitchFamily="50" charset="-128"/>
              </a:rPr>
              <a:t>（活動指標）</a:t>
            </a:r>
          </a:p>
        </p:txBody>
      </p:sp>
      <p:sp>
        <p:nvSpPr>
          <p:cNvPr id="36" name="等号 35"/>
          <p:cNvSpPr/>
          <p:nvPr/>
        </p:nvSpPr>
        <p:spPr bwMode="auto">
          <a:xfrm>
            <a:off x="4856991" y="1085970"/>
            <a:ext cx="465231" cy="265876"/>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auto">
              <a:spcBef>
                <a:spcPts val="0"/>
              </a:spcBef>
              <a:spcAft>
                <a:spcPts val="0"/>
              </a:spcAft>
            </a:pPr>
            <a:endParaRPr kumimoji="0" lang="ja-JP" altLang="en-US" sz="1108">
              <a:solidFill>
                <a:prstClr val="black"/>
              </a:solidFill>
              <a:latin typeface="Calibri" panose="020F0502020204030204"/>
            </a:endParaRPr>
          </a:p>
        </p:txBody>
      </p:sp>
      <p:sp>
        <p:nvSpPr>
          <p:cNvPr id="37" name="等号 36"/>
          <p:cNvSpPr/>
          <p:nvPr/>
        </p:nvSpPr>
        <p:spPr bwMode="auto">
          <a:xfrm>
            <a:off x="4833924" y="4126924"/>
            <a:ext cx="465231" cy="265876"/>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auto">
              <a:spcBef>
                <a:spcPts val="0"/>
              </a:spcBef>
              <a:spcAft>
                <a:spcPts val="0"/>
              </a:spcAft>
            </a:pPr>
            <a:endParaRPr kumimoji="0" lang="ja-JP" altLang="en-US" sz="1108">
              <a:solidFill>
                <a:prstClr val="black"/>
              </a:solidFill>
              <a:latin typeface="Calibri" panose="020F0502020204030204"/>
            </a:endParaRPr>
          </a:p>
        </p:txBody>
      </p:sp>
      <p:graphicFrame>
        <p:nvGraphicFramePr>
          <p:cNvPr id="22" name="表 21"/>
          <p:cNvGraphicFramePr>
            <a:graphicFrameLocks noGrp="1"/>
          </p:cNvGraphicFramePr>
          <p:nvPr>
            <p:extLst/>
          </p:nvPr>
        </p:nvGraphicFramePr>
        <p:xfrm>
          <a:off x="1227443" y="2867287"/>
          <a:ext cx="3821538" cy="507609"/>
        </p:xfrm>
        <a:graphic>
          <a:graphicData uri="http://schemas.openxmlformats.org/drawingml/2006/table">
            <a:tbl>
              <a:tblPr firstRow="1" bandRow="1">
                <a:tableStyleId>{5C22544A-7EE6-4342-B048-85BDC9FD1C3A}</a:tableStyleId>
              </a:tblPr>
              <a:tblGrid>
                <a:gridCol w="3821538">
                  <a:extLst>
                    <a:ext uri="{9D8B030D-6E8A-4147-A177-3AD203B41FA5}">
                      <a16:colId xmlns:a16="http://schemas.microsoft.com/office/drawing/2014/main" val="20000"/>
                    </a:ext>
                  </a:extLst>
                </a:gridCol>
              </a:tblGrid>
              <a:tr h="2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u="none" dirty="0">
                          <a:solidFill>
                            <a:schemeClr val="bg1"/>
                          </a:solidFill>
                          <a:latin typeface="+mn-ea"/>
                          <a:ea typeface="+mn-ea"/>
                        </a:rPr>
                        <a:t> </a:t>
                      </a:r>
                      <a:r>
                        <a:rPr lang="ja-JP" altLang="en-US" sz="1300" b="1" u="none" dirty="0">
                          <a:solidFill>
                            <a:schemeClr val="bg1"/>
                          </a:solidFill>
                          <a:latin typeface="+mn-ea"/>
                          <a:ea typeface="+mn-ea"/>
                        </a:rPr>
                        <a:t>障害者の地域生活の支援</a:t>
                      </a:r>
                      <a:endParaRPr lang="en-US" altLang="ja-JP" sz="1300" b="1" u="none" dirty="0">
                        <a:solidFill>
                          <a:schemeClr val="bg1"/>
                        </a:solidFill>
                        <a:latin typeface="+mn-ea"/>
                        <a:ea typeface="+mn-ea"/>
                      </a:endParaRPr>
                    </a:p>
                  </a:txBody>
                  <a:tcPr marL="84407" marR="84407" marT="42203" marB="42203" anchor="ctr"/>
                </a:tc>
                <a:extLst>
                  <a:ext uri="{0D108BD9-81ED-4DB2-BD59-A6C34878D82A}">
                    <a16:rowId xmlns:a16="http://schemas.microsoft.com/office/drawing/2014/main" val="10000"/>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u="none" dirty="0">
                          <a:solidFill>
                            <a:srgbClr val="000000"/>
                          </a:solidFill>
                          <a:latin typeface="+mn-ea"/>
                          <a:ea typeface="+mn-ea"/>
                        </a:rPr>
                        <a:t>○ 地域生活支援拠点の整備</a:t>
                      </a:r>
                      <a:endParaRPr lang="en-US" altLang="ja-JP" sz="900" b="0" u="none" dirty="0">
                        <a:solidFill>
                          <a:srgbClr val="000000"/>
                        </a:solidFill>
                        <a:latin typeface="+mn-ea"/>
                        <a:ea typeface="+mn-ea"/>
                      </a:endParaRPr>
                    </a:p>
                  </a:txBody>
                  <a:tcPr marL="84407" marR="84407" marT="42203" marB="42203" anchor="ct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7738102" y="6501817"/>
            <a:ext cx="2133600" cy="337038"/>
          </a:xfrm>
        </p:spPr>
        <p:txBody>
          <a:bodyPr/>
          <a:lstStyle/>
          <a:p>
            <a:pPr defTabSz="457200" fontAlgn="auto">
              <a:spcBef>
                <a:spcPts val="0"/>
              </a:spcBef>
              <a:spcAft>
                <a:spcPts val="0"/>
              </a:spcAft>
            </a:pPr>
            <a:fld id="{8440684E-F53A-4539-9688-3036CC7082EF}" type="slidenum">
              <a:rPr kumimoji="0" lang="ja-JP" altLang="en-US">
                <a:solidFill>
                  <a:prstClr val="black"/>
                </a:solidFill>
                <a:latin typeface="Calibri" panose="020F0502020204030204"/>
                <a:ea typeface="游ゴシック" panose="020B0400000000000000" pitchFamily="50" charset="-128"/>
              </a:rPr>
              <a:pPr defTabSz="457200" fontAlgn="auto">
                <a:spcBef>
                  <a:spcPts val="0"/>
                </a:spcBef>
                <a:spcAft>
                  <a:spcPts val="0"/>
                </a:spcAft>
              </a:pPr>
              <a:t>69</a:t>
            </a:fld>
            <a:endParaRPr kumimoji="0" lang="ja-JP" altLang="en-US" dirty="0">
              <a:solidFill>
                <a:prstClr val="black"/>
              </a:solidFill>
              <a:latin typeface="Calibri" panose="020F0502020204030204"/>
              <a:ea typeface="游ゴシック" panose="020B0400000000000000" pitchFamily="50" charset="-128"/>
            </a:endParaRPr>
          </a:p>
        </p:txBody>
      </p:sp>
      <p:graphicFrame>
        <p:nvGraphicFramePr>
          <p:cNvPr id="30" name="表 29"/>
          <p:cNvGraphicFramePr>
            <a:graphicFrameLocks noGrp="1"/>
          </p:cNvGraphicFramePr>
          <p:nvPr>
            <p:extLst/>
          </p:nvPr>
        </p:nvGraphicFramePr>
        <p:xfrm>
          <a:off x="1227443" y="4806216"/>
          <a:ext cx="3821538" cy="1385964"/>
        </p:xfrm>
        <a:graphic>
          <a:graphicData uri="http://schemas.openxmlformats.org/drawingml/2006/table">
            <a:tbl>
              <a:tblPr firstRow="1" bandRow="1">
                <a:tableStyleId>{5C22544A-7EE6-4342-B048-85BDC9FD1C3A}</a:tableStyleId>
              </a:tblPr>
              <a:tblGrid>
                <a:gridCol w="3821538">
                  <a:extLst>
                    <a:ext uri="{9D8B030D-6E8A-4147-A177-3AD203B41FA5}">
                      <a16:colId xmlns:a16="http://schemas.microsoft.com/office/drawing/2014/main" val="20000"/>
                    </a:ext>
                  </a:extLst>
                </a:gridCol>
              </a:tblGrid>
              <a:tr h="2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u="none" dirty="0">
                          <a:solidFill>
                            <a:schemeClr val="bg1"/>
                          </a:solidFill>
                          <a:latin typeface="+mn-ea"/>
                          <a:ea typeface="+mn-ea"/>
                        </a:rPr>
                        <a:t>障害児支援の提供体制の整備等</a:t>
                      </a:r>
                      <a:endParaRPr lang="en-US" altLang="ja-JP" sz="1300" b="1" u="none" dirty="0">
                        <a:solidFill>
                          <a:schemeClr val="bg1"/>
                        </a:solidFill>
                        <a:latin typeface="+mn-ea"/>
                        <a:ea typeface="+mn-ea"/>
                      </a:endParaRPr>
                    </a:p>
                  </a:txBody>
                  <a:tcPr marL="84407" marR="84407" marT="42203" marB="42203" anchor="ctr"/>
                </a:tc>
                <a:extLst>
                  <a:ext uri="{0D108BD9-81ED-4DB2-BD59-A6C34878D82A}">
                    <a16:rowId xmlns:a16="http://schemas.microsoft.com/office/drawing/2014/main" val="10000"/>
                  </a:ext>
                </a:extLst>
              </a:tr>
              <a:tr h="295564">
                <a:tc>
                  <a:txBody>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児童発達支援センターの設置及び保育所等訪問支援の充実</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1"/>
                  </a:ext>
                </a:extLst>
              </a:tr>
              <a:tr h="403937">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主に重症心身障害児を支援する児童発達支援事業所及び放課後等デイサービス事業所の確保</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2"/>
                  </a:ext>
                </a:extLst>
              </a:tr>
              <a:tr h="403937">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医療的ケア児支援のための保健・医療・障害福祉・保育・教育等の関係機関の協議の場の設置</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3"/>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724075552"/>
              </p:ext>
            </p:extLst>
          </p:nvPr>
        </p:nvGraphicFramePr>
        <p:xfrm>
          <a:off x="5200437" y="5013175"/>
          <a:ext cx="4265072" cy="1341120"/>
        </p:xfrm>
        <a:graphic>
          <a:graphicData uri="http://schemas.openxmlformats.org/drawingml/2006/table">
            <a:tbl>
              <a:tblPr firstRow="1" bandRow="1">
                <a:tableStyleId>{F5AB1C69-6EDB-4FF4-983F-18BD219EF322}</a:tableStyleId>
              </a:tblPr>
              <a:tblGrid>
                <a:gridCol w="4265072">
                  <a:extLst>
                    <a:ext uri="{9D8B030D-6E8A-4147-A177-3AD203B41FA5}">
                      <a16:colId xmlns:a16="http://schemas.microsoft.com/office/drawing/2014/main" val="20000"/>
                    </a:ext>
                  </a:extLst>
                </a:gridCol>
              </a:tblGrid>
              <a:tr h="920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（都道府県・市町村）</a:t>
                      </a:r>
                      <a:endParaRPr lang="en-US" altLang="ja-JP" sz="800" b="0" i="0" dirty="0">
                        <a:solidFill>
                          <a:schemeClr val="tx1"/>
                        </a:solidFill>
                        <a:latin typeface="+mn-ea"/>
                        <a:ea typeface="+mn-ea"/>
                      </a:endParaRPr>
                    </a:p>
                    <a:p>
                      <a:r>
                        <a:rPr lang="ja-JP" altLang="en-US" sz="800" b="0" i="0" dirty="0">
                          <a:solidFill>
                            <a:schemeClr val="tx1"/>
                          </a:solidFill>
                          <a:latin typeface="+mn-ea"/>
                          <a:ea typeface="+mn-ea"/>
                        </a:rPr>
                        <a:t>○ 児童発達支援の利用児童数、利用日数</a:t>
                      </a:r>
                      <a:endParaRPr kumimoji="1" lang="en-US" altLang="ja-JP" sz="800" b="0" i="0" dirty="0">
                        <a:solidFill>
                          <a:schemeClr val="tx1"/>
                        </a:solidFill>
                        <a:latin typeface="+mn-ea"/>
                        <a:ea typeface="+mn-ea"/>
                      </a:endParaRPr>
                    </a:p>
                    <a:p>
                      <a:pPr marL="88900" indent="-88900"/>
                      <a:r>
                        <a:rPr kumimoji="1" lang="ja-JP" altLang="en-US" sz="800" b="0" i="0" dirty="0">
                          <a:solidFill>
                            <a:schemeClr val="tx1"/>
                          </a:solidFill>
                          <a:latin typeface="+mn-ea"/>
                          <a:ea typeface="+mn-ea"/>
                        </a:rPr>
                        <a:t>○</a:t>
                      </a:r>
                      <a:r>
                        <a:rPr kumimoji="1" lang="ja-JP" altLang="en-US" sz="800" b="0" i="0" baseline="0" dirty="0">
                          <a:solidFill>
                            <a:schemeClr val="tx1"/>
                          </a:solidFill>
                          <a:latin typeface="+mn-ea"/>
                          <a:ea typeface="+mn-ea"/>
                        </a:rPr>
                        <a:t> 医療型児童発達支援の利用児童日数、利用日数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放課後等デイサービスの利用児童数、利用日数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保育所等訪問支援の利用児童数、利用日数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居宅訪問型児童発達支援の利用児童数、利用日数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障害児相談支援の利用児童数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医療的ケア児に対する関連分野の支援を調整するコーディネーターの配置人数</a:t>
                      </a:r>
                      <a:endParaRPr kumimoji="1" lang="en-US" altLang="ja-JP" sz="800" b="0" i="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a:t>
                      </a:r>
                      <a:endParaRPr kumimoji="1" lang="en-US" altLang="ja-JP" sz="800" b="1" i="0" u="sng" dirty="0">
                        <a:solidFill>
                          <a:srgbClr val="FF0000"/>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福祉型障害児入所施設の利用児童数</a:t>
                      </a:r>
                      <a:endParaRPr kumimoji="1" lang="ja-JP" altLang="en-US"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医療型障害児入所施設の利用児童数</a:t>
                      </a:r>
                      <a:endParaRPr kumimoji="1" lang="en-US" altLang="ja-JP" sz="800" b="0" i="0" dirty="0">
                        <a:solidFill>
                          <a:schemeClr val="tx1"/>
                        </a:solidFill>
                        <a:latin typeface="+mn-ea"/>
                        <a:ea typeface="+mn-ea"/>
                      </a:endParaRPr>
                    </a:p>
                  </a:txBody>
                  <a:tcPr marL="48000" marR="84407"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2" name="等号 31"/>
          <p:cNvSpPr/>
          <p:nvPr/>
        </p:nvSpPr>
        <p:spPr bwMode="auto">
          <a:xfrm>
            <a:off x="4894385" y="5605858"/>
            <a:ext cx="415847" cy="284989"/>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auto">
              <a:spcBef>
                <a:spcPts val="0"/>
              </a:spcBef>
              <a:spcAft>
                <a:spcPts val="0"/>
              </a:spcAft>
            </a:pPr>
            <a:endParaRPr kumimoji="0" lang="ja-JP" altLang="en-US" sz="1108">
              <a:solidFill>
                <a:prstClr val="black"/>
              </a:solidFill>
              <a:latin typeface="Calibri" panose="020F0502020204030204"/>
            </a:endParaRPr>
          </a:p>
        </p:txBody>
      </p:sp>
      <p:graphicFrame>
        <p:nvGraphicFramePr>
          <p:cNvPr id="21" name="表 20"/>
          <p:cNvGraphicFramePr>
            <a:graphicFrameLocks noGrp="1"/>
          </p:cNvGraphicFramePr>
          <p:nvPr>
            <p:extLst/>
          </p:nvPr>
        </p:nvGraphicFramePr>
        <p:xfrm>
          <a:off x="5200437" y="2151169"/>
          <a:ext cx="4265064" cy="1429084"/>
        </p:xfrm>
        <a:graphic>
          <a:graphicData uri="http://schemas.openxmlformats.org/drawingml/2006/table">
            <a:tbl>
              <a:tblPr firstRow="1" bandRow="1">
                <a:tableStyleId>{F5AB1C69-6EDB-4FF4-983F-18BD219EF322}</a:tableStyleId>
              </a:tblPr>
              <a:tblGrid>
                <a:gridCol w="4265064">
                  <a:extLst>
                    <a:ext uri="{9D8B030D-6E8A-4147-A177-3AD203B41FA5}">
                      <a16:colId xmlns:a16="http://schemas.microsoft.com/office/drawing/2014/main" val="20000"/>
                    </a:ext>
                  </a:extLst>
                </a:gridCol>
              </a:tblGrid>
              <a:tr h="142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（都道府県・市町村）</a:t>
                      </a:r>
                      <a:endParaRPr lang="en-US" altLang="ja-JP" sz="80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a:t>
                      </a:r>
                      <a:r>
                        <a:rPr lang="ja-JP" altLang="en-US" sz="800" b="0" i="0" u="none" baseline="0" dirty="0">
                          <a:solidFill>
                            <a:schemeClr val="tx1"/>
                          </a:solidFill>
                          <a:latin typeface="+mn-ea"/>
                          <a:ea typeface="+mn-ea"/>
                        </a:rPr>
                        <a:t> </a:t>
                      </a:r>
                      <a:r>
                        <a:rPr lang="ja-JP" altLang="en-US" sz="800" b="0" i="0" u="none" dirty="0">
                          <a:solidFill>
                            <a:schemeClr val="tx1"/>
                          </a:solidFill>
                          <a:latin typeface="+mn-ea"/>
                          <a:ea typeface="+mn-ea"/>
                        </a:rPr>
                        <a:t>居宅介護等の訪問系サービスの利用者数、利用日数</a:t>
                      </a:r>
                      <a:endParaRPr lang="en-US" altLang="ja-JP" sz="80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a:t>
                      </a:r>
                      <a:r>
                        <a:rPr lang="ja-JP" altLang="en-US" sz="800" b="0" i="0" u="none" baseline="0" dirty="0">
                          <a:solidFill>
                            <a:schemeClr val="tx1"/>
                          </a:solidFill>
                          <a:latin typeface="+mn-ea"/>
                          <a:ea typeface="+mn-ea"/>
                        </a:rPr>
                        <a:t> </a:t>
                      </a:r>
                      <a:r>
                        <a:rPr lang="ja-JP" altLang="en-US" sz="800" b="0" i="0" u="none" dirty="0">
                          <a:solidFill>
                            <a:schemeClr val="tx1"/>
                          </a:solidFill>
                          <a:latin typeface="+mn-ea"/>
                          <a:ea typeface="+mn-ea"/>
                        </a:rPr>
                        <a:t>生活介護の利用者数、利用日数</a:t>
                      </a:r>
                      <a:endParaRPr lang="en-US" altLang="ja-JP" sz="800" b="0" i="0" dirty="0">
                        <a:solidFill>
                          <a:schemeClr val="tx1"/>
                        </a:solidFill>
                        <a:latin typeface="+mn-ea"/>
                        <a:ea typeface="+mn-ea"/>
                      </a:endParaRPr>
                    </a:p>
                    <a:p>
                      <a:pPr marL="88900" indent="-88900"/>
                      <a:r>
                        <a:rPr lang="ja-JP" altLang="en-US" sz="800" b="0" i="0" dirty="0">
                          <a:solidFill>
                            <a:schemeClr val="tx1"/>
                          </a:solidFill>
                          <a:latin typeface="+mn-ea"/>
                          <a:ea typeface="+mn-ea"/>
                        </a:rPr>
                        <a:t>○ 自立訓練（生活訓練）の利用者数、利用日数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 就労移行支援</a:t>
                      </a:r>
                      <a:r>
                        <a:rPr lang="ja-JP" altLang="en-US" sz="800" b="0" i="0" dirty="0">
                          <a:solidFill>
                            <a:schemeClr val="tx1"/>
                          </a:solidFill>
                          <a:latin typeface="+mn-ea"/>
                          <a:ea typeface="+mn-ea"/>
                        </a:rPr>
                        <a:t>の利用者数、利用日数</a:t>
                      </a:r>
                      <a:endParaRPr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就労継続支援（Ａ型・Ｂ型）の利用者数、利用日数</a:t>
                      </a:r>
                      <a:endParaRPr lang="en-US" altLang="ja-JP" sz="800" b="0" i="0"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 短期入所（福祉型、医療型）の利用者数、利用日数</a:t>
                      </a:r>
                      <a:endParaRPr kumimoji="1" lang="en-US" altLang="ja-JP" sz="800" b="0" i="0"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a:t>
                      </a:r>
                      <a:r>
                        <a:rPr kumimoji="1" lang="ja-JP" altLang="en-US" sz="800" b="0" i="0" baseline="0" dirty="0">
                          <a:solidFill>
                            <a:schemeClr val="tx1"/>
                          </a:solidFill>
                          <a:latin typeface="+mn-ea"/>
                          <a:ea typeface="+mn-ea"/>
                        </a:rPr>
                        <a:t> 自立生活援助の利用者数</a:t>
                      </a:r>
                      <a:endParaRPr kumimoji="1"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共同生活援助の利用者数</a:t>
                      </a:r>
                    </a:p>
                    <a:p>
                      <a:pPr marL="88900" indent="-88900"/>
                      <a:r>
                        <a:rPr lang="ja-JP" altLang="en-US" sz="800" b="0" i="0" dirty="0">
                          <a:solidFill>
                            <a:schemeClr val="tx1"/>
                          </a:solidFill>
                          <a:latin typeface="+mn-ea"/>
                          <a:ea typeface="+mn-ea"/>
                        </a:rPr>
                        <a:t>○ 地域相談支援（計画相談支援、地域移行支援、地域定着支援）の利用者数</a:t>
                      </a:r>
                      <a:endParaRPr lang="en-US" altLang="ja-JP" sz="800" b="0" i="0" dirty="0">
                        <a:solidFill>
                          <a:schemeClr val="tx1"/>
                        </a:solidFill>
                        <a:latin typeface="+mn-ea"/>
                        <a:ea typeface="+mn-ea"/>
                      </a:endParaRPr>
                    </a:p>
                  </a:txBody>
                  <a:tcPr marL="84407" marR="84407" marT="33231" marB="33231"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7" name="等号 26"/>
          <p:cNvSpPr/>
          <p:nvPr/>
        </p:nvSpPr>
        <p:spPr bwMode="auto">
          <a:xfrm>
            <a:off x="4856991" y="2431966"/>
            <a:ext cx="465231" cy="265876"/>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auto">
              <a:spcBef>
                <a:spcPts val="0"/>
              </a:spcBef>
              <a:spcAft>
                <a:spcPts val="0"/>
              </a:spcAft>
            </a:pPr>
            <a:endParaRPr kumimoji="0" lang="ja-JP" altLang="en-US" sz="1108">
              <a:solidFill>
                <a:prstClr val="black"/>
              </a:solidFill>
              <a:latin typeface="Calibri" panose="020F0502020204030204"/>
            </a:endParaRPr>
          </a:p>
        </p:txBody>
      </p:sp>
      <p:sp>
        <p:nvSpPr>
          <p:cNvPr id="26" name="テキスト ボックス 25"/>
          <p:cNvSpPr txBox="1"/>
          <p:nvPr/>
        </p:nvSpPr>
        <p:spPr>
          <a:xfrm>
            <a:off x="727701" y="230540"/>
            <a:ext cx="9144001" cy="319639"/>
          </a:xfrm>
          <a:prstGeom prst="rect">
            <a:avLst/>
          </a:prstGeom>
          <a:noFill/>
        </p:spPr>
        <p:txBody>
          <a:bodyPr wrap="square" rtlCol="0">
            <a:spAutoFit/>
          </a:bodyPr>
          <a:lstStyle/>
          <a:p>
            <a:pPr marL="832359" indent="-832359" defTabSz="457200" fontAlgn="auto">
              <a:spcBef>
                <a:spcPts val="0"/>
              </a:spcBef>
              <a:spcAft>
                <a:spcPts val="0"/>
              </a:spcAft>
            </a:pPr>
            <a:r>
              <a:rPr kumimoji="0" lang="ja-JP" altLang="en-US" sz="1477" dirty="0">
                <a:solidFill>
                  <a:prstClr val="black"/>
                </a:solidFill>
                <a:latin typeface="ＭＳ Ｐゴシック" panose="020B0600070205080204" pitchFamily="50" charset="-128"/>
                <a:cs typeface="メイリオ" pitchFamily="50" charset="-128"/>
              </a:rPr>
              <a:t>（</a:t>
            </a:r>
            <a:r>
              <a:rPr kumimoji="0" lang="ja-JP" altLang="en-US" sz="1477" dirty="0">
                <a:solidFill>
                  <a:prstClr val="black"/>
                </a:solidFill>
                <a:latin typeface="游ゴシック Light" panose="020B0300000000000000" pitchFamily="50" charset="-128"/>
                <a:ea typeface="游ゴシック" panose="020B0400000000000000" pitchFamily="50" charset="-128"/>
              </a:rPr>
              <a:t>参考</a:t>
            </a:r>
            <a:r>
              <a:rPr kumimoji="0" lang="ja-JP" altLang="en-US" sz="1477" dirty="0">
                <a:solidFill>
                  <a:prstClr val="black"/>
                </a:solidFill>
                <a:latin typeface="ＭＳ Ｐゴシック" panose="020B0600070205080204" pitchFamily="50" charset="-128"/>
                <a:cs typeface="メイリオ" pitchFamily="50" charset="-128"/>
              </a:rPr>
              <a:t>２－４）　成果目標と障害福祉サービスの見込量（活動指標）との関係</a:t>
            </a:r>
          </a:p>
        </p:txBody>
      </p:sp>
      <p:sp>
        <p:nvSpPr>
          <p:cNvPr id="28" name="Text Box 15"/>
          <p:cNvSpPr txBox="1">
            <a:spLocks noChangeArrowheads="1"/>
          </p:cNvSpPr>
          <p:nvPr/>
        </p:nvSpPr>
        <p:spPr bwMode="auto">
          <a:xfrm>
            <a:off x="128464" y="6561856"/>
            <a:ext cx="3600400" cy="276999"/>
          </a:xfrm>
          <a:prstGeom prst="rect">
            <a:avLst/>
          </a:prstGeom>
          <a:noFill/>
          <a:ln w="9525">
            <a:noFill/>
            <a:miter lim="800000"/>
            <a:headEnd/>
            <a:tailEnd/>
          </a:ln>
        </p:spPr>
        <p:txBody>
          <a:bodyPr wrap="square">
            <a:spAutoFit/>
          </a:bodyPr>
          <a:lstStyle/>
          <a:p>
            <a:pPr defTabSz="457200" fontAlgn="auto">
              <a:spcBef>
                <a:spcPts val="0"/>
              </a:spcBef>
              <a:spcAft>
                <a:spcPts val="0"/>
              </a:spcAft>
            </a:pPr>
            <a:r>
              <a:rPr kumimoji="0" lang="ja-JP" altLang="en-US" i="1" dirty="0">
                <a:solidFill>
                  <a:prstClr val="black"/>
                </a:solidFill>
                <a:latin typeface="ＭＳ Ｐ明朝" panose="02020600040205080304" pitchFamily="18" charset="-128"/>
                <a:ea typeface="ＭＳ Ｐ明朝" panose="02020600040205080304" pitchFamily="18" charset="-128"/>
              </a:rPr>
              <a:t>平成</a:t>
            </a:r>
            <a:r>
              <a:rPr kumimoji="0" lang="en-US" altLang="ja-JP" i="1" dirty="0">
                <a:solidFill>
                  <a:prstClr val="black"/>
                </a:solidFill>
                <a:latin typeface="ＭＳ Ｐ明朝" panose="02020600040205080304" pitchFamily="18" charset="-128"/>
                <a:ea typeface="ＭＳ Ｐ明朝" panose="02020600040205080304" pitchFamily="18" charset="-128"/>
              </a:rPr>
              <a:t>30</a:t>
            </a:r>
            <a:r>
              <a:rPr kumimoji="0" lang="ja-JP" altLang="en-US" i="1" dirty="0">
                <a:solidFill>
                  <a:prstClr val="black"/>
                </a:solidFill>
                <a:latin typeface="ＭＳ Ｐ明朝" panose="02020600040205080304" pitchFamily="18" charset="-128"/>
                <a:ea typeface="ＭＳ Ｐ明朝" panose="02020600040205080304" pitchFamily="18" charset="-128"/>
              </a:rPr>
              <a:t>年度主任相談支援専門員養成研修</a:t>
            </a:r>
            <a:endParaRPr kumimoji="0" lang="en-US" altLang="ja-JP" i="1" dirty="0">
              <a:solidFill>
                <a:prstClr val="black"/>
              </a:solidFill>
              <a:latin typeface="ＭＳ Ｐ明朝" panose="02020600040205080304" pitchFamily="18" charset="-128"/>
              <a:ea typeface="ＭＳ Ｐ明朝" panose="02020600040205080304" pitchFamily="18" charset="-128"/>
            </a:endParaRPr>
          </a:p>
        </p:txBody>
      </p:sp>
      <p:sp>
        <p:nvSpPr>
          <p:cNvPr id="29" name="テキスト ボックス 28">
            <a:extLst>
              <a:ext uri="{FF2B5EF4-FFF2-40B4-BE49-F238E27FC236}">
                <a16:creationId xmlns:a16="http://schemas.microsoft.com/office/drawing/2014/main" id="{EAD27E8D-A8FD-4215-8D24-D534F77FE43E}"/>
              </a:ext>
            </a:extLst>
          </p:cNvPr>
          <p:cNvSpPr txBox="1"/>
          <p:nvPr/>
        </p:nvSpPr>
        <p:spPr>
          <a:xfrm>
            <a:off x="8481392" y="116632"/>
            <a:ext cx="1266952" cy="224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70875"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662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6221" y="847727"/>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Arial"/>
                <a:ea typeface="ＭＳ Ｐゴシック"/>
              </a:rPr>
              <a:t>④「地域を基盤としたソーシャルワーク」の８つの機能</a:t>
            </a:r>
          </a:p>
        </p:txBody>
      </p:sp>
      <p:sp>
        <p:nvSpPr>
          <p:cNvPr id="3" name="正方形/長方形 2"/>
          <p:cNvSpPr/>
          <p:nvPr/>
        </p:nvSpPr>
        <p:spPr>
          <a:xfrm>
            <a:off x="992560" y="2204864"/>
            <a:ext cx="792088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u="sng" dirty="0">
                <a:solidFill>
                  <a:srgbClr val="FF0000"/>
                </a:solidFill>
                <a:latin typeface="Arial"/>
                <a:ea typeface="ＭＳ Ｐゴシック"/>
              </a:rPr>
              <a:t>１．広範なニーズへの対応</a:t>
            </a:r>
            <a:r>
              <a:rPr lang="ja-JP" altLang="en-US" sz="2400" b="1" dirty="0">
                <a:solidFill>
                  <a:srgbClr val="000000"/>
                </a:solidFill>
                <a:latin typeface="Arial"/>
                <a:ea typeface="ＭＳ Ｐゴシック"/>
              </a:rPr>
              <a:t>　　　 </a:t>
            </a:r>
            <a:r>
              <a:rPr lang="ja-JP" altLang="en-US" sz="2400" b="1" u="sng" dirty="0">
                <a:solidFill>
                  <a:srgbClr val="FF0000"/>
                </a:solidFill>
                <a:latin typeface="Arial"/>
                <a:ea typeface="ＭＳ Ｐゴシック"/>
              </a:rPr>
              <a:t>２．本人の解決能力の向上</a:t>
            </a:r>
          </a:p>
        </p:txBody>
      </p:sp>
      <p:sp>
        <p:nvSpPr>
          <p:cNvPr id="4" name="正方形/長方形 3"/>
          <p:cNvSpPr/>
          <p:nvPr/>
        </p:nvSpPr>
        <p:spPr>
          <a:xfrm>
            <a:off x="1000944" y="4293096"/>
            <a:ext cx="806489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Arial"/>
                <a:ea typeface="ＭＳ Ｐゴシック"/>
              </a:rPr>
              <a:t>５．予防的支援　　　　　　　　　　  ６．支援困難事例への対応</a:t>
            </a:r>
          </a:p>
        </p:txBody>
      </p:sp>
      <p:sp>
        <p:nvSpPr>
          <p:cNvPr id="5" name="正方形/長方形 4"/>
          <p:cNvSpPr/>
          <p:nvPr/>
        </p:nvSpPr>
        <p:spPr>
          <a:xfrm>
            <a:off x="992560" y="3212976"/>
            <a:ext cx="808166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Arial"/>
                <a:ea typeface="ＭＳ Ｐゴシック"/>
              </a:rPr>
              <a:t>３．連携と協働　　　　　　　　　　　４．個と地域の一体的支援</a:t>
            </a:r>
          </a:p>
        </p:txBody>
      </p:sp>
      <p:sp>
        <p:nvSpPr>
          <p:cNvPr id="6" name="正方形/長方形 5"/>
          <p:cNvSpPr/>
          <p:nvPr/>
        </p:nvSpPr>
        <p:spPr>
          <a:xfrm>
            <a:off x="1020268" y="5373216"/>
            <a:ext cx="779859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u="sng" dirty="0">
                <a:solidFill>
                  <a:srgbClr val="FF0000"/>
                </a:solidFill>
                <a:latin typeface="Arial"/>
                <a:ea typeface="ＭＳ Ｐゴシック"/>
              </a:rPr>
              <a:t>７．権利擁護活動</a:t>
            </a:r>
            <a:r>
              <a:rPr lang="ja-JP" altLang="en-US" sz="2400" b="1" dirty="0">
                <a:solidFill>
                  <a:srgbClr val="000000"/>
                </a:solidFill>
                <a:latin typeface="Arial"/>
                <a:ea typeface="ＭＳ Ｐゴシック"/>
              </a:rPr>
              <a:t>　　　　　　　　　８．ソーシャルアクション</a:t>
            </a:r>
          </a:p>
        </p:txBody>
      </p:sp>
      <p:sp>
        <p:nvSpPr>
          <p:cNvPr id="7" name="スライド番号プレースホルダー 1"/>
          <p:cNvSpPr>
            <a:spLocks noGrp="1"/>
          </p:cNvSpPr>
          <p:nvPr>
            <p:ph type="sldNum" sz="quarter" idx="12"/>
          </p:nvPr>
        </p:nvSpPr>
        <p:spPr>
          <a:xfrm>
            <a:off x="7752065" y="6545363"/>
            <a:ext cx="2133600" cy="476250"/>
          </a:xfrm>
        </p:spPr>
        <p:txBody>
          <a:bodyPr/>
          <a:lstStyle/>
          <a:p>
            <a:pPr>
              <a:defRPr/>
            </a:pPr>
            <a:fld id="{804D6B79-3AEB-42FE-A736-A41F7AEA0445}" type="slidenum">
              <a:rPr lang="en-US" altLang="ja-JP">
                <a:solidFill>
                  <a:srgbClr val="000000"/>
                </a:solidFill>
                <a:ea typeface="ＭＳ Ｐゴシック"/>
              </a:rPr>
              <a:pPr>
                <a:defRPr/>
              </a:pPr>
              <a:t>7</a:t>
            </a:fld>
            <a:endParaRPr lang="en-US" altLang="ja-JP" dirty="0">
              <a:solidFill>
                <a:srgbClr val="000000"/>
              </a:solidFill>
              <a:ea typeface="ＭＳ Ｐゴシック"/>
            </a:endParaRPr>
          </a:p>
        </p:txBody>
      </p:sp>
      <p:sp>
        <p:nvSpPr>
          <p:cNvPr id="8" name="Text Box 15"/>
          <p:cNvSpPr txBox="1">
            <a:spLocks noChangeArrowheads="1"/>
          </p:cNvSpPr>
          <p:nvPr/>
        </p:nvSpPr>
        <p:spPr bwMode="auto">
          <a:xfrm>
            <a:off x="3515" y="6545363"/>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9294215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05ABF4F-4145-40A7-B6E6-7321E9EBA118}"/>
              </a:ext>
            </a:extLst>
          </p:cNvPr>
          <p:cNvSpPr>
            <a:spLocks noGrp="1"/>
          </p:cNvSpPr>
          <p:nvPr>
            <p:ph idx="1"/>
          </p:nvPr>
        </p:nvSpPr>
        <p:spPr>
          <a:xfrm>
            <a:off x="495300" y="476673"/>
            <a:ext cx="8915400" cy="5649496"/>
          </a:xfrm>
          <a:ln>
            <a:solidFill>
              <a:srgbClr val="002060"/>
            </a:solidFill>
          </a:ln>
        </p:spPr>
        <p:txBody>
          <a:bodyPr>
            <a:normAutofit fontScale="92500" lnSpcReduction="10000"/>
          </a:bodyPr>
          <a:lstStyle/>
          <a:p>
            <a:pPr marL="0" indent="0">
              <a:lnSpc>
                <a:spcPct val="120000"/>
              </a:lnSpc>
              <a:buNone/>
            </a:pPr>
            <a:r>
              <a:rPr lang="ja-JP" altLang="en-US" dirty="0"/>
              <a:t>　このように第５期障害福祉計画に係る国の基本指針では、早急に取り組むべき課題が網羅されています。</a:t>
            </a:r>
            <a:endParaRPr lang="en-US" altLang="ja-JP" dirty="0"/>
          </a:p>
          <a:p>
            <a:pPr marL="0" indent="0">
              <a:lnSpc>
                <a:spcPct val="120000"/>
              </a:lnSpc>
              <a:buNone/>
            </a:pPr>
            <a:r>
              <a:rPr lang="ja-JP" altLang="en-US" dirty="0"/>
              <a:t>　皆さんの市町村の障害福祉計画においても、同様に早急に取り組むべき課題として網羅されているのではないでしょうか。</a:t>
            </a:r>
            <a:endParaRPr lang="en-US" altLang="ja-JP" dirty="0"/>
          </a:p>
          <a:p>
            <a:pPr marL="0" indent="0">
              <a:lnSpc>
                <a:spcPct val="120000"/>
              </a:lnSpc>
              <a:buNone/>
            </a:pPr>
            <a:r>
              <a:rPr lang="ja-JP" altLang="en-US" dirty="0"/>
              <a:t>　主任相談支援専門員には、協議会を活用して、</a:t>
            </a:r>
            <a:r>
              <a:rPr lang="ja-JP" altLang="en-US" u="dbl" dirty="0"/>
              <a:t>障害福祉計画における取り組むべき課題も踏まえて</a:t>
            </a:r>
            <a:r>
              <a:rPr lang="ja-JP" altLang="en-US" dirty="0"/>
              <a:t>、「地域状況のアセスメント（地域全体を見通す力）」と「個別支援を通して抽出された課題」とを連動させて、「地域ネットワークを</a:t>
            </a:r>
            <a:r>
              <a:rPr lang="ja-JP" altLang="en-US"/>
              <a:t>組織」して</a:t>
            </a:r>
            <a:r>
              <a:rPr lang="ja-JP" altLang="en-US" dirty="0"/>
              <a:t>、必要な社会資源の創出や基盤整備を推進する「技術」が求められています。</a:t>
            </a:r>
            <a:endParaRPr lang="en-US" altLang="ja-JP"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9E4C64AB-8868-45DF-A551-DE7424748525}"/>
              </a:ext>
            </a:extLst>
          </p:cNvPr>
          <p:cNvSpPr>
            <a:spLocks noGrp="1"/>
          </p:cNvSpPr>
          <p:nvPr>
            <p:ph type="sldNum" sz="quarter" idx="12"/>
          </p:nvPr>
        </p:nvSpPr>
        <p:spPr>
          <a:xfrm>
            <a:off x="7570733" y="6481281"/>
            <a:ext cx="2311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FE74C9-D560-4AB2-943D-5F6F8D86593B}" type="slidenum">
              <a:rPr kumimoji="1" lang="ja-JP" altLang="en-US" sz="1143"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ja-JP" altLang="en-US" sz="1143"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
        <p:nvSpPr>
          <p:cNvPr id="5" name="Text Box 15">
            <a:extLst>
              <a:ext uri="{FF2B5EF4-FFF2-40B4-BE49-F238E27FC236}">
                <a16:creationId xmlns:a16="http://schemas.microsoft.com/office/drawing/2014/main" id="{8DFBE586-721A-47DB-AF51-1497EDB816F5}"/>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1"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19823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2520" y="479819"/>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latin typeface="Arial"/>
                <a:ea typeface="ＭＳ Ｐゴシック"/>
              </a:rPr>
              <a:t>　　■　</a:t>
            </a:r>
            <a:r>
              <a:rPr lang="ja-JP" altLang="en-US" sz="2400" b="1" dirty="0">
                <a:solidFill>
                  <a:srgbClr val="FF0000"/>
                </a:solidFill>
                <a:latin typeface="Arial"/>
                <a:ea typeface="ＭＳ Ｐゴシック"/>
              </a:rPr>
              <a:t>「地域福祉援助」の概念</a:t>
            </a:r>
          </a:p>
        </p:txBody>
      </p:sp>
      <p:sp>
        <p:nvSpPr>
          <p:cNvPr id="3" name="円/楕円 2"/>
          <p:cNvSpPr/>
          <p:nvPr/>
        </p:nvSpPr>
        <p:spPr>
          <a:xfrm>
            <a:off x="1352600" y="1628800"/>
            <a:ext cx="7344816" cy="38164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Arial"/>
              <a:ea typeface="ＭＳ Ｐゴシック"/>
            </a:endParaRPr>
          </a:p>
        </p:txBody>
      </p:sp>
      <p:sp>
        <p:nvSpPr>
          <p:cNvPr id="4" name="正方形/長方形 3"/>
          <p:cNvSpPr/>
          <p:nvPr/>
        </p:nvSpPr>
        <p:spPr>
          <a:xfrm>
            <a:off x="2936776" y="2404548"/>
            <a:ext cx="4032448" cy="720080"/>
          </a:xfrm>
          <a:prstGeom prst="rect">
            <a:avLst/>
          </a:prstGeom>
          <a:solidFill>
            <a:schemeClr val="accent5">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rgbClr val="000000"/>
                </a:solidFill>
                <a:latin typeface="Arial"/>
                <a:ea typeface="ＭＳ Ｐゴシック"/>
              </a:rPr>
              <a:t>地域を基盤としたソーシャルワーク</a:t>
            </a:r>
          </a:p>
        </p:txBody>
      </p:sp>
      <p:sp>
        <p:nvSpPr>
          <p:cNvPr id="5" name="正方形/長方形 4"/>
          <p:cNvSpPr/>
          <p:nvPr/>
        </p:nvSpPr>
        <p:spPr>
          <a:xfrm>
            <a:off x="3008784" y="4149080"/>
            <a:ext cx="4032448" cy="720080"/>
          </a:xfrm>
          <a:prstGeom prst="rect">
            <a:avLst/>
          </a:prstGeom>
          <a:solidFill>
            <a:schemeClr val="accent1">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rgbClr val="000000"/>
                </a:solidFill>
                <a:latin typeface="Arial"/>
                <a:ea typeface="ＭＳ Ｐゴシック"/>
              </a:rPr>
              <a:t>地域福祉の基盤づくり</a:t>
            </a:r>
          </a:p>
        </p:txBody>
      </p:sp>
      <p:cxnSp>
        <p:nvCxnSpPr>
          <p:cNvPr id="7" name="直線矢印コネクタ 6"/>
          <p:cNvCxnSpPr/>
          <p:nvPr/>
        </p:nvCxnSpPr>
        <p:spPr>
          <a:xfrm>
            <a:off x="3944888" y="3168802"/>
            <a:ext cx="0" cy="980278"/>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5794927" y="3140968"/>
            <a:ext cx="0" cy="980278"/>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3512840" y="1844824"/>
            <a:ext cx="288032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rgbClr val="000000"/>
                </a:solidFill>
                <a:latin typeface="Arial"/>
                <a:ea typeface="ＭＳ Ｐゴシック"/>
              </a:rPr>
              <a:t>地　域　福　祉　援　助</a:t>
            </a:r>
          </a:p>
        </p:txBody>
      </p:sp>
      <p:sp>
        <p:nvSpPr>
          <p:cNvPr id="6" name="正方形/長方形 5"/>
          <p:cNvSpPr/>
          <p:nvPr/>
        </p:nvSpPr>
        <p:spPr>
          <a:xfrm>
            <a:off x="1208584" y="6093297"/>
            <a:ext cx="7632848" cy="32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rgbClr val="000000"/>
                </a:solidFill>
                <a:latin typeface="Arial"/>
                <a:ea typeface="ＭＳ Ｐゴシック"/>
              </a:rPr>
              <a:t>出典：岩間伸之・原田正樹「地域福祉援助をつかむ」有斐閣、</a:t>
            </a:r>
            <a:r>
              <a:rPr lang="en-US" altLang="ja-JP" sz="1800" dirty="0">
                <a:solidFill>
                  <a:srgbClr val="000000"/>
                </a:solidFill>
                <a:latin typeface="Arial"/>
                <a:ea typeface="ＭＳ Ｐゴシック"/>
              </a:rPr>
              <a:t>2012</a:t>
            </a:r>
            <a:r>
              <a:rPr lang="ja-JP" altLang="en-US" sz="1800" dirty="0">
                <a:solidFill>
                  <a:srgbClr val="000000"/>
                </a:solidFill>
                <a:latin typeface="Arial"/>
                <a:ea typeface="ＭＳ Ｐゴシック"/>
              </a:rPr>
              <a:t>年</a:t>
            </a:r>
          </a:p>
        </p:txBody>
      </p:sp>
      <p:sp>
        <p:nvSpPr>
          <p:cNvPr id="11" name="Text Box 15"/>
          <p:cNvSpPr txBox="1">
            <a:spLocks noChangeArrowheads="1"/>
          </p:cNvSpPr>
          <p:nvPr/>
        </p:nvSpPr>
        <p:spPr bwMode="auto">
          <a:xfrm>
            <a:off x="3515" y="6545363"/>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12" name="スライド番号プレースホルダー 1"/>
          <p:cNvSpPr>
            <a:spLocks noGrp="1"/>
          </p:cNvSpPr>
          <p:nvPr>
            <p:ph type="sldNum" sz="quarter" idx="12"/>
          </p:nvPr>
        </p:nvSpPr>
        <p:spPr>
          <a:xfrm>
            <a:off x="7772400" y="6545363"/>
            <a:ext cx="2133600" cy="476250"/>
          </a:xfrm>
        </p:spPr>
        <p:txBody>
          <a:bodyPr/>
          <a:lstStyle/>
          <a:p>
            <a:pPr>
              <a:defRPr/>
            </a:pPr>
            <a:fld id="{804D6B79-3AEB-42FE-A736-A41F7AEA0445}" type="slidenum">
              <a:rPr lang="en-US" altLang="ja-JP">
                <a:solidFill>
                  <a:srgbClr val="000000"/>
                </a:solidFill>
                <a:ea typeface="ＭＳ Ｐゴシック"/>
              </a:rPr>
              <a:pPr>
                <a:defRPr/>
              </a:pPr>
              <a:t>8</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2682315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0512" y="620688"/>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latin typeface="Arial"/>
                <a:ea typeface="ＭＳ Ｐゴシック"/>
              </a:rPr>
              <a:t>　　■　</a:t>
            </a:r>
            <a:r>
              <a:rPr lang="ja-JP" altLang="en-US" sz="2400" b="1" dirty="0">
                <a:solidFill>
                  <a:srgbClr val="FF0000"/>
                </a:solidFill>
                <a:latin typeface="Arial"/>
                <a:ea typeface="ＭＳ Ｐゴシック"/>
              </a:rPr>
              <a:t>「地域を基盤としたソーシャルワーク」と</a:t>
            </a:r>
            <a:endParaRPr lang="en-US" altLang="ja-JP" sz="2400" b="1" dirty="0">
              <a:solidFill>
                <a:srgbClr val="FF0000"/>
              </a:solidFill>
              <a:latin typeface="Arial"/>
              <a:ea typeface="ＭＳ Ｐゴシック"/>
            </a:endParaRPr>
          </a:p>
          <a:p>
            <a:r>
              <a:rPr lang="ja-JP" altLang="en-US" sz="2400" b="1" dirty="0">
                <a:solidFill>
                  <a:srgbClr val="FF0000"/>
                </a:solidFill>
                <a:latin typeface="Arial"/>
                <a:ea typeface="ＭＳ Ｐゴシック"/>
              </a:rPr>
              <a:t>　　　　　　　　　　　　　　　　「地域福祉の基盤づくり」の位置</a:t>
            </a:r>
          </a:p>
        </p:txBody>
      </p:sp>
      <p:sp>
        <p:nvSpPr>
          <p:cNvPr id="3" name="円/楕円 2"/>
          <p:cNvSpPr/>
          <p:nvPr/>
        </p:nvSpPr>
        <p:spPr>
          <a:xfrm>
            <a:off x="1424608" y="1700808"/>
            <a:ext cx="4680520" cy="3528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Arial"/>
              <a:ea typeface="ＭＳ Ｐゴシック"/>
            </a:endParaRPr>
          </a:p>
        </p:txBody>
      </p:sp>
      <p:sp>
        <p:nvSpPr>
          <p:cNvPr id="4" name="円/楕円 3"/>
          <p:cNvSpPr/>
          <p:nvPr/>
        </p:nvSpPr>
        <p:spPr>
          <a:xfrm>
            <a:off x="3800872" y="1700808"/>
            <a:ext cx="4896544" cy="3528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Arial"/>
              <a:ea typeface="ＭＳ Ｐゴシック"/>
            </a:endParaRPr>
          </a:p>
        </p:txBody>
      </p:sp>
      <p:sp>
        <p:nvSpPr>
          <p:cNvPr id="5" name="正方形/長方形 4"/>
          <p:cNvSpPr/>
          <p:nvPr/>
        </p:nvSpPr>
        <p:spPr>
          <a:xfrm>
            <a:off x="2036676" y="1988840"/>
            <a:ext cx="23042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0000"/>
                </a:solidFill>
                <a:latin typeface="Arial"/>
                <a:ea typeface="ＭＳ Ｐゴシック"/>
              </a:rPr>
              <a:t>地域を基盤とした　　　　　ソーシャルワーク</a:t>
            </a:r>
          </a:p>
        </p:txBody>
      </p:sp>
      <p:sp>
        <p:nvSpPr>
          <p:cNvPr id="6" name="正方形/長方形 5"/>
          <p:cNvSpPr/>
          <p:nvPr/>
        </p:nvSpPr>
        <p:spPr>
          <a:xfrm>
            <a:off x="4340932" y="3212976"/>
            <a:ext cx="12241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0000"/>
                </a:solidFill>
                <a:latin typeface="Arial"/>
                <a:ea typeface="ＭＳ Ｐゴシック"/>
              </a:rPr>
              <a:t>（</a:t>
            </a:r>
            <a:r>
              <a:rPr lang="en-US" altLang="ja-JP" sz="2800" dirty="0">
                <a:solidFill>
                  <a:srgbClr val="000000"/>
                </a:solidFill>
                <a:latin typeface="Arial"/>
                <a:ea typeface="ＭＳ Ｐゴシック"/>
              </a:rPr>
              <a:t>B</a:t>
            </a:r>
            <a:r>
              <a:rPr lang="ja-JP" altLang="en-US" sz="2800" dirty="0">
                <a:solidFill>
                  <a:srgbClr val="000000"/>
                </a:solidFill>
                <a:latin typeface="Arial"/>
                <a:ea typeface="ＭＳ Ｐゴシック"/>
              </a:rPr>
              <a:t>）</a:t>
            </a:r>
          </a:p>
        </p:txBody>
      </p:sp>
      <p:sp>
        <p:nvSpPr>
          <p:cNvPr id="7" name="正方形/長方形 6"/>
          <p:cNvSpPr/>
          <p:nvPr/>
        </p:nvSpPr>
        <p:spPr>
          <a:xfrm>
            <a:off x="6393160" y="3212976"/>
            <a:ext cx="12241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0000"/>
                </a:solidFill>
                <a:latin typeface="Arial"/>
                <a:ea typeface="ＭＳ Ｐゴシック"/>
              </a:rPr>
              <a:t>（</a:t>
            </a:r>
            <a:r>
              <a:rPr lang="en-US" altLang="ja-JP" sz="2800" dirty="0">
                <a:solidFill>
                  <a:srgbClr val="000000"/>
                </a:solidFill>
                <a:latin typeface="Arial"/>
                <a:ea typeface="ＭＳ Ｐゴシック"/>
              </a:rPr>
              <a:t>C</a:t>
            </a:r>
            <a:r>
              <a:rPr lang="ja-JP" altLang="en-US" sz="2800" dirty="0">
                <a:solidFill>
                  <a:srgbClr val="000000"/>
                </a:solidFill>
                <a:latin typeface="Arial"/>
                <a:ea typeface="ＭＳ Ｐゴシック"/>
              </a:rPr>
              <a:t>）</a:t>
            </a:r>
          </a:p>
        </p:txBody>
      </p:sp>
      <p:sp>
        <p:nvSpPr>
          <p:cNvPr id="19" name="U ターン矢印 18"/>
          <p:cNvSpPr/>
          <p:nvPr/>
        </p:nvSpPr>
        <p:spPr>
          <a:xfrm rot="5400000">
            <a:off x="4196914" y="872717"/>
            <a:ext cx="2088232" cy="5616623"/>
          </a:xfrm>
          <a:prstGeom prst="uturnArrow">
            <a:avLst>
              <a:gd name="adj1" fmla="val 12799"/>
              <a:gd name="adj2" fmla="val 18665"/>
              <a:gd name="adj3" fmla="val 23240"/>
              <a:gd name="adj4" fmla="val 43750"/>
              <a:gd name="adj5" fmla="val 1000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000000"/>
              </a:solidFill>
              <a:latin typeface="Arial"/>
              <a:ea typeface="ＭＳ Ｐゴシック"/>
            </a:endParaRPr>
          </a:p>
        </p:txBody>
      </p:sp>
      <p:sp>
        <p:nvSpPr>
          <p:cNvPr id="9" name="正方形/長方形 8"/>
          <p:cNvSpPr/>
          <p:nvPr/>
        </p:nvSpPr>
        <p:spPr>
          <a:xfrm>
            <a:off x="1678073" y="6184778"/>
            <a:ext cx="7632848" cy="32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rgbClr val="000000"/>
                </a:solidFill>
                <a:latin typeface="Arial"/>
                <a:ea typeface="ＭＳ Ｐゴシック"/>
              </a:rPr>
              <a:t>出典：岩間伸之・原田正樹「地域福祉援助をつかむ」有斐閣、</a:t>
            </a:r>
            <a:r>
              <a:rPr lang="en-US" altLang="ja-JP" sz="1800" dirty="0">
                <a:solidFill>
                  <a:srgbClr val="000000"/>
                </a:solidFill>
                <a:latin typeface="Arial"/>
                <a:ea typeface="ＭＳ Ｐゴシック"/>
              </a:rPr>
              <a:t>2012</a:t>
            </a:r>
            <a:r>
              <a:rPr lang="ja-JP" altLang="en-US" sz="1800" dirty="0">
                <a:solidFill>
                  <a:srgbClr val="000000"/>
                </a:solidFill>
                <a:latin typeface="Arial"/>
                <a:ea typeface="ＭＳ Ｐゴシック"/>
              </a:rPr>
              <a:t>年</a:t>
            </a:r>
          </a:p>
        </p:txBody>
      </p:sp>
      <p:sp>
        <p:nvSpPr>
          <p:cNvPr id="10" name="正方形/長方形 9"/>
          <p:cNvSpPr/>
          <p:nvPr/>
        </p:nvSpPr>
        <p:spPr>
          <a:xfrm>
            <a:off x="2360712" y="3212976"/>
            <a:ext cx="12241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0000"/>
                </a:solidFill>
                <a:latin typeface="Arial"/>
                <a:ea typeface="ＭＳ Ｐゴシック"/>
              </a:rPr>
              <a:t>（</a:t>
            </a:r>
            <a:r>
              <a:rPr lang="en-US" altLang="ja-JP" sz="2800" dirty="0">
                <a:solidFill>
                  <a:srgbClr val="000000"/>
                </a:solidFill>
                <a:latin typeface="Arial"/>
                <a:ea typeface="ＭＳ Ｐゴシック"/>
              </a:rPr>
              <a:t>A</a:t>
            </a:r>
            <a:r>
              <a:rPr lang="ja-JP" altLang="en-US" sz="2800" dirty="0">
                <a:solidFill>
                  <a:srgbClr val="000000"/>
                </a:solidFill>
                <a:latin typeface="Arial"/>
                <a:ea typeface="ＭＳ Ｐゴシック"/>
              </a:rPr>
              <a:t>）</a:t>
            </a:r>
          </a:p>
        </p:txBody>
      </p:sp>
      <p:sp>
        <p:nvSpPr>
          <p:cNvPr id="11" name="正方形/長方形 10"/>
          <p:cNvSpPr/>
          <p:nvPr/>
        </p:nvSpPr>
        <p:spPr>
          <a:xfrm>
            <a:off x="5571499" y="1988840"/>
            <a:ext cx="23042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0000"/>
                </a:solidFill>
                <a:latin typeface="Arial"/>
                <a:ea typeface="ＭＳ Ｐゴシック"/>
              </a:rPr>
              <a:t>地域福祉の</a:t>
            </a:r>
            <a:endParaRPr lang="en-US" altLang="ja-JP" sz="1400" dirty="0">
              <a:solidFill>
                <a:srgbClr val="000000"/>
              </a:solidFill>
              <a:latin typeface="Arial"/>
              <a:ea typeface="ＭＳ Ｐゴシック"/>
            </a:endParaRPr>
          </a:p>
          <a:p>
            <a:pPr algn="ctr"/>
            <a:r>
              <a:rPr lang="ja-JP" altLang="en-US" sz="1400" dirty="0">
                <a:solidFill>
                  <a:srgbClr val="000000"/>
                </a:solidFill>
                <a:latin typeface="Arial"/>
                <a:ea typeface="ＭＳ Ｐゴシック"/>
              </a:rPr>
              <a:t>基盤づくり</a:t>
            </a:r>
          </a:p>
        </p:txBody>
      </p:sp>
      <p:sp>
        <p:nvSpPr>
          <p:cNvPr id="12" name="正方形/長方形 11"/>
          <p:cNvSpPr/>
          <p:nvPr/>
        </p:nvSpPr>
        <p:spPr>
          <a:xfrm>
            <a:off x="3584848" y="5301208"/>
            <a:ext cx="408179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0000"/>
                </a:solidFill>
                <a:latin typeface="Arial"/>
                <a:ea typeface="ＭＳ Ｐゴシック"/>
              </a:rPr>
              <a:t>（Ａ）個を地域で支える援助</a:t>
            </a:r>
            <a:endParaRPr lang="en-US" altLang="ja-JP" sz="1400" dirty="0">
              <a:solidFill>
                <a:srgbClr val="000000"/>
              </a:solidFill>
              <a:latin typeface="Arial"/>
              <a:ea typeface="ＭＳ Ｐゴシック"/>
            </a:endParaRPr>
          </a:p>
          <a:p>
            <a:r>
              <a:rPr lang="ja-JP" altLang="en-US" sz="1400" dirty="0">
                <a:solidFill>
                  <a:srgbClr val="000000"/>
                </a:solidFill>
                <a:latin typeface="Arial"/>
                <a:ea typeface="ＭＳ Ｐゴシック"/>
              </a:rPr>
              <a:t>（Ｂ）個を支える地域をつくる援助</a:t>
            </a:r>
            <a:endParaRPr lang="en-US" altLang="ja-JP" sz="1400" dirty="0">
              <a:solidFill>
                <a:srgbClr val="000000"/>
              </a:solidFill>
              <a:latin typeface="Arial"/>
              <a:ea typeface="ＭＳ Ｐゴシック"/>
            </a:endParaRPr>
          </a:p>
          <a:p>
            <a:r>
              <a:rPr lang="ja-JP" altLang="en-US" sz="1400" dirty="0">
                <a:solidFill>
                  <a:srgbClr val="000000"/>
                </a:solidFill>
                <a:latin typeface="Arial"/>
                <a:ea typeface="ＭＳ Ｐゴシック"/>
              </a:rPr>
              <a:t>（Ｃ）地域福祉の基盤づくり</a:t>
            </a:r>
          </a:p>
        </p:txBody>
      </p:sp>
      <p:sp>
        <p:nvSpPr>
          <p:cNvPr id="13" name="Text Box 15"/>
          <p:cNvSpPr txBox="1">
            <a:spLocks noChangeArrowheads="1"/>
          </p:cNvSpPr>
          <p:nvPr/>
        </p:nvSpPr>
        <p:spPr bwMode="auto">
          <a:xfrm>
            <a:off x="-15552" y="6534315"/>
            <a:ext cx="3600400" cy="276999"/>
          </a:xfrm>
          <a:prstGeom prst="rect">
            <a:avLst/>
          </a:prstGeom>
          <a:noFill/>
          <a:ln w="9525">
            <a:noFill/>
            <a:miter lim="800000"/>
            <a:headEnd/>
            <a:tailEnd/>
          </a:ln>
        </p:spPr>
        <p:txBody>
          <a:bodyPr wrap="square">
            <a:spAutoFit/>
          </a:bodyPr>
          <a:lstStyle/>
          <a:p>
            <a:r>
              <a:rPr lang="ja-JP" altLang="en-US" i="1" dirty="0">
                <a:solidFill>
                  <a:srgbClr val="000000"/>
                </a:solidFill>
                <a:latin typeface="ＭＳ Ｐ明朝" panose="02020600040205080304" pitchFamily="18" charset="-128"/>
                <a:ea typeface="ＭＳ Ｐ明朝" panose="02020600040205080304" pitchFamily="18" charset="-128"/>
              </a:rPr>
              <a:t>平成</a:t>
            </a:r>
            <a:r>
              <a:rPr lang="en-US" altLang="ja-JP" i="1" dirty="0">
                <a:solidFill>
                  <a:srgbClr val="000000"/>
                </a:solidFill>
                <a:latin typeface="ＭＳ Ｐ明朝" panose="02020600040205080304" pitchFamily="18" charset="-128"/>
                <a:ea typeface="ＭＳ Ｐ明朝" panose="02020600040205080304" pitchFamily="18" charset="-128"/>
              </a:rPr>
              <a:t>30</a:t>
            </a:r>
            <a:r>
              <a:rPr lang="ja-JP" altLang="en-US" i="1" dirty="0">
                <a:solidFill>
                  <a:srgbClr val="000000"/>
                </a:solidFill>
                <a:latin typeface="ＭＳ Ｐ明朝" panose="02020600040205080304" pitchFamily="18" charset="-128"/>
                <a:ea typeface="ＭＳ Ｐ明朝" panose="02020600040205080304" pitchFamily="18" charset="-128"/>
              </a:rPr>
              <a:t>年度主任相談支援専門員養成研修</a:t>
            </a:r>
            <a:endParaRPr lang="en-US" altLang="ja-JP" i="1" dirty="0">
              <a:solidFill>
                <a:srgbClr val="000000"/>
              </a:solidFill>
              <a:latin typeface="ＭＳ Ｐ明朝" panose="02020600040205080304" pitchFamily="18" charset="-128"/>
              <a:ea typeface="ＭＳ Ｐ明朝" panose="02020600040205080304" pitchFamily="18" charset="-128"/>
            </a:endParaRPr>
          </a:p>
        </p:txBody>
      </p:sp>
      <p:sp>
        <p:nvSpPr>
          <p:cNvPr id="14" name="スライド番号プレースホルダー 1"/>
          <p:cNvSpPr>
            <a:spLocks noGrp="1"/>
          </p:cNvSpPr>
          <p:nvPr>
            <p:ph type="sldNum" sz="quarter" idx="12"/>
          </p:nvPr>
        </p:nvSpPr>
        <p:spPr>
          <a:xfrm>
            <a:off x="7772400" y="6557686"/>
            <a:ext cx="2133600" cy="476250"/>
          </a:xfrm>
        </p:spPr>
        <p:txBody>
          <a:bodyPr/>
          <a:lstStyle/>
          <a:p>
            <a:pPr>
              <a:defRPr/>
            </a:pPr>
            <a:fld id="{804D6B79-3AEB-42FE-A736-A41F7AEA0445}" type="slidenum">
              <a:rPr lang="en-US" altLang="ja-JP">
                <a:solidFill>
                  <a:srgbClr val="000000"/>
                </a:solidFill>
                <a:ea typeface="ＭＳ Ｐゴシック"/>
              </a:rPr>
              <a:pPr>
                <a:defRPr/>
              </a:pPr>
              <a:t>9</a:t>
            </a:fld>
            <a:endParaRPr lang="en-US" altLang="ja-JP" dirty="0">
              <a:solidFill>
                <a:srgbClr val="000000"/>
              </a:solidFill>
              <a:ea typeface="ＭＳ Ｐゴシック"/>
            </a:endParaRPr>
          </a:p>
        </p:txBody>
      </p:sp>
    </p:spTree>
    <p:extLst>
      <p:ext uri="{BB962C8B-B14F-4D97-AF65-F5344CB8AC3E}">
        <p14:creationId xmlns:p14="http://schemas.microsoft.com/office/powerpoint/2010/main" val="3786939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38100">
          <a:noFill/>
          <a:headEnd type="none" w="med" len="med"/>
          <a:tailEnd type="arrow" w="med" len="med"/>
        </a:ln>
      </a:spPr>
      <a:bodyPr vert="eaVert" rtlCol="0" anchor="ctr"/>
      <a:lstStyle>
        <a:defPPr algn="ctr">
          <a:defRPr kumimoji="1" sz="1200" b="1" dirty="0" smtClean="0">
            <a:solidFill>
              <a:schemeClr val="bg1"/>
            </a:solidFill>
            <a:latin typeface="メイリオ" pitchFamily="50" charset="-128"/>
            <a:ea typeface="メイリオ" pitchFamily="50" charset="-128"/>
          </a:defRPr>
        </a:defPPr>
      </a:lstStyle>
      <a:style>
        <a:lnRef idx="1">
          <a:schemeClr val="accent1"/>
        </a:lnRef>
        <a:fillRef idx="0">
          <a:schemeClr val="accent1"/>
        </a:fillRef>
        <a:effectRef idx="0">
          <a:schemeClr val="accent1"/>
        </a:effectRef>
        <a:fontRef idx="minor">
          <a:schemeClr val="tx1"/>
        </a:fontRef>
      </a:style>
    </a:spDef>
    <a:lnDef>
      <a:spPr>
        <a:ln w="28575">
          <a:solidFill>
            <a:srgbClr val="FFC000"/>
          </a:solidFill>
          <a:prstDash val="sysDot"/>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200" b="1" dirty="0">
            <a:solidFill>
              <a:srgbClr val="000000"/>
            </a:solidFill>
            <a:latin typeface="ＤＨＰ平成明朝体W7" panose="02020700000000000000" pitchFamily="18" charset="-128"/>
            <a:ea typeface="ＤＨＰ平成明朝体W7" panose="02020700000000000000" pitchFamily="18" charset="-128"/>
          </a:defRPr>
        </a:defPPr>
      </a:lstStyle>
      <a:style>
        <a:lnRef idx="1">
          <a:schemeClr val="accent1"/>
        </a:lnRef>
        <a:fillRef idx="2">
          <a:schemeClr val="accent1"/>
        </a:fillRef>
        <a:effectRef idx="1">
          <a:schemeClr val="accent1"/>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solidFill>
            <a:schemeClr val="accent1"/>
          </a:solidFill>
        </a:ln>
      </a:spPr>
      <a:bodyPr vert="horz" lIns="91440" tIns="45720" rIns="91440" bIns="45720" rtlCol="0">
        <a:normAutofit/>
      </a:bodyPr>
      <a:lstStyle>
        <a:def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kumimoji="1"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5D080E-508F-4C6C-8969-BBD05581F25A}">
  <ds:schemaRefs>
    <ds:schemaRef ds:uri="8B97BE19-CDDD-400E-817A-CFDD13F7EC12"/>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028D8D3-7D7C-458C-BBA1-3C6B81A0CA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9449E0F-E713-4204-8D3D-FFA64B1E7C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22129</TotalTime>
  <Words>8036</Words>
  <Application>Microsoft Office PowerPoint</Application>
  <PresentationFormat>A4 210 x 297 mm</PresentationFormat>
  <Paragraphs>1798</Paragraphs>
  <Slides>70</Slides>
  <Notes>17</Notes>
  <HiddenSlides>0</HiddenSlides>
  <MMClips>0</MMClips>
  <ScaleCrop>false</ScaleCrop>
  <HeadingPairs>
    <vt:vector size="6" baseType="variant">
      <vt:variant>
        <vt:lpstr>使用されているフォント</vt:lpstr>
      </vt:variant>
      <vt:variant>
        <vt:i4>29</vt:i4>
      </vt:variant>
      <vt:variant>
        <vt:lpstr>テーマ</vt:lpstr>
      </vt:variant>
      <vt:variant>
        <vt:i4>20</vt:i4>
      </vt:variant>
      <vt:variant>
        <vt:lpstr>スライド タイトル</vt:lpstr>
      </vt:variant>
      <vt:variant>
        <vt:i4>70</vt:i4>
      </vt:variant>
    </vt:vector>
  </HeadingPairs>
  <TitlesOfParts>
    <vt:vector size="119" baseType="lpstr">
      <vt:lpstr>ＤＦ特太ゴシック体</vt:lpstr>
      <vt:lpstr>ＤＨＰ特太ゴシック体</vt:lpstr>
      <vt:lpstr>ＤＨＰ平成明朝体W7</vt:lpstr>
      <vt:lpstr>HGPｺﾞｼｯｸE</vt:lpstr>
      <vt:lpstr>HGPｺﾞｼｯｸM</vt:lpstr>
      <vt:lpstr>HGP創英角ｺﾞｼｯｸUB</vt:lpstr>
      <vt:lpstr>HGSｺﾞｼｯｸM</vt:lpstr>
      <vt:lpstr>HGS創英角ﾎﾟｯﾌﾟ体</vt:lpstr>
      <vt:lpstr>HGｺﾞｼｯｸM</vt:lpstr>
      <vt:lpstr>HG丸ｺﾞｼｯｸM-PRO</vt:lpstr>
      <vt:lpstr>HG創英角ｺﾞｼｯｸUB</vt:lpstr>
      <vt:lpstr>Meiryo UI</vt:lpstr>
      <vt:lpstr>ＭＳ Ｐゴシック</vt:lpstr>
      <vt:lpstr>ＭＳ Ｐ明朝</vt:lpstr>
      <vt:lpstr>MS Gothic</vt:lpstr>
      <vt:lpstr>MS Gothic</vt:lpstr>
      <vt:lpstr>ＭＳ 明朝</vt:lpstr>
      <vt:lpstr>ＭＳ明朝</vt:lpstr>
      <vt:lpstr>新細明體</vt:lpstr>
      <vt:lpstr>メイリオ</vt:lpstr>
      <vt:lpstr>游ゴシック</vt:lpstr>
      <vt:lpstr>游ゴシック Light</vt:lpstr>
      <vt:lpstr>游明朝</vt:lpstr>
      <vt:lpstr>Arial</vt:lpstr>
      <vt:lpstr>Calibri</vt:lpstr>
      <vt:lpstr>Calibri Light</vt:lpstr>
      <vt:lpstr>Century</vt:lpstr>
      <vt:lpstr>Times New Roman</vt:lpstr>
      <vt:lpstr>Wingdings</vt:lpstr>
      <vt:lpstr>2_Office テーマ</vt:lpstr>
      <vt:lpstr>7_標準デザイン</vt:lpstr>
      <vt:lpstr>3_Office ​​テーマ</vt:lpstr>
      <vt:lpstr>標準デザイン</vt:lpstr>
      <vt:lpstr>5_Office テーマ</vt:lpstr>
      <vt:lpstr>2_Office ​​テーマ</vt:lpstr>
      <vt:lpstr>1_Office テーマ</vt:lpstr>
      <vt:lpstr>3_標準デザイン</vt:lpstr>
      <vt:lpstr>11_Office ​​テーマ</vt:lpstr>
      <vt:lpstr>4_標準デザイン</vt:lpstr>
      <vt:lpstr>14_標準デザイン</vt:lpstr>
      <vt:lpstr>4_Office ​​テーマ</vt:lpstr>
      <vt:lpstr>3_Office テーマ</vt:lpstr>
      <vt:lpstr>1_標準デザイン</vt:lpstr>
      <vt:lpstr>2_標準デザイン</vt:lpstr>
      <vt:lpstr>10_標準デザイン</vt:lpstr>
      <vt:lpstr>5_Office ​​テーマ</vt:lpstr>
      <vt:lpstr>12_Office テーマ</vt:lpstr>
      <vt:lpstr>Office Theme</vt:lpstr>
      <vt:lpstr>5_標準デザイン</vt:lpstr>
      <vt:lpstr>平成30年度主任相談支援専門員養成研修</vt:lpstr>
      <vt:lpstr>本科目のねらい</vt:lpstr>
      <vt:lpstr>講義のタイムテーブル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様々な関係機関につながっていても</vt:lpstr>
      <vt:lpstr>問題としての捉えから生活課題として捉える</vt:lpstr>
      <vt:lpstr>個人、家族、地域をトータルに支援する。</vt:lpstr>
      <vt:lpstr>地域で起こる課題は多岐にわたる。</vt:lpstr>
      <vt:lpstr>課題を解決するために他制度 利用と連携しようとしたときに</vt:lpstr>
      <vt:lpstr>PowerPoint プレゼンテーション</vt:lpstr>
      <vt:lpstr>PowerPoint プレゼンテーション</vt:lpstr>
      <vt:lpstr>PowerPoint プレゼンテーション</vt:lpstr>
      <vt:lpstr>「支援困難事例」の発生要因と相互関連性</vt:lpstr>
      <vt:lpstr>PowerPoint プレゼンテーション</vt:lpstr>
      <vt:lpstr>地域（住民）との関係構築</vt:lpstr>
      <vt:lpstr>PowerPoint プレゼンテーション</vt:lpstr>
      <vt:lpstr>PowerPoint プレゼンテーション</vt:lpstr>
      <vt:lpstr>PowerPoint プレゼンテーション</vt:lpstr>
      <vt:lpstr>関係行政機関との関係構築</vt:lpstr>
      <vt:lpstr>おわりに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施設から地域への移行推進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地域相談支援（地域移行支援・地域定着支援）の誤解</vt:lpstr>
      <vt:lpstr>精神科病院からの地域移行支援 ⇒　医療・保健・福祉・行政の連携を強化して、重層的な体制を整備することになる。</vt:lpstr>
      <vt:lpstr>PowerPoint プレゼンテーション</vt:lpstr>
      <vt:lpstr>障害者支援施設からの地域移行支援</vt:lpstr>
      <vt:lpstr>救護施設からの地域移行支援</vt:lpstr>
      <vt:lpstr>矯正施設等からの地域移行支援</vt:lpstr>
      <vt:lpstr>地域生活支援拠点は、地域移行支援と連動させて議論する。</vt:lpstr>
      <vt:lpstr>PowerPoint プレゼンテーション</vt:lpstr>
      <vt:lpstr>PowerPoint プレゼンテーション</vt:lpstr>
      <vt:lpstr>PowerPoint プレゼンテーション</vt:lpstr>
      <vt:lpstr>PowerPoint プレゼンテーション</vt:lpstr>
      <vt:lpstr>市町村の(自立支援)協議会の役割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緊急に措置すべき事項</dc:title>
  <dc:creator>厚生労働省ネットワークシステム</dc:creator>
  <cp:lastModifiedBy>北村</cp:lastModifiedBy>
  <cp:revision>1310</cp:revision>
  <cp:lastPrinted>2018-12-26T02:35:20Z</cp:lastPrinted>
  <dcterms:created xsi:type="dcterms:W3CDTF">2007-11-14T00:37:22Z</dcterms:created>
  <dcterms:modified xsi:type="dcterms:W3CDTF">2019-01-13T07:01:11Z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Chuubunrui">
    <vt:lpwstr/>
  </property>
  <property fmtid="{D5CDD505-2E9C-101B-9397-08002B2CF9AE}" pid="12" name="Sakuseika">
    <vt:lpwstr/>
  </property>
  <property fmtid="{D5CDD505-2E9C-101B-9397-08002B2CF9AE}" pid="13" name="SyoubunruiID">
    <vt:lpwstr/>
  </property>
  <property fmtid="{D5CDD505-2E9C-101B-9397-08002B2CF9AE}" pid="14" name="Renkei">
    <vt:lpwstr/>
  </property>
  <property fmtid="{D5CDD505-2E9C-101B-9397-08002B2CF9AE}" pid="15" name="Flag01">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y fmtid="{D5CDD505-2E9C-101B-9397-08002B2CF9AE}" pid="20" name="ContentTypeId">
    <vt:lpwstr>0x0101002DA299AC048A4B8EA9C1D19079C1A32200857CEC31F7DB64479A3041EA090BB410</vt:lpwstr>
  </property>
</Properties>
</file>