
<file path=[Content_Types].xml><?xml version="1.0" encoding="utf-8"?>
<Types xmlns="http://schemas.openxmlformats.org/package/2006/content-types">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4"/>
  </p:notesMasterIdLst>
  <p:handoutMasterIdLst>
    <p:handoutMasterId r:id="rId25"/>
  </p:handoutMasterIdLst>
  <p:sldIdLst>
    <p:sldId id="480" r:id="rId2"/>
    <p:sldId id="479" r:id="rId3"/>
    <p:sldId id="502" r:id="rId4"/>
    <p:sldId id="485" r:id="rId5"/>
    <p:sldId id="486" r:id="rId6"/>
    <p:sldId id="482" r:id="rId7"/>
    <p:sldId id="487" r:id="rId8"/>
    <p:sldId id="484" r:id="rId9"/>
    <p:sldId id="481" r:id="rId10"/>
    <p:sldId id="483" r:id="rId11"/>
    <p:sldId id="494" r:id="rId12"/>
    <p:sldId id="488" r:id="rId13"/>
    <p:sldId id="489" r:id="rId14"/>
    <p:sldId id="498" r:id="rId15"/>
    <p:sldId id="495" r:id="rId16"/>
    <p:sldId id="496" r:id="rId17"/>
    <p:sldId id="493" r:id="rId18"/>
    <p:sldId id="491" r:id="rId19"/>
    <p:sldId id="497" r:id="rId20"/>
    <p:sldId id="490" r:id="rId21"/>
    <p:sldId id="499" r:id="rId22"/>
    <p:sldId id="503" r:id="rId23"/>
  </p:sldIdLst>
  <p:sldSz cx="9144000" cy="6858000" type="screen4x3"/>
  <p:notesSz cx="6858000" cy="9874250"/>
  <p:defaultTextStyle>
    <a:defPPr>
      <a:defRPr lang="ja-JP"/>
    </a:defPPr>
    <a:lvl1pPr algn="l" rtl="0" fontAlgn="base">
      <a:spcBef>
        <a:spcPct val="0"/>
      </a:spcBef>
      <a:spcAft>
        <a:spcPct val="0"/>
      </a:spcAft>
      <a:defRPr kumimoji="1" kern="1200">
        <a:solidFill>
          <a:schemeClr val="tx1"/>
        </a:solidFill>
        <a:latin typeface="Arial" charset="0"/>
        <a:ea typeface="HGP創英角ｺﾞｼｯｸUB" pitchFamily="50" charset="-128"/>
        <a:cs typeface="+mn-cs"/>
      </a:defRPr>
    </a:lvl1pPr>
    <a:lvl2pPr marL="457200" algn="l" rtl="0" fontAlgn="base">
      <a:spcBef>
        <a:spcPct val="0"/>
      </a:spcBef>
      <a:spcAft>
        <a:spcPct val="0"/>
      </a:spcAft>
      <a:defRPr kumimoji="1" kern="1200">
        <a:solidFill>
          <a:schemeClr val="tx1"/>
        </a:solidFill>
        <a:latin typeface="Arial" charset="0"/>
        <a:ea typeface="HGP創英角ｺﾞｼｯｸUB" pitchFamily="50" charset="-128"/>
        <a:cs typeface="+mn-cs"/>
      </a:defRPr>
    </a:lvl2pPr>
    <a:lvl3pPr marL="914400" algn="l" rtl="0" fontAlgn="base">
      <a:spcBef>
        <a:spcPct val="0"/>
      </a:spcBef>
      <a:spcAft>
        <a:spcPct val="0"/>
      </a:spcAft>
      <a:defRPr kumimoji="1" kern="1200">
        <a:solidFill>
          <a:schemeClr val="tx1"/>
        </a:solidFill>
        <a:latin typeface="Arial" charset="0"/>
        <a:ea typeface="HGP創英角ｺﾞｼｯｸUB" pitchFamily="50" charset="-128"/>
        <a:cs typeface="+mn-cs"/>
      </a:defRPr>
    </a:lvl3pPr>
    <a:lvl4pPr marL="1371600" algn="l" rtl="0" fontAlgn="base">
      <a:spcBef>
        <a:spcPct val="0"/>
      </a:spcBef>
      <a:spcAft>
        <a:spcPct val="0"/>
      </a:spcAft>
      <a:defRPr kumimoji="1" kern="1200">
        <a:solidFill>
          <a:schemeClr val="tx1"/>
        </a:solidFill>
        <a:latin typeface="Arial" charset="0"/>
        <a:ea typeface="HGP創英角ｺﾞｼｯｸUB" pitchFamily="50" charset="-128"/>
        <a:cs typeface="+mn-cs"/>
      </a:defRPr>
    </a:lvl4pPr>
    <a:lvl5pPr marL="1828800" algn="l" rtl="0" fontAlgn="base">
      <a:spcBef>
        <a:spcPct val="0"/>
      </a:spcBef>
      <a:spcAft>
        <a:spcPct val="0"/>
      </a:spcAft>
      <a:defRPr kumimoji="1" kern="1200">
        <a:solidFill>
          <a:schemeClr val="tx1"/>
        </a:solidFill>
        <a:latin typeface="Arial" charset="0"/>
        <a:ea typeface="HGP創英角ｺﾞｼｯｸUB" pitchFamily="50" charset="-128"/>
        <a:cs typeface="+mn-cs"/>
      </a:defRPr>
    </a:lvl5pPr>
    <a:lvl6pPr marL="2286000" algn="l" defTabSz="914400" rtl="0" eaLnBrk="1" latinLnBrk="0" hangingPunct="1">
      <a:defRPr kumimoji="1" kern="1200">
        <a:solidFill>
          <a:schemeClr val="tx1"/>
        </a:solidFill>
        <a:latin typeface="Arial" charset="0"/>
        <a:ea typeface="HGP創英角ｺﾞｼｯｸUB" pitchFamily="50" charset="-128"/>
        <a:cs typeface="+mn-cs"/>
      </a:defRPr>
    </a:lvl6pPr>
    <a:lvl7pPr marL="2743200" algn="l" defTabSz="914400" rtl="0" eaLnBrk="1" latinLnBrk="0" hangingPunct="1">
      <a:defRPr kumimoji="1" kern="1200">
        <a:solidFill>
          <a:schemeClr val="tx1"/>
        </a:solidFill>
        <a:latin typeface="Arial" charset="0"/>
        <a:ea typeface="HGP創英角ｺﾞｼｯｸUB" pitchFamily="50" charset="-128"/>
        <a:cs typeface="+mn-cs"/>
      </a:defRPr>
    </a:lvl7pPr>
    <a:lvl8pPr marL="3200400" algn="l" defTabSz="914400" rtl="0" eaLnBrk="1" latinLnBrk="0" hangingPunct="1">
      <a:defRPr kumimoji="1" kern="1200">
        <a:solidFill>
          <a:schemeClr val="tx1"/>
        </a:solidFill>
        <a:latin typeface="Arial" charset="0"/>
        <a:ea typeface="HGP創英角ｺﾞｼｯｸUB" pitchFamily="50" charset="-128"/>
        <a:cs typeface="+mn-cs"/>
      </a:defRPr>
    </a:lvl8pPr>
    <a:lvl9pPr marL="3657600" algn="l" defTabSz="914400" rtl="0" eaLnBrk="1" latinLnBrk="0" hangingPunct="1">
      <a:defRPr kumimoji="1" kern="1200">
        <a:solidFill>
          <a:schemeClr val="tx1"/>
        </a:solidFill>
        <a:latin typeface="Arial" charset="0"/>
        <a:ea typeface="HGP創英角ｺﾞｼｯｸUB" pitchFamily="50"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スペース空" initials="ス" lastIdx="0" clrIdx="0">
    <p:extLst>
      <p:ext uri="{19B8F6BF-5375-455C-9EA6-DF929625EA0E}">
        <p15:presenceInfo xmlns:p15="http://schemas.microsoft.com/office/powerpoint/2012/main" userId="スペース空"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CC3300"/>
    <a:srgbClr val="FFFFCC"/>
    <a:srgbClr val="FF9900"/>
    <a:srgbClr val="FF9933"/>
    <a:srgbClr val="FF9966"/>
    <a:srgbClr val="FFFF00"/>
    <a:srgbClr val="B2ECE0"/>
    <a:srgbClr val="996600"/>
    <a:srgbClr val="00808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E171933-4619-4E11-9A3F-F7608DF75F80}" styleName="中間スタイル 1 - アクセント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9DCAF9ED-07DC-4A11-8D7F-57B35C25682E}" styleName="中間スタイル 1 - アクセント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196" autoAdjust="0"/>
    <p:restoredTop sz="85012" autoAdjust="0"/>
  </p:normalViewPr>
  <p:slideViewPr>
    <p:cSldViewPr>
      <p:cViewPr>
        <p:scale>
          <a:sx n="77" d="100"/>
          <a:sy n="77" d="100"/>
        </p:scale>
        <p:origin x="2574" y="53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commentAuthors" Target="commentAuthor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3426" name="Rectangle 2"/>
          <p:cNvSpPr>
            <a:spLocks noGrp="1" noChangeArrowheads="1"/>
          </p:cNvSpPr>
          <p:nvPr>
            <p:ph type="hdr" sz="quarter"/>
          </p:nvPr>
        </p:nvSpPr>
        <p:spPr bwMode="auto">
          <a:xfrm>
            <a:off x="1" y="1"/>
            <a:ext cx="2970776" cy="493792"/>
          </a:xfrm>
          <a:prstGeom prst="rect">
            <a:avLst/>
          </a:prstGeom>
          <a:noFill/>
          <a:ln w="9525">
            <a:noFill/>
            <a:miter lim="800000"/>
            <a:headEnd/>
            <a:tailEnd/>
          </a:ln>
          <a:effectLst/>
        </p:spPr>
        <p:txBody>
          <a:bodyPr vert="horz" wrap="square" lIns="92117" tIns="46058" rIns="92117" bIns="46058" numCol="1" anchor="t" anchorCtr="0" compatLnSpc="1">
            <a:prstTxWarp prst="textNoShape">
              <a:avLst/>
            </a:prstTxWarp>
          </a:bodyPr>
          <a:lstStyle>
            <a:lvl1pPr>
              <a:defRPr sz="1200">
                <a:ea typeface="ＭＳ Ｐゴシック" pitchFamily="50" charset="-128"/>
              </a:defRPr>
            </a:lvl1pPr>
          </a:lstStyle>
          <a:p>
            <a:pPr>
              <a:defRPr/>
            </a:pPr>
            <a:endParaRPr lang="en-US" altLang="ja-JP"/>
          </a:p>
        </p:txBody>
      </p:sp>
      <p:sp>
        <p:nvSpPr>
          <p:cNvPr id="103427" name="Rectangle 3"/>
          <p:cNvSpPr>
            <a:spLocks noGrp="1" noChangeArrowheads="1"/>
          </p:cNvSpPr>
          <p:nvPr>
            <p:ph type="dt" sz="quarter" idx="1"/>
          </p:nvPr>
        </p:nvSpPr>
        <p:spPr bwMode="auto">
          <a:xfrm>
            <a:off x="3885608" y="1"/>
            <a:ext cx="2970776" cy="493792"/>
          </a:xfrm>
          <a:prstGeom prst="rect">
            <a:avLst/>
          </a:prstGeom>
          <a:noFill/>
          <a:ln w="9525">
            <a:noFill/>
            <a:miter lim="800000"/>
            <a:headEnd/>
            <a:tailEnd/>
          </a:ln>
          <a:effectLst/>
        </p:spPr>
        <p:txBody>
          <a:bodyPr vert="horz" wrap="square" lIns="92117" tIns="46058" rIns="92117" bIns="46058" numCol="1" anchor="t" anchorCtr="0" compatLnSpc="1">
            <a:prstTxWarp prst="textNoShape">
              <a:avLst/>
            </a:prstTxWarp>
          </a:bodyPr>
          <a:lstStyle>
            <a:lvl1pPr algn="r">
              <a:defRPr sz="1200">
                <a:ea typeface="ＭＳ Ｐゴシック" pitchFamily="50" charset="-128"/>
              </a:defRPr>
            </a:lvl1pPr>
          </a:lstStyle>
          <a:p>
            <a:pPr>
              <a:defRPr/>
            </a:pPr>
            <a:endParaRPr lang="en-US" altLang="ja-JP"/>
          </a:p>
        </p:txBody>
      </p:sp>
      <p:sp>
        <p:nvSpPr>
          <p:cNvPr id="103428" name="Rectangle 4"/>
          <p:cNvSpPr>
            <a:spLocks noGrp="1" noChangeArrowheads="1"/>
          </p:cNvSpPr>
          <p:nvPr>
            <p:ph type="ftr" sz="quarter" idx="2"/>
          </p:nvPr>
        </p:nvSpPr>
        <p:spPr bwMode="auto">
          <a:xfrm>
            <a:off x="1" y="9378871"/>
            <a:ext cx="2970776" cy="493791"/>
          </a:xfrm>
          <a:prstGeom prst="rect">
            <a:avLst/>
          </a:prstGeom>
          <a:noFill/>
          <a:ln w="9525">
            <a:noFill/>
            <a:miter lim="800000"/>
            <a:headEnd/>
            <a:tailEnd/>
          </a:ln>
          <a:effectLst/>
        </p:spPr>
        <p:txBody>
          <a:bodyPr vert="horz" wrap="square" lIns="92117" tIns="46058" rIns="92117" bIns="46058" numCol="1" anchor="b" anchorCtr="0" compatLnSpc="1">
            <a:prstTxWarp prst="textNoShape">
              <a:avLst/>
            </a:prstTxWarp>
          </a:bodyPr>
          <a:lstStyle>
            <a:lvl1pPr>
              <a:defRPr sz="1200">
                <a:ea typeface="ＭＳ Ｐゴシック" pitchFamily="50" charset="-128"/>
              </a:defRPr>
            </a:lvl1pPr>
          </a:lstStyle>
          <a:p>
            <a:pPr>
              <a:defRPr/>
            </a:pPr>
            <a:endParaRPr lang="en-US" altLang="ja-JP"/>
          </a:p>
        </p:txBody>
      </p:sp>
      <p:sp>
        <p:nvSpPr>
          <p:cNvPr id="103429" name="Rectangle 5"/>
          <p:cNvSpPr>
            <a:spLocks noGrp="1" noChangeArrowheads="1"/>
          </p:cNvSpPr>
          <p:nvPr>
            <p:ph type="sldNum" sz="quarter" idx="3"/>
          </p:nvPr>
        </p:nvSpPr>
        <p:spPr bwMode="auto">
          <a:xfrm>
            <a:off x="3885608" y="9378871"/>
            <a:ext cx="2970776" cy="493791"/>
          </a:xfrm>
          <a:prstGeom prst="rect">
            <a:avLst/>
          </a:prstGeom>
          <a:noFill/>
          <a:ln w="9525">
            <a:noFill/>
            <a:miter lim="800000"/>
            <a:headEnd/>
            <a:tailEnd/>
          </a:ln>
          <a:effectLst/>
        </p:spPr>
        <p:txBody>
          <a:bodyPr vert="horz" wrap="square" lIns="92117" tIns="46058" rIns="92117" bIns="46058" numCol="1" anchor="b" anchorCtr="0" compatLnSpc="1">
            <a:prstTxWarp prst="textNoShape">
              <a:avLst/>
            </a:prstTxWarp>
          </a:bodyPr>
          <a:lstStyle>
            <a:lvl1pPr algn="r">
              <a:defRPr sz="1200">
                <a:ea typeface="ＭＳ Ｐゴシック" pitchFamily="50" charset="-128"/>
              </a:defRPr>
            </a:lvl1pPr>
          </a:lstStyle>
          <a:p>
            <a:pPr>
              <a:defRPr/>
            </a:pPr>
            <a:fld id="{BBE75F70-F0A7-400A-ABF9-E62E82E55DB9}" type="slidenum">
              <a:rPr lang="en-US" altLang="ja-JP"/>
              <a:pPr>
                <a:defRPr/>
              </a:pPr>
              <a:t>‹#›</a:t>
            </a:fld>
            <a:endParaRPr lang="en-US" altLang="ja-JP"/>
          </a:p>
        </p:txBody>
      </p:sp>
    </p:spTree>
    <p:extLst>
      <p:ext uri="{BB962C8B-B14F-4D97-AF65-F5344CB8AC3E}">
        <p14:creationId xmlns:p14="http://schemas.microsoft.com/office/powerpoint/2010/main" val="390535340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194" name="Rectangle 2"/>
          <p:cNvSpPr>
            <a:spLocks noGrp="1" noChangeArrowheads="1"/>
          </p:cNvSpPr>
          <p:nvPr>
            <p:ph type="hdr" sz="quarter"/>
          </p:nvPr>
        </p:nvSpPr>
        <p:spPr bwMode="auto">
          <a:xfrm>
            <a:off x="1" y="1"/>
            <a:ext cx="2970776" cy="493792"/>
          </a:xfrm>
          <a:prstGeom prst="rect">
            <a:avLst/>
          </a:prstGeom>
          <a:noFill/>
          <a:ln w="9525">
            <a:noFill/>
            <a:miter lim="800000"/>
            <a:headEnd/>
            <a:tailEnd/>
          </a:ln>
          <a:effectLst/>
        </p:spPr>
        <p:txBody>
          <a:bodyPr vert="horz" wrap="square" lIns="92100" tIns="46050" rIns="92100" bIns="46050" numCol="1" anchor="t" anchorCtr="0" compatLnSpc="1">
            <a:prstTxWarp prst="textNoShape">
              <a:avLst/>
            </a:prstTxWarp>
          </a:bodyPr>
          <a:lstStyle>
            <a:lvl1pPr>
              <a:defRPr sz="1200">
                <a:ea typeface="ＭＳ Ｐゴシック" pitchFamily="50" charset="-128"/>
              </a:defRPr>
            </a:lvl1pPr>
          </a:lstStyle>
          <a:p>
            <a:pPr>
              <a:defRPr/>
            </a:pPr>
            <a:endParaRPr lang="en-US" altLang="ja-JP"/>
          </a:p>
        </p:txBody>
      </p:sp>
      <p:sp>
        <p:nvSpPr>
          <p:cNvPr id="8195" name="Rectangle 3"/>
          <p:cNvSpPr>
            <a:spLocks noGrp="1" noChangeArrowheads="1"/>
          </p:cNvSpPr>
          <p:nvPr>
            <p:ph type="dt" idx="1"/>
          </p:nvPr>
        </p:nvSpPr>
        <p:spPr bwMode="auto">
          <a:xfrm>
            <a:off x="3885608" y="1"/>
            <a:ext cx="2970776" cy="493792"/>
          </a:xfrm>
          <a:prstGeom prst="rect">
            <a:avLst/>
          </a:prstGeom>
          <a:noFill/>
          <a:ln w="9525">
            <a:noFill/>
            <a:miter lim="800000"/>
            <a:headEnd/>
            <a:tailEnd/>
          </a:ln>
          <a:effectLst/>
        </p:spPr>
        <p:txBody>
          <a:bodyPr vert="horz" wrap="square" lIns="92100" tIns="46050" rIns="92100" bIns="46050" numCol="1" anchor="t" anchorCtr="0" compatLnSpc="1">
            <a:prstTxWarp prst="textNoShape">
              <a:avLst/>
            </a:prstTxWarp>
          </a:bodyPr>
          <a:lstStyle>
            <a:lvl1pPr algn="r">
              <a:defRPr sz="1200">
                <a:ea typeface="ＭＳ Ｐゴシック" pitchFamily="50" charset="-128"/>
              </a:defRPr>
            </a:lvl1pPr>
          </a:lstStyle>
          <a:p>
            <a:pPr>
              <a:defRPr/>
            </a:pPr>
            <a:endParaRPr lang="en-US" altLang="ja-JP"/>
          </a:p>
        </p:txBody>
      </p:sp>
      <p:sp>
        <p:nvSpPr>
          <p:cNvPr id="51204" name="Rectangle 4"/>
          <p:cNvSpPr>
            <a:spLocks noGrp="1" noRot="1" noChangeAspect="1" noChangeArrowheads="1" noTextEdit="1"/>
          </p:cNvSpPr>
          <p:nvPr>
            <p:ph type="sldImg" idx="2"/>
          </p:nvPr>
        </p:nvSpPr>
        <p:spPr bwMode="auto">
          <a:xfrm>
            <a:off x="960438" y="739775"/>
            <a:ext cx="4937125" cy="3703638"/>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197" name="Rectangle 5"/>
          <p:cNvSpPr>
            <a:spLocks noGrp="1" noChangeArrowheads="1"/>
          </p:cNvSpPr>
          <p:nvPr>
            <p:ph type="body" sz="quarter" idx="3"/>
          </p:nvPr>
        </p:nvSpPr>
        <p:spPr bwMode="auto">
          <a:xfrm>
            <a:off x="686932" y="4691818"/>
            <a:ext cx="5485753" cy="4442539"/>
          </a:xfrm>
          <a:prstGeom prst="rect">
            <a:avLst/>
          </a:prstGeom>
          <a:noFill/>
          <a:ln w="9525">
            <a:noFill/>
            <a:miter lim="800000"/>
            <a:headEnd/>
            <a:tailEnd/>
          </a:ln>
          <a:effectLst/>
        </p:spPr>
        <p:txBody>
          <a:bodyPr vert="horz" wrap="square" lIns="92100" tIns="46050" rIns="92100" bIns="46050" numCol="1" anchor="t" anchorCtr="0" compatLnSpc="1">
            <a:prstTxWarp prst="textNoShape">
              <a:avLst/>
            </a:prstTxWarp>
          </a:bodyPr>
          <a:lstStyle/>
          <a:p>
            <a:pPr lvl="0"/>
            <a:r>
              <a:rPr lang="ja-JP" altLang="en-US" noProof="0"/>
              <a:t>マスタ テキストの書式設定</a:t>
            </a:r>
          </a:p>
          <a:p>
            <a:pPr lvl="1"/>
            <a:r>
              <a:rPr lang="ja-JP" altLang="en-US" noProof="0"/>
              <a:t>第 </a:t>
            </a:r>
            <a:r>
              <a:rPr lang="en-US" altLang="ja-JP" noProof="0"/>
              <a:t>2 </a:t>
            </a:r>
            <a:r>
              <a:rPr lang="ja-JP" altLang="en-US" noProof="0"/>
              <a:t>レベル</a:t>
            </a:r>
          </a:p>
          <a:p>
            <a:pPr lvl="2"/>
            <a:r>
              <a:rPr lang="ja-JP" altLang="en-US" noProof="0"/>
              <a:t>第 </a:t>
            </a:r>
            <a:r>
              <a:rPr lang="en-US" altLang="ja-JP" noProof="0"/>
              <a:t>3 </a:t>
            </a:r>
            <a:r>
              <a:rPr lang="ja-JP" altLang="en-US" noProof="0"/>
              <a:t>レベル</a:t>
            </a:r>
          </a:p>
          <a:p>
            <a:pPr lvl="3"/>
            <a:r>
              <a:rPr lang="ja-JP" altLang="en-US" noProof="0"/>
              <a:t>第 </a:t>
            </a:r>
            <a:r>
              <a:rPr lang="en-US" altLang="ja-JP" noProof="0"/>
              <a:t>4 </a:t>
            </a:r>
            <a:r>
              <a:rPr lang="ja-JP" altLang="en-US" noProof="0"/>
              <a:t>レベル</a:t>
            </a:r>
          </a:p>
          <a:p>
            <a:pPr lvl="4"/>
            <a:r>
              <a:rPr lang="ja-JP" altLang="en-US" noProof="0"/>
              <a:t>第 </a:t>
            </a:r>
            <a:r>
              <a:rPr lang="en-US" altLang="ja-JP" noProof="0"/>
              <a:t>5 </a:t>
            </a:r>
            <a:r>
              <a:rPr lang="ja-JP" altLang="en-US" noProof="0"/>
              <a:t>レベル</a:t>
            </a:r>
          </a:p>
        </p:txBody>
      </p:sp>
      <p:sp>
        <p:nvSpPr>
          <p:cNvPr id="8198" name="Rectangle 6"/>
          <p:cNvSpPr>
            <a:spLocks noGrp="1" noChangeArrowheads="1"/>
          </p:cNvSpPr>
          <p:nvPr>
            <p:ph type="ftr" sz="quarter" idx="4"/>
          </p:nvPr>
        </p:nvSpPr>
        <p:spPr bwMode="auto">
          <a:xfrm>
            <a:off x="1" y="9378871"/>
            <a:ext cx="2970776" cy="493791"/>
          </a:xfrm>
          <a:prstGeom prst="rect">
            <a:avLst/>
          </a:prstGeom>
          <a:noFill/>
          <a:ln w="9525">
            <a:noFill/>
            <a:miter lim="800000"/>
            <a:headEnd/>
            <a:tailEnd/>
          </a:ln>
          <a:effectLst/>
        </p:spPr>
        <p:txBody>
          <a:bodyPr vert="horz" wrap="square" lIns="92100" tIns="46050" rIns="92100" bIns="46050" numCol="1" anchor="b" anchorCtr="0" compatLnSpc="1">
            <a:prstTxWarp prst="textNoShape">
              <a:avLst/>
            </a:prstTxWarp>
          </a:bodyPr>
          <a:lstStyle>
            <a:lvl1pPr>
              <a:defRPr sz="1200">
                <a:ea typeface="ＭＳ Ｐゴシック" pitchFamily="50" charset="-128"/>
              </a:defRPr>
            </a:lvl1pPr>
          </a:lstStyle>
          <a:p>
            <a:pPr>
              <a:defRPr/>
            </a:pPr>
            <a:endParaRPr lang="en-US" altLang="ja-JP"/>
          </a:p>
        </p:txBody>
      </p:sp>
      <p:sp>
        <p:nvSpPr>
          <p:cNvPr id="8199" name="Rectangle 7"/>
          <p:cNvSpPr>
            <a:spLocks noGrp="1" noChangeArrowheads="1"/>
          </p:cNvSpPr>
          <p:nvPr>
            <p:ph type="sldNum" sz="quarter" idx="5"/>
          </p:nvPr>
        </p:nvSpPr>
        <p:spPr bwMode="auto">
          <a:xfrm>
            <a:off x="3885608" y="9378871"/>
            <a:ext cx="2970776" cy="493791"/>
          </a:xfrm>
          <a:prstGeom prst="rect">
            <a:avLst/>
          </a:prstGeom>
          <a:noFill/>
          <a:ln w="9525">
            <a:noFill/>
            <a:miter lim="800000"/>
            <a:headEnd/>
            <a:tailEnd/>
          </a:ln>
          <a:effectLst/>
        </p:spPr>
        <p:txBody>
          <a:bodyPr vert="horz" wrap="square" lIns="92100" tIns="46050" rIns="92100" bIns="46050" numCol="1" anchor="b" anchorCtr="0" compatLnSpc="1">
            <a:prstTxWarp prst="textNoShape">
              <a:avLst/>
            </a:prstTxWarp>
          </a:bodyPr>
          <a:lstStyle>
            <a:lvl1pPr algn="r">
              <a:defRPr sz="1200">
                <a:ea typeface="ＭＳ Ｐゴシック" pitchFamily="50" charset="-128"/>
              </a:defRPr>
            </a:lvl1pPr>
          </a:lstStyle>
          <a:p>
            <a:pPr>
              <a:defRPr/>
            </a:pPr>
            <a:fld id="{7D090586-FAA2-43E8-9A90-70DD01FDD383}" type="slidenum">
              <a:rPr lang="en-US" altLang="ja-JP"/>
              <a:pPr>
                <a:defRPr/>
              </a:pPr>
              <a:t>‹#›</a:t>
            </a:fld>
            <a:endParaRPr lang="en-US" altLang="ja-JP"/>
          </a:p>
        </p:txBody>
      </p:sp>
    </p:spTree>
    <p:extLst>
      <p:ext uri="{BB962C8B-B14F-4D97-AF65-F5344CB8AC3E}">
        <p14:creationId xmlns:p14="http://schemas.microsoft.com/office/powerpoint/2010/main" val="430672357"/>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kumimoji="1" sz="1200" kern="1200">
        <a:solidFill>
          <a:schemeClr val="tx1"/>
        </a:solidFill>
        <a:latin typeface="Arial" charset="0"/>
        <a:ea typeface="ＭＳ Ｐ明朝" pitchFamily="18" charset="-128"/>
        <a:cs typeface="+mn-cs"/>
      </a:defRPr>
    </a:lvl1pPr>
    <a:lvl2pPr marL="457200" algn="l" rtl="0" eaLnBrk="0" fontAlgn="base" hangingPunct="0">
      <a:spcBef>
        <a:spcPct val="30000"/>
      </a:spcBef>
      <a:spcAft>
        <a:spcPct val="0"/>
      </a:spcAft>
      <a:defRPr kumimoji="1" sz="1200" kern="1200">
        <a:solidFill>
          <a:schemeClr val="tx1"/>
        </a:solidFill>
        <a:latin typeface="Arial" charset="0"/>
        <a:ea typeface="ＭＳ Ｐ明朝" pitchFamily="18" charset="-128"/>
        <a:cs typeface="+mn-cs"/>
      </a:defRPr>
    </a:lvl2pPr>
    <a:lvl3pPr marL="914400" algn="l" rtl="0" eaLnBrk="0" fontAlgn="base" hangingPunct="0">
      <a:spcBef>
        <a:spcPct val="30000"/>
      </a:spcBef>
      <a:spcAft>
        <a:spcPct val="0"/>
      </a:spcAft>
      <a:defRPr kumimoji="1" sz="1200" kern="1200">
        <a:solidFill>
          <a:schemeClr val="tx1"/>
        </a:solidFill>
        <a:latin typeface="Arial" charset="0"/>
        <a:ea typeface="ＭＳ Ｐ明朝" pitchFamily="18" charset="-128"/>
        <a:cs typeface="+mn-cs"/>
      </a:defRPr>
    </a:lvl3pPr>
    <a:lvl4pPr marL="1371600" algn="l" rtl="0" eaLnBrk="0" fontAlgn="base" hangingPunct="0">
      <a:spcBef>
        <a:spcPct val="30000"/>
      </a:spcBef>
      <a:spcAft>
        <a:spcPct val="0"/>
      </a:spcAft>
      <a:defRPr kumimoji="1" sz="1200" kern="1200">
        <a:solidFill>
          <a:schemeClr val="tx1"/>
        </a:solidFill>
        <a:latin typeface="Arial" charset="0"/>
        <a:ea typeface="ＭＳ Ｐ明朝" pitchFamily="18" charset="-128"/>
        <a:cs typeface="+mn-cs"/>
      </a:defRPr>
    </a:lvl4pPr>
    <a:lvl5pPr marL="1828800" algn="l" rtl="0" eaLnBrk="0" fontAlgn="base" hangingPunct="0">
      <a:spcBef>
        <a:spcPct val="30000"/>
      </a:spcBef>
      <a:spcAft>
        <a:spcPct val="0"/>
      </a:spcAft>
      <a:defRPr kumimoji="1" sz="1200" kern="1200">
        <a:solidFill>
          <a:schemeClr val="tx1"/>
        </a:solidFill>
        <a:latin typeface="Arial" charset="0"/>
        <a:ea typeface="ＭＳ Ｐ明朝" pitchFamily="18" charset="-128"/>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a:defRPr/>
            </a:pPr>
            <a:fld id="{7D090586-FAA2-43E8-9A90-70DD01FDD383}" type="slidenum">
              <a:rPr lang="en-US" altLang="ja-JP" smtClean="0"/>
              <a:pPr>
                <a:defRPr/>
              </a:pPr>
              <a:t>2</a:t>
            </a:fld>
            <a:endParaRPr lang="en-US" altLang="ja-JP"/>
          </a:p>
        </p:txBody>
      </p:sp>
    </p:spTree>
    <p:extLst>
      <p:ext uri="{BB962C8B-B14F-4D97-AF65-F5344CB8AC3E}">
        <p14:creationId xmlns:p14="http://schemas.microsoft.com/office/powerpoint/2010/main" val="49126864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pPr>
              <a:defRPr/>
            </a:pPr>
            <a:fld id="{7D090586-FAA2-43E8-9A90-70DD01FDD383}" type="slidenum">
              <a:rPr lang="en-US" altLang="ja-JP" smtClean="0"/>
              <a:pPr>
                <a:defRPr/>
              </a:pPr>
              <a:t>6</a:t>
            </a:fld>
            <a:endParaRPr lang="en-US" altLang="ja-JP"/>
          </a:p>
        </p:txBody>
      </p:sp>
    </p:spTree>
    <p:extLst>
      <p:ext uri="{BB962C8B-B14F-4D97-AF65-F5344CB8AC3E}">
        <p14:creationId xmlns:p14="http://schemas.microsoft.com/office/powerpoint/2010/main" val="234857350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indent="0">
              <a:buNone/>
            </a:pPr>
            <a:r>
              <a:rPr kumimoji="1" lang="ja-JP" altLang="en-US" dirty="0"/>
              <a:t>①地域共生を文化として創出する挑戦であること</a:t>
            </a:r>
            <a:endParaRPr kumimoji="1" lang="en-US" altLang="ja-JP" dirty="0"/>
          </a:p>
          <a:p>
            <a:pPr marL="0" indent="0">
              <a:buNone/>
            </a:pPr>
            <a:r>
              <a:rPr kumimoji="1" lang="ja-JP" altLang="en-US" dirty="0"/>
              <a:t>　　　　</a:t>
            </a:r>
            <a:r>
              <a:rPr kumimoji="1" lang="en-US" altLang="ja-JP" dirty="0"/>
              <a:t>〈</a:t>
            </a:r>
            <a:r>
              <a:rPr kumimoji="1" lang="ja-JP" altLang="en-US" dirty="0"/>
              <a:t>共生文化</a:t>
            </a:r>
            <a:r>
              <a:rPr kumimoji="1" lang="en-US" altLang="ja-JP" dirty="0"/>
              <a:t>〉</a:t>
            </a:r>
          </a:p>
          <a:p>
            <a:endParaRPr kumimoji="1" lang="en-US" altLang="ja-JP" dirty="0"/>
          </a:p>
          <a:p>
            <a:r>
              <a:rPr kumimoji="1" lang="ja-JP" altLang="en-US" dirty="0"/>
              <a:t>②「待ち」から「予防」の視点に基づくアウトリーチによる早期発見、早期支援への転換</a:t>
            </a:r>
            <a:endParaRPr kumimoji="1" lang="en-US" altLang="ja-JP" dirty="0"/>
          </a:p>
          <a:p>
            <a:pPr marL="0" marR="0" lvl="0" indent="0" algn="l" defTabSz="914400" rtl="0" eaLnBrk="0" fontAlgn="base" latinLnBrk="0" hangingPunct="0">
              <a:lnSpc>
                <a:spcPct val="100000"/>
              </a:lnSpc>
              <a:spcBef>
                <a:spcPct val="30000"/>
              </a:spcBef>
              <a:spcAft>
                <a:spcPct val="0"/>
              </a:spcAft>
              <a:buClrTx/>
              <a:buSzTx/>
              <a:buFontTx/>
              <a:buNone/>
              <a:tabLst/>
              <a:defRPr/>
            </a:pPr>
            <a:r>
              <a:rPr kumimoji="1" lang="ja-JP" altLang="en-US" dirty="0"/>
              <a:t>③専門職による多職種連携と地域住民等との　　　　　協働による地域連携を両輪とすること</a:t>
            </a:r>
            <a:r>
              <a:rPr kumimoji="1" lang="en-US" altLang="ja-JP" dirty="0"/>
              <a:t>〈</a:t>
            </a:r>
            <a:r>
              <a:rPr kumimoji="1" lang="ja-JP" altLang="en-US" dirty="0"/>
              <a:t>参加・協働</a:t>
            </a:r>
            <a:r>
              <a:rPr kumimoji="1" lang="en-US" altLang="ja-JP" dirty="0"/>
              <a:t>〉</a:t>
            </a:r>
          </a:p>
          <a:p>
            <a:endParaRPr kumimoji="1" lang="ja-JP" altLang="en-US" dirty="0"/>
          </a:p>
        </p:txBody>
      </p:sp>
      <p:sp>
        <p:nvSpPr>
          <p:cNvPr id="4" name="スライド番号プレースホルダー 3"/>
          <p:cNvSpPr>
            <a:spLocks noGrp="1"/>
          </p:cNvSpPr>
          <p:nvPr>
            <p:ph type="sldNum" sz="quarter" idx="5"/>
          </p:nvPr>
        </p:nvSpPr>
        <p:spPr/>
        <p:txBody>
          <a:bodyPr/>
          <a:lstStyle/>
          <a:p>
            <a:pPr>
              <a:defRPr/>
            </a:pPr>
            <a:fld id="{7D090586-FAA2-43E8-9A90-70DD01FDD383}" type="slidenum">
              <a:rPr lang="en-US" altLang="ja-JP" smtClean="0"/>
              <a:pPr>
                <a:defRPr/>
              </a:pPr>
              <a:t>20</a:t>
            </a:fld>
            <a:endParaRPr lang="en-US" altLang="ja-JP"/>
          </a:p>
        </p:txBody>
      </p:sp>
    </p:spTree>
    <p:extLst>
      <p:ext uri="{BB962C8B-B14F-4D97-AF65-F5344CB8AC3E}">
        <p14:creationId xmlns:p14="http://schemas.microsoft.com/office/powerpoint/2010/main" val="219775042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indent="0">
              <a:buNone/>
            </a:pPr>
            <a:r>
              <a:rPr lang="ja-JP" altLang="en-US" dirty="0"/>
              <a:t>④「支え手」「受け手」が固定されない多様な参</a:t>
            </a:r>
            <a:endParaRPr lang="en-US" altLang="ja-JP" dirty="0"/>
          </a:p>
          <a:p>
            <a:pPr marL="0" indent="0">
              <a:buNone/>
            </a:pPr>
            <a:r>
              <a:rPr lang="ja-JP" altLang="en-US" dirty="0"/>
              <a:t>　　加の場、協</a:t>
            </a:r>
            <a:r>
              <a:rPr lang="ja-JP" altLang="en-US" dirty="0" err="1"/>
              <a:t>働くの</a:t>
            </a:r>
            <a:r>
              <a:rPr lang="ja-JP" altLang="en-US" dirty="0"/>
              <a:t>場を創造していくこと</a:t>
            </a:r>
            <a:endParaRPr lang="en-US" altLang="ja-JP" dirty="0"/>
          </a:p>
          <a:p>
            <a:pPr marL="0" indent="0">
              <a:buNone/>
            </a:pPr>
            <a:r>
              <a:rPr lang="ja-JP" altLang="en-US" dirty="0"/>
              <a:t>　　</a:t>
            </a:r>
            <a:r>
              <a:rPr lang="en-US" altLang="ja-JP" dirty="0"/>
              <a:t>〈</a:t>
            </a:r>
            <a:r>
              <a:rPr lang="ja-JP" altLang="en-US" dirty="0"/>
              <a:t>多様な場の創造</a:t>
            </a:r>
            <a:r>
              <a:rPr lang="en-US" altLang="ja-JP" dirty="0"/>
              <a:t>〉</a:t>
            </a:r>
          </a:p>
          <a:p>
            <a:pPr marL="0" indent="0">
              <a:buNone/>
            </a:pPr>
            <a:r>
              <a:rPr lang="ja-JP" altLang="en-US" dirty="0"/>
              <a:t>⑤「点」から、有機的に連携・協働する「面」と</a:t>
            </a:r>
            <a:endParaRPr lang="en-US" altLang="ja-JP" dirty="0"/>
          </a:p>
          <a:p>
            <a:pPr marL="0" indent="0">
              <a:buNone/>
            </a:pPr>
            <a:r>
              <a:rPr lang="ja-JP" altLang="en-US" dirty="0"/>
              <a:t>　　しての取り組みに広げていくこと</a:t>
            </a:r>
            <a:endParaRPr lang="en-US" altLang="ja-JP" dirty="0"/>
          </a:p>
          <a:p>
            <a:pPr marL="0" indent="0">
              <a:buNone/>
            </a:pPr>
            <a:r>
              <a:rPr lang="ja-JP" altLang="en-US" dirty="0"/>
              <a:t>　　</a:t>
            </a:r>
            <a:r>
              <a:rPr lang="en-US" altLang="ja-JP" dirty="0"/>
              <a:t>〈</a:t>
            </a:r>
            <a:r>
              <a:rPr lang="ja-JP" altLang="en-US" dirty="0"/>
              <a:t>包括的支援体制</a:t>
            </a:r>
            <a:r>
              <a:rPr lang="en-US" altLang="ja-JP" dirty="0"/>
              <a:t>〉</a:t>
            </a:r>
          </a:p>
          <a:p>
            <a:endParaRPr kumimoji="1" lang="ja-JP" altLang="en-US" dirty="0"/>
          </a:p>
        </p:txBody>
      </p:sp>
      <p:sp>
        <p:nvSpPr>
          <p:cNvPr id="4" name="スライド番号プレースホルダー 3"/>
          <p:cNvSpPr>
            <a:spLocks noGrp="1"/>
          </p:cNvSpPr>
          <p:nvPr>
            <p:ph type="sldNum" sz="quarter" idx="5"/>
          </p:nvPr>
        </p:nvSpPr>
        <p:spPr/>
        <p:txBody>
          <a:bodyPr/>
          <a:lstStyle/>
          <a:p>
            <a:pPr>
              <a:defRPr/>
            </a:pPr>
            <a:fld id="{7D090586-FAA2-43E8-9A90-70DD01FDD383}" type="slidenum">
              <a:rPr lang="en-US" altLang="ja-JP" smtClean="0"/>
              <a:pPr>
                <a:defRPr/>
              </a:pPr>
              <a:t>21</a:t>
            </a:fld>
            <a:endParaRPr lang="en-US" altLang="ja-JP"/>
          </a:p>
        </p:txBody>
      </p:sp>
    </p:spTree>
    <p:extLst>
      <p:ext uri="{BB962C8B-B14F-4D97-AF65-F5344CB8AC3E}">
        <p14:creationId xmlns:p14="http://schemas.microsoft.com/office/powerpoint/2010/main" val="419853194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lang="ja-JP" altLang="en-US"/>
              <a:t>マスタ タイトルの書式設定</a:t>
            </a:r>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ja-JP" altLang="en-US"/>
              <a:t>マスタ サブタイトルの書式設定</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6"/>
          <p:cNvSpPr>
            <a:spLocks noGrp="1" noChangeArrowheads="1"/>
          </p:cNvSpPr>
          <p:nvPr>
            <p:ph type="sldNum" sz="quarter" idx="12"/>
          </p:nvPr>
        </p:nvSpPr>
        <p:spPr>
          <a:ln/>
        </p:spPr>
        <p:txBody>
          <a:bodyPr/>
          <a:lstStyle>
            <a:lvl1pPr>
              <a:defRPr/>
            </a:lvl1pPr>
          </a:lstStyle>
          <a:p>
            <a:pPr>
              <a:defRPr/>
            </a:pPr>
            <a:fld id="{F90A3C79-1AFD-481B-B685-7933BCD0898B}" type="slidenum">
              <a:rPr lang="en-US" altLang="ja-JP"/>
              <a:pPr>
                <a:defRPr/>
              </a:pPr>
              <a:t>‹#›</a:t>
            </a:fld>
            <a:endParaRPr lang="en-US" altLang="ja-JP"/>
          </a:p>
        </p:txBody>
      </p:sp>
    </p:spTree>
    <p:extLst>
      <p:ext uri="{BB962C8B-B14F-4D97-AF65-F5344CB8AC3E}">
        <p14:creationId xmlns:p14="http://schemas.microsoft.com/office/powerpoint/2010/main" val="197310480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縦書きテキスト プレースホルダ 2"/>
          <p:cNvSpPr>
            <a:spLocks noGrp="1"/>
          </p:cNvSpPr>
          <p:nvPr>
            <p:ph type="body" orient="vert" idx="1"/>
          </p:nvPr>
        </p:nvSpPr>
        <p:spPr/>
        <p:txBody>
          <a:bodyPr vert="eaVert"/>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6"/>
          <p:cNvSpPr>
            <a:spLocks noGrp="1" noChangeArrowheads="1"/>
          </p:cNvSpPr>
          <p:nvPr>
            <p:ph type="sldNum" sz="quarter" idx="12"/>
          </p:nvPr>
        </p:nvSpPr>
        <p:spPr>
          <a:ln/>
        </p:spPr>
        <p:txBody>
          <a:bodyPr/>
          <a:lstStyle>
            <a:lvl1pPr>
              <a:defRPr/>
            </a:lvl1pPr>
          </a:lstStyle>
          <a:p>
            <a:pPr>
              <a:defRPr/>
            </a:pPr>
            <a:fld id="{0301DD40-6D95-4AAE-9F5F-8E72899A2064}" type="slidenum">
              <a:rPr lang="en-US" altLang="ja-JP"/>
              <a:pPr>
                <a:defRPr/>
              </a:pPr>
              <a:t>‹#›</a:t>
            </a:fld>
            <a:endParaRPr lang="en-US" altLang="ja-JP"/>
          </a:p>
        </p:txBody>
      </p:sp>
    </p:spTree>
    <p:extLst>
      <p:ext uri="{BB962C8B-B14F-4D97-AF65-F5344CB8AC3E}">
        <p14:creationId xmlns:p14="http://schemas.microsoft.com/office/powerpoint/2010/main" val="403958622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lang="ja-JP" altLang="en-US"/>
              <a:t>マスタ タイトルの書式設定</a:t>
            </a:r>
          </a:p>
        </p:txBody>
      </p:sp>
      <p:sp>
        <p:nvSpPr>
          <p:cNvPr id="3" name="縦書きテキスト プレースホルダ 2"/>
          <p:cNvSpPr>
            <a:spLocks noGrp="1"/>
          </p:cNvSpPr>
          <p:nvPr>
            <p:ph type="body" orient="vert" idx="1"/>
          </p:nvPr>
        </p:nvSpPr>
        <p:spPr>
          <a:xfrm>
            <a:off x="457200" y="274638"/>
            <a:ext cx="6019800" cy="5851525"/>
          </a:xfrm>
        </p:spPr>
        <p:txBody>
          <a:bodyPr vert="eaVert"/>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6"/>
          <p:cNvSpPr>
            <a:spLocks noGrp="1" noChangeArrowheads="1"/>
          </p:cNvSpPr>
          <p:nvPr>
            <p:ph type="sldNum" sz="quarter" idx="12"/>
          </p:nvPr>
        </p:nvSpPr>
        <p:spPr>
          <a:ln/>
        </p:spPr>
        <p:txBody>
          <a:bodyPr/>
          <a:lstStyle>
            <a:lvl1pPr>
              <a:defRPr/>
            </a:lvl1pPr>
          </a:lstStyle>
          <a:p>
            <a:pPr>
              <a:defRPr/>
            </a:pPr>
            <a:fld id="{0C413247-B667-496C-B94F-D2BBE11C42D0}" type="slidenum">
              <a:rPr lang="en-US" altLang="ja-JP"/>
              <a:pPr>
                <a:defRPr/>
              </a:pPr>
              <a:t>‹#›</a:t>
            </a:fld>
            <a:endParaRPr lang="en-US" altLang="ja-JP"/>
          </a:p>
        </p:txBody>
      </p:sp>
    </p:spTree>
    <p:extLst>
      <p:ext uri="{BB962C8B-B14F-4D97-AF65-F5344CB8AC3E}">
        <p14:creationId xmlns:p14="http://schemas.microsoft.com/office/powerpoint/2010/main" val="34130770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コンテンツ プレースホルダ 2"/>
          <p:cNvSpPr>
            <a:spLocks noGrp="1"/>
          </p:cNvSpPr>
          <p:nvPr>
            <p:ph idx="1"/>
          </p:nvPr>
        </p:nvSpPr>
        <p:spPr/>
        <p:txBody>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6"/>
          <p:cNvSpPr>
            <a:spLocks noGrp="1" noChangeArrowheads="1"/>
          </p:cNvSpPr>
          <p:nvPr>
            <p:ph type="sldNum" sz="quarter" idx="12"/>
          </p:nvPr>
        </p:nvSpPr>
        <p:spPr>
          <a:ln/>
        </p:spPr>
        <p:txBody>
          <a:bodyPr/>
          <a:lstStyle>
            <a:lvl1pPr>
              <a:defRPr/>
            </a:lvl1pPr>
          </a:lstStyle>
          <a:p>
            <a:pPr>
              <a:defRPr/>
            </a:pPr>
            <a:fld id="{804D6B79-3AEB-42FE-A736-A41F7AEA0445}" type="slidenum">
              <a:rPr lang="en-US" altLang="ja-JP"/>
              <a:pPr>
                <a:defRPr/>
              </a:pPr>
              <a:t>‹#›</a:t>
            </a:fld>
            <a:endParaRPr lang="en-US" altLang="ja-JP"/>
          </a:p>
        </p:txBody>
      </p:sp>
    </p:spTree>
    <p:extLst>
      <p:ext uri="{BB962C8B-B14F-4D97-AF65-F5344CB8AC3E}">
        <p14:creationId xmlns:p14="http://schemas.microsoft.com/office/powerpoint/2010/main" val="7147041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lang="ja-JP" altLang="en-US"/>
              <a:t>マスタ タイトルの書式設定</a:t>
            </a:r>
          </a:p>
        </p:txBody>
      </p:sp>
      <p:sp>
        <p:nvSpPr>
          <p:cNvPr id="3" name="テキスト プレースホルダ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ja-JP" altLang="en-US"/>
              <a:t>マスタ テキストの書式設定</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6"/>
          <p:cNvSpPr>
            <a:spLocks noGrp="1" noChangeArrowheads="1"/>
          </p:cNvSpPr>
          <p:nvPr>
            <p:ph type="sldNum" sz="quarter" idx="12"/>
          </p:nvPr>
        </p:nvSpPr>
        <p:spPr>
          <a:ln/>
        </p:spPr>
        <p:txBody>
          <a:bodyPr/>
          <a:lstStyle>
            <a:lvl1pPr>
              <a:defRPr/>
            </a:lvl1pPr>
          </a:lstStyle>
          <a:p>
            <a:pPr>
              <a:defRPr/>
            </a:pPr>
            <a:fld id="{CC9AFF3B-8AB2-4C15-B6CA-167BE0C75E5E}" type="slidenum">
              <a:rPr lang="en-US" altLang="ja-JP"/>
              <a:pPr>
                <a:defRPr/>
              </a:pPr>
              <a:t>‹#›</a:t>
            </a:fld>
            <a:endParaRPr lang="en-US" altLang="ja-JP"/>
          </a:p>
        </p:txBody>
      </p:sp>
    </p:spTree>
    <p:extLst>
      <p:ext uri="{BB962C8B-B14F-4D97-AF65-F5344CB8AC3E}">
        <p14:creationId xmlns:p14="http://schemas.microsoft.com/office/powerpoint/2010/main" val="891385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コンテンツ プレースホルダ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コンテンツ プレースホルダ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7" name="Rectangle 6"/>
          <p:cNvSpPr>
            <a:spLocks noGrp="1" noChangeArrowheads="1"/>
          </p:cNvSpPr>
          <p:nvPr>
            <p:ph type="sldNum" sz="quarter" idx="12"/>
          </p:nvPr>
        </p:nvSpPr>
        <p:spPr>
          <a:ln/>
        </p:spPr>
        <p:txBody>
          <a:bodyPr/>
          <a:lstStyle>
            <a:lvl1pPr>
              <a:defRPr/>
            </a:lvl1pPr>
          </a:lstStyle>
          <a:p>
            <a:pPr>
              <a:defRPr/>
            </a:pPr>
            <a:fld id="{8B7B28A7-60F4-4F7F-BB09-F8D3068BC03B}" type="slidenum">
              <a:rPr lang="en-US" altLang="ja-JP"/>
              <a:pPr>
                <a:defRPr/>
              </a:pPr>
              <a:t>‹#›</a:t>
            </a:fld>
            <a:endParaRPr lang="en-US" altLang="ja-JP"/>
          </a:p>
        </p:txBody>
      </p:sp>
    </p:spTree>
    <p:extLst>
      <p:ext uri="{BB962C8B-B14F-4D97-AF65-F5344CB8AC3E}">
        <p14:creationId xmlns:p14="http://schemas.microsoft.com/office/powerpoint/2010/main" val="318547054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lang="ja-JP" altLang="en-US"/>
              <a:t>マスタ タイトルの書式設定</a:t>
            </a:r>
          </a:p>
        </p:txBody>
      </p:sp>
      <p:sp>
        <p:nvSpPr>
          <p:cNvPr id="3" name="テキスト プレースホル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 テキストの書式設定</a:t>
            </a:r>
          </a:p>
        </p:txBody>
      </p:sp>
      <p:sp>
        <p:nvSpPr>
          <p:cNvPr id="4" name="コンテンツ プレースホル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テキスト プレースホル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 テキストの書式設定</a:t>
            </a:r>
          </a:p>
        </p:txBody>
      </p:sp>
      <p:sp>
        <p:nvSpPr>
          <p:cNvPr id="6" name="コンテンツ プレースホル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7"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8"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9" name="Rectangle 6"/>
          <p:cNvSpPr>
            <a:spLocks noGrp="1" noChangeArrowheads="1"/>
          </p:cNvSpPr>
          <p:nvPr>
            <p:ph type="sldNum" sz="quarter" idx="12"/>
          </p:nvPr>
        </p:nvSpPr>
        <p:spPr>
          <a:ln/>
        </p:spPr>
        <p:txBody>
          <a:bodyPr/>
          <a:lstStyle>
            <a:lvl1pPr>
              <a:defRPr/>
            </a:lvl1pPr>
          </a:lstStyle>
          <a:p>
            <a:pPr>
              <a:defRPr/>
            </a:pPr>
            <a:fld id="{6D71B237-0564-46C1-80B2-52CF48E15396}" type="slidenum">
              <a:rPr lang="en-US" altLang="ja-JP"/>
              <a:pPr>
                <a:defRPr/>
              </a:pPr>
              <a:t>‹#›</a:t>
            </a:fld>
            <a:endParaRPr lang="en-US" altLang="ja-JP"/>
          </a:p>
        </p:txBody>
      </p:sp>
    </p:spTree>
    <p:extLst>
      <p:ext uri="{BB962C8B-B14F-4D97-AF65-F5344CB8AC3E}">
        <p14:creationId xmlns:p14="http://schemas.microsoft.com/office/powerpoint/2010/main" val="78597418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5" name="Rectangle 6"/>
          <p:cNvSpPr>
            <a:spLocks noGrp="1" noChangeArrowheads="1"/>
          </p:cNvSpPr>
          <p:nvPr>
            <p:ph type="sldNum" sz="quarter" idx="12"/>
          </p:nvPr>
        </p:nvSpPr>
        <p:spPr>
          <a:ln/>
        </p:spPr>
        <p:txBody>
          <a:bodyPr/>
          <a:lstStyle>
            <a:lvl1pPr>
              <a:defRPr/>
            </a:lvl1pPr>
          </a:lstStyle>
          <a:p>
            <a:pPr>
              <a:defRPr/>
            </a:pPr>
            <a:fld id="{EC602E4F-3B58-4928-9C49-10C64EE68D88}" type="slidenum">
              <a:rPr lang="en-US" altLang="ja-JP"/>
              <a:pPr>
                <a:defRPr/>
              </a:pPr>
              <a:t>‹#›</a:t>
            </a:fld>
            <a:endParaRPr lang="en-US" altLang="ja-JP"/>
          </a:p>
        </p:txBody>
      </p:sp>
    </p:spTree>
    <p:extLst>
      <p:ext uri="{BB962C8B-B14F-4D97-AF65-F5344CB8AC3E}">
        <p14:creationId xmlns:p14="http://schemas.microsoft.com/office/powerpoint/2010/main" val="32007096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3"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4" name="Rectangle 6"/>
          <p:cNvSpPr>
            <a:spLocks noGrp="1" noChangeArrowheads="1"/>
          </p:cNvSpPr>
          <p:nvPr>
            <p:ph type="sldNum" sz="quarter" idx="12"/>
          </p:nvPr>
        </p:nvSpPr>
        <p:spPr>
          <a:ln/>
        </p:spPr>
        <p:txBody>
          <a:bodyPr/>
          <a:lstStyle>
            <a:lvl1pPr>
              <a:defRPr/>
            </a:lvl1pPr>
          </a:lstStyle>
          <a:p>
            <a:pPr>
              <a:defRPr/>
            </a:pPr>
            <a:fld id="{431CAECD-5926-4741-A906-A08E04809A27}" type="slidenum">
              <a:rPr lang="en-US" altLang="ja-JP"/>
              <a:pPr>
                <a:defRPr/>
              </a:pPr>
              <a:t>‹#›</a:t>
            </a:fld>
            <a:endParaRPr lang="en-US" altLang="ja-JP"/>
          </a:p>
        </p:txBody>
      </p:sp>
    </p:spTree>
    <p:extLst>
      <p:ext uri="{BB962C8B-B14F-4D97-AF65-F5344CB8AC3E}">
        <p14:creationId xmlns:p14="http://schemas.microsoft.com/office/powerpoint/2010/main" val="102132317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lang="ja-JP" altLang="en-US"/>
              <a:t>マスタ タイトルの書式設定</a:t>
            </a:r>
          </a:p>
        </p:txBody>
      </p:sp>
      <p:sp>
        <p:nvSpPr>
          <p:cNvPr id="3" name="コンテンツ プレースホル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テキスト プレースホル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 テキストの書式設定</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7" name="Rectangle 6"/>
          <p:cNvSpPr>
            <a:spLocks noGrp="1" noChangeArrowheads="1"/>
          </p:cNvSpPr>
          <p:nvPr>
            <p:ph type="sldNum" sz="quarter" idx="12"/>
          </p:nvPr>
        </p:nvSpPr>
        <p:spPr>
          <a:ln/>
        </p:spPr>
        <p:txBody>
          <a:bodyPr/>
          <a:lstStyle>
            <a:lvl1pPr>
              <a:defRPr/>
            </a:lvl1pPr>
          </a:lstStyle>
          <a:p>
            <a:pPr>
              <a:defRPr/>
            </a:pPr>
            <a:fld id="{982924E4-15B2-45B7-BC77-3F18816BF1F4}" type="slidenum">
              <a:rPr lang="en-US" altLang="ja-JP"/>
              <a:pPr>
                <a:defRPr/>
              </a:pPr>
              <a:t>‹#›</a:t>
            </a:fld>
            <a:endParaRPr lang="en-US" altLang="ja-JP"/>
          </a:p>
        </p:txBody>
      </p:sp>
    </p:spTree>
    <p:extLst>
      <p:ext uri="{BB962C8B-B14F-4D97-AF65-F5344CB8AC3E}">
        <p14:creationId xmlns:p14="http://schemas.microsoft.com/office/powerpoint/2010/main" val="12675840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lang="ja-JP" altLang="en-US"/>
              <a:t>マスタ タイトルの書式設定</a:t>
            </a:r>
          </a:p>
        </p:txBody>
      </p:sp>
      <p:sp>
        <p:nvSpPr>
          <p:cNvPr id="3" name="図プレースホル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ja-JP" altLang="en-US" noProof="0"/>
          </a:p>
        </p:txBody>
      </p:sp>
      <p:sp>
        <p:nvSpPr>
          <p:cNvPr id="4" name="テキスト プレースホル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 テキストの書式設定</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7" name="Rectangle 6"/>
          <p:cNvSpPr>
            <a:spLocks noGrp="1" noChangeArrowheads="1"/>
          </p:cNvSpPr>
          <p:nvPr>
            <p:ph type="sldNum" sz="quarter" idx="12"/>
          </p:nvPr>
        </p:nvSpPr>
        <p:spPr>
          <a:ln/>
        </p:spPr>
        <p:txBody>
          <a:bodyPr/>
          <a:lstStyle>
            <a:lvl1pPr>
              <a:defRPr/>
            </a:lvl1pPr>
          </a:lstStyle>
          <a:p>
            <a:pPr>
              <a:defRPr/>
            </a:pPr>
            <a:fld id="{9C3DED7B-C0A2-4430-8059-8604EA154D41}" type="slidenum">
              <a:rPr lang="en-US" altLang="ja-JP"/>
              <a:pPr>
                <a:defRPr/>
              </a:pPr>
              <a:t>‹#›</a:t>
            </a:fld>
            <a:endParaRPr lang="en-US" altLang="ja-JP"/>
          </a:p>
        </p:txBody>
      </p:sp>
    </p:spTree>
    <p:extLst>
      <p:ext uri="{BB962C8B-B14F-4D97-AF65-F5344CB8AC3E}">
        <p14:creationId xmlns:p14="http://schemas.microsoft.com/office/powerpoint/2010/main" val="206259042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ja-JP" altLang="en-US"/>
              <a:t>マスタ タイトルの書式設定</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ea typeface="+mn-ea"/>
              </a:defRPr>
            </a:lvl1pPr>
          </a:lstStyle>
          <a:p>
            <a:pPr>
              <a:defRPr/>
            </a:pPr>
            <a:endParaRPr lang="en-US" altLang="ja-JP"/>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ea typeface="+mn-ea"/>
              </a:defRPr>
            </a:lvl1pPr>
          </a:lstStyle>
          <a:p>
            <a:pPr>
              <a:defRPr/>
            </a:pPr>
            <a:endParaRPr lang="en-US" altLang="ja-JP"/>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ea typeface="+mn-ea"/>
              </a:defRPr>
            </a:lvl1pPr>
          </a:lstStyle>
          <a:p>
            <a:pPr>
              <a:defRPr/>
            </a:pPr>
            <a:fld id="{C993D762-CD5B-413A-A315-DE9E2B4EBB0A}" type="slidenum">
              <a:rPr lang="en-US" altLang="ja-JP"/>
              <a:pPr>
                <a:defRPr/>
              </a:pPr>
              <a:t>‹#›</a:t>
            </a:fld>
            <a:endParaRPr lang="en-US" altLang="ja-JP"/>
          </a:p>
        </p:txBody>
      </p:sp>
    </p:spTree>
  </p:cSld>
  <p:clrMap bg1="lt1" tx1="dk1" bg2="lt2" tx2="dk2" accent1="accent1" accent2="accent2" accent3="accent3" accent4="accent4" accent5="accent5" accent6="accent6" hlink="hlink" folHlink="folHlink"/>
  <p:sldLayoutIdLst>
    <p:sldLayoutId id="2147483650"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Lst>
  <p:hf hdr="0" ftr="0" dt="0"/>
  <p:txStyles>
    <p:titleStyle>
      <a:lvl1pPr algn="ctr" rtl="0" eaLnBrk="0" fontAlgn="base" hangingPunct="0">
        <a:spcBef>
          <a:spcPct val="0"/>
        </a:spcBef>
        <a:spcAft>
          <a:spcPct val="0"/>
        </a:spcAft>
        <a:defRPr kumimoji="1" sz="44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Arial" charset="0"/>
          <a:ea typeface="ＭＳ Ｐゴシック" pitchFamily="50" charset="-128"/>
        </a:defRPr>
      </a:lvl2pPr>
      <a:lvl3pPr algn="ctr" rtl="0" eaLnBrk="0" fontAlgn="base" hangingPunct="0">
        <a:spcBef>
          <a:spcPct val="0"/>
        </a:spcBef>
        <a:spcAft>
          <a:spcPct val="0"/>
        </a:spcAft>
        <a:defRPr kumimoji="1" sz="4400">
          <a:solidFill>
            <a:schemeClr val="tx2"/>
          </a:solidFill>
          <a:latin typeface="Arial" charset="0"/>
          <a:ea typeface="ＭＳ Ｐゴシック" pitchFamily="50" charset="-128"/>
        </a:defRPr>
      </a:lvl3pPr>
      <a:lvl4pPr algn="ctr" rtl="0" eaLnBrk="0" fontAlgn="base" hangingPunct="0">
        <a:spcBef>
          <a:spcPct val="0"/>
        </a:spcBef>
        <a:spcAft>
          <a:spcPct val="0"/>
        </a:spcAft>
        <a:defRPr kumimoji="1" sz="4400">
          <a:solidFill>
            <a:schemeClr val="tx2"/>
          </a:solidFill>
          <a:latin typeface="Arial" charset="0"/>
          <a:ea typeface="ＭＳ Ｐゴシック" pitchFamily="50" charset="-128"/>
        </a:defRPr>
      </a:lvl4pPr>
      <a:lvl5pPr algn="ctr" rtl="0" eaLnBrk="0" fontAlgn="base" hangingPunct="0">
        <a:spcBef>
          <a:spcPct val="0"/>
        </a:spcBef>
        <a:spcAft>
          <a:spcPct val="0"/>
        </a:spcAft>
        <a:defRPr kumimoji="1" sz="4400">
          <a:solidFill>
            <a:schemeClr val="tx2"/>
          </a:solidFill>
          <a:latin typeface="Arial" charset="0"/>
          <a:ea typeface="ＭＳ Ｐゴシック" pitchFamily="50" charset="-128"/>
        </a:defRPr>
      </a:lvl5pPr>
      <a:lvl6pPr marL="457200" algn="ctr" rtl="0" fontAlgn="base">
        <a:spcBef>
          <a:spcPct val="0"/>
        </a:spcBef>
        <a:spcAft>
          <a:spcPct val="0"/>
        </a:spcAft>
        <a:defRPr kumimoji="1" sz="4400">
          <a:solidFill>
            <a:schemeClr val="tx2"/>
          </a:solidFill>
          <a:latin typeface="Arial" charset="0"/>
          <a:ea typeface="ＭＳ Ｐゴシック" pitchFamily="50" charset="-128"/>
        </a:defRPr>
      </a:lvl6pPr>
      <a:lvl7pPr marL="914400" algn="ctr" rtl="0" fontAlgn="base">
        <a:spcBef>
          <a:spcPct val="0"/>
        </a:spcBef>
        <a:spcAft>
          <a:spcPct val="0"/>
        </a:spcAft>
        <a:defRPr kumimoji="1" sz="4400">
          <a:solidFill>
            <a:schemeClr val="tx2"/>
          </a:solidFill>
          <a:latin typeface="Arial" charset="0"/>
          <a:ea typeface="ＭＳ Ｐゴシック" pitchFamily="50" charset="-128"/>
        </a:defRPr>
      </a:lvl7pPr>
      <a:lvl8pPr marL="1371600" algn="ctr" rtl="0" fontAlgn="base">
        <a:spcBef>
          <a:spcPct val="0"/>
        </a:spcBef>
        <a:spcAft>
          <a:spcPct val="0"/>
        </a:spcAft>
        <a:defRPr kumimoji="1" sz="4400">
          <a:solidFill>
            <a:schemeClr val="tx2"/>
          </a:solidFill>
          <a:latin typeface="Arial" charset="0"/>
          <a:ea typeface="ＭＳ Ｐゴシック" pitchFamily="50" charset="-128"/>
        </a:defRPr>
      </a:lvl8pPr>
      <a:lvl9pPr marL="1828800" algn="ctr" rtl="0" fontAlgn="base">
        <a:spcBef>
          <a:spcPct val="0"/>
        </a:spcBef>
        <a:spcAft>
          <a:spcPct val="0"/>
        </a:spcAft>
        <a:defRPr kumimoji="1" sz="4400">
          <a:solidFill>
            <a:schemeClr val="tx2"/>
          </a:solidFill>
          <a:latin typeface="Arial" charset="0"/>
          <a:ea typeface="ＭＳ Ｐゴシック" pitchFamily="50" charset="-128"/>
        </a:defRPr>
      </a:lvl9pPr>
    </p:titleStyle>
    <p:bodyStyle>
      <a:lvl1pPr marL="342900" indent="-342900" algn="l" rtl="0" eaLnBrk="0" fontAlgn="base" hangingPunct="0">
        <a:spcBef>
          <a:spcPct val="20000"/>
        </a:spcBef>
        <a:spcAft>
          <a:spcPct val="0"/>
        </a:spcAft>
        <a:buChar char="•"/>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a:solidFill>
            <a:schemeClr val="tx1"/>
          </a:solidFill>
          <a:latin typeface="+mn-lt"/>
          <a:ea typeface="+mn-ea"/>
        </a:defRPr>
      </a:lvl2pPr>
      <a:lvl3pPr marL="1143000" indent="-228600" algn="l" rtl="0" eaLnBrk="0" fontAlgn="base" hangingPunct="0">
        <a:spcBef>
          <a:spcPct val="20000"/>
        </a:spcBef>
        <a:spcAft>
          <a:spcPct val="0"/>
        </a:spcAft>
        <a:buChar char="•"/>
        <a:defRPr kumimoji="1" sz="2400">
          <a:solidFill>
            <a:schemeClr val="tx1"/>
          </a:solidFill>
          <a:latin typeface="+mn-lt"/>
          <a:ea typeface="+mn-ea"/>
        </a:defRPr>
      </a:lvl3pPr>
      <a:lvl4pPr marL="1600200" indent="-228600" algn="l" rtl="0" eaLnBrk="0" fontAlgn="base" hangingPunct="0">
        <a:spcBef>
          <a:spcPct val="20000"/>
        </a:spcBef>
        <a:spcAft>
          <a:spcPct val="0"/>
        </a:spcAft>
        <a:buChar char="–"/>
        <a:defRPr kumimoji="1" sz="2000">
          <a:solidFill>
            <a:schemeClr val="tx1"/>
          </a:solidFill>
          <a:latin typeface="+mn-lt"/>
          <a:ea typeface="+mn-ea"/>
        </a:defRPr>
      </a:lvl4pPr>
      <a:lvl5pPr marL="2057400" indent="-228600" algn="l" rtl="0" eaLnBrk="0" fontAlgn="base" hangingPunct="0">
        <a:spcBef>
          <a:spcPct val="20000"/>
        </a:spcBef>
        <a:spcAft>
          <a:spcPct val="0"/>
        </a:spcAft>
        <a:buChar char="»"/>
        <a:defRPr kumimoji="1" sz="2000">
          <a:solidFill>
            <a:schemeClr val="tx1"/>
          </a:solidFill>
          <a:latin typeface="+mn-lt"/>
          <a:ea typeface="+mn-ea"/>
        </a:defRPr>
      </a:lvl5pPr>
      <a:lvl6pPr marL="2514600" indent="-228600" algn="l" rtl="0" fontAlgn="base">
        <a:spcBef>
          <a:spcPct val="20000"/>
        </a:spcBef>
        <a:spcAft>
          <a:spcPct val="0"/>
        </a:spcAft>
        <a:buChar char="»"/>
        <a:defRPr kumimoji="1" sz="2000">
          <a:solidFill>
            <a:schemeClr val="tx1"/>
          </a:solidFill>
          <a:latin typeface="+mn-lt"/>
          <a:ea typeface="+mn-ea"/>
        </a:defRPr>
      </a:lvl6pPr>
      <a:lvl7pPr marL="2971800" indent="-228600" algn="l" rtl="0" fontAlgn="base">
        <a:spcBef>
          <a:spcPct val="20000"/>
        </a:spcBef>
        <a:spcAft>
          <a:spcPct val="0"/>
        </a:spcAft>
        <a:buChar char="»"/>
        <a:defRPr kumimoji="1" sz="2000">
          <a:solidFill>
            <a:schemeClr val="tx1"/>
          </a:solidFill>
          <a:latin typeface="+mn-lt"/>
          <a:ea typeface="+mn-ea"/>
        </a:defRPr>
      </a:lvl7pPr>
      <a:lvl8pPr marL="3429000" indent="-228600" algn="l" rtl="0" fontAlgn="base">
        <a:spcBef>
          <a:spcPct val="20000"/>
        </a:spcBef>
        <a:spcAft>
          <a:spcPct val="0"/>
        </a:spcAft>
        <a:buChar char="»"/>
        <a:defRPr kumimoji="1" sz="2000">
          <a:solidFill>
            <a:schemeClr val="tx1"/>
          </a:solidFill>
          <a:latin typeface="+mn-lt"/>
          <a:ea typeface="+mn-ea"/>
        </a:defRPr>
      </a:lvl8pPr>
      <a:lvl9pPr marL="3886200" indent="-228600" algn="l" rtl="0" fontAlgn="base">
        <a:spcBef>
          <a:spcPct val="20000"/>
        </a:spcBef>
        <a:spcAft>
          <a:spcPct val="0"/>
        </a:spcAft>
        <a:buChar char="»"/>
        <a:defRPr kumimoji="1" sz="2000">
          <a:solidFill>
            <a:schemeClr val="tx1"/>
          </a:solidFill>
          <a:latin typeface="+mn-lt"/>
          <a:ea typeface="+mn-ea"/>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s://www.mhlw.go.jp/stf/seisakunitsuite/bunya/hukushi_kaigo/kaigo_koureisha/chiiki-houkatsu/" TargetMode="External"/><Relationship Id="rId2" Type="http://schemas.openxmlformats.org/officeDocument/2006/relationships/image" Target="../media/image2.em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s://www.mhlw.go.jp/file/06-Seisakujouhou-12600000-Seisakutoukatsukan/0000184506.pdf" TargetMode="External"/><Relationship Id="rId2" Type="http://schemas.openxmlformats.org/officeDocument/2006/relationships/image" Target="../media/image3.em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673864" y="764705"/>
            <a:ext cx="7772400" cy="648072"/>
          </a:xfrm>
        </p:spPr>
        <p:txBody>
          <a:bodyPr/>
          <a:lstStyle/>
          <a:p>
            <a:r>
              <a:rPr kumimoji="1" lang="ja-JP" altLang="en-US" sz="2400" dirty="0"/>
              <a:t>平成</a:t>
            </a:r>
            <a:r>
              <a:rPr kumimoji="1" lang="en-US" altLang="ja-JP" sz="2400" dirty="0"/>
              <a:t>30</a:t>
            </a:r>
            <a:r>
              <a:rPr kumimoji="1" lang="ja-JP" altLang="en-US" sz="2400" dirty="0"/>
              <a:t>年度主任相談支援専門員養成研修</a:t>
            </a:r>
            <a:endParaRPr kumimoji="1" lang="ja-JP" altLang="en-US" dirty="0"/>
          </a:p>
        </p:txBody>
      </p:sp>
      <p:sp>
        <p:nvSpPr>
          <p:cNvPr id="3" name="サブタイトル 2"/>
          <p:cNvSpPr>
            <a:spLocks noGrp="1"/>
          </p:cNvSpPr>
          <p:nvPr>
            <p:ph type="subTitle" idx="1"/>
          </p:nvPr>
        </p:nvSpPr>
        <p:spPr>
          <a:xfrm>
            <a:off x="1371600" y="4365104"/>
            <a:ext cx="6400800" cy="1273696"/>
          </a:xfrm>
        </p:spPr>
        <p:txBody>
          <a:bodyPr/>
          <a:lstStyle/>
          <a:p>
            <a:r>
              <a:rPr lang="ja-JP" altLang="en-US" sz="2000" dirty="0"/>
              <a:t>東北福祉大学総合福祉学部社会福祉学科</a:t>
            </a:r>
            <a:endParaRPr lang="zh-TW" altLang="en-US" sz="2000" dirty="0"/>
          </a:p>
          <a:p>
            <a:r>
              <a:rPr lang="ja-JP" altLang="en-US" sz="2000" dirty="0"/>
              <a:t>准教授　竹之内章代</a:t>
            </a:r>
            <a:endParaRPr lang="zh-TW" altLang="en-US" sz="2000" dirty="0"/>
          </a:p>
          <a:p>
            <a:r>
              <a:rPr lang="zh-CN" altLang="en-US" sz="2000" dirty="0"/>
              <a:t>平成</a:t>
            </a:r>
            <a:r>
              <a:rPr lang="en-US" altLang="zh-CN" sz="2000" dirty="0"/>
              <a:t>3</a:t>
            </a:r>
            <a:r>
              <a:rPr lang="en-US" altLang="ja-JP" sz="2000" dirty="0"/>
              <a:t>1</a:t>
            </a:r>
            <a:r>
              <a:rPr lang="zh-CN" altLang="en-US" sz="2000" dirty="0"/>
              <a:t>年</a:t>
            </a:r>
            <a:r>
              <a:rPr lang="en-US" altLang="ja-JP" sz="2000" dirty="0"/>
              <a:t>2</a:t>
            </a:r>
            <a:r>
              <a:rPr lang="zh-CN" altLang="en-US" sz="2000" dirty="0"/>
              <a:t>月</a:t>
            </a:r>
          </a:p>
          <a:p>
            <a:endParaRPr kumimoji="1" lang="ja-JP" altLang="en-US" dirty="0"/>
          </a:p>
        </p:txBody>
      </p:sp>
      <p:sp>
        <p:nvSpPr>
          <p:cNvPr id="5" name="タイトル 1"/>
          <p:cNvSpPr txBox="1">
            <a:spLocks/>
          </p:cNvSpPr>
          <p:nvPr/>
        </p:nvSpPr>
        <p:spPr bwMode="auto">
          <a:xfrm>
            <a:off x="685800" y="1916832"/>
            <a:ext cx="7772400" cy="147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kumimoji="1" sz="44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Arial" charset="0"/>
                <a:ea typeface="ＭＳ Ｐゴシック" pitchFamily="50" charset="-128"/>
              </a:defRPr>
            </a:lvl2pPr>
            <a:lvl3pPr algn="ctr" rtl="0" eaLnBrk="0" fontAlgn="base" hangingPunct="0">
              <a:spcBef>
                <a:spcPct val="0"/>
              </a:spcBef>
              <a:spcAft>
                <a:spcPct val="0"/>
              </a:spcAft>
              <a:defRPr kumimoji="1" sz="4400">
                <a:solidFill>
                  <a:schemeClr val="tx2"/>
                </a:solidFill>
                <a:latin typeface="Arial" charset="0"/>
                <a:ea typeface="ＭＳ Ｐゴシック" pitchFamily="50" charset="-128"/>
              </a:defRPr>
            </a:lvl3pPr>
            <a:lvl4pPr algn="ctr" rtl="0" eaLnBrk="0" fontAlgn="base" hangingPunct="0">
              <a:spcBef>
                <a:spcPct val="0"/>
              </a:spcBef>
              <a:spcAft>
                <a:spcPct val="0"/>
              </a:spcAft>
              <a:defRPr kumimoji="1" sz="4400">
                <a:solidFill>
                  <a:schemeClr val="tx2"/>
                </a:solidFill>
                <a:latin typeface="Arial" charset="0"/>
                <a:ea typeface="ＭＳ Ｐゴシック" pitchFamily="50" charset="-128"/>
              </a:defRPr>
            </a:lvl4pPr>
            <a:lvl5pPr algn="ctr" rtl="0" eaLnBrk="0" fontAlgn="base" hangingPunct="0">
              <a:spcBef>
                <a:spcPct val="0"/>
              </a:spcBef>
              <a:spcAft>
                <a:spcPct val="0"/>
              </a:spcAft>
              <a:defRPr kumimoji="1" sz="4400">
                <a:solidFill>
                  <a:schemeClr val="tx2"/>
                </a:solidFill>
                <a:latin typeface="Arial" charset="0"/>
                <a:ea typeface="ＭＳ Ｐゴシック" pitchFamily="50" charset="-128"/>
              </a:defRPr>
            </a:lvl5pPr>
            <a:lvl6pPr marL="457200" algn="ctr" rtl="0" fontAlgn="base">
              <a:spcBef>
                <a:spcPct val="0"/>
              </a:spcBef>
              <a:spcAft>
                <a:spcPct val="0"/>
              </a:spcAft>
              <a:defRPr kumimoji="1" sz="4400">
                <a:solidFill>
                  <a:schemeClr val="tx2"/>
                </a:solidFill>
                <a:latin typeface="Arial" charset="0"/>
                <a:ea typeface="ＭＳ Ｐゴシック" pitchFamily="50" charset="-128"/>
              </a:defRPr>
            </a:lvl6pPr>
            <a:lvl7pPr marL="914400" algn="ctr" rtl="0" fontAlgn="base">
              <a:spcBef>
                <a:spcPct val="0"/>
              </a:spcBef>
              <a:spcAft>
                <a:spcPct val="0"/>
              </a:spcAft>
              <a:defRPr kumimoji="1" sz="4400">
                <a:solidFill>
                  <a:schemeClr val="tx2"/>
                </a:solidFill>
                <a:latin typeface="Arial" charset="0"/>
                <a:ea typeface="ＭＳ Ｐゴシック" pitchFamily="50" charset="-128"/>
              </a:defRPr>
            </a:lvl7pPr>
            <a:lvl8pPr marL="1371600" algn="ctr" rtl="0" fontAlgn="base">
              <a:spcBef>
                <a:spcPct val="0"/>
              </a:spcBef>
              <a:spcAft>
                <a:spcPct val="0"/>
              </a:spcAft>
              <a:defRPr kumimoji="1" sz="4400">
                <a:solidFill>
                  <a:schemeClr val="tx2"/>
                </a:solidFill>
                <a:latin typeface="Arial" charset="0"/>
                <a:ea typeface="ＭＳ Ｐゴシック" pitchFamily="50" charset="-128"/>
              </a:defRPr>
            </a:lvl8pPr>
            <a:lvl9pPr marL="1828800" algn="ctr" rtl="0" fontAlgn="base">
              <a:spcBef>
                <a:spcPct val="0"/>
              </a:spcBef>
              <a:spcAft>
                <a:spcPct val="0"/>
              </a:spcAft>
              <a:defRPr kumimoji="1" sz="4400">
                <a:solidFill>
                  <a:schemeClr val="tx2"/>
                </a:solidFill>
                <a:latin typeface="Arial" charset="0"/>
                <a:ea typeface="ＭＳ Ｐゴシック" pitchFamily="50" charset="-128"/>
              </a:defRPr>
            </a:lvl9pPr>
          </a:lstStyle>
          <a:p>
            <a:r>
              <a:rPr lang="ja-JP" altLang="en-US" kern="0" dirty="0"/>
              <a:t>地域共生社会の実現</a:t>
            </a:r>
          </a:p>
        </p:txBody>
      </p:sp>
      <p:sp>
        <p:nvSpPr>
          <p:cNvPr id="4" name="スライド番号プレースホルダー 3"/>
          <p:cNvSpPr>
            <a:spLocks noGrp="1"/>
          </p:cNvSpPr>
          <p:nvPr>
            <p:ph type="sldNum" sz="quarter" idx="12"/>
          </p:nvPr>
        </p:nvSpPr>
        <p:spPr>
          <a:xfrm>
            <a:off x="6876256" y="6453336"/>
            <a:ext cx="2133600" cy="476250"/>
          </a:xfrm>
        </p:spPr>
        <p:txBody>
          <a:bodyPr/>
          <a:lstStyle/>
          <a:p>
            <a:pPr>
              <a:defRPr/>
            </a:pPr>
            <a:fld id="{F90A3C79-1AFD-481B-B685-7933BCD0898B}" type="slidenum">
              <a:rPr lang="en-US" altLang="ja-JP" smtClean="0"/>
              <a:pPr>
                <a:defRPr/>
              </a:pPr>
              <a:t>1</a:t>
            </a:fld>
            <a:endParaRPr lang="en-US" altLang="ja-JP"/>
          </a:p>
        </p:txBody>
      </p:sp>
      <p:sp>
        <p:nvSpPr>
          <p:cNvPr id="6" name="Text Box 15"/>
          <p:cNvSpPr txBox="1">
            <a:spLocks noChangeArrowheads="1"/>
          </p:cNvSpPr>
          <p:nvPr/>
        </p:nvSpPr>
        <p:spPr bwMode="auto">
          <a:xfrm>
            <a:off x="107504" y="6525345"/>
            <a:ext cx="3600400" cy="276999"/>
          </a:xfrm>
          <a:prstGeom prst="rect">
            <a:avLst/>
          </a:prstGeom>
          <a:noFill/>
          <a:ln w="9525">
            <a:noFill/>
            <a:miter lim="800000"/>
            <a:headEnd/>
            <a:tailEnd/>
          </a:ln>
        </p:spPr>
        <p:txBody>
          <a:bodyPr wrap="square">
            <a:spAutoFit/>
          </a:bodyPr>
          <a:lstStyle/>
          <a:p>
            <a:r>
              <a:rPr lang="ja-JP" altLang="en-US" sz="1200" i="1" dirty="0">
                <a:latin typeface="ＭＳ Ｐ明朝" panose="02020600040205080304" pitchFamily="18" charset="-128"/>
                <a:ea typeface="ＭＳ Ｐ明朝" panose="02020600040205080304" pitchFamily="18" charset="-128"/>
              </a:rPr>
              <a:t>平成</a:t>
            </a:r>
            <a:r>
              <a:rPr lang="en-US" altLang="ja-JP" sz="1200" i="1" dirty="0">
                <a:latin typeface="ＭＳ Ｐ明朝" panose="02020600040205080304" pitchFamily="18" charset="-128"/>
                <a:ea typeface="ＭＳ Ｐ明朝" panose="02020600040205080304" pitchFamily="18" charset="-128"/>
              </a:rPr>
              <a:t>30</a:t>
            </a:r>
            <a:r>
              <a:rPr lang="ja-JP" altLang="en-US" sz="1200" i="1" dirty="0">
                <a:latin typeface="ＭＳ Ｐ明朝" panose="02020600040205080304" pitchFamily="18" charset="-128"/>
                <a:ea typeface="ＭＳ Ｐ明朝" panose="02020600040205080304" pitchFamily="18" charset="-128"/>
              </a:rPr>
              <a:t>年度主任相談支援専門員養成研修</a:t>
            </a:r>
            <a:endParaRPr lang="en-US" altLang="ja-JP" sz="1200" i="1" dirty="0">
              <a:latin typeface="ＭＳ Ｐ明朝" panose="02020600040205080304" pitchFamily="18" charset="-128"/>
              <a:ea typeface="ＭＳ Ｐ明朝" panose="02020600040205080304" pitchFamily="18" charset="-128"/>
            </a:endParaRPr>
          </a:p>
        </p:txBody>
      </p:sp>
    </p:spTree>
    <p:extLst>
      <p:ext uri="{BB962C8B-B14F-4D97-AF65-F5344CB8AC3E}">
        <p14:creationId xmlns:p14="http://schemas.microsoft.com/office/powerpoint/2010/main" val="124023769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BA18428C-40A9-42D5-A287-1883CFB56D06}"/>
              </a:ext>
            </a:extLst>
          </p:cNvPr>
          <p:cNvSpPr>
            <a:spLocks noGrp="1"/>
          </p:cNvSpPr>
          <p:nvPr>
            <p:ph type="title"/>
          </p:nvPr>
        </p:nvSpPr>
        <p:spPr/>
        <p:txBody>
          <a:bodyPr/>
          <a:lstStyle/>
          <a:p>
            <a:endParaRPr kumimoji="1" lang="ja-JP" altLang="en-US"/>
          </a:p>
        </p:txBody>
      </p:sp>
      <p:sp>
        <p:nvSpPr>
          <p:cNvPr id="3" name="コンテンツ プレースホルダー 2">
            <a:extLst>
              <a:ext uri="{FF2B5EF4-FFF2-40B4-BE49-F238E27FC236}">
                <a16:creationId xmlns:a16="http://schemas.microsoft.com/office/drawing/2014/main" id="{D308B689-E2EA-4F73-A42C-E8E100FC30F9}"/>
              </a:ext>
            </a:extLst>
          </p:cNvPr>
          <p:cNvSpPr>
            <a:spLocks noGrp="1"/>
          </p:cNvSpPr>
          <p:nvPr>
            <p:ph idx="1"/>
          </p:nvPr>
        </p:nvSpPr>
        <p:spPr/>
        <p:txBody>
          <a:bodyPr/>
          <a:lstStyle/>
          <a:p>
            <a:endParaRPr kumimoji="1" lang="ja-JP" altLang="en-US"/>
          </a:p>
        </p:txBody>
      </p:sp>
      <p:sp>
        <p:nvSpPr>
          <p:cNvPr id="4" name="スライド番号プレースホルダー 3">
            <a:extLst>
              <a:ext uri="{FF2B5EF4-FFF2-40B4-BE49-F238E27FC236}">
                <a16:creationId xmlns:a16="http://schemas.microsoft.com/office/drawing/2014/main" id="{83C8E367-1453-40FB-B1B2-B2A60CAF0295}"/>
              </a:ext>
            </a:extLst>
          </p:cNvPr>
          <p:cNvSpPr>
            <a:spLocks noGrp="1"/>
          </p:cNvSpPr>
          <p:nvPr>
            <p:ph type="sldNum" sz="quarter" idx="12"/>
          </p:nvPr>
        </p:nvSpPr>
        <p:spPr>
          <a:xfrm>
            <a:off x="7010253" y="6564219"/>
            <a:ext cx="2133600" cy="476250"/>
          </a:xfrm>
        </p:spPr>
        <p:txBody>
          <a:bodyPr/>
          <a:lstStyle/>
          <a:p>
            <a:pPr>
              <a:defRPr/>
            </a:pPr>
            <a:fld id="{804D6B79-3AEB-42FE-A736-A41F7AEA0445}" type="slidenum">
              <a:rPr lang="en-US" altLang="ja-JP" smtClean="0"/>
              <a:pPr>
                <a:defRPr/>
              </a:pPr>
              <a:t>10</a:t>
            </a:fld>
            <a:endParaRPr lang="en-US" altLang="ja-JP" dirty="0"/>
          </a:p>
        </p:txBody>
      </p:sp>
      <p:pic>
        <p:nvPicPr>
          <p:cNvPr id="5" name="図 4">
            <a:extLst>
              <a:ext uri="{FF2B5EF4-FFF2-40B4-BE49-F238E27FC236}">
                <a16:creationId xmlns:a16="http://schemas.microsoft.com/office/drawing/2014/main" id="{7CE9E51C-C38D-49F6-A7F1-750B34C382ED}"/>
              </a:ext>
            </a:extLst>
          </p:cNvPr>
          <p:cNvPicPr>
            <a:picLocks noChangeAspect="1"/>
          </p:cNvPicPr>
          <p:nvPr/>
        </p:nvPicPr>
        <p:blipFill>
          <a:blip r:embed="rId2"/>
          <a:stretch>
            <a:fillRect/>
          </a:stretch>
        </p:blipFill>
        <p:spPr>
          <a:xfrm>
            <a:off x="143507" y="98320"/>
            <a:ext cx="8926604" cy="6366463"/>
          </a:xfrm>
          <a:prstGeom prst="rect">
            <a:avLst/>
          </a:prstGeom>
        </p:spPr>
      </p:pic>
      <p:sp>
        <p:nvSpPr>
          <p:cNvPr id="9" name="テキスト ボックス 8">
            <a:extLst>
              <a:ext uri="{FF2B5EF4-FFF2-40B4-BE49-F238E27FC236}">
                <a16:creationId xmlns:a16="http://schemas.microsoft.com/office/drawing/2014/main" id="{8800D895-DF30-4050-AE3A-52818F24CA14}"/>
              </a:ext>
            </a:extLst>
          </p:cNvPr>
          <p:cNvSpPr txBox="1"/>
          <p:nvPr/>
        </p:nvSpPr>
        <p:spPr>
          <a:xfrm>
            <a:off x="3203848" y="6427874"/>
            <a:ext cx="6533136" cy="253916"/>
          </a:xfrm>
          <a:prstGeom prst="rect">
            <a:avLst/>
          </a:prstGeom>
          <a:noFill/>
        </p:spPr>
        <p:txBody>
          <a:bodyPr wrap="square" rtlCol="0">
            <a:spAutoFit/>
          </a:bodyPr>
          <a:lstStyle/>
          <a:p>
            <a:r>
              <a:rPr kumimoji="1" lang="ja-JP" altLang="en-US" sz="1050" dirty="0"/>
              <a:t>「地域包括ケアシステムの強化のための介護保険法等の一部を改正する法律のポイント」厚生労働省</a:t>
            </a:r>
          </a:p>
        </p:txBody>
      </p:sp>
      <p:sp>
        <p:nvSpPr>
          <p:cNvPr id="7" name="Text Box 15"/>
          <p:cNvSpPr txBox="1">
            <a:spLocks noChangeArrowheads="1"/>
          </p:cNvSpPr>
          <p:nvPr/>
        </p:nvSpPr>
        <p:spPr bwMode="auto">
          <a:xfrm>
            <a:off x="107504" y="6525345"/>
            <a:ext cx="3600400" cy="276999"/>
          </a:xfrm>
          <a:prstGeom prst="rect">
            <a:avLst/>
          </a:prstGeom>
          <a:noFill/>
          <a:ln w="9525">
            <a:noFill/>
            <a:miter lim="800000"/>
            <a:headEnd/>
            <a:tailEnd/>
          </a:ln>
        </p:spPr>
        <p:txBody>
          <a:bodyPr wrap="square">
            <a:spAutoFit/>
          </a:bodyPr>
          <a:lstStyle/>
          <a:p>
            <a:r>
              <a:rPr lang="ja-JP" altLang="en-US" sz="1200" i="1" dirty="0">
                <a:latin typeface="ＭＳ Ｐ明朝" panose="02020600040205080304" pitchFamily="18" charset="-128"/>
                <a:ea typeface="ＭＳ Ｐ明朝" panose="02020600040205080304" pitchFamily="18" charset="-128"/>
              </a:rPr>
              <a:t>平成</a:t>
            </a:r>
            <a:r>
              <a:rPr lang="en-US" altLang="ja-JP" sz="1200" i="1" dirty="0">
                <a:latin typeface="ＭＳ Ｐ明朝" panose="02020600040205080304" pitchFamily="18" charset="-128"/>
                <a:ea typeface="ＭＳ Ｐ明朝" panose="02020600040205080304" pitchFamily="18" charset="-128"/>
              </a:rPr>
              <a:t>30</a:t>
            </a:r>
            <a:r>
              <a:rPr lang="ja-JP" altLang="en-US" sz="1200" i="1" dirty="0">
                <a:latin typeface="ＭＳ Ｐ明朝" panose="02020600040205080304" pitchFamily="18" charset="-128"/>
                <a:ea typeface="ＭＳ Ｐ明朝" panose="02020600040205080304" pitchFamily="18" charset="-128"/>
              </a:rPr>
              <a:t>年度主任相談支援専門員養成研修</a:t>
            </a:r>
            <a:endParaRPr lang="en-US" altLang="ja-JP" sz="1200" i="1" dirty="0">
              <a:latin typeface="ＭＳ Ｐ明朝" panose="02020600040205080304" pitchFamily="18" charset="-128"/>
              <a:ea typeface="ＭＳ Ｐ明朝" panose="02020600040205080304" pitchFamily="18" charset="-128"/>
            </a:endParaRPr>
          </a:p>
        </p:txBody>
      </p:sp>
      <p:sp>
        <p:nvSpPr>
          <p:cNvPr id="6" name="正方形/長方形 5"/>
          <p:cNvSpPr/>
          <p:nvPr/>
        </p:nvSpPr>
        <p:spPr>
          <a:xfrm>
            <a:off x="8820472" y="6126163"/>
            <a:ext cx="249639" cy="33862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11707051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A8AD35D1-61BA-44CD-9064-5DA1AA81076C}"/>
              </a:ext>
            </a:extLst>
          </p:cNvPr>
          <p:cNvSpPr>
            <a:spLocks noGrp="1"/>
          </p:cNvSpPr>
          <p:nvPr>
            <p:ph type="title"/>
          </p:nvPr>
        </p:nvSpPr>
        <p:spPr/>
        <p:txBody>
          <a:bodyPr/>
          <a:lstStyle/>
          <a:p>
            <a:r>
              <a:rPr lang="ja-JP" altLang="en-US" dirty="0"/>
              <a:t>地域共生社会実現と</a:t>
            </a:r>
            <a:br>
              <a:rPr lang="en-US" altLang="ja-JP" dirty="0"/>
            </a:br>
            <a:r>
              <a:rPr lang="ja-JP" altLang="en-US" dirty="0"/>
              <a:t>基幹相談支援センター</a:t>
            </a:r>
            <a:endParaRPr kumimoji="1" lang="ja-JP" altLang="en-US" dirty="0"/>
          </a:p>
        </p:txBody>
      </p:sp>
      <p:sp>
        <p:nvSpPr>
          <p:cNvPr id="3" name="コンテンツ プレースホルダー 2">
            <a:extLst>
              <a:ext uri="{FF2B5EF4-FFF2-40B4-BE49-F238E27FC236}">
                <a16:creationId xmlns:a16="http://schemas.microsoft.com/office/drawing/2014/main" id="{31E95214-6FC2-457A-8745-4251CB821303}"/>
              </a:ext>
            </a:extLst>
          </p:cNvPr>
          <p:cNvSpPr>
            <a:spLocks noGrp="1"/>
          </p:cNvSpPr>
          <p:nvPr>
            <p:ph idx="1"/>
          </p:nvPr>
        </p:nvSpPr>
        <p:spPr/>
        <p:txBody>
          <a:bodyPr/>
          <a:lstStyle/>
          <a:p>
            <a:r>
              <a:rPr kumimoji="1" lang="ja-JP" altLang="en-US" dirty="0"/>
              <a:t>基幹相談支援センターの機能として</a:t>
            </a:r>
            <a:endParaRPr kumimoji="1" lang="en-US" altLang="ja-JP" dirty="0"/>
          </a:p>
          <a:p>
            <a:pPr marL="0" indent="0">
              <a:buNone/>
            </a:pPr>
            <a:r>
              <a:rPr kumimoji="1" lang="ja-JP" altLang="en-US" dirty="0"/>
              <a:t>①総合相談、専門相談の実施</a:t>
            </a:r>
            <a:endParaRPr kumimoji="1" lang="en-US" altLang="ja-JP" dirty="0"/>
          </a:p>
          <a:p>
            <a:pPr marL="0" indent="0">
              <a:buNone/>
            </a:pPr>
            <a:r>
              <a:rPr kumimoji="1" lang="ja-JP" altLang="en-US" dirty="0"/>
              <a:t>②地域の相談支援体制の強化の取り組み</a:t>
            </a:r>
            <a:endParaRPr kumimoji="1" lang="en-US" altLang="ja-JP" dirty="0"/>
          </a:p>
          <a:p>
            <a:pPr marL="0" indent="0">
              <a:buNone/>
            </a:pPr>
            <a:r>
              <a:rPr kumimoji="1" lang="ja-JP" altLang="en-US" dirty="0"/>
              <a:t>③地域移行、地域定着の推進</a:t>
            </a:r>
            <a:endParaRPr kumimoji="1" lang="en-US" altLang="ja-JP" dirty="0"/>
          </a:p>
          <a:p>
            <a:pPr marL="0" indent="0">
              <a:buNone/>
            </a:pPr>
            <a:r>
              <a:rPr kumimoji="1" lang="ja-JP" altLang="en-US" dirty="0"/>
              <a:t>④権利擁護、虐待防止に必要な取り組み</a:t>
            </a:r>
          </a:p>
        </p:txBody>
      </p:sp>
      <p:sp>
        <p:nvSpPr>
          <p:cNvPr id="4" name="スライド番号プレースホルダー 3">
            <a:extLst>
              <a:ext uri="{FF2B5EF4-FFF2-40B4-BE49-F238E27FC236}">
                <a16:creationId xmlns:a16="http://schemas.microsoft.com/office/drawing/2014/main" id="{E8B8AC1A-4749-4392-8844-522D2A358DCE}"/>
              </a:ext>
            </a:extLst>
          </p:cNvPr>
          <p:cNvSpPr>
            <a:spLocks noGrp="1"/>
          </p:cNvSpPr>
          <p:nvPr>
            <p:ph type="sldNum" sz="quarter" idx="12"/>
          </p:nvPr>
        </p:nvSpPr>
        <p:spPr>
          <a:xfrm>
            <a:off x="6948264" y="6507330"/>
            <a:ext cx="2133600" cy="476250"/>
          </a:xfrm>
        </p:spPr>
        <p:txBody>
          <a:bodyPr/>
          <a:lstStyle/>
          <a:p>
            <a:pPr>
              <a:defRPr/>
            </a:pPr>
            <a:fld id="{804D6B79-3AEB-42FE-A736-A41F7AEA0445}" type="slidenum">
              <a:rPr lang="en-US" altLang="ja-JP" smtClean="0"/>
              <a:pPr>
                <a:defRPr/>
              </a:pPr>
              <a:t>11</a:t>
            </a:fld>
            <a:endParaRPr lang="en-US" altLang="ja-JP"/>
          </a:p>
        </p:txBody>
      </p:sp>
      <p:sp>
        <p:nvSpPr>
          <p:cNvPr id="5" name="Text Box 15"/>
          <p:cNvSpPr txBox="1">
            <a:spLocks noChangeArrowheads="1"/>
          </p:cNvSpPr>
          <p:nvPr/>
        </p:nvSpPr>
        <p:spPr bwMode="auto">
          <a:xfrm>
            <a:off x="107504" y="6525345"/>
            <a:ext cx="3600400" cy="276999"/>
          </a:xfrm>
          <a:prstGeom prst="rect">
            <a:avLst/>
          </a:prstGeom>
          <a:noFill/>
          <a:ln w="9525">
            <a:noFill/>
            <a:miter lim="800000"/>
            <a:headEnd/>
            <a:tailEnd/>
          </a:ln>
        </p:spPr>
        <p:txBody>
          <a:bodyPr wrap="square">
            <a:spAutoFit/>
          </a:bodyPr>
          <a:lstStyle/>
          <a:p>
            <a:r>
              <a:rPr lang="ja-JP" altLang="en-US" sz="1200" i="1" dirty="0">
                <a:latin typeface="ＭＳ Ｐ明朝" panose="02020600040205080304" pitchFamily="18" charset="-128"/>
                <a:ea typeface="ＭＳ Ｐ明朝" panose="02020600040205080304" pitchFamily="18" charset="-128"/>
              </a:rPr>
              <a:t>平成</a:t>
            </a:r>
            <a:r>
              <a:rPr lang="en-US" altLang="ja-JP" sz="1200" i="1" dirty="0">
                <a:latin typeface="ＭＳ Ｐ明朝" panose="02020600040205080304" pitchFamily="18" charset="-128"/>
                <a:ea typeface="ＭＳ Ｐ明朝" panose="02020600040205080304" pitchFamily="18" charset="-128"/>
              </a:rPr>
              <a:t>30</a:t>
            </a:r>
            <a:r>
              <a:rPr lang="ja-JP" altLang="en-US" sz="1200" i="1" dirty="0">
                <a:latin typeface="ＭＳ Ｐ明朝" panose="02020600040205080304" pitchFamily="18" charset="-128"/>
                <a:ea typeface="ＭＳ Ｐ明朝" panose="02020600040205080304" pitchFamily="18" charset="-128"/>
              </a:rPr>
              <a:t>年度主任相談支援専門員養成研修</a:t>
            </a:r>
            <a:endParaRPr lang="en-US" altLang="ja-JP" sz="1200" i="1" dirty="0">
              <a:latin typeface="ＭＳ Ｐ明朝" panose="02020600040205080304" pitchFamily="18" charset="-128"/>
              <a:ea typeface="ＭＳ Ｐ明朝" panose="02020600040205080304" pitchFamily="18" charset="-128"/>
            </a:endParaRPr>
          </a:p>
        </p:txBody>
      </p:sp>
    </p:spTree>
    <p:extLst>
      <p:ext uri="{BB962C8B-B14F-4D97-AF65-F5344CB8AC3E}">
        <p14:creationId xmlns:p14="http://schemas.microsoft.com/office/powerpoint/2010/main" val="173101932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624F9FE9-7005-4293-B465-215FE9276C6C}"/>
              </a:ext>
            </a:extLst>
          </p:cNvPr>
          <p:cNvSpPr>
            <a:spLocks noGrp="1"/>
          </p:cNvSpPr>
          <p:nvPr>
            <p:ph type="title"/>
          </p:nvPr>
        </p:nvSpPr>
        <p:spPr/>
        <p:txBody>
          <a:bodyPr/>
          <a:lstStyle/>
          <a:p>
            <a:r>
              <a:rPr kumimoji="1" lang="ja-JP" altLang="en-US" dirty="0"/>
              <a:t>地域共生社会実現と</a:t>
            </a:r>
            <a:br>
              <a:rPr kumimoji="1" lang="en-US" altLang="ja-JP" dirty="0"/>
            </a:br>
            <a:r>
              <a:rPr kumimoji="1" lang="ja-JP" altLang="en-US" dirty="0"/>
              <a:t>基幹相談支援センター</a:t>
            </a:r>
          </a:p>
        </p:txBody>
      </p:sp>
      <p:sp>
        <p:nvSpPr>
          <p:cNvPr id="3" name="コンテンツ プレースホルダー 2">
            <a:extLst>
              <a:ext uri="{FF2B5EF4-FFF2-40B4-BE49-F238E27FC236}">
                <a16:creationId xmlns:a16="http://schemas.microsoft.com/office/drawing/2014/main" id="{C274AE96-5D0A-4F34-AF91-BDD12A015D42}"/>
              </a:ext>
            </a:extLst>
          </p:cNvPr>
          <p:cNvSpPr>
            <a:spLocks noGrp="1"/>
          </p:cNvSpPr>
          <p:nvPr>
            <p:ph idx="1"/>
          </p:nvPr>
        </p:nvSpPr>
        <p:spPr/>
        <p:txBody>
          <a:bodyPr/>
          <a:lstStyle/>
          <a:p>
            <a:r>
              <a:rPr kumimoji="1" lang="ja-JP" altLang="en-US" dirty="0"/>
              <a:t>相談支援の重層的な基盤のなかで、地域のニーズキャッチができること</a:t>
            </a:r>
            <a:endParaRPr kumimoji="1" lang="en-US" altLang="ja-JP" dirty="0"/>
          </a:p>
          <a:p>
            <a:r>
              <a:rPr kumimoji="1" lang="ja-JP" altLang="en-US" dirty="0"/>
              <a:t>包括的相談支援体制を構築するなかで、一人ひとりのさまざまなニーズに対応できる人材を育成できること</a:t>
            </a:r>
            <a:endParaRPr kumimoji="1" lang="en-US" altLang="ja-JP" dirty="0"/>
          </a:p>
          <a:p>
            <a:r>
              <a:rPr kumimoji="1" lang="ja-JP" altLang="en-US" dirty="0"/>
              <a:t>地域でのさまざま人々や機関などとの有機的な連携体制づくり・・・地域を動かすシステムの構築</a:t>
            </a:r>
            <a:endParaRPr kumimoji="1" lang="en-US" altLang="ja-JP" dirty="0"/>
          </a:p>
          <a:p>
            <a:endParaRPr kumimoji="1" lang="ja-JP" altLang="en-US" dirty="0"/>
          </a:p>
        </p:txBody>
      </p:sp>
      <p:sp>
        <p:nvSpPr>
          <p:cNvPr id="4" name="スライド番号プレースホルダー 3">
            <a:extLst>
              <a:ext uri="{FF2B5EF4-FFF2-40B4-BE49-F238E27FC236}">
                <a16:creationId xmlns:a16="http://schemas.microsoft.com/office/drawing/2014/main" id="{B40BC584-BA3F-482C-B89B-4CFEC0227036}"/>
              </a:ext>
            </a:extLst>
          </p:cNvPr>
          <p:cNvSpPr>
            <a:spLocks noGrp="1"/>
          </p:cNvSpPr>
          <p:nvPr>
            <p:ph type="sldNum" sz="quarter" idx="12"/>
          </p:nvPr>
        </p:nvSpPr>
        <p:spPr>
          <a:xfrm>
            <a:off x="6876256" y="6525345"/>
            <a:ext cx="2133600" cy="476250"/>
          </a:xfrm>
        </p:spPr>
        <p:txBody>
          <a:bodyPr/>
          <a:lstStyle/>
          <a:p>
            <a:pPr>
              <a:defRPr/>
            </a:pPr>
            <a:fld id="{804D6B79-3AEB-42FE-A736-A41F7AEA0445}" type="slidenum">
              <a:rPr lang="en-US" altLang="ja-JP" smtClean="0"/>
              <a:pPr>
                <a:defRPr/>
              </a:pPr>
              <a:t>12</a:t>
            </a:fld>
            <a:endParaRPr lang="en-US" altLang="ja-JP" dirty="0"/>
          </a:p>
        </p:txBody>
      </p:sp>
      <p:sp>
        <p:nvSpPr>
          <p:cNvPr id="5" name="Text Box 15"/>
          <p:cNvSpPr txBox="1">
            <a:spLocks noChangeArrowheads="1"/>
          </p:cNvSpPr>
          <p:nvPr/>
        </p:nvSpPr>
        <p:spPr bwMode="auto">
          <a:xfrm>
            <a:off x="107504" y="6525345"/>
            <a:ext cx="3600400" cy="276999"/>
          </a:xfrm>
          <a:prstGeom prst="rect">
            <a:avLst/>
          </a:prstGeom>
          <a:noFill/>
          <a:ln w="9525">
            <a:noFill/>
            <a:miter lim="800000"/>
            <a:headEnd/>
            <a:tailEnd/>
          </a:ln>
        </p:spPr>
        <p:txBody>
          <a:bodyPr wrap="square">
            <a:spAutoFit/>
          </a:bodyPr>
          <a:lstStyle/>
          <a:p>
            <a:r>
              <a:rPr lang="ja-JP" altLang="en-US" sz="1200" i="1" dirty="0">
                <a:latin typeface="ＭＳ Ｐ明朝" panose="02020600040205080304" pitchFamily="18" charset="-128"/>
                <a:ea typeface="ＭＳ Ｐ明朝" panose="02020600040205080304" pitchFamily="18" charset="-128"/>
              </a:rPr>
              <a:t>平成</a:t>
            </a:r>
            <a:r>
              <a:rPr lang="en-US" altLang="ja-JP" sz="1200" i="1" dirty="0">
                <a:latin typeface="ＭＳ Ｐ明朝" panose="02020600040205080304" pitchFamily="18" charset="-128"/>
                <a:ea typeface="ＭＳ Ｐ明朝" panose="02020600040205080304" pitchFamily="18" charset="-128"/>
              </a:rPr>
              <a:t>30</a:t>
            </a:r>
            <a:r>
              <a:rPr lang="ja-JP" altLang="en-US" sz="1200" i="1" dirty="0">
                <a:latin typeface="ＭＳ Ｐ明朝" panose="02020600040205080304" pitchFamily="18" charset="-128"/>
                <a:ea typeface="ＭＳ Ｐ明朝" panose="02020600040205080304" pitchFamily="18" charset="-128"/>
              </a:rPr>
              <a:t>年度主任相談支援専門員養成研修</a:t>
            </a:r>
            <a:endParaRPr lang="en-US" altLang="ja-JP" sz="1200" i="1" dirty="0">
              <a:latin typeface="ＭＳ Ｐ明朝" panose="02020600040205080304" pitchFamily="18" charset="-128"/>
              <a:ea typeface="ＭＳ Ｐ明朝" panose="02020600040205080304" pitchFamily="18" charset="-128"/>
            </a:endParaRPr>
          </a:p>
        </p:txBody>
      </p:sp>
    </p:spTree>
    <p:extLst>
      <p:ext uri="{BB962C8B-B14F-4D97-AF65-F5344CB8AC3E}">
        <p14:creationId xmlns:p14="http://schemas.microsoft.com/office/powerpoint/2010/main" val="4617387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CFDFA9C0-34C1-4EC9-B769-F0B59AEFDAE0}"/>
              </a:ext>
            </a:extLst>
          </p:cNvPr>
          <p:cNvSpPr>
            <a:spLocks noGrp="1"/>
          </p:cNvSpPr>
          <p:nvPr>
            <p:ph type="title"/>
          </p:nvPr>
        </p:nvSpPr>
        <p:spPr/>
        <p:txBody>
          <a:bodyPr/>
          <a:lstStyle/>
          <a:p>
            <a:r>
              <a:rPr kumimoji="1" lang="ja-JP" altLang="en-US" dirty="0"/>
              <a:t>地域共生社会実現と</a:t>
            </a:r>
            <a:br>
              <a:rPr kumimoji="1" lang="en-US" altLang="ja-JP" dirty="0"/>
            </a:br>
            <a:r>
              <a:rPr kumimoji="1" lang="ja-JP" altLang="en-US" dirty="0"/>
              <a:t>主任相談支援専門員</a:t>
            </a:r>
          </a:p>
        </p:txBody>
      </p:sp>
      <p:sp>
        <p:nvSpPr>
          <p:cNvPr id="3" name="コンテンツ プレースホルダー 2">
            <a:extLst>
              <a:ext uri="{FF2B5EF4-FFF2-40B4-BE49-F238E27FC236}">
                <a16:creationId xmlns:a16="http://schemas.microsoft.com/office/drawing/2014/main" id="{159F5A8B-648E-4671-A68B-CFE70E9FEC64}"/>
              </a:ext>
            </a:extLst>
          </p:cNvPr>
          <p:cNvSpPr>
            <a:spLocks noGrp="1"/>
          </p:cNvSpPr>
          <p:nvPr>
            <p:ph idx="1"/>
          </p:nvPr>
        </p:nvSpPr>
        <p:spPr/>
        <p:txBody>
          <a:bodyPr/>
          <a:lstStyle/>
          <a:p>
            <a:r>
              <a:rPr kumimoji="1" lang="ja-JP" altLang="en-US" dirty="0"/>
              <a:t>主任相談支援専門員の役割として</a:t>
            </a:r>
            <a:endParaRPr kumimoji="1" lang="en-US" altLang="ja-JP" dirty="0"/>
          </a:p>
          <a:p>
            <a:pPr marL="0" indent="0">
              <a:buNone/>
            </a:pPr>
            <a:r>
              <a:rPr kumimoji="1" lang="ja-JP" altLang="en-US" dirty="0"/>
              <a:t>①中立公正（利用者中心）による業務指針</a:t>
            </a:r>
            <a:endParaRPr kumimoji="1" lang="en-US" altLang="ja-JP" dirty="0"/>
          </a:p>
          <a:p>
            <a:pPr marL="0" indent="0">
              <a:buNone/>
            </a:pPr>
            <a:r>
              <a:rPr kumimoji="1" lang="ja-JP" altLang="en-US" dirty="0"/>
              <a:t>②基本相談支援を実施する能力を基盤にし、</a:t>
            </a:r>
            <a:endParaRPr kumimoji="1" lang="en-US" altLang="ja-JP" dirty="0"/>
          </a:p>
          <a:p>
            <a:pPr marL="0" indent="0">
              <a:buNone/>
            </a:pPr>
            <a:r>
              <a:rPr kumimoji="1" lang="ja-JP" altLang="en-US" dirty="0"/>
              <a:t>　適切なサービス等利用計画案を作成する</a:t>
            </a:r>
            <a:endParaRPr kumimoji="1" lang="en-US" altLang="ja-JP" dirty="0"/>
          </a:p>
          <a:p>
            <a:pPr marL="0" indent="0">
              <a:buNone/>
            </a:pPr>
            <a:r>
              <a:rPr kumimoji="1" lang="ja-JP" altLang="en-US" dirty="0"/>
              <a:t>　現場での実地教育を行う</a:t>
            </a:r>
            <a:endParaRPr kumimoji="1" lang="en-US" altLang="ja-JP" dirty="0"/>
          </a:p>
          <a:p>
            <a:pPr marL="0" indent="0">
              <a:buNone/>
            </a:pPr>
            <a:r>
              <a:rPr kumimoji="1" lang="ja-JP" altLang="en-US" dirty="0"/>
              <a:t>→初任者や現任者の実習の受け入れも</a:t>
            </a:r>
            <a:endParaRPr kumimoji="1" lang="en-US" altLang="ja-JP" dirty="0"/>
          </a:p>
          <a:p>
            <a:pPr marL="0" indent="0">
              <a:buNone/>
            </a:pPr>
            <a:r>
              <a:rPr kumimoji="1" lang="ja-JP" altLang="en-US" dirty="0"/>
              <a:t>③要望苦情に対する解決への取り組み</a:t>
            </a:r>
            <a:endParaRPr kumimoji="1" lang="en-US" altLang="ja-JP" dirty="0"/>
          </a:p>
          <a:p>
            <a:pPr marL="0" indent="0">
              <a:buNone/>
            </a:pPr>
            <a:r>
              <a:rPr kumimoji="1" lang="ja-JP" altLang="en-US" dirty="0"/>
              <a:t>④相談支援体制の強化と地域づくりの推進役</a:t>
            </a:r>
          </a:p>
        </p:txBody>
      </p:sp>
      <p:sp>
        <p:nvSpPr>
          <p:cNvPr id="4" name="スライド番号プレースホルダー 3">
            <a:extLst>
              <a:ext uri="{FF2B5EF4-FFF2-40B4-BE49-F238E27FC236}">
                <a16:creationId xmlns:a16="http://schemas.microsoft.com/office/drawing/2014/main" id="{8E8DED75-02E7-49CA-8EE8-CE396E3E865C}"/>
              </a:ext>
            </a:extLst>
          </p:cNvPr>
          <p:cNvSpPr>
            <a:spLocks noGrp="1"/>
          </p:cNvSpPr>
          <p:nvPr>
            <p:ph type="sldNum" sz="quarter" idx="12"/>
          </p:nvPr>
        </p:nvSpPr>
        <p:spPr>
          <a:xfrm>
            <a:off x="6982188" y="6525345"/>
            <a:ext cx="2133600" cy="476250"/>
          </a:xfrm>
        </p:spPr>
        <p:txBody>
          <a:bodyPr/>
          <a:lstStyle/>
          <a:p>
            <a:pPr>
              <a:defRPr/>
            </a:pPr>
            <a:fld id="{804D6B79-3AEB-42FE-A736-A41F7AEA0445}" type="slidenum">
              <a:rPr lang="en-US" altLang="ja-JP" smtClean="0"/>
              <a:pPr>
                <a:defRPr/>
              </a:pPr>
              <a:t>13</a:t>
            </a:fld>
            <a:endParaRPr lang="en-US" altLang="ja-JP" dirty="0"/>
          </a:p>
        </p:txBody>
      </p:sp>
      <p:sp>
        <p:nvSpPr>
          <p:cNvPr id="5" name="Text Box 15"/>
          <p:cNvSpPr txBox="1">
            <a:spLocks noChangeArrowheads="1"/>
          </p:cNvSpPr>
          <p:nvPr/>
        </p:nvSpPr>
        <p:spPr bwMode="auto">
          <a:xfrm>
            <a:off x="107504" y="6525345"/>
            <a:ext cx="3600400" cy="276999"/>
          </a:xfrm>
          <a:prstGeom prst="rect">
            <a:avLst/>
          </a:prstGeom>
          <a:noFill/>
          <a:ln w="9525">
            <a:noFill/>
            <a:miter lim="800000"/>
            <a:headEnd/>
            <a:tailEnd/>
          </a:ln>
        </p:spPr>
        <p:txBody>
          <a:bodyPr wrap="square">
            <a:spAutoFit/>
          </a:bodyPr>
          <a:lstStyle/>
          <a:p>
            <a:r>
              <a:rPr lang="ja-JP" altLang="en-US" sz="1200" i="1" dirty="0">
                <a:latin typeface="ＭＳ Ｐ明朝" panose="02020600040205080304" pitchFamily="18" charset="-128"/>
                <a:ea typeface="ＭＳ Ｐ明朝" panose="02020600040205080304" pitchFamily="18" charset="-128"/>
              </a:rPr>
              <a:t>平成</a:t>
            </a:r>
            <a:r>
              <a:rPr lang="en-US" altLang="ja-JP" sz="1200" i="1" dirty="0">
                <a:latin typeface="ＭＳ Ｐ明朝" panose="02020600040205080304" pitchFamily="18" charset="-128"/>
                <a:ea typeface="ＭＳ Ｐ明朝" panose="02020600040205080304" pitchFamily="18" charset="-128"/>
              </a:rPr>
              <a:t>30</a:t>
            </a:r>
            <a:r>
              <a:rPr lang="ja-JP" altLang="en-US" sz="1200" i="1" dirty="0">
                <a:latin typeface="ＭＳ Ｐ明朝" panose="02020600040205080304" pitchFamily="18" charset="-128"/>
                <a:ea typeface="ＭＳ Ｐ明朝" panose="02020600040205080304" pitchFamily="18" charset="-128"/>
              </a:rPr>
              <a:t>年度主任相談支援専門員養成研修</a:t>
            </a:r>
            <a:endParaRPr lang="en-US" altLang="ja-JP" sz="1200" i="1" dirty="0">
              <a:latin typeface="ＭＳ Ｐ明朝" panose="02020600040205080304" pitchFamily="18" charset="-128"/>
              <a:ea typeface="ＭＳ Ｐ明朝" panose="02020600040205080304" pitchFamily="18" charset="-128"/>
            </a:endParaRPr>
          </a:p>
        </p:txBody>
      </p:sp>
    </p:spTree>
    <p:extLst>
      <p:ext uri="{BB962C8B-B14F-4D97-AF65-F5344CB8AC3E}">
        <p14:creationId xmlns:p14="http://schemas.microsoft.com/office/powerpoint/2010/main" val="263103730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7115EA58-5A9A-40EA-9295-A828813666F1}"/>
              </a:ext>
            </a:extLst>
          </p:cNvPr>
          <p:cNvSpPr>
            <a:spLocks noGrp="1"/>
          </p:cNvSpPr>
          <p:nvPr>
            <p:ph type="title"/>
          </p:nvPr>
        </p:nvSpPr>
        <p:spPr/>
        <p:txBody>
          <a:bodyPr/>
          <a:lstStyle/>
          <a:p>
            <a:r>
              <a:rPr lang="ja-JP" altLang="en-US" dirty="0"/>
              <a:t>地域共生社会実現と</a:t>
            </a:r>
            <a:br>
              <a:rPr lang="en-US" altLang="ja-JP" dirty="0"/>
            </a:br>
            <a:r>
              <a:rPr lang="ja-JP" altLang="en-US" dirty="0"/>
              <a:t>主任相談支援専門員</a:t>
            </a:r>
            <a:endParaRPr kumimoji="1" lang="ja-JP" altLang="en-US" dirty="0"/>
          </a:p>
        </p:txBody>
      </p:sp>
      <p:sp>
        <p:nvSpPr>
          <p:cNvPr id="3" name="コンテンツ プレースホルダー 2">
            <a:extLst>
              <a:ext uri="{FF2B5EF4-FFF2-40B4-BE49-F238E27FC236}">
                <a16:creationId xmlns:a16="http://schemas.microsoft.com/office/drawing/2014/main" id="{280338E9-7F10-42C0-9CF2-3960E8E283ED}"/>
              </a:ext>
            </a:extLst>
          </p:cNvPr>
          <p:cNvSpPr>
            <a:spLocks noGrp="1"/>
          </p:cNvSpPr>
          <p:nvPr>
            <p:ph idx="1"/>
          </p:nvPr>
        </p:nvSpPr>
        <p:spPr/>
        <p:txBody>
          <a:bodyPr/>
          <a:lstStyle/>
          <a:p>
            <a:pPr marL="0" indent="0">
              <a:buNone/>
            </a:pPr>
            <a:r>
              <a:rPr kumimoji="1" lang="ja-JP" altLang="en-US" dirty="0"/>
              <a:t>地域力強化検討会でのまとめと照らして</a:t>
            </a:r>
            <a:endParaRPr kumimoji="1" lang="en-US" altLang="ja-JP" dirty="0"/>
          </a:p>
          <a:p>
            <a:pPr marL="0" indent="0">
              <a:buNone/>
            </a:pPr>
            <a:r>
              <a:rPr kumimoji="1" lang="ja-JP" altLang="en-US" dirty="0"/>
              <a:t>　　　　　　　「ソーシャルワーク機能」をあげると</a:t>
            </a:r>
            <a:endParaRPr kumimoji="1" lang="en-US" altLang="ja-JP" dirty="0"/>
          </a:p>
          <a:p>
            <a:pPr marL="0" indent="0">
              <a:buNone/>
            </a:pPr>
            <a:r>
              <a:rPr kumimoji="1" lang="ja-JP" altLang="en-US" dirty="0"/>
              <a:t>①制度横断的な知識を有すること</a:t>
            </a:r>
            <a:endParaRPr kumimoji="1" lang="en-US" altLang="ja-JP" dirty="0"/>
          </a:p>
          <a:p>
            <a:pPr marL="0" indent="0">
              <a:buNone/>
            </a:pPr>
            <a:r>
              <a:rPr kumimoji="1" lang="ja-JP" altLang="en-US" dirty="0"/>
              <a:t>②アセスメントの力</a:t>
            </a:r>
            <a:endParaRPr kumimoji="1" lang="en-US" altLang="ja-JP" dirty="0"/>
          </a:p>
          <a:p>
            <a:pPr marL="0" indent="0">
              <a:buNone/>
            </a:pPr>
            <a:r>
              <a:rPr kumimoji="1" lang="ja-JP" altLang="en-US" dirty="0"/>
              <a:t>③支援計画の立案・評価</a:t>
            </a:r>
            <a:endParaRPr kumimoji="1" lang="en-US" altLang="ja-JP" dirty="0"/>
          </a:p>
          <a:p>
            <a:pPr marL="0" indent="0">
              <a:buNone/>
            </a:pPr>
            <a:r>
              <a:rPr kumimoji="1" lang="ja-JP" altLang="en-US" dirty="0"/>
              <a:t>④関係者の連携・調整</a:t>
            </a:r>
            <a:endParaRPr kumimoji="1" lang="en-US" altLang="ja-JP" dirty="0"/>
          </a:p>
          <a:p>
            <a:pPr marL="0" indent="0">
              <a:buNone/>
            </a:pPr>
            <a:r>
              <a:rPr kumimoji="1" lang="ja-JP" altLang="en-US" dirty="0"/>
              <a:t>⑤社会資源開発ができるような包括的な相談</a:t>
            </a:r>
            <a:endParaRPr kumimoji="1" lang="en-US" altLang="ja-JP" dirty="0"/>
          </a:p>
          <a:p>
            <a:pPr marL="0" indent="0">
              <a:buNone/>
            </a:pPr>
            <a:r>
              <a:rPr kumimoji="1" lang="ja-JP" altLang="en-US" dirty="0"/>
              <a:t>　支援を担える人材</a:t>
            </a:r>
          </a:p>
        </p:txBody>
      </p:sp>
      <p:sp>
        <p:nvSpPr>
          <p:cNvPr id="4" name="スライド番号プレースホルダー 3">
            <a:extLst>
              <a:ext uri="{FF2B5EF4-FFF2-40B4-BE49-F238E27FC236}">
                <a16:creationId xmlns:a16="http://schemas.microsoft.com/office/drawing/2014/main" id="{4309B7EB-F942-43E9-87CD-95492346FE94}"/>
              </a:ext>
            </a:extLst>
          </p:cNvPr>
          <p:cNvSpPr>
            <a:spLocks noGrp="1"/>
          </p:cNvSpPr>
          <p:nvPr>
            <p:ph type="sldNum" sz="quarter" idx="12"/>
          </p:nvPr>
        </p:nvSpPr>
        <p:spPr>
          <a:xfrm>
            <a:off x="6948264" y="6525345"/>
            <a:ext cx="2133600" cy="476250"/>
          </a:xfrm>
        </p:spPr>
        <p:txBody>
          <a:bodyPr/>
          <a:lstStyle/>
          <a:p>
            <a:pPr>
              <a:defRPr/>
            </a:pPr>
            <a:fld id="{804D6B79-3AEB-42FE-A736-A41F7AEA0445}" type="slidenum">
              <a:rPr lang="en-US" altLang="ja-JP" smtClean="0"/>
              <a:pPr>
                <a:defRPr/>
              </a:pPr>
              <a:t>14</a:t>
            </a:fld>
            <a:endParaRPr lang="en-US" altLang="ja-JP" dirty="0"/>
          </a:p>
        </p:txBody>
      </p:sp>
      <p:sp>
        <p:nvSpPr>
          <p:cNvPr id="5" name="Text Box 15"/>
          <p:cNvSpPr txBox="1">
            <a:spLocks noChangeArrowheads="1"/>
          </p:cNvSpPr>
          <p:nvPr/>
        </p:nvSpPr>
        <p:spPr bwMode="auto">
          <a:xfrm>
            <a:off x="107504" y="6525345"/>
            <a:ext cx="3600400" cy="276999"/>
          </a:xfrm>
          <a:prstGeom prst="rect">
            <a:avLst/>
          </a:prstGeom>
          <a:noFill/>
          <a:ln w="9525">
            <a:noFill/>
            <a:miter lim="800000"/>
            <a:headEnd/>
            <a:tailEnd/>
          </a:ln>
        </p:spPr>
        <p:txBody>
          <a:bodyPr wrap="square">
            <a:spAutoFit/>
          </a:bodyPr>
          <a:lstStyle/>
          <a:p>
            <a:r>
              <a:rPr lang="ja-JP" altLang="en-US" sz="1200" i="1" dirty="0">
                <a:latin typeface="ＭＳ Ｐ明朝" panose="02020600040205080304" pitchFamily="18" charset="-128"/>
                <a:ea typeface="ＭＳ Ｐ明朝" panose="02020600040205080304" pitchFamily="18" charset="-128"/>
              </a:rPr>
              <a:t>平成</a:t>
            </a:r>
            <a:r>
              <a:rPr lang="en-US" altLang="ja-JP" sz="1200" i="1" dirty="0">
                <a:latin typeface="ＭＳ Ｐ明朝" panose="02020600040205080304" pitchFamily="18" charset="-128"/>
                <a:ea typeface="ＭＳ Ｐ明朝" panose="02020600040205080304" pitchFamily="18" charset="-128"/>
              </a:rPr>
              <a:t>30</a:t>
            </a:r>
            <a:r>
              <a:rPr lang="ja-JP" altLang="en-US" sz="1200" i="1" dirty="0">
                <a:latin typeface="ＭＳ Ｐ明朝" panose="02020600040205080304" pitchFamily="18" charset="-128"/>
                <a:ea typeface="ＭＳ Ｐ明朝" panose="02020600040205080304" pitchFamily="18" charset="-128"/>
              </a:rPr>
              <a:t>年度主任相談支援専門員養成研修</a:t>
            </a:r>
            <a:endParaRPr lang="en-US" altLang="ja-JP" sz="1200" i="1" dirty="0">
              <a:latin typeface="ＭＳ Ｐ明朝" panose="02020600040205080304" pitchFamily="18" charset="-128"/>
              <a:ea typeface="ＭＳ Ｐ明朝" panose="02020600040205080304" pitchFamily="18" charset="-128"/>
            </a:endParaRPr>
          </a:p>
        </p:txBody>
      </p:sp>
    </p:spTree>
    <p:extLst>
      <p:ext uri="{BB962C8B-B14F-4D97-AF65-F5344CB8AC3E}">
        <p14:creationId xmlns:p14="http://schemas.microsoft.com/office/powerpoint/2010/main" val="365225714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BE1E4DA9-2DA7-449C-9DAF-0EBC288AE5B0}"/>
              </a:ext>
            </a:extLst>
          </p:cNvPr>
          <p:cNvSpPr>
            <a:spLocks noGrp="1"/>
          </p:cNvSpPr>
          <p:nvPr>
            <p:ph type="title"/>
          </p:nvPr>
        </p:nvSpPr>
        <p:spPr/>
        <p:txBody>
          <a:bodyPr/>
          <a:lstStyle/>
          <a:p>
            <a:r>
              <a:rPr lang="ja-JP" altLang="en-US" dirty="0"/>
              <a:t>地域共生社会実現と</a:t>
            </a:r>
            <a:br>
              <a:rPr lang="en-US" altLang="ja-JP" dirty="0"/>
            </a:br>
            <a:r>
              <a:rPr lang="ja-JP" altLang="en-US" dirty="0"/>
              <a:t>主任相談支援専門員</a:t>
            </a:r>
            <a:endParaRPr kumimoji="1" lang="ja-JP" altLang="en-US" dirty="0"/>
          </a:p>
        </p:txBody>
      </p:sp>
      <p:sp>
        <p:nvSpPr>
          <p:cNvPr id="3" name="コンテンツ プレースホルダー 2">
            <a:extLst>
              <a:ext uri="{FF2B5EF4-FFF2-40B4-BE49-F238E27FC236}">
                <a16:creationId xmlns:a16="http://schemas.microsoft.com/office/drawing/2014/main" id="{88FE85DC-D841-405A-839D-9DCE15B12716}"/>
              </a:ext>
            </a:extLst>
          </p:cNvPr>
          <p:cNvSpPr>
            <a:spLocks noGrp="1"/>
          </p:cNvSpPr>
          <p:nvPr>
            <p:ph idx="1"/>
          </p:nvPr>
        </p:nvSpPr>
        <p:spPr>
          <a:xfrm>
            <a:off x="457200" y="1916832"/>
            <a:ext cx="8229600" cy="4177581"/>
          </a:xfrm>
        </p:spPr>
        <p:txBody>
          <a:bodyPr/>
          <a:lstStyle/>
          <a:p>
            <a:r>
              <a:rPr kumimoji="1" lang="ja-JP" altLang="en-US" sz="2800" dirty="0"/>
              <a:t>相談支援専門員としての専門的な個別支援や基本相談力</a:t>
            </a:r>
            <a:r>
              <a:rPr kumimoji="1" lang="ja-JP" altLang="en-US" sz="2800" dirty="0">
                <a:solidFill>
                  <a:srgbClr val="FF0000"/>
                </a:solidFill>
              </a:rPr>
              <a:t>：ニーズのある住民</a:t>
            </a:r>
            <a:r>
              <a:rPr lang="ja-JP" altLang="en-US" sz="2800" dirty="0">
                <a:solidFill>
                  <a:srgbClr val="FF0000"/>
                </a:solidFill>
              </a:rPr>
              <a:t>を支えることができる力</a:t>
            </a:r>
            <a:endParaRPr lang="en-US" altLang="ja-JP" sz="2800" dirty="0">
              <a:solidFill>
                <a:srgbClr val="FF0000"/>
              </a:solidFill>
            </a:endParaRPr>
          </a:p>
          <a:p>
            <a:pPr marL="0" indent="0">
              <a:buNone/>
            </a:pPr>
            <a:endParaRPr kumimoji="1" lang="en-US" altLang="ja-JP" sz="2800" dirty="0">
              <a:solidFill>
                <a:srgbClr val="FF0000"/>
              </a:solidFill>
            </a:endParaRPr>
          </a:p>
          <a:p>
            <a:r>
              <a:rPr kumimoji="1" lang="ja-JP" altLang="en-US" sz="2800" dirty="0"/>
              <a:t>地域の相談支援専門員に対する相談役として、先導者として、研修などの人材育成の仕掛け人として</a:t>
            </a:r>
            <a:r>
              <a:rPr kumimoji="1" lang="ja-JP" altLang="en-US" sz="2800" dirty="0">
                <a:solidFill>
                  <a:srgbClr val="FF0000"/>
                </a:solidFill>
              </a:rPr>
              <a:t>：</a:t>
            </a:r>
            <a:r>
              <a:rPr lang="ja-JP" altLang="en-US" sz="2800" dirty="0">
                <a:solidFill>
                  <a:srgbClr val="FF0000"/>
                </a:solidFill>
              </a:rPr>
              <a:t>それらを支える人をつくりだす力</a:t>
            </a:r>
            <a:endParaRPr lang="en-US" altLang="ja-JP" sz="2800" dirty="0">
              <a:solidFill>
                <a:srgbClr val="FF0000"/>
              </a:solidFill>
            </a:endParaRPr>
          </a:p>
          <a:p>
            <a:endParaRPr kumimoji="1" lang="en-US" altLang="ja-JP" sz="2800" dirty="0"/>
          </a:p>
          <a:p>
            <a:r>
              <a:rPr kumimoji="1" lang="ja-JP" altLang="en-US" sz="2800" dirty="0"/>
              <a:t>一人の思いを地域のニーズへつなげられる</a:t>
            </a:r>
            <a:endParaRPr kumimoji="1" lang="en-US" altLang="ja-JP" sz="2800" dirty="0"/>
          </a:p>
          <a:p>
            <a:pPr marL="0" indent="0">
              <a:buNone/>
            </a:pPr>
            <a:r>
              <a:rPr kumimoji="1" lang="ja-JP" altLang="en-US" sz="2800" dirty="0"/>
              <a:t>　</a:t>
            </a:r>
            <a:r>
              <a:rPr kumimoji="1" lang="ja-JP" altLang="en-US" sz="2800" dirty="0">
                <a:solidFill>
                  <a:srgbClr val="FF0000"/>
                </a:solidFill>
              </a:rPr>
              <a:t>：住民一人ひとりを地域で支える地域のづくりの力</a:t>
            </a:r>
            <a:endParaRPr kumimoji="1" lang="en-US" altLang="ja-JP" sz="2800" dirty="0">
              <a:solidFill>
                <a:srgbClr val="FF0000"/>
              </a:solidFill>
            </a:endParaRPr>
          </a:p>
          <a:p>
            <a:endParaRPr kumimoji="1" lang="ja-JP" altLang="en-US" dirty="0"/>
          </a:p>
        </p:txBody>
      </p:sp>
      <p:sp>
        <p:nvSpPr>
          <p:cNvPr id="4" name="スライド番号プレースホルダー 3">
            <a:extLst>
              <a:ext uri="{FF2B5EF4-FFF2-40B4-BE49-F238E27FC236}">
                <a16:creationId xmlns:a16="http://schemas.microsoft.com/office/drawing/2014/main" id="{A28131ED-A9A4-468E-83BB-2CF0A8D2EA18}"/>
              </a:ext>
            </a:extLst>
          </p:cNvPr>
          <p:cNvSpPr>
            <a:spLocks noGrp="1"/>
          </p:cNvSpPr>
          <p:nvPr>
            <p:ph type="sldNum" sz="quarter" idx="12"/>
          </p:nvPr>
        </p:nvSpPr>
        <p:spPr>
          <a:xfrm>
            <a:off x="6991850" y="6525345"/>
            <a:ext cx="2133600" cy="476250"/>
          </a:xfrm>
        </p:spPr>
        <p:txBody>
          <a:bodyPr/>
          <a:lstStyle/>
          <a:p>
            <a:pPr>
              <a:defRPr/>
            </a:pPr>
            <a:fld id="{804D6B79-3AEB-42FE-A736-A41F7AEA0445}" type="slidenum">
              <a:rPr lang="en-US" altLang="ja-JP" smtClean="0"/>
              <a:pPr>
                <a:defRPr/>
              </a:pPr>
              <a:t>15</a:t>
            </a:fld>
            <a:endParaRPr lang="en-US" altLang="ja-JP" dirty="0"/>
          </a:p>
        </p:txBody>
      </p:sp>
      <p:sp>
        <p:nvSpPr>
          <p:cNvPr id="5" name="Text Box 15"/>
          <p:cNvSpPr txBox="1">
            <a:spLocks noChangeArrowheads="1"/>
          </p:cNvSpPr>
          <p:nvPr/>
        </p:nvSpPr>
        <p:spPr bwMode="auto">
          <a:xfrm>
            <a:off x="107504" y="6525345"/>
            <a:ext cx="3600400" cy="276999"/>
          </a:xfrm>
          <a:prstGeom prst="rect">
            <a:avLst/>
          </a:prstGeom>
          <a:noFill/>
          <a:ln w="9525">
            <a:noFill/>
            <a:miter lim="800000"/>
            <a:headEnd/>
            <a:tailEnd/>
          </a:ln>
        </p:spPr>
        <p:txBody>
          <a:bodyPr wrap="square">
            <a:spAutoFit/>
          </a:bodyPr>
          <a:lstStyle/>
          <a:p>
            <a:r>
              <a:rPr lang="ja-JP" altLang="en-US" sz="1200" i="1" dirty="0">
                <a:latin typeface="ＭＳ Ｐ明朝" panose="02020600040205080304" pitchFamily="18" charset="-128"/>
                <a:ea typeface="ＭＳ Ｐ明朝" panose="02020600040205080304" pitchFamily="18" charset="-128"/>
              </a:rPr>
              <a:t>平成</a:t>
            </a:r>
            <a:r>
              <a:rPr lang="en-US" altLang="ja-JP" sz="1200" i="1" dirty="0">
                <a:latin typeface="ＭＳ Ｐ明朝" panose="02020600040205080304" pitchFamily="18" charset="-128"/>
                <a:ea typeface="ＭＳ Ｐ明朝" panose="02020600040205080304" pitchFamily="18" charset="-128"/>
              </a:rPr>
              <a:t>30</a:t>
            </a:r>
            <a:r>
              <a:rPr lang="ja-JP" altLang="en-US" sz="1200" i="1" dirty="0">
                <a:latin typeface="ＭＳ Ｐ明朝" panose="02020600040205080304" pitchFamily="18" charset="-128"/>
                <a:ea typeface="ＭＳ Ｐ明朝" panose="02020600040205080304" pitchFamily="18" charset="-128"/>
              </a:rPr>
              <a:t>年度主任相談支援専門員養成研修</a:t>
            </a:r>
            <a:endParaRPr lang="en-US" altLang="ja-JP" sz="1200" i="1" dirty="0">
              <a:latin typeface="ＭＳ Ｐ明朝" panose="02020600040205080304" pitchFamily="18" charset="-128"/>
              <a:ea typeface="ＭＳ Ｐ明朝" panose="02020600040205080304" pitchFamily="18" charset="-128"/>
            </a:endParaRPr>
          </a:p>
        </p:txBody>
      </p:sp>
    </p:spTree>
    <p:extLst>
      <p:ext uri="{BB962C8B-B14F-4D97-AF65-F5344CB8AC3E}">
        <p14:creationId xmlns:p14="http://schemas.microsoft.com/office/powerpoint/2010/main" val="199090644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9BF23E9C-6DEC-4DA8-BDDC-2E764CCEF0FF}"/>
              </a:ext>
            </a:extLst>
          </p:cNvPr>
          <p:cNvSpPr>
            <a:spLocks noGrp="1"/>
          </p:cNvSpPr>
          <p:nvPr>
            <p:ph type="title"/>
          </p:nvPr>
        </p:nvSpPr>
        <p:spPr/>
        <p:txBody>
          <a:bodyPr/>
          <a:lstStyle/>
          <a:p>
            <a:r>
              <a:rPr lang="ja-JP" altLang="en-US" dirty="0"/>
              <a:t>地域共生社会実現と</a:t>
            </a:r>
            <a:br>
              <a:rPr lang="en-US" altLang="ja-JP" dirty="0"/>
            </a:br>
            <a:r>
              <a:rPr lang="ja-JP" altLang="en-US" dirty="0"/>
              <a:t>主任相談支援専門員</a:t>
            </a:r>
            <a:endParaRPr kumimoji="1" lang="ja-JP" altLang="en-US" dirty="0"/>
          </a:p>
        </p:txBody>
      </p:sp>
      <p:sp>
        <p:nvSpPr>
          <p:cNvPr id="3" name="コンテンツ プレースホルダー 2">
            <a:extLst>
              <a:ext uri="{FF2B5EF4-FFF2-40B4-BE49-F238E27FC236}">
                <a16:creationId xmlns:a16="http://schemas.microsoft.com/office/drawing/2014/main" id="{B5B5CCC7-6B97-4327-8635-66E600430453}"/>
              </a:ext>
            </a:extLst>
          </p:cNvPr>
          <p:cNvSpPr>
            <a:spLocks noGrp="1"/>
          </p:cNvSpPr>
          <p:nvPr>
            <p:ph idx="1"/>
          </p:nvPr>
        </p:nvSpPr>
        <p:spPr/>
        <p:txBody>
          <a:bodyPr/>
          <a:lstStyle/>
          <a:p>
            <a:r>
              <a:rPr lang="ja-JP" altLang="en-US" dirty="0"/>
              <a:t>地域を知る・アセスメントとだれとどのようにつながったらよいかを知っている</a:t>
            </a:r>
            <a:endParaRPr lang="en-US" altLang="ja-JP" dirty="0"/>
          </a:p>
          <a:p>
            <a:pPr marL="0" indent="0">
              <a:buNone/>
            </a:pPr>
            <a:r>
              <a:rPr lang="ja-JP" altLang="en-US" dirty="0">
                <a:solidFill>
                  <a:srgbClr val="FF0000"/>
                </a:solidFill>
              </a:rPr>
              <a:t>：ネットワークや他職種連携など福祉コミュニティとしての地域づくり</a:t>
            </a:r>
            <a:endParaRPr lang="en-US" altLang="ja-JP" dirty="0">
              <a:solidFill>
                <a:srgbClr val="FF0000"/>
              </a:solidFill>
            </a:endParaRPr>
          </a:p>
          <a:p>
            <a:r>
              <a:rPr lang="ja-JP" altLang="en-US" dirty="0"/>
              <a:t>だれもが皆暮らしやすい地域を目指す旗振り役として</a:t>
            </a:r>
            <a:endParaRPr lang="en-US" altLang="ja-JP" dirty="0"/>
          </a:p>
          <a:p>
            <a:pPr marL="0" indent="0">
              <a:buNone/>
            </a:pPr>
            <a:r>
              <a:rPr lang="ja-JP" altLang="en-US" dirty="0">
                <a:solidFill>
                  <a:srgbClr val="FF0000"/>
                </a:solidFill>
              </a:rPr>
              <a:t>：地域の文化や産業、その地域の特性を生かしたまちづくりにつながる地域づくり</a:t>
            </a:r>
            <a:endParaRPr lang="en-US" altLang="ja-JP" dirty="0">
              <a:solidFill>
                <a:srgbClr val="FF0000"/>
              </a:solidFill>
            </a:endParaRPr>
          </a:p>
          <a:p>
            <a:endParaRPr kumimoji="1" lang="ja-JP" altLang="en-US" dirty="0"/>
          </a:p>
        </p:txBody>
      </p:sp>
      <p:sp>
        <p:nvSpPr>
          <p:cNvPr id="4" name="スライド番号プレースホルダー 3">
            <a:extLst>
              <a:ext uri="{FF2B5EF4-FFF2-40B4-BE49-F238E27FC236}">
                <a16:creationId xmlns:a16="http://schemas.microsoft.com/office/drawing/2014/main" id="{B17D8301-4903-4CD4-97B4-A4763A4327DA}"/>
              </a:ext>
            </a:extLst>
          </p:cNvPr>
          <p:cNvSpPr>
            <a:spLocks noGrp="1"/>
          </p:cNvSpPr>
          <p:nvPr>
            <p:ph type="sldNum" sz="quarter" idx="12"/>
          </p:nvPr>
        </p:nvSpPr>
        <p:spPr>
          <a:xfrm>
            <a:off x="6948264" y="6525345"/>
            <a:ext cx="2133600" cy="476250"/>
          </a:xfrm>
        </p:spPr>
        <p:txBody>
          <a:bodyPr/>
          <a:lstStyle/>
          <a:p>
            <a:pPr>
              <a:defRPr/>
            </a:pPr>
            <a:fld id="{804D6B79-3AEB-42FE-A736-A41F7AEA0445}" type="slidenum">
              <a:rPr lang="en-US" altLang="ja-JP" smtClean="0"/>
              <a:pPr>
                <a:defRPr/>
              </a:pPr>
              <a:t>16</a:t>
            </a:fld>
            <a:endParaRPr lang="en-US" altLang="ja-JP"/>
          </a:p>
        </p:txBody>
      </p:sp>
      <p:sp>
        <p:nvSpPr>
          <p:cNvPr id="5" name="Text Box 15"/>
          <p:cNvSpPr txBox="1">
            <a:spLocks noChangeArrowheads="1"/>
          </p:cNvSpPr>
          <p:nvPr/>
        </p:nvSpPr>
        <p:spPr bwMode="auto">
          <a:xfrm>
            <a:off x="107504" y="6525345"/>
            <a:ext cx="3600400" cy="276999"/>
          </a:xfrm>
          <a:prstGeom prst="rect">
            <a:avLst/>
          </a:prstGeom>
          <a:noFill/>
          <a:ln w="9525">
            <a:noFill/>
            <a:miter lim="800000"/>
            <a:headEnd/>
            <a:tailEnd/>
          </a:ln>
        </p:spPr>
        <p:txBody>
          <a:bodyPr wrap="square">
            <a:spAutoFit/>
          </a:bodyPr>
          <a:lstStyle/>
          <a:p>
            <a:r>
              <a:rPr lang="ja-JP" altLang="en-US" sz="1200" i="1" dirty="0">
                <a:latin typeface="ＭＳ Ｐ明朝" panose="02020600040205080304" pitchFamily="18" charset="-128"/>
                <a:ea typeface="ＭＳ Ｐ明朝" panose="02020600040205080304" pitchFamily="18" charset="-128"/>
              </a:rPr>
              <a:t>平成</a:t>
            </a:r>
            <a:r>
              <a:rPr lang="en-US" altLang="ja-JP" sz="1200" i="1" dirty="0">
                <a:latin typeface="ＭＳ Ｐ明朝" panose="02020600040205080304" pitchFamily="18" charset="-128"/>
                <a:ea typeface="ＭＳ Ｐ明朝" panose="02020600040205080304" pitchFamily="18" charset="-128"/>
              </a:rPr>
              <a:t>30</a:t>
            </a:r>
            <a:r>
              <a:rPr lang="ja-JP" altLang="en-US" sz="1200" i="1" dirty="0">
                <a:latin typeface="ＭＳ Ｐ明朝" panose="02020600040205080304" pitchFamily="18" charset="-128"/>
                <a:ea typeface="ＭＳ Ｐ明朝" panose="02020600040205080304" pitchFamily="18" charset="-128"/>
              </a:rPr>
              <a:t>年度主任相談支援専門員養成研修</a:t>
            </a:r>
            <a:endParaRPr lang="en-US" altLang="ja-JP" sz="1200" i="1" dirty="0">
              <a:latin typeface="ＭＳ Ｐ明朝" panose="02020600040205080304" pitchFamily="18" charset="-128"/>
              <a:ea typeface="ＭＳ Ｐ明朝" panose="02020600040205080304" pitchFamily="18" charset="-128"/>
            </a:endParaRPr>
          </a:p>
        </p:txBody>
      </p:sp>
    </p:spTree>
    <p:extLst>
      <p:ext uri="{BB962C8B-B14F-4D97-AF65-F5344CB8AC3E}">
        <p14:creationId xmlns:p14="http://schemas.microsoft.com/office/powerpoint/2010/main" val="322565014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5CFC32EE-BF0B-4C57-A2B3-0C9FF1A36969}"/>
              </a:ext>
            </a:extLst>
          </p:cNvPr>
          <p:cNvSpPr>
            <a:spLocks noGrp="1"/>
          </p:cNvSpPr>
          <p:nvPr>
            <p:ph type="title"/>
          </p:nvPr>
        </p:nvSpPr>
        <p:spPr/>
        <p:txBody>
          <a:bodyPr/>
          <a:lstStyle/>
          <a:p>
            <a:endParaRPr kumimoji="1" lang="ja-JP" altLang="en-US"/>
          </a:p>
        </p:txBody>
      </p:sp>
      <p:sp>
        <p:nvSpPr>
          <p:cNvPr id="3" name="コンテンツ プレースホルダー 2">
            <a:extLst>
              <a:ext uri="{FF2B5EF4-FFF2-40B4-BE49-F238E27FC236}">
                <a16:creationId xmlns:a16="http://schemas.microsoft.com/office/drawing/2014/main" id="{F6B970B1-AE31-41BC-99ED-E01C6794D1F1}"/>
              </a:ext>
            </a:extLst>
          </p:cNvPr>
          <p:cNvSpPr>
            <a:spLocks noGrp="1"/>
          </p:cNvSpPr>
          <p:nvPr>
            <p:ph idx="1"/>
          </p:nvPr>
        </p:nvSpPr>
        <p:spPr/>
        <p:txBody>
          <a:bodyPr/>
          <a:lstStyle/>
          <a:p>
            <a:endParaRPr kumimoji="1" lang="ja-JP" altLang="en-US"/>
          </a:p>
        </p:txBody>
      </p:sp>
      <p:sp>
        <p:nvSpPr>
          <p:cNvPr id="4" name="スライド番号プレースホルダー 3">
            <a:extLst>
              <a:ext uri="{FF2B5EF4-FFF2-40B4-BE49-F238E27FC236}">
                <a16:creationId xmlns:a16="http://schemas.microsoft.com/office/drawing/2014/main" id="{C8B72968-3599-497B-AA1D-3F481CD8E801}"/>
              </a:ext>
            </a:extLst>
          </p:cNvPr>
          <p:cNvSpPr>
            <a:spLocks noGrp="1"/>
          </p:cNvSpPr>
          <p:nvPr>
            <p:ph type="sldNum" sz="quarter" idx="12"/>
          </p:nvPr>
        </p:nvSpPr>
        <p:spPr>
          <a:xfrm>
            <a:off x="6984084" y="6476718"/>
            <a:ext cx="2133600" cy="476250"/>
          </a:xfrm>
        </p:spPr>
        <p:txBody>
          <a:bodyPr/>
          <a:lstStyle/>
          <a:p>
            <a:pPr>
              <a:defRPr/>
            </a:pPr>
            <a:fld id="{804D6B79-3AEB-42FE-A736-A41F7AEA0445}" type="slidenum">
              <a:rPr lang="en-US" altLang="ja-JP" smtClean="0"/>
              <a:pPr>
                <a:defRPr/>
              </a:pPr>
              <a:t>17</a:t>
            </a:fld>
            <a:endParaRPr lang="en-US" altLang="ja-JP"/>
          </a:p>
        </p:txBody>
      </p:sp>
      <p:sp>
        <p:nvSpPr>
          <p:cNvPr id="6" name="テキスト ボックス 5">
            <a:extLst>
              <a:ext uri="{FF2B5EF4-FFF2-40B4-BE49-F238E27FC236}">
                <a16:creationId xmlns:a16="http://schemas.microsoft.com/office/drawing/2014/main" id="{5F6836C9-74F8-404D-822E-53924CD34F9D}"/>
              </a:ext>
            </a:extLst>
          </p:cNvPr>
          <p:cNvSpPr txBox="1"/>
          <p:nvPr/>
        </p:nvSpPr>
        <p:spPr>
          <a:xfrm>
            <a:off x="192831" y="6114674"/>
            <a:ext cx="8758337" cy="461665"/>
          </a:xfrm>
          <a:prstGeom prst="rect">
            <a:avLst/>
          </a:prstGeom>
          <a:noFill/>
        </p:spPr>
        <p:txBody>
          <a:bodyPr wrap="square" rtlCol="0">
            <a:spAutoFit/>
          </a:bodyPr>
          <a:lstStyle/>
          <a:p>
            <a:r>
              <a:rPr kumimoji="1" lang="ja-JP" altLang="en-US" sz="1200" dirty="0"/>
              <a:t>出典：第</a:t>
            </a:r>
            <a:r>
              <a:rPr kumimoji="1" lang="en-US" altLang="ja-JP" sz="1200"/>
              <a:t>9</a:t>
            </a:r>
            <a:r>
              <a:rPr kumimoji="1" lang="ja-JP" altLang="en-US" sz="1200"/>
              <a:t>回</a:t>
            </a:r>
            <a:r>
              <a:rPr kumimoji="1" lang="ja-JP" altLang="en-US" sz="1200" dirty="0"/>
              <a:t>社会保障制度審議会福祉部会福祉人材確保専門員会</a:t>
            </a:r>
            <a:r>
              <a:rPr kumimoji="1" lang="en-US" altLang="ja-JP" sz="1200" dirty="0"/>
              <a:t>(2017)</a:t>
            </a:r>
            <a:r>
              <a:rPr kumimoji="1" lang="ja-JP" altLang="en-US" sz="1200" dirty="0"/>
              <a:t>「ソーシャルワーク専門職である社会福祉士に求められる役割等について」厚生労働省</a:t>
            </a:r>
          </a:p>
        </p:txBody>
      </p:sp>
      <p:pic>
        <p:nvPicPr>
          <p:cNvPr id="7" name="図 6">
            <a:extLst>
              <a:ext uri="{FF2B5EF4-FFF2-40B4-BE49-F238E27FC236}">
                <a16:creationId xmlns:a16="http://schemas.microsoft.com/office/drawing/2014/main" id="{45A189BF-EBEB-4E26-8C09-1531BB68F417}"/>
              </a:ext>
            </a:extLst>
          </p:cNvPr>
          <p:cNvPicPr>
            <a:picLocks noChangeAspect="1"/>
          </p:cNvPicPr>
          <p:nvPr/>
        </p:nvPicPr>
        <p:blipFill>
          <a:blip r:embed="rId2"/>
          <a:stretch>
            <a:fillRect/>
          </a:stretch>
        </p:blipFill>
        <p:spPr>
          <a:xfrm>
            <a:off x="66908" y="0"/>
            <a:ext cx="9010181" cy="6153827"/>
          </a:xfrm>
          <a:prstGeom prst="rect">
            <a:avLst/>
          </a:prstGeom>
        </p:spPr>
      </p:pic>
      <p:sp>
        <p:nvSpPr>
          <p:cNvPr id="8" name="Text Box 15"/>
          <p:cNvSpPr txBox="1">
            <a:spLocks noChangeArrowheads="1"/>
          </p:cNvSpPr>
          <p:nvPr/>
        </p:nvSpPr>
        <p:spPr bwMode="auto">
          <a:xfrm>
            <a:off x="107504" y="6525345"/>
            <a:ext cx="3600400" cy="276999"/>
          </a:xfrm>
          <a:prstGeom prst="rect">
            <a:avLst/>
          </a:prstGeom>
          <a:noFill/>
          <a:ln w="9525">
            <a:noFill/>
            <a:miter lim="800000"/>
            <a:headEnd/>
            <a:tailEnd/>
          </a:ln>
        </p:spPr>
        <p:txBody>
          <a:bodyPr wrap="square">
            <a:spAutoFit/>
          </a:bodyPr>
          <a:lstStyle/>
          <a:p>
            <a:r>
              <a:rPr lang="ja-JP" altLang="en-US" sz="1200" i="1" dirty="0">
                <a:latin typeface="ＭＳ Ｐ明朝" panose="02020600040205080304" pitchFamily="18" charset="-128"/>
                <a:ea typeface="ＭＳ Ｐ明朝" panose="02020600040205080304" pitchFamily="18" charset="-128"/>
              </a:rPr>
              <a:t>平成</a:t>
            </a:r>
            <a:r>
              <a:rPr lang="en-US" altLang="ja-JP" sz="1200" i="1" dirty="0">
                <a:latin typeface="ＭＳ Ｐ明朝" panose="02020600040205080304" pitchFamily="18" charset="-128"/>
                <a:ea typeface="ＭＳ Ｐ明朝" panose="02020600040205080304" pitchFamily="18" charset="-128"/>
              </a:rPr>
              <a:t>30</a:t>
            </a:r>
            <a:r>
              <a:rPr lang="ja-JP" altLang="en-US" sz="1200" i="1" dirty="0">
                <a:latin typeface="ＭＳ Ｐ明朝" panose="02020600040205080304" pitchFamily="18" charset="-128"/>
                <a:ea typeface="ＭＳ Ｐ明朝" panose="02020600040205080304" pitchFamily="18" charset="-128"/>
              </a:rPr>
              <a:t>年度主任相談支援専門員養成研修</a:t>
            </a:r>
            <a:endParaRPr lang="en-US" altLang="ja-JP" sz="1200" i="1" dirty="0">
              <a:latin typeface="ＭＳ Ｐ明朝" panose="02020600040205080304" pitchFamily="18" charset="-128"/>
              <a:ea typeface="ＭＳ Ｐ明朝" panose="02020600040205080304" pitchFamily="18" charset="-128"/>
            </a:endParaRPr>
          </a:p>
        </p:txBody>
      </p:sp>
      <p:sp>
        <p:nvSpPr>
          <p:cNvPr id="5" name="正方形/長方形 4"/>
          <p:cNvSpPr/>
          <p:nvPr/>
        </p:nvSpPr>
        <p:spPr>
          <a:xfrm>
            <a:off x="8686800" y="5805264"/>
            <a:ext cx="264368" cy="28174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38825419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714DEACE-7533-405F-AA2C-120B8135A8E7}"/>
              </a:ext>
            </a:extLst>
          </p:cNvPr>
          <p:cNvSpPr>
            <a:spLocks noGrp="1"/>
          </p:cNvSpPr>
          <p:nvPr>
            <p:ph type="title"/>
          </p:nvPr>
        </p:nvSpPr>
        <p:spPr/>
        <p:txBody>
          <a:bodyPr/>
          <a:lstStyle/>
          <a:p>
            <a:r>
              <a:rPr kumimoji="1" lang="ja-JP" altLang="en-US" dirty="0"/>
              <a:t>主任相談支援専門員の役割</a:t>
            </a:r>
          </a:p>
        </p:txBody>
      </p:sp>
      <p:sp>
        <p:nvSpPr>
          <p:cNvPr id="3" name="コンテンツ プレースホルダー 2">
            <a:extLst>
              <a:ext uri="{FF2B5EF4-FFF2-40B4-BE49-F238E27FC236}">
                <a16:creationId xmlns:a16="http://schemas.microsoft.com/office/drawing/2014/main" id="{79302577-B1F1-4430-9604-4CDB50411E6A}"/>
              </a:ext>
            </a:extLst>
          </p:cNvPr>
          <p:cNvSpPr>
            <a:spLocks noGrp="1"/>
          </p:cNvSpPr>
          <p:nvPr>
            <p:ph idx="1"/>
          </p:nvPr>
        </p:nvSpPr>
        <p:spPr>
          <a:xfrm>
            <a:off x="107504" y="1600200"/>
            <a:ext cx="8856984" cy="4525963"/>
          </a:xfrm>
        </p:spPr>
        <p:txBody>
          <a:bodyPr/>
          <a:lstStyle/>
          <a:p>
            <a:pPr marL="0" indent="0">
              <a:buNone/>
            </a:pPr>
            <a:r>
              <a:rPr kumimoji="1" lang="ja-JP" altLang="en-US" dirty="0"/>
              <a:t>地域を基盤としたソーシャルワークの担い手として　</a:t>
            </a:r>
            <a:endParaRPr kumimoji="1" lang="en-US" altLang="ja-JP" dirty="0"/>
          </a:p>
          <a:p>
            <a:pPr marL="0" indent="0">
              <a:buNone/>
            </a:pPr>
            <a:r>
              <a:rPr kumimoji="1" lang="ja-JP" altLang="en-US" dirty="0"/>
              <a:t>　　　　</a:t>
            </a:r>
            <a:r>
              <a:rPr kumimoji="1" lang="en-US" altLang="ja-JP" dirty="0"/>
              <a:t>23</a:t>
            </a:r>
            <a:r>
              <a:rPr kumimoji="1" lang="ja-JP" altLang="en-US" dirty="0"/>
              <a:t>のソーシャルワーク機能を発揮しつつ</a:t>
            </a:r>
            <a:endParaRPr kumimoji="1" lang="en-US" altLang="ja-JP" dirty="0"/>
          </a:p>
          <a:p>
            <a:pPr marL="0" indent="0">
              <a:buNone/>
            </a:pPr>
            <a:r>
              <a:rPr kumimoji="1" lang="ja-JP" altLang="en-US" dirty="0"/>
              <a:t>　　　　　　どのような地域を構築するのか</a:t>
            </a:r>
            <a:endParaRPr kumimoji="1" lang="en-US" altLang="ja-JP" dirty="0"/>
          </a:p>
          <a:p>
            <a:pPr marL="0" indent="0">
              <a:buNone/>
            </a:pPr>
            <a:endParaRPr lang="en-US" altLang="ja-JP" dirty="0"/>
          </a:p>
          <a:p>
            <a:pPr marL="0" indent="0">
              <a:buNone/>
            </a:pPr>
            <a:endParaRPr kumimoji="1" lang="en-US" altLang="ja-JP" dirty="0"/>
          </a:p>
          <a:p>
            <a:pPr marL="0" indent="0">
              <a:buNone/>
            </a:pPr>
            <a:r>
              <a:rPr kumimoji="1" lang="ja-JP" altLang="en-US" dirty="0"/>
              <a:t>地域住民が自分らしく生き生きと生活するために</a:t>
            </a:r>
            <a:endParaRPr kumimoji="1" lang="en-US" altLang="ja-JP" dirty="0"/>
          </a:p>
          <a:p>
            <a:pPr marL="0" indent="0">
              <a:buNone/>
            </a:pPr>
            <a:r>
              <a:rPr kumimoji="1" lang="ja-JP" altLang="en-US" dirty="0"/>
              <a:t>　　　　　どのように地域をデザインするのか</a:t>
            </a:r>
          </a:p>
        </p:txBody>
      </p:sp>
      <p:sp>
        <p:nvSpPr>
          <p:cNvPr id="4" name="スライド番号プレースホルダー 3">
            <a:extLst>
              <a:ext uri="{FF2B5EF4-FFF2-40B4-BE49-F238E27FC236}">
                <a16:creationId xmlns:a16="http://schemas.microsoft.com/office/drawing/2014/main" id="{B11D145D-791A-4481-91EC-DD1BC99F2870}"/>
              </a:ext>
            </a:extLst>
          </p:cNvPr>
          <p:cNvSpPr>
            <a:spLocks noGrp="1"/>
          </p:cNvSpPr>
          <p:nvPr>
            <p:ph type="sldNum" sz="quarter" idx="12"/>
          </p:nvPr>
        </p:nvSpPr>
        <p:spPr>
          <a:xfrm>
            <a:off x="7010400" y="6525345"/>
            <a:ext cx="2133600" cy="476250"/>
          </a:xfrm>
        </p:spPr>
        <p:txBody>
          <a:bodyPr/>
          <a:lstStyle/>
          <a:p>
            <a:pPr>
              <a:defRPr/>
            </a:pPr>
            <a:fld id="{804D6B79-3AEB-42FE-A736-A41F7AEA0445}" type="slidenum">
              <a:rPr lang="en-US" altLang="ja-JP" smtClean="0"/>
              <a:pPr>
                <a:defRPr/>
              </a:pPr>
              <a:t>18</a:t>
            </a:fld>
            <a:endParaRPr lang="en-US" altLang="ja-JP" dirty="0"/>
          </a:p>
        </p:txBody>
      </p:sp>
      <p:sp>
        <p:nvSpPr>
          <p:cNvPr id="5" name="矢印: 下 4">
            <a:extLst>
              <a:ext uri="{FF2B5EF4-FFF2-40B4-BE49-F238E27FC236}">
                <a16:creationId xmlns:a16="http://schemas.microsoft.com/office/drawing/2014/main" id="{09666FF8-4894-4FE1-B8AE-2149433F7CC8}"/>
              </a:ext>
            </a:extLst>
          </p:cNvPr>
          <p:cNvSpPr/>
          <p:nvPr/>
        </p:nvSpPr>
        <p:spPr>
          <a:xfrm>
            <a:off x="4211960" y="3429000"/>
            <a:ext cx="648072" cy="72008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Text Box 15"/>
          <p:cNvSpPr txBox="1">
            <a:spLocks noChangeArrowheads="1"/>
          </p:cNvSpPr>
          <p:nvPr/>
        </p:nvSpPr>
        <p:spPr bwMode="auto">
          <a:xfrm>
            <a:off x="107504" y="6525345"/>
            <a:ext cx="3600400" cy="276999"/>
          </a:xfrm>
          <a:prstGeom prst="rect">
            <a:avLst/>
          </a:prstGeom>
          <a:noFill/>
          <a:ln w="9525">
            <a:noFill/>
            <a:miter lim="800000"/>
            <a:headEnd/>
            <a:tailEnd/>
          </a:ln>
        </p:spPr>
        <p:txBody>
          <a:bodyPr wrap="square">
            <a:spAutoFit/>
          </a:bodyPr>
          <a:lstStyle/>
          <a:p>
            <a:r>
              <a:rPr lang="ja-JP" altLang="en-US" sz="1200" i="1" dirty="0">
                <a:latin typeface="ＭＳ Ｐ明朝" panose="02020600040205080304" pitchFamily="18" charset="-128"/>
                <a:ea typeface="ＭＳ Ｐ明朝" panose="02020600040205080304" pitchFamily="18" charset="-128"/>
              </a:rPr>
              <a:t>平成</a:t>
            </a:r>
            <a:r>
              <a:rPr lang="en-US" altLang="ja-JP" sz="1200" i="1" dirty="0">
                <a:latin typeface="ＭＳ Ｐ明朝" panose="02020600040205080304" pitchFamily="18" charset="-128"/>
                <a:ea typeface="ＭＳ Ｐ明朝" panose="02020600040205080304" pitchFamily="18" charset="-128"/>
              </a:rPr>
              <a:t>30</a:t>
            </a:r>
            <a:r>
              <a:rPr lang="ja-JP" altLang="en-US" sz="1200" i="1" dirty="0">
                <a:latin typeface="ＭＳ Ｐ明朝" panose="02020600040205080304" pitchFamily="18" charset="-128"/>
                <a:ea typeface="ＭＳ Ｐ明朝" panose="02020600040205080304" pitchFamily="18" charset="-128"/>
              </a:rPr>
              <a:t>年度主任相談支援専門員養成研修</a:t>
            </a:r>
            <a:endParaRPr lang="en-US" altLang="ja-JP" sz="1200" i="1" dirty="0">
              <a:latin typeface="ＭＳ Ｐ明朝" panose="02020600040205080304" pitchFamily="18" charset="-128"/>
              <a:ea typeface="ＭＳ Ｐ明朝" panose="02020600040205080304" pitchFamily="18" charset="-128"/>
            </a:endParaRPr>
          </a:p>
        </p:txBody>
      </p:sp>
    </p:spTree>
    <p:extLst>
      <p:ext uri="{BB962C8B-B14F-4D97-AF65-F5344CB8AC3E}">
        <p14:creationId xmlns:p14="http://schemas.microsoft.com/office/powerpoint/2010/main" val="375425228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E295871F-ACCD-4B65-A248-8CB365F234C7}"/>
              </a:ext>
            </a:extLst>
          </p:cNvPr>
          <p:cNvSpPr>
            <a:spLocks noGrp="1"/>
          </p:cNvSpPr>
          <p:nvPr>
            <p:ph type="title"/>
          </p:nvPr>
        </p:nvSpPr>
        <p:spPr/>
        <p:txBody>
          <a:bodyPr/>
          <a:lstStyle/>
          <a:p>
            <a:r>
              <a:rPr kumimoji="1" lang="ja-JP" altLang="en-US" dirty="0"/>
              <a:t>地域共生社会実現のために</a:t>
            </a:r>
            <a:br>
              <a:rPr kumimoji="1" lang="en-US" altLang="ja-JP" dirty="0"/>
            </a:br>
            <a:r>
              <a:rPr kumimoji="1" lang="ja-JP" altLang="en-US" dirty="0"/>
              <a:t>何をするのか</a:t>
            </a:r>
          </a:p>
        </p:txBody>
      </p:sp>
      <p:sp>
        <p:nvSpPr>
          <p:cNvPr id="3" name="コンテンツ プレースホルダー 2">
            <a:extLst>
              <a:ext uri="{FF2B5EF4-FFF2-40B4-BE49-F238E27FC236}">
                <a16:creationId xmlns:a16="http://schemas.microsoft.com/office/drawing/2014/main" id="{6549A019-08E6-4C29-8BCC-16280736DBB3}"/>
              </a:ext>
            </a:extLst>
          </p:cNvPr>
          <p:cNvSpPr>
            <a:spLocks noGrp="1"/>
          </p:cNvSpPr>
          <p:nvPr>
            <p:ph idx="1"/>
          </p:nvPr>
        </p:nvSpPr>
        <p:spPr>
          <a:xfrm>
            <a:off x="457200" y="1484784"/>
            <a:ext cx="8229600" cy="4968552"/>
          </a:xfrm>
        </p:spPr>
        <p:txBody>
          <a:bodyPr/>
          <a:lstStyle/>
          <a:p>
            <a:r>
              <a:rPr kumimoji="1" lang="ja-JP" altLang="en-US" sz="2000" dirty="0"/>
              <a:t>個人の尊厳、自立、社会正義等の理念を実践のなかで熟考すること</a:t>
            </a:r>
            <a:endParaRPr kumimoji="1" lang="en-US" altLang="ja-JP" sz="2000" dirty="0"/>
          </a:p>
          <a:p>
            <a:r>
              <a:rPr kumimoji="1" lang="ja-JP" altLang="en-US" sz="2000" dirty="0"/>
              <a:t>ソーシャルワーカーも地域の資源だと認識し、専門性を自覚してポジショニングすること</a:t>
            </a:r>
            <a:endParaRPr kumimoji="1" lang="en-US" altLang="ja-JP" sz="2000" dirty="0"/>
          </a:p>
          <a:p>
            <a:r>
              <a:rPr kumimoji="1" lang="ja-JP" altLang="en-US" sz="2000" dirty="0"/>
              <a:t>個人の体験として表出される地域生活課題を生じさせる社会構造を認識すること</a:t>
            </a:r>
            <a:endParaRPr kumimoji="1" lang="en-US" altLang="ja-JP" sz="2000" dirty="0"/>
          </a:p>
          <a:p>
            <a:r>
              <a:rPr kumimoji="1" lang="ja-JP" altLang="en-US" sz="2000" dirty="0"/>
              <a:t>何のために実践するのかを常に確認すること</a:t>
            </a:r>
            <a:endParaRPr kumimoji="1" lang="en-US" altLang="ja-JP" sz="2000" dirty="0"/>
          </a:p>
          <a:p>
            <a:r>
              <a:rPr kumimoji="1" lang="ja-JP" altLang="en-US" sz="2000" dirty="0"/>
              <a:t>所属組織の機能を活用すること</a:t>
            </a:r>
            <a:endParaRPr kumimoji="1" lang="en-US" altLang="ja-JP" sz="2000" dirty="0"/>
          </a:p>
          <a:p>
            <a:r>
              <a:rPr kumimoji="1" lang="ja-JP" altLang="en-US" sz="2000" dirty="0"/>
              <a:t>地域の力を信じ、それを引き出すこと</a:t>
            </a:r>
            <a:endParaRPr kumimoji="1" lang="en-US" altLang="ja-JP" sz="2000" dirty="0"/>
          </a:p>
          <a:p>
            <a:r>
              <a:rPr kumimoji="1" lang="ja-JP" altLang="en-US" sz="2000" dirty="0"/>
              <a:t>相互対話を増やす場をつくること</a:t>
            </a:r>
            <a:endParaRPr kumimoji="1" lang="en-US" altLang="ja-JP" sz="2000" dirty="0"/>
          </a:p>
          <a:p>
            <a:r>
              <a:rPr kumimoji="1" lang="ja-JP" altLang="en-US" sz="2000" dirty="0"/>
              <a:t>あらゆる機会において福祉教育的機能を果たすように意識すること</a:t>
            </a:r>
            <a:endParaRPr kumimoji="1" lang="en-US" altLang="ja-JP" sz="2000" dirty="0"/>
          </a:p>
          <a:p>
            <a:r>
              <a:rPr kumimoji="1" lang="ja-JP" altLang="en-US" sz="2000" dirty="0"/>
              <a:t>誰もがそれぞれのストレングスを活かして地域に参加できる仕組みを作ること</a:t>
            </a:r>
            <a:endParaRPr kumimoji="1" lang="en-US" altLang="ja-JP" sz="2000" dirty="0"/>
          </a:p>
          <a:p>
            <a:r>
              <a:rPr kumimoji="1" lang="ja-JP" altLang="en-US" sz="2000" dirty="0"/>
              <a:t>複数の活動の連動による好循環を創ることを意識すること</a:t>
            </a:r>
            <a:endParaRPr kumimoji="1" lang="en-US" altLang="ja-JP" sz="2000" dirty="0"/>
          </a:p>
          <a:p>
            <a:pPr marL="0" indent="0">
              <a:buNone/>
            </a:pPr>
            <a:r>
              <a:rPr kumimoji="1" lang="ja-JP" altLang="en-US" sz="1200" dirty="0"/>
              <a:t>公益社団法人日本社会福祉士会編</a:t>
            </a:r>
            <a:r>
              <a:rPr kumimoji="1" lang="en-US" altLang="ja-JP" sz="1200" dirty="0"/>
              <a:t>(2018)</a:t>
            </a:r>
            <a:r>
              <a:rPr kumimoji="1" lang="ja-JP" altLang="en-US" sz="1200" dirty="0"/>
              <a:t>「地域共生社会に向けたソーシャルワーク～社会福祉士による実践事例」中央法規　</a:t>
            </a:r>
            <a:r>
              <a:rPr kumimoji="1" lang="ja-JP" altLang="en-US" sz="1200" dirty="0" err="1"/>
              <a:t>ｐ</a:t>
            </a:r>
            <a:r>
              <a:rPr kumimoji="1" lang="en-US" altLang="ja-JP" sz="1200" dirty="0"/>
              <a:t>55</a:t>
            </a:r>
            <a:r>
              <a:rPr kumimoji="1" lang="ja-JP" altLang="en-US" sz="1200" dirty="0"/>
              <a:t>－</a:t>
            </a:r>
            <a:r>
              <a:rPr kumimoji="1" lang="en-US" altLang="ja-JP" sz="1200" dirty="0"/>
              <a:t>56</a:t>
            </a:r>
            <a:r>
              <a:rPr kumimoji="1" lang="ja-JP" altLang="en-US" sz="1200" dirty="0"/>
              <a:t>より</a:t>
            </a:r>
          </a:p>
        </p:txBody>
      </p:sp>
      <p:sp>
        <p:nvSpPr>
          <p:cNvPr id="4" name="スライド番号プレースホルダー 3">
            <a:extLst>
              <a:ext uri="{FF2B5EF4-FFF2-40B4-BE49-F238E27FC236}">
                <a16:creationId xmlns:a16="http://schemas.microsoft.com/office/drawing/2014/main" id="{BA3BD4FF-5B7F-44D1-9164-12005B56A02B}"/>
              </a:ext>
            </a:extLst>
          </p:cNvPr>
          <p:cNvSpPr>
            <a:spLocks noGrp="1"/>
          </p:cNvSpPr>
          <p:nvPr>
            <p:ph type="sldNum" sz="quarter" idx="12"/>
          </p:nvPr>
        </p:nvSpPr>
        <p:spPr>
          <a:xfrm>
            <a:off x="6876256" y="6492581"/>
            <a:ext cx="2133600" cy="476250"/>
          </a:xfrm>
        </p:spPr>
        <p:txBody>
          <a:bodyPr/>
          <a:lstStyle/>
          <a:p>
            <a:pPr>
              <a:defRPr/>
            </a:pPr>
            <a:fld id="{804D6B79-3AEB-42FE-A736-A41F7AEA0445}" type="slidenum">
              <a:rPr lang="en-US" altLang="ja-JP" smtClean="0"/>
              <a:pPr>
                <a:defRPr/>
              </a:pPr>
              <a:t>19</a:t>
            </a:fld>
            <a:endParaRPr lang="en-US" altLang="ja-JP"/>
          </a:p>
        </p:txBody>
      </p:sp>
      <p:sp>
        <p:nvSpPr>
          <p:cNvPr id="5" name="Text Box 15"/>
          <p:cNvSpPr txBox="1">
            <a:spLocks noChangeArrowheads="1"/>
          </p:cNvSpPr>
          <p:nvPr/>
        </p:nvSpPr>
        <p:spPr bwMode="auto">
          <a:xfrm>
            <a:off x="107504" y="6525345"/>
            <a:ext cx="3600400" cy="276999"/>
          </a:xfrm>
          <a:prstGeom prst="rect">
            <a:avLst/>
          </a:prstGeom>
          <a:noFill/>
          <a:ln w="9525">
            <a:noFill/>
            <a:miter lim="800000"/>
            <a:headEnd/>
            <a:tailEnd/>
          </a:ln>
        </p:spPr>
        <p:txBody>
          <a:bodyPr wrap="square">
            <a:spAutoFit/>
          </a:bodyPr>
          <a:lstStyle/>
          <a:p>
            <a:r>
              <a:rPr lang="ja-JP" altLang="en-US" sz="1200" i="1" dirty="0">
                <a:latin typeface="ＭＳ Ｐ明朝" panose="02020600040205080304" pitchFamily="18" charset="-128"/>
                <a:ea typeface="ＭＳ Ｐ明朝" panose="02020600040205080304" pitchFamily="18" charset="-128"/>
              </a:rPr>
              <a:t>平成</a:t>
            </a:r>
            <a:r>
              <a:rPr lang="en-US" altLang="ja-JP" sz="1200" i="1" dirty="0">
                <a:latin typeface="ＭＳ Ｐ明朝" panose="02020600040205080304" pitchFamily="18" charset="-128"/>
                <a:ea typeface="ＭＳ Ｐ明朝" panose="02020600040205080304" pitchFamily="18" charset="-128"/>
              </a:rPr>
              <a:t>30</a:t>
            </a:r>
            <a:r>
              <a:rPr lang="ja-JP" altLang="en-US" sz="1200" i="1" dirty="0">
                <a:latin typeface="ＭＳ Ｐ明朝" panose="02020600040205080304" pitchFamily="18" charset="-128"/>
                <a:ea typeface="ＭＳ Ｐ明朝" panose="02020600040205080304" pitchFamily="18" charset="-128"/>
              </a:rPr>
              <a:t>年度主任相談支援専門員養成研修</a:t>
            </a:r>
            <a:endParaRPr lang="en-US" altLang="ja-JP" sz="1200" i="1" dirty="0">
              <a:latin typeface="ＭＳ Ｐ明朝" panose="02020600040205080304" pitchFamily="18" charset="-128"/>
              <a:ea typeface="ＭＳ Ｐ明朝" panose="02020600040205080304" pitchFamily="18" charset="-128"/>
            </a:endParaRPr>
          </a:p>
        </p:txBody>
      </p:sp>
    </p:spTree>
    <p:extLst>
      <p:ext uri="{BB962C8B-B14F-4D97-AF65-F5344CB8AC3E}">
        <p14:creationId xmlns:p14="http://schemas.microsoft.com/office/powerpoint/2010/main" val="174196310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4"/>
          <p:cNvSpPr>
            <a:spLocks noGrp="1" noChangeArrowheads="1"/>
          </p:cNvSpPr>
          <p:nvPr>
            <p:ph type="title"/>
          </p:nvPr>
        </p:nvSpPr>
        <p:spPr/>
        <p:txBody>
          <a:bodyPr/>
          <a:lstStyle/>
          <a:p>
            <a:pPr eaLnBrk="1" hangingPunct="1"/>
            <a:r>
              <a:rPr lang="ja-JP" altLang="en-US" sz="3600" dirty="0">
                <a:solidFill>
                  <a:schemeClr val="tx1"/>
                </a:solidFill>
                <a:latin typeface="+mj-ea"/>
              </a:rPr>
              <a:t>本科目のねらい</a:t>
            </a:r>
          </a:p>
        </p:txBody>
      </p:sp>
      <p:sp>
        <p:nvSpPr>
          <p:cNvPr id="3" name="コンテンツ プレースホルダー 2"/>
          <p:cNvSpPr>
            <a:spLocks noGrp="1"/>
          </p:cNvSpPr>
          <p:nvPr>
            <p:ph idx="1"/>
          </p:nvPr>
        </p:nvSpPr>
        <p:spPr/>
        <p:txBody>
          <a:bodyPr/>
          <a:lstStyle/>
          <a:p>
            <a:r>
              <a:rPr lang="ja-JP" altLang="en-US" dirty="0"/>
              <a:t>地域共生社会の実現に向けた地域づくりへの取組の重要性と基幹相談支援センター及び主任</a:t>
            </a:r>
            <a:r>
              <a:rPr lang="ja" altLang="en-US" dirty="0"/>
              <a:t>相談</a:t>
            </a:r>
            <a:r>
              <a:rPr lang="ja-JP" altLang="en-US" dirty="0"/>
              <a:t>支援専門員の役割について総括する。</a:t>
            </a:r>
            <a:endParaRPr kumimoji="1" lang="ja-JP" altLang="en-US" dirty="0"/>
          </a:p>
        </p:txBody>
      </p:sp>
      <p:sp>
        <p:nvSpPr>
          <p:cNvPr id="5" name="Text Box 15"/>
          <p:cNvSpPr txBox="1">
            <a:spLocks noChangeArrowheads="1"/>
          </p:cNvSpPr>
          <p:nvPr/>
        </p:nvSpPr>
        <p:spPr bwMode="auto">
          <a:xfrm>
            <a:off x="107504" y="6525345"/>
            <a:ext cx="3600400" cy="276999"/>
          </a:xfrm>
          <a:prstGeom prst="rect">
            <a:avLst/>
          </a:prstGeom>
          <a:noFill/>
          <a:ln w="9525">
            <a:noFill/>
            <a:miter lim="800000"/>
            <a:headEnd/>
            <a:tailEnd/>
          </a:ln>
        </p:spPr>
        <p:txBody>
          <a:bodyPr wrap="square">
            <a:spAutoFit/>
          </a:bodyPr>
          <a:lstStyle/>
          <a:p>
            <a:r>
              <a:rPr lang="ja-JP" altLang="en-US" sz="1200" i="1" dirty="0">
                <a:latin typeface="ＭＳ Ｐ明朝" panose="02020600040205080304" pitchFamily="18" charset="-128"/>
                <a:ea typeface="ＭＳ Ｐ明朝" panose="02020600040205080304" pitchFamily="18" charset="-128"/>
              </a:rPr>
              <a:t>平成</a:t>
            </a:r>
            <a:r>
              <a:rPr lang="en-US" altLang="ja-JP" sz="1200" i="1" dirty="0">
                <a:latin typeface="ＭＳ Ｐ明朝" panose="02020600040205080304" pitchFamily="18" charset="-128"/>
                <a:ea typeface="ＭＳ Ｐ明朝" panose="02020600040205080304" pitchFamily="18" charset="-128"/>
              </a:rPr>
              <a:t>30</a:t>
            </a:r>
            <a:r>
              <a:rPr lang="ja-JP" altLang="en-US" sz="1200" i="1" dirty="0">
                <a:latin typeface="ＭＳ Ｐ明朝" panose="02020600040205080304" pitchFamily="18" charset="-128"/>
                <a:ea typeface="ＭＳ Ｐ明朝" panose="02020600040205080304" pitchFamily="18" charset="-128"/>
              </a:rPr>
              <a:t>年度主任相談支援専門員養成研修</a:t>
            </a:r>
            <a:endParaRPr lang="en-US" altLang="ja-JP" sz="1200" i="1" dirty="0">
              <a:latin typeface="ＭＳ Ｐ明朝" panose="02020600040205080304" pitchFamily="18" charset="-128"/>
              <a:ea typeface="ＭＳ Ｐ明朝" panose="02020600040205080304" pitchFamily="18" charset="-128"/>
            </a:endParaRPr>
          </a:p>
        </p:txBody>
      </p:sp>
      <p:sp>
        <p:nvSpPr>
          <p:cNvPr id="2" name="スライド番号プレースホルダー 1"/>
          <p:cNvSpPr>
            <a:spLocks noGrp="1"/>
          </p:cNvSpPr>
          <p:nvPr>
            <p:ph type="sldNum" sz="quarter" idx="12"/>
          </p:nvPr>
        </p:nvSpPr>
        <p:spPr>
          <a:xfrm>
            <a:off x="6948264" y="6525345"/>
            <a:ext cx="2133600" cy="476250"/>
          </a:xfrm>
        </p:spPr>
        <p:txBody>
          <a:bodyPr/>
          <a:lstStyle/>
          <a:p>
            <a:pPr>
              <a:defRPr/>
            </a:pPr>
            <a:fld id="{804D6B79-3AEB-42FE-A736-A41F7AEA0445}" type="slidenum">
              <a:rPr lang="en-US" altLang="ja-JP" smtClean="0"/>
              <a:pPr>
                <a:defRPr/>
              </a:pPr>
              <a:t>2</a:t>
            </a:fld>
            <a:endParaRPr lang="en-US" altLang="ja-JP"/>
          </a:p>
        </p:txBody>
      </p:sp>
    </p:spTree>
    <p:extLst>
      <p:ext uri="{BB962C8B-B14F-4D97-AF65-F5344CB8AC3E}">
        <p14:creationId xmlns:p14="http://schemas.microsoft.com/office/powerpoint/2010/main" val="196100264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7221C52E-73A5-459C-AAA2-D891F733E7A0}"/>
              </a:ext>
            </a:extLst>
          </p:cNvPr>
          <p:cNvSpPr>
            <a:spLocks noGrp="1"/>
          </p:cNvSpPr>
          <p:nvPr>
            <p:ph type="title"/>
          </p:nvPr>
        </p:nvSpPr>
        <p:spPr/>
        <p:txBody>
          <a:bodyPr/>
          <a:lstStyle/>
          <a:p>
            <a:r>
              <a:rPr kumimoji="1" lang="ja-JP" altLang="en-US" dirty="0"/>
              <a:t>地域共生社会の実現に向けて</a:t>
            </a:r>
          </a:p>
        </p:txBody>
      </p:sp>
      <p:sp>
        <p:nvSpPr>
          <p:cNvPr id="3" name="コンテンツ プレースホルダー 2">
            <a:extLst>
              <a:ext uri="{FF2B5EF4-FFF2-40B4-BE49-F238E27FC236}">
                <a16:creationId xmlns:a16="http://schemas.microsoft.com/office/drawing/2014/main" id="{D82614D2-28B7-4C9E-A378-6956D2C0CB1E}"/>
              </a:ext>
            </a:extLst>
          </p:cNvPr>
          <p:cNvSpPr>
            <a:spLocks noGrp="1"/>
          </p:cNvSpPr>
          <p:nvPr>
            <p:ph idx="1"/>
          </p:nvPr>
        </p:nvSpPr>
        <p:spPr>
          <a:xfrm>
            <a:off x="125760" y="1477169"/>
            <a:ext cx="8892480" cy="4708525"/>
          </a:xfrm>
        </p:spPr>
        <p:txBody>
          <a:bodyPr/>
          <a:lstStyle/>
          <a:p>
            <a:r>
              <a:rPr kumimoji="1" lang="ja-JP" altLang="en-US" dirty="0"/>
              <a:t>地域力強化検討会最終とりまとめ（</a:t>
            </a:r>
            <a:r>
              <a:rPr kumimoji="1" lang="en-US" altLang="ja-JP" dirty="0"/>
              <a:t>2017</a:t>
            </a:r>
            <a:r>
              <a:rPr kumimoji="1" lang="ja-JP" altLang="en-US" dirty="0"/>
              <a:t>）での</a:t>
            </a:r>
            <a:endParaRPr kumimoji="1" lang="en-US" altLang="ja-JP" dirty="0"/>
          </a:p>
          <a:p>
            <a:pPr marL="0" indent="0">
              <a:buNone/>
            </a:pPr>
            <a:r>
              <a:rPr kumimoji="1" lang="ja-JP" altLang="en-US" dirty="0"/>
              <a:t>　　</a:t>
            </a:r>
            <a:r>
              <a:rPr kumimoji="1" lang="en-US" altLang="ja-JP" dirty="0"/>
              <a:t>5</a:t>
            </a:r>
            <a:r>
              <a:rPr kumimoji="1" lang="ja-JP" altLang="en-US" dirty="0" err="1"/>
              <a:t>つの</a:t>
            </a:r>
            <a:r>
              <a:rPr kumimoji="1" lang="ja-JP" altLang="en-US" dirty="0"/>
              <a:t>方向性として</a:t>
            </a:r>
            <a:endParaRPr kumimoji="1" lang="en-US" altLang="ja-JP" dirty="0"/>
          </a:p>
          <a:p>
            <a:pPr marL="0" indent="0">
              <a:buNone/>
            </a:pPr>
            <a:r>
              <a:rPr kumimoji="1" lang="ja-JP" altLang="en-US" dirty="0"/>
              <a:t>①それぞれの地域で共生の文化を創出する挑戦</a:t>
            </a:r>
            <a:endParaRPr kumimoji="1" lang="en-US" altLang="ja-JP" dirty="0"/>
          </a:p>
          <a:p>
            <a:pPr marL="0" indent="0">
              <a:buNone/>
            </a:pPr>
            <a:r>
              <a:rPr kumimoji="1" lang="ja-JP" altLang="en-US" dirty="0"/>
              <a:t>　　　　</a:t>
            </a:r>
            <a:r>
              <a:rPr kumimoji="1" lang="en-US" altLang="ja-JP" dirty="0"/>
              <a:t>〈</a:t>
            </a:r>
            <a:r>
              <a:rPr kumimoji="1" lang="ja-JP" altLang="en-US" dirty="0"/>
              <a:t>共生文化</a:t>
            </a:r>
            <a:r>
              <a:rPr kumimoji="1" lang="en-US" altLang="ja-JP" dirty="0"/>
              <a:t>〉</a:t>
            </a:r>
          </a:p>
          <a:p>
            <a:pPr marL="0" indent="0">
              <a:buNone/>
            </a:pPr>
            <a:r>
              <a:rPr kumimoji="1" lang="ja-JP" altLang="en-US" dirty="0"/>
              <a:t>②重層的なセーフティネットの構築</a:t>
            </a:r>
            <a:endParaRPr kumimoji="1" lang="en-US" altLang="ja-JP" dirty="0"/>
          </a:p>
          <a:p>
            <a:pPr marL="0" indent="0">
              <a:buNone/>
            </a:pPr>
            <a:r>
              <a:rPr kumimoji="1" lang="ja-JP" altLang="en-US" dirty="0"/>
              <a:t>　　　　</a:t>
            </a:r>
            <a:r>
              <a:rPr kumimoji="1" lang="en-US" altLang="ja-JP" dirty="0"/>
              <a:t>〈</a:t>
            </a:r>
            <a:r>
              <a:rPr kumimoji="1" lang="ja-JP" altLang="en-US" dirty="0"/>
              <a:t>予防的福祉の推進</a:t>
            </a:r>
            <a:r>
              <a:rPr kumimoji="1" lang="en-US" altLang="ja-JP" dirty="0"/>
              <a:t>〉</a:t>
            </a:r>
          </a:p>
          <a:p>
            <a:pPr marL="0" indent="0">
              <a:buNone/>
            </a:pPr>
            <a:r>
              <a:rPr kumimoji="1" lang="ja-JP" altLang="en-US" dirty="0"/>
              <a:t>③すべての地域の構成員が参加・協働する段階へ　　　　</a:t>
            </a:r>
            <a:endParaRPr kumimoji="1" lang="en-US" altLang="ja-JP" dirty="0"/>
          </a:p>
          <a:p>
            <a:pPr marL="0" indent="0">
              <a:buNone/>
            </a:pPr>
            <a:r>
              <a:rPr kumimoji="1" lang="ja-JP" altLang="en-US" dirty="0"/>
              <a:t>　　　　</a:t>
            </a:r>
            <a:r>
              <a:rPr kumimoji="1" lang="en-US" altLang="ja-JP" dirty="0"/>
              <a:t>〈</a:t>
            </a:r>
            <a:r>
              <a:rPr kumimoji="1" lang="ja-JP" altLang="en-US" dirty="0"/>
              <a:t>参加・協働</a:t>
            </a:r>
            <a:r>
              <a:rPr kumimoji="1" lang="en-US" altLang="ja-JP" dirty="0"/>
              <a:t>〉</a:t>
            </a:r>
          </a:p>
        </p:txBody>
      </p:sp>
      <p:sp>
        <p:nvSpPr>
          <p:cNvPr id="4" name="スライド番号プレースホルダー 3">
            <a:extLst>
              <a:ext uri="{FF2B5EF4-FFF2-40B4-BE49-F238E27FC236}">
                <a16:creationId xmlns:a16="http://schemas.microsoft.com/office/drawing/2014/main" id="{674DF236-6FC7-4C01-890A-EA2F6487E4AC}"/>
              </a:ext>
            </a:extLst>
          </p:cNvPr>
          <p:cNvSpPr>
            <a:spLocks noGrp="1"/>
          </p:cNvSpPr>
          <p:nvPr>
            <p:ph type="sldNum" sz="quarter" idx="12"/>
          </p:nvPr>
        </p:nvSpPr>
        <p:spPr>
          <a:xfrm>
            <a:off x="6991850" y="6496939"/>
            <a:ext cx="2133600" cy="476250"/>
          </a:xfrm>
        </p:spPr>
        <p:txBody>
          <a:bodyPr/>
          <a:lstStyle/>
          <a:p>
            <a:pPr>
              <a:defRPr/>
            </a:pPr>
            <a:fld id="{804D6B79-3AEB-42FE-A736-A41F7AEA0445}" type="slidenum">
              <a:rPr lang="en-US" altLang="ja-JP" smtClean="0"/>
              <a:pPr>
                <a:defRPr/>
              </a:pPr>
              <a:t>20</a:t>
            </a:fld>
            <a:endParaRPr lang="en-US" altLang="ja-JP" dirty="0"/>
          </a:p>
        </p:txBody>
      </p:sp>
      <p:sp>
        <p:nvSpPr>
          <p:cNvPr id="5" name="Text Box 15"/>
          <p:cNvSpPr txBox="1">
            <a:spLocks noChangeArrowheads="1"/>
          </p:cNvSpPr>
          <p:nvPr/>
        </p:nvSpPr>
        <p:spPr bwMode="auto">
          <a:xfrm>
            <a:off x="107504" y="6525345"/>
            <a:ext cx="3600400" cy="276999"/>
          </a:xfrm>
          <a:prstGeom prst="rect">
            <a:avLst/>
          </a:prstGeom>
          <a:noFill/>
          <a:ln w="9525">
            <a:noFill/>
            <a:miter lim="800000"/>
            <a:headEnd/>
            <a:tailEnd/>
          </a:ln>
        </p:spPr>
        <p:txBody>
          <a:bodyPr wrap="square">
            <a:spAutoFit/>
          </a:bodyPr>
          <a:lstStyle/>
          <a:p>
            <a:r>
              <a:rPr lang="ja-JP" altLang="en-US" sz="1200" i="1" dirty="0">
                <a:latin typeface="ＭＳ Ｐ明朝" panose="02020600040205080304" pitchFamily="18" charset="-128"/>
                <a:ea typeface="ＭＳ Ｐ明朝" panose="02020600040205080304" pitchFamily="18" charset="-128"/>
              </a:rPr>
              <a:t>平成</a:t>
            </a:r>
            <a:r>
              <a:rPr lang="en-US" altLang="ja-JP" sz="1200" i="1" dirty="0">
                <a:latin typeface="ＭＳ Ｐ明朝" panose="02020600040205080304" pitchFamily="18" charset="-128"/>
                <a:ea typeface="ＭＳ Ｐ明朝" panose="02020600040205080304" pitchFamily="18" charset="-128"/>
              </a:rPr>
              <a:t>30</a:t>
            </a:r>
            <a:r>
              <a:rPr lang="ja-JP" altLang="en-US" sz="1200" i="1" dirty="0">
                <a:latin typeface="ＭＳ Ｐ明朝" panose="02020600040205080304" pitchFamily="18" charset="-128"/>
                <a:ea typeface="ＭＳ Ｐ明朝" panose="02020600040205080304" pitchFamily="18" charset="-128"/>
              </a:rPr>
              <a:t>年度主任相談支援専門員養成研修</a:t>
            </a:r>
            <a:endParaRPr lang="en-US" altLang="ja-JP" sz="1200" i="1" dirty="0">
              <a:latin typeface="ＭＳ Ｐ明朝" panose="02020600040205080304" pitchFamily="18" charset="-128"/>
              <a:ea typeface="ＭＳ Ｐ明朝" panose="02020600040205080304" pitchFamily="18" charset="-128"/>
            </a:endParaRPr>
          </a:p>
        </p:txBody>
      </p:sp>
    </p:spTree>
    <p:extLst>
      <p:ext uri="{BB962C8B-B14F-4D97-AF65-F5344CB8AC3E}">
        <p14:creationId xmlns:p14="http://schemas.microsoft.com/office/powerpoint/2010/main" val="159035506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61D3E728-91B1-4279-9056-A773C7DF8B32}"/>
              </a:ext>
            </a:extLst>
          </p:cNvPr>
          <p:cNvSpPr>
            <a:spLocks noGrp="1"/>
          </p:cNvSpPr>
          <p:nvPr>
            <p:ph type="title"/>
          </p:nvPr>
        </p:nvSpPr>
        <p:spPr/>
        <p:txBody>
          <a:bodyPr/>
          <a:lstStyle/>
          <a:p>
            <a:r>
              <a:rPr lang="ja-JP" altLang="en-US" dirty="0"/>
              <a:t>地域共生社会の実現にむけて</a:t>
            </a:r>
            <a:endParaRPr kumimoji="1" lang="ja-JP" altLang="en-US" dirty="0"/>
          </a:p>
        </p:txBody>
      </p:sp>
      <p:sp>
        <p:nvSpPr>
          <p:cNvPr id="3" name="コンテンツ プレースホルダー 2">
            <a:extLst>
              <a:ext uri="{FF2B5EF4-FFF2-40B4-BE49-F238E27FC236}">
                <a16:creationId xmlns:a16="http://schemas.microsoft.com/office/drawing/2014/main" id="{E85A651B-8F15-4D36-9E35-C9718BEA217E}"/>
              </a:ext>
            </a:extLst>
          </p:cNvPr>
          <p:cNvSpPr>
            <a:spLocks noGrp="1"/>
          </p:cNvSpPr>
          <p:nvPr>
            <p:ph idx="1"/>
          </p:nvPr>
        </p:nvSpPr>
        <p:spPr>
          <a:xfrm>
            <a:off x="179512" y="1568450"/>
            <a:ext cx="8964488" cy="4525963"/>
          </a:xfrm>
        </p:spPr>
        <p:txBody>
          <a:bodyPr/>
          <a:lstStyle/>
          <a:p>
            <a:pPr marL="0" indent="0">
              <a:buNone/>
            </a:pPr>
            <a:r>
              <a:rPr lang="ja-JP" altLang="en-US" dirty="0"/>
              <a:t>④福祉以外の分野との協働を通じた、「支え手」</a:t>
            </a:r>
            <a:endParaRPr lang="en-US" altLang="ja-JP" dirty="0"/>
          </a:p>
          <a:p>
            <a:pPr marL="0" indent="0">
              <a:buNone/>
            </a:pPr>
            <a:r>
              <a:rPr lang="ja-JP" altLang="en-US" dirty="0"/>
              <a:t>　「受け手」が固定されない参加の場、働く場の創造</a:t>
            </a:r>
            <a:endParaRPr lang="en-US" altLang="ja-JP" dirty="0"/>
          </a:p>
          <a:p>
            <a:pPr marL="0" indent="0">
              <a:buNone/>
            </a:pPr>
            <a:r>
              <a:rPr lang="ja-JP" altLang="en-US" dirty="0"/>
              <a:t>　　　</a:t>
            </a:r>
            <a:r>
              <a:rPr lang="en-US" altLang="ja-JP" dirty="0"/>
              <a:t>〈</a:t>
            </a:r>
            <a:r>
              <a:rPr lang="ja-JP" altLang="en-US" dirty="0"/>
              <a:t>多様な場の創造</a:t>
            </a:r>
            <a:r>
              <a:rPr lang="en-US" altLang="ja-JP" dirty="0"/>
              <a:t>〉</a:t>
            </a:r>
          </a:p>
          <a:p>
            <a:pPr marL="0" indent="0">
              <a:buNone/>
            </a:pPr>
            <a:r>
              <a:rPr lang="ja-JP" altLang="en-US" dirty="0"/>
              <a:t>⑤包括的な支援体制の整備</a:t>
            </a:r>
            <a:endParaRPr lang="en-US" altLang="ja-JP" dirty="0"/>
          </a:p>
          <a:p>
            <a:pPr marL="0" indent="0">
              <a:buNone/>
            </a:pPr>
            <a:r>
              <a:rPr lang="ja-JP" altLang="en-US" dirty="0"/>
              <a:t>　　　</a:t>
            </a:r>
            <a:r>
              <a:rPr lang="en-US" altLang="ja-JP" dirty="0"/>
              <a:t>〈</a:t>
            </a:r>
            <a:r>
              <a:rPr lang="ja-JP" altLang="en-US" dirty="0"/>
              <a:t>包括的支援体制</a:t>
            </a:r>
            <a:r>
              <a:rPr lang="en-US" altLang="ja-JP" dirty="0"/>
              <a:t>〉</a:t>
            </a:r>
          </a:p>
          <a:p>
            <a:pPr marL="0" indent="0">
              <a:buNone/>
            </a:pPr>
            <a:endParaRPr lang="en-US" altLang="ja-JP" dirty="0"/>
          </a:p>
          <a:p>
            <a:pPr marL="0" indent="0">
              <a:buNone/>
            </a:pPr>
            <a:r>
              <a:rPr lang="ja-JP" altLang="en-US" dirty="0"/>
              <a:t>＊主任相談支援専門員は、これらの担い手として</a:t>
            </a:r>
            <a:endParaRPr lang="en-US" altLang="ja-JP" dirty="0"/>
          </a:p>
          <a:p>
            <a:pPr marL="0" indent="0">
              <a:buNone/>
            </a:pPr>
            <a:r>
              <a:rPr lang="ja-JP" altLang="en-US" dirty="0"/>
              <a:t>　　期待されている</a:t>
            </a:r>
          </a:p>
          <a:p>
            <a:endParaRPr kumimoji="1" lang="ja-JP" altLang="en-US" dirty="0"/>
          </a:p>
        </p:txBody>
      </p:sp>
      <p:sp>
        <p:nvSpPr>
          <p:cNvPr id="4" name="スライド番号プレースホルダー 3">
            <a:extLst>
              <a:ext uri="{FF2B5EF4-FFF2-40B4-BE49-F238E27FC236}">
                <a16:creationId xmlns:a16="http://schemas.microsoft.com/office/drawing/2014/main" id="{9117DB8E-5D11-4362-99A5-EDA78F8F0CBB}"/>
              </a:ext>
            </a:extLst>
          </p:cNvPr>
          <p:cNvSpPr>
            <a:spLocks noGrp="1"/>
          </p:cNvSpPr>
          <p:nvPr>
            <p:ph type="sldNum" sz="quarter" idx="12"/>
          </p:nvPr>
        </p:nvSpPr>
        <p:spPr>
          <a:xfrm>
            <a:off x="6876256" y="6425719"/>
            <a:ext cx="2133600" cy="476250"/>
          </a:xfrm>
        </p:spPr>
        <p:txBody>
          <a:bodyPr/>
          <a:lstStyle/>
          <a:p>
            <a:pPr>
              <a:defRPr/>
            </a:pPr>
            <a:fld id="{804D6B79-3AEB-42FE-A736-A41F7AEA0445}" type="slidenum">
              <a:rPr lang="en-US" altLang="ja-JP" smtClean="0"/>
              <a:pPr>
                <a:defRPr/>
              </a:pPr>
              <a:t>21</a:t>
            </a:fld>
            <a:endParaRPr lang="en-US" altLang="ja-JP" dirty="0"/>
          </a:p>
        </p:txBody>
      </p:sp>
      <p:sp>
        <p:nvSpPr>
          <p:cNvPr id="5" name="Text Box 15"/>
          <p:cNvSpPr txBox="1">
            <a:spLocks noChangeArrowheads="1"/>
          </p:cNvSpPr>
          <p:nvPr/>
        </p:nvSpPr>
        <p:spPr bwMode="auto">
          <a:xfrm>
            <a:off x="107504" y="6525345"/>
            <a:ext cx="3600400" cy="276999"/>
          </a:xfrm>
          <a:prstGeom prst="rect">
            <a:avLst/>
          </a:prstGeom>
          <a:noFill/>
          <a:ln w="9525">
            <a:noFill/>
            <a:miter lim="800000"/>
            <a:headEnd/>
            <a:tailEnd/>
          </a:ln>
        </p:spPr>
        <p:txBody>
          <a:bodyPr wrap="square">
            <a:spAutoFit/>
          </a:bodyPr>
          <a:lstStyle/>
          <a:p>
            <a:r>
              <a:rPr lang="ja-JP" altLang="en-US" sz="1200" i="1" dirty="0">
                <a:latin typeface="ＭＳ Ｐ明朝" panose="02020600040205080304" pitchFamily="18" charset="-128"/>
                <a:ea typeface="ＭＳ Ｐ明朝" panose="02020600040205080304" pitchFamily="18" charset="-128"/>
              </a:rPr>
              <a:t>平成</a:t>
            </a:r>
            <a:r>
              <a:rPr lang="en-US" altLang="ja-JP" sz="1200" i="1" dirty="0">
                <a:latin typeface="ＭＳ Ｐ明朝" panose="02020600040205080304" pitchFamily="18" charset="-128"/>
                <a:ea typeface="ＭＳ Ｐ明朝" panose="02020600040205080304" pitchFamily="18" charset="-128"/>
              </a:rPr>
              <a:t>30</a:t>
            </a:r>
            <a:r>
              <a:rPr lang="ja-JP" altLang="en-US" sz="1200" i="1" dirty="0">
                <a:latin typeface="ＭＳ Ｐ明朝" panose="02020600040205080304" pitchFamily="18" charset="-128"/>
                <a:ea typeface="ＭＳ Ｐ明朝" panose="02020600040205080304" pitchFamily="18" charset="-128"/>
              </a:rPr>
              <a:t>年度主任相談支援専門員養成研修</a:t>
            </a:r>
            <a:endParaRPr lang="en-US" altLang="ja-JP" sz="1200" i="1" dirty="0">
              <a:latin typeface="ＭＳ Ｐ明朝" panose="02020600040205080304" pitchFamily="18" charset="-128"/>
              <a:ea typeface="ＭＳ Ｐ明朝" panose="02020600040205080304" pitchFamily="18" charset="-128"/>
            </a:endParaRPr>
          </a:p>
        </p:txBody>
      </p:sp>
    </p:spTree>
    <p:extLst>
      <p:ext uri="{BB962C8B-B14F-4D97-AF65-F5344CB8AC3E}">
        <p14:creationId xmlns:p14="http://schemas.microsoft.com/office/powerpoint/2010/main" val="425450565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47B449C9-101F-4C8B-9ADB-F323B3798A4F}"/>
              </a:ext>
            </a:extLst>
          </p:cNvPr>
          <p:cNvSpPr>
            <a:spLocks noGrp="1"/>
          </p:cNvSpPr>
          <p:nvPr>
            <p:ph type="title"/>
          </p:nvPr>
        </p:nvSpPr>
        <p:spPr>
          <a:xfrm>
            <a:off x="395536" y="320266"/>
            <a:ext cx="8229600" cy="1143000"/>
          </a:xfrm>
        </p:spPr>
        <p:txBody>
          <a:bodyPr/>
          <a:lstStyle/>
          <a:p>
            <a:r>
              <a:rPr kumimoji="1" lang="ja-JP" altLang="en-US" dirty="0"/>
              <a:t>参考文献</a:t>
            </a:r>
          </a:p>
        </p:txBody>
      </p:sp>
      <p:sp>
        <p:nvSpPr>
          <p:cNvPr id="3" name="コンテンツ プレースホルダー 2">
            <a:extLst>
              <a:ext uri="{FF2B5EF4-FFF2-40B4-BE49-F238E27FC236}">
                <a16:creationId xmlns:a16="http://schemas.microsoft.com/office/drawing/2014/main" id="{8C40AE70-E9E5-4C54-AF4E-E9F8863C49D6}"/>
              </a:ext>
            </a:extLst>
          </p:cNvPr>
          <p:cNvSpPr>
            <a:spLocks noGrp="1"/>
          </p:cNvSpPr>
          <p:nvPr>
            <p:ph idx="1"/>
          </p:nvPr>
        </p:nvSpPr>
        <p:spPr/>
        <p:txBody>
          <a:bodyPr/>
          <a:lstStyle/>
          <a:p>
            <a:pPr eaLnBrk="1" hangingPunct="1"/>
            <a:r>
              <a:rPr lang="ja-JP" altLang="ja-JP" sz="2000" dirty="0"/>
              <a:t>地域における住民主体の課題解決力強化・相談支援体制のあり方に関する検討会（</a:t>
            </a:r>
            <a:r>
              <a:rPr lang="en-US" altLang="ja-JP" sz="2000" dirty="0"/>
              <a:t>2017</a:t>
            </a:r>
            <a:r>
              <a:rPr lang="ja-JP" altLang="ja-JP" sz="2000" dirty="0"/>
              <a:t>）「地域力強化検討委員会最終とりまとめ～地域共生社会の実現に向けた新しいステージへ」厚生労働省</a:t>
            </a:r>
          </a:p>
          <a:p>
            <a:pPr eaLnBrk="1" hangingPunct="1"/>
            <a:r>
              <a:rPr lang="ja-JP" altLang="ja-JP" sz="2000" dirty="0"/>
              <a:t>社会保障審議会福祉部会福祉人材確保専門員会第</a:t>
            </a:r>
            <a:r>
              <a:rPr lang="en-US" altLang="ja-JP" sz="2000" dirty="0"/>
              <a:t>10</a:t>
            </a:r>
            <a:r>
              <a:rPr lang="ja-JP" altLang="ja-JP" sz="2000" dirty="0"/>
              <a:t>回資料（</a:t>
            </a:r>
            <a:r>
              <a:rPr lang="en-US" altLang="ja-JP" sz="2000" dirty="0"/>
              <a:t>2017</a:t>
            </a:r>
            <a:r>
              <a:rPr lang="ja-JP" altLang="ja-JP" sz="2000" dirty="0"/>
              <a:t>）「ソーシャルワーク専門職である社会福祉士に求められる役割等について」厚生労働省</a:t>
            </a:r>
          </a:p>
          <a:p>
            <a:pPr eaLnBrk="1" hangingPunct="1"/>
            <a:r>
              <a:rPr lang="ja-JP" altLang="ja-JP" sz="2000" dirty="0"/>
              <a:t>公益社団法人日本社会福祉士会</a:t>
            </a:r>
            <a:r>
              <a:rPr lang="en-US" altLang="ja-JP" sz="2000" dirty="0"/>
              <a:t>(2018)</a:t>
            </a:r>
            <a:r>
              <a:rPr lang="ja-JP" altLang="ja-JP" sz="2000" dirty="0"/>
              <a:t>「平成２９年度社会福祉推進事業　地域共生社会の実現に資する体制構築を推進するソーシャルワークのあり方に関する実証的調査研究」</a:t>
            </a:r>
          </a:p>
          <a:p>
            <a:pPr eaLnBrk="1" hangingPunct="1"/>
            <a:r>
              <a:rPr lang="ja-JP" altLang="ja-JP" sz="2000" dirty="0"/>
              <a:t>公益社団法人日本社会福祉士会編</a:t>
            </a:r>
            <a:r>
              <a:rPr lang="en-US" altLang="ja-JP" sz="2000" dirty="0"/>
              <a:t>(2018)</a:t>
            </a:r>
            <a:r>
              <a:rPr lang="ja-JP" altLang="ja-JP" sz="2000" dirty="0"/>
              <a:t>「地域共生社会に向けたソーシャルワーク～社会福祉士による実践事例から」中央法規</a:t>
            </a:r>
          </a:p>
          <a:p>
            <a:endParaRPr kumimoji="1" lang="ja-JP" altLang="en-US" dirty="0"/>
          </a:p>
        </p:txBody>
      </p:sp>
      <p:sp>
        <p:nvSpPr>
          <p:cNvPr id="4" name="スライド番号プレースホルダー 3">
            <a:extLst>
              <a:ext uri="{FF2B5EF4-FFF2-40B4-BE49-F238E27FC236}">
                <a16:creationId xmlns:a16="http://schemas.microsoft.com/office/drawing/2014/main" id="{39901DF8-ED11-4721-8385-32D88DAC97F3}"/>
              </a:ext>
            </a:extLst>
          </p:cNvPr>
          <p:cNvSpPr>
            <a:spLocks noGrp="1"/>
          </p:cNvSpPr>
          <p:nvPr>
            <p:ph type="sldNum" sz="quarter" idx="12"/>
          </p:nvPr>
        </p:nvSpPr>
        <p:spPr>
          <a:xfrm>
            <a:off x="6876256" y="6425719"/>
            <a:ext cx="2133600" cy="476250"/>
          </a:xfrm>
        </p:spPr>
        <p:txBody>
          <a:bodyPr/>
          <a:lstStyle/>
          <a:p>
            <a:pPr>
              <a:defRPr/>
            </a:pPr>
            <a:fld id="{804D6B79-3AEB-42FE-A736-A41F7AEA0445}" type="slidenum">
              <a:rPr lang="en-US" altLang="ja-JP" smtClean="0"/>
              <a:pPr>
                <a:defRPr/>
              </a:pPr>
              <a:t>22</a:t>
            </a:fld>
            <a:endParaRPr lang="en-US" altLang="ja-JP"/>
          </a:p>
        </p:txBody>
      </p:sp>
      <p:sp>
        <p:nvSpPr>
          <p:cNvPr id="5" name="Text Box 15"/>
          <p:cNvSpPr txBox="1">
            <a:spLocks noChangeArrowheads="1"/>
          </p:cNvSpPr>
          <p:nvPr/>
        </p:nvSpPr>
        <p:spPr bwMode="auto">
          <a:xfrm>
            <a:off x="107504" y="6525345"/>
            <a:ext cx="3600400" cy="276999"/>
          </a:xfrm>
          <a:prstGeom prst="rect">
            <a:avLst/>
          </a:prstGeom>
          <a:noFill/>
          <a:ln w="9525">
            <a:noFill/>
            <a:miter lim="800000"/>
            <a:headEnd/>
            <a:tailEnd/>
          </a:ln>
        </p:spPr>
        <p:txBody>
          <a:bodyPr wrap="square">
            <a:spAutoFit/>
          </a:bodyPr>
          <a:lstStyle/>
          <a:p>
            <a:r>
              <a:rPr lang="ja-JP" altLang="en-US" sz="1200" i="1" dirty="0">
                <a:latin typeface="ＭＳ Ｐ明朝" panose="02020600040205080304" pitchFamily="18" charset="-128"/>
                <a:ea typeface="ＭＳ Ｐ明朝" panose="02020600040205080304" pitchFamily="18" charset="-128"/>
              </a:rPr>
              <a:t>平成</a:t>
            </a:r>
            <a:r>
              <a:rPr lang="en-US" altLang="ja-JP" sz="1200" i="1" dirty="0">
                <a:latin typeface="ＭＳ Ｐ明朝" panose="02020600040205080304" pitchFamily="18" charset="-128"/>
                <a:ea typeface="ＭＳ Ｐ明朝" panose="02020600040205080304" pitchFamily="18" charset="-128"/>
              </a:rPr>
              <a:t>30</a:t>
            </a:r>
            <a:r>
              <a:rPr lang="ja-JP" altLang="en-US" sz="1200" i="1" dirty="0">
                <a:latin typeface="ＭＳ Ｐ明朝" panose="02020600040205080304" pitchFamily="18" charset="-128"/>
                <a:ea typeface="ＭＳ Ｐ明朝" panose="02020600040205080304" pitchFamily="18" charset="-128"/>
              </a:rPr>
              <a:t>年度主任相談支援専門員養成研修</a:t>
            </a:r>
            <a:endParaRPr lang="en-US" altLang="ja-JP" sz="1200" i="1" dirty="0">
              <a:latin typeface="ＭＳ Ｐ明朝" panose="02020600040205080304" pitchFamily="18" charset="-128"/>
              <a:ea typeface="ＭＳ Ｐ明朝" panose="02020600040205080304" pitchFamily="18" charset="-128"/>
            </a:endParaRPr>
          </a:p>
        </p:txBody>
      </p:sp>
    </p:spTree>
    <p:extLst>
      <p:ext uri="{BB962C8B-B14F-4D97-AF65-F5344CB8AC3E}">
        <p14:creationId xmlns:p14="http://schemas.microsoft.com/office/powerpoint/2010/main" val="8818777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1C13DB78-6291-4A1C-ABAC-91EB6DE6E5F1}"/>
              </a:ext>
            </a:extLst>
          </p:cNvPr>
          <p:cNvSpPr>
            <a:spLocks noGrp="1"/>
          </p:cNvSpPr>
          <p:nvPr>
            <p:ph type="title"/>
          </p:nvPr>
        </p:nvSpPr>
        <p:spPr/>
        <p:txBody>
          <a:bodyPr/>
          <a:lstStyle/>
          <a:p>
            <a:r>
              <a:rPr kumimoji="1" lang="ja-JP" altLang="en-US" dirty="0"/>
              <a:t>講義の流れ</a:t>
            </a:r>
          </a:p>
        </p:txBody>
      </p:sp>
      <p:sp>
        <p:nvSpPr>
          <p:cNvPr id="3" name="コンテンツ プレースホルダー 2">
            <a:extLst>
              <a:ext uri="{FF2B5EF4-FFF2-40B4-BE49-F238E27FC236}">
                <a16:creationId xmlns:a16="http://schemas.microsoft.com/office/drawing/2014/main" id="{FD2EB799-1F8A-465E-8219-823AF745D8C1}"/>
              </a:ext>
            </a:extLst>
          </p:cNvPr>
          <p:cNvSpPr>
            <a:spLocks noGrp="1"/>
          </p:cNvSpPr>
          <p:nvPr>
            <p:ph idx="1"/>
          </p:nvPr>
        </p:nvSpPr>
        <p:spPr/>
        <p:txBody>
          <a:bodyPr/>
          <a:lstStyle/>
          <a:p>
            <a:pPr marL="0" indent="0">
              <a:buNone/>
            </a:pPr>
            <a:r>
              <a:rPr kumimoji="1" lang="en-US" altLang="ja-JP" dirty="0"/>
              <a:t>1</a:t>
            </a:r>
            <a:r>
              <a:rPr kumimoji="1" lang="ja-JP" altLang="en-US" dirty="0" err="1"/>
              <a:t>．</a:t>
            </a:r>
            <a:r>
              <a:rPr kumimoji="1" lang="ja-JP" altLang="en-US" dirty="0"/>
              <a:t>地域共生社会とは</a:t>
            </a:r>
            <a:endParaRPr kumimoji="1" lang="en-US" altLang="ja-JP" dirty="0"/>
          </a:p>
          <a:p>
            <a:pPr marL="0" indent="0">
              <a:buNone/>
            </a:pPr>
            <a:r>
              <a:rPr kumimoji="1" lang="en-US" altLang="ja-JP" dirty="0"/>
              <a:t>2</a:t>
            </a:r>
            <a:r>
              <a:rPr kumimoji="1" lang="ja-JP" altLang="en-US" dirty="0" err="1"/>
              <a:t>．</a:t>
            </a:r>
            <a:r>
              <a:rPr kumimoji="1" lang="ja-JP" altLang="en-US" dirty="0"/>
              <a:t>地域共生社会と包括的相談支援体制</a:t>
            </a:r>
            <a:endParaRPr kumimoji="1" lang="en-US" altLang="ja-JP" dirty="0"/>
          </a:p>
          <a:p>
            <a:pPr marL="0" indent="0">
              <a:buNone/>
            </a:pPr>
            <a:r>
              <a:rPr kumimoji="1" lang="en-US" altLang="ja-JP" dirty="0"/>
              <a:t>3</a:t>
            </a:r>
            <a:r>
              <a:rPr kumimoji="1" lang="ja-JP" altLang="en-US" dirty="0" err="1"/>
              <a:t>．</a:t>
            </a:r>
            <a:r>
              <a:rPr kumimoji="1" lang="ja-JP" altLang="en-US" dirty="0"/>
              <a:t>地域共生社会と基幹相談支援センター</a:t>
            </a:r>
            <a:endParaRPr kumimoji="1" lang="en-US" altLang="ja-JP" dirty="0"/>
          </a:p>
          <a:p>
            <a:pPr marL="0" indent="0">
              <a:buNone/>
            </a:pPr>
            <a:r>
              <a:rPr kumimoji="1" lang="en-US" altLang="ja-JP" dirty="0"/>
              <a:t>4</a:t>
            </a:r>
            <a:r>
              <a:rPr kumimoji="1" lang="ja-JP" altLang="en-US" dirty="0" err="1"/>
              <a:t>．</a:t>
            </a:r>
            <a:r>
              <a:rPr kumimoji="1" lang="ja-JP" altLang="en-US" dirty="0"/>
              <a:t>地域共生社会と主任相談支援専門員</a:t>
            </a:r>
            <a:endParaRPr kumimoji="1" lang="en-US" altLang="ja-JP" dirty="0"/>
          </a:p>
          <a:p>
            <a:pPr marL="0" indent="0">
              <a:buNone/>
            </a:pPr>
            <a:r>
              <a:rPr kumimoji="1" lang="en-US" altLang="ja-JP" dirty="0"/>
              <a:t>5</a:t>
            </a:r>
            <a:r>
              <a:rPr kumimoji="1" lang="ja-JP" altLang="en-US" dirty="0" err="1"/>
              <a:t>．</a:t>
            </a:r>
            <a:r>
              <a:rPr kumimoji="1" lang="ja-JP" altLang="en-US" dirty="0"/>
              <a:t>まとめ</a:t>
            </a:r>
            <a:endParaRPr kumimoji="1" lang="en-US" altLang="ja-JP" dirty="0"/>
          </a:p>
          <a:p>
            <a:pPr marL="0" indent="0">
              <a:buNone/>
            </a:pPr>
            <a:endParaRPr kumimoji="1" lang="ja-JP" altLang="en-US" dirty="0"/>
          </a:p>
        </p:txBody>
      </p:sp>
      <p:sp>
        <p:nvSpPr>
          <p:cNvPr id="4" name="スライド番号プレースホルダー 3">
            <a:extLst>
              <a:ext uri="{FF2B5EF4-FFF2-40B4-BE49-F238E27FC236}">
                <a16:creationId xmlns:a16="http://schemas.microsoft.com/office/drawing/2014/main" id="{FF5A54AB-48D0-4AEB-867B-0AA32984BA61}"/>
              </a:ext>
            </a:extLst>
          </p:cNvPr>
          <p:cNvSpPr>
            <a:spLocks noGrp="1"/>
          </p:cNvSpPr>
          <p:nvPr>
            <p:ph type="sldNum" sz="quarter" idx="12"/>
          </p:nvPr>
        </p:nvSpPr>
        <p:spPr>
          <a:xfrm>
            <a:off x="6876256" y="6453336"/>
            <a:ext cx="2133600" cy="476250"/>
          </a:xfrm>
        </p:spPr>
        <p:txBody>
          <a:bodyPr/>
          <a:lstStyle/>
          <a:p>
            <a:pPr>
              <a:defRPr/>
            </a:pPr>
            <a:fld id="{804D6B79-3AEB-42FE-A736-A41F7AEA0445}" type="slidenum">
              <a:rPr lang="en-US" altLang="ja-JP" smtClean="0"/>
              <a:pPr>
                <a:defRPr/>
              </a:pPr>
              <a:t>3</a:t>
            </a:fld>
            <a:endParaRPr lang="en-US" altLang="ja-JP" dirty="0"/>
          </a:p>
        </p:txBody>
      </p:sp>
      <p:sp>
        <p:nvSpPr>
          <p:cNvPr id="5" name="Text Box 15"/>
          <p:cNvSpPr txBox="1">
            <a:spLocks noChangeArrowheads="1"/>
          </p:cNvSpPr>
          <p:nvPr/>
        </p:nvSpPr>
        <p:spPr bwMode="auto">
          <a:xfrm>
            <a:off x="107504" y="6525345"/>
            <a:ext cx="3600400" cy="276999"/>
          </a:xfrm>
          <a:prstGeom prst="rect">
            <a:avLst/>
          </a:prstGeom>
          <a:noFill/>
          <a:ln w="9525">
            <a:noFill/>
            <a:miter lim="800000"/>
            <a:headEnd/>
            <a:tailEnd/>
          </a:ln>
        </p:spPr>
        <p:txBody>
          <a:bodyPr wrap="square">
            <a:spAutoFit/>
          </a:bodyPr>
          <a:lstStyle/>
          <a:p>
            <a:r>
              <a:rPr lang="ja-JP" altLang="en-US" sz="1200" i="1" dirty="0">
                <a:latin typeface="ＭＳ Ｐ明朝" panose="02020600040205080304" pitchFamily="18" charset="-128"/>
                <a:ea typeface="ＭＳ Ｐ明朝" panose="02020600040205080304" pitchFamily="18" charset="-128"/>
              </a:rPr>
              <a:t>平成</a:t>
            </a:r>
            <a:r>
              <a:rPr lang="en-US" altLang="ja-JP" sz="1200" i="1" dirty="0">
                <a:latin typeface="ＭＳ Ｐ明朝" panose="02020600040205080304" pitchFamily="18" charset="-128"/>
                <a:ea typeface="ＭＳ Ｐ明朝" panose="02020600040205080304" pitchFamily="18" charset="-128"/>
              </a:rPr>
              <a:t>30</a:t>
            </a:r>
            <a:r>
              <a:rPr lang="ja-JP" altLang="en-US" sz="1200" i="1" dirty="0">
                <a:latin typeface="ＭＳ Ｐ明朝" panose="02020600040205080304" pitchFamily="18" charset="-128"/>
                <a:ea typeface="ＭＳ Ｐ明朝" panose="02020600040205080304" pitchFamily="18" charset="-128"/>
              </a:rPr>
              <a:t>年度主任相談支援専門員養成研修</a:t>
            </a:r>
            <a:endParaRPr lang="en-US" altLang="ja-JP" sz="1200" i="1" dirty="0">
              <a:latin typeface="ＭＳ Ｐ明朝" panose="02020600040205080304" pitchFamily="18" charset="-128"/>
              <a:ea typeface="ＭＳ Ｐ明朝" panose="02020600040205080304" pitchFamily="18" charset="-128"/>
            </a:endParaRPr>
          </a:p>
        </p:txBody>
      </p:sp>
    </p:spTree>
    <p:extLst>
      <p:ext uri="{BB962C8B-B14F-4D97-AF65-F5344CB8AC3E}">
        <p14:creationId xmlns:p14="http://schemas.microsoft.com/office/powerpoint/2010/main" val="148674504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900CEC69-1528-41A4-ACBF-3584FD726EE1}"/>
              </a:ext>
            </a:extLst>
          </p:cNvPr>
          <p:cNvSpPr>
            <a:spLocks noGrp="1"/>
          </p:cNvSpPr>
          <p:nvPr>
            <p:ph type="title"/>
          </p:nvPr>
        </p:nvSpPr>
        <p:spPr/>
        <p:txBody>
          <a:bodyPr/>
          <a:lstStyle/>
          <a:p>
            <a:r>
              <a:rPr kumimoji="1" lang="ja-JP" altLang="en-US" dirty="0"/>
              <a:t>地域共生社会とは</a:t>
            </a:r>
          </a:p>
        </p:txBody>
      </p:sp>
      <p:sp>
        <p:nvSpPr>
          <p:cNvPr id="3" name="コンテンツ プレースホルダー 2">
            <a:extLst>
              <a:ext uri="{FF2B5EF4-FFF2-40B4-BE49-F238E27FC236}">
                <a16:creationId xmlns:a16="http://schemas.microsoft.com/office/drawing/2014/main" id="{F0E47472-803F-4CD2-BC46-90107B3D9EAE}"/>
              </a:ext>
            </a:extLst>
          </p:cNvPr>
          <p:cNvSpPr>
            <a:spLocks noGrp="1"/>
          </p:cNvSpPr>
          <p:nvPr>
            <p:ph idx="1"/>
          </p:nvPr>
        </p:nvSpPr>
        <p:spPr/>
        <p:txBody>
          <a:bodyPr/>
          <a:lstStyle/>
          <a:p>
            <a:pPr marL="0" indent="0">
              <a:buNone/>
            </a:pPr>
            <a:r>
              <a:rPr kumimoji="1" lang="ja-JP" altLang="en-US" dirty="0"/>
              <a:t>制度・分野ごとの</a:t>
            </a:r>
            <a:r>
              <a:rPr kumimoji="1" lang="en-US" altLang="ja-JP" dirty="0"/>
              <a:t>『</a:t>
            </a:r>
            <a:r>
              <a:rPr kumimoji="1" lang="ja-JP" altLang="en-US" dirty="0"/>
              <a:t>縦割り</a:t>
            </a:r>
            <a:r>
              <a:rPr kumimoji="1" lang="en-US" altLang="ja-JP" dirty="0"/>
              <a:t>』</a:t>
            </a:r>
            <a:r>
              <a:rPr kumimoji="1" lang="ja-JP" altLang="en-US" dirty="0"/>
              <a:t>や「支え手」「受け手」という関係を超えて、地域住民や地域の多様な主体が</a:t>
            </a:r>
            <a:r>
              <a:rPr kumimoji="1" lang="en-US" altLang="ja-JP" dirty="0"/>
              <a:t>『</a:t>
            </a:r>
            <a:r>
              <a:rPr kumimoji="1" lang="ja-JP" altLang="en-US" dirty="0"/>
              <a:t>我が事</a:t>
            </a:r>
            <a:r>
              <a:rPr kumimoji="1" lang="en-US" altLang="ja-JP" dirty="0"/>
              <a:t>』</a:t>
            </a:r>
            <a:r>
              <a:rPr kumimoji="1" lang="ja-JP" altLang="en-US" dirty="0"/>
              <a:t>として参画し、人と人、人と資源が世代や分野を超えて</a:t>
            </a:r>
            <a:r>
              <a:rPr kumimoji="1" lang="en-US" altLang="ja-JP" dirty="0"/>
              <a:t>『</a:t>
            </a:r>
            <a:r>
              <a:rPr kumimoji="1" lang="ja-JP" altLang="en-US" dirty="0"/>
              <a:t>丸ごと</a:t>
            </a:r>
            <a:r>
              <a:rPr kumimoji="1" lang="en-US" altLang="ja-JP" dirty="0"/>
              <a:t>』</a:t>
            </a:r>
            <a:r>
              <a:rPr kumimoji="1" lang="ja-JP" altLang="en-US" dirty="0"/>
              <a:t>つながることで、住民一人ひとりの暮らしと生きがい、地域とともに創っていく社会</a:t>
            </a:r>
          </a:p>
        </p:txBody>
      </p:sp>
      <p:sp>
        <p:nvSpPr>
          <p:cNvPr id="4" name="スライド番号プレースホルダー 3">
            <a:extLst>
              <a:ext uri="{FF2B5EF4-FFF2-40B4-BE49-F238E27FC236}">
                <a16:creationId xmlns:a16="http://schemas.microsoft.com/office/drawing/2014/main" id="{C3B7C82F-649C-4FB9-89D0-0E6992BFF39D}"/>
              </a:ext>
            </a:extLst>
          </p:cNvPr>
          <p:cNvSpPr>
            <a:spLocks noGrp="1"/>
          </p:cNvSpPr>
          <p:nvPr>
            <p:ph type="sldNum" sz="quarter" idx="12"/>
          </p:nvPr>
        </p:nvSpPr>
        <p:spPr>
          <a:xfrm>
            <a:off x="6876256" y="6453336"/>
            <a:ext cx="2133600" cy="476250"/>
          </a:xfrm>
        </p:spPr>
        <p:txBody>
          <a:bodyPr/>
          <a:lstStyle/>
          <a:p>
            <a:pPr>
              <a:defRPr/>
            </a:pPr>
            <a:fld id="{804D6B79-3AEB-42FE-A736-A41F7AEA0445}" type="slidenum">
              <a:rPr lang="en-US" altLang="ja-JP" smtClean="0"/>
              <a:pPr>
                <a:defRPr/>
              </a:pPr>
              <a:t>4</a:t>
            </a:fld>
            <a:endParaRPr lang="en-US" altLang="ja-JP" dirty="0"/>
          </a:p>
        </p:txBody>
      </p:sp>
      <p:sp>
        <p:nvSpPr>
          <p:cNvPr id="5" name="Text Box 15"/>
          <p:cNvSpPr txBox="1">
            <a:spLocks noChangeArrowheads="1"/>
          </p:cNvSpPr>
          <p:nvPr/>
        </p:nvSpPr>
        <p:spPr bwMode="auto">
          <a:xfrm>
            <a:off x="107504" y="6525345"/>
            <a:ext cx="3600400" cy="276999"/>
          </a:xfrm>
          <a:prstGeom prst="rect">
            <a:avLst/>
          </a:prstGeom>
          <a:noFill/>
          <a:ln w="9525">
            <a:noFill/>
            <a:miter lim="800000"/>
            <a:headEnd/>
            <a:tailEnd/>
          </a:ln>
        </p:spPr>
        <p:txBody>
          <a:bodyPr wrap="square">
            <a:spAutoFit/>
          </a:bodyPr>
          <a:lstStyle/>
          <a:p>
            <a:r>
              <a:rPr lang="ja-JP" altLang="en-US" sz="1200" i="1" dirty="0">
                <a:latin typeface="ＭＳ Ｐ明朝" panose="02020600040205080304" pitchFamily="18" charset="-128"/>
                <a:ea typeface="ＭＳ Ｐ明朝" panose="02020600040205080304" pitchFamily="18" charset="-128"/>
              </a:rPr>
              <a:t>平成</a:t>
            </a:r>
            <a:r>
              <a:rPr lang="en-US" altLang="ja-JP" sz="1200" i="1" dirty="0">
                <a:latin typeface="ＭＳ Ｐ明朝" panose="02020600040205080304" pitchFamily="18" charset="-128"/>
                <a:ea typeface="ＭＳ Ｐ明朝" panose="02020600040205080304" pitchFamily="18" charset="-128"/>
              </a:rPr>
              <a:t>30</a:t>
            </a:r>
            <a:r>
              <a:rPr lang="ja-JP" altLang="en-US" sz="1200" i="1" dirty="0">
                <a:latin typeface="ＭＳ Ｐ明朝" panose="02020600040205080304" pitchFamily="18" charset="-128"/>
                <a:ea typeface="ＭＳ Ｐ明朝" panose="02020600040205080304" pitchFamily="18" charset="-128"/>
              </a:rPr>
              <a:t>年度主任相談支援専門員養成研修</a:t>
            </a:r>
            <a:endParaRPr lang="en-US" altLang="ja-JP" sz="1200" i="1" dirty="0">
              <a:latin typeface="ＭＳ Ｐ明朝" panose="02020600040205080304" pitchFamily="18" charset="-128"/>
              <a:ea typeface="ＭＳ Ｐ明朝" panose="02020600040205080304" pitchFamily="18" charset="-128"/>
            </a:endParaRPr>
          </a:p>
        </p:txBody>
      </p:sp>
    </p:spTree>
    <p:extLst>
      <p:ext uri="{BB962C8B-B14F-4D97-AF65-F5344CB8AC3E}">
        <p14:creationId xmlns:p14="http://schemas.microsoft.com/office/powerpoint/2010/main" val="407142678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01A48E81-2171-48A4-A6C0-F6AE86302EAA}"/>
              </a:ext>
            </a:extLst>
          </p:cNvPr>
          <p:cNvSpPr>
            <a:spLocks noGrp="1"/>
          </p:cNvSpPr>
          <p:nvPr>
            <p:ph type="title"/>
          </p:nvPr>
        </p:nvSpPr>
        <p:spPr/>
        <p:txBody>
          <a:bodyPr/>
          <a:lstStyle/>
          <a:p>
            <a:r>
              <a:rPr kumimoji="1" lang="ja-JP" altLang="en-US" dirty="0"/>
              <a:t>地域共生社会の改革の骨格</a:t>
            </a:r>
          </a:p>
        </p:txBody>
      </p:sp>
      <p:sp>
        <p:nvSpPr>
          <p:cNvPr id="3" name="コンテンツ プレースホルダー 2">
            <a:extLst>
              <a:ext uri="{FF2B5EF4-FFF2-40B4-BE49-F238E27FC236}">
                <a16:creationId xmlns:a16="http://schemas.microsoft.com/office/drawing/2014/main" id="{3DC52B4A-82DC-46FA-B89A-81DBF94C7289}"/>
              </a:ext>
            </a:extLst>
          </p:cNvPr>
          <p:cNvSpPr>
            <a:spLocks noGrp="1"/>
          </p:cNvSpPr>
          <p:nvPr>
            <p:ph idx="1"/>
          </p:nvPr>
        </p:nvSpPr>
        <p:spPr/>
        <p:txBody>
          <a:bodyPr/>
          <a:lstStyle/>
          <a:p>
            <a:r>
              <a:rPr kumimoji="1" lang="ja-JP" altLang="en-US" dirty="0"/>
              <a:t>地域課題の解決力の強化</a:t>
            </a:r>
            <a:endParaRPr kumimoji="1" lang="en-US" altLang="ja-JP" dirty="0"/>
          </a:p>
          <a:p>
            <a:endParaRPr kumimoji="1" lang="en-US" altLang="ja-JP" dirty="0"/>
          </a:p>
          <a:p>
            <a:r>
              <a:rPr kumimoji="1" lang="ja-JP" altLang="en-US" dirty="0"/>
              <a:t>地域を基盤とする包括的支援の強化</a:t>
            </a:r>
            <a:endParaRPr kumimoji="1" lang="en-US" altLang="ja-JP" dirty="0"/>
          </a:p>
          <a:p>
            <a:endParaRPr kumimoji="1" lang="en-US" altLang="ja-JP" dirty="0"/>
          </a:p>
          <a:p>
            <a:r>
              <a:rPr kumimoji="1" lang="ja-JP" altLang="en-US" dirty="0"/>
              <a:t>地域丸ごとのつながりの強化</a:t>
            </a:r>
            <a:endParaRPr kumimoji="1" lang="en-US" altLang="ja-JP" dirty="0"/>
          </a:p>
          <a:p>
            <a:endParaRPr kumimoji="1" lang="en-US" altLang="ja-JP" dirty="0"/>
          </a:p>
          <a:p>
            <a:r>
              <a:rPr lang="ja-JP" altLang="en-US" dirty="0"/>
              <a:t>専門人材の機能強化・最大活用</a:t>
            </a:r>
            <a:endParaRPr lang="en-US" altLang="ja-JP" dirty="0"/>
          </a:p>
        </p:txBody>
      </p:sp>
      <p:sp>
        <p:nvSpPr>
          <p:cNvPr id="4" name="スライド番号プレースホルダー 3">
            <a:extLst>
              <a:ext uri="{FF2B5EF4-FFF2-40B4-BE49-F238E27FC236}">
                <a16:creationId xmlns:a16="http://schemas.microsoft.com/office/drawing/2014/main" id="{E926C20C-38B3-48A9-867C-5700A49BDD37}"/>
              </a:ext>
            </a:extLst>
          </p:cNvPr>
          <p:cNvSpPr>
            <a:spLocks noGrp="1"/>
          </p:cNvSpPr>
          <p:nvPr>
            <p:ph type="sldNum" sz="quarter" idx="12"/>
          </p:nvPr>
        </p:nvSpPr>
        <p:spPr>
          <a:xfrm>
            <a:off x="6948264" y="6525345"/>
            <a:ext cx="2133600" cy="476250"/>
          </a:xfrm>
        </p:spPr>
        <p:txBody>
          <a:bodyPr/>
          <a:lstStyle/>
          <a:p>
            <a:pPr>
              <a:defRPr/>
            </a:pPr>
            <a:fld id="{804D6B79-3AEB-42FE-A736-A41F7AEA0445}" type="slidenum">
              <a:rPr lang="en-US" altLang="ja-JP" smtClean="0"/>
              <a:pPr>
                <a:defRPr/>
              </a:pPr>
              <a:t>5</a:t>
            </a:fld>
            <a:endParaRPr lang="en-US" altLang="ja-JP"/>
          </a:p>
        </p:txBody>
      </p:sp>
      <p:sp>
        <p:nvSpPr>
          <p:cNvPr id="5" name="Text Box 15"/>
          <p:cNvSpPr txBox="1">
            <a:spLocks noChangeArrowheads="1"/>
          </p:cNvSpPr>
          <p:nvPr/>
        </p:nvSpPr>
        <p:spPr bwMode="auto">
          <a:xfrm>
            <a:off x="107504" y="6525345"/>
            <a:ext cx="3600400" cy="276999"/>
          </a:xfrm>
          <a:prstGeom prst="rect">
            <a:avLst/>
          </a:prstGeom>
          <a:noFill/>
          <a:ln w="9525">
            <a:noFill/>
            <a:miter lim="800000"/>
            <a:headEnd/>
            <a:tailEnd/>
          </a:ln>
        </p:spPr>
        <p:txBody>
          <a:bodyPr wrap="square">
            <a:spAutoFit/>
          </a:bodyPr>
          <a:lstStyle/>
          <a:p>
            <a:r>
              <a:rPr lang="ja-JP" altLang="en-US" sz="1200" i="1" dirty="0">
                <a:latin typeface="ＭＳ Ｐ明朝" panose="02020600040205080304" pitchFamily="18" charset="-128"/>
                <a:ea typeface="ＭＳ Ｐ明朝" panose="02020600040205080304" pitchFamily="18" charset="-128"/>
              </a:rPr>
              <a:t>平成</a:t>
            </a:r>
            <a:r>
              <a:rPr lang="en-US" altLang="ja-JP" sz="1200" i="1" dirty="0">
                <a:latin typeface="ＭＳ Ｐ明朝" panose="02020600040205080304" pitchFamily="18" charset="-128"/>
                <a:ea typeface="ＭＳ Ｐ明朝" panose="02020600040205080304" pitchFamily="18" charset="-128"/>
              </a:rPr>
              <a:t>30</a:t>
            </a:r>
            <a:r>
              <a:rPr lang="ja-JP" altLang="en-US" sz="1200" i="1" dirty="0">
                <a:latin typeface="ＭＳ Ｐ明朝" panose="02020600040205080304" pitchFamily="18" charset="-128"/>
                <a:ea typeface="ＭＳ Ｐ明朝" panose="02020600040205080304" pitchFamily="18" charset="-128"/>
              </a:rPr>
              <a:t>年度主任相談支援専門員養成研修</a:t>
            </a:r>
            <a:endParaRPr lang="en-US" altLang="ja-JP" sz="1200" i="1" dirty="0">
              <a:latin typeface="ＭＳ Ｐ明朝" panose="02020600040205080304" pitchFamily="18" charset="-128"/>
              <a:ea typeface="ＭＳ Ｐ明朝" panose="02020600040205080304" pitchFamily="18" charset="-128"/>
            </a:endParaRPr>
          </a:p>
        </p:txBody>
      </p:sp>
    </p:spTree>
    <p:extLst>
      <p:ext uri="{BB962C8B-B14F-4D97-AF65-F5344CB8AC3E}">
        <p14:creationId xmlns:p14="http://schemas.microsoft.com/office/powerpoint/2010/main" val="383838057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719860D0-DBBF-42C2-BCED-CE440A1910E7}"/>
              </a:ext>
            </a:extLst>
          </p:cNvPr>
          <p:cNvSpPr>
            <a:spLocks noGrp="1"/>
          </p:cNvSpPr>
          <p:nvPr>
            <p:ph type="title"/>
          </p:nvPr>
        </p:nvSpPr>
        <p:spPr/>
        <p:txBody>
          <a:bodyPr/>
          <a:lstStyle/>
          <a:p>
            <a:r>
              <a:rPr kumimoji="1" lang="ja-JP" altLang="en-US" dirty="0"/>
              <a:t>構成</a:t>
            </a:r>
          </a:p>
        </p:txBody>
      </p:sp>
      <p:sp>
        <p:nvSpPr>
          <p:cNvPr id="3" name="コンテンツ プレースホルダー 2">
            <a:extLst>
              <a:ext uri="{FF2B5EF4-FFF2-40B4-BE49-F238E27FC236}">
                <a16:creationId xmlns:a16="http://schemas.microsoft.com/office/drawing/2014/main" id="{7E8F9B5F-1B79-431F-B05A-5CE9C707AFD3}"/>
              </a:ext>
            </a:extLst>
          </p:cNvPr>
          <p:cNvSpPr>
            <a:spLocks noGrp="1"/>
          </p:cNvSpPr>
          <p:nvPr>
            <p:ph idx="1"/>
          </p:nvPr>
        </p:nvSpPr>
        <p:spPr/>
        <p:txBody>
          <a:bodyPr/>
          <a:lstStyle/>
          <a:p>
            <a:r>
              <a:rPr kumimoji="1" lang="ja-JP" altLang="en-US" dirty="0"/>
              <a:t>地域共生社会とは</a:t>
            </a:r>
            <a:endParaRPr kumimoji="1" lang="en-US" altLang="ja-JP" dirty="0"/>
          </a:p>
          <a:p>
            <a:r>
              <a:rPr kumimoji="1" lang="ja-JP" altLang="en-US" dirty="0"/>
              <a:t>基幹相談支援センターと主任相談支援専門員の役割（地域における役割を確認する）</a:t>
            </a:r>
            <a:endParaRPr kumimoji="1" lang="en-US" altLang="ja-JP" dirty="0"/>
          </a:p>
          <a:p>
            <a:endParaRPr kumimoji="1" lang="ja-JP" altLang="en-US" dirty="0"/>
          </a:p>
        </p:txBody>
      </p:sp>
      <p:sp>
        <p:nvSpPr>
          <p:cNvPr id="4" name="スライド番号プレースホルダー 3">
            <a:extLst>
              <a:ext uri="{FF2B5EF4-FFF2-40B4-BE49-F238E27FC236}">
                <a16:creationId xmlns:a16="http://schemas.microsoft.com/office/drawing/2014/main" id="{7FD96A73-8CEF-477D-ABF5-805E62D79E35}"/>
              </a:ext>
            </a:extLst>
          </p:cNvPr>
          <p:cNvSpPr>
            <a:spLocks noGrp="1"/>
          </p:cNvSpPr>
          <p:nvPr>
            <p:ph type="sldNum" sz="quarter" idx="12"/>
          </p:nvPr>
        </p:nvSpPr>
        <p:spPr>
          <a:xfrm>
            <a:off x="7033414" y="6525345"/>
            <a:ext cx="2133600" cy="476250"/>
          </a:xfrm>
        </p:spPr>
        <p:txBody>
          <a:bodyPr/>
          <a:lstStyle/>
          <a:p>
            <a:pPr>
              <a:defRPr/>
            </a:pPr>
            <a:fld id="{804D6B79-3AEB-42FE-A736-A41F7AEA0445}" type="slidenum">
              <a:rPr lang="en-US" altLang="ja-JP" smtClean="0"/>
              <a:pPr>
                <a:defRPr/>
              </a:pPr>
              <a:t>6</a:t>
            </a:fld>
            <a:endParaRPr lang="en-US" altLang="ja-JP"/>
          </a:p>
        </p:txBody>
      </p:sp>
      <p:pic>
        <p:nvPicPr>
          <p:cNvPr id="5" name="図 4">
            <a:extLst>
              <a:ext uri="{FF2B5EF4-FFF2-40B4-BE49-F238E27FC236}">
                <a16:creationId xmlns:a16="http://schemas.microsoft.com/office/drawing/2014/main" id="{1D13E02E-795D-4FBB-8D0C-1BDBAB73D4E9}"/>
              </a:ext>
            </a:extLst>
          </p:cNvPr>
          <p:cNvPicPr>
            <a:picLocks noChangeAspect="1"/>
          </p:cNvPicPr>
          <p:nvPr/>
        </p:nvPicPr>
        <p:blipFill>
          <a:blip r:embed="rId3"/>
          <a:stretch>
            <a:fillRect/>
          </a:stretch>
        </p:blipFill>
        <p:spPr>
          <a:xfrm>
            <a:off x="0" y="66558"/>
            <a:ext cx="9144000" cy="6025499"/>
          </a:xfrm>
          <a:prstGeom prst="rect">
            <a:avLst/>
          </a:prstGeom>
        </p:spPr>
      </p:pic>
      <p:sp>
        <p:nvSpPr>
          <p:cNvPr id="6" name="テキスト ボックス 5">
            <a:extLst>
              <a:ext uri="{FF2B5EF4-FFF2-40B4-BE49-F238E27FC236}">
                <a16:creationId xmlns:a16="http://schemas.microsoft.com/office/drawing/2014/main" id="{7108FF81-4706-4CE2-9BD2-E6C8889BB9D7}"/>
              </a:ext>
            </a:extLst>
          </p:cNvPr>
          <p:cNvSpPr txBox="1"/>
          <p:nvPr/>
        </p:nvSpPr>
        <p:spPr>
          <a:xfrm flipH="1">
            <a:off x="251518" y="6126163"/>
            <a:ext cx="8352929" cy="276999"/>
          </a:xfrm>
          <a:prstGeom prst="rect">
            <a:avLst/>
          </a:prstGeom>
          <a:noFill/>
        </p:spPr>
        <p:txBody>
          <a:bodyPr wrap="square" rtlCol="0">
            <a:spAutoFit/>
          </a:bodyPr>
          <a:lstStyle/>
          <a:p>
            <a:r>
              <a:rPr kumimoji="1" lang="ja" altLang="en-US" sz="1200" dirty="0"/>
              <a:t>出</a:t>
            </a:r>
            <a:r>
              <a:rPr kumimoji="1" lang="ja-JP" altLang="en-US" sz="1200" dirty="0"/>
              <a:t>典</a:t>
            </a:r>
            <a:r>
              <a:rPr kumimoji="1" lang="ja" altLang="en-US" sz="1200" dirty="0"/>
              <a:t>：「我が事・丸ごと」地域共生社会実現本部（</a:t>
            </a:r>
            <a:r>
              <a:rPr kumimoji="1" lang="en-US" altLang="ja" sz="1200" dirty="0"/>
              <a:t>2017</a:t>
            </a:r>
            <a:r>
              <a:rPr kumimoji="1" lang="ja" altLang="en-US" sz="1200" dirty="0"/>
              <a:t>）「</a:t>
            </a:r>
            <a:r>
              <a:rPr kumimoji="1" lang="en-US" altLang="ja" sz="1200" dirty="0"/>
              <a:t>『</a:t>
            </a:r>
            <a:r>
              <a:rPr kumimoji="1" lang="ja" altLang="en-US" sz="1200" dirty="0"/>
              <a:t>地域共生社会</a:t>
            </a:r>
            <a:r>
              <a:rPr kumimoji="1" lang="en-US" altLang="ja" sz="1200" dirty="0"/>
              <a:t>』</a:t>
            </a:r>
            <a:r>
              <a:rPr kumimoji="1" lang="ja" altLang="en-US" sz="1200" dirty="0"/>
              <a:t>の</a:t>
            </a:r>
            <a:r>
              <a:rPr kumimoji="1" lang="en-US" altLang="ja" sz="1200" dirty="0"/>
              <a:t>』</a:t>
            </a:r>
            <a:r>
              <a:rPr kumimoji="1" lang="ja" altLang="en-US" sz="1200" dirty="0"/>
              <a:t>実現に向けて（当面の改革工程）」</a:t>
            </a:r>
            <a:r>
              <a:rPr kumimoji="1" lang="ja-JP" altLang="en-US" sz="1200" dirty="0"/>
              <a:t>厚生労働省</a:t>
            </a:r>
          </a:p>
        </p:txBody>
      </p:sp>
      <p:sp>
        <p:nvSpPr>
          <p:cNvPr id="7" name="Text Box 15"/>
          <p:cNvSpPr txBox="1">
            <a:spLocks noChangeArrowheads="1"/>
          </p:cNvSpPr>
          <p:nvPr/>
        </p:nvSpPr>
        <p:spPr bwMode="auto">
          <a:xfrm>
            <a:off x="107504" y="6525345"/>
            <a:ext cx="3600400" cy="276999"/>
          </a:xfrm>
          <a:prstGeom prst="rect">
            <a:avLst/>
          </a:prstGeom>
          <a:noFill/>
          <a:ln w="9525">
            <a:noFill/>
            <a:miter lim="800000"/>
            <a:headEnd/>
            <a:tailEnd/>
          </a:ln>
        </p:spPr>
        <p:txBody>
          <a:bodyPr wrap="square">
            <a:spAutoFit/>
          </a:bodyPr>
          <a:lstStyle/>
          <a:p>
            <a:r>
              <a:rPr lang="ja-JP" altLang="en-US" sz="1200" i="1" dirty="0">
                <a:latin typeface="ＭＳ Ｐ明朝" panose="02020600040205080304" pitchFamily="18" charset="-128"/>
                <a:ea typeface="ＭＳ Ｐ明朝" panose="02020600040205080304" pitchFamily="18" charset="-128"/>
              </a:rPr>
              <a:t>平成</a:t>
            </a:r>
            <a:r>
              <a:rPr lang="en-US" altLang="ja-JP" sz="1200" i="1" dirty="0">
                <a:latin typeface="ＭＳ Ｐ明朝" panose="02020600040205080304" pitchFamily="18" charset="-128"/>
                <a:ea typeface="ＭＳ Ｐ明朝" panose="02020600040205080304" pitchFamily="18" charset="-128"/>
              </a:rPr>
              <a:t>30</a:t>
            </a:r>
            <a:r>
              <a:rPr lang="ja-JP" altLang="en-US" sz="1200" i="1" dirty="0">
                <a:latin typeface="ＭＳ Ｐ明朝" panose="02020600040205080304" pitchFamily="18" charset="-128"/>
                <a:ea typeface="ＭＳ Ｐ明朝" panose="02020600040205080304" pitchFamily="18" charset="-128"/>
              </a:rPr>
              <a:t>年度主任相談支援専門員養成研修</a:t>
            </a:r>
            <a:endParaRPr lang="en-US" altLang="ja-JP" sz="1200" i="1" dirty="0">
              <a:latin typeface="ＭＳ Ｐ明朝" panose="02020600040205080304" pitchFamily="18" charset="-128"/>
              <a:ea typeface="ＭＳ Ｐ明朝" panose="02020600040205080304" pitchFamily="18" charset="-128"/>
            </a:endParaRPr>
          </a:p>
        </p:txBody>
      </p:sp>
    </p:spTree>
    <p:extLst>
      <p:ext uri="{BB962C8B-B14F-4D97-AF65-F5344CB8AC3E}">
        <p14:creationId xmlns:p14="http://schemas.microsoft.com/office/powerpoint/2010/main" val="396128048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3DC204AE-9F3F-4D97-A231-016FE7C23D6A}"/>
              </a:ext>
            </a:extLst>
          </p:cNvPr>
          <p:cNvSpPr>
            <a:spLocks noGrp="1"/>
          </p:cNvSpPr>
          <p:nvPr>
            <p:ph type="title"/>
          </p:nvPr>
        </p:nvSpPr>
        <p:spPr>
          <a:xfrm>
            <a:off x="251520" y="274638"/>
            <a:ext cx="8568952" cy="1143000"/>
          </a:xfrm>
        </p:spPr>
        <p:txBody>
          <a:bodyPr/>
          <a:lstStyle/>
          <a:p>
            <a:r>
              <a:rPr kumimoji="1" lang="ja-JP" altLang="en-US" sz="4000" dirty="0"/>
              <a:t>地域共生社会と地域包括ケアシステム</a:t>
            </a:r>
          </a:p>
        </p:txBody>
      </p:sp>
      <p:sp>
        <p:nvSpPr>
          <p:cNvPr id="3" name="コンテンツ プレースホルダー 2">
            <a:extLst>
              <a:ext uri="{FF2B5EF4-FFF2-40B4-BE49-F238E27FC236}">
                <a16:creationId xmlns:a16="http://schemas.microsoft.com/office/drawing/2014/main" id="{53CCA65C-407C-471F-8C92-53273FE76A7B}"/>
              </a:ext>
            </a:extLst>
          </p:cNvPr>
          <p:cNvSpPr>
            <a:spLocks noGrp="1"/>
          </p:cNvSpPr>
          <p:nvPr>
            <p:ph idx="1"/>
          </p:nvPr>
        </p:nvSpPr>
        <p:spPr>
          <a:xfrm>
            <a:off x="457200" y="1600200"/>
            <a:ext cx="8435280" cy="4525963"/>
          </a:xfrm>
        </p:spPr>
        <p:txBody>
          <a:bodyPr/>
          <a:lstStyle/>
          <a:p>
            <a:r>
              <a:rPr kumimoji="1" lang="ja-JP" altLang="en-US" dirty="0"/>
              <a:t>地域包括ケアは介護保険制度改正の流れのなかから</a:t>
            </a:r>
            <a:endParaRPr kumimoji="1" lang="en-US" altLang="ja-JP" dirty="0"/>
          </a:p>
          <a:p>
            <a:pPr marL="0" indent="0">
              <a:buNone/>
            </a:pPr>
            <a:endParaRPr kumimoji="1" lang="en-US" altLang="ja-JP" sz="2400" dirty="0"/>
          </a:p>
          <a:p>
            <a:r>
              <a:rPr kumimoji="1" lang="ja-JP" altLang="en-US" dirty="0"/>
              <a:t>地域共生社会は「ニッポン一億総活躍プラン」の流れのなかから</a:t>
            </a:r>
            <a:endParaRPr kumimoji="1" lang="en-US" altLang="ja-JP" dirty="0"/>
          </a:p>
          <a:p>
            <a:endParaRPr kumimoji="1" lang="en-US" altLang="ja-JP" sz="2400" dirty="0"/>
          </a:p>
          <a:p>
            <a:r>
              <a:rPr kumimoji="1" lang="ja-JP" altLang="en-US" dirty="0"/>
              <a:t>包括的支援体制は、「多職種・多機関連携」</a:t>
            </a:r>
            <a:endParaRPr kumimoji="1" lang="en-US" altLang="ja-JP" dirty="0"/>
          </a:p>
          <a:p>
            <a:pPr marL="0" indent="0">
              <a:buNone/>
            </a:pPr>
            <a:r>
              <a:rPr lang="en-US" altLang="ja-JP" dirty="0"/>
              <a:t> </a:t>
            </a:r>
            <a:r>
              <a:rPr kumimoji="1" lang="ja-JP" altLang="en-US" dirty="0"/>
              <a:t>「相談支援の構造化」「ソーシャルワーク機能の明確化」がキーワード</a:t>
            </a:r>
            <a:endParaRPr kumimoji="1" lang="en-US" altLang="ja-JP" dirty="0"/>
          </a:p>
          <a:p>
            <a:endParaRPr lang="en-US" altLang="ja-JP" dirty="0"/>
          </a:p>
          <a:p>
            <a:pPr marL="0" indent="0">
              <a:buNone/>
            </a:pPr>
            <a:endParaRPr kumimoji="1" lang="ja-JP" altLang="en-US" dirty="0"/>
          </a:p>
        </p:txBody>
      </p:sp>
      <p:sp>
        <p:nvSpPr>
          <p:cNvPr id="4" name="スライド番号プレースホルダー 3">
            <a:extLst>
              <a:ext uri="{FF2B5EF4-FFF2-40B4-BE49-F238E27FC236}">
                <a16:creationId xmlns:a16="http://schemas.microsoft.com/office/drawing/2014/main" id="{B24C6B18-8BDC-4586-849B-1C0D42524B1A}"/>
              </a:ext>
            </a:extLst>
          </p:cNvPr>
          <p:cNvSpPr>
            <a:spLocks noGrp="1"/>
          </p:cNvSpPr>
          <p:nvPr>
            <p:ph type="sldNum" sz="quarter" idx="12"/>
          </p:nvPr>
        </p:nvSpPr>
        <p:spPr>
          <a:xfrm>
            <a:off x="7010400" y="6564219"/>
            <a:ext cx="2133600" cy="476250"/>
          </a:xfrm>
        </p:spPr>
        <p:txBody>
          <a:bodyPr/>
          <a:lstStyle/>
          <a:p>
            <a:pPr>
              <a:defRPr/>
            </a:pPr>
            <a:fld id="{804D6B79-3AEB-42FE-A736-A41F7AEA0445}" type="slidenum">
              <a:rPr lang="en-US" altLang="ja-JP" smtClean="0"/>
              <a:pPr>
                <a:defRPr/>
              </a:pPr>
              <a:t>7</a:t>
            </a:fld>
            <a:endParaRPr lang="en-US" altLang="ja-JP" dirty="0"/>
          </a:p>
        </p:txBody>
      </p:sp>
      <p:sp>
        <p:nvSpPr>
          <p:cNvPr id="5" name="Text Box 15"/>
          <p:cNvSpPr txBox="1">
            <a:spLocks noChangeArrowheads="1"/>
          </p:cNvSpPr>
          <p:nvPr/>
        </p:nvSpPr>
        <p:spPr bwMode="auto">
          <a:xfrm>
            <a:off x="107504" y="6525345"/>
            <a:ext cx="3600400" cy="276999"/>
          </a:xfrm>
          <a:prstGeom prst="rect">
            <a:avLst/>
          </a:prstGeom>
          <a:noFill/>
          <a:ln w="9525">
            <a:noFill/>
            <a:miter lim="800000"/>
            <a:headEnd/>
            <a:tailEnd/>
          </a:ln>
        </p:spPr>
        <p:txBody>
          <a:bodyPr wrap="square">
            <a:spAutoFit/>
          </a:bodyPr>
          <a:lstStyle/>
          <a:p>
            <a:r>
              <a:rPr lang="ja-JP" altLang="en-US" sz="1200" i="1" dirty="0">
                <a:latin typeface="ＭＳ Ｐ明朝" panose="02020600040205080304" pitchFamily="18" charset="-128"/>
                <a:ea typeface="ＭＳ Ｐ明朝" panose="02020600040205080304" pitchFamily="18" charset="-128"/>
              </a:rPr>
              <a:t>平成</a:t>
            </a:r>
            <a:r>
              <a:rPr lang="en-US" altLang="ja-JP" sz="1200" i="1" dirty="0">
                <a:latin typeface="ＭＳ Ｐ明朝" panose="02020600040205080304" pitchFamily="18" charset="-128"/>
                <a:ea typeface="ＭＳ Ｐ明朝" panose="02020600040205080304" pitchFamily="18" charset="-128"/>
              </a:rPr>
              <a:t>30</a:t>
            </a:r>
            <a:r>
              <a:rPr lang="ja-JP" altLang="en-US" sz="1200" i="1" dirty="0">
                <a:latin typeface="ＭＳ Ｐ明朝" panose="02020600040205080304" pitchFamily="18" charset="-128"/>
                <a:ea typeface="ＭＳ Ｐ明朝" panose="02020600040205080304" pitchFamily="18" charset="-128"/>
              </a:rPr>
              <a:t>年度主任相談支援専門員養成研修</a:t>
            </a:r>
            <a:endParaRPr lang="en-US" altLang="ja-JP" sz="1200" i="1" dirty="0">
              <a:latin typeface="ＭＳ Ｐ明朝" panose="02020600040205080304" pitchFamily="18" charset="-128"/>
              <a:ea typeface="ＭＳ Ｐ明朝" panose="02020600040205080304" pitchFamily="18" charset="-128"/>
            </a:endParaRPr>
          </a:p>
        </p:txBody>
      </p:sp>
    </p:spTree>
    <p:extLst>
      <p:ext uri="{BB962C8B-B14F-4D97-AF65-F5344CB8AC3E}">
        <p14:creationId xmlns:p14="http://schemas.microsoft.com/office/powerpoint/2010/main" val="31810894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BFBF432F-8AA6-4E4D-9953-C9A6A0014CDB}"/>
              </a:ext>
            </a:extLst>
          </p:cNvPr>
          <p:cNvSpPr>
            <a:spLocks noGrp="1"/>
          </p:cNvSpPr>
          <p:nvPr>
            <p:ph type="title"/>
          </p:nvPr>
        </p:nvSpPr>
        <p:spPr/>
        <p:txBody>
          <a:bodyPr/>
          <a:lstStyle/>
          <a:p>
            <a:endParaRPr kumimoji="1" lang="ja-JP" altLang="en-US"/>
          </a:p>
        </p:txBody>
      </p:sp>
      <p:sp>
        <p:nvSpPr>
          <p:cNvPr id="3" name="コンテンツ プレースホルダー 2">
            <a:extLst>
              <a:ext uri="{FF2B5EF4-FFF2-40B4-BE49-F238E27FC236}">
                <a16:creationId xmlns:a16="http://schemas.microsoft.com/office/drawing/2014/main" id="{AFA1A34A-58DF-450C-A462-FB4B2F2842D2}"/>
              </a:ext>
            </a:extLst>
          </p:cNvPr>
          <p:cNvSpPr>
            <a:spLocks noGrp="1"/>
          </p:cNvSpPr>
          <p:nvPr>
            <p:ph idx="1"/>
          </p:nvPr>
        </p:nvSpPr>
        <p:spPr/>
        <p:txBody>
          <a:bodyPr/>
          <a:lstStyle/>
          <a:p>
            <a:endParaRPr kumimoji="1" lang="ja-JP" altLang="en-US" dirty="0"/>
          </a:p>
        </p:txBody>
      </p:sp>
      <p:sp>
        <p:nvSpPr>
          <p:cNvPr id="4" name="スライド番号プレースホルダー 3">
            <a:extLst>
              <a:ext uri="{FF2B5EF4-FFF2-40B4-BE49-F238E27FC236}">
                <a16:creationId xmlns:a16="http://schemas.microsoft.com/office/drawing/2014/main" id="{D38C75FD-E7F9-43D7-ABF3-7A4CECD87EA3}"/>
              </a:ext>
            </a:extLst>
          </p:cNvPr>
          <p:cNvSpPr>
            <a:spLocks noGrp="1"/>
          </p:cNvSpPr>
          <p:nvPr>
            <p:ph type="sldNum" sz="quarter" idx="12"/>
          </p:nvPr>
        </p:nvSpPr>
        <p:spPr>
          <a:xfrm>
            <a:off x="6992579" y="6525634"/>
            <a:ext cx="2133600" cy="476250"/>
          </a:xfrm>
        </p:spPr>
        <p:txBody>
          <a:bodyPr/>
          <a:lstStyle/>
          <a:p>
            <a:pPr>
              <a:defRPr/>
            </a:pPr>
            <a:fld id="{804D6B79-3AEB-42FE-A736-A41F7AEA0445}" type="slidenum">
              <a:rPr lang="en-US" altLang="ja-JP" smtClean="0"/>
              <a:pPr>
                <a:defRPr/>
              </a:pPr>
              <a:t>8</a:t>
            </a:fld>
            <a:endParaRPr lang="en-US" altLang="ja-JP"/>
          </a:p>
        </p:txBody>
      </p:sp>
      <p:pic>
        <p:nvPicPr>
          <p:cNvPr id="6" name="図 5">
            <a:extLst>
              <a:ext uri="{FF2B5EF4-FFF2-40B4-BE49-F238E27FC236}">
                <a16:creationId xmlns:a16="http://schemas.microsoft.com/office/drawing/2014/main" id="{45BBE7CA-473A-4111-B92D-B36112AA675E}"/>
              </a:ext>
            </a:extLst>
          </p:cNvPr>
          <p:cNvPicPr>
            <a:picLocks noChangeAspect="1"/>
          </p:cNvPicPr>
          <p:nvPr/>
        </p:nvPicPr>
        <p:blipFill>
          <a:blip r:embed="rId2"/>
          <a:stretch>
            <a:fillRect/>
          </a:stretch>
        </p:blipFill>
        <p:spPr>
          <a:xfrm>
            <a:off x="0" y="131545"/>
            <a:ext cx="9144000" cy="6173788"/>
          </a:xfrm>
          <a:prstGeom prst="rect">
            <a:avLst/>
          </a:prstGeom>
        </p:spPr>
      </p:pic>
      <p:sp>
        <p:nvSpPr>
          <p:cNvPr id="13" name="テキスト ボックス 12">
            <a:extLst>
              <a:ext uri="{FF2B5EF4-FFF2-40B4-BE49-F238E27FC236}">
                <a16:creationId xmlns:a16="http://schemas.microsoft.com/office/drawing/2014/main" id="{13EB191E-8163-4361-AC1D-38EA912D5A6E}"/>
              </a:ext>
            </a:extLst>
          </p:cNvPr>
          <p:cNvSpPr txBox="1"/>
          <p:nvPr/>
        </p:nvSpPr>
        <p:spPr>
          <a:xfrm>
            <a:off x="251520" y="6245225"/>
            <a:ext cx="8640960" cy="253916"/>
          </a:xfrm>
          <a:prstGeom prst="rect">
            <a:avLst/>
          </a:prstGeom>
          <a:noFill/>
        </p:spPr>
        <p:txBody>
          <a:bodyPr wrap="square" rtlCol="0">
            <a:spAutoFit/>
          </a:bodyPr>
          <a:lstStyle/>
          <a:p>
            <a:r>
              <a:rPr lang="en-US" altLang="ja" sz="1050" dirty="0">
                <a:hlinkClick r:id="rId3"/>
              </a:rPr>
              <a:t>https://www.mhlw.go.jp/stf/seisakunitsuite/bunya/hukushi_kaigo/kaigo_koureisha/chiiki-houkatsu/</a:t>
            </a:r>
            <a:r>
              <a:rPr lang="ja-JP" altLang="en-US" sz="1050" dirty="0"/>
              <a:t>「地域包括ケアシステム」厚生労働省</a:t>
            </a:r>
            <a:endParaRPr lang="en-US" altLang="ja" sz="1050" dirty="0"/>
          </a:p>
        </p:txBody>
      </p:sp>
      <p:sp>
        <p:nvSpPr>
          <p:cNvPr id="7" name="Text Box 15"/>
          <p:cNvSpPr txBox="1">
            <a:spLocks noChangeArrowheads="1"/>
          </p:cNvSpPr>
          <p:nvPr/>
        </p:nvSpPr>
        <p:spPr bwMode="auto">
          <a:xfrm>
            <a:off x="107504" y="6525345"/>
            <a:ext cx="3600400" cy="276999"/>
          </a:xfrm>
          <a:prstGeom prst="rect">
            <a:avLst/>
          </a:prstGeom>
          <a:noFill/>
          <a:ln w="9525">
            <a:noFill/>
            <a:miter lim="800000"/>
            <a:headEnd/>
            <a:tailEnd/>
          </a:ln>
        </p:spPr>
        <p:txBody>
          <a:bodyPr wrap="square">
            <a:spAutoFit/>
          </a:bodyPr>
          <a:lstStyle/>
          <a:p>
            <a:r>
              <a:rPr lang="ja-JP" altLang="en-US" sz="1200" i="1" dirty="0">
                <a:latin typeface="ＭＳ Ｐ明朝" panose="02020600040205080304" pitchFamily="18" charset="-128"/>
                <a:ea typeface="ＭＳ Ｐ明朝" panose="02020600040205080304" pitchFamily="18" charset="-128"/>
              </a:rPr>
              <a:t>平成</a:t>
            </a:r>
            <a:r>
              <a:rPr lang="en-US" altLang="ja-JP" sz="1200" i="1" dirty="0">
                <a:latin typeface="ＭＳ Ｐ明朝" panose="02020600040205080304" pitchFamily="18" charset="-128"/>
                <a:ea typeface="ＭＳ Ｐ明朝" panose="02020600040205080304" pitchFamily="18" charset="-128"/>
              </a:rPr>
              <a:t>30</a:t>
            </a:r>
            <a:r>
              <a:rPr lang="ja-JP" altLang="en-US" sz="1200" i="1" dirty="0">
                <a:latin typeface="ＭＳ Ｐ明朝" panose="02020600040205080304" pitchFamily="18" charset="-128"/>
                <a:ea typeface="ＭＳ Ｐ明朝" panose="02020600040205080304" pitchFamily="18" charset="-128"/>
              </a:rPr>
              <a:t>年度主任相談支援専門員養成研修</a:t>
            </a:r>
            <a:endParaRPr lang="en-US" altLang="ja-JP" sz="1200" i="1" dirty="0">
              <a:latin typeface="ＭＳ Ｐ明朝" panose="02020600040205080304" pitchFamily="18" charset="-128"/>
              <a:ea typeface="ＭＳ Ｐ明朝" panose="02020600040205080304" pitchFamily="18" charset="-128"/>
            </a:endParaRPr>
          </a:p>
        </p:txBody>
      </p:sp>
    </p:spTree>
    <p:extLst>
      <p:ext uri="{BB962C8B-B14F-4D97-AF65-F5344CB8AC3E}">
        <p14:creationId xmlns:p14="http://schemas.microsoft.com/office/powerpoint/2010/main" val="111037144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a:t>地域共生社会</a:t>
            </a:r>
            <a:r>
              <a:rPr kumimoji="1" lang="ja-JP" altLang="en-US" dirty="0" err="1"/>
              <a:t>、、、</a:t>
            </a:r>
            <a:endParaRPr kumimoji="1" lang="ja-JP" altLang="en-US" dirty="0"/>
          </a:p>
        </p:txBody>
      </p:sp>
      <p:sp>
        <p:nvSpPr>
          <p:cNvPr id="3" name="コンテンツ プレースホルダー 2"/>
          <p:cNvSpPr>
            <a:spLocks noGrp="1"/>
          </p:cNvSpPr>
          <p:nvPr>
            <p:ph idx="1"/>
          </p:nvPr>
        </p:nvSpPr>
        <p:spPr/>
        <p:txBody>
          <a:bodyPr/>
          <a:lstStyle/>
          <a:p>
            <a:endParaRPr kumimoji="1" lang="ja-JP" altLang="en-US" dirty="0"/>
          </a:p>
        </p:txBody>
      </p:sp>
      <p:sp>
        <p:nvSpPr>
          <p:cNvPr id="4" name="Text Box 15"/>
          <p:cNvSpPr txBox="1">
            <a:spLocks noChangeArrowheads="1"/>
          </p:cNvSpPr>
          <p:nvPr/>
        </p:nvSpPr>
        <p:spPr bwMode="auto">
          <a:xfrm>
            <a:off x="107504" y="6525345"/>
            <a:ext cx="3600400" cy="276999"/>
          </a:xfrm>
          <a:prstGeom prst="rect">
            <a:avLst/>
          </a:prstGeom>
          <a:noFill/>
          <a:ln w="9525">
            <a:noFill/>
            <a:miter lim="800000"/>
            <a:headEnd/>
            <a:tailEnd/>
          </a:ln>
        </p:spPr>
        <p:txBody>
          <a:bodyPr wrap="square">
            <a:spAutoFit/>
          </a:bodyPr>
          <a:lstStyle/>
          <a:p>
            <a:r>
              <a:rPr lang="ja-JP" altLang="en-US" sz="1200" i="1" dirty="0">
                <a:latin typeface="ＭＳ Ｐ明朝" panose="02020600040205080304" pitchFamily="18" charset="-128"/>
                <a:ea typeface="ＭＳ Ｐ明朝" panose="02020600040205080304" pitchFamily="18" charset="-128"/>
              </a:rPr>
              <a:t>平成</a:t>
            </a:r>
            <a:r>
              <a:rPr lang="en-US" altLang="ja-JP" sz="1200" i="1" dirty="0">
                <a:latin typeface="ＭＳ Ｐ明朝" panose="02020600040205080304" pitchFamily="18" charset="-128"/>
                <a:ea typeface="ＭＳ Ｐ明朝" panose="02020600040205080304" pitchFamily="18" charset="-128"/>
              </a:rPr>
              <a:t>30</a:t>
            </a:r>
            <a:r>
              <a:rPr lang="ja-JP" altLang="en-US" sz="1200" i="1" dirty="0">
                <a:latin typeface="ＭＳ Ｐ明朝" panose="02020600040205080304" pitchFamily="18" charset="-128"/>
                <a:ea typeface="ＭＳ Ｐ明朝" panose="02020600040205080304" pitchFamily="18" charset="-128"/>
              </a:rPr>
              <a:t>年度主任相談支援専門員養成研修</a:t>
            </a:r>
            <a:endParaRPr lang="en-US" altLang="ja-JP" sz="1200" i="1" dirty="0">
              <a:latin typeface="ＭＳ Ｐ明朝" panose="02020600040205080304" pitchFamily="18" charset="-128"/>
              <a:ea typeface="ＭＳ Ｐ明朝" panose="02020600040205080304" pitchFamily="18" charset="-128"/>
            </a:endParaRPr>
          </a:p>
        </p:txBody>
      </p:sp>
      <p:sp>
        <p:nvSpPr>
          <p:cNvPr id="5" name="スライド番号プレースホルダー 4"/>
          <p:cNvSpPr>
            <a:spLocks noGrp="1"/>
          </p:cNvSpPr>
          <p:nvPr>
            <p:ph type="sldNum" sz="quarter" idx="12"/>
          </p:nvPr>
        </p:nvSpPr>
        <p:spPr>
          <a:xfrm>
            <a:off x="6948264" y="6473825"/>
            <a:ext cx="2133600" cy="476250"/>
          </a:xfrm>
        </p:spPr>
        <p:txBody>
          <a:bodyPr/>
          <a:lstStyle/>
          <a:p>
            <a:pPr>
              <a:defRPr/>
            </a:pPr>
            <a:fld id="{804D6B79-3AEB-42FE-A736-A41F7AEA0445}" type="slidenum">
              <a:rPr lang="en-US" altLang="ja-JP" smtClean="0"/>
              <a:pPr>
                <a:defRPr/>
              </a:pPr>
              <a:t>9</a:t>
            </a:fld>
            <a:endParaRPr lang="en-US" altLang="ja-JP" dirty="0"/>
          </a:p>
        </p:txBody>
      </p:sp>
      <p:pic>
        <p:nvPicPr>
          <p:cNvPr id="6" name="図 5">
            <a:extLst>
              <a:ext uri="{FF2B5EF4-FFF2-40B4-BE49-F238E27FC236}">
                <a16:creationId xmlns:a16="http://schemas.microsoft.com/office/drawing/2014/main" id="{D70806F9-03E4-455B-973B-307A2CAC86AA}"/>
              </a:ext>
            </a:extLst>
          </p:cNvPr>
          <p:cNvPicPr>
            <a:picLocks noChangeAspect="1"/>
          </p:cNvPicPr>
          <p:nvPr/>
        </p:nvPicPr>
        <p:blipFill>
          <a:blip r:embed="rId2"/>
          <a:stretch>
            <a:fillRect/>
          </a:stretch>
        </p:blipFill>
        <p:spPr>
          <a:xfrm>
            <a:off x="0" y="65990"/>
            <a:ext cx="9144000" cy="6225273"/>
          </a:xfrm>
          <a:prstGeom prst="rect">
            <a:avLst/>
          </a:prstGeom>
        </p:spPr>
      </p:pic>
      <p:sp>
        <p:nvSpPr>
          <p:cNvPr id="8" name="正方形/長方形 7">
            <a:extLst>
              <a:ext uri="{FF2B5EF4-FFF2-40B4-BE49-F238E27FC236}">
                <a16:creationId xmlns:a16="http://schemas.microsoft.com/office/drawing/2014/main" id="{BC27EF26-F4AC-4681-A01E-8E930EA3509D}"/>
              </a:ext>
            </a:extLst>
          </p:cNvPr>
          <p:cNvSpPr/>
          <p:nvPr/>
        </p:nvSpPr>
        <p:spPr>
          <a:xfrm>
            <a:off x="0" y="6158133"/>
            <a:ext cx="9252520" cy="253916"/>
          </a:xfrm>
          <a:prstGeom prst="rect">
            <a:avLst/>
          </a:prstGeom>
        </p:spPr>
        <p:txBody>
          <a:bodyPr wrap="square">
            <a:spAutoFit/>
          </a:bodyPr>
          <a:lstStyle/>
          <a:p>
            <a:r>
              <a:rPr lang="en-US" altLang="ja-JP" sz="1050" dirty="0">
                <a:hlinkClick r:id="rId3"/>
              </a:rPr>
              <a:t>https://www.mhlw.go.jp/file/06-Seisakujouhou-12600000-Seisakutoukatsukan/0000184506.pdf</a:t>
            </a:r>
            <a:r>
              <a:rPr lang="ja-JP" altLang="en-US" sz="1050" dirty="0"/>
              <a:t>　「地域共生社会の実現に向けて」厚生労働省より</a:t>
            </a:r>
          </a:p>
        </p:txBody>
      </p:sp>
    </p:spTree>
    <p:extLst>
      <p:ext uri="{BB962C8B-B14F-4D97-AF65-F5344CB8AC3E}">
        <p14:creationId xmlns:p14="http://schemas.microsoft.com/office/powerpoint/2010/main" val="1062695374"/>
      </p:ext>
    </p:extLst>
  </p:cSld>
  <p:clrMapOvr>
    <a:masterClrMapping/>
  </p:clrMapOvr>
</p:sld>
</file>

<file path=ppt/theme/theme1.xml><?xml version="1.0" encoding="utf-8"?>
<a:theme xmlns:a="http://schemas.openxmlformats.org/drawingml/2006/main" name="標準デザイン">
  <a:themeElements>
    <a:clrScheme name="標準デザイン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標準デザイン">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標準デザイン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標準デザイン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標準デザイン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標準デザイン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標準デザイン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標準デザイン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標準デザイン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標準デザイン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標準デザイン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標準デザイン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標準デザイン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標準デザイン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テーマ">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テーマ">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9625</TotalTime>
  <Words>1320</Words>
  <Application>Microsoft Office PowerPoint</Application>
  <PresentationFormat>画面に合わせる (4:3)</PresentationFormat>
  <Paragraphs>181</Paragraphs>
  <Slides>22</Slides>
  <Notes>4</Notes>
  <HiddenSlides>0</HiddenSlides>
  <MMClips>0</MMClips>
  <ScaleCrop>false</ScaleCrop>
  <HeadingPairs>
    <vt:vector size="6" baseType="variant">
      <vt:variant>
        <vt:lpstr>使用されているフォント</vt:lpstr>
      </vt:variant>
      <vt:variant>
        <vt:i4>3</vt:i4>
      </vt:variant>
      <vt:variant>
        <vt:lpstr>テーマ</vt:lpstr>
      </vt:variant>
      <vt:variant>
        <vt:i4>1</vt:i4>
      </vt:variant>
      <vt:variant>
        <vt:lpstr>スライド タイトル</vt:lpstr>
      </vt:variant>
      <vt:variant>
        <vt:i4>22</vt:i4>
      </vt:variant>
    </vt:vector>
  </HeadingPairs>
  <TitlesOfParts>
    <vt:vector size="26" baseType="lpstr">
      <vt:lpstr>ＭＳ Ｐゴシック</vt:lpstr>
      <vt:lpstr>ＭＳ Ｐ明朝</vt:lpstr>
      <vt:lpstr>Arial</vt:lpstr>
      <vt:lpstr>標準デザイン</vt:lpstr>
      <vt:lpstr>平成30年度主任相談支援専門員養成研修</vt:lpstr>
      <vt:lpstr>本科目のねらい</vt:lpstr>
      <vt:lpstr>講義の流れ</vt:lpstr>
      <vt:lpstr>地域共生社会とは</vt:lpstr>
      <vt:lpstr>地域共生社会の改革の骨格</vt:lpstr>
      <vt:lpstr>構成</vt:lpstr>
      <vt:lpstr>地域共生社会と地域包括ケアシステム</vt:lpstr>
      <vt:lpstr>PowerPoint プレゼンテーション</vt:lpstr>
      <vt:lpstr>地域共生社会、、、</vt:lpstr>
      <vt:lpstr>PowerPoint プレゼンテーション</vt:lpstr>
      <vt:lpstr>地域共生社会実現と 基幹相談支援センター</vt:lpstr>
      <vt:lpstr>地域共生社会実現と 基幹相談支援センター</vt:lpstr>
      <vt:lpstr>地域共生社会実現と 主任相談支援専門員</vt:lpstr>
      <vt:lpstr>地域共生社会実現と 主任相談支援専門員</vt:lpstr>
      <vt:lpstr>地域共生社会実現と 主任相談支援専門員</vt:lpstr>
      <vt:lpstr>地域共生社会実現と 主任相談支援専門員</vt:lpstr>
      <vt:lpstr>PowerPoint プレゼンテーション</vt:lpstr>
      <vt:lpstr>主任相談支援専門員の役割</vt:lpstr>
      <vt:lpstr>地域共生社会実現のために 何をするのか</vt:lpstr>
      <vt:lpstr>地域共生社会の実現に向けて</vt:lpstr>
      <vt:lpstr>地域共生社会の実現にむけて</vt:lpstr>
      <vt:lpstr>参考文献</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コマ名</dc:title>
  <dc:creator>PC04</dc:creator>
  <cp:lastModifiedBy>スペース空</cp:lastModifiedBy>
  <cp:revision>52</cp:revision>
  <cp:lastPrinted>2019-01-04T17:25:49Z</cp:lastPrinted>
  <dcterms:created xsi:type="dcterms:W3CDTF">2006-03-03T14:21:43Z</dcterms:created>
  <dcterms:modified xsi:type="dcterms:W3CDTF">2019-02-11T15:02:53Z</dcterms:modified>
</cp:coreProperties>
</file>