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rawings/drawing2.xml" ContentType="application/vnd.openxmlformats-officedocument.drawingml.chartshapes+xml"/>
  <Override PartName="/ppt/theme/themeOverride5.xml" ContentType="application/vnd.openxmlformats-officedocument.themeOverr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harts/chart7.xml" ContentType="application/vnd.openxmlformats-officedocument.drawingml.chart+xml"/>
  <Override PartName="/ppt/charts/chart3.xml" ContentType="application/vnd.openxmlformats-officedocument.drawingml.chart+xml"/>
  <Override PartName="/ppt/drawings/drawing7.xml" ContentType="application/vnd.openxmlformats-officedocument.drawingml.chartshape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drawings/drawing3.xml" ContentType="application/vnd.openxmlformats-officedocument.drawingml.chartshapes+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slideMasters/slideMaster7.xml" ContentType="application/vnd.openxmlformats-officedocument.presentationml.slideMaster+xml"/>
  <Override PartName="/ppt/charts/chart4.xml" ContentType="application/vnd.openxmlformats-officedocument.drawingml.chart+xml"/>
  <Override PartName="/ppt/drawings/drawing8.xml" ContentType="application/vnd.openxmlformats-officedocument.drawingml.chartshapes+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charts/chart2.xml" ContentType="application/vnd.openxmlformats-officedocument.drawingml.chart+xml"/>
  <Override PartName="/ppt/drawings/drawing6.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rawings/drawing4.xml" ContentType="application/vnd.openxmlformats-officedocument.drawingml.chartshapes+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rawings/drawing1.xml" ContentType="application/vnd.openxmlformats-officedocument.drawingml.chartshapes+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theme/themeOverride4.xml" ContentType="application/vnd.openxmlformats-officedocument.themeOverr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762" r:id="rId4"/>
    <p:sldMasterId id="2147483909" r:id="rId5"/>
    <p:sldMasterId id="2147483933" r:id="rId6"/>
    <p:sldMasterId id="2147483946" r:id="rId7"/>
  </p:sldMasterIdLst>
  <p:notesMasterIdLst>
    <p:notesMasterId r:id="rId30"/>
  </p:notesMasterIdLst>
  <p:sldIdLst>
    <p:sldId id="1147" r:id="rId8"/>
    <p:sldId id="1146" r:id="rId9"/>
    <p:sldId id="1148" r:id="rId10"/>
    <p:sldId id="1149" r:id="rId11"/>
    <p:sldId id="1143" r:id="rId12"/>
    <p:sldId id="1152" r:id="rId13"/>
    <p:sldId id="1132" r:id="rId14"/>
    <p:sldId id="1056" r:id="rId15"/>
    <p:sldId id="1144" r:id="rId16"/>
    <p:sldId id="1165" r:id="rId17"/>
    <p:sldId id="1075" r:id="rId18"/>
    <p:sldId id="1076" r:id="rId19"/>
    <p:sldId id="1153" r:id="rId20"/>
    <p:sldId id="1154" r:id="rId21"/>
    <p:sldId id="1155" r:id="rId22"/>
    <p:sldId id="1156" r:id="rId23"/>
    <p:sldId id="1157" r:id="rId24"/>
    <p:sldId id="1158" r:id="rId25"/>
    <p:sldId id="1159" r:id="rId26"/>
    <p:sldId id="1160" r:id="rId27"/>
    <p:sldId id="1161" r:id="rId28"/>
    <p:sldId id="1162" r:id="rId29"/>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147" algn="l" rtl="0" fontAlgn="base">
      <a:spcBef>
        <a:spcPct val="0"/>
      </a:spcBef>
      <a:spcAft>
        <a:spcPct val="0"/>
      </a:spcAft>
      <a:defRPr kumimoji="1" kern="1200">
        <a:solidFill>
          <a:schemeClr val="tx1"/>
        </a:solidFill>
        <a:latin typeface="Arial" charset="0"/>
        <a:ea typeface="ＭＳ Ｐゴシック" charset="-128"/>
        <a:cs typeface="+mn-cs"/>
      </a:defRPr>
    </a:lvl2pPr>
    <a:lvl3pPr marL="914293" algn="l" rtl="0" fontAlgn="base">
      <a:spcBef>
        <a:spcPct val="0"/>
      </a:spcBef>
      <a:spcAft>
        <a:spcPct val="0"/>
      </a:spcAft>
      <a:defRPr kumimoji="1" kern="1200">
        <a:solidFill>
          <a:schemeClr val="tx1"/>
        </a:solidFill>
        <a:latin typeface="Arial" charset="0"/>
        <a:ea typeface="ＭＳ Ｐゴシック" charset="-128"/>
        <a:cs typeface="+mn-cs"/>
      </a:defRPr>
    </a:lvl3pPr>
    <a:lvl4pPr marL="1371440" algn="l" rtl="0" fontAlgn="base">
      <a:spcBef>
        <a:spcPct val="0"/>
      </a:spcBef>
      <a:spcAft>
        <a:spcPct val="0"/>
      </a:spcAft>
      <a:defRPr kumimoji="1" kern="1200">
        <a:solidFill>
          <a:schemeClr val="tx1"/>
        </a:solidFill>
        <a:latin typeface="Arial" charset="0"/>
        <a:ea typeface="ＭＳ Ｐゴシック" charset="-128"/>
        <a:cs typeface="+mn-cs"/>
      </a:defRPr>
    </a:lvl4pPr>
    <a:lvl5pPr marL="1828587" algn="l" rtl="0" fontAlgn="base">
      <a:spcBef>
        <a:spcPct val="0"/>
      </a:spcBef>
      <a:spcAft>
        <a:spcPct val="0"/>
      </a:spcAft>
      <a:defRPr kumimoji="1" kern="1200">
        <a:solidFill>
          <a:schemeClr val="tx1"/>
        </a:solidFill>
        <a:latin typeface="Arial" charset="0"/>
        <a:ea typeface="ＭＳ Ｐゴシック" charset="-128"/>
        <a:cs typeface="+mn-cs"/>
      </a:defRPr>
    </a:lvl5pPr>
    <a:lvl6pPr marL="2285733" algn="l" defTabSz="914293" rtl="0" eaLnBrk="1" latinLnBrk="0" hangingPunct="1">
      <a:defRPr kumimoji="1" kern="1200">
        <a:solidFill>
          <a:schemeClr val="tx1"/>
        </a:solidFill>
        <a:latin typeface="Arial" charset="0"/>
        <a:ea typeface="ＭＳ Ｐゴシック" charset="-128"/>
        <a:cs typeface="+mn-cs"/>
      </a:defRPr>
    </a:lvl6pPr>
    <a:lvl7pPr marL="2742879" algn="l" defTabSz="914293" rtl="0" eaLnBrk="1" latinLnBrk="0" hangingPunct="1">
      <a:defRPr kumimoji="1" kern="1200">
        <a:solidFill>
          <a:schemeClr val="tx1"/>
        </a:solidFill>
        <a:latin typeface="Arial" charset="0"/>
        <a:ea typeface="ＭＳ Ｐゴシック" charset="-128"/>
        <a:cs typeface="+mn-cs"/>
      </a:defRPr>
    </a:lvl7pPr>
    <a:lvl8pPr marL="3200026" algn="l" defTabSz="914293" rtl="0" eaLnBrk="1" latinLnBrk="0" hangingPunct="1">
      <a:defRPr kumimoji="1" kern="1200">
        <a:solidFill>
          <a:schemeClr val="tx1"/>
        </a:solidFill>
        <a:latin typeface="Arial" charset="0"/>
        <a:ea typeface="ＭＳ Ｐゴシック" charset="-128"/>
        <a:cs typeface="+mn-cs"/>
      </a:defRPr>
    </a:lvl8pPr>
    <a:lvl9pPr marL="3657173" algn="l" defTabSz="914293"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961"/>
    <a:srgbClr val="FDF5F5"/>
    <a:srgbClr val="F274AA"/>
    <a:srgbClr val="E383A1"/>
    <a:srgbClr val="FF99CC"/>
    <a:srgbClr val="99FF66"/>
    <a:srgbClr val="CC66FF"/>
    <a:srgbClr val="FFCCFF"/>
    <a:srgbClr val="FFCCCC"/>
    <a:srgbClr val="FFFFCC"/>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4" autoAdjust="0"/>
    <p:restoredTop sz="94658" autoAdjust="0"/>
  </p:normalViewPr>
  <p:slideViewPr>
    <p:cSldViewPr>
      <p:cViewPr varScale="1">
        <p:scale>
          <a:sx n="79" d="100"/>
          <a:sy n="79" d="100"/>
        </p:scale>
        <p:origin x="-756" y="-84"/>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2226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OYOFJ\Desktop\&#12467;&#12500;&#12540;&#35519;&#26619;&#38598;&#35336;.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OYOFJ\Desktop\&#12467;&#12500;&#12540;&#35519;&#26619;&#38598;&#3533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OYOFJ\Desktop\&#12467;&#12500;&#12540;&#35519;&#26619;&#38598;&#35336;.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OYOFJ\Desktop\&#12467;&#12500;&#12540;&#35519;&#26619;&#38598;&#35336;.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OYOFJ\Desktop\&#12467;&#12500;&#12540;&#35519;&#26619;&#38598;&#35336;.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OYOFJ\Desktop\&#12467;&#12500;&#12540;&#35519;&#26619;&#38598;&#35336;.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OYOFJ\Desktop\&#12467;&#12500;&#12540;&#35519;&#26619;&#38598;&#35336;.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Users\OYOFJ\Desktop\&#12467;&#12500;&#12540;&#35519;&#26619;&#38598;&#3533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sz="3600"/>
            </a:pPr>
            <a:r>
              <a:rPr lang="ja-JP" altLang="en-US" sz="2800" dirty="0" smtClean="0"/>
              <a:t>都道府県</a:t>
            </a:r>
            <a:r>
              <a:rPr lang="ja-JP" altLang="en-US" sz="2800" dirty="0"/>
              <a:t>障害者権利擁護センター</a:t>
            </a:r>
            <a:r>
              <a:rPr lang="ja-JP" altLang="en-US" sz="2800" dirty="0" smtClean="0"/>
              <a:t>の実施方法</a:t>
            </a:r>
            <a:endParaRPr lang="ja-JP" altLang="en-US" sz="2800" dirty="0"/>
          </a:p>
        </c:rich>
      </c:tx>
      <c:layout>
        <c:manualLayout>
          <c:xMode val="edge"/>
          <c:yMode val="edge"/>
          <c:x val="0.10092551020408166"/>
          <c:y val="2.4253472222222277E-2"/>
        </c:manualLayout>
      </c:layout>
      <c:spPr>
        <a:ln>
          <a:solidFill>
            <a:schemeClr val="tx1"/>
          </a:solidFill>
        </a:ln>
      </c:spPr>
    </c:title>
    <c:plotArea>
      <c:layout/>
      <c:doughnutChart>
        <c:varyColors val="1"/>
        <c:ser>
          <c:idx val="0"/>
          <c:order val="0"/>
          <c:dPt>
            <c:idx val="1"/>
            <c:spPr>
              <a:solidFill>
                <a:schemeClr val="accent2">
                  <a:lumMod val="40000"/>
                  <a:lumOff val="60000"/>
                </a:schemeClr>
              </a:solidFill>
            </c:spPr>
          </c:dPt>
          <c:dLbls>
            <c:dLbl>
              <c:idx val="0"/>
              <c:layout/>
              <c:tx>
                <c:rich>
                  <a:bodyPr/>
                  <a:lstStyle/>
                  <a:p>
                    <a:r>
                      <a:rPr lang="en-US" altLang="en-US" dirty="0" smtClean="0"/>
                      <a:t>62</a:t>
                    </a:r>
                    <a:r>
                      <a:rPr lang="en-US" altLang="en-US" dirty="0"/>
                      <a:t>%</a:t>
                    </a:r>
                  </a:p>
                </c:rich>
              </c:tx>
              <c:showPercent val="1"/>
              <c:separator>
</c:separator>
            </c:dLbl>
            <c:dLbl>
              <c:idx val="1"/>
              <c:layout/>
              <c:tx>
                <c:rich>
                  <a:bodyPr/>
                  <a:lstStyle/>
                  <a:p>
                    <a:r>
                      <a:rPr lang="en-US" altLang="en-US" dirty="0" smtClean="0"/>
                      <a:t>23</a:t>
                    </a:r>
                    <a:r>
                      <a:rPr lang="en-US" altLang="en-US" dirty="0"/>
                      <a:t>%</a:t>
                    </a:r>
                  </a:p>
                </c:rich>
              </c:tx>
              <c:showPercent val="1"/>
              <c:separator>
</c:separator>
            </c:dLbl>
            <c:dLbl>
              <c:idx val="2"/>
              <c:layout/>
              <c:tx>
                <c:rich>
                  <a:bodyPr/>
                  <a:lstStyle/>
                  <a:p>
                    <a:r>
                      <a:rPr lang="en-US" altLang="en-US" dirty="0" smtClean="0"/>
                      <a:t>11</a:t>
                    </a:r>
                    <a:r>
                      <a:rPr lang="en-US" altLang="en-US" dirty="0"/>
                      <a:t>%</a:t>
                    </a:r>
                  </a:p>
                </c:rich>
              </c:tx>
              <c:showPercent val="1"/>
              <c:separator>
</c:separator>
            </c:dLbl>
            <c:dLbl>
              <c:idx val="3"/>
              <c:layout>
                <c:manualLayout>
                  <c:x val="2.8798185941043084E-3"/>
                  <c:y val="-8.8194444444444735E-3"/>
                </c:manualLayout>
              </c:layout>
              <c:tx>
                <c:rich>
                  <a:bodyPr/>
                  <a:lstStyle/>
                  <a:p>
                    <a:r>
                      <a:rPr lang="en-US" altLang="en-US" dirty="0" smtClean="0"/>
                      <a:t>4</a:t>
                    </a:r>
                    <a:r>
                      <a:rPr lang="en-US" altLang="en-US" dirty="0"/>
                      <a:t>%</a:t>
                    </a:r>
                  </a:p>
                </c:rich>
              </c:tx>
              <c:showPercent val="1"/>
              <c:separator>
</c:separator>
            </c:dLbl>
            <c:spPr>
              <a:ln>
                <a:solidFill>
                  <a:prstClr val="black"/>
                </a:solidFill>
              </a:ln>
            </c:spPr>
            <c:txPr>
              <a:bodyPr/>
              <a:lstStyle/>
              <a:p>
                <a:pPr>
                  <a:defRPr sz="1800" b="1"/>
                </a:pPr>
                <a:endParaRPr lang="ja-JP"/>
              </a:p>
            </c:txPr>
            <c:showPercent val="1"/>
            <c:separator>
</c:separator>
          </c:dLbls>
          <c:cat>
            <c:strRef>
              <c:f>'都道府県 (2)'!$K$8:$K$11</c:f>
              <c:strCache>
                <c:ptCount val="4"/>
                <c:pt idx="0">
                  <c:v>① 直営</c:v>
                </c:pt>
                <c:pt idx="1">
                  <c:v>② 委託</c:v>
                </c:pt>
                <c:pt idx="2">
                  <c:v>③ 直営＋委託</c:v>
                </c:pt>
                <c:pt idx="3">
                  <c:v>④ 未定</c:v>
                </c:pt>
              </c:strCache>
            </c:strRef>
          </c:cat>
          <c:val>
            <c:numRef>
              <c:f>'都道府県 (2)'!$L$8:$L$11</c:f>
              <c:numCache>
                <c:formatCode>General</c:formatCode>
                <c:ptCount val="4"/>
                <c:pt idx="0">
                  <c:v>29</c:v>
                </c:pt>
                <c:pt idx="1">
                  <c:v>11</c:v>
                </c:pt>
                <c:pt idx="2">
                  <c:v>5</c:v>
                </c:pt>
                <c:pt idx="3">
                  <c:v>2</c:v>
                </c:pt>
              </c:numCache>
            </c:numRef>
          </c:val>
        </c:ser>
        <c:dLbls>
          <c:showVal val="1"/>
        </c:dLbls>
        <c:firstSliceAng val="0"/>
        <c:holeSize val="50"/>
      </c:doughnutChart>
      <c:spPr>
        <a:noFill/>
        <a:ln w="25400">
          <a:noFill/>
        </a:ln>
      </c:spPr>
    </c:plotArea>
    <c:legend>
      <c:legendPos val="r"/>
      <c:layout>
        <c:manualLayout>
          <c:xMode val="edge"/>
          <c:yMode val="edge"/>
          <c:x val="0.70865693374643268"/>
          <c:y val="0.26561324538868081"/>
          <c:w val="0.21884217177457441"/>
          <c:h val="0.52546515018955953"/>
        </c:manualLayout>
      </c:layout>
      <c:spPr>
        <a:ln>
          <a:solidFill>
            <a:sysClr val="windowText" lastClr="000000"/>
          </a:solidFill>
        </a:ln>
      </c:spPr>
      <c:txPr>
        <a:bodyPr/>
        <a:lstStyle/>
        <a:p>
          <a:pPr>
            <a:defRPr sz="2000"/>
          </a:pPr>
          <a:endParaRPr lang="ja-JP"/>
        </a:p>
      </c:txPr>
    </c:legend>
    <c:plotVisOnly val="1"/>
    <c:dispBlanksAs val="zero"/>
  </c:chart>
  <c:spPr>
    <a:ln>
      <a:solidFill>
        <a:schemeClr val="tx1"/>
      </a:solidFill>
    </a:ln>
  </c:spPr>
  <c:txPr>
    <a:bodyPr/>
    <a:lstStyle/>
    <a:p>
      <a:pPr>
        <a:defRPr sz="900"/>
      </a:pPr>
      <a:endParaRPr lang="ja-JP"/>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4"/>
  <c:chart>
    <c:title>
      <c:tx>
        <c:rich>
          <a:bodyPr/>
          <a:lstStyle/>
          <a:p>
            <a:pPr>
              <a:defRPr/>
            </a:pPr>
            <a:r>
              <a:rPr lang="ja-JP" sz="2800" dirty="0"/>
              <a:t>都道府県権利擁護センターの</a:t>
            </a:r>
            <a:r>
              <a:rPr lang="ja-JP" sz="2800" dirty="0" smtClean="0"/>
              <a:t>周知</a:t>
            </a:r>
            <a:r>
              <a:rPr lang="ja-JP" altLang="en-US" sz="2800" dirty="0" smtClean="0"/>
              <a:t>の手段</a:t>
            </a:r>
            <a:endParaRPr lang="ja-JP" sz="2800" dirty="0"/>
          </a:p>
        </c:rich>
      </c:tx>
      <c:layout>
        <c:manualLayout>
          <c:xMode val="edge"/>
          <c:yMode val="edge"/>
          <c:x val="0.12492165532879819"/>
          <c:y val="2.4253472222222242E-2"/>
        </c:manualLayout>
      </c:layout>
      <c:spPr>
        <a:ln>
          <a:solidFill>
            <a:sysClr val="windowText" lastClr="000000"/>
          </a:solidFill>
        </a:ln>
      </c:spPr>
    </c:title>
    <c:view3D>
      <c:rAngAx val="1"/>
    </c:view3D>
    <c:plotArea>
      <c:layout>
        <c:manualLayout>
          <c:layoutTarget val="inner"/>
          <c:xMode val="edge"/>
          <c:yMode val="edge"/>
          <c:x val="7.1955467455515232E-2"/>
          <c:y val="0.17771645653388651"/>
          <c:w val="0.58653420470462458"/>
          <c:h val="0.7025868010403642"/>
        </c:manualLayout>
      </c:layout>
      <c:bar3DChart>
        <c:barDir val="col"/>
        <c:grouping val="clustered"/>
        <c:ser>
          <c:idx val="0"/>
          <c:order val="0"/>
          <c:dLbls>
            <c:txPr>
              <a:bodyPr/>
              <a:lstStyle/>
              <a:p>
                <a:pPr>
                  <a:defRPr sz="1600" b="1"/>
                </a:pPr>
                <a:endParaRPr lang="ja-JP"/>
              </a:p>
            </c:txPr>
            <c:showVal val="1"/>
          </c:dLbls>
          <c:cat>
            <c:strRef>
              <c:f>'都道府県 (2)'!$K$66:$K$70</c:f>
              <c:strCache>
                <c:ptCount val="5"/>
                <c:pt idx="0">
                  <c:v>①</c:v>
                </c:pt>
                <c:pt idx="1">
                  <c:v>②</c:v>
                </c:pt>
                <c:pt idx="2">
                  <c:v>③</c:v>
                </c:pt>
                <c:pt idx="3">
                  <c:v>④</c:v>
                </c:pt>
                <c:pt idx="4">
                  <c:v>⑤</c:v>
                </c:pt>
              </c:strCache>
            </c:strRef>
          </c:cat>
          <c:val>
            <c:numRef>
              <c:f>'都道府県 (2)'!$L$66:$L$70</c:f>
              <c:numCache>
                <c:formatCode>General</c:formatCode>
                <c:ptCount val="5"/>
                <c:pt idx="0">
                  <c:v>38</c:v>
                </c:pt>
                <c:pt idx="1">
                  <c:v>39</c:v>
                </c:pt>
                <c:pt idx="2">
                  <c:v>28</c:v>
                </c:pt>
                <c:pt idx="3">
                  <c:v>10</c:v>
                </c:pt>
                <c:pt idx="4">
                  <c:v>5</c:v>
                </c:pt>
              </c:numCache>
            </c:numRef>
          </c:val>
        </c:ser>
        <c:dLbls>
          <c:showVal val="1"/>
        </c:dLbls>
        <c:shape val="box"/>
        <c:axId val="95258496"/>
        <c:axId val="95260032"/>
        <c:axId val="0"/>
      </c:bar3DChart>
      <c:catAx>
        <c:axId val="95258496"/>
        <c:scaling>
          <c:orientation val="minMax"/>
        </c:scaling>
        <c:axPos val="b"/>
        <c:majorTickMark val="none"/>
        <c:tickLblPos val="nextTo"/>
        <c:txPr>
          <a:bodyPr/>
          <a:lstStyle/>
          <a:p>
            <a:pPr>
              <a:defRPr sz="1600" b="1"/>
            </a:pPr>
            <a:endParaRPr lang="ja-JP"/>
          </a:p>
        </c:txPr>
        <c:crossAx val="95260032"/>
        <c:crosses val="autoZero"/>
        <c:auto val="1"/>
        <c:lblAlgn val="ctr"/>
        <c:lblOffset val="100"/>
      </c:catAx>
      <c:valAx>
        <c:axId val="95260032"/>
        <c:scaling>
          <c:orientation val="minMax"/>
        </c:scaling>
        <c:axPos val="l"/>
        <c:majorGridlines/>
        <c:title>
          <c:tx>
            <c:rich>
              <a:bodyPr rot="0" vert="wordArtVertRtl"/>
              <a:lstStyle/>
              <a:p>
                <a:pPr>
                  <a:defRPr/>
                </a:pPr>
                <a:r>
                  <a:rPr lang="ja-JP" altLang="en-US"/>
                  <a:t>都道府県数</a:t>
                </a:r>
              </a:p>
            </c:rich>
          </c:tx>
          <c:layout/>
        </c:title>
        <c:numFmt formatCode="General" sourceLinked="1"/>
        <c:majorTickMark val="none"/>
        <c:tickLblPos val="nextTo"/>
        <c:txPr>
          <a:bodyPr/>
          <a:lstStyle/>
          <a:p>
            <a:pPr>
              <a:defRPr sz="1600" b="1"/>
            </a:pPr>
            <a:endParaRPr lang="ja-JP"/>
          </a:p>
        </c:txPr>
        <c:crossAx val="95258496"/>
        <c:crosses val="autoZero"/>
        <c:crossBetween val="between"/>
        <c:majorUnit val="10"/>
      </c:valAx>
    </c:plotArea>
    <c:plotVisOnly val="1"/>
  </c:chart>
  <c:spPr>
    <a:ln>
      <a:solidFill>
        <a:schemeClr val="tx1"/>
      </a:solidFill>
    </a:ln>
  </c:sp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ja-JP"/>
  <c:style val="14"/>
  <c:chart>
    <c:title>
      <c:tx>
        <c:rich>
          <a:bodyPr/>
          <a:lstStyle/>
          <a:p>
            <a:pPr>
              <a:defRPr/>
            </a:pPr>
            <a:r>
              <a:rPr lang="ja-JP" sz="2800" dirty="0"/>
              <a:t>障害者虐待防止の</a:t>
            </a:r>
            <a:r>
              <a:rPr lang="ja-JP" sz="2800" dirty="0" smtClean="0"/>
              <a:t>啓発</a:t>
            </a:r>
            <a:r>
              <a:rPr lang="ja-JP" altLang="en-US" sz="2800" dirty="0" smtClean="0"/>
              <a:t>の手段</a:t>
            </a:r>
            <a:endParaRPr lang="ja-JP" sz="2800" dirty="0"/>
          </a:p>
        </c:rich>
      </c:tx>
      <c:layout>
        <c:manualLayout>
          <c:xMode val="edge"/>
          <c:yMode val="edge"/>
          <c:x val="0.20586972789115648"/>
          <c:y val="3.5277777777777866E-2"/>
        </c:manualLayout>
      </c:layout>
      <c:spPr>
        <a:ln>
          <a:solidFill>
            <a:sysClr val="windowText" lastClr="000000"/>
          </a:solidFill>
        </a:ln>
      </c:spPr>
    </c:title>
    <c:view3D>
      <c:rAngAx val="1"/>
    </c:view3D>
    <c:plotArea>
      <c:layout>
        <c:manualLayout>
          <c:layoutTarget val="inner"/>
          <c:xMode val="edge"/>
          <c:yMode val="edge"/>
          <c:x val="0.10015507436570428"/>
          <c:y val="0.17732648002333093"/>
          <c:w val="0.5998449256342957"/>
          <c:h val="0.70301326917468654"/>
        </c:manualLayout>
      </c:layout>
      <c:bar3DChart>
        <c:barDir val="col"/>
        <c:grouping val="clustered"/>
        <c:ser>
          <c:idx val="0"/>
          <c:order val="0"/>
          <c:dLbls>
            <c:txPr>
              <a:bodyPr/>
              <a:lstStyle/>
              <a:p>
                <a:pPr>
                  <a:defRPr sz="1600" b="1"/>
                </a:pPr>
                <a:endParaRPr lang="ja-JP"/>
              </a:p>
            </c:txPr>
            <c:showVal val="1"/>
          </c:dLbls>
          <c:cat>
            <c:strRef>
              <c:f>'都道府県 (2)'!$K$77:$K$83</c:f>
              <c:strCache>
                <c:ptCount val="7"/>
                <c:pt idx="0">
                  <c:v>①</c:v>
                </c:pt>
                <c:pt idx="1">
                  <c:v>②</c:v>
                </c:pt>
                <c:pt idx="2">
                  <c:v>③</c:v>
                </c:pt>
                <c:pt idx="3">
                  <c:v>④</c:v>
                </c:pt>
                <c:pt idx="4">
                  <c:v>⑤</c:v>
                </c:pt>
                <c:pt idx="5">
                  <c:v>⑥</c:v>
                </c:pt>
                <c:pt idx="6">
                  <c:v>⑦</c:v>
                </c:pt>
              </c:strCache>
            </c:strRef>
          </c:cat>
          <c:val>
            <c:numRef>
              <c:f>'都道府県 (2)'!$L$77:$L$83</c:f>
              <c:numCache>
                <c:formatCode>General</c:formatCode>
                <c:ptCount val="7"/>
                <c:pt idx="0">
                  <c:v>33</c:v>
                </c:pt>
                <c:pt idx="1">
                  <c:v>27</c:v>
                </c:pt>
                <c:pt idx="2">
                  <c:v>38</c:v>
                </c:pt>
                <c:pt idx="3">
                  <c:v>14</c:v>
                </c:pt>
                <c:pt idx="4">
                  <c:v>11</c:v>
                </c:pt>
                <c:pt idx="5">
                  <c:v>8</c:v>
                </c:pt>
                <c:pt idx="6">
                  <c:v>1</c:v>
                </c:pt>
              </c:numCache>
            </c:numRef>
          </c:val>
        </c:ser>
        <c:shape val="box"/>
        <c:axId val="95131136"/>
        <c:axId val="95132672"/>
        <c:axId val="0"/>
      </c:bar3DChart>
      <c:catAx>
        <c:axId val="95131136"/>
        <c:scaling>
          <c:orientation val="minMax"/>
        </c:scaling>
        <c:axPos val="b"/>
        <c:majorTickMark val="none"/>
        <c:tickLblPos val="nextTo"/>
        <c:txPr>
          <a:bodyPr/>
          <a:lstStyle/>
          <a:p>
            <a:pPr>
              <a:defRPr sz="1600" b="1"/>
            </a:pPr>
            <a:endParaRPr lang="ja-JP"/>
          </a:p>
        </c:txPr>
        <c:crossAx val="95132672"/>
        <c:crosses val="autoZero"/>
        <c:auto val="1"/>
        <c:lblAlgn val="ctr"/>
        <c:lblOffset val="100"/>
      </c:catAx>
      <c:valAx>
        <c:axId val="95132672"/>
        <c:scaling>
          <c:orientation val="minMax"/>
        </c:scaling>
        <c:axPos val="l"/>
        <c:majorGridlines/>
        <c:title>
          <c:tx>
            <c:rich>
              <a:bodyPr rot="0" vert="wordArtVertRtl"/>
              <a:lstStyle/>
              <a:p>
                <a:pPr>
                  <a:defRPr/>
                </a:pPr>
                <a:r>
                  <a:rPr lang="ja-JP" altLang="en-US"/>
                  <a:t>都道府県数</a:t>
                </a:r>
              </a:p>
            </c:rich>
          </c:tx>
          <c:layout/>
        </c:title>
        <c:numFmt formatCode="General" sourceLinked="1"/>
        <c:majorTickMark val="none"/>
        <c:tickLblPos val="nextTo"/>
        <c:txPr>
          <a:bodyPr/>
          <a:lstStyle/>
          <a:p>
            <a:pPr>
              <a:defRPr sz="1600" b="1"/>
            </a:pPr>
            <a:endParaRPr lang="ja-JP"/>
          </a:p>
        </c:txPr>
        <c:crossAx val="95131136"/>
        <c:crosses val="autoZero"/>
        <c:crossBetween val="between"/>
        <c:majorUnit val="10"/>
      </c:valAx>
    </c:plotArea>
    <c:plotVisOnly val="1"/>
  </c:chart>
  <c:spPr>
    <a:ln>
      <a:solidFill>
        <a:schemeClr val="tx1"/>
      </a:solidFill>
    </a:ln>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ltLang="en-US" sz="2800" dirty="0"/>
              <a:t>障害者虐待防止に関する研修</a:t>
            </a:r>
            <a:r>
              <a:rPr lang="ja-JP" altLang="en-US" sz="2800" dirty="0" smtClean="0"/>
              <a:t>の実施状況</a:t>
            </a:r>
            <a:endParaRPr lang="ja-JP" altLang="en-US" sz="2800" dirty="0"/>
          </a:p>
        </c:rich>
      </c:tx>
      <c:layout>
        <c:manualLayout>
          <c:xMode val="edge"/>
          <c:yMode val="edge"/>
          <c:x val="0.13324433106575992"/>
          <c:y val="2.4253472222222242E-2"/>
        </c:manualLayout>
      </c:layout>
      <c:spPr>
        <a:ln>
          <a:solidFill>
            <a:sysClr val="windowText" lastClr="000000"/>
          </a:solidFill>
        </a:ln>
      </c:spPr>
    </c:title>
    <c:plotArea>
      <c:layout>
        <c:manualLayout>
          <c:layoutTarget val="inner"/>
          <c:xMode val="edge"/>
          <c:yMode val="edge"/>
          <c:x val="6.4352188165922031E-2"/>
          <c:y val="0.22516232638888867"/>
          <c:w val="0.72658778485085063"/>
          <c:h val="0.70607534722222232"/>
        </c:manualLayout>
      </c:layout>
      <c:barChart>
        <c:barDir val="bar"/>
        <c:grouping val="percentStacked"/>
        <c:ser>
          <c:idx val="0"/>
          <c:order val="0"/>
          <c:tx>
            <c:strRef>
              <c:f>'都道府県 (2)'!$K$138</c:f>
              <c:strCache>
                <c:ptCount val="1"/>
                <c:pt idx="0">
                  <c:v> 実施</c:v>
                </c:pt>
              </c:strCache>
            </c:strRef>
          </c:tx>
          <c:spPr>
            <a:solidFill>
              <a:schemeClr val="bg2">
                <a:lumMod val="50000"/>
              </a:schemeClr>
            </a:solidFill>
          </c:spPr>
          <c:dLbls>
            <c:spPr>
              <a:ln>
                <a:noFill/>
              </a:ln>
            </c:spPr>
            <c:txPr>
              <a:bodyPr/>
              <a:lstStyle/>
              <a:p>
                <a:pPr>
                  <a:defRPr sz="2000" b="1"/>
                </a:pPr>
                <a:endParaRPr lang="ja-JP"/>
              </a:p>
            </c:txPr>
            <c:showVal val="1"/>
          </c:dLbls>
          <c:cat>
            <c:strRef>
              <c:f>'都道府県 (2)'!$L$137:$M$137</c:f>
              <c:strCache>
                <c:ptCount val="2"/>
                <c:pt idx="0">
                  <c:v>H24</c:v>
                </c:pt>
                <c:pt idx="1">
                  <c:v>H23</c:v>
                </c:pt>
              </c:strCache>
            </c:strRef>
          </c:cat>
          <c:val>
            <c:numRef>
              <c:f>'都道府県 (2)'!$L$138:$M$138</c:f>
              <c:numCache>
                <c:formatCode>General</c:formatCode>
                <c:ptCount val="2"/>
                <c:pt idx="0">
                  <c:v>45</c:v>
                </c:pt>
                <c:pt idx="1">
                  <c:v>39</c:v>
                </c:pt>
              </c:numCache>
            </c:numRef>
          </c:val>
        </c:ser>
        <c:ser>
          <c:idx val="1"/>
          <c:order val="1"/>
          <c:tx>
            <c:strRef>
              <c:f>'都道府県 (2)'!$K$139</c:f>
              <c:strCache>
                <c:ptCount val="1"/>
                <c:pt idx="0">
                  <c:v>未実施</c:v>
                </c:pt>
              </c:strCache>
            </c:strRef>
          </c:tx>
          <c:spPr>
            <a:solidFill>
              <a:schemeClr val="accent2">
                <a:lumMod val="40000"/>
                <a:lumOff val="60000"/>
              </a:schemeClr>
            </a:solidFill>
          </c:spPr>
          <c:dLbls>
            <c:dLbl>
              <c:idx val="1"/>
              <c:layout>
                <c:manualLayout>
                  <c:x val="-3.7437641723356077E-2"/>
                  <c:y val="2.2048611111111145E-3"/>
                </c:manualLayout>
              </c:layout>
              <c:showVal val="1"/>
            </c:dLbl>
            <c:txPr>
              <a:bodyPr/>
              <a:lstStyle/>
              <a:p>
                <a:pPr>
                  <a:defRPr sz="2000" b="1"/>
                </a:pPr>
                <a:endParaRPr lang="ja-JP"/>
              </a:p>
            </c:txPr>
            <c:showVal val="1"/>
          </c:dLbls>
          <c:cat>
            <c:strRef>
              <c:f>'都道府県 (2)'!$L$137:$M$137</c:f>
              <c:strCache>
                <c:ptCount val="2"/>
                <c:pt idx="0">
                  <c:v>H24</c:v>
                </c:pt>
                <c:pt idx="1">
                  <c:v>H23</c:v>
                </c:pt>
              </c:strCache>
            </c:strRef>
          </c:cat>
          <c:val>
            <c:numRef>
              <c:f>'都道府県 (2)'!$L$139:$M$139</c:f>
              <c:numCache>
                <c:formatCode>General</c:formatCode>
                <c:ptCount val="2"/>
                <c:pt idx="0">
                  <c:v>2</c:v>
                </c:pt>
                <c:pt idx="1">
                  <c:v>8</c:v>
                </c:pt>
              </c:numCache>
            </c:numRef>
          </c:val>
        </c:ser>
        <c:dLbls>
          <c:showVal val="1"/>
        </c:dLbls>
        <c:overlap val="100"/>
        <c:axId val="95309184"/>
        <c:axId val="95339648"/>
      </c:barChart>
      <c:catAx>
        <c:axId val="95309184"/>
        <c:scaling>
          <c:orientation val="minMax"/>
        </c:scaling>
        <c:axPos val="l"/>
        <c:tickLblPos val="nextTo"/>
        <c:txPr>
          <a:bodyPr/>
          <a:lstStyle/>
          <a:p>
            <a:pPr>
              <a:defRPr sz="1400" b="1"/>
            </a:pPr>
            <a:endParaRPr lang="ja-JP"/>
          </a:p>
        </c:txPr>
        <c:crossAx val="95339648"/>
        <c:crosses val="autoZero"/>
        <c:auto val="1"/>
        <c:lblAlgn val="ctr"/>
        <c:lblOffset val="100"/>
      </c:catAx>
      <c:valAx>
        <c:axId val="95339648"/>
        <c:scaling>
          <c:orientation val="minMax"/>
        </c:scaling>
        <c:axPos val="b"/>
        <c:majorGridlines/>
        <c:numFmt formatCode="0%" sourceLinked="1"/>
        <c:tickLblPos val="nextTo"/>
        <c:txPr>
          <a:bodyPr/>
          <a:lstStyle/>
          <a:p>
            <a:pPr>
              <a:defRPr sz="1600" b="1"/>
            </a:pPr>
            <a:endParaRPr lang="ja-JP"/>
          </a:p>
        </c:txPr>
        <c:crossAx val="95309184"/>
        <c:crosses val="autoZero"/>
        <c:crossBetween val="between"/>
        <c:majorUnit val="0.2"/>
      </c:valAx>
    </c:plotArea>
    <c:legend>
      <c:legendPos val="r"/>
      <c:layout>
        <c:manualLayout>
          <c:xMode val="edge"/>
          <c:yMode val="edge"/>
          <c:x val="0.84936666666666649"/>
          <c:y val="0.48686527777777866"/>
          <c:w val="9.223381578773425E-2"/>
          <c:h val="0.18600965663553659"/>
        </c:manualLayout>
      </c:layout>
      <c:spPr>
        <a:ln>
          <a:solidFill>
            <a:sysClr val="windowText" lastClr="000000"/>
          </a:solidFill>
        </a:ln>
      </c:spPr>
      <c:txPr>
        <a:bodyPr/>
        <a:lstStyle/>
        <a:p>
          <a:pPr>
            <a:defRPr sz="1400"/>
          </a:pPr>
          <a:endParaRPr lang="ja-JP"/>
        </a:p>
      </c:txPr>
    </c:legend>
    <c:plotVisOnly val="1"/>
  </c:chart>
  <c:spPr>
    <a:ln>
      <a:solidFill>
        <a:schemeClr val="tx1"/>
      </a:solidFill>
    </a:ln>
  </c:sp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lgn="ctr">
              <a:defRPr/>
            </a:pPr>
            <a:r>
              <a:rPr lang="ja-JP" altLang="en-US" sz="2800" dirty="0"/>
              <a:t>市町村障害者虐待防止センターの実施方法</a:t>
            </a:r>
          </a:p>
        </c:rich>
      </c:tx>
      <c:layout>
        <c:manualLayout>
          <c:xMode val="edge"/>
          <c:yMode val="edge"/>
          <c:x val="0.1131996428172993"/>
          <c:y val="3.7724191445125801E-2"/>
        </c:manualLayout>
      </c:layout>
      <c:spPr>
        <a:ln>
          <a:solidFill>
            <a:schemeClr val="tx1"/>
          </a:solidFill>
        </a:ln>
      </c:spPr>
    </c:title>
    <c:plotArea>
      <c:layout/>
      <c:doughnutChart>
        <c:varyColors val="1"/>
        <c:ser>
          <c:idx val="0"/>
          <c:order val="0"/>
          <c:dPt>
            <c:idx val="1"/>
            <c:spPr>
              <a:solidFill>
                <a:schemeClr val="accent2">
                  <a:lumMod val="60000"/>
                  <a:lumOff val="40000"/>
                </a:schemeClr>
              </a:solidFill>
            </c:spPr>
          </c:dPt>
          <c:dLbls>
            <c:dLbl>
              <c:idx val="0"/>
              <c:layout/>
              <c:tx>
                <c:rich>
                  <a:bodyPr/>
                  <a:lstStyle/>
                  <a:p>
                    <a:r>
                      <a:rPr lang="en-US" altLang="en-US" dirty="0" smtClean="0"/>
                      <a:t>26.2</a:t>
                    </a:r>
                    <a:r>
                      <a:rPr lang="en-US" altLang="en-US" dirty="0"/>
                      <a:t>%</a:t>
                    </a:r>
                  </a:p>
                </c:rich>
              </c:tx>
            </c:dLbl>
            <c:dLbl>
              <c:idx val="1"/>
              <c:layout>
                <c:manualLayout>
                  <c:x val="5.7596371882086342E-3"/>
                  <c:y val="2.2048611111111154E-2"/>
                </c:manualLayout>
              </c:layout>
              <c:tx>
                <c:rich>
                  <a:bodyPr/>
                  <a:lstStyle/>
                  <a:p>
                    <a:r>
                      <a:rPr lang="en-US" altLang="en-US" dirty="0" smtClean="0"/>
                      <a:t>8.3</a:t>
                    </a:r>
                    <a:r>
                      <a:rPr lang="en-US" altLang="en-US" dirty="0"/>
                      <a:t>%</a:t>
                    </a:r>
                  </a:p>
                </c:rich>
              </c:tx>
            </c:dLbl>
            <c:dLbl>
              <c:idx val="2"/>
              <c:layout>
                <c:manualLayout>
                  <c:x val="2.4070294784580535E-2"/>
                  <c:y val="3.0625868055555599E-2"/>
                </c:manualLayout>
              </c:layout>
              <c:tx>
                <c:rich>
                  <a:bodyPr/>
                  <a:lstStyle/>
                  <a:p>
                    <a:r>
                      <a:rPr lang="en-US" altLang="en-US" dirty="0" smtClean="0"/>
                      <a:t>5.9</a:t>
                    </a:r>
                    <a:r>
                      <a:rPr lang="en-US" altLang="en-US" dirty="0"/>
                      <a:t>%</a:t>
                    </a:r>
                  </a:p>
                </c:rich>
              </c:tx>
            </c:dLbl>
            <c:dLbl>
              <c:idx val="3"/>
              <c:layout/>
              <c:tx>
                <c:rich>
                  <a:bodyPr/>
                  <a:lstStyle/>
                  <a:p>
                    <a:r>
                      <a:rPr lang="en-US" altLang="en-US" dirty="0" smtClean="0"/>
                      <a:t>59.6</a:t>
                    </a:r>
                    <a:r>
                      <a:rPr lang="en-US" altLang="en-US" dirty="0"/>
                      <a:t>%</a:t>
                    </a:r>
                  </a:p>
                </c:rich>
              </c:tx>
            </c:dLbl>
            <c:spPr>
              <a:ln>
                <a:solidFill>
                  <a:schemeClr val="tx1"/>
                </a:solidFill>
              </a:ln>
            </c:spPr>
            <c:txPr>
              <a:bodyPr/>
              <a:lstStyle/>
              <a:p>
                <a:pPr>
                  <a:defRPr sz="1800" b="1"/>
                </a:pPr>
                <a:endParaRPr lang="ja-JP"/>
              </a:p>
            </c:txPr>
            <c:showVal val="1"/>
          </c:dLbls>
          <c:cat>
            <c:strRef>
              <c:f>'市町村 (2)'!$M$16:$M$19</c:f>
              <c:strCache>
                <c:ptCount val="4"/>
                <c:pt idx="0">
                  <c:v>① 直営</c:v>
                </c:pt>
                <c:pt idx="1">
                  <c:v>② 委託</c:v>
                </c:pt>
                <c:pt idx="2">
                  <c:v>③ 直営＋委託</c:v>
                </c:pt>
                <c:pt idx="3">
                  <c:v>④ 未定</c:v>
                </c:pt>
              </c:strCache>
            </c:strRef>
          </c:cat>
          <c:val>
            <c:numRef>
              <c:f>'市町村 (2)'!$N$16:$N$19</c:f>
              <c:numCache>
                <c:formatCode>0.0%</c:formatCode>
                <c:ptCount val="4"/>
                <c:pt idx="0">
                  <c:v>0.26237054085155381</c:v>
                </c:pt>
                <c:pt idx="1">
                  <c:v>8.2853855005753735E-2</c:v>
                </c:pt>
                <c:pt idx="2">
                  <c:v>5.9263521288837877E-2</c:v>
                </c:pt>
                <c:pt idx="3">
                  <c:v>0.59551208285385338</c:v>
                </c:pt>
              </c:numCache>
            </c:numRef>
          </c:val>
        </c:ser>
        <c:dLbls>
          <c:showVal val="1"/>
        </c:dLbls>
        <c:firstSliceAng val="0"/>
        <c:holeSize val="50"/>
      </c:doughnutChart>
      <c:spPr>
        <a:noFill/>
        <a:ln w="25400">
          <a:noFill/>
        </a:ln>
      </c:spPr>
    </c:plotArea>
    <c:legend>
      <c:legendPos val="r"/>
      <c:layout>
        <c:manualLayout>
          <c:xMode val="edge"/>
          <c:yMode val="edge"/>
          <c:x val="0.65526190476190449"/>
          <c:y val="0.23845833333333383"/>
          <c:w val="0.2759611111111111"/>
          <c:h val="0.58418484740599452"/>
        </c:manualLayout>
      </c:layout>
      <c:spPr>
        <a:ln>
          <a:solidFill>
            <a:schemeClr val="tx1"/>
          </a:solidFill>
        </a:ln>
      </c:spPr>
      <c:txPr>
        <a:bodyPr/>
        <a:lstStyle/>
        <a:p>
          <a:pPr rtl="0">
            <a:defRPr sz="2000"/>
          </a:pPr>
          <a:endParaRPr lang="ja-JP"/>
        </a:p>
      </c:txPr>
    </c:legend>
    <c:plotVisOnly val="1"/>
    <c:dispBlanksAs val="zero"/>
  </c:chart>
  <c:spPr>
    <a:ln>
      <a:solidFill>
        <a:schemeClr val="tx1"/>
      </a:solidFill>
    </a:ln>
  </c:spPr>
  <c:txPr>
    <a:bodyPr/>
    <a:lstStyle/>
    <a:p>
      <a:pPr>
        <a:defRPr sz="900"/>
      </a:pPr>
      <a:endParaRPr lang="ja-JP"/>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ja-JP"/>
  <c:style val="14"/>
  <c:chart>
    <c:title>
      <c:tx>
        <c:rich>
          <a:bodyPr/>
          <a:lstStyle/>
          <a:p>
            <a:pPr>
              <a:defRPr/>
            </a:pPr>
            <a:r>
              <a:rPr lang="ja-JP" altLang="en-US" sz="2400" dirty="0"/>
              <a:t>市町村虐待防止センターの</a:t>
            </a:r>
            <a:r>
              <a:rPr lang="ja-JP" altLang="en-US" sz="2400" dirty="0" smtClean="0"/>
              <a:t>周知の手段</a:t>
            </a:r>
            <a:endParaRPr lang="ja-JP" sz="2400" dirty="0"/>
          </a:p>
        </c:rich>
      </c:tx>
      <c:layout>
        <c:manualLayout>
          <c:xMode val="edge"/>
          <c:yMode val="edge"/>
          <c:x val="0.18872403628117937"/>
          <c:y val="3.7473120976390953E-2"/>
        </c:manualLayout>
      </c:layout>
      <c:spPr>
        <a:ln>
          <a:solidFill>
            <a:schemeClr val="tx1"/>
          </a:solidFill>
        </a:ln>
      </c:spPr>
    </c:title>
    <c:view3D>
      <c:rAngAx val="1"/>
    </c:view3D>
    <c:plotArea>
      <c:layout>
        <c:manualLayout>
          <c:layoutTarget val="inner"/>
          <c:xMode val="edge"/>
          <c:yMode val="edge"/>
          <c:x val="0.10015507436570428"/>
          <c:y val="0.17054036448728427"/>
          <c:w val="0.58595603674540686"/>
          <c:h val="0.70979940338070613"/>
        </c:manualLayout>
      </c:layout>
      <c:bar3DChart>
        <c:barDir val="col"/>
        <c:grouping val="clustered"/>
        <c:ser>
          <c:idx val="0"/>
          <c:order val="0"/>
          <c:dLbls>
            <c:txPr>
              <a:bodyPr/>
              <a:lstStyle/>
              <a:p>
                <a:pPr>
                  <a:defRPr sz="1600" b="1"/>
                </a:pPr>
                <a:endParaRPr lang="ja-JP"/>
              </a:p>
            </c:txPr>
            <c:showVal val="1"/>
          </c:dLbls>
          <c:cat>
            <c:strRef>
              <c:f>'市町村 (2)'!$K$87:$K$91</c:f>
              <c:strCache>
                <c:ptCount val="5"/>
                <c:pt idx="0">
                  <c:v>①</c:v>
                </c:pt>
                <c:pt idx="1">
                  <c:v>②</c:v>
                </c:pt>
                <c:pt idx="2">
                  <c:v>③</c:v>
                </c:pt>
                <c:pt idx="3">
                  <c:v>④</c:v>
                </c:pt>
                <c:pt idx="4">
                  <c:v>⑤</c:v>
                </c:pt>
              </c:strCache>
            </c:strRef>
          </c:cat>
          <c:val>
            <c:numRef>
              <c:f>'市町村 (2)'!$L$87:$L$91</c:f>
              <c:numCache>
                <c:formatCode>General</c:formatCode>
                <c:ptCount val="5"/>
                <c:pt idx="0">
                  <c:v>601</c:v>
                </c:pt>
                <c:pt idx="1">
                  <c:v>625</c:v>
                </c:pt>
                <c:pt idx="2">
                  <c:v>509</c:v>
                </c:pt>
                <c:pt idx="3">
                  <c:v>170</c:v>
                </c:pt>
                <c:pt idx="4">
                  <c:v>969</c:v>
                </c:pt>
              </c:numCache>
            </c:numRef>
          </c:val>
        </c:ser>
        <c:dLbls>
          <c:showVal val="1"/>
        </c:dLbls>
        <c:shape val="box"/>
        <c:axId val="97354496"/>
        <c:axId val="97356032"/>
        <c:axId val="0"/>
      </c:bar3DChart>
      <c:catAx>
        <c:axId val="97354496"/>
        <c:scaling>
          <c:orientation val="minMax"/>
        </c:scaling>
        <c:axPos val="b"/>
        <c:majorTickMark val="none"/>
        <c:tickLblPos val="nextTo"/>
        <c:txPr>
          <a:bodyPr/>
          <a:lstStyle/>
          <a:p>
            <a:pPr>
              <a:defRPr sz="1600" b="1"/>
            </a:pPr>
            <a:endParaRPr lang="ja-JP"/>
          </a:p>
        </c:txPr>
        <c:crossAx val="97356032"/>
        <c:crosses val="autoZero"/>
        <c:auto val="1"/>
        <c:lblAlgn val="ctr"/>
        <c:lblOffset val="100"/>
      </c:catAx>
      <c:valAx>
        <c:axId val="97356032"/>
        <c:scaling>
          <c:orientation val="minMax"/>
        </c:scaling>
        <c:axPos val="l"/>
        <c:majorGridlines/>
        <c:title>
          <c:tx>
            <c:rich>
              <a:bodyPr rot="0" vert="wordArtVertRtl"/>
              <a:lstStyle/>
              <a:p>
                <a:pPr>
                  <a:defRPr/>
                </a:pPr>
                <a:r>
                  <a:rPr lang="ja-JP" altLang="en-US" dirty="0" smtClean="0"/>
                  <a:t>市町村数</a:t>
                </a:r>
                <a:endParaRPr lang="ja-JP" altLang="en-US" dirty="0"/>
              </a:p>
            </c:rich>
          </c:tx>
          <c:layout/>
        </c:title>
        <c:numFmt formatCode="General" sourceLinked="1"/>
        <c:majorTickMark val="none"/>
        <c:tickLblPos val="nextTo"/>
        <c:txPr>
          <a:bodyPr/>
          <a:lstStyle/>
          <a:p>
            <a:pPr>
              <a:defRPr sz="1600" b="1"/>
            </a:pPr>
            <a:endParaRPr lang="ja-JP"/>
          </a:p>
        </c:txPr>
        <c:crossAx val="97354496"/>
        <c:crosses val="autoZero"/>
        <c:crossBetween val="between"/>
        <c:majorUnit val="200"/>
      </c:valAx>
    </c:plotArea>
    <c:plotVisOnly val="1"/>
  </c:chart>
  <c:spPr>
    <a:ln>
      <a:solidFill>
        <a:sysClr val="windowText" lastClr="000000"/>
      </a:solidFill>
    </a:ln>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ja-JP"/>
  <c:style val="14"/>
  <c:chart>
    <c:title>
      <c:tx>
        <c:rich>
          <a:bodyPr/>
          <a:lstStyle/>
          <a:p>
            <a:pPr>
              <a:defRPr/>
            </a:pPr>
            <a:r>
              <a:rPr lang="ja-JP" sz="2800" dirty="0"/>
              <a:t>障害者虐待防止の</a:t>
            </a:r>
            <a:r>
              <a:rPr lang="ja-JP" sz="2800" dirty="0" smtClean="0"/>
              <a:t>啓発</a:t>
            </a:r>
            <a:r>
              <a:rPr lang="ja-JP" altLang="en-US" sz="2800" dirty="0" smtClean="0"/>
              <a:t>の手段</a:t>
            </a:r>
            <a:endParaRPr lang="ja-JP" sz="2800" dirty="0"/>
          </a:p>
        </c:rich>
      </c:tx>
      <c:layout>
        <c:manualLayout>
          <c:xMode val="edge"/>
          <c:yMode val="edge"/>
          <c:x val="0.17851145124716597"/>
          <c:y val="3.7482638888888892E-2"/>
        </c:manualLayout>
      </c:layout>
      <c:spPr>
        <a:ln>
          <a:solidFill>
            <a:schemeClr val="tx1"/>
          </a:solidFill>
        </a:ln>
      </c:spPr>
    </c:title>
    <c:view3D>
      <c:rAngAx val="1"/>
    </c:view3D>
    <c:plotArea>
      <c:layout>
        <c:manualLayout>
          <c:layoutTarget val="inner"/>
          <c:xMode val="edge"/>
          <c:yMode val="edge"/>
          <c:x val="0.10015507436570428"/>
          <c:y val="0.17214375000000001"/>
          <c:w val="0.5998449256342957"/>
          <c:h val="0.70819600694444462"/>
        </c:manualLayout>
      </c:layout>
      <c:bar3DChart>
        <c:barDir val="col"/>
        <c:grouping val="clustered"/>
        <c:ser>
          <c:idx val="0"/>
          <c:order val="0"/>
          <c:dLbls>
            <c:txPr>
              <a:bodyPr/>
              <a:lstStyle/>
              <a:p>
                <a:pPr>
                  <a:defRPr sz="1400" b="1"/>
                </a:pPr>
                <a:endParaRPr lang="ja-JP"/>
              </a:p>
            </c:txPr>
            <c:showVal val="1"/>
          </c:dLbls>
          <c:cat>
            <c:strRef>
              <c:f>'市町村 (2)'!$K$98:$K$104</c:f>
              <c:strCache>
                <c:ptCount val="7"/>
                <c:pt idx="0">
                  <c:v>①</c:v>
                </c:pt>
                <c:pt idx="1">
                  <c:v>②</c:v>
                </c:pt>
                <c:pt idx="2">
                  <c:v>③</c:v>
                </c:pt>
                <c:pt idx="3">
                  <c:v>④</c:v>
                </c:pt>
                <c:pt idx="4">
                  <c:v>⑤</c:v>
                </c:pt>
                <c:pt idx="5">
                  <c:v>⑥</c:v>
                </c:pt>
                <c:pt idx="6">
                  <c:v>⑦</c:v>
                </c:pt>
              </c:strCache>
            </c:strRef>
          </c:cat>
          <c:val>
            <c:numRef>
              <c:f>'市町村 (2)'!$L$98:$L$104</c:f>
              <c:numCache>
                <c:formatCode>General</c:formatCode>
                <c:ptCount val="7"/>
                <c:pt idx="0">
                  <c:v>694</c:v>
                </c:pt>
                <c:pt idx="1">
                  <c:v>347</c:v>
                </c:pt>
                <c:pt idx="2">
                  <c:v>573</c:v>
                </c:pt>
                <c:pt idx="3">
                  <c:v>146</c:v>
                </c:pt>
                <c:pt idx="4">
                  <c:v>51</c:v>
                </c:pt>
                <c:pt idx="5">
                  <c:v>987</c:v>
                </c:pt>
                <c:pt idx="6">
                  <c:v>99</c:v>
                </c:pt>
              </c:numCache>
            </c:numRef>
          </c:val>
        </c:ser>
        <c:shape val="box"/>
        <c:axId val="97381376"/>
        <c:axId val="97399552"/>
        <c:axId val="0"/>
      </c:bar3DChart>
      <c:catAx>
        <c:axId val="97381376"/>
        <c:scaling>
          <c:orientation val="minMax"/>
        </c:scaling>
        <c:axPos val="b"/>
        <c:majorTickMark val="none"/>
        <c:tickLblPos val="nextTo"/>
        <c:txPr>
          <a:bodyPr/>
          <a:lstStyle/>
          <a:p>
            <a:pPr>
              <a:defRPr sz="1600" b="1"/>
            </a:pPr>
            <a:endParaRPr lang="ja-JP"/>
          </a:p>
        </c:txPr>
        <c:crossAx val="97399552"/>
        <c:crosses val="autoZero"/>
        <c:auto val="1"/>
        <c:lblAlgn val="ctr"/>
        <c:lblOffset val="100"/>
      </c:catAx>
      <c:valAx>
        <c:axId val="97399552"/>
        <c:scaling>
          <c:orientation val="minMax"/>
        </c:scaling>
        <c:axPos val="l"/>
        <c:majorGridlines/>
        <c:title>
          <c:tx>
            <c:rich>
              <a:bodyPr rot="0" vert="wordArtVertRtl"/>
              <a:lstStyle/>
              <a:p>
                <a:pPr>
                  <a:defRPr/>
                </a:pPr>
                <a:r>
                  <a:rPr lang="ja-JP" altLang="en-US" dirty="0" smtClean="0"/>
                  <a:t>市町村数</a:t>
                </a:r>
                <a:endParaRPr lang="ja-JP" altLang="en-US" dirty="0"/>
              </a:p>
            </c:rich>
          </c:tx>
          <c:layout/>
        </c:title>
        <c:numFmt formatCode="General" sourceLinked="1"/>
        <c:majorTickMark val="none"/>
        <c:tickLblPos val="nextTo"/>
        <c:txPr>
          <a:bodyPr/>
          <a:lstStyle/>
          <a:p>
            <a:pPr>
              <a:defRPr sz="1600" b="1"/>
            </a:pPr>
            <a:endParaRPr lang="ja-JP"/>
          </a:p>
        </c:txPr>
        <c:crossAx val="97381376"/>
        <c:crosses val="autoZero"/>
        <c:crossBetween val="between"/>
        <c:majorUnit val="200"/>
      </c:valAx>
    </c:plotArea>
    <c:plotVisOnly val="1"/>
  </c:chart>
  <c:spPr>
    <a:ln>
      <a:solidFill>
        <a:schemeClr val="tx1"/>
      </a:solidFill>
    </a:ln>
  </c:sp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ltLang="en-US" sz="2800" dirty="0"/>
              <a:t>障害者虐待防止に関する研修の受講状況</a:t>
            </a:r>
          </a:p>
        </c:rich>
      </c:tx>
      <c:layout>
        <c:manualLayout>
          <c:xMode val="edge"/>
          <c:yMode val="edge"/>
          <c:x val="0.14044387755102092"/>
          <c:y val="2.4253472222222242E-2"/>
        </c:manualLayout>
      </c:layout>
      <c:spPr>
        <a:ln>
          <a:solidFill>
            <a:schemeClr val="tx1"/>
          </a:solidFill>
        </a:ln>
      </c:spPr>
    </c:title>
    <c:plotArea>
      <c:layout>
        <c:manualLayout>
          <c:layoutTarget val="inner"/>
          <c:xMode val="edge"/>
          <c:yMode val="edge"/>
          <c:x val="8.3070975056689644E-2"/>
          <c:y val="0.20980678654535184"/>
          <c:w val="0.70786893424036279"/>
          <c:h val="0.71841912936608554"/>
        </c:manualLayout>
      </c:layout>
      <c:barChart>
        <c:barDir val="bar"/>
        <c:grouping val="percentStacked"/>
        <c:ser>
          <c:idx val="0"/>
          <c:order val="0"/>
          <c:tx>
            <c:strRef>
              <c:f>'市町村 (2)'!$N$165</c:f>
              <c:strCache>
                <c:ptCount val="1"/>
                <c:pt idx="0">
                  <c:v>受講</c:v>
                </c:pt>
              </c:strCache>
            </c:strRef>
          </c:tx>
          <c:spPr>
            <a:solidFill>
              <a:schemeClr val="bg2">
                <a:lumMod val="50000"/>
              </a:schemeClr>
            </a:solidFill>
          </c:spPr>
          <c:dLbls>
            <c:txPr>
              <a:bodyPr/>
              <a:lstStyle/>
              <a:p>
                <a:pPr>
                  <a:defRPr sz="2000" b="1"/>
                </a:pPr>
                <a:endParaRPr lang="ja-JP"/>
              </a:p>
            </c:txPr>
            <c:showVal val="1"/>
          </c:dLbls>
          <c:cat>
            <c:strRef>
              <c:f>'市町村 (2)'!$O$164:$P$164</c:f>
              <c:strCache>
                <c:ptCount val="2"/>
                <c:pt idx="0">
                  <c:v>H24</c:v>
                </c:pt>
                <c:pt idx="1">
                  <c:v>H23</c:v>
                </c:pt>
              </c:strCache>
            </c:strRef>
          </c:cat>
          <c:val>
            <c:numRef>
              <c:f>'市町村 (2)'!$O$165:$P$165</c:f>
              <c:numCache>
                <c:formatCode>General</c:formatCode>
                <c:ptCount val="2"/>
                <c:pt idx="0">
                  <c:v>889</c:v>
                </c:pt>
                <c:pt idx="1">
                  <c:v>940</c:v>
                </c:pt>
              </c:numCache>
            </c:numRef>
          </c:val>
        </c:ser>
        <c:ser>
          <c:idx val="1"/>
          <c:order val="1"/>
          <c:tx>
            <c:strRef>
              <c:f>'市町村 (2)'!$N$166</c:f>
              <c:strCache>
                <c:ptCount val="1"/>
                <c:pt idx="0">
                  <c:v>未受講</c:v>
                </c:pt>
              </c:strCache>
            </c:strRef>
          </c:tx>
          <c:spPr>
            <a:solidFill>
              <a:schemeClr val="accent2">
                <a:lumMod val="40000"/>
                <a:lumOff val="60000"/>
              </a:schemeClr>
            </a:solidFill>
          </c:spPr>
          <c:dLbls>
            <c:txPr>
              <a:bodyPr/>
              <a:lstStyle/>
              <a:p>
                <a:pPr>
                  <a:defRPr sz="2000" b="1"/>
                </a:pPr>
                <a:endParaRPr lang="ja-JP"/>
              </a:p>
            </c:txPr>
            <c:showVal val="1"/>
          </c:dLbls>
          <c:cat>
            <c:strRef>
              <c:f>'市町村 (2)'!$O$164:$P$164</c:f>
              <c:strCache>
                <c:ptCount val="2"/>
                <c:pt idx="0">
                  <c:v>H24</c:v>
                </c:pt>
                <c:pt idx="1">
                  <c:v>H23</c:v>
                </c:pt>
              </c:strCache>
            </c:strRef>
          </c:cat>
          <c:val>
            <c:numRef>
              <c:f>'市町村 (2)'!$O$166:$P$166</c:f>
              <c:numCache>
                <c:formatCode>General</c:formatCode>
                <c:ptCount val="2"/>
                <c:pt idx="0">
                  <c:v>849</c:v>
                </c:pt>
                <c:pt idx="1">
                  <c:v>798</c:v>
                </c:pt>
              </c:numCache>
            </c:numRef>
          </c:val>
        </c:ser>
        <c:dLbls>
          <c:showVal val="1"/>
        </c:dLbls>
        <c:overlap val="100"/>
        <c:axId val="97437952"/>
        <c:axId val="97468416"/>
      </c:barChart>
      <c:catAx>
        <c:axId val="97437952"/>
        <c:scaling>
          <c:orientation val="minMax"/>
        </c:scaling>
        <c:axPos val="l"/>
        <c:tickLblPos val="nextTo"/>
        <c:txPr>
          <a:bodyPr/>
          <a:lstStyle/>
          <a:p>
            <a:pPr>
              <a:defRPr sz="1800" b="1"/>
            </a:pPr>
            <a:endParaRPr lang="ja-JP"/>
          </a:p>
        </c:txPr>
        <c:crossAx val="97468416"/>
        <c:crosses val="autoZero"/>
        <c:auto val="1"/>
        <c:lblAlgn val="ctr"/>
        <c:lblOffset val="100"/>
      </c:catAx>
      <c:valAx>
        <c:axId val="97468416"/>
        <c:scaling>
          <c:orientation val="minMax"/>
        </c:scaling>
        <c:axPos val="b"/>
        <c:majorGridlines/>
        <c:numFmt formatCode="0%" sourceLinked="1"/>
        <c:tickLblPos val="nextTo"/>
        <c:txPr>
          <a:bodyPr/>
          <a:lstStyle/>
          <a:p>
            <a:pPr>
              <a:defRPr sz="1600" b="1"/>
            </a:pPr>
            <a:endParaRPr lang="ja-JP"/>
          </a:p>
        </c:txPr>
        <c:crossAx val="97437952"/>
        <c:crosses val="autoZero"/>
        <c:crossBetween val="between"/>
        <c:majorUnit val="0.2"/>
      </c:valAx>
    </c:plotArea>
    <c:legend>
      <c:legendPos val="r"/>
      <c:layout>
        <c:manualLayout>
          <c:xMode val="edge"/>
          <c:yMode val="edge"/>
          <c:x val="0.83501621315192731"/>
          <c:y val="0.48662447916666779"/>
          <c:w val="9.223381578773425E-2"/>
          <c:h val="0.18600965663553659"/>
        </c:manualLayout>
      </c:layout>
      <c:spPr>
        <a:ln>
          <a:solidFill>
            <a:sysClr val="windowText" lastClr="000000"/>
          </a:solidFill>
        </a:ln>
      </c:spPr>
      <c:txPr>
        <a:bodyPr/>
        <a:lstStyle/>
        <a:p>
          <a:pPr>
            <a:defRPr sz="1400"/>
          </a:pPr>
          <a:endParaRPr lang="ja-JP"/>
        </a:p>
      </c:txPr>
    </c:legend>
    <c:plotVisOnly val="1"/>
  </c:chart>
  <c:spPr>
    <a:ln>
      <a:solidFill>
        <a:schemeClr val="tx1"/>
      </a:solidFill>
    </a:ln>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0.27957</cdr:x>
      <cdr:y>0.4875</cdr:y>
    </cdr:from>
    <cdr:to>
      <cdr:x>0.49357</cdr:x>
      <cdr:y>0.62805</cdr:y>
    </cdr:to>
    <cdr:sp macro="" textlink="">
      <cdr:nvSpPr>
        <cdr:cNvPr id="2" name="テキスト ボックス 1"/>
        <cdr:cNvSpPr txBox="1"/>
      </cdr:nvSpPr>
      <cdr:spPr>
        <a:xfrm xmlns:a="http://schemas.openxmlformats.org/drawingml/2006/main">
          <a:off x="2465784" y="2807992"/>
          <a:ext cx="1887517" cy="809566"/>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endParaRPr lang="en-US" altLang="ja-JP" sz="1400" dirty="0" smtClean="0"/>
        </a:p>
        <a:p xmlns:a="http://schemas.openxmlformats.org/drawingml/2006/main">
          <a:pPr algn="ctr"/>
          <a:r>
            <a:rPr lang="ja-JP" altLang="en-US" sz="1400" dirty="0" smtClean="0"/>
            <a:t>４７都道府県</a:t>
          </a:r>
          <a:endParaRPr lang="en-US" altLang="ja-JP" sz="1400" dirty="0" smtClean="0"/>
        </a:p>
        <a:p xmlns:a="http://schemas.openxmlformats.org/drawingml/2006/main">
          <a:pPr algn="ctr"/>
          <a:r>
            <a:rPr lang="ja-JP" altLang="en-US" sz="1400" dirty="0" smtClean="0"/>
            <a:t>平成２４年４月末時点</a:t>
          </a:r>
          <a:endParaRPr lang="en-US" altLang="ja-JP" sz="1400" dirty="0" smtClean="0"/>
        </a:p>
        <a:p xmlns:a="http://schemas.openxmlformats.org/drawingml/2006/main">
          <a:pPr algn="ctr"/>
          <a:endParaRPr lang="ja-JP" altLang="en-US" sz="1400" dirty="0"/>
        </a:p>
      </cdr:txBody>
    </cdr:sp>
  </cdr:relSizeAnchor>
  <cdr:relSizeAnchor xmlns:cdr="http://schemas.openxmlformats.org/drawingml/2006/chartDrawing">
    <cdr:from>
      <cdr:x>0.71227</cdr:x>
      <cdr:y>0.81253</cdr:y>
    </cdr:from>
    <cdr:to>
      <cdr:x>0.88372</cdr:x>
      <cdr:y>0.92505</cdr:y>
    </cdr:to>
    <cdr:sp macro="" textlink="">
      <cdr:nvSpPr>
        <cdr:cNvPr id="3" name="テキスト ボックス 2"/>
        <cdr:cNvSpPr txBox="1"/>
      </cdr:nvSpPr>
      <cdr:spPr>
        <a:xfrm xmlns:a="http://schemas.openxmlformats.org/drawingml/2006/main">
          <a:off x="6282208" y="4680200"/>
          <a:ext cx="1512168"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600" dirty="0" smtClean="0"/>
            <a:t>※</a:t>
          </a:r>
          <a:r>
            <a:rPr lang="ja-JP" altLang="en-US" sz="1600" dirty="0" smtClean="0"/>
            <a:t>予定を含む</a:t>
          </a:r>
          <a:endParaRPr lang="ja-JP" altLang="en-US" sz="1600" dirty="0"/>
        </a:p>
      </cdr:txBody>
    </cdr:sp>
  </cdr:relSizeAnchor>
  <cdr:relSizeAnchor xmlns:cdr="http://schemas.openxmlformats.org/drawingml/2006/chartDrawing">
    <cdr:from>
      <cdr:x>0.51633</cdr:x>
      <cdr:y>0.57501</cdr:y>
    </cdr:from>
    <cdr:to>
      <cdr:x>0.59797</cdr:x>
      <cdr:y>0.62501</cdr:y>
    </cdr:to>
    <cdr:sp macro="" textlink="">
      <cdr:nvSpPr>
        <cdr:cNvPr id="4" name="テキスト ボックス 3"/>
        <cdr:cNvSpPr txBox="1"/>
      </cdr:nvSpPr>
      <cdr:spPr>
        <a:xfrm xmlns:a="http://schemas.openxmlformats.org/drawingml/2006/main">
          <a:off x="4554016" y="3312048"/>
          <a:ext cx="720080"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600" b="1" dirty="0" smtClean="0"/>
            <a:t>① </a:t>
          </a:r>
          <a:r>
            <a:rPr lang="en-US" altLang="ja-JP" sz="1600" b="1" dirty="0" smtClean="0"/>
            <a:t>29</a:t>
          </a:r>
          <a:endParaRPr lang="ja-JP" altLang="en-US" sz="1600" b="1" dirty="0"/>
        </a:p>
      </cdr:txBody>
    </cdr:sp>
  </cdr:relSizeAnchor>
  <cdr:relSizeAnchor xmlns:cdr="http://schemas.openxmlformats.org/drawingml/2006/chartDrawing">
    <cdr:from>
      <cdr:x>0.16527</cdr:x>
      <cdr:y>0.5</cdr:y>
    </cdr:from>
    <cdr:to>
      <cdr:x>0.24691</cdr:x>
      <cdr:y>0.55001</cdr:y>
    </cdr:to>
    <cdr:sp macro="" textlink="">
      <cdr:nvSpPr>
        <cdr:cNvPr id="5" name="テキスト ボックス 1"/>
        <cdr:cNvSpPr txBox="1"/>
      </cdr:nvSpPr>
      <cdr:spPr>
        <a:xfrm xmlns:a="http://schemas.openxmlformats.org/drawingml/2006/main">
          <a:off x="1457672" y="2880000"/>
          <a:ext cx="720080"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600" b="1" dirty="0" smtClean="0"/>
            <a:t>② </a:t>
          </a:r>
          <a:r>
            <a:rPr lang="en-US" altLang="ja-JP" sz="1600" b="1" dirty="0" smtClean="0"/>
            <a:t>11</a:t>
          </a:r>
          <a:endParaRPr lang="ja-JP" altLang="en-US" sz="1600" b="1" dirty="0"/>
        </a:p>
      </cdr:txBody>
    </cdr:sp>
  </cdr:relSizeAnchor>
  <cdr:relSizeAnchor xmlns:cdr="http://schemas.openxmlformats.org/drawingml/2006/chartDrawing">
    <cdr:from>
      <cdr:x>0.25507</cdr:x>
      <cdr:y>0.23747</cdr:y>
    </cdr:from>
    <cdr:to>
      <cdr:x>0.33672</cdr:x>
      <cdr:y>0.28748</cdr:y>
    </cdr:to>
    <cdr:sp macro="" textlink="">
      <cdr:nvSpPr>
        <cdr:cNvPr id="6" name="テキスト ボックス 1"/>
        <cdr:cNvSpPr txBox="1"/>
      </cdr:nvSpPr>
      <cdr:spPr>
        <a:xfrm xmlns:a="http://schemas.openxmlformats.org/drawingml/2006/main">
          <a:off x="2249760" y="1367832"/>
          <a:ext cx="720080"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600" b="1" dirty="0" smtClean="0"/>
            <a:t>③ </a:t>
          </a:r>
          <a:r>
            <a:rPr lang="en-US" altLang="ja-JP" sz="1600" b="1" dirty="0" smtClean="0"/>
            <a:t>5</a:t>
          </a:r>
          <a:endParaRPr lang="ja-JP" altLang="en-US" sz="1600" b="1" dirty="0"/>
        </a:p>
      </cdr:txBody>
    </cdr:sp>
  </cdr:relSizeAnchor>
  <cdr:relSizeAnchor xmlns:cdr="http://schemas.openxmlformats.org/drawingml/2006/chartDrawing">
    <cdr:from>
      <cdr:x>0.32855</cdr:x>
      <cdr:y>0.18747</cdr:y>
    </cdr:from>
    <cdr:to>
      <cdr:x>0.41019</cdr:x>
      <cdr:y>0.23747</cdr:y>
    </cdr:to>
    <cdr:sp macro="" textlink="">
      <cdr:nvSpPr>
        <cdr:cNvPr id="7" name="テキスト ボックス 1"/>
        <cdr:cNvSpPr txBox="1"/>
      </cdr:nvSpPr>
      <cdr:spPr>
        <a:xfrm xmlns:a="http://schemas.openxmlformats.org/drawingml/2006/main">
          <a:off x="2897832" y="1079800"/>
          <a:ext cx="720080"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600" b="1" dirty="0" smtClean="0"/>
            <a:t>④ </a:t>
          </a:r>
          <a:r>
            <a:rPr lang="en-US" altLang="ja-JP" sz="1600" b="1" dirty="0" smtClean="0"/>
            <a:t>2</a:t>
          </a:r>
          <a:endParaRPr lang="ja-JP" altLang="en-US" sz="16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0.6829</cdr:x>
      <cdr:y>0.28626</cdr:y>
    </cdr:from>
    <cdr:to>
      <cdr:x>0.94132</cdr:x>
      <cdr:y>0.6584</cdr:y>
    </cdr:to>
    <cdr:sp macro="" textlink="">
      <cdr:nvSpPr>
        <cdr:cNvPr id="2" name="テキスト ボックス 1"/>
        <cdr:cNvSpPr txBox="1"/>
      </cdr:nvSpPr>
      <cdr:spPr>
        <a:xfrm xmlns:a="http://schemas.openxmlformats.org/drawingml/2006/main">
          <a:off x="6353873" y="1742402"/>
          <a:ext cx="2404481" cy="2265068"/>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400" dirty="0"/>
            <a:t>① 事業者に対する周知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② 関係者に対する周知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③ 警察に対する周知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④ その他</a:t>
          </a:r>
          <a:endParaRPr lang="en-US" altLang="ja-JP" sz="1400" dirty="0"/>
        </a:p>
        <a:p xmlns:a="http://schemas.openxmlformats.org/drawingml/2006/main">
          <a:endParaRPr lang="en-US" altLang="ja-JP" sz="1400" dirty="0"/>
        </a:p>
        <a:p xmlns:a="http://schemas.openxmlformats.org/drawingml/2006/main">
          <a:r>
            <a:rPr lang="ja-JP" altLang="en-US" sz="1400" dirty="0"/>
            <a:t>⑤ いずれ</a:t>
          </a:r>
          <a:r>
            <a:rPr lang="ja-JP" altLang="en-US" sz="1400" dirty="0" smtClean="0"/>
            <a:t>も選択していない</a:t>
          </a:r>
          <a:endParaRPr lang="ja-JP" altLang="en-US" sz="1400" dirty="0"/>
        </a:p>
      </cdr:txBody>
    </cdr:sp>
  </cdr:relSizeAnchor>
  <cdr:relSizeAnchor xmlns:cdr="http://schemas.openxmlformats.org/drawingml/2006/chartDrawing">
    <cdr:from>
      <cdr:x>0.68778</cdr:x>
      <cdr:y>0.67502</cdr:y>
    </cdr:from>
    <cdr:to>
      <cdr:x>0.98211</cdr:x>
      <cdr:y>0.77503</cdr:y>
    </cdr:to>
    <cdr:sp macro="" textlink="">
      <cdr:nvSpPr>
        <cdr:cNvPr id="3" name="テキスト ボックス 1"/>
        <cdr:cNvSpPr txBox="1"/>
      </cdr:nvSpPr>
      <cdr:spPr>
        <a:xfrm xmlns:a="http://schemas.openxmlformats.org/drawingml/2006/main">
          <a:off x="6066184" y="3888112"/>
          <a:ext cx="2596062" cy="5760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ja-JP" sz="1200" dirty="0" smtClean="0"/>
            <a:t>※</a:t>
          </a:r>
          <a:r>
            <a:rPr lang="ja-JP" altLang="en-US" sz="1200" dirty="0" smtClean="0"/>
            <a:t>複数回答、予定を含む</a:t>
          </a:r>
          <a:endParaRPr lang="ja-JP" altLang="en-US" sz="1200" dirty="0"/>
        </a:p>
      </cdr:txBody>
    </cdr:sp>
  </cdr:relSizeAnchor>
</c:userShapes>
</file>

<file path=ppt/drawings/drawing3.xml><?xml version="1.0" encoding="utf-8"?>
<c:userShapes xmlns:c="http://schemas.openxmlformats.org/drawingml/2006/chart">
  <cdr:relSizeAnchor xmlns:cdr="http://schemas.openxmlformats.org/drawingml/2006/chartDrawing">
    <cdr:from>
      <cdr:x>0.7039</cdr:x>
      <cdr:y>0.18919</cdr:y>
    </cdr:from>
    <cdr:to>
      <cdr:x>0.99349</cdr:x>
      <cdr:y>0.82952</cdr:y>
    </cdr:to>
    <cdr:sp macro="" textlink="">
      <cdr:nvSpPr>
        <cdr:cNvPr id="2" name="テキスト ボックス 1"/>
        <cdr:cNvSpPr txBox="1"/>
      </cdr:nvSpPr>
      <cdr:spPr>
        <a:xfrm xmlns:a="http://schemas.openxmlformats.org/drawingml/2006/main">
          <a:off x="6075065" y="1057046"/>
          <a:ext cx="2499330" cy="3577679"/>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400" dirty="0"/>
            <a:t>① 広報紙による周知</a:t>
          </a:r>
          <a:endParaRPr lang="en-US" altLang="ja-JP" sz="1400" dirty="0"/>
        </a:p>
        <a:p xmlns:a="http://schemas.openxmlformats.org/drawingml/2006/main">
          <a:endParaRPr lang="en-US" altLang="ja-JP" sz="1400" dirty="0"/>
        </a:p>
        <a:p xmlns:a="http://schemas.openxmlformats.org/drawingml/2006/main">
          <a:r>
            <a:rPr lang="ja-JP" altLang="en-US" sz="1400" dirty="0"/>
            <a:t>② パンフレットやポスターに</a:t>
          </a:r>
          <a:endParaRPr lang="en-US" altLang="ja-JP" sz="1400" dirty="0"/>
        </a:p>
        <a:p xmlns:a="http://schemas.openxmlformats.org/drawingml/2006/main">
          <a:r>
            <a:rPr lang="ja-JP" altLang="en-US" sz="1400" dirty="0"/>
            <a:t>　　 よる周知</a:t>
          </a:r>
          <a:endParaRPr lang="en-US" altLang="ja-JP" sz="1400" dirty="0"/>
        </a:p>
        <a:p xmlns:a="http://schemas.openxmlformats.org/drawingml/2006/main">
          <a:endParaRPr lang="en-US" altLang="ja-JP" sz="1400" dirty="0"/>
        </a:p>
        <a:p xmlns:a="http://schemas.openxmlformats.org/drawingml/2006/main">
          <a:r>
            <a:rPr lang="ja-JP" altLang="en-US" sz="1400" dirty="0"/>
            <a:t>③ ホームページによる周知</a:t>
          </a:r>
          <a:endParaRPr lang="en-US" altLang="ja-JP" sz="1400" dirty="0"/>
        </a:p>
        <a:p xmlns:a="http://schemas.openxmlformats.org/drawingml/2006/main">
          <a:endParaRPr lang="en-US" altLang="ja-JP" sz="1400" dirty="0"/>
        </a:p>
        <a:p xmlns:a="http://schemas.openxmlformats.org/drawingml/2006/main">
          <a:r>
            <a:rPr lang="ja-JP" altLang="en-US" sz="1400" dirty="0"/>
            <a:t>④ 講演会やシンポジウムの</a:t>
          </a:r>
          <a:endParaRPr lang="en-US" altLang="ja-JP" sz="1400" dirty="0"/>
        </a:p>
        <a:p xmlns:a="http://schemas.openxmlformats.org/drawingml/2006/main">
          <a:r>
            <a:rPr lang="ja-JP" altLang="en-US" sz="1400" dirty="0"/>
            <a:t> 　</a:t>
          </a:r>
          <a:r>
            <a:rPr lang="ja-JP" altLang="en-US" sz="1400" baseline="0" dirty="0"/>
            <a:t> </a:t>
          </a:r>
          <a:r>
            <a:rPr lang="ja-JP" altLang="en-US" sz="1400" dirty="0"/>
            <a:t>開催による周知</a:t>
          </a:r>
          <a:endParaRPr lang="en-US" altLang="ja-JP" sz="1400" dirty="0"/>
        </a:p>
        <a:p xmlns:a="http://schemas.openxmlformats.org/drawingml/2006/main">
          <a:endParaRPr lang="en-US" altLang="ja-JP" sz="1400" dirty="0"/>
        </a:p>
        <a:p xmlns:a="http://schemas.openxmlformats.org/drawingml/2006/main">
          <a:r>
            <a:rPr lang="ja-JP" altLang="en-US" sz="1400" dirty="0"/>
            <a:t>⑤ その他</a:t>
          </a:r>
          <a:endParaRPr lang="en-US" altLang="ja-JP" sz="1400" dirty="0"/>
        </a:p>
        <a:p xmlns:a="http://schemas.openxmlformats.org/drawingml/2006/main">
          <a:endParaRPr lang="en-US" altLang="ja-JP" sz="1400" dirty="0"/>
        </a:p>
        <a:p xmlns:a="http://schemas.openxmlformats.org/drawingml/2006/main">
          <a:r>
            <a:rPr lang="ja-JP" altLang="en-US" sz="1400" dirty="0"/>
            <a:t>⑥ 未定</a:t>
          </a:r>
          <a:endParaRPr lang="en-US" altLang="ja-JP" sz="1400" dirty="0"/>
        </a:p>
        <a:p xmlns:a="http://schemas.openxmlformats.org/drawingml/2006/main">
          <a:endParaRPr lang="en-US" altLang="ja-JP" sz="1400" dirty="0"/>
        </a:p>
        <a:p xmlns:a="http://schemas.openxmlformats.org/drawingml/2006/main">
          <a:r>
            <a:rPr lang="ja-JP" altLang="en-US" sz="1400" dirty="0" smtClean="0"/>
            <a:t>⑦ いずれも選択していない</a:t>
          </a:r>
          <a:endParaRPr lang="ja-JP" altLang="en-US" sz="1400" dirty="0"/>
        </a:p>
      </cdr:txBody>
    </cdr:sp>
  </cdr:relSizeAnchor>
  <cdr:relSizeAnchor xmlns:cdr="http://schemas.openxmlformats.org/drawingml/2006/chartDrawing">
    <cdr:from>
      <cdr:x>0.70566</cdr:x>
      <cdr:y>0.83754</cdr:y>
    </cdr:from>
    <cdr:to>
      <cdr:x>1</cdr:x>
      <cdr:y>0.93755</cdr:y>
    </cdr:to>
    <cdr:sp macro="" textlink="">
      <cdr:nvSpPr>
        <cdr:cNvPr id="3" name="テキスト ボックス 1"/>
        <cdr:cNvSpPr txBox="1"/>
      </cdr:nvSpPr>
      <cdr:spPr>
        <a:xfrm xmlns:a="http://schemas.openxmlformats.org/drawingml/2006/main">
          <a:off x="6385938" y="4824216"/>
          <a:ext cx="2596062" cy="5760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ja-JP" sz="1200" dirty="0" smtClean="0"/>
            <a:t>※</a:t>
          </a:r>
          <a:r>
            <a:rPr lang="ja-JP" altLang="en-US" sz="1200" dirty="0" smtClean="0"/>
            <a:t>複数回答、予定を含む</a:t>
          </a:r>
          <a:endParaRPr lang="ja-JP" altLang="en-US" sz="1200" dirty="0"/>
        </a:p>
      </cdr:txBody>
    </cdr:sp>
  </cdr:relSizeAnchor>
</c:userShapes>
</file>

<file path=ppt/drawings/drawing4.xml><?xml version="1.0" encoding="utf-8"?>
<c:userShapes xmlns:c="http://schemas.openxmlformats.org/drawingml/2006/chart">
  <cdr:relSizeAnchor xmlns:cdr="http://schemas.openxmlformats.org/drawingml/2006/chartDrawing">
    <cdr:from>
      <cdr:x>0.81652</cdr:x>
      <cdr:y>0.68752</cdr:y>
    </cdr:from>
    <cdr:to>
      <cdr:x>1</cdr:x>
      <cdr:y>0.77503</cdr:y>
    </cdr:to>
    <cdr:sp macro="" textlink="">
      <cdr:nvSpPr>
        <cdr:cNvPr id="2" name="テキスト ボックス 1"/>
        <cdr:cNvSpPr txBox="1"/>
      </cdr:nvSpPr>
      <cdr:spPr>
        <a:xfrm xmlns:a="http://schemas.openxmlformats.org/drawingml/2006/main">
          <a:off x="7801836" y="3960120"/>
          <a:ext cx="1753164" cy="50405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dirty="0"/>
            <a:t>　</a:t>
          </a:r>
          <a:r>
            <a:rPr lang="ja-JP" altLang="en-US" dirty="0" smtClean="0"/>
            <a:t>　　</a:t>
          </a:r>
          <a:r>
            <a:rPr lang="en-US" altLang="ja-JP" sz="1100" dirty="0" smtClean="0"/>
            <a:t>※</a:t>
          </a:r>
          <a:r>
            <a:rPr lang="ja-JP" altLang="en-US" dirty="0" smtClean="0"/>
            <a:t>Ｈ</a:t>
          </a:r>
          <a:r>
            <a:rPr lang="ja-JP" altLang="en-US" sz="1100" dirty="0" smtClean="0"/>
            <a:t>２４は予定</a:t>
          </a:r>
          <a:endParaRPr lang="en-US" altLang="ja-JP" sz="1100" dirty="0"/>
        </a:p>
      </cdr:txBody>
    </cdr:sp>
  </cdr:relSizeAnchor>
  <cdr:relSizeAnchor xmlns:cdr="http://schemas.openxmlformats.org/drawingml/2006/chartDrawing">
    <cdr:from>
      <cdr:x>0.3857</cdr:x>
      <cdr:y>0.37499</cdr:y>
    </cdr:from>
    <cdr:to>
      <cdr:x>0.45918</cdr:x>
      <cdr:y>0.42499</cdr:y>
    </cdr:to>
    <cdr:sp macro="" textlink="">
      <cdr:nvSpPr>
        <cdr:cNvPr id="3" name="テキスト ボックス 1"/>
        <cdr:cNvSpPr txBox="1"/>
      </cdr:nvSpPr>
      <cdr:spPr>
        <a:xfrm xmlns:a="http://schemas.openxmlformats.org/drawingml/2006/main">
          <a:off x="3401888" y="2159920"/>
          <a:ext cx="648072" cy="288032"/>
        </a:xfrm>
        <a:prstGeom xmlns:a="http://schemas.openxmlformats.org/drawingml/2006/main" prst="rect">
          <a:avLst/>
        </a:prstGeom>
        <a:ln xmlns:a="http://schemas.openxmlformats.org/drawingml/2006/main">
          <a:solidFill>
            <a:schemeClr val="tx1"/>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83%</a:t>
          </a:r>
          <a:endParaRPr lang="ja-JP" altLang="en-US" sz="2000" b="1" dirty="0"/>
        </a:p>
      </cdr:txBody>
    </cdr:sp>
  </cdr:relSizeAnchor>
  <cdr:relSizeAnchor xmlns:cdr="http://schemas.openxmlformats.org/drawingml/2006/chartDrawing">
    <cdr:from>
      <cdr:x>0.7041</cdr:x>
      <cdr:y>0.37499</cdr:y>
    </cdr:from>
    <cdr:to>
      <cdr:x>0.77758</cdr:x>
      <cdr:y>0.42499</cdr:y>
    </cdr:to>
    <cdr:sp macro="" textlink="">
      <cdr:nvSpPr>
        <cdr:cNvPr id="4" name="テキスト ボックス 1"/>
        <cdr:cNvSpPr txBox="1"/>
      </cdr:nvSpPr>
      <cdr:spPr>
        <a:xfrm xmlns:a="http://schemas.openxmlformats.org/drawingml/2006/main">
          <a:off x="6210200" y="2159920"/>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17%</a:t>
          </a:r>
          <a:endParaRPr lang="ja-JP" altLang="en-US" sz="2000" b="1" dirty="0"/>
        </a:p>
      </cdr:txBody>
    </cdr:sp>
  </cdr:relSizeAnchor>
  <cdr:relSizeAnchor xmlns:cdr="http://schemas.openxmlformats.org/drawingml/2006/chartDrawing">
    <cdr:from>
      <cdr:x>0.43469</cdr:x>
      <cdr:y>0.72503</cdr:y>
    </cdr:from>
    <cdr:to>
      <cdr:x>0.50816</cdr:x>
      <cdr:y>0.77503</cdr:y>
    </cdr:to>
    <cdr:sp macro="" textlink="">
      <cdr:nvSpPr>
        <cdr:cNvPr id="5" name="テキスト ボックス 1"/>
        <cdr:cNvSpPr txBox="1"/>
      </cdr:nvSpPr>
      <cdr:spPr>
        <a:xfrm xmlns:a="http://schemas.openxmlformats.org/drawingml/2006/main">
          <a:off x="3833936" y="4176144"/>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96%</a:t>
          </a:r>
          <a:endParaRPr lang="ja-JP" altLang="en-US" sz="2000" b="1" dirty="0"/>
        </a:p>
      </cdr:txBody>
    </cdr:sp>
  </cdr:relSizeAnchor>
  <cdr:relSizeAnchor xmlns:cdr="http://schemas.openxmlformats.org/drawingml/2006/chartDrawing">
    <cdr:from>
      <cdr:x>0.75309</cdr:x>
      <cdr:y>0.77503</cdr:y>
    </cdr:from>
    <cdr:to>
      <cdr:x>0.81024</cdr:x>
      <cdr:y>0.82504</cdr:y>
    </cdr:to>
    <cdr:sp macro="" textlink="">
      <cdr:nvSpPr>
        <cdr:cNvPr id="6" name="テキスト ボックス 1"/>
        <cdr:cNvSpPr txBox="1"/>
      </cdr:nvSpPr>
      <cdr:spPr>
        <a:xfrm xmlns:a="http://schemas.openxmlformats.org/drawingml/2006/main">
          <a:off x="6642248" y="4464176"/>
          <a:ext cx="504056"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4%</a:t>
          </a:r>
          <a:endParaRPr lang="ja-JP" altLang="en-US" sz="2000" b="1" dirty="0"/>
        </a:p>
      </cdr:txBody>
    </cdr:sp>
  </cdr:relSizeAnchor>
</c:userShapes>
</file>

<file path=ppt/drawings/drawing5.xml><?xml version="1.0" encoding="utf-8"?>
<c:userShapes xmlns:c="http://schemas.openxmlformats.org/drawingml/2006/chart">
  <cdr:relSizeAnchor xmlns:cdr="http://schemas.openxmlformats.org/drawingml/2006/chartDrawing">
    <cdr:from>
      <cdr:x>0.27776</cdr:x>
      <cdr:y>0.48554</cdr:y>
    </cdr:from>
    <cdr:to>
      <cdr:x>0.49177</cdr:x>
      <cdr:y>0.62609</cdr:y>
    </cdr:to>
    <cdr:sp macro="" textlink="">
      <cdr:nvSpPr>
        <cdr:cNvPr id="2" name="テキスト ボックス 1"/>
        <cdr:cNvSpPr txBox="1"/>
      </cdr:nvSpPr>
      <cdr:spPr>
        <a:xfrm xmlns:a="http://schemas.openxmlformats.org/drawingml/2006/main">
          <a:off x="2430016" y="2736304"/>
          <a:ext cx="1872208" cy="792088"/>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ja-JP" altLang="en-US" sz="1400" dirty="0" smtClean="0"/>
            <a:t>１７３８市町村</a:t>
          </a:r>
          <a:endParaRPr lang="en-US" altLang="ja-JP" sz="1400" dirty="0" smtClean="0"/>
        </a:p>
        <a:p xmlns:a="http://schemas.openxmlformats.org/drawingml/2006/main">
          <a:pPr algn="ctr"/>
          <a:r>
            <a:rPr lang="ja-JP" altLang="en-US" sz="1400" dirty="0" smtClean="0"/>
            <a:t>（１広域連合含む）</a:t>
          </a:r>
          <a:endParaRPr lang="en-US" altLang="ja-JP" sz="1400" dirty="0" smtClean="0"/>
        </a:p>
        <a:p xmlns:a="http://schemas.openxmlformats.org/drawingml/2006/main">
          <a:pPr algn="ctr"/>
          <a:r>
            <a:rPr lang="ja-JP" altLang="en-US" sz="1400" dirty="0" smtClean="0"/>
            <a:t>平成２４年４月末時点</a:t>
          </a:r>
          <a:endParaRPr lang="en-US" altLang="ja-JP" sz="1400" dirty="0" smtClean="0"/>
        </a:p>
      </cdr:txBody>
    </cdr:sp>
  </cdr:relSizeAnchor>
  <cdr:relSizeAnchor xmlns:cdr="http://schemas.openxmlformats.org/drawingml/2006/chartDrawing">
    <cdr:from>
      <cdr:x>0.67145</cdr:x>
      <cdr:y>0.83754</cdr:y>
    </cdr:from>
    <cdr:to>
      <cdr:x>0.8429</cdr:x>
      <cdr:y>0.95005</cdr:y>
    </cdr:to>
    <cdr:sp macro="" textlink="">
      <cdr:nvSpPr>
        <cdr:cNvPr id="3" name="テキスト ボックス 1"/>
        <cdr:cNvSpPr txBox="1"/>
      </cdr:nvSpPr>
      <cdr:spPr>
        <a:xfrm xmlns:a="http://schemas.openxmlformats.org/drawingml/2006/main">
          <a:off x="5922168" y="4824216"/>
          <a:ext cx="1512168" cy="6480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ja-JP" sz="1600" dirty="0" smtClean="0"/>
            <a:t>※</a:t>
          </a:r>
          <a:r>
            <a:rPr lang="ja-JP" altLang="en-US" sz="1600" dirty="0" smtClean="0"/>
            <a:t>予定を含む</a:t>
          </a:r>
          <a:endParaRPr lang="ja-JP" altLang="en-US" sz="1600" dirty="0"/>
        </a:p>
      </cdr:txBody>
    </cdr:sp>
  </cdr:relSizeAnchor>
  <cdr:relSizeAnchor xmlns:cdr="http://schemas.openxmlformats.org/drawingml/2006/chartDrawing">
    <cdr:from>
      <cdr:x>0.45918</cdr:x>
      <cdr:y>0.27498</cdr:y>
    </cdr:from>
    <cdr:to>
      <cdr:x>0.56531</cdr:x>
      <cdr:y>0.33748</cdr:y>
    </cdr:to>
    <cdr:sp macro="" textlink="">
      <cdr:nvSpPr>
        <cdr:cNvPr id="4" name="テキスト ボックス 1"/>
        <cdr:cNvSpPr txBox="1"/>
      </cdr:nvSpPr>
      <cdr:spPr>
        <a:xfrm xmlns:a="http://schemas.openxmlformats.org/drawingml/2006/main">
          <a:off x="4049960" y="1583856"/>
          <a:ext cx="936104"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800" b="1" dirty="0" smtClean="0"/>
            <a:t>① </a:t>
          </a:r>
          <a:r>
            <a:rPr lang="en-US" altLang="ja-JP" sz="1800" b="1" dirty="0" smtClean="0"/>
            <a:t>456</a:t>
          </a:r>
          <a:endParaRPr lang="ja-JP" altLang="en-US" sz="1800" b="1" dirty="0"/>
        </a:p>
      </cdr:txBody>
    </cdr:sp>
  </cdr:relSizeAnchor>
  <cdr:relSizeAnchor xmlns:cdr="http://schemas.openxmlformats.org/drawingml/2006/chartDrawing">
    <cdr:from>
      <cdr:x>0.50816</cdr:x>
      <cdr:y>0.57501</cdr:y>
    </cdr:from>
    <cdr:to>
      <cdr:x>0.6143</cdr:x>
      <cdr:y>0.63752</cdr:y>
    </cdr:to>
    <cdr:sp macro="" textlink="">
      <cdr:nvSpPr>
        <cdr:cNvPr id="5" name="テキスト ボックス 1"/>
        <cdr:cNvSpPr txBox="1"/>
      </cdr:nvSpPr>
      <cdr:spPr>
        <a:xfrm xmlns:a="http://schemas.openxmlformats.org/drawingml/2006/main">
          <a:off x="4482008" y="3312048"/>
          <a:ext cx="936104"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800" b="1" dirty="0" smtClean="0"/>
            <a:t>② </a:t>
          </a:r>
          <a:r>
            <a:rPr lang="en-US" altLang="ja-JP" sz="1800" b="1" dirty="0" smtClean="0"/>
            <a:t>144</a:t>
          </a:r>
          <a:endParaRPr lang="ja-JP" altLang="en-US" sz="1800" b="1" dirty="0"/>
        </a:p>
      </cdr:txBody>
    </cdr:sp>
  </cdr:relSizeAnchor>
  <cdr:relSizeAnchor xmlns:cdr="http://schemas.openxmlformats.org/drawingml/2006/chartDrawing">
    <cdr:from>
      <cdr:x>0.45918</cdr:x>
      <cdr:y>0.68752</cdr:y>
    </cdr:from>
    <cdr:to>
      <cdr:x>0.56531</cdr:x>
      <cdr:y>0.75003</cdr:y>
    </cdr:to>
    <cdr:sp macro="" textlink="">
      <cdr:nvSpPr>
        <cdr:cNvPr id="6" name="テキスト ボックス 1"/>
        <cdr:cNvSpPr txBox="1"/>
      </cdr:nvSpPr>
      <cdr:spPr>
        <a:xfrm xmlns:a="http://schemas.openxmlformats.org/drawingml/2006/main">
          <a:off x="4049960" y="3960120"/>
          <a:ext cx="936104"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800" b="1" dirty="0" smtClean="0"/>
            <a:t>③ </a:t>
          </a:r>
          <a:r>
            <a:rPr lang="en-US" altLang="ja-JP" sz="1800" b="1" dirty="0" smtClean="0"/>
            <a:t>103</a:t>
          </a:r>
          <a:endParaRPr lang="ja-JP" altLang="en-US" sz="1800" b="1" dirty="0"/>
        </a:p>
      </cdr:txBody>
    </cdr:sp>
  </cdr:relSizeAnchor>
  <cdr:relSizeAnchor xmlns:cdr="http://schemas.openxmlformats.org/drawingml/2006/chartDrawing">
    <cdr:from>
      <cdr:x>0.17595</cdr:x>
      <cdr:y>0.5375</cdr:y>
    </cdr:from>
    <cdr:to>
      <cdr:x>0.28209</cdr:x>
      <cdr:y>0.60001</cdr:y>
    </cdr:to>
    <cdr:sp macro="" textlink="">
      <cdr:nvSpPr>
        <cdr:cNvPr id="7" name="テキスト ボックス 1"/>
        <cdr:cNvSpPr txBox="1"/>
      </cdr:nvSpPr>
      <cdr:spPr>
        <a:xfrm xmlns:a="http://schemas.openxmlformats.org/drawingml/2006/main">
          <a:off x="1681156" y="3096024"/>
          <a:ext cx="1014167" cy="36005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800" b="1" dirty="0" smtClean="0"/>
            <a:t>④ </a:t>
          </a:r>
          <a:r>
            <a:rPr lang="en-US" altLang="ja-JP" sz="1800" b="1" dirty="0" smtClean="0"/>
            <a:t>1035</a:t>
          </a:r>
          <a:endParaRPr lang="ja-JP" altLang="en-US" sz="1800" b="1" dirty="0"/>
        </a:p>
      </cdr:txBody>
    </cdr:sp>
  </cdr:relSizeAnchor>
</c:userShapes>
</file>

<file path=ppt/drawings/drawing6.xml><?xml version="1.0" encoding="utf-8"?>
<c:userShapes xmlns:c="http://schemas.openxmlformats.org/drawingml/2006/chart">
  <cdr:relSizeAnchor xmlns:cdr="http://schemas.openxmlformats.org/drawingml/2006/chartDrawing">
    <cdr:from>
      <cdr:x>0.69654</cdr:x>
      <cdr:y>0.27503</cdr:y>
    </cdr:from>
    <cdr:to>
      <cdr:x>0.96837</cdr:x>
      <cdr:y>0.65913</cdr:y>
    </cdr:to>
    <cdr:sp macro="" textlink="">
      <cdr:nvSpPr>
        <cdr:cNvPr id="2" name="テキスト ボックス 1"/>
        <cdr:cNvSpPr txBox="1"/>
      </cdr:nvSpPr>
      <cdr:spPr>
        <a:xfrm xmlns:a="http://schemas.openxmlformats.org/drawingml/2006/main">
          <a:off x="6124793" y="1584588"/>
          <a:ext cx="2390257" cy="2212939"/>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400" dirty="0"/>
            <a:t>① 事業者に対する周知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② 関係者に対する周知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③ 警察に対する周知</a:t>
          </a:r>
          <a:endParaRPr lang="en-US" altLang="ja-JP" sz="1400" dirty="0"/>
        </a:p>
        <a:p xmlns:a="http://schemas.openxmlformats.org/drawingml/2006/main">
          <a:endParaRPr lang="en-US" altLang="ja-JP" sz="1400" dirty="0"/>
        </a:p>
        <a:p xmlns:a="http://schemas.openxmlformats.org/drawingml/2006/main">
          <a:r>
            <a:rPr lang="ja-JP" altLang="en-US" sz="1400" dirty="0"/>
            <a:t>④ その他</a:t>
          </a:r>
          <a:endParaRPr lang="en-US" altLang="ja-JP" sz="1400" dirty="0"/>
        </a:p>
        <a:p xmlns:a="http://schemas.openxmlformats.org/drawingml/2006/main">
          <a:endParaRPr lang="en-US" altLang="ja-JP" sz="1400" dirty="0"/>
        </a:p>
        <a:p xmlns:a="http://schemas.openxmlformats.org/drawingml/2006/main">
          <a:r>
            <a:rPr lang="ja-JP" altLang="en-US" sz="1400" dirty="0"/>
            <a:t>⑤ </a:t>
          </a:r>
          <a:r>
            <a:rPr lang="ja-JP" altLang="en-US" sz="1400" dirty="0" smtClean="0"/>
            <a:t>いずれも選択していない</a:t>
          </a:r>
          <a:endParaRPr lang="ja-JP" altLang="en-US" sz="1400" dirty="0"/>
        </a:p>
      </cdr:txBody>
    </cdr:sp>
  </cdr:relSizeAnchor>
  <cdr:relSizeAnchor xmlns:cdr="http://schemas.openxmlformats.org/drawingml/2006/chartDrawing">
    <cdr:from>
      <cdr:x>0.69654</cdr:x>
      <cdr:y>0.69997</cdr:y>
    </cdr:from>
    <cdr:to>
      <cdr:x>0.99088</cdr:x>
      <cdr:y>0.79996</cdr:y>
    </cdr:to>
    <cdr:sp macro="" textlink="">
      <cdr:nvSpPr>
        <cdr:cNvPr id="3" name="テキスト ボックス 1"/>
        <cdr:cNvSpPr txBox="1"/>
      </cdr:nvSpPr>
      <cdr:spPr>
        <a:xfrm xmlns:a="http://schemas.openxmlformats.org/drawingml/2006/main">
          <a:off x="6124793" y="4032860"/>
          <a:ext cx="2588175" cy="5760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200" dirty="0" smtClean="0"/>
            <a:t>市町村数：１７３８（１広域連合含む）</a:t>
          </a:r>
          <a:endParaRPr lang="en-US" altLang="ja-JP" sz="1200" dirty="0" smtClean="0"/>
        </a:p>
        <a:p xmlns:a="http://schemas.openxmlformats.org/drawingml/2006/main">
          <a:r>
            <a:rPr lang="en-US" altLang="ja-JP" sz="1200" dirty="0" smtClean="0"/>
            <a:t>※</a:t>
          </a:r>
          <a:r>
            <a:rPr lang="ja-JP" altLang="en-US" sz="1200" dirty="0" smtClean="0"/>
            <a:t>複数回答、予定を含む</a:t>
          </a:r>
          <a:endParaRPr lang="ja-JP" altLang="en-US" sz="1200" dirty="0"/>
        </a:p>
      </cdr:txBody>
    </cdr:sp>
  </cdr:relSizeAnchor>
</c:userShapes>
</file>

<file path=ppt/drawings/drawing7.xml><?xml version="1.0" encoding="utf-8"?>
<c:userShapes xmlns:c="http://schemas.openxmlformats.org/drawingml/2006/chart">
  <cdr:relSizeAnchor xmlns:cdr="http://schemas.openxmlformats.org/drawingml/2006/chartDrawing">
    <cdr:from>
      <cdr:x>0.70212</cdr:x>
      <cdr:y>0.18752</cdr:y>
    </cdr:from>
    <cdr:to>
      <cdr:x>0.97379</cdr:x>
      <cdr:y>0.79326</cdr:y>
    </cdr:to>
    <cdr:sp macro="" textlink="">
      <cdr:nvSpPr>
        <cdr:cNvPr id="2" name="テキスト ボックス 1"/>
        <cdr:cNvSpPr txBox="1"/>
      </cdr:nvSpPr>
      <cdr:spPr>
        <a:xfrm xmlns:a="http://schemas.openxmlformats.org/drawingml/2006/main">
          <a:off x="6192688" y="1080120"/>
          <a:ext cx="2396141" cy="3489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400" dirty="0"/>
            <a:t>① 広報紙による周知</a:t>
          </a:r>
          <a:endParaRPr lang="en-US" altLang="ja-JP" sz="1400" dirty="0"/>
        </a:p>
        <a:p xmlns:a="http://schemas.openxmlformats.org/drawingml/2006/main">
          <a:endParaRPr lang="en-US" altLang="ja-JP" sz="1400" dirty="0"/>
        </a:p>
        <a:p xmlns:a="http://schemas.openxmlformats.org/drawingml/2006/main">
          <a:r>
            <a:rPr lang="ja-JP" altLang="en-US" sz="1400" dirty="0"/>
            <a:t>② パンフレットやポスターに</a:t>
          </a:r>
          <a:endParaRPr lang="en-US" altLang="ja-JP" sz="1400" dirty="0"/>
        </a:p>
        <a:p xmlns:a="http://schemas.openxmlformats.org/drawingml/2006/main">
          <a:r>
            <a:rPr lang="ja-JP" altLang="en-US" sz="1400" dirty="0"/>
            <a:t>　　 よる周知</a:t>
          </a:r>
          <a:endParaRPr lang="en-US" altLang="ja-JP" sz="1400" dirty="0"/>
        </a:p>
        <a:p xmlns:a="http://schemas.openxmlformats.org/drawingml/2006/main">
          <a:endParaRPr lang="en-US" altLang="ja-JP" sz="1400" dirty="0" smtClean="0"/>
        </a:p>
        <a:p xmlns:a="http://schemas.openxmlformats.org/drawingml/2006/main">
          <a:r>
            <a:rPr lang="ja-JP" altLang="en-US" sz="1400" dirty="0" smtClean="0"/>
            <a:t>③ </a:t>
          </a:r>
          <a:r>
            <a:rPr lang="ja-JP" altLang="en-US" sz="1400" dirty="0"/>
            <a:t>ホームページによる周知</a:t>
          </a:r>
          <a:endParaRPr lang="en-US" altLang="ja-JP" sz="1400" dirty="0"/>
        </a:p>
        <a:p xmlns:a="http://schemas.openxmlformats.org/drawingml/2006/main">
          <a:endParaRPr lang="en-US" altLang="ja-JP" sz="1400" dirty="0"/>
        </a:p>
        <a:p xmlns:a="http://schemas.openxmlformats.org/drawingml/2006/main">
          <a:r>
            <a:rPr lang="ja-JP" altLang="en-US" sz="1400" dirty="0"/>
            <a:t>④ 講演会やシンポジウムの</a:t>
          </a:r>
          <a:endParaRPr lang="en-US" altLang="ja-JP" sz="1400" dirty="0"/>
        </a:p>
        <a:p xmlns:a="http://schemas.openxmlformats.org/drawingml/2006/main">
          <a:r>
            <a:rPr lang="ja-JP" altLang="en-US" sz="1400" dirty="0"/>
            <a:t> 　</a:t>
          </a:r>
          <a:r>
            <a:rPr lang="ja-JP" altLang="en-US" sz="1400" baseline="0" dirty="0"/>
            <a:t> </a:t>
          </a:r>
          <a:r>
            <a:rPr lang="ja-JP" altLang="en-US" sz="1400" dirty="0"/>
            <a:t>開催による周知</a:t>
          </a:r>
          <a:endParaRPr lang="en-US" altLang="ja-JP" sz="1400" dirty="0"/>
        </a:p>
        <a:p xmlns:a="http://schemas.openxmlformats.org/drawingml/2006/main">
          <a:endParaRPr lang="en-US" altLang="ja-JP" sz="1400" dirty="0" smtClean="0"/>
        </a:p>
        <a:p xmlns:a="http://schemas.openxmlformats.org/drawingml/2006/main">
          <a:r>
            <a:rPr lang="ja-JP" altLang="en-US" sz="1400" dirty="0" smtClean="0"/>
            <a:t>⑤ </a:t>
          </a:r>
          <a:r>
            <a:rPr lang="ja-JP" altLang="en-US" sz="1400" dirty="0"/>
            <a:t>その他</a:t>
          </a:r>
          <a:endParaRPr lang="en-US" altLang="ja-JP" sz="1400" dirty="0"/>
        </a:p>
        <a:p xmlns:a="http://schemas.openxmlformats.org/drawingml/2006/main">
          <a:endParaRPr lang="en-US" altLang="ja-JP" sz="1400" dirty="0"/>
        </a:p>
        <a:p xmlns:a="http://schemas.openxmlformats.org/drawingml/2006/main">
          <a:r>
            <a:rPr lang="ja-JP" altLang="en-US" sz="1400" dirty="0"/>
            <a:t>⑥ 未定</a:t>
          </a:r>
          <a:endParaRPr lang="en-US" altLang="ja-JP" sz="1400" dirty="0"/>
        </a:p>
        <a:p xmlns:a="http://schemas.openxmlformats.org/drawingml/2006/main">
          <a:endParaRPr lang="en-US" altLang="ja-JP" sz="1400" dirty="0"/>
        </a:p>
        <a:p xmlns:a="http://schemas.openxmlformats.org/drawingml/2006/main">
          <a:r>
            <a:rPr lang="ja-JP" altLang="en-US" sz="1400" dirty="0"/>
            <a:t>⑦ </a:t>
          </a:r>
          <a:r>
            <a:rPr lang="ja-JP" altLang="en-US" sz="1400" dirty="0" smtClean="0"/>
            <a:t>いずれも選択していない</a:t>
          </a:r>
          <a:endParaRPr lang="ja-JP" altLang="en-US" sz="1400" dirty="0"/>
        </a:p>
      </cdr:txBody>
    </cdr:sp>
  </cdr:relSizeAnchor>
  <cdr:relSizeAnchor xmlns:cdr="http://schemas.openxmlformats.org/drawingml/2006/chartDrawing">
    <cdr:from>
      <cdr:x>0.71028</cdr:x>
      <cdr:y>0.81259</cdr:y>
    </cdr:from>
    <cdr:to>
      <cdr:x>0.99669</cdr:x>
      <cdr:y>0.91569</cdr:y>
    </cdr:to>
    <cdr:sp macro="" textlink="">
      <cdr:nvSpPr>
        <cdr:cNvPr id="3" name="テキスト ボックス 1"/>
        <cdr:cNvSpPr txBox="1"/>
      </cdr:nvSpPr>
      <cdr:spPr>
        <a:xfrm xmlns:a="http://schemas.openxmlformats.org/drawingml/2006/main">
          <a:off x="6264696" y="4680520"/>
          <a:ext cx="2526091" cy="5938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200" dirty="0" smtClean="0"/>
            <a:t>市町村数：１７３８（１広域連合含む）</a:t>
          </a:r>
          <a:endParaRPr lang="en-US" altLang="ja-JP" sz="1200" dirty="0" smtClean="0"/>
        </a:p>
        <a:p xmlns:a="http://schemas.openxmlformats.org/drawingml/2006/main">
          <a:r>
            <a:rPr lang="en-US" altLang="ja-JP" sz="1200" dirty="0" smtClean="0"/>
            <a:t>※</a:t>
          </a:r>
          <a:r>
            <a:rPr lang="ja-JP" altLang="en-US" sz="1200" dirty="0" smtClean="0"/>
            <a:t>複数回答、予定を含む</a:t>
          </a:r>
          <a:endParaRPr lang="ja-JP" altLang="en-US" sz="1200" dirty="0"/>
        </a:p>
      </cdr:txBody>
    </cdr:sp>
  </cdr:relSizeAnchor>
</c:userShapes>
</file>

<file path=ppt/drawings/drawing8.xml><?xml version="1.0" encoding="utf-8"?>
<c:userShapes xmlns:c="http://schemas.openxmlformats.org/drawingml/2006/chart">
  <cdr:relSizeAnchor xmlns:cdr="http://schemas.openxmlformats.org/drawingml/2006/chartDrawing">
    <cdr:from>
      <cdr:x>0.8184</cdr:x>
      <cdr:y>0.67502</cdr:y>
    </cdr:from>
    <cdr:to>
      <cdr:x>1</cdr:x>
      <cdr:y>0.85004</cdr:y>
    </cdr:to>
    <cdr:sp macro="" textlink="">
      <cdr:nvSpPr>
        <cdr:cNvPr id="3" name="テキスト ボックス 2"/>
        <cdr:cNvSpPr txBox="1"/>
      </cdr:nvSpPr>
      <cdr:spPr>
        <a:xfrm xmlns:a="http://schemas.openxmlformats.org/drawingml/2006/main">
          <a:off x="7218312" y="3888112"/>
          <a:ext cx="1601688" cy="100810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dirty="0" smtClean="0"/>
            <a:t>１７３８市町村</a:t>
          </a:r>
          <a:endParaRPr lang="en-US" altLang="ja-JP" dirty="0" smtClean="0"/>
        </a:p>
        <a:p xmlns:a="http://schemas.openxmlformats.org/drawingml/2006/main">
          <a:r>
            <a:rPr lang="ja-JP" altLang="en-US" dirty="0"/>
            <a:t>　</a:t>
          </a:r>
          <a:r>
            <a:rPr lang="ja-JP" altLang="en-US" dirty="0" smtClean="0"/>
            <a:t>（１広域連合含む）</a:t>
          </a:r>
          <a:endParaRPr lang="en-US" altLang="ja-JP" dirty="0" smtClean="0"/>
        </a:p>
        <a:p xmlns:a="http://schemas.openxmlformats.org/drawingml/2006/main">
          <a:r>
            <a:rPr lang="en-US" altLang="ja-JP" dirty="0" smtClean="0"/>
            <a:t>※</a:t>
          </a:r>
          <a:r>
            <a:rPr lang="ja-JP" altLang="en-US" dirty="0" smtClean="0"/>
            <a:t>Ｈ２４は予定</a:t>
          </a:r>
          <a:endParaRPr lang="en-US" altLang="ja-JP" dirty="0" smtClean="0"/>
        </a:p>
        <a:p xmlns:a="http://schemas.openxmlformats.org/drawingml/2006/main">
          <a:r>
            <a:rPr lang="ja-JP" altLang="en-US" dirty="0" smtClean="0"/>
            <a:t>（未定は未受講に含む）</a:t>
          </a:r>
          <a:endParaRPr lang="ja-JP" altLang="en-US" dirty="0"/>
        </a:p>
      </cdr:txBody>
    </cdr:sp>
  </cdr:relSizeAnchor>
  <cdr:relSizeAnchor xmlns:cdr="http://schemas.openxmlformats.org/drawingml/2006/chartDrawing">
    <cdr:from>
      <cdr:x>0.30406</cdr:x>
      <cdr:y>0.36248</cdr:y>
    </cdr:from>
    <cdr:to>
      <cdr:x>0.37754</cdr:x>
      <cdr:y>0.41249</cdr:y>
    </cdr:to>
    <cdr:sp macro="" textlink="">
      <cdr:nvSpPr>
        <cdr:cNvPr id="4" name="テキスト ボックス 1"/>
        <cdr:cNvSpPr txBox="1"/>
      </cdr:nvSpPr>
      <cdr:spPr>
        <a:xfrm xmlns:a="http://schemas.openxmlformats.org/drawingml/2006/main">
          <a:off x="2681808" y="2087912"/>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54%</a:t>
          </a:r>
          <a:endParaRPr lang="ja-JP" altLang="en-US" sz="2000" b="1" dirty="0"/>
        </a:p>
      </cdr:txBody>
    </cdr:sp>
  </cdr:relSizeAnchor>
  <cdr:relSizeAnchor xmlns:cdr="http://schemas.openxmlformats.org/drawingml/2006/chartDrawing">
    <cdr:from>
      <cdr:x>0.65512</cdr:x>
      <cdr:y>0.36248</cdr:y>
    </cdr:from>
    <cdr:to>
      <cdr:x>0.7286</cdr:x>
      <cdr:y>0.41249</cdr:y>
    </cdr:to>
    <cdr:sp macro="" textlink="">
      <cdr:nvSpPr>
        <cdr:cNvPr id="5" name="テキスト ボックス 1"/>
        <cdr:cNvSpPr txBox="1"/>
      </cdr:nvSpPr>
      <cdr:spPr>
        <a:xfrm xmlns:a="http://schemas.openxmlformats.org/drawingml/2006/main">
          <a:off x="5778152" y="2087912"/>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46%</a:t>
          </a:r>
          <a:endParaRPr lang="ja-JP" altLang="en-US" sz="2000" b="1" dirty="0"/>
        </a:p>
      </cdr:txBody>
    </cdr:sp>
  </cdr:relSizeAnchor>
  <cdr:relSizeAnchor xmlns:cdr="http://schemas.openxmlformats.org/drawingml/2006/chartDrawing">
    <cdr:from>
      <cdr:x>0.2959</cdr:x>
      <cdr:y>0.72503</cdr:y>
    </cdr:from>
    <cdr:to>
      <cdr:x>0.36937</cdr:x>
      <cdr:y>0.77503</cdr:y>
    </cdr:to>
    <cdr:sp macro="" textlink="">
      <cdr:nvSpPr>
        <cdr:cNvPr id="6" name="テキスト ボックス 1"/>
        <cdr:cNvSpPr txBox="1"/>
      </cdr:nvSpPr>
      <cdr:spPr>
        <a:xfrm xmlns:a="http://schemas.openxmlformats.org/drawingml/2006/main">
          <a:off x="2609800" y="4176144"/>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51%</a:t>
          </a:r>
          <a:endParaRPr lang="ja-JP" altLang="en-US" sz="2000" b="1" dirty="0"/>
        </a:p>
      </cdr:txBody>
    </cdr:sp>
  </cdr:relSizeAnchor>
  <cdr:relSizeAnchor xmlns:cdr="http://schemas.openxmlformats.org/drawingml/2006/chartDrawing">
    <cdr:from>
      <cdr:x>0.64696</cdr:x>
      <cdr:y>0.72503</cdr:y>
    </cdr:from>
    <cdr:to>
      <cdr:x>0.72043</cdr:x>
      <cdr:y>0.77503</cdr:y>
    </cdr:to>
    <cdr:sp macro="" textlink="">
      <cdr:nvSpPr>
        <cdr:cNvPr id="7" name="テキスト ボックス 1"/>
        <cdr:cNvSpPr txBox="1"/>
      </cdr:nvSpPr>
      <cdr:spPr>
        <a:xfrm xmlns:a="http://schemas.openxmlformats.org/drawingml/2006/main">
          <a:off x="5706144" y="4176144"/>
          <a:ext cx="648072" cy="288032"/>
        </a:xfrm>
        <a:prstGeom xmlns:a="http://schemas.openxmlformats.org/drawingml/2006/main" prst="rect">
          <a:avLst/>
        </a:prstGeom>
        <a:ln xmlns:a="http://schemas.openxmlformats.org/drawingml/2006/main">
          <a:solidFill>
            <a:sysClr val="windowText" lastClr="000000"/>
          </a:solidFill>
        </a:ln>
      </cdr:spPr>
      <cdr:txBody>
        <a:bodyPr xmlns:a="http://schemas.openxmlformats.org/drawingml/2006/main" wrap="square" rtlCol="0" anchor="ct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altLang="ja-JP" sz="2000" b="1" dirty="0" smtClean="0"/>
            <a:t>49%</a:t>
          </a:r>
          <a:endParaRPr lang="ja-JP" alt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50263"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55349" y="0"/>
            <a:ext cx="2950263"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22884" name="Rectangle 4"/>
          <p:cNvSpPr>
            <a:spLocks noGrp="1" noRot="1" noChangeAspect="1" noChangeArrowheads="1" noTextEdit="1"/>
          </p:cNvSpPr>
          <p:nvPr>
            <p:ph type="sldImg" idx="2"/>
          </p:nvPr>
        </p:nvSpPr>
        <p:spPr bwMode="auto">
          <a:xfrm>
            <a:off x="712788" y="746125"/>
            <a:ext cx="5383212" cy="3725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1198" y="4721225"/>
            <a:ext cx="5444806" cy="44719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0" y="9440864"/>
            <a:ext cx="2950263"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55349" y="9440864"/>
            <a:ext cx="2950263"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r">
              <a:defRPr sz="1200">
                <a:ea typeface="ＭＳ Ｐゴシック" pitchFamily="50" charset="-128"/>
              </a:defRPr>
            </a:lvl1pPr>
          </a:lstStyle>
          <a:p>
            <a:pPr>
              <a:defRPr/>
            </a:pPr>
            <a:fld id="{9037E017-C4CE-4A86-8903-C7A029BF502A}"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14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293"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44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58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5733" algn="l" defTabSz="914293" rtl="0" eaLnBrk="1" latinLnBrk="0" hangingPunct="1">
      <a:defRPr kumimoji="1" sz="1200" kern="1200">
        <a:solidFill>
          <a:schemeClr val="tx1"/>
        </a:solidFill>
        <a:latin typeface="+mn-lt"/>
        <a:ea typeface="+mn-ea"/>
        <a:cs typeface="+mn-cs"/>
      </a:defRPr>
    </a:lvl6pPr>
    <a:lvl7pPr marL="2742879" algn="l" defTabSz="914293" rtl="0" eaLnBrk="1" latinLnBrk="0" hangingPunct="1">
      <a:defRPr kumimoji="1" sz="1200" kern="1200">
        <a:solidFill>
          <a:schemeClr val="tx1"/>
        </a:solidFill>
        <a:latin typeface="+mn-lt"/>
        <a:ea typeface="+mn-ea"/>
        <a:cs typeface="+mn-cs"/>
      </a:defRPr>
    </a:lvl7pPr>
    <a:lvl8pPr marL="3200026" algn="l" defTabSz="914293" rtl="0" eaLnBrk="1" latinLnBrk="0" hangingPunct="1">
      <a:defRPr kumimoji="1" sz="1200" kern="1200">
        <a:solidFill>
          <a:schemeClr val="tx1"/>
        </a:solidFill>
        <a:latin typeface="+mn-lt"/>
        <a:ea typeface="+mn-ea"/>
        <a:cs typeface="+mn-cs"/>
      </a:defRPr>
    </a:lvl8pPr>
    <a:lvl9pPr marL="3657173" algn="l" defTabSz="91429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8A4A097D-6555-4E5A-8B95-FAA03FDF6BD6}" type="slidenum">
              <a:rPr lang="en-US" altLang="ja-JP" smtClean="0">
                <a:ea typeface="ＭＳ Ｐゴシック" charset="-128"/>
              </a:rPr>
              <a:pPr/>
              <a:t>2</a:t>
            </a:fld>
            <a:endParaRPr lang="en-US" altLang="ja-JP" smtClean="0">
              <a:ea typeface="ＭＳ Ｐゴシック" charset="-128"/>
            </a:endParaRPr>
          </a:p>
        </p:txBody>
      </p:sp>
      <p:sp>
        <p:nvSpPr>
          <p:cNvPr id="132099" name="Rectangle 2"/>
          <p:cNvSpPr>
            <a:spLocks noGrp="1" noRot="1" noChangeAspect="1" noChangeArrowheads="1" noTextEdit="1"/>
          </p:cNvSpPr>
          <p:nvPr>
            <p:ph type="sldImg"/>
          </p:nvPr>
        </p:nvSpPr>
        <p:spPr>
          <a:xfrm>
            <a:off x="715963" y="747713"/>
            <a:ext cx="5378450" cy="3724275"/>
          </a:xfrm>
          <a:ln/>
        </p:spPr>
      </p:sp>
      <p:sp>
        <p:nvSpPr>
          <p:cNvPr id="17411" name="Rectangle 3"/>
          <p:cNvSpPr>
            <a:spLocks noGrp="1" noChangeArrowheads="1"/>
          </p:cNvSpPr>
          <p:nvPr>
            <p:ph type="body" idx="1"/>
          </p:nvPr>
        </p:nvSpPr>
        <p:spPr>
          <a:xfrm>
            <a:off x="681198" y="4721225"/>
            <a:ext cx="5444806" cy="4470400"/>
          </a:xfrm>
        </p:spPr>
        <p:txBody>
          <a:bodyPr/>
          <a:lstStyle/>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資料のインプリケーション</a:t>
            </a: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p>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　今回の改正内容１枚紙。</a:t>
            </a:r>
          </a:p>
          <a:p>
            <a:pPr eaLnBrk="1" hangingPunct="1">
              <a:defRPr/>
            </a:pPr>
            <a:endParaRPr lang="ja-JP" altLang="en-US" smtClean="0"/>
          </a:p>
          <a:p>
            <a:pPr eaLnBrk="1" hangingPunct="1">
              <a:defRPr/>
            </a:pPr>
            <a:endParaRPr lang="en-US"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pPr defTabSz="912813"/>
            <a:fld id="{264110B8-7432-4740-A25C-421B7CBF2342}" type="slidenum">
              <a:rPr lang="en-US" altLang="ja-JP" smtClean="0">
                <a:solidFill>
                  <a:srgbClr val="000000"/>
                </a:solidFill>
              </a:rPr>
              <a:pPr defTabSz="912813"/>
              <a:t>3</a:t>
            </a:fld>
            <a:endParaRPr lang="en-US" altLang="ja-JP" smtClean="0">
              <a:solidFill>
                <a:srgbClr val="000000"/>
              </a:solidFill>
            </a:endParaRPr>
          </a:p>
        </p:txBody>
      </p:sp>
      <p:sp>
        <p:nvSpPr>
          <p:cNvPr id="87043" name="Rectangle 2"/>
          <p:cNvSpPr>
            <a:spLocks noGrp="1" noRot="1" noChangeAspect="1" noChangeArrowheads="1" noTextEdit="1"/>
          </p:cNvSpPr>
          <p:nvPr>
            <p:ph type="sldImg"/>
          </p:nvPr>
        </p:nvSpPr>
        <p:spPr>
          <a:xfrm>
            <a:off x="712788" y="746125"/>
            <a:ext cx="5383212" cy="3725863"/>
          </a:xfrm>
          <a:ln/>
        </p:spPr>
      </p:sp>
      <p:sp>
        <p:nvSpPr>
          <p:cNvPr id="87044" name="Rectangle 3"/>
          <p:cNvSpPr>
            <a:spLocks noGrp="1" noChangeArrowheads="1"/>
          </p:cNvSpPr>
          <p:nvPr>
            <p:ph type="body" idx="1"/>
          </p:nvPr>
        </p:nvSpPr>
        <p:spPr>
          <a:xfrm>
            <a:off x="906676" y="4719640"/>
            <a:ext cx="4993851" cy="4473575"/>
          </a:xfrm>
          <a:noFill/>
          <a:ln/>
        </p:spPr>
        <p:txBody>
          <a:bodyPr/>
          <a:lstStyle/>
          <a:p>
            <a:endParaRPr lang="ja-JP" altLang="ja-JP"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dirty="0" smtClean="0"/>
          </a:p>
        </p:txBody>
      </p:sp>
      <p:sp>
        <p:nvSpPr>
          <p:cNvPr id="4100"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603FFB-232E-4F37-9469-10D25BA7261C}" type="slidenum">
              <a:rPr lang="ja-JP" altLang="en-US" smtClean="0">
                <a:solidFill>
                  <a:prstClr val="black"/>
                </a:solidFill>
              </a:rPr>
              <a:pPr/>
              <a:t>6</a:t>
            </a:fld>
            <a:endParaRPr lang="ja-JP" altLang="en-US"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pPr defTabSz="912813"/>
            <a:fld id="{88344798-76BE-4F4B-96F2-F8678D49446C}" type="slidenum">
              <a:rPr lang="en-US" altLang="ja-JP">
                <a:solidFill>
                  <a:srgbClr val="000000"/>
                </a:solidFill>
              </a:rPr>
              <a:pPr defTabSz="912813"/>
              <a:t>11</a:t>
            </a:fld>
            <a:endParaRPr lang="en-US" altLang="ja-JP">
              <a:solidFill>
                <a:srgbClr val="000000"/>
              </a:solidFill>
            </a:endParaRPr>
          </a:p>
        </p:txBody>
      </p:sp>
      <p:sp>
        <p:nvSpPr>
          <p:cNvPr id="26627" name="Rectangle 2"/>
          <p:cNvSpPr>
            <a:spLocks noGrp="1" noRot="1" noChangeAspect="1" noChangeArrowheads="1" noTextEdit="1"/>
          </p:cNvSpPr>
          <p:nvPr>
            <p:ph type="sldImg"/>
          </p:nvPr>
        </p:nvSpPr>
        <p:spPr>
          <a:xfrm>
            <a:off x="715963" y="747713"/>
            <a:ext cx="5378450" cy="3724275"/>
          </a:xfrm>
          <a:ln/>
        </p:spPr>
      </p:sp>
      <p:sp>
        <p:nvSpPr>
          <p:cNvPr id="9219" name="Rectangle 3"/>
          <p:cNvSpPr>
            <a:spLocks noGrp="1" noChangeArrowheads="1"/>
          </p:cNvSpPr>
          <p:nvPr>
            <p:ph type="body" idx="1"/>
          </p:nvPr>
        </p:nvSpPr>
        <p:spPr>
          <a:xfrm>
            <a:off x="681199" y="4721225"/>
            <a:ext cx="5444806" cy="4470400"/>
          </a:xfrm>
        </p:spPr>
        <p:txBody>
          <a:bodyPr/>
          <a:lstStyle/>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資料のインプリケーション</a:t>
            </a: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p>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　今回の改正内容１枚紙。</a:t>
            </a:r>
          </a:p>
          <a:p>
            <a:pPr eaLnBrk="1" hangingPunct="1">
              <a:defRPr/>
            </a:pPr>
            <a:endParaRPr lang="ja-JP" altLang="en-US" smtClean="0"/>
          </a:p>
          <a:p>
            <a:pPr eaLnBrk="1" hangingPunct="1">
              <a:defRPr/>
            </a:pPr>
            <a:endParaRPr lang="en-US"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12813"/>
            <a:fld id="{E634C99F-F969-4137-8D0F-8B455D981358}" type="slidenum">
              <a:rPr lang="en-US" altLang="ja-JP">
                <a:solidFill>
                  <a:srgbClr val="000000"/>
                </a:solidFill>
              </a:rPr>
              <a:pPr defTabSz="912813"/>
              <a:t>12</a:t>
            </a:fld>
            <a:endParaRPr lang="en-US" altLang="ja-JP">
              <a:solidFill>
                <a:srgbClr val="000000"/>
              </a:solidFill>
            </a:endParaRPr>
          </a:p>
        </p:txBody>
      </p:sp>
      <p:sp>
        <p:nvSpPr>
          <p:cNvPr id="27651" name="Rectangle 2"/>
          <p:cNvSpPr>
            <a:spLocks noGrp="1" noRot="1" noChangeAspect="1" noChangeArrowheads="1" noTextEdit="1"/>
          </p:cNvSpPr>
          <p:nvPr>
            <p:ph type="sldImg"/>
          </p:nvPr>
        </p:nvSpPr>
        <p:spPr>
          <a:xfrm>
            <a:off x="715963" y="747713"/>
            <a:ext cx="5378450" cy="3724275"/>
          </a:xfrm>
          <a:ln/>
        </p:spPr>
      </p:sp>
      <p:sp>
        <p:nvSpPr>
          <p:cNvPr id="9219" name="Rectangle 3"/>
          <p:cNvSpPr>
            <a:spLocks noGrp="1" noChangeArrowheads="1"/>
          </p:cNvSpPr>
          <p:nvPr>
            <p:ph type="body" idx="1"/>
          </p:nvPr>
        </p:nvSpPr>
        <p:spPr>
          <a:xfrm>
            <a:off x="681199" y="4721225"/>
            <a:ext cx="5444806" cy="4470400"/>
          </a:xfrm>
        </p:spPr>
        <p:txBody>
          <a:bodyPr/>
          <a:lstStyle/>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資料のインプリケーション</a:t>
            </a: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p>
          <a:p>
            <a:pPr eaLnBrk="1" hangingPunct="1">
              <a:defRPr/>
            </a:pPr>
            <a:r>
              <a:rPr lang="en-US" altLang="ja-JP"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a:t>
            </a:r>
            <a:r>
              <a:rPr lang="ja-JP" altLang="en-US"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ＭＳ Ｐゴシック" pitchFamily="50" charset="-128"/>
                <a:ea typeface="ＭＳ Ｐゴシック" pitchFamily="50" charset="-128"/>
              </a:rPr>
              <a:t>　今回の改正内容１枚紙。</a:t>
            </a:r>
          </a:p>
          <a:p>
            <a:pPr eaLnBrk="1" hangingPunct="1">
              <a:defRPr/>
            </a:pPr>
            <a:endParaRPr lang="ja-JP" altLang="en-US" smtClean="0"/>
          </a:p>
          <a:p>
            <a:pPr eaLnBrk="1" hangingPunct="1">
              <a:defRPr/>
            </a:pPr>
            <a:endParaRPr lang="en-US"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54"/>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58"/>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50"/>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29FAAE2-0FE0-4A08-A3DA-5423DACB58AD}" type="slidenum">
              <a:rPr lang="ja-JP" altLang="en-US"/>
              <a:pPr>
                <a:defRPr/>
              </a:pPr>
              <a:t>&lt;#&gt;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0C69BF1-1699-43DD-BB4B-43B1F31C2959}" type="slidenum">
              <a:rPr lang="ja-JP" altLang="en-US"/>
              <a:pPr>
                <a:defRPr/>
              </a:pPr>
              <a:t>&lt;#&gt;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9" y="4406925"/>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9" y="2906722"/>
            <a:ext cx="8420100"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77CD4A8-1D2A-4FA4-B26E-F185639C5162}" type="slidenum">
              <a:rPr lang="ja-JP" altLang="en-US"/>
              <a:pPr>
                <a:defRPr/>
              </a:pPr>
              <a:t>&lt;#&gt;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BA341EE4-B269-4DC3-AB07-32F03595D30A}" type="slidenum">
              <a:rPr lang="ja-JP" altLang="en-US"/>
              <a:pPr>
                <a:defRPr/>
              </a:pPr>
              <a:t>&lt;#&gt;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90"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9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360A0FCE-CE8E-4B8A-813E-710D11AC2A80}" type="slidenum">
              <a:rPr lang="ja-JP" altLang="en-US"/>
              <a:pPr>
                <a:defRPr/>
              </a:pPr>
              <a:t>&lt;#&gt;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375974E3-2667-4447-9052-DEBFAE8E76E5}" type="slidenum">
              <a:rPr lang="ja-JP" altLang="en-US"/>
              <a:pPr>
                <a:defRPr/>
              </a:pPr>
              <a:t>&lt;#&gt;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5F007264-B7DA-4835-8084-5D84A0947675}" type="slidenum">
              <a:rPr lang="ja-JP" altLang="en-US"/>
              <a:pPr>
                <a:defRPr/>
              </a:pPr>
              <a:t>&lt;#&gt;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70"/>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8"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A4D3B69-162D-4DF0-A522-DF7C5CA68F38}"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9D69836-D63D-457E-83DA-315FB2B7C3EC}" type="slidenum">
              <a:rPr lang="ja-JP" altLang="en-US"/>
              <a:pPr>
                <a:defRPr/>
              </a:pPr>
              <a:t>&lt;#&gt;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028012A-2347-4E8C-9D27-7BA4248E171D}" type="slidenum">
              <a:rPr lang="ja-JP" altLang="en-US"/>
              <a:pPr>
                <a:defRPr/>
              </a:pPr>
              <a:t>&lt;#&gt;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8"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27589B7-043D-4C1E-A617-CCC74853A5CF}" type="slidenum">
              <a:rPr lang="ja-JP" altLang="en-US"/>
              <a:pPr>
                <a:defRPr/>
              </a:pPr>
              <a:t>&lt;#&gt;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35AC486E-A831-48A4-97E4-780F54F8746D}" type="slidenum">
              <a:rPr lang="ja-JP" altLang="en-US"/>
              <a:pPr>
                <a:defRPr/>
              </a:pPr>
              <a:t>&lt;#&gt;</a:t>
            </a:fld>
            <a:endParaRPr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50"/>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B8326E1-1187-4179-8038-6C5880252275}" type="slidenum">
              <a:rPr lang="ja-JP" altLang="en-US"/>
              <a:pPr>
                <a:defRPr/>
              </a:pPr>
              <a:t>&lt;#&gt;</a:t>
            </a:fld>
            <a:endParaRPr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487E7A6-742E-41BA-90C3-10D823B0DB01}" type="slidenum">
              <a:rPr lang="ja-JP" altLang="en-US"/>
              <a:pPr>
                <a:defRPr/>
              </a:pPr>
              <a:t>&lt;#&gt;</a:t>
            </a:fld>
            <a:endParaRPr lang="ja-JP"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9" y="4406925"/>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9" y="2906722"/>
            <a:ext cx="8420100"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119F5E-61AB-4CAF-8CA5-87916AD703A9}" type="slidenum">
              <a:rPr lang="ja-JP" altLang="en-US"/>
              <a:pPr>
                <a:defRPr/>
              </a:pPr>
              <a:t>&lt;#&gt;</a:t>
            </a:fld>
            <a:endParaRPr lang="ja-JP"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F7CC43E-E058-41B5-9D41-262B1421DF3A}" type="slidenum">
              <a:rPr lang="ja-JP" altLang="en-US"/>
              <a:pPr>
                <a:defRPr/>
              </a:pPr>
              <a:t>&lt;#&gt;</a:t>
            </a:fld>
            <a:endParaRPr lang="ja-JP"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90"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9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91E4010A-CF71-4169-9361-4483262FB6E4}" type="slidenum">
              <a:rPr lang="ja-JP" altLang="en-US"/>
              <a:pPr>
                <a:defRPr/>
              </a:pPr>
              <a:t>&lt;#&gt;</a:t>
            </a:fld>
            <a:endParaRPr lang="ja-JP"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67B455FC-2887-4449-BD4A-CCA5E92253D1}"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29"/>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22"/>
            <a:ext cx="8420100"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pPr>
                <a:defRPr/>
              </a:pPr>
              <a:t>&lt;#&gt;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6FB6A8B-F30D-4449-9C4B-BC5A7F7FA058}" type="slidenum">
              <a:rPr lang="ja-JP" altLang="en-US"/>
              <a:pPr>
                <a:defRPr/>
              </a:pPr>
              <a:t>&lt;#&gt;</a:t>
            </a:fld>
            <a:endParaRPr lang="ja-JP"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70"/>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8"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79C1957-BE64-4A83-A34C-D91093E5AAA4}" type="slidenum">
              <a:rPr lang="ja-JP" altLang="en-US"/>
              <a:pPr>
                <a:defRPr/>
              </a:pPr>
              <a:t>&lt;#&gt;</a:t>
            </a:fld>
            <a:endParaRPr lang="ja-JP"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4330CA-06CA-4CD2-9429-D00AFFBA7E5B}" type="slidenum">
              <a:rPr lang="ja-JP" altLang="en-US"/>
              <a:pPr>
                <a:defRPr/>
              </a:pPr>
              <a:t>&lt;#&gt;</a:t>
            </a:fld>
            <a:endParaRPr lang="ja-JP"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8D293BF7-2CAA-4D5D-8560-4B5FBBF9D6A7}" type="slidenum">
              <a:rPr lang="ja-JP" altLang="en-US"/>
              <a:pPr>
                <a:defRPr/>
              </a:pPr>
              <a:t>&lt;#&gt;</a:t>
            </a:fld>
            <a:endParaRPr lang="ja-JP"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8"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C4E54EA-BA81-4DD5-8121-9D013B77BB31}" type="slidenum">
              <a:rPr lang="ja-JP" altLang="en-US"/>
              <a:pPr>
                <a:defRPr/>
              </a:pPr>
              <a:t>&lt;#&gt;</a:t>
            </a:fld>
            <a:endParaRPr lang="ja-JP"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512"/>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5960101-DF75-42A9-87D6-505DE6F709A1}" type="slidenum">
              <a:rPr lang="en-US" altLang="ja-JP"/>
              <a:pPr>
                <a:defRPr/>
              </a:pPr>
              <a:t>&lt;#&gt;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F66ED01-0F43-4926-BD23-4C47F1025A10}" type="slidenum">
              <a:rPr lang="en-US" altLang="ja-JP"/>
              <a:pPr>
                <a:defRPr/>
              </a:pPr>
              <a:t>&lt;#&gt;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9" y="4406987"/>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9" y="2906722"/>
            <a:ext cx="8420100"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EF09F04-687D-4364-94C9-2FA5317BC490}" type="slidenum">
              <a:rPr lang="en-US" altLang="ja-JP"/>
              <a:pPr>
                <a:defRPr/>
              </a:pPr>
              <a:t>&lt;#&gt;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4" y="1600207"/>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7"/>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55BA340-9A08-4CEF-B43F-EB3980785633}" type="slidenum">
              <a:rPr lang="en-US" altLang="ja-JP"/>
              <a:pPr>
                <a:defRPr/>
              </a:pPr>
              <a:t>&lt;#&gt;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15"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1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7112E4B-24A7-4D0B-BC6A-336F12FD4224}"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pPr>
                <a:defRPr/>
              </a:pPr>
              <a:t>&lt;#&gt;</a:t>
            </a:fld>
            <a:endParaRPr lang="en-US" altLang="ja-JP"/>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7F508D4A-CCC5-4CD5-8A19-1177695425B5}" type="slidenum">
              <a:rPr lang="en-US" altLang="ja-JP"/>
              <a:pPr>
                <a:defRPr/>
              </a:pPr>
              <a:t>&lt;#&gt;</a:t>
            </a:fld>
            <a:endParaRPr lang="en-US" altLang="ja-JP"/>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E649FBD5-2F27-4A93-8660-0115D6E8643A}" type="slidenum">
              <a:rPr lang="en-US" altLang="ja-JP"/>
              <a:pPr>
                <a:defRPr/>
              </a:pPr>
              <a:t>&lt;#&gt;</a:t>
            </a:fld>
            <a:endParaRPr lang="en-US" altLang="ja-JP"/>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13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8" y="1435104"/>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9CBE5DF-D83C-4975-B4C3-55EFB328204E}" type="slidenum">
              <a:rPr lang="en-US" altLang="ja-JP"/>
              <a:pPr>
                <a:defRPr/>
              </a:pPr>
              <a:t>&lt;#&gt;</a:t>
            </a:fld>
            <a:endParaRPr lang="en-US" altLang="ja-JP"/>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EDE80D6-AD10-422C-8125-946E0E99ADEA}" type="slidenum">
              <a:rPr lang="en-US" altLang="ja-JP"/>
              <a:pPr>
                <a:defRPr/>
              </a:pPr>
              <a:t>&lt;#&gt;</a:t>
            </a:fld>
            <a:endParaRPr lang="en-US" altLang="ja-JP"/>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37C7AEB-734B-4712-8438-3BE5DBEC2106}" type="slidenum">
              <a:rPr lang="en-US" altLang="ja-JP"/>
              <a:pPr>
                <a:defRPr/>
              </a:pPr>
              <a:t>&lt;#&gt;</a:t>
            </a:fld>
            <a:endParaRPr lang="en-US" altLang="ja-JP"/>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725"/>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9" y="274725"/>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8B69C94-64D6-46DA-B44C-1898FBE2FD6A}" type="slidenum">
              <a:rPr lang="en-US" altLang="ja-JP"/>
              <a:pPr>
                <a:defRPr/>
              </a:pPr>
              <a:t>&lt;#&gt;</a:t>
            </a:fld>
            <a:endParaRPr lang="en-US" altLang="ja-JP"/>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725"/>
            <a:ext cx="89154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23BEF7E-A1B0-4F2B-B2A8-2DDBD13EAB45}" type="slidenum">
              <a:rPr lang="en-US" altLang="ja-JP"/>
              <a:pPr>
                <a:defRPr/>
              </a:pPr>
              <a:t>&lt;#&gt;</a:t>
            </a:fld>
            <a:endParaRPr lang="en-US" altLang="ja-JP"/>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9"/>
            <a:ext cx="8915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4" y="1600207"/>
            <a:ext cx="4381501"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29200"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5029200" y="393867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a:ln/>
        </p:spPr>
        <p:txBody>
          <a:bodyPr/>
          <a:lstStyle>
            <a:lvl1pPr>
              <a:defRPr/>
            </a:lvl1pPr>
          </a:lstStyle>
          <a:p>
            <a:pPr>
              <a:defRPr/>
            </a:pPr>
            <a:fld id="{FED7BEED-422B-4DCA-8501-6D09521AA8A3}" type="slidenum">
              <a:rPr lang="en-US" altLang="ja-JP"/>
              <a:pPr>
                <a:defRPr/>
              </a:pPr>
              <a:t>&lt;#&gt;</a:t>
            </a:fld>
            <a:endParaRPr lang="en-US" altLang="ja-JP"/>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9"/>
            <a:ext cx="8915400" cy="1143000"/>
          </a:xfrm>
        </p:spPr>
        <p:txBody>
          <a:bodyPr/>
          <a:lstStyle/>
          <a:p>
            <a:r>
              <a:rPr lang="ja-JP" altLang="en-US" smtClean="0"/>
              <a:t>マスタ タイトルの書式設定</a:t>
            </a:r>
            <a:endParaRPr lang="ja-JP" altLang="en-US"/>
          </a:p>
        </p:txBody>
      </p:sp>
      <p:sp>
        <p:nvSpPr>
          <p:cNvPr id="3" name="グラフ プレースホルダ 2"/>
          <p:cNvSpPr>
            <a:spLocks noGrp="1"/>
          </p:cNvSpPr>
          <p:nvPr>
            <p:ph type="chart" idx="1"/>
          </p:nvPr>
        </p:nvSpPr>
        <p:spPr>
          <a:xfrm>
            <a:off x="495300" y="1600207"/>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6B0DA1B-D431-416D-AAB7-031F011574DA}" type="slidenum">
              <a:rPr lang="en-US" altLang="ja-JP"/>
              <a:pPr>
                <a:defRPr/>
              </a:pPr>
              <a:t>&lt;#&gt;</a:t>
            </a:fld>
            <a:endParaRPr lang="en-US" altLang="ja-JP"/>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95300" y="274639"/>
            <a:ext cx="8915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95304"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29200"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95304" y="393867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5029200" y="393867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ACF5187C-CFA8-4801-BBEE-207D4BAA64E1}"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15"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15"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1"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1"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pPr>
                <a:defRPr/>
              </a:pPr>
              <a:t>&lt;#&gt;</a:t>
            </a:fld>
            <a:endParaRPr lang="en-US" altLang="ja-JP"/>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9"/>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7"/>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CD7ECAF-4EB2-453C-9568-F609EBD26B99}" type="slidenum">
              <a:rPr lang="en-US" altLang="ja-JP"/>
              <a:pPr>
                <a:defRPr/>
              </a:pPr>
              <a:t>&lt;#&gt;</a:t>
            </a:fld>
            <a:endParaRPr lang="en-US" altLang="ja-JP"/>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99"/>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1"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A2A6E55-5E07-4390-8BD5-BACA3CA6AB4E}" type="slidenum">
              <a:rPr lang="en-US" altLang="ja-JP"/>
              <a:pPr>
                <a:defRPr/>
              </a:pPr>
              <a:t>&lt;#&gt;</a:t>
            </a:fld>
            <a:endParaRPr lang="en-US" altLang="ja-JP"/>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71E4C0C-04F7-46E3-B469-1D1EF656EE6D}" type="slidenum">
              <a:rPr lang="en-US" altLang="ja-JP"/>
              <a:pPr>
                <a:defRPr/>
              </a:pPr>
              <a:t>&lt;#&gt;</a:t>
            </a:fld>
            <a:endParaRPr lang="en-US" altLang="ja-JP"/>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74"/>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4BAA162-0FBE-4B2C-ABEB-6B1DD527F1B4}" type="slidenum">
              <a:rPr lang="en-US" altLang="ja-JP"/>
              <a:pPr>
                <a:defRPr/>
              </a:pPr>
              <a:t>&lt;#&gt;</a:t>
            </a:fld>
            <a:endParaRPr lang="en-US" altLang="ja-JP"/>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7"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20DAD3D-3B30-44D2-BE42-158B470F2263}" type="slidenum">
              <a:rPr lang="en-US" altLang="ja-JP"/>
              <a:pPr>
                <a:defRPr/>
              </a:pPr>
              <a:t>&lt;#&gt;</a:t>
            </a:fld>
            <a:endParaRPr lang="en-US" altLang="ja-JP"/>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39" y="1535113"/>
            <a:ext cx="437687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3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21" y="1535113"/>
            <a:ext cx="43785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21"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ADA75651-A78D-41EE-B900-20755CD2A120}" type="slidenum">
              <a:rPr lang="en-US" altLang="ja-JP"/>
              <a:pPr>
                <a:defRPr/>
              </a:pPr>
              <a:t>&lt;#&gt;</a:t>
            </a:fld>
            <a:endParaRPr lang="en-US" altLang="ja-JP"/>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31A7632-0E71-40A1-A918-BB290D829C77}" type="slidenum">
              <a:rPr lang="en-US" altLang="ja-JP"/>
              <a:pPr>
                <a:defRPr/>
              </a:pPr>
              <a:t>&lt;#&gt;</a:t>
            </a:fld>
            <a:endParaRPr lang="en-US" altLang="ja-JP"/>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5E1B178-50E9-4995-AC2E-3C7241B08A54}" type="slidenum">
              <a:rPr lang="en-US" altLang="ja-JP"/>
              <a:pPr>
                <a:defRPr/>
              </a:pPr>
              <a:t>&lt;#&gt;</a:t>
            </a:fld>
            <a:endParaRPr lang="en-US" altLang="ja-JP"/>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85" y="273075"/>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E0D0C86-1878-481C-91A0-7C30D9ED4868}" type="slidenum">
              <a:rPr lang="en-US" altLang="ja-JP"/>
              <a:pPr>
                <a:defRPr/>
              </a:pPr>
              <a:t>&lt;#&gt;</a:t>
            </a:fld>
            <a:endParaRPr lang="en-US" altLang="ja-JP"/>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5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5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B960C38-9870-4183-AE07-4B1D5F58DB6F}" type="slidenum">
              <a:rPr lang="en-US" altLang="ja-JP"/>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pPr>
                <a:defRPr/>
              </a:pPr>
              <a:t>&lt;#&gt;</a:t>
            </a:fld>
            <a:endParaRPr lang="en-US" altLang="ja-JP"/>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774692D-F0CE-4C2B-BC84-B068ECC02ED3}" type="slidenum">
              <a:rPr lang="en-US" altLang="ja-JP"/>
              <a:pPr>
                <a:defRPr/>
              </a:pPr>
              <a:t>&lt;#&gt;</a:t>
            </a:fld>
            <a:endParaRPr lang="en-US" altLang="ja-JP"/>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65"/>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7" y="274665"/>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A45C162-232D-4DA0-A01A-7C9B4D0E5A6D}" type="slidenum">
              <a:rPr lang="en-US" altLang="ja-JP"/>
              <a:pPr>
                <a:defRPr/>
              </a:pPr>
              <a:t>&lt;#&gt;</a:t>
            </a:fld>
            <a:endParaRPr lang="en-US" altLang="ja-JP"/>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62"/>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3AEF9FFD-5E44-49CE-ACDC-58652F7F7B96}"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29BC99DB-6D76-4F60-95AB-30BBF658C1A6}"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24083C7D-8C16-4A74-B0CF-744C78548D94}"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A684EDC7-3869-421D-BB35-1698C2C7976B}"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38"/>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506" y="2906722"/>
            <a:ext cx="8420100"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C120530D-39CB-4EF3-A3EB-F5A14A09B199}"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B64D617E-2084-41CC-BF14-E47A0429B031}"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536576" y="1600207"/>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448301" y="1600207"/>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7670CBE9-BB6C-4A05-BAD6-0ED26AE3AE8F}"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AAC4DDCF-F256-4D39-B72F-744C5328B482}"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9"/>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1B857A16-4955-4F85-B274-FC23CFFD5D23}"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ー 5"/>
          <p:cNvSpPr>
            <a:spLocks noGrp="1"/>
          </p:cNvSpPr>
          <p:nvPr>
            <p:ph type="sldNum" sz="quarter" idx="12"/>
          </p:nvPr>
        </p:nvSpPr>
        <p:spPr/>
        <p:txBody>
          <a:bodyPr/>
          <a:lstStyle>
            <a:lvl1pPr>
              <a:defRPr/>
            </a:lvl1pPr>
          </a:lstStyle>
          <a:p>
            <a:pPr>
              <a:defRPr/>
            </a:pPr>
            <a:fld id="{48BE1068-8C9A-4B85-8C9E-F9016B399004}"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5478016A-1B1A-42C3-9D57-9F5D222EB08F}"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7B5FD0F1-4BE9-41EB-84BC-B51581C691ED}"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4CEB021B-F4F6-468D-9866-EAECFB940534}"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ー 5"/>
          <p:cNvSpPr>
            <a:spLocks noGrp="1"/>
          </p:cNvSpPr>
          <p:nvPr>
            <p:ph type="sldNum" sz="quarter" idx="12"/>
          </p:nvPr>
        </p:nvSpPr>
        <p:spPr/>
        <p:txBody>
          <a:bodyPr/>
          <a:lstStyle>
            <a:lvl1pPr>
              <a:defRPr/>
            </a:lvl1pPr>
          </a:lstStyle>
          <a:p>
            <a:pPr>
              <a:defRPr/>
            </a:pPr>
            <a:fld id="{1CFA5BA1-A749-4398-BCF8-9F4D8CF1838A}"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1"/>
            <a:ext cx="3259006"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2973" y="273084"/>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4"/>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D3A096E5-DD42-46BD-8418-167FA7CF2FCB}"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2446B292-E0E0-47E7-8BD3-C35F1DBCFF22}"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pPr>
                <a:defRPr/>
              </a:pPr>
              <a:t>&lt;#&gt;</a:t>
            </a:fld>
            <a:endParaRPr lang="en-US" altLang="ja-JP"/>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6"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646"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941646"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DC8876B3-2B41-4E00-9C53-11BC2925817C}"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79B4315D-5C34-4BC0-84C8-87193A264BE1}"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6AB4EEB5-F141-4A0B-BFC0-77923ADD4235}"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FC8D4782-5A6C-459F-92D1-8140A6C54221}"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37" y="274672"/>
            <a:ext cx="2414588"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536579" y="274672"/>
            <a:ext cx="7078663"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D6ED4478-10A5-421B-B8EC-624757C06A03}"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5238E3A5-4DF6-44C9-892D-A7F2DD210ED0}"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2"/>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6604F7E-72BE-4564-A65B-98E08B1831D4}" type="slidenum">
              <a:rPr lang="ja-JP" altLang="en-US"/>
              <a:pPr>
                <a:defRPr/>
              </a:pPr>
              <a:t>&lt;#&gt;</a:t>
            </a:fld>
            <a:endParaRPr lang="ja-JP"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8D95CAD-321C-45A7-95CB-85B7FFD1E042}" type="slidenum">
              <a:rPr lang="ja-JP" altLang="en-US"/>
              <a:pPr>
                <a:defRPr/>
              </a:pPr>
              <a:t>&lt;#&gt;</a:t>
            </a:fld>
            <a:endParaRPr lang="ja-JP"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7"/>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FADB9-0DEC-4745-93AF-9C8411B3F6BE}" type="slidenum">
              <a:rPr lang="ja-JP" altLang="en-US"/>
              <a:pPr>
                <a:defRPr/>
              </a:pPr>
              <a:t>&lt;#&gt;</a:t>
            </a:fld>
            <a:endParaRPr lang="ja-JP"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8966DA6-AE84-4C24-B8DE-C50A55A3314D}" type="slidenum">
              <a:rPr lang="ja-JP" altLang="en-US"/>
              <a:pPr>
                <a:defRPr/>
              </a:pPr>
              <a:t>&lt;#&gt;</a:t>
            </a:fld>
            <a:endParaRPr lang="ja-JP"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67DA45B-B236-4B51-A952-8B092CE5E879}" type="slidenum">
              <a:rPr lang="ja-JP" altLang="en-US"/>
              <a:pPr>
                <a:defRPr/>
              </a:pPr>
              <a:t>&lt;#&gt;</a:t>
            </a:fld>
            <a:endParaRPr lang="ja-JP"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3F1FAC0-9B58-4257-B6FA-70DB673F5A9B}" type="slidenum">
              <a:rPr lang="ja-JP" altLang="en-US"/>
              <a:pPr>
                <a:defRPr/>
              </a:pPr>
              <a:t>&lt;#&gt;</a:t>
            </a:fld>
            <a:endParaRPr lang="ja-JP"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5D553534-3E55-4D09-914F-F21291DEB26D}"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3" y="273070"/>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pPr>
                <a:defRPr/>
              </a:pPr>
              <a:t>&lt;#&gt;</a:t>
            </a:fld>
            <a:endParaRPr lang="en-US" altLang="ja-JP"/>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012C57-1287-42D7-A871-C793FF40955C}" type="slidenum">
              <a:rPr lang="ja-JP" altLang="en-US"/>
              <a:pPr>
                <a:defRPr/>
              </a:pPr>
              <a:t>&lt;#&gt;</a:t>
            </a:fld>
            <a:endParaRPr lang="ja-JP"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DF96689-E177-44CD-A922-ED30E78BEF40}" type="slidenum">
              <a:rPr lang="ja-JP" altLang="en-US"/>
              <a:pPr>
                <a:defRPr/>
              </a:pPr>
              <a:t>&lt;#&gt;</a:t>
            </a:fld>
            <a:endParaRPr lang="ja-JP"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8C08C32-B8AB-44DC-A474-55CC51810ED0}" type="slidenum">
              <a:rPr lang="ja-JP" altLang="en-US"/>
              <a:pPr>
                <a:defRPr/>
              </a:pPr>
              <a:t>&lt;#&gt;</a:t>
            </a:fld>
            <a:endParaRPr lang="ja-JP"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5"/>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5"/>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12B4F93-D461-430C-985E-B82CAF891E4C}"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theme" Target="../theme/theme4.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0"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95300"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タイトル プレースホルダ 1"/>
          <p:cNvSpPr>
            <a:spLocks noGrp="1"/>
          </p:cNvSpPr>
          <p:nvPr>
            <p:ph type="title"/>
          </p:nvPr>
        </p:nvSpPr>
        <p:spPr bwMode="auto">
          <a:xfrm>
            <a:off x="495300"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4339" name="テキスト プレースホルダ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37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a:p>
        </p:txBody>
      </p:sp>
      <p:sp>
        <p:nvSpPr>
          <p:cNvPr id="5" name="フッター プレースホルダ 4"/>
          <p:cNvSpPr>
            <a:spLocks noGrp="1"/>
          </p:cNvSpPr>
          <p:nvPr>
            <p:ph type="ftr" sz="quarter" idx="3"/>
          </p:nvPr>
        </p:nvSpPr>
        <p:spPr>
          <a:xfrm>
            <a:off x="3384550" y="635637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a:p>
        </p:txBody>
      </p:sp>
      <p:sp>
        <p:nvSpPr>
          <p:cNvPr id="6" name="スライド番号プレースホルダ 5"/>
          <p:cNvSpPr>
            <a:spLocks noGrp="1"/>
          </p:cNvSpPr>
          <p:nvPr>
            <p:ph type="sldNum" sz="quarter" idx="4"/>
          </p:nvPr>
        </p:nvSpPr>
        <p:spPr>
          <a:xfrm>
            <a:off x="7099300" y="635637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1E457E58-6B06-4798-8352-5D5C8AE39DA2}"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362" name="タイトル プレースホルダ 1"/>
          <p:cNvSpPr>
            <a:spLocks noGrp="1"/>
          </p:cNvSpPr>
          <p:nvPr>
            <p:ph type="title"/>
          </p:nvPr>
        </p:nvSpPr>
        <p:spPr bwMode="auto">
          <a:xfrm>
            <a:off x="495300"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5363" name="テキスト プレースホルダ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37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a:p>
        </p:txBody>
      </p:sp>
      <p:sp>
        <p:nvSpPr>
          <p:cNvPr id="5" name="フッター プレースホルダ 4"/>
          <p:cNvSpPr>
            <a:spLocks noGrp="1"/>
          </p:cNvSpPr>
          <p:nvPr>
            <p:ph type="ftr" sz="quarter" idx="3"/>
          </p:nvPr>
        </p:nvSpPr>
        <p:spPr>
          <a:xfrm>
            <a:off x="3384550" y="635637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a:p>
        </p:txBody>
      </p:sp>
      <p:sp>
        <p:nvSpPr>
          <p:cNvPr id="6" name="スライド番号プレースホルダ 5"/>
          <p:cNvSpPr>
            <a:spLocks noGrp="1"/>
          </p:cNvSpPr>
          <p:nvPr>
            <p:ph type="sldNum" sz="quarter" idx="4"/>
          </p:nvPr>
        </p:nvSpPr>
        <p:spPr>
          <a:xfrm>
            <a:off x="7099300" y="635637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6FC928DA-FA54-417E-A97F-36F482F18555}"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9"/>
            <a:ext cx="8915400" cy="1143000"/>
          </a:xfrm>
          <a:prstGeom prst="rect">
            <a:avLst/>
          </a:prstGeom>
          <a:noFill/>
          <a:ln w="9525">
            <a:noFill/>
            <a:miter lim="800000"/>
            <a:headEnd/>
            <a:tailEnd/>
          </a:ln>
        </p:spPr>
        <p:txBody>
          <a:bodyPr vert="horz" wrap="square" lIns="91388" tIns="45696" rIns="91388" bIns="45696" numCol="1" anchor="ctr" anchorCtr="0" compatLnSpc="1">
            <a:prstTxWarp prst="textNoShape">
              <a:avLst/>
            </a:prstTxWarp>
          </a:bodyPr>
          <a:lstStyle/>
          <a:p>
            <a:pPr lvl="0"/>
            <a:r>
              <a:rPr lang="ja-JP" altLang="en-US" smtClean="0"/>
              <a:t>マスタ タイトルの書式設定</a:t>
            </a:r>
          </a:p>
        </p:txBody>
      </p:sp>
      <p:sp>
        <p:nvSpPr>
          <p:cNvPr id="3075" name="Rectangle 3"/>
          <p:cNvSpPr>
            <a:spLocks noGrp="1" noChangeArrowheads="1"/>
          </p:cNvSpPr>
          <p:nvPr>
            <p:ph type="body" idx="1"/>
          </p:nvPr>
        </p:nvSpPr>
        <p:spPr bwMode="auto">
          <a:xfrm>
            <a:off x="495300" y="1600207"/>
            <a:ext cx="8915400" cy="4525963"/>
          </a:xfrm>
          <a:prstGeom prst="rect">
            <a:avLst/>
          </a:prstGeom>
          <a:noFill/>
          <a:ln w="9525">
            <a:noFill/>
            <a:miter lim="800000"/>
            <a:headEnd/>
            <a:tailEnd/>
          </a:ln>
        </p:spPr>
        <p:txBody>
          <a:bodyPr vert="horz" wrap="square" lIns="91388" tIns="45696" rIns="91388" bIns="4569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6"/>
            <a:ext cx="2311400" cy="476250"/>
          </a:xfrm>
          <a:prstGeom prst="rect">
            <a:avLst/>
          </a:prstGeom>
          <a:noFill/>
          <a:ln w="9525">
            <a:noFill/>
            <a:miter lim="800000"/>
            <a:headEnd/>
            <a:tailEnd/>
          </a:ln>
          <a:effectLst/>
        </p:spPr>
        <p:txBody>
          <a:bodyPr vert="horz" wrap="square" lIns="91388" tIns="45696" rIns="91388" bIns="45696" numCol="1" anchor="t" anchorCtr="0" compatLnSpc="1">
            <a:prstTxWarp prst="textNoShape">
              <a:avLst/>
            </a:prstTxWarp>
          </a:bodyPr>
          <a:lstStyle>
            <a:lvl1pPr>
              <a:defRPr sz="1400">
                <a:solidFill>
                  <a:srgbClr val="000000"/>
                </a:solidFill>
                <a:ea typeface="ＭＳ Ｐゴシック" pitchFamily="50" charset="-128"/>
              </a:defRPr>
            </a:lvl1pPr>
          </a:lstStyle>
          <a:p>
            <a:pPr>
              <a:defRPr/>
            </a:pPr>
            <a:endParaRPr lang="en-US" altLang="ja-JP">
              <a:latin typeface="Arial"/>
            </a:endParaRPr>
          </a:p>
        </p:txBody>
      </p:sp>
      <p:sp>
        <p:nvSpPr>
          <p:cNvPr id="1029" name="Rectangle 5"/>
          <p:cNvSpPr>
            <a:spLocks noGrp="1" noChangeArrowheads="1"/>
          </p:cNvSpPr>
          <p:nvPr>
            <p:ph type="ftr" sz="quarter" idx="3"/>
          </p:nvPr>
        </p:nvSpPr>
        <p:spPr bwMode="auto">
          <a:xfrm>
            <a:off x="3384550" y="6245226"/>
            <a:ext cx="3136900" cy="476250"/>
          </a:xfrm>
          <a:prstGeom prst="rect">
            <a:avLst/>
          </a:prstGeom>
          <a:noFill/>
          <a:ln w="9525">
            <a:noFill/>
            <a:miter lim="800000"/>
            <a:headEnd/>
            <a:tailEnd/>
          </a:ln>
          <a:effectLst/>
        </p:spPr>
        <p:txBody>
          <a:bodyPr vert="horz" wrap="square" lIns="91388" tIns="45696" rIns="91388" bIns="45696" numCol="1" anchor="t" anchorCtr="0" compatLnSpc="1">
            <a:prstTxWarp prst="textNoShape">
              <a:avLst/>
            </a:prstTxWarp>
          </a:bodyPr>
          <a:lstStyle>
            <a:lvl1pPr algn="ctr">
              <a:defRPr sz="1400">
                <a:solidFill>
                  <a:srgbClr val="000000"/>
                </a:solidFill>
                <a:ea typeface="ＭＳ Ｐゴシック" pitchFamily="50" charset="-128"/>
              </a:defRPr>
            </a:lvl1pPr>
          </a:lstStyle>
          <a:p>
            <a:pPr>
              <a:defRPr/>
            </a:pPr>
            <a:endParaRPr lang="en-US" altLang="ja-JP">
              <a:latin typeface="Arial"/>
            </a:endParaRPr>
          </a:p>
        </p:txBody>
      </p:sp>
      <p:sp>
        <p:nvSpPr>
          <p:cNvPr id="1030" name="Rectangle 6"/>
          <p:cNvSpPr>
            <a:spLocks noGrp="1" noChangeArrowheads="1"/>
          </p:cNvSpPr>
          <p:nvPr>
            <p:ph type="sldNum" sz="quarter" idx="4"/>
          </p:nvPr>
        </p:nvSpPr>
        <p:spPr bwMode="auto">
          <a:xfrm>
            <a:off x="7683501" y="6624639"/>
            <a:ext cx="2311400" cy="476250"/>
          </a:xfrm>
          <a:prstGeom prst="rect">
            <a:avLst/>
          </a:prstGeom>
          <a:noFill/>
          <a:ln w="9525">
            <a:noFill/>
            <a:miter lim="800000"/>
            <a:headEnd/>
            <a:tailEnd/>
          </a:ln>
          <a:effectLst/>
        </p:spPr>
        <p:txBody>
          <a:bodyPr vert="horz" wrap="square" lIns="91388" tIns="45696" rIns="91388" bIns="45696" numCol="1" anchor="t" anchorCtr="0" compatLnSpc="1">
            <a:prstTxWarp prst="textNoShape">
              <a:avLst/>
            </a:prstTxWarp>
          </a:bodyPr>
          <a:lstStyle>
            <a:lvl1pPr algn="r">
              <a:defRPr sz="1400">
                <a:solidFill>
                  <a:srgbClr val="000000"/>
                </a:solidFill>
                <a:ea typeface="ＭＳ Ｐゴシック" pitchFamily="50" charset="-128"/>
              </a:defRPr>
            </a:lvl1pPr>
          </a:lstStyle>
          <a:p>
            <a:pPr>
              <a:defRPr/>
            </a:pPr>
            <a:fld id="{614C9935-B07E-4388-B9FB-986BEE16E3A5}" type="slidenum">
              <a:rPr lang="en-US" altLang="ja-JP">
                <a:latin typeface="Arial"/>
              </a:rPr>
              <a:pPr>
                <a:defRPr/>
              </a:pPr>
              <a:t>&lt;#&gt;</a:t>
            </a:fld>
            <a:endParaRPr lang="en-US" altLang="ja-JP">
              <a:latin typeface="Arial"/>
            </a:endParaRPr>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598426" indent="-226987"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28" tIns="45714" rIns="91428" bIns="45714" numCol="1" anchor="ctr" anchorCtr="0" compatLnSpc="1">
            <a:prstTxWarp prst="textNoShape">
              <a:avLst/>
            </a:prstTxWarp>
          </a:bodyPr>
          <a:lstStyle/>
          <a:p>
            <a:pPr lvl="0"/>
            <a:r>
              <a:rPr lang="ja-JP" altLang="en-US" smtClean="0"/>
              <a:t>マスタ タイトルの書式設定</a:t>
            </a:r>
          </a:p>
        </p:txBody>
      </p:sp>
      <p:sp>
        <p:nvSpPr>
          <p:cNvPr id="6147" name="Rectangle 3"/>
          <p:cNvSpPr>
            <a:spLocks noGrp="1" noChangeArrowheads="1"/>
          </p:cNvSpPr>
          <p:nvPr>
            <p:ph type="body" idx="1"/>
          </p:nvPr>
        </p:nvSpPr>
        <p:spPr bwMode="auto">
          <a:xfrm>
            <a:off x="495300" y="1600206"/>
            <a:ext cx="8915400" cy="4525963"/>
          </a:xfrm>
          <a:prstGeom prst="rect">
            <a:avLst/>
          </a:prstGeom>
          <a:noFill/>
          <a:ln w="9525">
            <a:noFill/>
            <a:miter lim="800000"/>
            <a:headEnd/>
            <a:tailEnd/>
          </a:ln>
        </p:spPr>
        <p:txBody>
          <a:bodyPr vert="horz" wrap="square" lIns="91428" tIns="45714" rIns="91428"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defRPr sz="1400">
                <a:solidFill>
                  <a:srgbClr val="000000"/>
                </a:solidFill>
                <a:ea typeface="ＭＳ Ｐゴシック" pitchFamily="50" charset="-128"/>
              </a:defRPr>
            </a:lvl1pPr>
          </a:lstStyle>
          <a:p>
            <a:pPr>
              <a:defRPr/>
            </a:pPr>
            <a:endParaRPr lang="en-US" altLang="ja-JP">
              <a:latin typeface="Arial"/>
            </a:endParaRP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ctr">
              <a:defRPr sz="1400">
                <a:solidFill>
                  <a:srgbClr val="000000"/>
                </a:solidFill>
                <a:ea typeface="ＭＳ Ｐゴシック" pitchFamily="50" charset="-128"/>
              </a:defRPr>
            </a:lvl1pPr>
          </a:lstStyle>
          <a:p>
            <a:pPr>
              <a:defRPr/>
            </a:pPr>
            <a:endParaRPr lang="en-US" altLang="ja-JP">
              <a:latin typeface="Arial"/>
            </a:endParaRPr>
          </a:p>
        </p:txBody>
      </p:sp>
      <p:sp>
        <p:nvSpPr>
          <p:cNvPr id="1030" name="Rectangle 6"/>
          <p:cNvSpPr>
            <a:spLocks noGrp="1" noChangeArrowheads="1"/>
          </p:cNvSpPr>
          <p:nvPr>
            <p:ph type="sldNum" sz="quarter" idx="4"/>
          </p:nvPr>
        </p:nvSpPr>
        <p:spPr bwMode="auto">
          <a:xfrm>
            <a:off x="7683501" y="6524625"/>
            <a:ext cx="23114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a:defRPr sz="1400">
                <a:solidFill>
                  <a:srgbClr val="000000"/>
                </a:solidFill>
                <a:ea typeface="ＭＳ Ｐゴシック" pitchFamily="50" charset="-128"/>
              </a:defRPr>
            </a:lvl1pPr>
          </a:lstStyle>
          <a:p>
            <a:pPr>
              <a:defRPr/>
            </a:pPr>
            <a:fld id="{48AB3590-AEA1-48FE-9503-959AC7772073}" type="slidenum">
              <a:rPr lang="en-US" altLang="ja-JP">
                <a:latin typeface="Arial"/>
              </a:rPr>
              <a:pPr>
                <a:defRPr/>
              </a:pPr>
              <a:t>&lt;#&gt;</a:t>
            </a:fld>
            <a:endParaRPr lang="en-US" altLang="ja-JP">
              <a:latin typeface="Arial"/>
            </a:endParaRPr>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タイトル プレースホルダー 1"/>
          <p:cNvSpPr>
            <a:spLocks noGrp="1"/>
          </p:cNvSpPr>
          <p:nvPr>
            <p:ph type="title"/>
          </p:nvPr>
        </p:nvSpPr>
        <p:spPr bwMode="auto">
          <a:xfrm>
            <a:off x="495300"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マスター タイトルの書式設定</a:t>
            </a:r>
          </a:p>
        </p:txBody>
      </p:sp>
      <p:sp>
        <p:nvSpPr>
          <p:cNvPr id="3075" name="テキスト プレースホルダー 2"/>
          <p:cNvSpPr>
            <a:spLocks noGrp="1"/>
          </p:cNvSpPr>
          <p:nvPr>
            <p:ph type="body" idx="1"/>
          </p:nvPr>
        </p:nvSpPr>
        <p:spPr bwMode="auto">
          <a:xfrm>
            <a:off x="495300" y="1600207"/>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95300" y="6356381"/>
            <a:ext cx="2311400" cy="365125"/>
          </a:xfrm>
          <a:prstGeom prst="rect">
            <a:avLst/>
          </a:prstGeom>
        </p:spPr>
        <p:txBody>
          <a:bodyPr vert="horz" lIns="91430" tIns="45714" rIns="91430" bIns="45714" rtlCol="0" anchor="ctr"/>
          <a:lstStyle>
            <a:lvl1pPr algn="l">
              <a:defRPr sz="1200">
                <a:solidFill>
                  <a:schemeClr val="tx1">
                    <a:tint val="75000"/>
                  </a:schemeClr>
                </a:solidFill>
                <a:ea typeface="ＭＳ Ｐゴシック" pitchFamily="50" charset="-128"/>
              </a:defRPr>
            </a:lvl1pPr>
          </a:lstStyle>
          <a:p>
            <a:pPr>
              <a:defRPr/>
            </a:pPr>
            <a:fld id="{0EE3A16C-52DB-46BB-858D-BC3413C80A07}" type="datetime1">
              <a:rPr lang="ja-JP" altLang="en-US">
                <a:solidFill>
                  <a:prstClr val="black">
                    <a:tint val="75000"/>
                  </a:prstClr>
                </a:solidFill>
              </a:rPr>
              <a:pPr>
                <a:defRPr/>
              </a:pPr>
              <a:t>2012/6/28</a:t>
            </a:fld>
            <a:endParaRPr lang="ja-JP" altLang="en-US" dirty="0">
              <a:solidFill>
                <a:prstClr val="black">
                  <a:tint val="75000"/>
                </a:prstClr>
              </a:solidFill>
            </a:endParaRPr>
          </a:p>
        </p:txBody>
      </p:sp>
      <p:sp>
        <p:nvSpPr>
          <p:cNvPr id="5" name="フッター プレースホルダー 4"/>
          <p:cNvSpPr>
            <a:spLocks noGrp="1"/>
          </p:cNvSpPr>
          <p:nvPr>
            <p:ph type="ftr" sz="quarter" idx="3"/>
          </p:nvPr>
        </p:nvSpPr>
        <p:spPr>
          <a:xfrm>
            <a:off x="3384550" y="6356381"/>
            <a:ext cx="3136900" cy="365125"/>
          </a:xfrm>
          <a:prstGeom prst="rect">
            <a:avLst/>
          </a:prstGeom>
        </p:spPr>
        <p:txBody>
          <a:bodyPr vert="horz" lIns="91430" tIns="45714" rIns="91430" bIns="45714" rtlCol="0" anchor="ctr"/>
          <a:lstStyle>
            <a:lvl1pPr algn="ctr">
              <a:defRPr sz="1200">
                <a:solidFill>
                  <a:schemeClr val="tx1">
                    <a:tint val="75000"/>
                  </a:schemeClr>
                </a:solidFill>
                <a:ea typeface="ＭＳ Ｐゴシック" pitchFamily="50" charset="-128"/>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99300" y="6356381"/>
            <a:ext cx="2311400" cy="365125"/>
          </a:xfrm>
          <a:prstGeom prst="rect">
            <a:avLst/>
          </a:prstGeom>
        </p:spPr>
        <p:txBody>
          <a:bodyPr vert="horz" lIns="91430" tIns="45714" rIns="91430" bIns="45714" rtlCol="0" anchor="ctr"/>
          <a:lstStyle>
            <a:lvl1pPr algn="r">
              <a:defRPr sz="1200">
                <a:solidFill>
                  <a:schemeClr val="tx1">
                    <a:tint val="75000"/>
                  </a:schemeClr>
                </a:solidFill>
                <a:ea typeface="ＭＳ Ｐゴシック" pitchFamily="50" charset="-128"/>
              </a:defRPr>
            </a:lvl1pPr>
          </a:lstStyle>
          <a:p>
            <a:pPr>
              <a:defRPr/>
            </a:pPr>
            <a:fld id="{B60FBA27-1312-47E2-A5F8-22FE224737D3}" type="slidenum">
              <a:rPr lang="ja-JP" altLang="en-US">
                <a:solidFill>
                  <a:prstClr val="black">
                    <a:tint val="75000"/>
                  </a:prstClr>
                </a:solidFill>
              </a:rPr>
              <a:pPr>
                <a:defRPr/>
              </a:pPr>
              <a:t>&lt;#&gt;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147"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293"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タイトル プレースホルダ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テキスト プレースホルダ 2"/>
          <p:cNvSpPr>
            <a:spLocks noGrp="1"/>
          </p:cNvSpPr>
          <p:nvPr>
            <p:ph type="body" idx="1"/>
          </p:nvPr>
        </p:nvSpPr>
        <p:spPr bwMode="auto">
          <a:xfrm>
            <a:off x="495300" y="1600204"/>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354"/>
            <a:ext cx="2311400" cy="365125"/>
          </a:xfrm>
          <a:prstGeom prst="rect">
            <a:avLst/>
          </a:prstGeom>
        </p:spPr>
        <p:txBody>
          <a:bodyPr vert="horz" lIns="91440" tIns="45720" rIns="91440" bIns="45720" rtlCol="0" anchor="ctr"/>
          <a:lstStyle>
            <a:lvl1pPr algn="l">
              <a:defRPr sz="1200">
                <a:solidFill>
                  <a:prstClr val="black">
                    <a:tint val="75000"/>
                  </a:prstClr>
                </a:solidFill>
                <a:latin typeface="Times New Roman"/>
                <a:ea typeface="ＭＳ Ｐ明朝"/>
              </a:defRPr>
            </a:lvl1pPr>
          </a:lstStyle>
          <a:p>
            <a:pPr>
              <a:defRPr/>
            </a:pPr>
            <a:endParaRPr lang="ja-JP" altLang="en-US"/>
          </a:p>
        </p:txBody>
      </p:sp>
      <p:sp>
        <p:nvSpPr>
          <p:cNvPr id="5" name="フッター プレースホルダ 4"/>
          <p:cNvSpPr>
            <a:spLocks noGrp="1"/>
          </p:cNvSpPr>
          <p:nvPr>
            <p:ph type="ftr" sz="quarter" idx="3"/>
          </p:nvPr>
        </p:nvSpPr>
        <p:spPr>
          <a:xfrm>
            <a:off x="3384550" y="6356354"/>
            <a:ext cx="3136900" cy="365125"/>
          </a:xfrm>
          <a:prstGeom prst="rect">
            <a:avLst/>
          </a:prstGeom>
        </p:spPr>
        <p:txBody>
          <a:bodyPr vert="horz" lIns="91440" tIns="45720" rIns="91440" bIns="45720" rtlCol="0" anchor="ctr"/>
          <a:lstStyle>
            <a:lvl1pPr algn="ctr">
              <a:defRPr sz="1200">
                <a:solidFill>
                  <a:prstClr val="black">
                    <a:tint val="75000"/>
                  </a:prstClr>
                </a:solidFill>
                <a:latin typeface="Times New Roman"/>
                <a:ea typeface="ＭＳ Ｐ明朝"/>
              </a:defRPr>
            </a:lvl1pPr>
          </a:lstStyle>
          <a:p>
            <a:pPr>
              <a:defRPr/>
            </a:pPr>
            <a:endParaRPr lang="ja-JP" altLang="en-US"/>
          </a:p>
        </p:txBody>
      </p:sp>
      <p:sp>
        <p:nvSpPr>
          <p:cNvPr id="6" name="スライド番号プレースホルダ 5"/>
          <p:cNvSpPr>
            <a:spLocks noGrp="1"/>
          </p:cNvSpPr>
          <p:nvPr>
            <p:ph type="sldNum" sz="quarter" idx="4"/>
          </p:nvPr>
        </p:nvSpPr>
        <p:spPr>
          <a:xfrm>
            <a:off x="7099300" y="6356354"/>
            <a:ext cx="2311400" cy="365125"/>
          </a:xfrm>
          <a:prstGeom prst="rect">
            <a:avLst/>
          </a:prstGeom>
        </p:spPr>
        <p:txBody>
          <a:bodyPr vert="horz" lIns="91440" tIns="45720" rIns="91440" bIns="45720" rtlCol="0" anchor="ctr"/>
          <a:lstStyle>
            <a:lvl1pPr algn="r">
              <a:defRPr sz="1200">
                <a:solidFill>
                  <a:prstClr val="black">
                    <a:tint val="75000"/>
                  </a:prstClr>
                </a:solidFill>
                <a:latin typeface="Times New Roman"/>
                <a:ea typeface="ＭＳ Ｐ明朝"/>
              </a:defRPr>
            </a:lvl1pPr>
          </a:lstStyle>
          <a:p>
            <a:pPr>
              <a:defRPr/>
            </a:pPr>
            <a:fld id="{95FDD1B1-D1C1-419B-89FF-78ACEF91DBC9}"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Arial" charset="0"/>
          <a:ea typeface="ＭＳ Ｐゴシック" charset="-128"/>
        </a:defRPr>
      </a:lvl2pPr>
      <a:lvl3pPr algn="ctr" rtl="0" eaLnBrk="0" fontAlgn="base" hangingPunct="0">
        <a:spcBef>
          <a:spcPct val="0"/>
        </a:spcBef>
        <a:spcAft>
          <a:spcPct val="0"/>
        </a:spcAft>
        <a:defRPr kumimoji="1" sz="4400">
          <a:solidFill>
            <a:schemeClr val="tx1"/>
          </a:solidFill>
          <a:latin typeface="Arial" charset="0"/>
          <a:ea typeface="ＭＳ Ｐゴシック" charset="-128"/>
        </a:defRPr>
      </a:lvl3pPr>
      <a:lvl4pPr algn="ctr" rtl="0" eaLnBrk="0" fontAlgn="base" hangingPunct="0">
        <a:spcBef>
          <a:spcPct val="0"/>
        </a:spcBef>
        <a:spcAft>
          <a:spcPct val="0"/>
        </a:spcAft>
        <a:defRPr kumimoji="1" sz="4400">
          <a:solidFill>
            <a:schemeClr val="tx1"/>
          </a:solidFill>
          <a:latin typeface="Arial" charset="0"/>
          <a:ea typeface="ＭＳ Ｐゴシック" charset="-128"/>
        </a:defRPr>
      </a:lvl4pPr>
      <a:lvl5pPr algn="ctr" rtl="0" eaLnBrk="0" fontAlgn="base" hangingPunct="0">
        <a:spcBef>
          <a:spcPct val="0"/>
        </a:spcBef>
        <a:spcAft>
          <a:spcPct val="0"/>
        </a:spcAft>
        <a:defRPr kumimoji="1" sz="4400">
          <a:solidFill>
            <a:schemeClr val="tx1"/>
          </a:solidFill>
          <a:latin typeface="Arial" charset="0"/>
          <a:ea typeface="ＭＳ Ｐゴシック" charset="-128"/>
        </a:defRPr>
      </a:lvl5pPr>
      <a:lvl6pPr marL="457200" algn="ctr" rtl="0" fontAlgn="base">
        <a:spcBef>
          <a:spcPct val="0"/>
        </a:spcBef>
        <a:spcAft>
          <a:spcPct val="0"/>
        </a:spcAft>
        <a:defRPr kumimoji="1" sz="4400">
          <a:solidFill>
            <a:schemeClr val="tx1"/>
          </a:solidFill>
          <a:latin typeface="Arial" charset="0"/>
          <a:ea typeface="ＭＳ Ｐゴシック" charset="-128"/>
        </a:defRPr>
      </a:lvl6pPr>
      <a:lvl7pPr marL="914400" algn="ctr" rtl="0" fontAlgn="base">
        <a:spcBef>
          <a:spcPct val="0"/>
        </a:spcBef>
        <a:spcAft>
          <a:spcPct val="0"/>
        </a:spcAft>
        <a:defRPr kumimoji="1" sz="4400">
          <a:solidFill>
            <a:schemeClr val="tx1"/>
          </a:solidFill>
          <a:latin typeface="Arial" charset="0"/>
          <a:ea typeface="ＭＳ Ｐゴシック" charset="-128"/>
        </a:defRPr>
      </a:lvl7pPr>
      <a:lvl8pPr marL="1371600" algn="ctr" rtl="0" fontAlgn="base">
        <a:spcBef>
          <a:spcPct val="0"/>
        </a:spcBef>
        <a:spcAft>
          <a:spcPct val="0"/>
        </a:spcAft>
        <a:defRPr kumimoji="1" sz="4400">
          <a:solidFill>
            <a:schemeClr val="tx1"/>
          </a:solidFill>
          <a:latin typeface="Arial" charset="0"/>
          <a:ea typeface="ＭＳ Ｐゴシック" charset="-128"/>
        </a:defRPr>
      </a:lvl8pPr>
      <a:lvl9pPr marL="1828800" algn="ctr" rtl="0" fontAlgn="base">
        <a:spcBef>
          <a:spcPct val="0"/>
        </a:spcBef>
        <a:spcAft>
          <a:spcPct val="0"/>
        </a:spcAft>
        <a:defRPr kumimoji="1" sz="4400">
          <a:solidFill>
            <a:schemeClr val="tx1"/>
          </a:solidFill>
          <a:latin typeface="Arial"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6.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36.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36.xml"/><Relationship Id="rId1" Type="http://schemas.openxmlformats.org/officeDocument/2006/relationships/themeOverride" Target="../theme/themeOverride3.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slideLayout" Target="../slideLayouts/slideLayout36.xml"/><Relationship Id="rId1" Type="http://schemas.openxmlformats.org/officeDocument/2006/relationships/themeOverride" Target="../theme/themeOverride4.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slideLayout" Target="../slideLayouts/slideLayout36.xml"/><Relationship Id="rId1" Type="http://schemas.openxmlformats.org/officeDocument/2006/relationships/themeOverride" Target="../theme/themeOverride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slideLayout" Target="../slideLayouts/slideLayout36.xml"/><Relationship Id="rId1" Type="http://schemas.openxmlformats.org/officeDocument/2006/relationships/themeOverride" Target="../theme/themeOverride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36.xml"/><Relationship Id="rId1" Type="http://schemas.openxmlformats.org/officeDocument/2006/relationships/themeOverride" Target="../theme/themeOverride7.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slideLayout" Target="../slideLayouts/slideLayout36.xml"/><Relationship Id="rId1" Type="http://schemas.openxmlformats.org/officeDocument/2006/relationships/themeOverride" Target="../theme/themeOverride8.xml"/></Relationships>
</file>

<file path=ppt/slides/_rels/slide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1887552" y="20"/>
            <a:ext cx="6662737" cy="296863"/>
          </a:xfrm>
          <a:prstGeom prst="rect">
            <a:avLst/>
          </a:prstGeom>
          <a:noFill/>
          <a:ln w="9525">
            <a:noFill/>
            <a:miter lim="800000"/>
            <a:headEnd/>
            <a:tailEnd/>
          </a:ln>
        </p:spPr>
        <p:txBody>
          <a:bodyPr lIns="95770" tIns="47885" rIns="95770" bIns="47885">
            <a:spAutoFit/>
          </a:bodyPr>
          <a:lstStyle/>
          <a:p>
            <a:pPr algn="ctr" defTabSz="957151">
              <a:spcBef>
                <a:spcPct val="50000"/>
              </a:spcBef>
            </a:pPr>
            <a:r>
              <a:rPr lang="ja-JP" altLang="en-US" sz="1300" b="1" u="sng" dirty="0">
                <a:latin typeface="ＭＳ Ｐゴシック" charset="-128"/>
              </a:rPr>
              <a:t>障害者制度改革の推進のための基本的な方向について（</a:t>
            </a:r>
            <a:r>
              <a:rPr lang="en-US" altLang="ja-JP" sz="1300" b="1" u="sng" dirty="0">
                <a:latin typeface="ＭＳ Ｐゴシック" charset="-128"/>
              </a:rPr>
              <a:t>6</a:t>
            </a:r>
            <a:r>
              <a:rPr lang="ja-JP" altLang="en-US" sz="1300" b="1" u="sng" dirty="0">
                <a:latin typeface="ＭＳ Ｐゴシック" charset="-128"/>
              </a:rPr>
              <a:t>月</a:t>
            </a:r>
            <a:r>
              <a:rPr lang="en-US" altLang="ja-JP" sz="1300" b="1" u="sng" dirty="0">
                <a:latin typeface="ＭＳ Ｐゴシック" charset="-128"/>
              </a:rPr>
              <a:t>29</a:t>
            </a:r>
            <a:r>
              <a:rPr lang="ja-JP" altLang="en-US" sz="1300" b="1" u="sng" dirty="0">
                <a:latin typeface="ＭＳ Ｐゴシック" charset="-128"/>
              </a:rPr>
              <a:t>日閣議決定）　</a:t>
            </a:r>
            <a:r>
              <a:rPr lang="en-US" altLang="ja-JP" sz="1300" b="1" u="sng" dirty="0">
                <a:latin typeface="ＭＳ Ｐゴシック" charset="-128"/>
              </a:rPr>
              <a:t>【</a:t>
            </a:r>
            <a:r>
              <a:rPr lang="ja-JP" altLang="en-US" sz="1300" b="1" u="sng" dirty="0">
                <a:latin typeface="ＭＳ Ｐゴシック" charset="-128"/>
              </a:rPr>
              <a:t>概要</a:t>
            </a:r>
            <a:r>
              <a:rPr lang="en-US" altLang="ja-JP" sz="1300" b="1" u="sng" dirty="0">
                <a:latin typeface="ＭＳ Ｐゴシック" charset="-128"/>
              </a:rPr>
              <a:t>】</a:t>
            </a:r>
            <a:r>
              <a:rPr lang="ja-JP" altLang="en-US" sz="1300" b="1" dirty="0">
                <a:latin typeface="ＭＳ Ｐゴシック" charset="-128"/>
              </a:rPr>
              <a:t>　　</a:t>
            </a:r>
          </a:p>
        </p:txBody>
      </p:sp>
      <p:sp>
        <p:nvSpPr>
          <p:cNvPr id="28675" name="Line 103"/>
          <p:cNvSpPr>
            <a:spLocks noChangeShapeType="1"/>
          </p:cNvSpPr>
          <p:nvPr/>
        </p:nvSpPr>
        <p:spPr bwMode="auto">
          <a:xfrm>
            <a:off x="5778500" y="1143000"/>
            <a:ext cx="0" cy="5605463"/>
          </a:xfrm>
          <a:prstGeom prst="line">
            <a:avLst/>
          </a:prstGeom>
          <a:noFill/>
          <a:ln w="3175">
            <a:solidFill>
              <a:schemeClr val="tx1"/>
            </a:solidFill>
            <a:prstDash val="dash"/>
            <a:round/>
            <a:headEnd/>
            <a:tailEnd/>
          </a:ln>
        </p:spPr>
        <p:txBody>
          <a:bodyPr wrap="none" lIns="95770" tIns="47885" rIns="95770" bIns="47885" anchor="ctr"/>
          <a:lstStyle/>
          <a:p>
            <a:endParaRPr lang="ja-JP" altLang="en-US"/>
          </a:p>
        </p:txBody>
      </p:sp>
      <p:sp>
        <p:nvSpPr>
          <p:cNvPr id="28676" name="Line 104"/>
          <p:cNvSpPr>
            <a:spLocks noChangeShapeType="1"/>
          </p:cNvSpPr>
          <p:nvPr/>
        </p:nvSpPr>
        <p:spPr bwMode="auto">
          <a:xfrm>
            <a:off x="6958013" y="1143000"/>
            <a:ext cx="0" cy="5605463"/>
          </a:xfrm>
          <a:prstGeom prst="line">
            <a:avLst/>
          </a:prstGeom>
          <a:noFill/>
          <a:ln w="3175">
            <a:solidFill>
              <a:schemeClr val="tx1"/>
            </a:solidFill>
            <a:prstDash val="dash"/>
            <a:round/>
            <a:headEnd/>
            <a:tailEnd/>
          </a:ln>
        </p:spPr>
        <p:txBody>
          <a:bodyPr wrap="none" lIns="95770" tIns="47885" rIns="95770" bIns="47885" anchor="ctr"/>
          <a:lstStyle/>
          <a:p>
            <a:endParaRPr lang="ja-JP" altLang="en-US"/>
          </a:p>
        </p:txBody>
      </p:sp>
      <p:sp>
        <p:nvSpPr>
          <p:cNvPr id="28677" name="Line 105"/>
          <p:cNvSpPr>
            <a:spLocks noChangeShapeType="1"/>
          </p:cNvSpPr>
          <p:nvPr/>
        </p:nvSpPr>
        <p:spPr bwMode="auto">
          <a:xfrm>
            <a:off x="8137526" y="1143000"/>
            <a:ext cx="0" cy="5605463"/>
          </a:xfrm>
          <a:prstGeom prst="line">
            <a:avLst/>
          </a:prstGeom>
          <a:noFill/>
          <a:ln w="3175">
            <a:solidFill>
              <a:schemeClr val="tx1"/>
            </a:solidFill>
            <a:prstDash val="dash"/>
            <a:round/>
            <a:headEnd/>
            <a:tailEnd/>
          </a:ln>
        </p:spPr>
        <p:txBody>
          <a:bodyPr wrap="none" lIns="95770" tIns="47885" rIns="95770" bIns="47885" anchor="ctr"/>
          <a:lstStyle/>
          <a:p>
            <a:endParaRPr lang="ja-JP" altLang="en-US"/>
          </a:p>
        </p:txBody>
      </p:sp>
      <p:sp>
        <p:nvSpPr>
          <p:cNvPr id="28678" name="Text Box 107"/>
          <p:cNvSpPr txBox="1">
            <a:spLocks noChangeArrowheads="1"/>
          </p:cNvSpPr>
          <p:nvPr/>
        </p:nvSpPr>
        <p:spPr bwMode="auto">
          <a:xfrm>
            <a:off x="6015046" y="1143000"/>
            <a:ext cx="706437" cy="204788"/>
          </a:xfrm>
          <a:prstGeom prst="rect">
            <a:avLst/>
          </a:prstGeom>
          <a:noFill/>
          <a:ln w="38100" cmpd="dbl" algn="ctr">
            <a:noFill/>
            <a:miter lim="800000"/>
            <a:headEnd/>
            <a:tailEnd/>
          </a:ln>
        </p:spPr>
        <p:txBody>
          <a:bodyPr lIns="95770" tIns="47885" rIns="95770" bIns="47885">
            <a:spAutoFit/>
          </a:bodyPr>
          <a:lstStyle/>
          <a:p>
            <a:pPr algn="ctr" defTabSz="957151">
              <a:spcBef>
                <a:spcPct val="50000"/>
              </a:spcBef>
            </a:pPr>
            <a:r>
              <a:rPr lang="ja-JP" altLang="en-US" sz="700" b="1" dirty="0">
                <a:latin typeface="ＭＳ Ｐゴシック" charset="-128"/>
              </a:rPr>
              <a:t>平成</a:t>
            </a:r>
            <a:r>
              <a:rPr lang="en-US" altLang="ja-JP" sz="700" b="1" dirty="0">
                <a:latin typeface="ＭＳ Ｐゴシック" charset="-128"/>
              </a:rPr>
              <a:t>23</a:t>
            </a:r>
            <a:r>
              <a:rPr lang="ja-JP" altLang="en-US" sz="700" b="1" dirty="0">
                <a:latin typeface="ＭＳ Ｐゴシック" charset="-128"/>
              </a:rPr>
              <a:t>年</a:t>
            </a:r>
          </a:p>
        </p:txBody>
      </p:sp>
      <p:sp>
        <p:nvSpPr>
          <p:cNvPr id="28679" name="Text Box 108"/>
          <p:cNvSpPr txBox="1">
            <a:spLocks noChangeArrowheads="1"/>
          </p:cNvSpPr>
          <p:nvPr/>
        </p:nvSpPr>
        <p:spPr bwMode="auto">
          <a:xfrm>
            <a:off x="7192963" y="1143000"/>
            <a:ext cx="708026" cy="204788"/>
          </a:xfrm>
          <a:prstGeom prst="rect">
            <a:avLst/>
          </a:prstGeom>
          <a:noFill/>
          <a:ln w="38100" cmpd="dbl" algn="ctr">
            <a:noFill/>
            <a:miter lim="800000"/>
            <a:headEnd/>
            <a:tailEnd/>
          </a:ln>
        </p:spPr>
        <p:txBody>
          <a:bodyPr lIns="95770" tIns="47885" rIns="95770" bIns="47885">
            <a:spAutoFit/>
          </a:bodyPr>
          <a:lstStyle/>
          <a:p>
            <a:pPr algn="ctr" defTabSz="957151">
              <a:spcBef>
                <a:spcPct val="50000"/>
              </a:spcBef>
            </a:pPr>
            <a:r>
              <a:rPr lang="ja-JP" altLang="en-US" sz="700" b="1" dirty="0">
                <a:latin typeface="ＭＳ Ｐゴシック" charset="-128"/>
              </a:rPr>
              <a:t>平成</a:t>
            </a:r>
            <a:r>
              <a:rPr lang="en-US" altLang="ja-JP" sz="700" b="1" dirty="0">
                <a:latin typeface="ＭＳ Ｐゴシック" charset="-128"/>
              </a:rPr>
              <a:t>24</a:t>
            </a:r>
            <a:r>
              <a:rPr lang="ja-JP" altLang="en-US" sz="700" b="1" dirty="0">
                <a:latin typeface="ＭＳ Ｐゴシック" charset="-128"/>
              </a:rPr>
              <a:t>年</a:t>
            </a:r>
          </a:p>
        </p:txBody>
      </p:sp>
      <p:sp>
        <p:nvSpPr>
          <p:cNvPr id="28680" name="Text Box 109"/>
          <p:cNvSpPr txBox="1">
            <a:spLocks noChangeArrowheads="1"/>
          </p:cNvSpPr>
          <p:nvPr/>
        </p:nvSpPr>
        <p:spPr bwMode="auto">
          <a:xfrm>
            <a:off x="8255013" y="1143000"/>
            <a:ext cx="766763" cy="204788"/>
          </a:xfrm>
          <a:prstGeom prst="rect">
            <a:avLst/>
          </a:prstGeom>
          <a:noFill/>
          <a:ln w="38100" cmpd="dbl" algn="ctr">
            <a:noFill/>
            <a:miter lim="800000"/>
            <a:headEnd/>
            <a:tailEnd/>
          </a:ln>
        </p:spPr>
        <p:txBody>
          <a:bodyPr lIns="95770" tIns="47885" rIns="95770" bIns="47885">
            <a:spAutoFit/>
          </a:bodyPr>
          <a:lstStyle/>
          <a:p>
            <a:pPr algn="ctr" defTabSz="957151">
              <a:spcBef>
                <a:spcPct val="50000"/>
              </a:spcBef>
            </a:pPr>
            <a:r>
              <a:rPr lang="ja-JP" altLang="en-US" sz="700" b="1" dirty="0">
                <a:latin typeface="ＭＳ Ｐゴシック" charset="-128"/>
              </a:rPr>
              <a:t>平成</a:t>
            </a:r>
            <a:r>
              <a:rPr lang="en-US" altLang="ja-JP" sz="700" b="1" dirty="0">
                <a:latin typeface="ＭＳ Ｐゴシック" charset="-128"/>
              </a:rPr>
              <a:t>25</a:t>
            </a:r>
            <a:r>
              <a:rPr lang="ja-JP" altLang="en-US" sz="700" b="1" dirty="0">
                <a:latin typeface="ＭＳ Ｐゴシック" charset="-128"/>
              </a:rPr>
              <a:t>年</a:t>
            </a:r>
          </a:p>
        </p:txBody>
      </p:sp>
      <p:sp>
        <p:nvSpPr>
          <p:cNvPr id="28681" name="Text Box 111"/>
          <p:cNvSpPr txBox="1">
            <a:spLocks noChangeArrowheads="1"/>
          </p:cNvSpPr>
          <p:nvPr/>
        </p:nvSpPr>
        <p:spPr bwMode="auto">
          <a:xfrm>
            <a:off x="5719777" y="1306514"/>
            <a:ext cx="1266825" cy="419100"/>
          </a:xfrm>
          <a:prstGeom prst="rect">
            <a:avLst/>
          </a:prstGeom>
          <a:noFill/>
          <a:ln w="38100" cmpd="dbl" algn="ctr">
            <a:noFill/>
            <a:miter lim="800000"/>
            <a:headEnd/>
            <a:tailEnd/>
          </a:ln>
        </p:spPr>
        <p:txBody>
          <a:bodyPr lIns="95770" tIns="47885" rIns="95770" bIns="47885">
            <a:spAutoFit/>
          </a:bodyPr>
          <a:lstStyle/>
          <a:p>
            <a:pPr defTabSz="957151">
              <a:spcBef>
                <a:spcPct val="50000"/>
              </a:spcBef>
            </a:pPr>
            <a:r>
              <a:rPr lang="en-US" altLang="ja-JP" sz="700" dirty="0">
                <a:solidFill>
                  <a:schemeClr val="accent2"/>
                </a:solidFill>
              </a:rPr>
              <a:t>●</a:t>
            </a:r>
            <a:r>
              <a:rPr lang="ja-JP" altLang="en-US" sz="700" dirty="0">
                <a:solidFill>
                  <a:schemeClr val="accent2"/>
                </a:solidFill>
              </a:rPr>
              <a:t>障害者基本法抜本改正・制度改革の推進体制等に関する法案の提出</a:t>
            </a:r>
          </a:p>
        </p:txBody>
      </p:sp>
      <p:sp>
        <p:nvSpPr>
          <p:cNvPr id="28682" name="Text Box 112"/>
          <p:cNvSpPr txBox="1">
            <a:spLocks noChangeArrowheads="1"/>
          </p:cNvSpPr>
          <p:nvPr/>
        </p:nvSpPr>
        <p:spPr bwMode="auto">
          <a:xfrm>
            <a:off x="8078802" y="1470047"/>
            <a:ext cx="1177925" cy="462959"/>
          </a:xfrm>
          <a:prstGeom prst="rect">
            <a:avLst/>
          </a:prstGeom>
          <a:noFill/>
          <a:ln w="38100" cmpd="dbl" algn="ctr">
            <a:noFill/>
            <a:miter lim="800000"/>
            <a:headEnd/>
            <a:tailEnd/>
          </a:ln>
        </p:spPr>
        <p:txBody>
          <a:bodyPr lIns="95770" tIns="47885" rIns="95770" bIns="47885">
            <a:spAutoFit/>
          </a:bodyPr>
          <a:lstStyle/>
          <a:p>
            <a:pPr defTabSz="957151">
              <a:lnSpc>
                <a:spcPct val="85000"/>
              </a:lnSpc>
              <a:spcBef>
                <a:spcPct val="50000"/>
              </a:spcBef>
            </a:pPr>
            <a:r>
              <a:rPr lang="en-US" altLang="ja-JP" sz="700" dirty="0">
                <a:solidFill>
                  <a:schemeClr val="accent2"/>
                </a:solidFill>
              </a:rPr>
              <a:t>●</a:t>
            </a:r>
            <a:r>
              <a:rPr lang="ja-JP" altLang="en-US" sz="700" dirty="0">
                <a:solidFill>
                  <a:schemeClr val="accent2"/>
                </a:solidFill>
              </a:rPr>
              <a:t>障害者差別禁止法案（仮称）の提出（改革の推進に必要な他の関係法律の一括整備法案も検討）</a:t>
            </a:r>
          </a:p>
        </p:txBody>
      </p:sp>
      <p:sp>
        <p:nvSpPr>
          <p:cNvPr id="28683" name="Text Box 113"/>
          <p:cNvSpPr txBox="1">
            <a:spLocks noChangeArrowheads="1"/>
          </p:cNvSpPr>
          <p:nvPr/>
        </p:nvSpPr>
        <p:spPr bwMode="auto">
          <a:xfrm>
            <a:off x="6899276" y="1795464"/>
            <a:ext cx="1119188" cy="280987"/>
          </a:xfrm>
          <a:prstGeom prst="rect">
            <a:avLst/>
          </a:prstGeom>
          <a:noFill/>
          <a:ln w="38100" cmpd="dbl" algn="ctr">
            <a:noFill/>
            <a:miter lim="800000"/>
            <a:headEnd/>
            <a:tailEnd/>
          </a:ln>
        </p:spPr>
        <p:txBody>
          <a:bodyPr lIns="95770" tIns="47885" rIns="95770" bIns="47885">
            <a:spAutoFit/>
          </a:bodyPr>
          <a:lstStyle/>
          <a:p>
            <a:pPr defTabSz="957151">
              <a:lnSpc>
                <a:spcPct val="85000"/>
              </a:lnSpc>
              <a:spcBef>
                <a:spcPct val="50000"/>
              </a:spcBef>
            </a:pPr>
            <a:r>
              <a:rPr lang="en-US" altLang="ja-JP" sz="700" dirty="0">
                <a:solidFill>
                  <a:schemeClr val="accent2"/>
                </a:solidFill>
              </a:rPr>
              <a:t>●</a:t>
            </a:r>
            <a:r>
              <a:rPr lang="ja-JP" altLang="en-US" sz="700" dirty="0">
                <a:solidFill>
                  <a:schemeClr val="accent2"/>
                </a:solidFill>
              </a:rPr>
              <a:t>障害者総合福祉法案（仮称）の提出</a:t>
            </a:r>
          </a:p>
        </p:txBody>
      </p:sp>
      <p:sp>
        <p:nvSpPr>
          <p:cNvPr id="28684" name="Text Box 114"/>
          <p:cNvSpPr txBox="1">
            <a:spLocks noChangeArrowheads="1"/>
          </p:cNvSpPr>
          <p:nvPr/>
        </p:nvSpPr>
        <p:spPr bwMode="auto">
          <a:xfrm>
            <a:off x="4540253" y="1143000"/>
            <a:ext cx="1355725" cy="204788"/>
          </a:xfrm>
          <a:prstGeom prst="rect">
            <a:avLst/>
          </a:prstGeom>
          <a:noFill/>
          <a:ln w="38100" cmpd="dbl" algn="ctr">
            <a:noFill/>
            <a:miter lim="800000"/>
            <a:headEnd/>
            <a:tailEnd/>
          </a:ln>
        </p:spPr>
        <p:txBody>
          <a:bodyPr lIns="95770" tIns="47885" rIns="95770" bIns="47885">
            <a:spAutoFit/>
          </a:bodyPr>
          <a:lstStyle/>
          <a:p>
            <a:pPr algn="ctr" defTabSz="957151">
              <a:spcBef>
                <a:spcPct val="50000"/>
              </a:spcBef>
            </a:pPr>
            <a:r>
              <a:rPr lang="ja-JP" altLang="en-US" sz="700" b="1" dirty="0">
                <a:latin typeface="ＭＳ Ｐゴシック" charset="-128"/>
              </a:rPr>
              <a:t>平成</a:t>
            </a:r>
            <a:r>
              <a:rPr lang="en-US" altLang="ja-JP" sz="700" b="1" dirty="0">
                <a:latin typeface="ＭＳ Ｐゴシック" charset="-128"/>
              </a:rPr>
              <a:t>21</a:t>
            </a:r>
            <a:r>
              <a:rPr lang="ja-JP" altLang="en-US" sz="700" b="1" dirty="0">
                <a:latin typeface="ＭＳ Ｐゴシック" charset="-128"/>
              </a:rPr>
              <a:t>年</a:t>
            </a:r>
            <a:r>
              <a:rPr lang="en-US" altLang="ja-JP" sz="700" b="1" dirty="0">
                <a:latin typeface="ＭＳ Ｐゴシック" charset="-128"/>
              </a:rPr>
              <a:t>12</a:t>
            </a:r>
            <a:r>
              <a:rPr lang="ja-JP" altLang="en-US" sz="700" b="1" dirty="0">
                <a:latin typeface="ＭＳ Ｐゴシック" charset="-128"/>
              </a:rPr>
              <a:t>月～平成</a:t>
            </a:r>
            <a:r>
              <a:rPr lang="en-US" altLang="ja-JP" sz="700" b="1" dirty="0">
                <a:latin typeface="ＭＳ Ｐゴシック" charset="-128"/>
              </a:rPr>
              <a:t>22</a:t>
            </a:r>
            <a:r>
              <a:rPr lang="ja-JP" altLang="en-US" sz="700" b="1" dirty="0">
                <a:latin typeface="ＭＳ Ｐゴシック" charset="-128"/>
              </a:rPr>
              <a:t>年</a:t>
            </a:r>
          </a:p>
        </p:txBody>
      </p:sp>
      <p:sp>
        <p:nvSpPr>
          <p:cNvPr id="28685" name="Text Box 119"/>
          <p:cNvSpPr txBox="1">
            <a:spLocks noChangeArrowheads="1"/>
          </p:cNvSpPr>
          <p:nvPr/>
        </p:nvSpPr>
        <p:spPr bwMode="auto">
          <a:xfrm>
            <a:off x="7134226" y="1360512"/>
            <a:ext cx="1120776" cy="312737"/>
          </a:xfrm>
          <a:prstGeom prst="rect">
            <a:avLst/>
          </a:prstGeom>
          <a:noFill/>
          <a:ln w="38100" cmpd="dbl" algn="ctr">
            <a:noFill/>
            <a:miter lim="800000"/>
            <a:headEnd/>
            <a:tailEnd/>
          </a:ln>
        </p:spPr>
        <p:txBody>
          <a:bodyPr lIns="95770" tIns="47885" rIns="95770" bIns="47885">
            <a:spAutoFit/>
          </a:bodyPr>
          <a:lstStyle/>
          <a:p>
            <a:pPr defTabSz="957151">
              <a:spcBef>
                <a:spcPct val="50000"/>
              </a:spcBef>
            </a:pPr>
            <a:r>
              <a:rPr lang="en-US" altLang="ja-JP" sz="700" dirty="0">
                <a:solidFill>
                  <a:schemeClr val="accent2"/>
                </a:solidFill>
              </a:rPr>
              <a:t>●</a:t>
            </a:r>
            <a:r>
              <a:rPr lang="ja-JP" altLang="en-US" sz="700" dirty="0">
                <a:solidFill>
                  <a:schemeClr val="accent2"/>
                </a:solidFill>
              </a:rPr>
              <a:t>次期障害者基本計画決定（</a:t>
            </a:r>
            <a:r>
              <a:rPr lang="en-US" altLang="ja-JP" sz="700" dirty="0">
                <a:solidFill>
                  <a:schemeClr val="accent2"/>
                </a:solidFill>
              </a:rPr>
              <a:t>12</a:t>
            </a:r>
            <a:r>
              <a:rPr lang="ja-JP" altLang="en-US" sz="700" dirty="0">
                <a:solidFill>
                  <a:schemeClr val="accent2"/>
                </a:solidFill>
              </a:rPr>
              <a:t>月目途）</a:t>
            </a:r>
          </a:p>
        </p:txBody>
      </p:sp>
      <p:sp>
        <p:nvSpPr>
          <p:cNvPr id="28686" name="Line 120"/>
          <p:cNvSpPr>
            <a:spLocks noChangeShapeType="1"/>
          </p:cNvSpPr>
          <p:nvPr/>
        </p:nvSpPr>
        <p:spPr bwMode="auto">
          <a:xfrm>
            <a:off x="3714756" y="1306513"/>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687" name="Rectangle 121"/>
          <p:cNvSpPr>
            <a:spLocks noChangeArrowheads="1"/>
          </p:cNvSpPr>
          <p:nvPr/>
        </p:nvSpPr>
        <p:spPr bwMode="auto">
          <a:xfrm>
            <a:off x="3714756" y="1143000"/>
            <a:ext cx="6015038" cy="871538"/>
          </a:xfrm>
          <a:prstGeom prst="rect">
            <a:avLst/>
          </a:prstGeom>
          <a:noFill/>
          <a:ln w="28575" algn="ctr">
            <a:solidFill>
              <a:srgbClr val="000080"/>
            </a:solidFill>
            <a:miter lim="800000"/>
            <a:headEnd/>
            <a:tailEnd/>
          </a:ln>
        </p:spPr>
        <p:txBody>
          <a:bodyPr wrap="none" lIns="95770" tIns="47885" rIns="95770" bIns="47885" anchor="ctr"/>
          <a:lstStyle/>
          <a:p>
            <a:endParaRPr lang="ja-JP" altLang="en-US"/>
          </a:p>
        </p:txBody>
      </p:sp>
      <p:sp>
        <p:nvSpPr>
          <p:cNvPr id="28688" name="Line 140"/>
          <p:cNvSpPr>
            <a:spLocks noChangeShapeType="1"/>
          </p:cNvSpPr>
          <p:nvPr/>
        </p:nvSpPr>
        <p:spPr bwMode="auto">
          <a:xfrm>
            <a:off x="7842263" y="1958975"/>
            <a:ext cx="354013" cy="0"/>
          </a:xfrm>
          <a:prstGeom prst="line">
            <a:avLst/>
          </a:prstGeom>
          <a:noFill/>
          <a:ln w="9525">
            <a:solidFill>
              <a:srgbClr val="000080"/>
            </a:solidFill>
            <a:prstDash val="dash"/>
            <a:round/>
            <a:headEnd/>
            <a:tailEnd type="triangle" w="med" len="med"/>
          </a:ln>
        </p:spPr>
        <p:txBody>
          <a:bodyPr wrap="none" lIns="95770" tIns="47885" rIns="95770" bIns="47885" anchor="ctr"/>
          <a:lstStyle/>
          <a:p>
            <a:endParaRPr lang="ja-JP" altLang="en-US"/>
          </a:p>
        </p:txBody>
      </p:sp>
      <p:sp>
        <p:nvSpPr>
          <p:cNvPr id="28689" name="Text Box 141"/>
          <p:cNvSpPr txBox="1">
            <a:spLocks noChangeArrowheads="1"/>
          </p:cNvSpPr>
          <p:nvPr/>
        </p:nvSpPr>
        <p:spPr bwMode="auto">
          <a:xfrm>
            <a:off x="8137525" y="1851032"/>
            <a:ext cx="869950" cy="187325"/>
          </a:xfrm>
          <a:prstGeom prst="rect">
            <a:avLst/>
          </a:prstGeom>
          <a:noFill/>
          <a:ln w="38100" cmpd="dbl" algn="ctr">
            <a:noFill/>
            <a:miter lim="800000"/>
            <a:headEnd/>
            <a:tailEnd/>
          </a:ln>
        </p:spPr>
        <p:txBody>
          <a:bodyPr lIns="95770" tIns="47885" rIns="95770" bIns="47885">
            <a:spAutoFit/>
          </a:bodyPr>
          <a:lstStyle/>
          <a:p>
            <a:pPr defTabSz="957151">
              <a:lnSpc>
                <a:spcPct val="85000"/>
              </a:lnSpc>
              <a:spcBef>
                <a:spcPct val="50000"/>
              </a:spcBef>
            </a:pPr>
            <a:r>
              <a:rPr lang="ja-JP" altLang="en-US" sz="700" dirty="0"/>
              <a:t>８月までの施行</a:t>
            </a:r>
          </a:p>
        </p:txBody>
      </p:sp>
      <p:sp>
        <p:nvSpPr>
          <p:cNvPr id="28690" name="AutoShape 149"/>
          <p:cNvSpPr>
            <a:spLocks noChangeArrowheads="1"/>
          </p:cNvSpPr>
          <p:nvPr/>
        </p:nvSpPr>
        <p:spPr bwMode="auto">
          <a:xfrm>
            <a:off x="117476" y="327044"/>
            <a:ext cx="9671050" cy="434975"/>
          </a:xfrm>
          <a:prstGeom prst="flowChartProcess">
            <a:avLst/>
          </a:prstGeom>
          <a:noFill/>
          <a:ln w="38100" algn="ctr">
            <a:solidFill>
              <a:srgbClr val="FF0000"/>
            </a:solidFill>
            <a:prstDash val="sysDot"/>
            <a:miter lim="800000"/>
            <a:headEnd/>
            <a:tailEnd/>
          </a:ln>
        </p:spPr>
        <p:txBody>
          <a:bodyPr lIns="95770" tIns="47885" rIns="95770" bIns="47885" anchor="ctr"/>
          <a:lstStyle/>
          <a:p>
            <a:pPr defTabSz="957151"/>
            <a:r>
              <a:rPr lang="en-US" altLang="ja-JP" sz="900" dirty="0"/>
              <a:t>●</a:t>
            </a:r>
            <a:r>
              <a:rPr lang="ja-JP" altLang="en-US" sz="900" dirty="0" err="1"/>
              <a:t>障がい</a:t>
            </a:r>
            <a:r>
              <a:rPr lang="ja-JP" altLang="en-US" sz="900" dirty="0"/>
              <a:t>者制度改革推進会議の「障害者制度改革の推進のための基本的な方向（第一次意見）」（平成</a:t>
            </a:r>
            <a:r>
              <a:rPr lang="en-US" altLang="ja-JP" sz="900" dirty="0"/>
              <a:t>22</a:t>
            </a:r>
            <a:r>
              <a:rPr lang="ja-JP" altLang="en-US" sz="900" dirty="0"/>
              <a:t>年</a:t>
            </a:r>
            <a:r>
              <a:rPr lang="en-US" altLang="ja-JP" sz="900" dirty="0"/>
              <a:t>6</a:t>
            </a:r>
            <a:r>
              <a:rPr lang="ja-JP" altLang="en-US" sz="900" dirty="0"/>
              <a:t>月</a:t>
            </a:r>
            <a:r>
              <a:rPr lang="en-US" altLang="ja-JP" sz="900" dirty="0"/>
              <a:t>7</a:t>
            </a:r>
            <a:r>
              <a:rPr lang="ja-JP" altLang="en-US" sz="900" dirty="0"/>
              <a:t>日）</a:t>
            </a:r>
          </a:p>
          <a:p>
            <a:pPr defTabSz="957151"/>
            <a:r>
              <a:rPr lang="ja-JP" altLang="en-US" sz="900" dirty="0"/>
              <a:t>　 を最大限に尊重し、我が国の障害者に係る制度の集中的な改革の推進を図る。</a:t>
            </a:r>
          </a:p>
        </p:txBody>
      </p:sp>
      <p:sp>
        <p:nvSpPr>
          <p:cNvPr id="28691" name="AutoShape 155"/>
          <p:cNvSpPr>
            <a:spLocks noChangeArrowheads="1"/>
          </p:cNvSpPr>
          <p:nvPr/>
        </p:nvSpPr>
        <p:spPr bwMode="auto">
          <a:xfrm>
            <a:off x="176213" y="1306517"/>
            <a:ext cx="3479800" cy="1470025"/>
          </a:xfrm>
          <a:prstGeom prst="flowChartProcess">
            <a:avLst/>
          </a:prstGeom>
          <a:solidFill>
            <a:schemeClr val="bg1"/>
          </a:solidFill>
          <a:ln w="31750">
            <a:solidFill>
              <a:srgbClr val="000080"/>
            </a:solidFill>
            <a:miter lim="800000"/>
            <a:headEnd/>
            <a:tailEnd/>
          </a:ln>
        </p:spPr>
        <p:txBody>
          <a:bodyPr lIns="95770" tIns="47885" rIns="95770" bIns="47885" anchor="ctr"/>
          <a:lstStyle/>
          <a:p>
            <a:pPr defTabSz="957151"/>
            <a:endParaRPr lang="en-US" altLang="ja-JP" sz="800" dirty="0"/>
          </a:p>
          <a:p>
            <a:pPr defTabSz="957151"/>
            <a:endParaRPr lang="en-US" altLang="ja-JP" sz="800" dirty="0"/>
          </a:p>
        </p:txBody>
      </p:sp>
      <p:sp>
        <p:nvSpPr>
          <p:cNvPr id="28692" name="AutoShape 152"/>
          <p:cNvSpPr>
            <a:spLocks noChangeArrowheads="1"/>
          </p:cNvSpPr>
          <p:nvPr/>
        </p:nvSpPr>
        <p:spPr bwMode="auto">
          <a:xfrm>
            <a:off x="236538" y="1252563"/>
            <a:ext cx="2357437" cy="161925"/>
          </a:xfrm>
          <a:prstGeom prst="flowChartAlternateProcess">
            <a:avLst/>
          </a:prstGeom>
          <a:solidFill>
            <a:schemeClr val="accent2"/>
          </a:solidFill>
          <a:ln w="19050" algn="ctr">
            <a:noFill/>
            <a:miter lim="800000"/>
            <a:headEnd/>
            <a:tailEnd/>
          </a:ln>
        </p:spPr>
        <p:txBody>
          <a:bodyPr wrap="none" lIns="95770" tIns="47885" rIns="95770" bIns="47885" anchor="ctr"/>
          <a:lstStyle/>
          <a:p>
            <a:pPr algn="ctr" defTabSz="957151"/>
            <a:r>
              <a:rPr lang="ja-JP" altLang="en-US" sz="1000" dirty="0">
                <a:solidFill>
                  <a:schemeClr val="bg1"/>
                </a:solidFill>
              </a:rPr>
              <a:t>基礎的な課題における改革の方向性</a:t>
            </a:r>
          </a:p>
        </p:txBody>
      </p:sp>
      <p:sp>
        <p:nvSpPr>
          <p:cNvPr id="28693" name="AutoShape 156"/>
          <p:cNvSpPr>
            <a:spLocks noChangeArrowheads="1"/>
          </p:cNvSpPr>
          <p:nvPr/>
        </p:nvSpPr>
        <p:spPr bwMode="auto">
          <a:xfrm>
            <a:off x="176213" y="2994026"/>
            <a:ext cx="3479800" cy="3536950"/>
          </a:xfrm>
          <a:prstGeom prst="flowChartProcess">
            <a:avLst/>
          </a:prstGeom>
          <a:solidFill>
            <a:schemeClr val="bg1">
              <a:alpha val="0"/>
            </a:schemeClr>
          </a:solidFill>
          <a:ln w="31750">
            <a:solidFill>
              <a:srgbClr val="000080"/>
            </a:solidFill>
            <a:miter lim="800000"/>
            <a:headEnd/>
            <a:tailEnd/>
          </a:ln>
        </p:spPr>
        <p:txBody>
          <a:bodyPr lIns="95770" tIns="47885" rIns="95770" bIns="47885" anchor="ctr"/>
          <a:lstStyle/>
          <a:p>
            <a:pPr defTabSz="957151"/>
            <a:endParaRPr lang="ja-JP" altLang="ja-JP" sz="800" dirty="0"/>
          </a:p>
        </p:txBody>
      </p:sp>
      <p:sp>
        <p:nvSpPr>
          <p:cNvPr id="28694" name="AutoShape 154"/>
          <p:cNvSpPr>
            <a:spLocks noChangeArrowheads="1"/>
          </p:cNvSpPr>
          <p:nvPr/>
        </p:nvSpPr>
        <p:spPr bwMode="auto">
          <a:xfrm>
            <a:off x="236552" y="2938463"/>
            <a:ext cx="3360737" cy="163512"/>
          </a:xfrm>
          <a:prstGeom prst="flowChartAlternateProcess">
            <a:avLst/>
          </a:prstGeom>
          <a:solidFill>
            <a:schemeClr val="accent2"/>
          </a:solidFill>
          <a:ln w="19050" algn="ctr">
            <a:noFill/>
            <a:miter lim="800000"/>
            <a:headEnd/>
            <a:tailEnd/>
          </a:ln>
        </p:spPr>
        <p:txBody>
          <a:bodyPr wrap="none" lIns="95770" tIns="47885" rIns="95770" bIns="47885" anchor="ctr"/>
          <a:lstStyle/>
          <a:p>
            <a:pPr algn="ctr" defTabSz="957151"/>
            <a:r>
              <a:rPr lang="ja-JP" altLang="en-US" sz="1000" dirty="0">
                <a:solidFill>
                  <a:schemeClr val="bg1"/>
                </a:solidFill>
              </a:rPr>
              <a:t>横断的課題における改革の基本的方向と今後の進め方</a:t>
            </a:r>
          </a:p>
        </p:txBody>
      </p:sp>
      <p:sp>
        <p:nvSpPr>
          <p:cNvPr id="28695" name="AutoShape 34"/>
          <p:cNvSpPr>
            <a:spLocks noChangeArrowheads="1"/>
          </p:cNvSpPr>
          <p:nvPr/>
        </p:nvSpPr>
        <p:spPr bwMode="auto">
          <a:xfrm>
            <a:off x="236552" y="3157539"/>
            <a:ext cx="3360737" cy="1143000"/>
          </a:xfrm>
          <a:prstGeom prst="flowChartProcess">
            <a:avLst/>
          </a:prstGeom>
          <a:solidFill>
            <a:schemeClr val="accent1">
              <a:alpha val="50195"/>
            </a:schemeClr>
          </a:solidFill>
          <a:ln w="12700" cap="rnd">
            <a:solidFill>
              <a:schemeClr val="tx1"/>
            </a:solidFill>
            <a:prstDash val="sysDot"/>
            <a:miter lim="800000"/>
            <a:headEnd/>
            <a:tailEnd/>
          </a:ln>
        </p:spPr>
        <p:txBody>
          <a:bodyPr lIns="95770" tIns="47885" rIns="95770" bIns="47885" anchor="ctr"/>
          <a:lstStyle/>
          <a:p>
            <a:pPr defTabSz="957151"/>
            <a:r>
              <a:rPr lang="ja-JP" altLang="en-US" sz="1000" b="1" u="sng" dirty="0"/>
              <a:t>（１）障害者基本法の改正と改革の推進体制</a:t>
            </a:r>
          </a:p>
          <a:p>
            <a:pPr defTabSz="957151"/>
            <a:r>
              <a:rPr lang="ja-JP" altLang="en-US" sz="800" dirty="0"/>
              <a:t>・障害や差別の定義を始め、基本的施策に関する規定の見直し・追加</a:t>
            </a:r>
          </a:p>
          <a:p>
            <a:pPr defTabSz="957151"/>
            <a:r>
              <a:rPr lang="ja-JP" altLang="en-US" sz="800" dirty="0"/>
              <a:t>・改革の集中期間内における改革の推進等を担う審議会組織の設置</a:t>
            </a:r>
          </a:p>
          <a:p>
            <a:pPr defTabSz="957151"/>
            <a:r>
              <a:rPr lang="ja-JP" altLang="en-US" sz="800" dirty="0"/>
              <a:t>・改革の集中期間終了後に障害者権利条約の実施状況の監視等を　</a:t>
            </a:r>
          </a:p>
          <a:p>
            <a:pPr defTabSz="957151"/>
            <a:r>
              <a:rPr lang="ja-JP" altLang="en-US" sz="800" dirty="0"/>
              <a:t>  担ういわゆるモニタリング機関の法的位置付け　等</a:t>
            </a:r>
          </a:p>
          <a:p>
            <a:pPr defTabSz="957151"/>
            <a:endParaRPr lang="ja-JP" altLang="en-US" sz="800" i="1" dirty="0"/>
          </a:p>
          <a:p>
            <a:pPr defTabSz="957151"/>
            <a:r>
              <a:rPr lang="ja-JP" altLang="en-US" sz="800" i="1" dirty="0"/>
              <a:t>→第一次意見に沿って検討、</a:t>
            </a:r>
            <a:r>
              <a:rPr lang="en-US" altLang="ja-JP" sz="800" i="1" dirty="0"/>
              <a:t>23</a:t>
            </a:r>
            <a:r>
              <a:rPr lang="ja-JP" altLang="en-US" sz="800" i="1" dirty="0"/>
              <a:t>年に法案提出を目指す</a:t>
            </a:r>
          </a:p>
        </p:txBody>
      </p:sp>
      <p:sp>
        <p:nvSpPr>
          <p:cNvPr id="28696" name="AutoShape 35"/>
          <p:cNvSpPr>
            <a:spLocks noChangeArrowheads="1"/>
          </p:cNvSpPr>
          <p:nvPr/>
        </p:nvSpPr>
        <p:spPr bwMode="auto">
          <a:xfrm>
            <a:off x="236552" y="4354538"/>
            <a:ext cx="3360737" cy="1089025"/>
          </a:xfrm>
          <a:prstGeom prst="flowChartProcess">
            <a:avLst/>
          </a:prstGeom>
          <a:solidFill>
            <a:schemeClr val="accent1">
              <a:alpha val="50195"/>
            </a:schemeClr>
          </a:solidFill>
          <a:ln w="12700" cap="rnd">
            <a:solidFill>
              <a:schemeClr val="tx1"/>
            </a:solidFill>
            <a:prstDash val="sysDot"/>
            <a:miter lim="800000"/>
            <a:headEnd/>
            <a:tailEnd/>
          </a:ln>
        </p:spPr>
        <p:txBody>
          <a:bodyPr lIns="95770" tIns="47885" rIns="95770" bIns="47885" anchor="ctr"/>
          <a:lstStyle/>
          <a:p>
            <a:pPr defTabSz="957151"/>
            <a:r>
              <a:rPr lang="ja-JP" altLang="en-US" sz="1000" b="1" u="sng" dirty="0"/>
              <a:t>（２）障害を理由とする差別の禁止に関する法律の制定等</a:t>
            </a:r>
          </a:p>
          <a:p>
            <a:pPr defTabSz="957151"/>
            <a:r>
              <a:rPr lang="ja-JP" altLang="en-US" sz="800" dirty="0"/>
              <a:t>・障害者に対する差別を禁止し、被害を受けた場合の救済等を目的と</a:t>
            </a:r>
          </a:p>
          <a:p>
            <a:pPr defTabSz="957151"/>
            <a:r>
              <a:rPr lang="ja-JP" altLang="en-US" sz="800" dirty="0"/>
              <a:t>  した制度の構築</a:t>
            </a:r>
          </a:p>
          <a:p>
            <a:pPr defTabSz="957151"/>
            <a:endParaRPr lang="ja-JP" altLang="en-US" sz="800" dirty="0"/>
          </a:p>
          <a:p>
            <a:pPr defTabSz="957151"/>
            <a:r>
              <a:rPr lang="ja-JP" altLang="en-US" sz="800" i="1" dirty="0"/>
              <a:t>→第一次意見に沿って検討、</a:t>
            </a:r>
            <a:r>
              <a:rPr lang="en-US" altLang="ja-JP" sz="800" i="1" dirty="0"/>
              <a:t>25</a:t>
            </a:r>
            <a:r>
              <a:rPr lang="ja-JP" altLang="en-US" sz="800" i="1" dirty="0"/>
              <a:t>年に法案提出を目指す</a:t>
            </a:r>
          </a:p>
          <a:p>
            <a:pPr defTabSz="957151"/>
            <a:r>
              <a:rPr lang="ja-JP" altLang="en-US" sz="800" i="1" dirty="0"/>
              <a:t>　これに関連し、人権救済制度に関する法案も早急に提出できるよう検討</a:t>
            </a:r>
          </a:p>
        </p:txBody>
      </p:sp>
      <p:sp>
        <p:nvSpPr>
          <p:cNvPr id="28697" name="AutoShape 36"/>
          <p:cNvSpPr>
            <a:spLocks noChangeArrowheads="1"/>
          </p:cNvSpPr>
          <p:nvPr/>
        </p:nvSpPr>
        <p:spPr bwMode="auto">
          <a:xfrm>
            <a:off x="236552" y="5497514"/>
            <a:ext cx="3360737" cy="925512"/>
          </a:xfrm>
          <a:prstGeom prst="flowChartProcess">
            <a:avLst/>
          </a:prstGeom>
          <a:solidFill>
            <a:schemeClr val="accent1">
              <a:alpha val="50195"/>
            </a:schemeClr>
          </a:solidFill>
          <a:ln w="12700" cap="rnd">
            <a:solidFill>
              <a:schemeClr val="tx1"/>
            </a:solidFill>
            <a:prstDash val="sysDot"/>
            <a:miter lim="800000"/>
            <a:headEnd/>
            <a:tailEnd/>
          </a:ln>
        </p:spPr>
        <p:txBody>
          <a:bodyPr lIns="95770" tIns="47885" rIns="95770" bIns="47885" anchor="ctr"/>
          <a:lstStyle/>
          <a:p>
            <a:pPr defTabSz="957151"/>
            <a:r>
              <a:rPr lang="ja-JP" altLang="en-US" sz="1000" b="1" u="sng" dirty="0"/>
              <a:t>（３）「障害者総合福祉法」（仮称）の制定</a:t>
            </a:r>
          </a:p>
          <a:p>
            <a:pPr defTabSz="957151"/>
            <a:r>
              <a:rPr lang="ja-JP" altLang="en-US" sz="800" dirty="0"/>
              <a:t>・制度の谷間のない支援の提供、個々のニーズに基づいた地域生活</a:t>
            </a:r>
          </a:p>
          <a:p>
            <a:pPr defTabSz="957151"/>
            <a:r>
              <a:rPr lang="ja-JP" altLang="en-US" sz="800" dirty="0"/>
              <a:t>  支援体系の整備等を内容とする制度の構築</a:t>
            </a:r>
          </a:p>
          <a:p>
            <a:pPr defTabSz="957151"/>
            <a:endParaRPr lang="ja-JP" altLang="en-US" sz="800" dirty="0"/>
          </a:p>
          <a:p>
            <a:pPr defTabSz="957151"/>
            <a:r>
              <a:rPr lang="ja-JP" altLang="en-US" sz="800" i="1" dirty="0"/>
              <a:t>→第一次意見に沿って検討、</a:t>
            </a:r>
            <a:r>
              <a:rPr lang="en-US" altLang="ja-JP" sz="800" i="1" dirty="0"/>
              <a:t>24</a:t>
            </a:r>
            <a:r>
              <a:rPr lang="ja-JP" altLang="en-US" sz="800" i="1" dirty="0"/>
              <a:t>年に法案提出、</a:t>
            </a:r>
            <a:r>
              <a:rPr lang="en-US" altLang="ja-JP" sz="800" i="1" dirty="0"/>
              <a:t>25</a:t>
            </a:r>
            <a:r>
              <a:rPr lang="ja-JP" altLang="en-US" sz="800" i="1" dirty="0"/>
              <a:t>年</a:t>
            </a:r>
            <a:r>
              <a:rPr lang="en-US" altLang="ja-JP" sz="800" i="1" dirty="0"/>
              <a:t>8</a:t>
            </a:r>
            <a:r>
              <a:rPr lang="ja-JP" altLang="en-US" sz="800" i="1" dirty="0"/>
              <a:t>月までの施行を目指す</a:t>
            </a:r>
          </a:p>
        </p:txBody>
      </p:sp>
      <p:sp>
        <p:nvSpPr>
          <p:cNvPr id="28698" name="AutoShape 33"/>
          <p:cNvSpPr>
            <a:spLocks noChangeArrowheads="1"/>
          </p:cNvSpPr>
          <p:nvPr/>
        </p:nvSpPr>
        <p:spPr bwMode="auto">
          <a:xfrm>
            <a:off x="4657727" y="6531000"/>
            <a:ext cx="2954338" cy="163513"/>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・アジア太平洋での障害分野の国際協力への貢献</a:t>
            </a:r>
          </a:p>
        </p:txBody>
      </p:sp>
      <p:sp>
        <p:nvSpPr>
          <p:cNvPr id="28699" name="AutoShape 28"/>
          <p:cNvSpPr>
            <a:spLocks noChangeArrowheads="1"/>
          </p:cNvSpPr>
          <p:nvPr/>
        </p:nvSpPr>
        <p:spPr bwMode="auto">
          <a:xfrm>
            <a:off x="4598988" y="4735513"/>
            <a:ext cx="2771776"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・虐待防止制度の構築に向けた必要な検討</a:t>
            </a:r>
          </a:p>
        </p:txBody>
      </p:sp>
      <p:sp>
        <p:nvSpPr>
          <p:cNvPr id="28700" name="AutoShape 159"/>
          <p:cNvSpPr>
            <a:spLocks noChangeArrowheads="1"/>
          </p:cNvSpPr>
          <p:nvPr/>
        </p:nvSpPr>
        <p:spPr bwMode="auto">
          <a:xfrm>
            <a:off x="236552" y="2176463"/>
            <a:ext cx="3360737" cy="544512"/>
          </a:xfrm>
          <a:prstGeom prst="flowChartProcess">
            <a:avLst/>
          </a:prstGeom>
          <a:solidFill>
            <a:schemeClr val="accent1">
              <a:alpha val="50195"/>
            </a:schemeClr>
          </a:solidFill>
          <a:ln w="12700" cap="rnd">
            <a:solidFill>
              <a:schemeClr val="tx1"/>
            </a:solidFill>
            <a:prstDash val="sysDot"/>
            <a:miter lim="800000"/>
            <a:headEnd/>
            <a:tailEnd/>
          </a:ln>
        </p:spPr>
        <p:txBody>
          <a:bodyPr lIns="95770" tIns="47885" rIns="95770" bIns="47885" anchor="ctr"/>
          <a:lstStyle/>
          <a:p>
            <a:pPr defTabSz="957151"/>
            <a:r>
              <a:rPr lang="ja-JP" altLang="en-US" sz="900" b="1" u="sng" dirty="0"/>
              <a:t>（２）障害のとらえ方と諸定義の明確化</a:t>
            </a:r>
          </a:p>
          <a:p>
            <a:pPr defTabSz="957151"/>
            <a:r>
              <a:rPr lang="ja-JP" altLang="en-US" sz="800" dirty="0"/>
              <a:t>障害の定義の見直し、合理的配慮が提供されない場合を含む障害を理由とする差別や、手話その他の非音声言語の定義の明確化</a:t>
            </a:r>
            <a:endParaRPr lang="ja-JP" altLang="en-US" sz="800" i="1" dirty="0"/>
          </a:p>
        </p:txBody>
      </p:sp>
      <p:sp>
        <p:nvSpPr>
          <p:cNvPr id="28701" name="AutoShape 160"/>
          <p:cNvSpPr>
            <a:spLocks noChangeArrowheads="1"/>
          </p:cNvSpPr>
          <p:nvPr/>
        </p:nvSpPr>
        <p:spPr bwMode="auto">
          <a:xfrm>
            <a:off x="236552" y="1470026"/>
            <a:ext cx="3360737" cy="652463"/>
          </a:xfrm>
          <a:prstGeom prst="flowChartProcess">
            <a:avLst/>
          </a:prstGeom>
          <a:solidFill>
            <a:schemeClr val="accent1">
              <a:alpha val="50195"/>
            </a:schemeClr>
          </a:solidFill>
          <a:ln w="12700" cap="rnd">
            <a:solidFill>
              <a:schemeClr val="tx1"/>
            </a:solidFill>
            <a:prstDash val="sysDot"/>
            <a:miter lim="800000"/>
            <a:headEnd/>
            <a:tailEnd/>
          </a:ln>
        </p:spPr>
        <p:txBody>
          <a:bodyPr lIns="95770" tIns="47885" rIns="95770" bIns="47885" anchor="ctr"/>
          <a:lstStyle/>
          <a:p>
            <a:pPr defTabSz="957151"/>
            <a:r>
              <a:rPr lang="ja-JP" altLang="en-US" sz="900" b="1" u="sng" dirty="0"/>
              <a:t>（１）地域生活の実現とインクルーシブな社会の構築</a:t>
            </a:r>
          </a:p>
          <a:p>
            <a:pPr defTabSz="957151"/>
            <a:r>
              <a:rPr lang="ja-JP" altLang="en-US" sz="800" dirty="0"/>
              <a:t>・障害者が自ら選択する地域への移行支援や移行後の生活支援の充</a:t>
            </a:r>
          </a:p>
          <a:p>
            <a:pPr defTabSz="957151"/>
            <a:r>
              <a:rPr lang="ja-JP" altLang="en-US" sz="800" dirty="0"/>
              <a:t>  実、及び平等な社会参加、参画を柱に据えた施策の展開</a:t>
            </a:r>
          </a:p>
          <a:p>
            <a:pPr defTabSz="957151"/>
            <a:r>
              <a:rPr lang="ja-JP" altLang="en-US" sz="800" dirty="0"/>
              <a:t>・虐待のない社会づくり</a:t>
            </a:r>
          </a:p>
        </p:txBody>
      </p:sp>
      <p:sp>
        <p:nvSpPr>
          <p:cNvPr id="28702" name="AutoShape 165"/>
          <p:cNvSpPr>
            <a:spLocks noChangeArrowheads="1"/>
          </p:cNvSpPr>
          <p:nvPr/>
        </p:nvSpPr>
        <p:spPr bwMode="auto">
          <a:xfrm>
            <a:off x="6132513" y="490544"/>
            <a:ext cx="176212" cy="53975"/>
          </a:xfrm>
          <a:prstGeom prst="rightArrow">
            <a:avLst>
              <a:gd name="adj1" fmla="val 50000"/>
              <a:gd name="adj2" fmla="val 75345"/>
            </a:avLst>
          </a:prstGeom>
          <a:solidFill>
            <a:schemeClr val="accent2"/>
          </a:solidFill>
          <a:ln w="19050" algn="ctr">
            <a:solidFill>
              <a:schemeClr val="accent2"/>
            </a:solidFill>
            <a:miter lim="800000"/>
            <a:headEnd/>
            <a:tailEnd/>
          </a:ln>
        </p:spPr>
        <p:txBody>
          <a:bodyPr wrap="none" lIns="95770" tIns="47885" rIns="95770" bIns="47885" anchor="ctr"/>
          <a:lstStyle/>
          <a:p>
            <a:endParaRPr lang="ja-JP" altLang="en-US"/>
          </a:p>
        </p:txBody>
      </p:sp>
      <p:sp>
        <p:nvSpPr>
          <p:cNvPr id="28703" name="Line 166"/>
          <p:cNvSpPr>
            <a:spLocks noChangeShapeType="1"/>
          </p:cNvSpPr>
          <p:nvPr/>
        </p:nvSpPr>
        <p:spPr bwMode="auto">
          <a:xfrm>
            <a:off x="9139238" y="1143000"/>
            <a:ext cx="0" cy="5605463"/>
          </a:xfrm>
          <a:prstGeom prst="line">
            <a:avLst/>
          </a:prstGeom>
          <a:noFill/>
          <a:ln w="3175">
            <a:solidFill>
              <a:schemeClr val="tx1"/>
            </a:solidFill>
            <a:prstDash val="dash"/>
            <a:round/>
            <a:headEnd/>
            <a:tailEnd/>
          </a:ln>
        </p:spPr>
        <p:txBody>
          <a:bodyPr wrap="none" lIns="95770" tIns="47885" rIns="95770" bIns="47885" anchor="ctr"/>
          <a:lstStyle/>
          <a:p>
            <a:endParaRPr lang="ja-JP" altLang="en-US"/>
          </a:p>
        </p:txBody>
      </p:sp>
      <p:sp>
        <p:nvSpPr>
          <p:cNvPr id="28704" name="Text Box 167"/>
          <p:cNvSpPr txBox="1">
            <a:spLocks noChangeArrowheads="1"/>
          </p:cNvSpPr>
          <p:nvPr/>
        </p:nvSpPr>
        <p:spPr bwMode="auto">
          <a:xfrm>
            <a:off x="9080500" y="1143000"/>
            <a:ext cx="708026" cy="204788"/>
          </a:xfrm>
          <a:prstGeom prst="rect">
            <a:avLst/>
          </a:prstGeom>
          <a:noFill/>
          <a:ln w="38100" cmpd="dbl" algn="ctr">
            <a:noFill/>
            <a:miter lim="800000"/>
            <a:headEnd/>
            <a:tailEnd/>
          </a:ln>
        </p:spPr>
        <p:txBody>
          <a:bodyPr lIns="95770" tIns="47885" rIns="95770" bIns="47885">
            <a:spAutoFit/>
          </a:bodyPr>
          <a:lstStyle/>
          <a:p>
            <a:pPr algn="ctr" defTabSz="957151">
              <a:spcBef>
                <a:spcPct val="50000"/>
              </a:spcBef>
            </a:pPr>
            <a:r>
              <a:rPr lang="ja-JP" altLang="en-US" sz="700" b="1" dirty="0">
                <a:latin typeface="ＭＳ Ｐゴシック" charset="-128"/>
              </a:rPr>
              <a:t>平成</a:t>
            </a:r>
            <a:r>
              <a:rPr lang="en-US" altLang="ja-JP" sz="700" b="1" dirty="0">
                <a:latin typeface="ＭＳ Ｐゴシック" charset="-128"/>
              </a:rPr>
              <a:t>26</a:t>
            </a:r>
            <a:r>
              <a:rPr lang="ja-JP" altLang="en-US" sz="700" b="1" dirty="0">
                <a:latin typeface="ＭＳ Ｐゴシック" charset="-128"/>
              </a:rPr>
              <a:t>年</a:t>
            </a:r>
          </a:p>
        </p:txBody>
      </p:sp>
      <p:sp>
        <p:nvSpPr>
          <p:cNvPr id="28705" name="Line 168"/>
          <p:cNvSpPr>
            <a:spLocks noChangeShapeType="1"/>
          </p:cNvSpPr>
          <p:nvPr/>
        </p:nvSpPr>
        <p:spPr bwMode="auto">
          <a:xfrm>
            <a:off x="176213" y="1089025"/>
            <a:ext cx="0" cy="0"/>
          </a:xfrm>
          <a:prstGeom prst="line">
            <a:avLst/>
          </a:prstGeom>
          <a:noFill/>
          <a:ln w="38100">
            <a:solidFill>
              <a:srgbClr val="FF0000"/>
            </a:solidFill>
            <a:prstDash val="sysDot"/>
            <a:round/>
            <a:headEnd/>
            <a:tailEnd/>
          </a:ln>
        </p:spPr>
        <p:txBody>
          <a:bodyPr wrap="none" lIns="95770" tIns="47885" rIns="95770" bIns="47885" anchor="ctr"/>
          <a:lstStyle/>
          <a:p>
            <a:endParaRPr lang="ja-JP" altLang="en-US"/>
          </a:p>
        </p:txBody>
      </p:sp>
      <p:sp>
        <p:nvSpPr>
          <p:cNvPr id="28706" name="Text Box 186" descr="右上がり対角線 (太)"/>
          <p:cNvSpPr txBox="1">
            <a:spLocks noChangeArrowheads="1"/>
          </p:cNvSpPr>
          <p:nvPr/>
        </p:nvSpPr>
        <p:spPr bwMode="auto">
          <a:xfrm>
            <a:off x="6308726" y="327025"/>
            <a:ext cx="3479800" cy="373063"/>
          </a:xfrm>
          <a:prstGeom prst="rect">
            <a:avLst/>
          </a:prstGeom>
          <a:noFill/>
          <a:ln w="19050" algn="ctr">
            <a:noFill/>
            <a:miter lim="800000"/>
            <a:headEnd/>
            <a:tailEnd/>
          </a:ln>
        </p:spPr>
        <p:txBody>
          <a:bodyPr lIns="95770" tIns="47885" rIns="95770" bIns="47885">
            <a:spAutoFit/>
          </a:bodyPr>
          <a:lstStyle/>
          <a:p>
            <a:pPr defTabSz="957151"/>
            <a:r>
              <a:rPr lang="ja-JP" altLang="en-US" sz="900" dirty="0"/>
              <a:t>障害の有無にかかわらず、相互に個性の差異と多様性を尊重し、人格を認め合う共生社会の実現</a:t>
            </a:r>
          </a:p>
        </p:txBody>
      </p:sp>
      <p:sp>
        <p:nvSpPr>
          <p:cNvPr id="28707" name="AutoShape 187"/>
          <p:cNvSpPr>
            <a:spLocks noChangeArrowheads="1"/>
          </p:cNvSpPr>
          <p:nvPr/>
        </p:nvSpPr>
        <p:spPr bwMode="auto">
          <a:xfrm>
            <a:off x="117476" y="871538"/>
            <a:ext cx="9671050" cy="5932487"/>
          </a:xfrm>
          <a:prstGeom prst="flowChartProcess">
            <a:avLst/>
          </a:prstGeom>
          <a:noFill/>
          <a:ln w="38100" algn="ctr">
            <a:solidFill>
              <a:srgbClr val="FF0000"/>
            </a:solidFill>
            <a:prstDash val="sysDot"/>
            <a:miter lim="800000"/>
            <a:headEnd/>
            <a:tailEnd/>
          </a:ln>
        </p:spPr>
        <p:txBody>
          <a:bodyPr lIns="95770" tIns="47885" rIns="95770" bIns="47885" anchor="ctr"/>
          <a:lstStyle/>
          <a:p>
            <a:pPr defTabSz="957151"/>
            <a:endParaRPr lang="ja-JP" altLang="ja-JP" sz="900" dirty="0"/>
          </a:p>
        </p:txBody>
      </p:sp>
      <p:sp>
        <p:nvSpPr>
          <p:cNvPr id="28708" name="AutoShape 150"/>
          <p:cNvSpPr>
            <a:spLocks noChangeArrowheads="1"/>
          </p:cNvSpPr>
          <p:nvPr/>
        </p:nvSpPr>
        <p:spPr bwMode="auto">
          <a:xfrm>
            <a:off x="176214" y="815975"/>
            <a:ext cx="2771776" cy="217488"/>
          </a:xfrm>
          <a:prstGeom prst="flowChartProcess">
            <a:avLst/>
          </a:prstGeom>
          <a:solidFill>
            <a:srgbClr val="99CCFF"/>
          </a:solidFill>
          <a:ln w="19050" algn="ctr">
            <a:noFill/>
            <a:miter lim="800000"/>
            <a:headEnd/>
            <a:tailEnd/>
          </a:ln>
        </p:spPr>
        <p:txBody>
          <a:bodyPr wrap="none" lIns="95770" tIns="47885" rIns="95770" bIns="47885" anchor="ctr"/>
          <a:lstStyle/>
          <a:p>
            <a:pPr algn="ctr" defTabSz="957151"/>
            <a:r>
              <a:rPr lang="ja-JP" altLang="en-US" sz="1000" dirty="0"/>
              <a:t>障害者制度改革の基本的方向と今後の進め方</a:t>
            </a:r>
          </a:p>
        </p:txBody>
      </p:sp>
      <p:sp>
        <p:nvSpPr>
          <p:cNvPr id="28709" name="Line 188"/>
          <p:cNvSpPr>
            <a:spLocks noChangeShapeType="1"/>
          </p:cNvSpPr>
          <p:nvPr/>
        </p:nvSpPr>
        <p:spPr bwMode="auto">
          <a:xfrm flipH="1">
            <a:off x="4540251" y="1143000"/>
            <a:ext cx="58738" cy="5605463"/>
          </a:xfrm>
          <a:prstGeom prst="line">
            <a:avLst/>
          </a:prstGeom>
          <a:noFill/>
          <a:ln w="19050">
            <a:solidFill>
              <a:srgbClr val="000080"/>
            </a:solidFill>
            <a:round/>
            <a:headEnd/>
            <a:tailEnd/>
          </a:ln>
        </p:spPr>
        <p:txBody>
          <a:bodyPr wrap="none" lIns="95770" tIns="47885" rIns="95770" bIns="47885" anchor="ctr"/>
          <a:lstStyle/>
          <a:p>
            <a:endParaRPr lang="ja-JP" altLang="en-US"/>
          </a:p>
        </p:txBody>
      </p:sp>
      <p:sp>
        <p:nvSpPr>
          <p:cNvPr id="28710" name="Text Box 192" descr="右上がり対角線 (太)"/>
          <p:cNvSpPr txBox="1">
            <a:spLocks noChangeArrowheads="1"/>
          </p:cNvSpPr>
          <p:nvPr/>
        </p:nvSpPr>
        <p:spPr bwMode="auto">
          <a:xfrm>
            <a:off x="3656013" y="2449538"/>
            <a:ext cx="1001712"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(1) </a:t>
            </a:r>
            <a:r>
              <a:rPr lang="ja-JP" altLang="en-US" sz="700" b="1" u="sng" dirty="0">
                <a:latin typeface="ＭＳ Ｐゴシック" charset="-128"/>
              </a:rPr>
              <a:t>労働及び雇用</a:t>
            </a:r>
            <a:endParaRPr lang="ja-JP" altLang="en-US" sz="700" dirty="0">
              <a:latin typeface="ＭＳ Ｐゴシック" charset="-128"/>
            </a:endParaRPr>
          </a:p>
        </p:txBody>
      </p:sp>
      <p:sp>
        <p:nvSpPr>
          <p:cNvPr id="28711" name="Line 194"/>
          <p:cNvSpPr>
            <a:spLocks noChangeShapeType="1"/>
          </p:cNvSpPr>
          <p:nvPr/>
        </p:nvSpPr>
        <p:spPr bwMode="auto">
          <a:xfrm>
            <a:off x="3714756" y="2776538"/>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12" name="Text Box 195" descr="右上がり対角線 (太)"/>
          <p:cNvSpPr txBox="1">
            <a:spLocks noChangeArrowheads="1"/>
          </p:cNvSpPr>
          <p:nvPr/>
        </p:nvSpPr>
        <p:spPr bwMode="auto">
          <a:xfrm>
            <a:off x="3656013" y="3157539"/>
            <a:ext cx="1120776" cy="203200"/>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(2) </a:t>
            </a:r>
            <a:r>
              <a:rPr lang="ja-JP" altLang="en-US" sz="700" b="1" u="sng" dirty="0">
                <a:latin typeface="ＭＳ Ｐゴシック" charset="-128"/>
              </a:rPr>
              <a:t>教育</a:t>
            </a:r>
            <a:endParaRPr lang="ja-JP" altLang="en-US" sz="700" dirty="0">
              <a:latin typeface="ＭＳ Ｐゴシック" charset="-128"/>
            </a:endParaRPr>
          </a:p>
        </p:txBody>
      </p:sp>
      <p:sp>
        <p:nvSpPr>
          <p:cNvPr id="28713" name="Line 197"/>
          <p:cNvSpPr>
            <a:spLocks noChangeShapeType="1"/>
          </p:cNvSpPr>
          <p:nvPr/>
        </p:nvSpPr>
        <p:spPr bwMode="auto">
          <a:xfrm>
            <a:off x="3714756" y="3482975"/>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14" name="Text Box 198" descr="右上がり対角線 (太)"/>
          <p:cNvSpPr txBox="1">
            <a:spLocks noChangeArrowheads="1"/>
          </p:cNvSpPr>
          <p:nvPr/>
        </p:nvSpPr>
        <p:spPr bwMode="auto">
          <a:xfrm>
            <a:off x="3656028" y="3592520"/>
            <a:ext cx="884237"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(3) </a:t>
            </a:r>
            <a:r>
              <a:rPr lang="ja-JP" altLang="en-US" sz="700" b="1" u="sng" dirty="0">
                <a:latin typeface="ＭＳ Ｐゴシック" charset="-128"/>
              </a:rPr>
              <a:t>所得保障</a:t>
            </a:r>
          </a:p>
        </p:txBody>
      </p:sp>
      <p:sp>
        <p:nvSpPr>
          <p:cNvPr id="28715" name="Line 200"/>
          <p:cNvSpPr>
            <a:spLocks noChangeShapeType="1"/>
          </p:cNvSpPr>
          <p:nvPr/>
        </p:nvSpPr>
        <p:spPr bwMode="auto">
          <a:xfrm>
            <a:off x="3714756" y="3863975"/>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16" name="Text Box 201" descr="右上がり対角線 (太)"/>
          <p:cNvSpPr txBox="1">
            <a:spLocks noChangeArrowheads="1"/>
          </p:cNvSpPr>
          <p:nvPr/>
        </p:nvSpPr>
        <p:spPr bwMode="auto">
          <a:xfrm>
            <a:off x="3656028" y="4027492"/>
            <a:ext cx="884237"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(4) </a:t>
            </a:r>
            <a:r>
              <a:rPr lang="ja-JP" altLang="en-US" sz="700" b="1" u="sng" dirty="0">
                <a:latin typeface="ＭＳ Ｐゴシック" charset="-128"/>
              </a:rPr>
              <a:t>医療</a:t>
            </a:r>
          </a:p>
        </p:txBody>
      </p:sp>
      <p:sp>
        <p:nvSpPr>
          <p:cNvPr id="28717" name="Text Box 203" descr="右上がり対角線 (太)"/>
          <p:cNvSpPr txBox="1">
            <a:spLocks noChangeArrowheads="1"/>
          </p:cNvSpPr>
          <p:nvPr/>
        </p:nvSpPr>
        <p:spPr bwMode="auto">
          <a:xfrm>
            <a:off x="3656028" y="4462488"/>
            <a:ext cx="884237"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(5) </a:t>
            </a:r>
            <a:r>
              <a:rPr lang="ja-JP" altLang="en-US" sz="700" b="1" u="sng" dirty="0">
                <a:latin typeface="ＭＳ Ｐゴシック" charset="-128"/>
              </a:rPr>
              <a:t>障害児支援</a:t>
            </a:r>
          </a:p>
        </p:txBody>
      </p:sp>
      <p:sp>
        <p:nvSpPr>
          <p:cNvPr id="28718" name="Line 204"/>
          <p:cNvSpPr>
            <a:spLocks noChangeShapeType="1"/>
          </p:cNvSpPr>
          <p:nvPr/>
        </p:nvSpPr>
        <p:spPr bwMode="auto">
          <a:xfrm>
            <a:off x="3714756" y="4408488"/>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19" name="Text Box 205" descr="右上がり対角線 (太)"/>
          <p:cNvSpPr txBox="1">
            <a:spLocks noChangeArrowheads="1"/>
          </p:cNvSpPr>
          <p:nvPr/>
        </p:nvSpPr>
        <p:spPr bwMode="auto">
          <a:xfrm>
            <a:off x="3656028" y="4681538"/>
            <a:ext cx="884237" cy="203200"/>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(6) </a:t>
            </a:r>
            <a:r>
              <a:rPr lang="ja-JP" altLang="en-US" sz="700" b="1" u="sng" dirty="0">
                <a:latin typeface="ＭＳ Ｐゴシック" charset="-128"/>
              </a:rPr>
              <a:t>虐待防止</a:t>
            </a:r>
          </a:p>
        </p:txBody>
      </p:sp>
      <p:sp>
        <p:nvSpPr>
          <p:cNvPr id="28720" name="Line 206"/>
          <p:cNvSpPr>
            <a:spLocks noChangeShapeType="1"/>
          </p:cNvSpPr>
          <p:nvPr/>
        </p:nvSpPr>
        <p:spPr bwMode="auto">
          <a:xfrm>
            <a:off x="3714756" y="4681538"/>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21" name="Text Box 207" descr="右上がり対角線 (太)"/>
          <p:cNvSpPr txBox="1">
            <a:spLocks noChangeArrowheads="1"/>
          </p:cNvSpPr>
          <p:nvPr/>
        </p:nvSpPr>
        <p:spPr bwMode="auto">
          <a:xfrm>
            <a:off x="3656028" y="4953000"/>
            <a:ext cx="884237" cy="312738"/>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(7) </a:t>
            </a:r>
            <a:r>
              <a:rPr lang="ja-JP" altLang="en-US" sz="700" b="1" u="sng" dirty="0">
                <a:latin typeface="ＭＳ Ｐゴシック" charset="-128"/>
              </a:rPr>
              <a:t>建物利用・交通アクセス</a:t>
            </a:r>
          </a:p>
        </p:txBody>
      </p:sp>
      <p:sp>
        <p:nvSpPr>
          <p:cNvPr id="28722" name="Line 208"/>
          <p:cNvSpPr>
            <a:spLocks noChangeShapeType="1"/>
          </p:cNvSpPr>
          <p:nvPr/>
        </p:nvSpPr>
        <p:spPr bwMode="auto">
          <a:xfrm>
            <a:off x="3714756" y="4899025"/>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23" name="Text Box 209" descr="右上がり対角線 (太)"/>
          <p:cNvSpPr txBox="1">
            <a:spLocks noChangeArrowheads="1"/>
          </p:cNvSpPr>
          <p:nvPr/>
        </p:nvSpPr>
        <p:spPr bwMode="auto">
          <a:xfrm>
            <a:off x="3656013" y="5443562"/>
            <a:ext cx="1001712" cy="312149"/>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(8) </a:t>
            </a:r>
            <a:r>
              <a:rPr lang="ja-JP" altLang="en-US" sz="700" b="1" u="sng" dirty="0">
                <a:latin typeface="ＭＳ Ｐゴシック" charset="-128"/>
              </a:rPr>
              <a:t>情報アクセス・コミュニケーション保障</a:t>
            </a:r>
          </a:p>
        </p:txBody>
      </p:sp>
      <p:sp>
        <p:nvSpPr>
          <p:cNvPr id="28724" name="Line 210"/>
          <p:cNvSpPr>
            <a:spLocks noChangeShapeType="1"/>
          </p:cNvSpPr>
          <p:nvPr/>
        </p:nvSpPr>
        <p:spPr bwMode="auto">
          <a:xfrm>
            <a:off x="3714756" y="5334000"/>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25" name="Text Box 211" descr="右上がり対角線 (太)"/>
          <p:cNvSpPr txBox="1">
            <a:spLocks noChangeArrowheads="1"/>
          </p:cNvSpPr>
          <p:nvPr/>
        </p:nvSpPr>
        <p:spPr bwMode="auto">
          <a:xfrm>
            <a:off x="3656028" y="5878538"/>
            <a:ext cx="884237"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(9) </a:t>
            </a:r>
            <a:r>
              <a:rPr lang="ja-JP" altLang="en-US" sz="700" b="1" u="sng" dirty="0">
                <a:latin typeface="ＭＳ Ｐゴシック" charset="-128"/>
              </a:rPr>
              <a:t>政治参加</a:t>
            </a:r>
          </a:p>
        </p:txBody>
      </p:sp>
      <p:sp>
        <p:nvSpPr>
          <p:cNvPr id="28726" name="Line 212"/>
          <p:cNvSpPr>
            <a:spLocks noChangeShapeType="1"/>
          </p:cNvSpPr>
          <p:nvPr/>
        </p:nvSpPr>
        <p:spPr bwMode="auto">
          <a:xfrm>
            <a:off x="3714756" y="5768975"/>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27" name="Text Box 213" descr="右上がり対角線 (太)"/>
          <p:cNvSpPr txBox="1">
            <a:spLocks noChangeArrowheads="1"/>
          </p:cNvSpPr>
          <p:nvPr/>
        </p:nvSpPr>
        <p:spPr bwMode="auto">
          <a:xfrm>
            <a:off x="3656028" y="6313513"/>
            <a:ext cx="884237" cy="204787"/>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(10) </a:t>
            </a:r>
            <a:r>
              <a:rPr lang="ja-JP" altLang="en-US" sz="700" b="1" u="sng" dirty="0">
                <a:latin typeface="ＭＳ Ｐゴシック" charset="-128"/>
              </a:rPr>
              <a:t>司法手続</a:t>
            </a:r>
          </a:p>
        </p:txBody>
      </p:sp>
      <p:sp>
        <p:nvSpPr>
          <p:cNvPr id="28728" name="Text Box 214" descr="右上がり対角線 (太)"/>
          <p:cNvSpPr txBox="1">
            <a:spLocks noChangeArrowheads="1"/>
          </p:cNvSpPr>
          <p:nvPr/>
        </p:nvSpPr>
        <p:spPr bwMode="auto">
          <a:xfrm>
            <a:off x="3656028" y="6530975"/>
            <a:ext cx="884237" cy="204788"/>
          </a:xfrm>
          <a:prstGeom prst="rect">
            <a:avLst/>
          </a:prstGeom>
          <a:noFill/>
          <a:ln w="19050" algn="ctr">
            <a:noFill/>
            <a:miter lim="800000"/>
            <a:headEnd/>
            <a:tailEnd/>
          </a:ln>
        </p:spPr>
        <p:txBody>
          <a:bodyPr lIns="95770" tIns="47885" rIns="95770" bIns="47885">
            <a:spAutoFit/>
          </a:bodyPr>
          <a:lstStyle/>
          <a:p>
            <a:pPr defTabSz="957151"/>
            <a:r>
              <a:rPr lang="en-US" altLang="ja-JP" sz="700" b="1" u="sng" dirty="0">
                <a:latin typeface="ＭＳ Ｐゴシック" charset="-128"/>
              </a:rPr>
              <a:t>(11) </a:t>
            </a:r>
            <a:r>
              <a:rPr lang="ja-JP" altLang="en-US" sz="700" b="1" u="sng" dirty="0">
                <a:latin typeface="ＭＳ Ｐゴシック" charset="-128"/>
              </a:rPr>
              <a:t>国際協力</a:t>
            </a:r>
          </a:p>
        </p:txBody>
      </p:sp>
      <p:sp>
        <p:nvSpPr>
          <p:cNvPr id="28729" name="Line 215"/>
          <p:cNvSpPr>
            <a:spLocks noChangeShapeType="1"/>
          </p:cNvSpPr>
          <p:nvPr/>
        </p:nvSpPr>
        <p:spPr bwMode="auto">
          <a:xfrm>
            <a:off x="3714756" y="6259513"/>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30" name="Line 216"/>
          <p:cNvSpPr>
            <a:spLocks noChangeShapeType="1"/>
          </p:cNvSpPr>
          <p:nvPr/>
        </p:nvSpPr>
        <p:spPr bwMode="auto">
          <a:xfrm>
            <a:off x="3714756" y="6530975"/>
            <a:ext cx="6015038" cy="0"/>
          </a:xfrm>
          <a:prstGeom prst="line">
            <a:avLst/>
          </a:prstGeom>
          <a:noFill/>
          <a:ln w="3175">
            <a:solidFill>
              <a:schemeClr val="tx1"/>
            </a:solidFill>
            <a:round/>
            <a:headEnd/>
            <a:tailEnd/>
          </a:ln>
        </p:spPr>
        <p:txBody>
          <a:bodyPr wrap="none" lIns="95770" tIns="47885" rIns="95770" bIns="47885" anchor="ctr"/>
          <a:lstStyle/>
          <a:p>
            <a:endParaRPr lang="ja-JP" altLang="en-US"/>
          </a:p>
        </p:txBody>
      </p:sp>
      <p:sp>
        <p:nvSpPr>
          <p:cNvPr id="28731" name="AutoShape 218"/>
          <p:cNvSpPr>
            <a:spLocks noChangeArrowheads="1"/>
          </p:cNvSpPr>
          <p:nvPr/>
        </p:nvSpPr>
        <p:spPr bwMode="auto">
          <a:xfrm>
            <a:off x="4657725" y="6149975"/>
            <a:ext cx="1533526" cy="109538"/>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・投票所のバリア除去等</a:t>
            </a:r>
          </a:p>
        </p:txBody>
      </p:sp>
      <p:sp>
        <p:nvSpPr>
          <p:cNvPr id="28732" name="Rectangle 219"/>
          <p:cNvSpPr>
            <a:spLocks noChangeArrowheads="1"/>
          </p:cNvSpPr>
          <p:nvPr/>
        </p:nvSpPr>
        <p:spPr bwMode="auto">
          <a:xfrm>
            <a:off x="3714756" y="2176464"/>
            <a:ext cx="6015038" cy="4572000"/>
          </a:xfrm>
          <a:prstGeom prst="rect">
            <a:avLst/>
          </a:prstGeom>
          <a:noFill/>
          <a:ln w="28575" algn="ctr">
            <a:solidFill>
              <a:srgbClr val="000080"/>
            </a:solidFill>
            <a:miter lim="800000"/>
            <a:headEnd/>
            <a:tailEnd/>
          </a:ln>
        </p:spPr>
        <p:txBody>
          <a:bodyPr wrap="none" lIns="95770" tIns="47885" rIns="95770" bIns="47885" anchor="ctr"/>
          <a:lstStyle/>
          <a:p>
            <a:endParaRPr lang="ja-JP" altLang="en-US"/>
          </a:p>
        </p:txBody>
      </p:sp>
      <p:sp>
        <p:nvSpPr>
          <p:cNvPr id="28733" name="AutoShape 157"/>
          <p:cNvSpPr>
            <a:spLocks noChangeArrowheads="1"/>
          </p:cNvSpPr>
          <p:nvPr/>
        </p:nvSpPr>
        <p:spPr bwMode="auto">
          <a:xfrm>
            <a:off x="3773488" y="2068513"/>
            <a:ext cx="2889250" cy="163512"/>
          </a:xfrm>
          <a:prstGeom prst="flowChartAlternateProcess">
            <a:avLst/>
          </a:prstGeom>
          <a:solidFill>
            <a:schemeClr val="accent2"/>
          </a:solidFill>
          <a:ln w="19050" algn="ctr">
            <a:noFill/>
            <a:miter lim="800000"/>
            <a:headEnd/>
            <a:tailEnd/>
          </a:ln>
        </p:spPr>
        <p:txBody>
          <a:bodyPr wrap="none" lIns="95770" tIns="47885" rIns="95770" bIns="47885" anchor="ctr"/>
          <a:lstStyle/>
          <a:p>
            <a:pPr algn="ctr" defTabSz="957151"/>
            <a:r>
              <a:rPr lang="ja-JP" altLang="en-US" sz="1000" dirty="0">
                <a:solidFill>
                  <a:schemeClr val="bg1"/>
                </a:solidFill>
              </a:rPr>
              <a:t>個別分野における基本的方向と今後の進め方</a:t>
            </a:r>
          </a:p>
        </p:txBody>
      </p:sp>
      <p:sp>
        <p:nvSpPr>
          <p:cNvPr id="28734" name="AutoShape 220"/>
          <p:cNvSpPr>
            <a:spLocks noChangeArrowheads="1"/>
          </p:cNvSpPr>
          <p:nvPr/>
        </p:nvSpPr>
        <p:spPr bwMode="auto">
          <a:xfrm>
            <a:off x="3656013" y="1414463"/>
            <a:ext cx="1001712" cy="381000"/>
          </a:xfrm>
          <a:prstGeom prst="flowChartAlternateProcess">
            <a:avLst/>
          </a:prstGeom>
          <a:noFill/>
          <a:ln w="19050" algn="ctr">
            <a:noFill/>
            <a:miter lim="800000"/>
            <a:headEnd/>
            <a:tailEnd/>
          </a:ln>
        </p:spPr>
        <p:txBody>
          <a:bodyPr lIns="95770" tIns="47885" rIns="95770" bIns="47885" anchor="ctr"/>
          <a:lstStyle/>
          <a:p>
            <a:pPr algn="ctr" defTabSz="957151"/>
            <a:r>
              <a:rPr lang="ja-JP" altLang="en-US" sz="700" b="1" dirty="0"/>
              <a:t>横断的課題の</a:t>
            </a:r>
          </a:p>
          <a:p>
            <a:pPr algn="ctr" defTabSz="957151"/>
            <a:r>
              <a:rPr lang="ja-JP" altLang="en-US" sz="700" b="1" dirty="0"/>
              <a:t>スケジュール等</a:t>
            </a:r>
          </a:p>
        </p:txBody>
      </p:sp>
      <p:sp>
        <p:nvSpPr>
          <p:cNvPr id="28735" name="AutoShape 222"/>
          <p:cNvSpPr>
            <a:spLocks noChangeArrowheads="1"/>
          </p:cNvSpPr>
          <p:nvPr/>
        </p:nvSpPr>
        <p:spPr bwMode="auto">
          <a:xfrm>
            <a:off x="4657725" y="2286000"/>
            <a:ext cx="2300288" cy="109538"/>
          </a:xfrm>
          <a:prstGeom prst="homePlate">
            <a:avLst>
              <a:gd name="adj" fmla="val 118416"/>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36" name="AutoShape 23"/>
          <p:cNvSpPr>
            <a:spLocks noChangeArrowheads="1"/>
          </p:cNvSpPr>
          <p:nvPr/>
        </p:nvSpPr>
        <p:spPr bwMode="auto">
          <a:xfrm>
            <a:off x="4657725" y="2286000"/>
            <a:ext cx="2063750" cy="109538"/>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・福祉的就労への労働法規の適用の在り方　　　　　　　　　　　　　</a:t>
            </a:r>
          </a:p>
        </p:txBody>
      </p:sp>
      <p:sp>
        <p:nvSpPr>
          <p:cNvPr id="28737" name="AutoShape 223"/>
          <p:cNvSpPr>
            <a:spLocks noChangeArrowheads="1"/>
          </p:cNvSpPr>
          <p:nvPr/>
        </p:nvSpPr>
        <p:spPr bwMode="auto">
          <a:xfrm>
            <a:off x="6958013" y="2286000"/>
            <a:ext cx="1001712" cy="109538"/>
          </a:xfrm>
          <a:prstGeom prst="flowChartProcess">
            <a:avLst/>
          </a:prstGeom>
          <a:noFill/>
          <a:ln w="12700" cap="rnd">
            <a:noFill/>
            <a:prstDash val="sysDot"/>
            <a:miter lim="800000"/>
            <a:headEnd/>
            <a:tailEnd/>
          </a:ln>
        </p:spPr>
        <p:txBody>
          <a:bodyPr lIns="95770" tIns="47885" rIns="95770" bIns="47885" anchor="ctr"/>
          <a:lstStyle/>
          <a:p>
            <a:pPr defTabSz="957151"/>
            <a:r>
              <a:rPr lang="en-US" altLang="ja-JP" sz="800" dirty="0">
                <a:latin typeface="ＭＳ Ｐゴシック" charset="-128"/>
              </a:rPr>
              <a:t>(</a:t>
            </a:r>
            <a:r>
              <a:rPr lang="ja-JP" altLang="en-US" sz="800" dirty="0">
                <a:latin typeface="ＭＳ Ｐゴシック" charset="-128"/>
              </a:rPr>
              <a:t>～</a:t>
            </a:r>
            <a:r>
              <a:rPr lang="en-US" altLang="ja-JP" sz="800" dirty="0">
                <a:latin typeface="ＭＳ Ｐゴシック" charset="-128"/>
              </a:rPr>
              <a:t>23</a:t>
            </a:r>
            <a:r>
              <a:rPr lang="ja-JP" altLang="en-US" sz="800" dirty="0">
                <a:latin typeface="ＭＳ Ｐゴシック" charset="-128"/>
              </a:rPr>
              <a:t>年内）　　　　　　　　　　　　　</a:t>
            </a:r>
          </a:p>
        </p:txBody>
      </p:sp>
      <p:sp>
        <p:nvSpPr>
          <p:cNvPr id="28738" name="AutoShape 224"/>
          <p:cNvSpPr>
            <a:spLocks noChangeArrowheads="1"/>
          </p:cNvSpPr>
          <p:nvPr/>
        </p:nvSpPr>
        <p:spPr bwMode="auto">
          <a:xfrm>
            <a:off x="4657733" y="2613025"/>
            <a:ext cx="3833813" cy="107950"/>
          </a:xfrm>
          <a:prstGeom prst="homePlate">
            <a:avLst>
              <a:gd name="adj" fmla="val 153404"/>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39" name="AutoShape 225"/>
          <p:cNvSpPr>
            <a:spLocks noChangeArrowheads="1"/>
          </p:cNvSpPr>
          <p:nvPr/>
        </p:nvSpPr>
        <p:spPr bwMode="auto">
          <a:xfrm>
            <a:off x="8431213" y="2395562"/>
            <a:ext cx="1120776" cy="161925"/>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年度内目途</a:t>
            </a:r>
            <a:r>
              <a:rPr lang="en-US" altLang="ja-JP" sz="800" dirty="0">
                <a:latin typeface="ＭＳ Ｐゴシック" charset="-128"/>
              </a:rPr>
              <a:t>)</a:t>
            </a:r>
            <a:r>
              <a:rPr lang="ja-JP" altLang="en-US" sz="800" dirty="0">
                <a:latin typeface="ＭＳ Ｐゴシック" charset="-128"/>
              </a:rPr>
              <a:t>　　　　　　　　　　　　　</a:t>
            </a:r>
          </a:p>
        </p:txBody>
      </p:sp>
      <p:sp>
        <p:nvSpPr>
          <p:cNvPr id="28740" name="AutoShape 226"/>
          <p:cNvSpPr>
            <a:spLocks noChangeArrowheads="1"/>
          </p:cNvSpPr>
          <p:nvPr/>
        </p:nvSpPr>
        <p:spPr bwMode="auto">
          <a:xfrm>
            <a:off x="4657739" y="2830538"/>
            <a:ext cx="1592263" cy="434975"/>
          </a:xfrm>
          <a:prstGeom prst="homePlate">
            <a:avLst>
              <a:gd name="adj" fmla="val 39724"/>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41" name="AutoShape 24"/>
          <p:cNvSpPr>
            <a:spLocks noChangeArrowheads="1"/>
          </p:cNvSpPr>
          <p:nvPr/>
        </p:nvSpPr>
        <p:spPr bwMode="auto">
          <a:xfrm>
            <a:off x="4598989" y="2830538"/>
            <a:ext cx="1592262" cy="434975"/>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・障害のある子どもが障害のない子どもと共に教育を受けるインクルーシブ教育システム構築の理念を踏まえた制度改革の基本的方向</a:t>
            </a:r>
          </a:p>
        </p:txBody>
      </p:sp>
      <p:sp>
        <p:nvSpPr>
          <p:cNvPr id="28742" name="AutoShape 227"/>
          <p:cNvSpPr>
            <a:spLocks noChangeArrowheads="1"/>
          </p:cNvSpPr>
          <p:nvPr/>
        </p:nvSpPr>
        <p:spPr bwMode="auto">
          <a:xfrm>
            <a:off x="6191251" y="2938488"/>
            <a:ext cx="1120776" cy="219075"/>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22</a:t>
            </a:r>
            <a:r>
              <a:rPr lang="ja-JP" altLang="en-US" sz="800" dirty="0">
                <a:latin typeface="ＭＳ Ｐゴシック" charset="-128"/>
              </a:rPr>
              <a:t>年度内</a:t>
            </a:r>
            <a:r>
              <a:rPr lang="en-US" altLang="ja-JP" sz="800" dirty="0">
                <a:latin typeface="ＭＳ Ｐゴシック" charset="-128"/>
              </a:rPr>
              <a:t>)</a:t>
            </a:r>
            <a:r>
              <a:rPr lang="ja-JP" altLang="en-US" sz="800" dirty="0">
                <a:latin typeface="ＭＳ Ｐゴシック" charset="-128"/>
              </a:rPr>
              <a:t>　　　　　　　　　　　　　</a:t>
            </a:r>
          </a:p>
        </p:txBody>
      </p:sp>
      <p:sp>
        <p:nvSpPr>
          <p:cNvPr id="28743" name="AutoShape 228"/>
          <p:cNvSpPr>
            <a:spLocks noChangeArrowheads="1"/>
          </p:cNvSpPr>
          <p:nvPr/>
        </p:nvSpPr>
        <p:spPr bwMode="auto">
          <a:xfrm>
            <a:off x="4657726" y="3319488"/>
            <a:ext cx="3479800" cy="109537"/>
          </a:xfrm>
          <a:prstGeom prst="homePlate">
            <a:avLst>
              <a:gd name="adj" fmla="val 151193"/>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44" name="AutoShape 196"/>
          <p:cNvSpPr>
            <a:spLocks noChangeArrowheads="1"/>
          </p:cNvSpPr>
          <p:nvPr/>
        </p:nvSpPr>
        <p:spPr bwMode="auto">
          <a:xfrm>
            <a:off x="4657725" y="3265512"/>
            <a:ext cx="2947988" cy="193675"/>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・手話・点字等に通じた教員等の確保・専門性の向上に係る方策</a:t>
            </a:r>
          </a:p>
        </p:txBody>
      </p:sp>
      <p:sp>
        <p:nvSpPr>
          <p:cNvPr id="28745" name="AutoShape 229"/>
          <p:cNvSpPr>
            <a:spLocks noChangeArrowheads="1"/>
          </p:cNvSpPr>
          <p:nvPr/>
        </p:nvSpPr>
        <p:spPr bwMode="auto">
          <a:xfrm>
            <a:off x="8137525" y="3265488"/>
            <a:ext cx="1531938"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年内目途）　　　　　　　　　　　　</a:t>
            </a:r>
          </a:p>
        </p:txBody>
      </p:sp>
      <p:sp>
        <p:nvSpPr>
          <p:cNvPr id="28746" name="AutoShape 230"/>
          <p:cNvSpPr>
            <a:spLocks noChangeArrowheads="1"/>
          </p:cNvSpPr>
          <p:nvPr/>
        </p:nvSpPr>
        <p:spPr bwMode="auto">
          <a:xfrm>
            <a:off x="4657726" y="3700470"/>
            <a:ext cx="3479800" cy="109537"/>
          </a:xfrm>
          <a:prstGeom prst="homePlate">
            <a:avLst>
              <a:gd name="adj" fmla="val 194728"/>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47" name="AutoShape 25"/>
          <p:cNvSpPr>
            <a:spLocks noChangeArrowheads="1"/>
          </p:cNvSpPr>
          <p:nvPr/>
        </p:nvSpPr>
        <p:spPr bwMode="auto">
          <a:xfrm>
            <a:off x="4657726" y="3700470"/>
            <a:ext cx="3184526" cy="109537"/>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・住宅の確保のための支援の在り方</a:t>
            </a:r>
          </a:p>
        </p:txBody>
      </p:sp>
      <p:sp>
        <p:nvSpPr>
          <p:cNvPr id="28748" name="AutoShape 231"/>
          <p:cNvSpPr>
            <a:spLocks noChangeArrowheads="1"/>
          </p:cNvSpPr>
          <p:nvPr/>
        </p:nvSpPr>
        <p:spPr bwMode="auto">
          <a:xfrm>
            <a:off x="8137525" y="3482982"/>
            <a:ext cx="942975" cy="163513"/>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年内目途</a:t>
            </a:r>
            <a:r>
              <a:rPr lang="en-US" altLang="ja-JP" sz="800" dirty="0">
                <a:latin typeface="ＭＳ Ｐゴシック" charset="-128"/>
              </a:rPr>
              <a:t>)</a:t>
            </a:r>
            <a:r>
              <a:rPr lang="ja-JP" altLang="en-US" sz="800" dirty="0">
                <a:latin typeface="ＭＳ Ｐゴシック" charset="-128"/>
              </a:rPr>
              <a:t>　　　　　　　　　　　　　</a:t>
            </a:r>
          </a:p>
        </p:txBody>
      </p:sp>
      <p:sp>
        <p:nvSpPr>
          <p:cNvPr id="28749" name="AutoShape 232"/>
          <p:cNvSpPr>
            <a:spLocks noChangeArrowheads="1"/>
          </p:cNvSpPr>
          <p:nvPr/>
        </p:nvSpPr>
        <p:spPr bwMode="auto">
          <a:xfrm>
            <a:off x="4657725" y="3919538"/>
            <a:ext cx="2300288" cy="107950"/>
          </a:xfrm>
          <a:prstGeom prst="homePlate">
            <a:avLst>
              <a:gd name="adj" fmla="val 143933"/>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50" name="AutoShape 217"/>
          <p:cNvSpPr>
            <a:spLocks noChangeArrowheads="1"/>
          </p:cNvSpPr>
          <p:nvPr/>
        </p:nvSpPr>
        <p:spPr bwMode="auto">
          <a:xfrm>
            <a:off x="4657725" y="3919538"/>
            <a:ext cx="2300288" cy="107950"/>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・医療費用負担の在り方（応能負担）</a:t>
            </a:r>
          </a:p>
        </p:txBody>
      </p:sp>
      <p:sp>
        <p:nvSpPr>
          <p:cNvPr id="28751" name="AutoShape 233"/>
          <p:cNvSpPr>
            <a:spLocks noChangeArrowheads="1"/>
          </p:cNvSpPr>
          <p:nvPr/>
        </p:nvSpPr>
        <p:spPr bwMode="auto">
          <a:xfrm>
            <a:off x="4657725" y="4081464"/>
            <a:ext cx="2300288" cy="109537"/>
          </a:xfrm>
          <a:prstGeom prst="homePlate">
            <a:avLst>
              <a:gd name="adj" fmla="val 141848"/>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52" name="AutoShape 202"/>
          <p:cNvSpPr>
            <a:spLocks noChangeArrowheads="1"/>
          </p:cNvSpPr>
          <p:nvPr/>
        </p:nvSpPr>
        <p:spPr bwMode="auto">
          <a:xfrm>
            <a:off x="4657725" y="4081464"/>
            <a:ext cx="1887538" cy="109537"/>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・社会的入院を解消するための体制</a:t>
            </a:r>
          </a:p>
        </p:txBody>
      </p:sp>
      <p:sp>
        <p:nvSpPr>
          <p:cNvPr id="28753" name="AutoShape 234"/>
          <p:cNvSpPr>
            <a:spLocks noChangeArrowheads="1"/>
          </p:cNvSpPr>
          <p:nvPr/>
        </p:nvSpPr>
        <p:spPr bwMode="auto">
          <a:xfrm>
            <a:off x="4657726" y="4244975"/>
            <a:ext cx="3479800" cy="109538"/>
          </a:xfrm>
          <a:prstGeom prst="homePlate">
            <a:avLst>
              <a:gd name="adj" fmla="val 180166"/>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54" name="AutoShape 26"/>
          <p:cNvSpPr>
            <a:spLocks noChangeArrowheads="1"/>
          </p:cNvSpPr>
          <p:nvPr/>
        </p:nvSpPr>
        <p:spPr bwMode="auto">
          <a:xfrm>
            <a:off x="4657725" y="4244975"/>
            <a:ext cx="2476500" cy="114300"/>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・精神障害者の強制入院等の在り方</a:t>
            </a:r>
          </a:p>
        </p:txBody>
      </p:sp>
      <p:sp>
        <p:nvSpPr>
          <p:cNvPr id="28755" name="AutoShape 235"/>
          <p:cNvSpPr>
            <a:spLocks noChangeArrowheads="1"/>
          </p:cNvSpPr>
          <p:nvPr/>
        </p:nvSpPr>
        <p:spPr bwMode="auto">
          <a:xfrm>
            <a:off x="4657726" y="6313513"/>
            <a:ext cx="3479800" cy="109537"/>
          </a:xfrm>
          <a:prstGeom prst="homePlate">
            <a:avLst>
              <a:gd name="adj" fmla="val 164724"/>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56" name="AutoShape 32"/>
          <p:cNvSpPr>
            <a:spLocks noChangeArrowheads="1"/>
          </p:cNvSpPr>
          <p:nvPr/>
        </p:nvSpPr>
        <p:spPr bwMode="auto">
          <a:xfrm>
            <a:off x="4657726" y="6313513"/>
            <a:ext cx="3067050" cy="109537"/>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・刑事訴訟手続における障害の特性に応じた配慮方策</a:t>
            </a:r>
          </a:p>
        </p:txBody>
      </p:sp>
      <p:sp>
        <p:nvSpPr>
          <p:cNvPr id="28757" name="AutoShape 236"/>
          <p:cNvSpPr>
            <a:spLocks noChangeArrowheads="1"/>
          </p:cNvSpPr>
          <p:nvPr/>
        </p:nvSpPr>
        <p:spPr bwMode="auto">
          <a:xfrm>
            <a:off x="4657726" y="5824539"/>
            <a:ext cx="1416050" cy="271462"/>
          </a:xfrm>
          <a:prstGeom prst="homePlate">
            <a:avLst>
              <a:gd name="adj" fmla="val 35235"/>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58" name="AutoShape 31"/>
          <p:cNvSpPr>
            <a:spLocks noChangeArrowheads="1"/>
          </p:cNvSpPr>
          <p:nvPr/>
        </p:nvSpPr>
        <p:spPr bwMode="auto">
          <a:xfrm>
            <a:off x="4598988" y="5824539"/>
            <a:ext cx="1533526" cy="27146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・選挙情報への障害者のアクセスを容易にする取組</a:t>
            </a:r>
          </a:p>
        </p:txBody>
      </p:sp>
      <p:sp>
        <p:nvSpPr>
          <p:cNvPr id="28759" name="AutoShape 237"/>
          <p:cNvSpPr>
            <a:spLocks noChangeArrowheads="1"/>
          </p:cNvSpPr>
          <p:nvPr/>
        </p:nvSpPr>
        <p:spPr bwMode="auto">
          <a:xfrm>
            <a:off x="4657726" y="5443538"/>
            <a:ext cx="3479800" cy="271462"/>
          </a:xfrm>
          <a:prstGeom prst="homePlate">
            <a:avLst>
              <a:gd name="adj" fmla="val 86586"/>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60" name="AutoShape 30"/>
          <p:cNvSpPr>
            <a:spLocks noChangeArrowheads="1"/>
          </p:cNvSpPr>
          <p:nvPr/>
        </p:nvSpPr>
        <p:spPr bwMode="auto">
          <a:xfrm>
            <a:off x="4657726" y="5443538"/>
            <a:ext cx="3479800" cy="27146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・情報バリアフリー化のための環境整備の在り方</a:t>
            </a:r>
          </a:p>
          <a:p>
            <a:pPr defTabSz="957151"/>
            <a:r>
              <a:rPr lang="ja-JP" altLang="en-US" sz="700" dirty="0"/>
              <a:t>・障害特性に応じた災害時緊急連絡の伝達の方策</a:t>
            </a:r>
          </a:p>
        </p:txBody>
      </p:sp>
      <p:sp>
        <p:nvSpPr>
          <p:cNvPr id="28761" name="AutoShape 238"/>
          <p:cNvSpPr>
            <a:spLocks noChangeArrowheads="1"/>
          </p:cNvSpPr>
          <p:nvPr/>
        </p:nvSpPr>
        <p:spPr bwMode="auto">
          <a:xfrm>
            <a:off x="4657725" y="5006975"/>
            <a:ext cx="1474788" cy="273050"/>
          </a:xfrm>
          <a:prstGeom prst="homePlate">
            <a:avLst>
              <a:gd name="adj" fmla="val 36483"/>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62" name="AutoShape 29"/>
          <p:cNvSpPr>
            <a:spLocks noChangeArrowheads="1"/>
          </p:cNvSpPr>
          <p:nvPr/>
        </p:nvSpPr>
        <p:spPr bwMode="auto">
          <a:xfrm>
            <a:off x="4657725" y="5006975"/>
            <a:ext cx="1533526" cy="273050"/>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・地方のバリアフリー整備の促進等の方策</a:t>
            </a:r>
          </a:p>
        </p:txBody>
      </p:sp>
      <p:sp>
        <p:nvSpPr>
          <p:cNvPr id="28763" name="AutoShape 239"/>
          <p:cNvSpPr>
            <a:spLocks noChangeArrowheads="1"/>
          </p:cNvSpPr>
          <p:nvPr/>
        </p:nvSpPr>
        <p:spPr bwMode="auto">
          <a:xfrm>
            <a:off x="4657725" y="4518025"/>
            <a:ext cx="2300288" cy="107950"/>
          </a:xfrm>
          <a:prstGeom prst="homePlate">
            <a:avLst>
              <a:gd name="adj" fmla="val 143933"/>
            </a:avLst>
          </a:prstGeom>
          <a:solidFill>
            <a:srgbClr val="CC99FF">
              <a:alpha val="50195"/>
            </a:srgbClr>
          </a:solidFill>
          <a:ln w="3175" algn="ctr">
            <a:solidFill>
              <a:schemeClr val="tx1"/>
            </a:solidFill>
            <a:miter lim="800000"/>
            <a:headEnd/>
            <a:tailEnd/>
          </a:ln>
        </p:spPr>
        <p:txBody>
          <a:bodyPr wrap="none" lIns="95770" tIns="47885" rIns="95770" bIns="47885" anchor="ctr"/>
          <a:lstStyle/>
          <a:p>
            <a:endParaRPr lang="ja-JP" altLang="en-US"/>
          </a:p>
        </p:txBody>
      </p:sp>
      <p:sp>
        <p:nvSpPr>
          <p:cNvPr id="28764" name="AutoShape 27"/>
          <p:cNvSpPr>
            <a:spLocks noChangeArrowheads="1"/>
          </p:cNvSpPr>
          <p:nvPr/>
        </p:nvSpPr>
        <p:spPr bwMode="auto">
          <a:xfrm>
            <a:off x="4657725" y="4518025"/>
            <a:ext cx="2300288" cy="115888"/>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・相談・療育支援体制の改善に向けた方策</a:t>
            </a:r>
          </a:p>
        </p:txBody>
      </p:sp>
      <p:sp>
        <p:nvSpPr>
          <p:cNvPr id="28765" name="AutoShape 240"/>
          <p:cNvSpPr>
            <a:spLocks noChangeArrowheads="1"/>
          </p:cNvSpPr>
          <p:nvPr/>
        </p:nvSpPr>
        <p:spPr bwMode="auto">
          <a:xfrm>
            <a:off x="6899275" y="3863984"/>
            <a:ext cx="884238" cy="163513"/>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23</a:t>
            </a:r>
            <a:r>
              <a:rPr lang="ja-JP" altLang="en-US" sz="800" dirty="0">
                <a:latin typeface="ＭＳ Ｐゴシック" charset="-128"/>
              </a:rPr>
              <a:t>年内</a:t>
            </a:r>
            <a:r>
              <a:rPr lang="en-US" altLang="ja-JP" sz="800" dirty="0">
                <a:latin typeface="ＭＳ Ｐゴシック" charset="-128"/>
              </a:rPr>
              <a:t>)</a:t>
            </a:r>
            <a:r>
              <a:rPr lang="ja-JP" altLang="en-US" sz="800" dirty="0">
                <a:latin typeface="ＭＳ Ｐゴシック" charset="-128"/>
              </a:rPr>
              <a:t>　　　　　　　　　　　　　</a:t>
            </a:r>
          </a:p>
        </p:txBody>
      </p:sp>
      <p:sp>
        <p:nvSpPr>
          <p:cNvPr id="28766" name="AutoShape 241"/>
          <p:cNvSpPr>
            <a:spLocks noChangeArrowheads="1"/>
          </p:cNvSpPr>
          <p:nvPr/>
        </p:nvSpPr>
        <p:spPr bwMode="auto">
          <a:xfrm>
            <a:off x="6899275" y="4027488"/>
            <a:ext cx="884238"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23</a:t>
            </a:r>
            <a:r>
              <a:rPr lang="ja-JP" altLang="en-US" sz="800" dirty="0">
                <a:latin typeface="ＭＳ Ｐゴシック" charset="-128"/>
              </a:rPr>
              <a:t>年内</a:t>
            </a:r>
            <a:r>
              <a:rPr lang="en-US" altLang="ja-JP" sz="800" dirty="0">
                <a:latin typeface="ＭＳ Ｐゴシック" charset="-128"/>
              </a:rPr>
              <a:t>)</a:t>
            </a:r>
            <a:r>
              <a:rPr lang="ja-JP" altLang="en-US" sz="800" dirty="0">
                <a:latin typeface="ＭＳ Ｐゴシック" charset="-128"/>
              </a:rPr>
              <a:t>　　　　　　　　　　　　　</a:t>
            </a:r>
          </a:p>
        </p:txBody>
      </p:sp>
      <p:sp>
        <p:nvSpPr>
          <p:cNvPr id="28767" name="AutoShape 242"/>
          <p:cNvSpPr>
            <a:spLocks noChangeArrowheads="1"/>
          </p:cNvSpPr>
          <p:nvPr/>
        </p:nvSpPr>
        <p:spPr bwMode="auto">
          <a:xfrm>
            <a:off x="8137525" y="4191025"/>
            <a:ext cx="942975" cy="163513"/>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年内目途</a:t>
            </a:r>
            <a:r>
              <a:rPr lang="en-US" altLang="ja-JP" sz="800" dirty="0">
                <a:latin typeface="ＭＳ Ｐゴシック" charset="-128"/>
              </a:rPr>
              <a:t>)</a:t>
            </a:r>
            <a:r>
              <a:rPr lang="ja-JP" altLang="en-US" sz="800" dirty="0">
                <a:latin typeface="ＭＳ Ｐゴシック" charset="-128"/>
              </a:rPr>
              <a:t>　　　　　　　　　　　　　</a:t>
            </a:r>
          </a:p>
        </p:txBody>
      </p:sp>
      <p:sp>
        <p:nvSpPr>
          <p:cNvPr id="28768" name="AutoShape 243"/>
          <p:cNvSpPr>
            <a:spLocks noChangeArrowheads="1"/>
          </p:cNvSpPr>
          <p:nvPr/>
        </p:nvSpPr>
        <p:spPr bwMode="auto">
          <a:xfrm>
            <a:off x="6958013" y="4462463"/>
            <a:ext cx="1001712"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23</a:t>
            </a:r>
            <a:r>
              <a:rPr lang="ja-JP" altLang="en-US" sz="800" dirty="0">
                <a:latin typeface="ＭＳ Ｐゴシック" charset="-128"/>
              </a:rPr>
              <a:t>年内</a:t>
            </a:r>
            <a:r>
              <a:rPr lang="en-US" altLang="ja-JP" sz="800" dirty="0">
                <a:latin typeface="ＭＳ Ｐゴシック" charset="-128"/>
              </a:rPr>
              <a:t>)</a:t>
            </a:r>
            <a:r>
              <a:rPr lang="ja-JP" altLang="en-US" sz="800" dirty="0">
                <a:latin typeface="ＭＳ Ｐゴシック" charset="-128"/>
              </a:rPr>
              <a:t>　　　　　　　　　　　　　</a:t>
            </a:r>
          </a:p>
        </p:txBody>
      </p:sp>
      <p:sp>
        <p:nvSpPr>
          <p:cNvPr id="28769" name="Text Box 87"/>
          <p:cNvSpPr txBox="1">
            <a:spLocks noChangeArrowheads="1"/>
          </p:cNvSpPr>
          <p:nvPr/>
        </p:nvSpPr>
        <p:spPr bwMode="auto">
          <a:xfrm>
            <a:off x="8196263" y="4735513"/>
            <a:ext cx="1414462" cy="527050"/>
          </a:xfrm>
          <a:prstGeom prst="rect">
            <a:avLst/>
          </a:prstGeom>
          <a:solidFill>
            <a:srgbClr val="CCFF66">
              <a:alpha val="54901"/>
            </a:srgbClr>
          </a:solidFill>
          <a:ln w="9525">
            <a:noFill/>
            <a:miter lim="800000"/>
            <a:headEnd/>
            <a:tailEnd/>
          </a:ln>
        </p:spPr>
        <p:txBody>
          <a:bodyPr lIns="95770" tIns="47885" rIns="95770" bIns="47885">
            <a:spAutoFit/>
          </a:bodyPr>
          <a:lstStyle/>
          <a:p>
            <a:pPr defTabSz="957151">
              <a:spcBef>
                <a:spcPct val="50000"/>
              </a:spcBef>
            </a:pPr>
            <a:r>
              <a:rPr lang="en-US" altLang="ja-JP" sz="700" b="1" dirty="0">
                <a:solidFill>
                  <a:srgbClr val="FF0000"/>
                </a:solidFill>
              </a:rPr>
              <a:t>※</a:t>
            </a:r>
            <a:r>
              <a:rPr lang="ja-JP" altLang="en-US" sz="700" b="1" dirty="0">
                <a:solidFill>
                  <a:srgbClr val="FF0000"/>
                </a:solidFill>
              </a:rPr>
              <a:t>各個別分野については、改革の集中期間内に必要な対応を図るよう、工程表としてそれぞれ検討期間を設定</a:t>
            </a:r>
          </a:p>
        </p:txBody>
      </p:sp>
      <p:sp>
        <p:nvSpPr>
          <p:cNvPr id="28770" name="AutoShape 248"/>
          <p:cNvSpPr>
            <a:spLocks noChangeArrowheads="1"/>
          </p:cNvSpPr>
          <p:nvPr/>
        </p:nvSpPr>
        <p:spPr bwMode="auto">
          <a:xfrm>
            <a:off x="176213" y="163534"/>
            <a:ext cx="1651000" cy="217487"/>
          </a:xfrm>
          <a:prstGeom prst="flowChartProcess">
            <a:avLst/>
          </a:prstGeom>
          <a:solidFill>
            <a:srgbClr val="99CCFF"/>
          </a:solidFill>
          <a:ln w="19050" algn="ctr">
            <a:noFill/>
            <a:miter lim="800000"/>
            <a:headEnd/>
            <a:tailEnd/>
          </a:ln>
        </p:spPr>
        <p:txBody>
          <a:bodyPr wrap="none" lIns="95770" tIns="47885" rIns="95770" bIns="47885" anchor="ctr"/>
          <a:lstStyle/>
          <a:p>
            <a:pPr algn="ctr" defTabSz="957151"/>
            <a:r>
              <a:rPr lang="ja-JP" altLang="en-US" sz="1000" dirty="0"/>
              <a:t>目的・基本的考え方</a:t>
            </a:r>
          </a:p>
        </p:txBody>
      </p:sp>
      <p:sp>
        <p:nvSpPr>
          <p:cNvPr id="28771" name="AutoShape 249"/>
          <p:cNvSpPr>
            <a:spLocks noChangeArrowheads="1"/>
          </p:cNvSpPr>
          <p:nvPr/>
        </p:nvSpPr>
        <p:spPr bwMode="auto">
          <a:xfrm>
            <a:off x="5365750" y="925513"/>
            <a:ext cx="2889250" cy="163512"/>
          </a:xfrm>
          <a:prstGeom prst="flowChartAlternateProcess">
            <a:avLst/>
          </a:prstGeom>
          <a:solidFill>
            <a:srgbClr val="FFFF00">
              <a:alpha val="54901"/>
            </a:srgbClr>
          </a:solidFill>
          <a:ln w="38100" cmpd="dbl" algn="ctr">
            <a:solidFill>
              <a:srgbClr val="000000"/>
            </a:solidFill>
            <a:miter lim="800000"/>
            <a:headEnd/>
            <a:tailEnd/>
          </a:ln>
        </p:spPr>
        <p:txBody>
          <a:bodyPr wrap="none" lIns="95770" tIns="47885" rIns="95770" bIns="47885" anchor="ctr"/>
          <a:lstStyle/>
          <a:p>
            <a:pPr algn="ctr" defTabSz="957151"/>
            <a:r>
              <a:rPr lang="ja-JP" altLang="en-US" sz="1000" b="1" dirty="0"/>
              <a:t>工　　程　　表</a:t>
            </a:r>
          </a:p>
        </p:txBody>
      </p:sp>
      <p:sp>
        <p:nvSpPr>
          <p:cNvPr id="28772" name="Text Box 250"/>
          <p:cNvSpPr txBox="1">
            <a:spLocks noChangeArrowheads="1"/>
          </p:cNvSpPr>
          <p:nvPr/>
        </p:nvSpPr>
        <p:spPr bwMode="auto">
          <a:xfrm>
            <a:off x="4598988" y="1306537"/>
            <a:ext cx="1120776" cy="371475"/>
          </a:xfrm>
          <a:prstGeom prst="rect">
            <a:avLst/>
          </a:prstGeom>
          <a:noFill/>
          <a:ln w="38100" cmpd="dbl" algn="ctr">
            <a:noFill/>
            <a:miter lim="800000"/>
            <a:headEnd/>
            <a:tailEnd/>
          </a:ln>
        </p:spPr>
        <p:txBody>
          <a:bodyPr lIns="95770" tIns="47885" rIns="95770" bIns="47885">
            <a:spAutoFit/>
          </a:bodyPr>
          <a:lstStyle/>
          <a:p>
            <a:pPr defTabSz="957151">
              <a:lnSpc>
                <a:spcPct val="85000"/>
              </a:lnSpc>
              <a:spcBef>
                <a:spcPct val="50000"/>
              </a:spcBef>
            </a:pPr>
            <a:r>
              <a:rPr lang="ja-JP" altLang="en-US" sz="700" dirty="0" err="1"/>
              <a:t>障がい</a:t>
            </a:r>
            <a:r>
              <a:rPr lang="ja-JP" altLang="en-US" sz="700" dirty="0"/>
              <a:t>者制度改革推進本部の設置（平成</a:t>
            </a:r>
            <a:r>
              <a:rPr lang="en-US" altLang="ja-JP" sz="700" dirty="0"/>
              <a:t>21</a:t>
            </a:r>
            <a:r>
              <a:rPr lang="ja-JP" altLang="en-US" sz="700" dirty="0"/>
              <a:t>年</a:t>
            </a:r>
            <a:r>
              <a:rPr lang="en-US" altLang="ja-JP" sz="700" dirty="0"/>
              <a:t>12</a:t>
            </a:r>
            <a:r>
              <a:rPr lang="ja-JP" altLang="en-US" sz="700" dirty="0"/>
              <a:t>月）</a:t>
            </a:r>
          </a:p>
        </p:txBody>
      </p:sp>
      <p:sp>
        <p:nvSpPr>
          <p:cNvPr id="28773" name="AutoShape 252"/>
          <p:cNvSpPr>
            <a:spLocks noChangeArrowheads="1"/>
          </p:cNvSpPr>
          <p:nvPr/>
        </p:nvSpPr>
        <p:spPr bwMode="auto">
          <a:xfrm>
            <a:off x="6132513" y="5062562"/>
            <a:ext cx="1238250" cy="161925"/>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22</a:t>
            </a:r>
            <a:r>
              <a:rPr lang="ja-JP" altLang="en-US" sz="800" dirty="0">
                <a:latin typeface="ＭＳ Ｐゴシック" charset="-128"/>
              </a:rPr>
              <a:t>年度内目途</a:t>
            </a:r>
            <a:r>
              <a:rPr lang="en-US" altLang="ja-JP" sz="800" dirty="0">
                <a:latin typeface="ＭＳ Ｐゴシック" charset="-128"/>
              </a:rPr>
              <a:t>)</a:t>
            </a:r>
            <a:r>
              <a:rPr lang="ja-JP" altLang="en-US" sz="800" dirty="0">
                <a:latin typeface="ＭＳ Ｐゴシック" charset="-128"/>
              </a:rPr>
              <a:t>　　　　　　　　　　　　　</a:t>
            </a:r>
          </a:p>
        </p:txBody>
      </p:sp>
      <p:sp>
        <p:nvSpPr>
          <p:cNvPr id="28774" name="AutoShape 253"/>
          <p:cNvSpPr>
            <a:spLocks noChangeArrowheads="1"/>
          </p:cNvSpPr>
          <p:nvPr/>
        </p:nvSpPr>
        <p:spPr bwMode="auto">
          <a:xfrm>
            <a:off x="8137525" y="5497513"/>
            <a:ext cx="884238"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a:t>
            </a:r>
            <a:r>
              <a:rPr lang="en-US" altLang="ja-JP" sz="800" dirty="0">
                <a:latin typeface="ＭＳ Ｐゴシック" charset="-128"/>
              </a:rPr>
              <a:t>)</a:t>
            </a:r>
            <a:r>
              <a:rPr lang="ja-JP" altLang="en-US" sz="800" dirty="0">
                <a:latin typeface="ＭＳ Ｐゴシック" charset="-128"/>
              </a:rPr>
              <a:t>　　　　　　　　　　　　　</a:t>
            </a:r>
          </a:p>
        </p:txBody>
      </p:sp>
      <p:sp>
        <p:nvSpPr>
          <p:cNvPr id="28775" name="AutoShape 255"/>
          <p:cNvSpPr>
            <a:spLocks noChangeArrowheads="1"/>
          </p:cNvSpPr>
          <p:nvPr/>
        </p:nvSpPr>
        <p:spPr bwMode="auto">
          <a:xfrm>
            <a:off x="6073783" y="5878513"/>
            <a:ext cx="1001713"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22</a:t>
            </a:r>
            <a:r>
              <a:rPr lang="ja-JP" altLang="en-US" sz="800" dirty="0">
                <a:latin typeface="ＭＳ Ｐゴシック" charset="-128"/>
              </a:rPr>
              <a:t>年度内</a:t>
            </a:r>
            <a:r>
              <a:rPr lang="en-US" altLang="ja-JP" sz="800" dirty="0">
                <a:latin typeface="ＭＳ Ｐゴシック" charset="-128"/>
              </a:rPr>
              <a:t>)</a:t>
            </a:r>
            <a:r>
              <a:rPr lang="ja-JP" altLang="en-US" sz="800" dirty="0">
                <a:latin typeface="ＭＳ Ｐゴシック" charset="-128"/>
              </a:rPr>
              <a:t>　　　　　　　　　　　　　</a:t>
            </a:r>
          </a:p>
        </p:txBody>
      </p:sp>
      <p:sp>
        <p:nvSpPr>
          <p:cNvPr id="28776" name="AutoShape 256"/>
          <p:cNvSpPr>
            <a:spLocks noChangeArrowheads="1"/>
          </p:cNvSpPr>
          <p:nvPr/>
        </p:nvSpPr>
        <p:spPr bwMode="auto">
          <a:xfrm>
            <a:off x="8137526" y="6259513"/>
            <a:ext cx="1060450"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年内目途</a:t>
            </a:r>
            <a:r>
              <a:rPr lang="en-US" altLang="ja-JP" sz="800" dirty="0">
                <a:latin typeface="ＭＳ Ｐゴシック" charset="-128"/>
              </a:rPr>
              <a:t>)</a:t>
            </a:r>
            <a:r>
              <a:rPr lang="ja-JP" altLang="en-US" sz="800" dirty="0">
                <a:latin typeface="ＭＳ Ｐゴシック" charset="-128"/>
              </a:rPr>
              <a:t>　　　　　　　　　　　　　</a:t>
            </a:r>
          </a:p>
        </p:txBody>
      </p:sp>
      <p:sp>
        <p:nvSpPr>
          <p:cNvPr id="28777" name="AutoShape 257"/>
          <p:cNvSpPr>
            <a:spLocks noChangeArrowheads="1"/>
          </p:cNvSpPr>
          <p:nvPr/>
        </p:nvSpPr>
        <p:spPr bwMode="auto">
          <a:xfrm>
            <a:off x="4657733" y="2449513"/>
            <a:ext cx="3833813" cy="107950"/>
          </a:xfrm>
          <a:prstGeom prst="homePlate">
            <a:avLst>
              <a:gd name="adj" fmla="val 160803"/>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endParaRPr lang="ja-JP" altLang="en-US"/>
          </a:p>
        </p:txBody>
      </p:sp>
      <p:sp>
        <p:nvSpPr>
          <p:cNvPr id="28778" name="AutoShape 258"/>
          <p:cNvSpPr>
            <a:spLocks noChangeArrowheads="1"/>
          </p:cNvSpPr>
          <p:nvPr/>
        </p:nvSpPr>
        <p:spPr bwMode="auto">
          <a:xfrm>
            <a:off x="4657726" y="2613025"/>
            <a:ext cx="3067050" cy="107950"/>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・職場での合理的配慮確保のための方策　　　　　　　　　　　　　</a:t>
            </a:r>
          </a:p>
        </p:txBody>
      </p:sp>
      <p:sp>
        <p:nvSpPr>
          <p:cNvPr id="28779" name="AutoShape 193"/>
          <p:cNvSpPr>
            <a:spLocks noChangeArrowheads="1"/>
          </p:cNvSpPr>
          <p:nvPr/>
        </p:nvSpPr>
        <p:spPr bwMode="auto">
          <a:xfrm>
            <a:off x="4657726" y="2449513"/>
            <a:ext cx="1828800" cy="107950"/>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700" dirty="0"/>
              <a:t>・雇用率制度についての検証・検討　　　　　　　　　　　　　</a:t>
            </a:r>
          </a:p>
        </p:txBody>
      </p:sp>
      <p:sp>
        <p:nvSpPr>
          <p:cNvPr id="28780" name="AutoShape 259"/>
          <p:cNvSpPr>
            <a:spLocks noChangeArrowheads="1"/>
          </p:cNvSpPr>
          <p:nvPr/>
        </p:nvSpPr>
        <p:spPr bwMode="auto">
          <a:xfrm>
            <a:off x="8431215" y="2557463"/>
            <a:ext cx="1062037"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年度内目途</a:t>
            </a:r>
            <a:r>
              <a:rPr lang="en-US" altLang="ja-JP" sz="800" dirty="0">
                <a:latin typeface="ＭＳ Ｐゴシック" charset="-128"/>
              </a:rPr>
              <a:t>)</a:t>
            </a:r>
            <a:r>
              <a:rPr lang="ja-JP" altLang="en-US" sz="800" dirty="0">
                <a:latin typeface="ＭＳ Ｐゴシック" charset="-128"/>
              </a:rPr>
              <a:t>　　　　　　　　　　　　　</a:t>
            </a:r>
          </a:p>
        </p:txBody>
      </p:sp>
      <p:sp>
        <p:nvSpPr>
          <p:cNvPr id="28781" name="AutoShape 260"/>
          <p:cNvSpPr>
            <a:spLocks noChangeArrowheads="1"/>
          </p:cNvSpPr>
          <p:nvPr/>
        </p:nvSpPr>
        <p:spPr bwMode="auto">
          <a:xfrm>
            <a:off x="4657726" y="3538539"/>
            <a:ext cx="3479800" cy="107950"/>
          </a:xfrm>
          <a:prstGeom prst="homePlate">
            <a:avLst>
              <a:gd name="adj" fmla="val 153416"/>
            </a:avLst>
          </a:prstGeom>
          <a:gradFill rotWithShape="1">
            <a:gsLst>
              <a:gs pos="0">
                <a:srgbClr val="CC99FF">
                  <a:alpha val="50000"/>
                </a:srgbClr>
              </a:gs>
              <a:gs pos="100000">
                <a:schemeClr val="bg1"/>
              </a:gs>
            </a:gsLst>
            <a:lin ang="0" scaled="1"/>
          </a:gradFill>
          <a:ln w="3175" algn="ctr">
            <a:solidFill>
              <a:schemeClr val="tx1"/>
            </a:solidFill>
            <a:miter lim="800000"/>
            <a:headEnd/>
            <a:tailEnd/>
          </a:ln>
        </p:spPr>
        <p:txBody>
          <a:bodyPr wrap="none" lIns="95770" tIns="47885" rIns="95770" bIns="47885" anchor="ctr"/>
          <a:lstStyle/>
          <a:p>
            <a:pPr defTabSz="957151"/>
            <a:r>
              <a:rPr lang="ja-JP" altLang="en-US" sz="700" dirty="0"/>
              <a:t>・障害者の所得保障の在り方を公的年金の抜本見直しに併せて検討</a:t>
            </a:r>
          </a:p>
        </p:txBody>
      </p:sp>
      <p:sp>
        <p:nvSpPr>
          <p:cNvPr id="28782" name="AutoShape 261"/>
          <p:cNvSpPr>
            <a:spLocks noChangeArrowheads="1"/>
          </p:cNvSpPr>
          <p:nvPr/>
        </p:nvSpPr>
        <p:spPr bwMode="auto">
          <a:xfrm>
            <a:off x="8137525" y="3646488"/>
            <a:ext cx="942975" cy="163512"/>
          </a:xfrm>
          <a:prstGeom prst="flowChartProcess">
            <a:avLst/>
          </a:prstGeom>
          <a:noFill/>
          <a:ln w="12700" cap="rnd">
            <a:noFill/>
            <a:prstDash val="sysDot"/>
            <a:miter lim="800000"/>
            <a:headEnd/>
            <a:tailEnd/>
          </a:ln>
        </p:spPr>
        <p:txBody>
          <a:bodyPr lIns="95770" tIns="47885" rIns="95770" bIns="47885" anchor="ctr"/>
          <a:lstStyle/>
          <a:p>
            <a:pPr defTabSz="957151"/>
            <a:r>
              <a:rPr lang="ja-JP" altLang="en-US" sz="800" dirty="0">
                <a:latin typeface="ＭＳ Ｐゴシック" charset="-128"/>
              </a:rPr>
              <a:t>（～</a:t>
            </a:r>
            <a:r>
              <a:rPr lang="en-US" altLang="ja-JP" sz="800" dirty="0">
                <a:latin typeface="ＭＳ Ｐゴシック" charset="-128"/>
              </a:rPr>
              <a:t>24</a:t>
            </a:r>
            <a:r>
              <a:rPr lang="ja-JP" altLang="en-US" sz="800" dirty="0">
                <a:latin typeface="ＭＳ Ｐゴシック" charset="-128"/>
              </a:rPr>
              <a:t>年内</a:t>
            </a:r>
            <a:r>
              <a:rPr lang="en-US" altLang="ja-JP" sz="800" dirty="0">
                <a:latin typeface="ＭＳ Ｐゴシック" charset="-128"/>
              </a:rPr>
              <a:t>)</a:t>
            </a:r>
            <a:r>
              <a:rPr lang="ja-JP" altLang="en-US" sz="800" dirty="0">
                <a:latin typeface="ＭＳ Ｐゴシック" charset="-128"/>
              </a:rPr>
              <a:t>　　　　　　　　　　　　　</a:t>
            </a:r>
          </a:p>
        </p:txBody>
      </p:sp>
      <p:sp>
        <p:nvSpPr>
          <p:cNvPr id="28783" name="Text Box 262"/>
          <p:cNvSpPr txBox="1">
            <a:spLocks noChangeArrowheads="1"/>
          </p:cNvSpPr>
          <p:nvPr/>
        </p:nvSpPr>
        <p:spPr bwMode="auto">
          <a:xfrm>
            <a:off x="6721489" y="2014559"/>
            <a:ext cx="1592263" cy="200025"/>
          </a:xfrm>
          <a:prstGeom prst="rect">
            <a:avLst/>
          </a:prstGeom>
          <a:noFill/>
          <a:ln w="38100" cmpd="dbl" algn="ctr">
            <a:noFill/>
            <a:miter lim="800000"/>
            <a:headEnd/>
            <a:tailEnd/>
          </a:ln>
        </p:spPr>
        <p:txBody>
          <a:bodyPr lIns="95770" tIns="47885" rIns="95770" bIns="47885">
            <a:spAutoFit/>
          </a:bodyPr>
          <a:lstStyle/>
          <a:p>
            <a:pPr defTabSz="957151">
              <a:lnSpc>
                <a:spcPct val="85000"/>
              </a:lnSpc>
              <a:spcBef>
                <a:spcPct val="50000"/>
              </a:spcBef>
            </a:pPr>
            <a:r>
              <a:rPr lang="en-US" altLang="ja-JP" sz="800" dirty="0"/>
              <a:t>※</a:t>
            </a:r>
            <a:r>
              <a:rPr lang="ja-JP" altLang="en-US" sz="800" dirty="0"/>
              <a:t>主な事項について記載</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217585" y="260648"/>
            <a:ext cx="7470830" cy="461665"/>
          </a:xfrm>
          <a:prstGeom prst="rect">
            <a:avLst/>
          </a:prstGeom>
          <a:noFill/>
        </p:spPr>
        <p:txBody>
          <a:bodyPr wrap="square" rtlCol="0">
            <a:spAutoFit/>
          </a:bodyPr>
          <a:lstStyle/>
          <a:p>
            <a:pPr algn="ctr"/>
            <a:r>
              <a:rPr lang="ja-JP" altLang="en-US" sz="2400" b="1" dirty="0" smtClean="0"/>
              <a:t>平成２４年度障害者虐待防止対策支援事業について</a:t>
            </a:r>
            <a:endParaRPr kumimoji="1" lang="ja-JP" altLang="en-US" sz="2400" b="1" dirty="0"/>
          </a:p>
        </p:txBody>
      </p:sp>
      <p:graphicFrame>
        <p:nvGraphicFramePr>
          <p:cNvPr id="9" name="表 8"/>
          <p:cNvGraphicFramePr>
            <a:graphicFrameLocks noGrp="1"/>
          </p:cNvGraphicFramePr>
          <p:nvPr/>
        </p:nvGraphicFramePr>
        <p:xfrm>
          <a:off x="1054768" y="1052736"/>
          <a:ext cx="7796464" cy="5364480"/>
        </p:xfrm>
        <a:graphic>
          <a:graphicData uri="http://schemas.openxmlformats.org/drawingml/2006/table">
            <a:tbl>
              <a:tblPr>
                <a:tableStyleId>{5940675A-B579-460E-94D1-54222C63F5DA}</a:tableStyleId>
              </a:tblPr>
              <a:tblGrid>
                <a:gridCol w="4032448"/>
                <a:gridCol w="941004"/>
                <a:gridCol w="941004"/>
                <a:gridCol w="941004"/>
                <a:gridCol w="941004"/>
              </a:tblGrid>
              <a:tr h="302655">
                <a:tc rowSpan="2">
                  <a:txBody>
                    <a:bodyPr/>
                    <a:lstStyle/>
                    <a:p>
                      <a:endParaRPr kumimoji="1" lang="ja-JP" altLang="en-US" sz="1600" dirty="0"/>
                    </a:p>
                  </a:txBody>
                  <a:tcPr>
                    <a:lnTlToBr w="12700" cap="flat" cmpd="sng" algn="ctr">
                      <a:solidFill>
                        <a:schemeClr val="tx1"/>
                      </a:solidFill>
                      <a:prstDash val="solid"/>
                      <a:round/>
                      <a:headEnd type="none" w="med" len="med"/>
                      <a:tailEnd type="none" w="med" len="med"/>
                    </a:lnTlToBr>
                  </a:tcPr>
                </a:tc>
                <a:tc gridSpan="2">
                  <a:txBody>
                    <a:bodyPr/>
                    <a:lstStyle/>
                    <a:p>
                      <a:pPr algn="ctr"/>
                      <a:r>
                        <a:rPr kumimoji="1" lang="ja-JP" altLang="en-US" sz="1600" dirty="0" smtClean="0"/>
                        <a:t>都道府県</a:t>
                      </a:r>
                      <a:endParaRPr kumimoji="1" lang="ja-JP" altLang="en-US" sz="1600" dirty="0"/>
                    </a:p>
                  </a:txBody>
                  <a:tcPr/>
                </a:tc>
                <a:tc hMerge="1">
                  <a:txBody>
                    <a:bodyPr/>
                    <a:lstStyle/>
                    <a:p>
                      <a:endParaRPr kumimoji="1" lang="ja-JP" altLang="en-US"/>
                    </a:p>
                  </a:txBody>
                  <a:tcPr/>
                </a:tc>
                <a:tc gridSpan="2">
                  <a:txBody>
                    <a:bodyPr/>
                    <a:lstStyle/>
                    <a:p>
                      <a:pPr algn="ctr"/>
                      <a:r>
                        <a:rPr kumimoji="1" lang="ja-JP" altLang="en-US" sz="1600" dirty="0" smtClean="0"/>
                        <a:t>市町村</a:t>
                      </a:r>
                      <a:endParaRPr kumimoji="1" lang="en-US" altLang="ja-JP" sz="1600" dirty="0" smtClean="0"/>
                    </a:p>
                  </a:txBody>
                  <a:tcPr/>
                </a:tc>
                <a:tc hMerge="1">
                  <a:txBody>
                    <a:bodyPr/>
                    <a:lstStyle/>
                    <a:p>
                      <a:endParaRPr kumimoji="1" lang="ja-JP" altLang="en-US"/>
                    </a:p>
                  </a:txBody>
                  <a:tcPr/>
                </a:tc>
              </a:tr>
              <a:tr h="302655">
                <a:tc vMerge="1">
                  <a:txBody>
                    <a:bodyPr/>
                    <a:lstStyle/>
                    <a:p>
                      <a:endParaRPr kumimoji="1" lang="ja-JP" altLang="en-US" sz="1200" dirty="0"/>
                    </a:p>
                  </a:txBody>
                  <a:tcPr/>
                </a:tc>
                <a:tc>
                  <a:txBody>
                    <a:bodyPr/>
                    <a:lstStyle/>
                    <a:p>
                      <a:pPr algn="ctr"/>
                      <a:r>
                        <a:rPr kumimoji="1" lang="en-US" altLang="ja-JP" sz="1600" dirty="0" smtClean="0"/>
                        <a:t>H23</a:t>
                      </a:r>
                      <a:endParaRPr kumimoji="1" lang="ja-JP" altLang="en-US" sz="1600" dirty="0"/>
                    </a:p>
                  </a:txBody>
                  <a:tcPr/>
                </a:tc>
                <a:tc>
                  <a:txBody>
                    <a:bodyPr/>
                    <a:lstStyle/>
                    <a:p>
                      <a:pPr algn="ctr"/>
                      <a:r>
                        <a:rPr kumimoji="1" lang="en-US" altLang="ja-JP" sz="1600" b="1" dirty="0" smtClean="0"/>
                        <a:t>H24</a:t>
                      </a:r>
                    </a:p>
                  </a:txBody>
                  <a:tcPr/>
                </a:tc>
                <a:tc>
                  <a:txBody>
                    <a:bodyPr/>
                    <a:lstStyle/>
                    <a:p>
                      <a:pPr algn="ctr"/>
                      <a:r>
                        <a:rPr kumimoji="1" lang="en-US" altLang="ja-JP" sz="1600" dirty="0" smtClean="0"/>
                        <a:t>H23</a:t>
                      </a:r>
                    </a:p>
                  </a:txBody>
                  <a:tcPr/>
                </a:tc>
                <a:tc>
                  <a:txBody>
                    <a:bodyPr/>
                    <a:lstStyle/>
                    <a:p>
                      <a:pPr algn="ctr"/>
                      <a:r>
                        <a:rPr kumimoji="1" lang="en-US" altLang="ja-JP" sz="1600" b="1" dirty="0" smtClean="0"/>
                        <a:t>H24</a:t>
                      </a:r>
                      <a:endParaRPr kumimoji="1" lang="ja-JP" altLang="en-US" sz="1600" b="1" dirty="0"/>
                    </a:p>
                  </a:txBody>
                  <a:tcPr/>
                </a:tc>
              </a:tr>
              <a:tr h="302655">
                <a:tc>
                  <a:txBody>
                    <a:bodyPr/>
                    <a:lstStyle/>
                    <a:p>
                      <a:r>
                        <a:rPr kumimoji="1" lang="ja-JP" altLang="en-US" sz="1600" dirty="0" smtClean="0"/>
                        <a:t>●事業実施自治体数</a:t>
                      </a:r>
                      <a:endParaRPr kumimoji="1" lang="ja-JP" altLang="en-US" sz="1600" dirty="0"/>
                    </a:p>
                  </a:txBody>
                  <a:tcPr/>
                </a:tc>
                <a:tc>
                  <a:txBody>
                    <a:bodyPr/>
                    <a:lstStyle/>
                    <a:p>
                      <a:pPr algn="ctr"/>
                      <a:r>
                        <a:rPr kumimoji="1" lang="en-US" altLang="ja-JP" sz="1600" dirty="0" smtClean="0"/>
                        <a:t>39</a:t>
                      </a:r>
                      <a:endParaRPr kumimoji="1" lang="ja-JP" altLang="en-US" sz="1600" dirty="0"/>
                    </a:p>
                  </a:txBody>
                  <a:tcPr/>
                </a:tc>
                <a:tc>
                  <a:txBody>
                    <a:bodyPr/>
                    <a:lstStyle/>
                    <a:p>
                      <a:pPr algn="ctr"/>
                      <a:r>
                        <a:rPr kumimoji="1" lang="en-US" altLang="ja-JP" sz="1600" b="1" dirty="0" smtClean="0"/>
                        <a:t>45</a:t>
                      </a:r>
                      <a:endParaRPr kumimoji="1" lang="ja-JP" altLang="en-US" sz="1600" b="1" dirty="0"/>
                    </a:p>
                  </a:txBody>
                  <a:tcPr/>
                </a:tc>
                <a:tc>
                  <a:txBody>
                    <a:bodyPr/>
                    <a:lstStyle/>
                    <a:p>
                      <a:pPr algn="ctr"/>
                      <a:r>
                        <a:rPr kumimoji="1" lang="en-US" altLang="ja-JP" sz="1600" dirty="0" smtClean="0"/>
                        <a:t>21</a:t>
                      </a:r>
                      <a:endParaRPr kumimoji="1" lang="ja-JP" altLang="en-US" sz="1600" dirty="0"/>
                    </a:p>
                  </a:txBody>
                  <a:tcPr/>
                </a:tc>
                <a:tc>
                  <a:txBody>
                    <a:bodyPr/>
                    <a:lstStyle/>
                    <a:p>
                      <a:pPr algn="ctr"/>
                      <a:r>
                        <a:rPr kumimoji="1" lang="en-US" altLang="ja-JP" sz="1600" b="1" dirty="0" smtClean="0"/>
                        <a:t>272</a:t>
                      </a:r>
                      <a:endParaRPr kumimoji="1" lang="ja-JP" altLang="en-US" sz="1600" b="1" dirty="0"/>
                    </a:p>
                  </a:txBody>
                  <a:tcPr/>
                </a:tc>
              </a:tr>
              <a:tr h="302655">
                <a:tc>
                  <a:txBody>
                    <a:bodyPr/>
                    <a:lstStyle/>
                    <a:p>
                      <a:r>
                        <a:rPr kumimoji="1" lang="zh-TW" altLang="en-US" sz="1600" dirty="0" smtClean="0"/>
                        <a:t>（１）連携協力体制整備事業</a:t>
                      </a:r>
                      <a:endParaRPr kumimoji="1" lang="ja-JP" altLang="en-US" sz="1600" dirty="0"/>
                    </a:p>
                  </a:txBody>
                  <a:tcPr/>
                </a:tc>
                <a:tc>
                  <a:txBody>
                    <a:bodyPr/>
                    <a:lstStyle/>
                    <a:p>
                      <a:pPr algn="ctr"/>
                      <a:r>
                        <a:rPr kumimoji="1" lang="en-US" altLang="ja-JP" sz="1600" dirty="0" smtClean="0"/>
                        <a:t>20</a:t>
                      </a:r>
                    </a:p>
                  </a:txBody>
                  <a:tcPr/>
                </a:tc>
                <a:tc>
                  <a:txBody>
                    <a:bodyPr/>
                    <a:lstStyle/>
                    <a:p>
                      <a:pPr algn="ctr"/>
                      <a:r>
                        <a:rPr kumimoji="1" lang="en-US" altLang="ja-JP" sz="1600" b="1" dirty="0" smtClean="0"/>
                        <a:t>27</a:t>
                      </a:r>
                      <a:endParaRPr kumimoji="1" lang="ja-JP" altLang="en-US" sz="1600" b="1" dirty="0"/>
                    </a:p>
                  </a:txBody>
                  <a:tcPr/>
                </a:tc>
                <a:tc>
                  <a:txBody>
                    <a:bodyPr/>
                    <a:lstStyle/>
                    <a:p>
                      <a:pPr algn="ctr"/>
                      <a:r>
                        <a:rPr kumimoji="1" lang="en-US" altLang="ja-JP" sz="1600" dirty="0" smtClean="0"/>
                        <a:t>14</a:t>
                      </a:r>
                      <a:endParaRPr kumimoji="1" lang="ja-JP" altLang="en-US" sz="1600" dirty="0"/>
                    </a:p>
                  </a:txBody>
                  <a:tcPr/>
                </a:tc>
                <a:tc>
                  <a:txBody>
                    <a:bodyPr/>
                    <a:lstStyle/>
                    <a:p>
                      <a:pPr algn="ctr"/>
                      <a:r>
                        <a:rPr kumimoji="1" lang="en-US" altLang="ja-JP" sz="1600" b="1" dirty="0" smtClean="0"/>
                        <a:t>66</a:t>
                      </a:r>
                      <a:endParaRPr kumimoji="1" lang="ja-JP" altLang="en-US" sz="1600" b="1" dirty="0"/>
                    </a:p>
                  </a:txBody>
                  <a:tcPr/>
                </a:tc>
              </a:tr>
              <a:tr h="302655">
                <a:tc>
                  <a:txBody>
                    <a:bodyPr/>
                    <a:lstStyle/>
                    <a:p>
                      <a:r>
                        <a:rPr kumimoji="1" lang="zh-TW" altLang="en-US" sz="1600" dirty="0" smtClean="0"/>
                        <a:t>（２）家庭訪問等個別支援事業</a:t>
                      </a:r>
                      <a:endParaRPr kumimoji="1" lang="ja-JP" altLang="en-US" sz="1600"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a:t>
                      </a:r>
                      <a:endParaRPr kumimoji="1" lang="ja-JP" altLang="en-US" sz="1600" b="1"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a:t>
                      </a:r>
                      <a:endParaRPr kumimoji="1" lang="ja-JP" altLang="en-US" sz="1600" b="1" dirty="0"/>
                    </a:p>
                  </a:txBody>
                  <a:tcPr/>
                </a:tc>
              </a:tr>
              <a:tr h="302655">
                <a:tc>
                  <a:txBody>
                    <a:bodyPr/>
                    <a:lstStyle/>
                    <a:p>
                      <a:r>
                        <a:rPr kumimoji="1" lang="zh-TW" altLang="en-US" sz="1600" dirty="0" smtClean="0"/>
                        <a:t>　　　①家庭訪問</a:t>
                      </a:r>
                      <a:endParaRPr kumimoji="1" lang="ja-JP" altLang="en-US" sz="1600" dirty="0"/>
                    </a:p>
                  </a:txBody>
                  <a:tcPr/>
                </a:tc>
                <a:tc>
                  <a:txBody>
                    <a:bodyPr/>
                    <a:lstStyle/>
                    <a:p>
                      <a:pPr algn="ctr"/>
                      <a:r>
                        <a:rPr kumimoji="1" lang="en-US" altLang="ja-JP" sz="1600" dirty="0" smtClean="0"/>
                        <a:t>1</a:t>
                      </a:r>
                      <a:endParaRPr kumimoji="1" lang="ja-JP" altLang="en-US" sz="1600" dirty="0"/>
                    </a:p>
                  </a:txBody>
                  <a:tcPr/>
                </a:tc>
                <a:tc>
                  <a:txBody>
                    <a:bodyPr/>
                    <a:lstStyle/>
                    <a:p>
                      <a:pPr algn="ctr"/>
                      <a:r>
                        <a:rPr kumimoji="1" lang="en-US" altLang="ja-JP" sz="1600" b="1" dirty="0" smtClean="0"/>
                        <a:t>0</a:t>
                      </a:r>
                      <a:endParaRPr kumimoji="1" lang="ja-JP" altLang="en-US" sz="1600" b="1" dirty="0"/>
                    </a:p>
                  </a:txBody>
                  <a:tcPr/>
                </a:tc>
                <a:tc>
                  <a:txBody>
                    <a:bodyPr/>
                    <a:lstStyle/>
                    <a:p>
                      <a:pPr algn="ctr"/>
                      <a:r>
                        <a:rPr kumimoji="1" lang="en-US" altLang="ja-JP" sz="1600" dirty="0" smtClean="0"/>
                        <a:t>3</a:t>
                      </a:r>
                      <a:endParaRPr kumimoji="1" lang="ja-JP" altLang="en-US" sz="1600" dirty="0"/>
                    </a:p>
                  </a:txBody>
                  <a:tcPr/>
                </a:tc>
                <a:tc>
                  <a:txBody>
                    <a:bodyPr/>
                    <a:lstStyle/>
                    <a:p>
                      <a:pPr algn="ctr"/>
                      <a:r>
                        <a:rPr kumimoji="1" lang="en-US" altLang="ja-JP" sz="1600" b="1" dirty="0" smtClean="0"/>
                        <a:t>59</a:t>
                      </a:r>
                      <a:endParaRPr kumimoji="1" lang="ja-JP" altLang="en-US" sz="1600" b="1" dirty="0"/>
                    </a:p>
                  </a:txBody>
                  <a:tcPr/>
                </a:tc>
              </a:tr>
              <a:tr h="302655">
                <a:tc>
                  <a:txBody>
                    <a:bodyPr/>
                    <a:lstStyle/>
                    <a:p>
                      <a:r>
                        <a:rPr kumimoji="1" lang="ja-JP" altLang="en-US" sz="1600" dirty="0" smtClean="0"/>
                        <a:t>　　　②相談窓口の強化</a:t>
                      </a:r>
                      <a:endParaRPr kumimoji="1" lang="ja-JP" altLang="en-US" sz="1600" dirty="0"/>
                    </a:p>
                  </a:txBody>
                  <a:tcPr/>
                </a:tc>
                <a:tc>
                  <a:txBody>
                    <a:bodyPr/>
                    <a:lstStyle/>
                    <a:p>
                      <a:pPr algn="ctr"/>
                      <a:r>
                        <a:rPr kumimoji="1" lang="en-US" altLang="ja-JP" sz="1600" dirty="0" smtClean="0"/>
                        <a:t>1</a:t>
                      </a:r>
                      <a:endParaRPr kumimoji="1" lang="ja-JP" altLang="en-US" sz="1600" dirty="0"/>
                    </a:p>
                  </a:txBody>
                  <a:tcPr/>
                </a:tc>
                <a:tc>
                  <a:txBody>
                    <a:bodyPr/>
                    <a:lstStyle/>
                    <a:p>
                      <a:pPr algn="ctr"/>
                      <a:r>
                        <a:rPr kumimoji="1" lang="en-US" altLang="ja-JP" sz="1600" b="1" dirty="0" smtClean="0"/>
                        <a:t>3</a:t>
                      </a:r>
                      <a:endParaRPr kumimoji="1" lang="ja-JP" altLang="en-US" sz="1600" b="1" dirty="0"/>
                    </a:p>
                  </a:txBody>
                  <a:tcPr/>
                </a:tc>
                <a:tc>
                  <a:txBody>
                    <a:bodyPr/>
                    <a:lstStyle/>
                    <a:p>
                      <a:pPr algn="ctr"/>
                      <a:r>
                        <a:rPr kumimoji="1" lang="en-US" altLang="ja-JP" sz="1600" dirty="0" smtClean="0"/>
                        <a:t>4</a:t>
                      </a:r>
                      <a:endParaRPr kumimoji="1" lang="ja-JP" altLang="en-US" sz="1600" dirty="0"/>
                    </a:p>
                  </a:txBody>
                  <a:tcPr/>
                </a:tc>
                <a:tc>
                  <a:txBody>
                    <a:bodyPr/>
                    <a:lstStyle/>
                    <a:p>
                      <a:pPr algn="ctr"/>
                      <a:r>
                        <a:rPr kumimoji="1" lang="en-US" altLang="ja-JP" sz="1600" b="1" dirty="0" smtClean="0"/>
                        <a:t>52</a:t>
                      </a:r>
                      <a:endParaRPr kumimoji="1" lang="ja-JP" altLang="en-US" sz="1600" b="1" dirty="0"/>
                    </a:p>
                  </a:txBody>
                  <a:tcPr/>
                </a:tc>
              </a:tr>
              <a:tr h="302655">
                <a:tc>
                  <a:txBody>
                    <a:bodyPr/>
                    <a:lstStyle/>
                    <a:p>
                      <a:r>
                        <a:rPr kumimoji="1" lang="ja-JP" altLang="en-US" sz="1600" dirty="0" smtClean="0"/>
                        <a:t>　　　③一時保護のための居室の確保等</a:t>
                      </a:r>
                      <a:endParaRPr kumimoji="1" lang="ja-JP" altLang="en-US" sz="1600" dirty="0"/>
                    </a:p>
                  </a:txBody>
                  <a:tcPr/>
                </a:tc>
                <a:tc>
                  <a:txBody>
                    <a:bodyPr/>
                    <a:lstStyle/>
                    <a:p>
                      <a:pPr algn="ctr"/>
                      <a:r>
                        <a:rPr kumimoji="1" lang="en-US" altLang="ja-JP" sz="1600" dirty="0" smtClean="0"/>
                        <a:t>2</a:t>
                      </a:r>
                      <a:endParaRPr kumimoji="1" lang="ja-JP" altLang="en-US" sz="1600" dirty="0"/>
                    </a:p>
                  </a:txBody>
                  <a:tcPr/>
                </a:tc>
                <a:tc>
                  <a:txBody>
                    <a:bodyPr/>
                    <a:lstStyle/>
                    <a:p>
                      <a:pPr algn="ctr"/>
                      <a:r>
                        <a:rPr kumimoji="1" lang="en-US" altLang="ja-JP" sz="1600" b="1" dirty="0" smtClean="0"/>
                        <a:t>2</a:t>
                      </a:r>
                      <a:endParaRPr kumimoji="1" lang="ja-JP" altLang="en-US" sz="1600" b="1" dirty="0"/>
                    </a:p>
                  </a:txBody>
                  <a:tcPr/>
                </a:tc>
                <a:tc>
                  <a:txBody>
                    <a:bodyPr/>
                    <a:lstStyle/>
                    <a:p>
                      <a:pPr algn="ctr"/>
                      <a:r>
                        <a:rPr kumimoji="1" lang="en-US" altLang="ja-JP" sz="1600" dirty="0" smtClean="0"/>
                        <a:t>11</a:t>
                      </a:r>
                      <a:endParaRPr kumimoji="1" lang="ja-JP" altLang="en-US" sz="1600" dirty="0"/>
                    </a:p>
                  </a:txBody>
                  <a:tcPr/>
                </a:tc>
                <a:tc>
                  <a:txBody>
                    <a:bodyPr/>
                    <a:lstStyle/>
                    <a:p>
                      <a:pPr algn="ctr"/>
                      <a:r>
                        <a:rPr kumimoji="1" lang="en-US" altLang="ja-JP" sz="1600" b="1" dirty="0" smtClean="0"/>
                        <a:t>131</a:t>
                      </a:r>
                      <a:endParaRPr kumimoji="1" lang="ja-JP" altLang="en-US" sz="1600" b="1" dirty="0"/>
                    </a:p>
                  </a:txBody>
                  <a:tcPr/>
                </a:tc>
              </a:tr>
              <a:tr h="302655">
                <a:tc>
                  <a:txBody>
                    <a:bodyPr/>
                    <a:lstStyle/>
                    <a:p>
                      <a:r>
                        <a:rPr kumimoji="1" lang="ja-JP" altLang="en-US" sz="1600" dirty="0" smtClean="0"/>
                        <a:t>　　　④カウンセリング</a:t>
                      </a:r>
                      <a:endParaRPr kumimoji="1" lang="ja-JP" altLang="en-US" sz="1600" dirty="0"/>
                    </a:p>
                  </a:txBody>
                  <a:tcPr/>
                </a:tc>
                <a:tc>
                  <a:txBody>
                    <a:bodyPr/>
                    <a:lstStyle/>
                    <a:p>
                      <a:pPr algn="ctr"/>
                      <a:r>
                        <a:rPr kumimoji="1" lang="en-US" altLang="ja-JP" sz="1600" dirty="0" smtClean="0"/>
                        <a:t>2</a:t>
                      </a:r>
                      <a:endParaRPr kumimoji="1" lang="ja-JP" altLang="en-US" sz="1600" dirty="0"/>
                    </a:p>
                  </a:txBody>
                  <a:tcPr/>
                </a:tc>
                <a:tc>
                  <a:txBody>
                    <a:bodyPr/>
                    <a:lstStyle/>
                    <a:p>
                      <a:pPr algn="ctr"/>
                      <a:r>
                        <a:rPr kumimoji="1" lang="en-US" altLang="ja-JP" sz="1600" b="1" dirty="0" smtClean="0"/>
                        <a:t>2</a:t>
                      </a:r>
                      <a:endParaRPr kumimoji="1" lang="ja-JP" altLang="en-US" sz="1600" b="1" dirty="0"/>
                    </a:p>
                  </a:txBody>
                  <a:tcPr/>
                </a:tc>
                <a:tc>
                  <a:txBody>
                    <a:bodyPr/>
                    <a:lstStyle/>
                    <a:p>
                      <a:pPr algn="ctr"/>
                      <a:r>
                        <a:rPr kumimoji="1" lang="en-US" altLang="ja-JP" sz="1600" dirty="0" smtClean="0"/>
                        <a:t>1</a:t>
                      </a:r>
                      <a:endParaRPr kumimoji="1" lang="ja-JP" altLang="en-US" sz="1600" dirty="0"/>
                    </a:p>
                  </a:txBody>
                  <a:tcPr/>
                </a:tc>
                <a:tc>
                  <a:txBody>
                    <a:bodyPr/>
                    <a:lstStyle/>
                    <a:p>
                      <a:pPr algn="ctr"/>
                      <a:r>
                        <a:rPr kumimoji="1" lang="en-US" altLang="ja-JP" sz="1600" b="1" dirty="0" smtClean="0"/>
                        <a:t>23</a:t>
                      </a:r>
                      <a:endParaRPr kumimoji="1" lang="ja-JP" altLang="en-US" sz="1600" b="1" dirty="0"/>
                    </a:p>
                  </a:txBody>
                  <a:tcPr/>
                </a:tc>
              </a:tr>
              <a:tr h="302655">
                <a:tc>
                  <a:txBody>
                    <a:bodyPr/>
                    <a:lstStyle/>
                    <a:p>
                      <a:r>
                        <a:rPr kumimoji="1" lang="ja-JP" altLang="en-US" sz="1600" dirty="0" smtClean="0"/>
                        <a:t>　　　⑤その他地域の実情に応じて行う事業</a:t>
                      </a:r>
                      <a:endParaRPr kumimoji="1" lang="ja-JP" altLang="en-US" sz="1600" dirty="0"/>
                    </a:p>
                  </a:txBody>
                  <a:tcPr/>
                </a:tc>
                <a:tc>
                  <a:txBody>
                    <a:bodyPr/>
                    <a:lstStyle/>
                    <a:p>
                      <a:pPr algn="ctr"/>
                      <a:r>
                        <a:rPr kumimoji="1" lang="en-US" altLang="ja-JP" sz="1600" dirty="0" smtClean="0"/>
                        <a:t>6</a:t>
                      </a:r>
                      <a:endParaRPr kumimoji="1" lang="ja-JP" altLang="en-US" sz="1600" dirty="0"/>
                    </a:p>
                  </a:txBody>
                  <a:tcPr/>
                </a:tc>
                <a:tc>
                  <a:txBody>
                    <a:bodyPr/>
                    <a:lstStyle/>
                    <a:p>
                      <a:pPr algn="ctr"/>
                      <a:r>
                        <a:rPr kumimoji="1" lang="en-US" altLang="ja-JP" sz="1600" b="1" dirty="0" smtClean="0"/>
                        <a:t>2</a:t>
                      </a:r>
                      <a:endParaRPr kumimoji="1" lang="ja-JP" altLang="en-US" sz="1600" b="1" dirty="0"/>
                    </a:p>
                  </a:txBody>
                  <a:tcPr/>
                </a:tc>
                <a:tc>
                  <a:txBody>
                    <a:bodyPr/>
                    <a:lstStyle/>
                    <a:p>
                      <a:pPr algn="ctr"/>
                      <a:r>
                        <a:rPr kumimoji="1" lang="en-US" altLang="ja-JP" sz="1600" dirty="0" smtClean="0"/>
                        <a:t>11</a:t>
                      </a:r>
                      <a:endParaRPr kumimoji="1" lang="ja-JP" altLang="en-US" sz="1600" dirty="0"/>
                    </a:p>
                  </a:txBody>
                  <a:tcPr/>
                </a:tc>
                <a:tc>
                  <a:txBody>
                    <a:bodyPr/>
                    <a:lstStyle/>
                    <a:p>
                      <a:pPr algn="ctr"/>
                      <a:r>
                        <a:rPr kumimoji="1" lang="en-US" altLang="ja-JP" sz="1600" b="1" dirty="0" smtClean="0"/>
                        <a:t>8</a:t>
                      </a:r>
                      <a:endParaRPr kumimoji="1" lang="ja-JP" altLang="en-US" sz="1600" b="1" dirty="0"/>
                    </a:p>
                  </a:txBody>
                  <a:tcPr/>
                </a:tc>
              </a:tr>
              <a:tr h="302655">
                <a:tc>
                  <a:txBody>
                    <a:bodyPr/>
                    <a:lstStyle/>
                    <a:p>
                      <a:r>
                        <a:rPr kumimoji="1" lang="ja-JP" altLang="en-US" sz="1600" dirty="0" smtClean="0"/>
                        <a:t>（３）障害者虐待防止・権利擁護研修事業</a:t>
                      </a:r>
                      <a:endParaRPr kumimoji="1" lang="ja-JP" altLang="en-US" sz="1600" dirty="0"/>
                    </a:p>
                  </a:txBody>
                  <a:tcPr/>
                </a:tc>
                <a:tc>
                  <a:txBody>
                    <a:bodyPr/>
                    <a:lstStyle/>
                    <a:p>
                      <a:pPr algn="ctr"/>
                      <a:r>
                        <a:rPr kumimoji="1" lang="en-US" altLang="ja-JP" sz="1600" dirty="0" smtClean="0"/>
                        <a:t>39</a:t>
                      </a:r>
                      <a:endParaRPr kumimoji="1" lang="ja-JP" altLang="en-US" sz="1600" dirty="0"/>
                    </a:p>
                  </a:txBody>
                  <a:tcPr/>
                </a:tc>
                <a:tc>
                  <a:txBody>
                    <a:bodyPr/>
                    <a:lstStyle/>
                    <a:p>
                      <a:pPr algn="ctr"/>
                      <a:r>
                        <a:rPr kumimoji="1" lang="en-US" altLang="ja-JP" sz="1600" b="1" dirty="0" smtClean="0"/>
                        <a:t>45</a:t>
                      </a:r>
                      <a:endParaRPr kumimoji="1" lang="ja-JP" altLang="en-US" sz="1600" b="1" dirty="0"/>
                    </a:p>
                  </a:txBody>
                  <a:tcPr/>
                </a:tc>
                <a:tc>
                  <a:txBody>
                    <a:bodyPr/>
                    <a:lstStyle/>
                    <a:p>
                      <a:pPr algn="ctr"/>
                      <a:endParaRPr kumimoji="1" lang="ja-JP" altLang="en-US" sz="1600" dirty="0"/>
                    </a:p>
                  </a:txBody>
                  <a:tcPr/>
                </a:tc>
                <a:tc>
                  <a:txBody>
                    <a:bodyPr/>
                    <a:lstStyle/>
                    <a:p>
                      <a:pPr algn="ctr"/>
                      <a:endParaRPr kumimoji="1" lang="ja-JP" altLang="en-US" sz="1600" b="1" dirty="0"/>
                    </a:p>
                  </a:txBody>
                  <a:tcPr/>
                </a:tc>
              </a:tr>
              <a:tr h="302655">
                <a:tc>
                  <a:txBody>
                    <a:bodyPr/>
                    <a:lstStyle/>
                    <a:p>
                      <a:r>
                        <a:rPr kumimoji="1" lang="zh-TW" altLang="en-US" sz="1600" dirty="0" smtClean="0"/>
                        <a:t>（４）専門性強化事業</a:t>
                      </a:r>
                      <a:endParaRPr kumimoji="1" lang="ja-JP" altLang="en-US" sz="1600"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a:t>
                      </a:r>
                      <a:endParaRPr kumimoji="1" lang="ja-JP" altLang="en-US" sz="1600" b="1"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a:t>
                      </a:r>
                      <a:endParaRPr kumimoji="1" lang="ja-JP" altLang="en-US" sz="1600" b="1" dirty="0"/>
                    </a:p>
                  </a:txBody>
                  <a:tcPr/>
                </a:tc>
              </a:tr>
              <a:tr h="302655">
                <a:tc>
                  <a:txBody>
                    <a:bodyPr/>
                    <a:lstStyle/>
                    <a:p>
                      <a:r>
                        <a:rPr kumimoji="1" lang="ja-JP" altLang="en-US" sz="1600" dirty="0" smtClean="0"/>
                        <a:t>　　　①医学的専門性の強化</a:t>
                      </a:r>
                      <a:endParaRPr kumimoji="1" lang="ja-JP" altLang="en-US" sz="1600" dirty="0"/>
                    </a:p>
                  </a:txBody>
                  <a:tcPr/>
                </a:tc>
                <a:tc>
                  <a:txBody>
                    <a:bodyPr/>
                    <a:lstStyle/>
                    <a:p>
                      <a:pPr algn="ctr"/>
                      <a:r>
                        <a:rPr kumimoji="1" lang="en-US" altLang="ja-JP" sz="1600" dirty="0" smtClean="0"/>
                        <a:t>2</a:t>
                      </a:r>
                      <a:endParaRPr kumimoji="1" lang="ja-JP" altLang="en-US" sz="1600" dirty="0"/>
                    </a:p>
                  </a:txBody>
                  <a:tcPr/>
                </a:tc>
                <a:tc>
                  <a:txBody>
                    <a:bodyPr/>
                    <a:lstStyle/>
                    <a:p>
                      <a:pPr algn="ctr"/>
                      <a:r>
                        <a:rPr kumimoji="1" lang="en-US" altLang="ja-JP" sz="1600" b="1" dirty="0" smtClean="0"/>
                        <a:t>6</a:t>
                      </a:r>
                      <a:endParaRPr kumimoji="1" lang="ja-JP" altLang="en-US" sz="1600" b="1" dirty="0"/>
                    </a:p>
                  </a:txBody>
                  <a:tcPr/>
                </a:tc>
                <a:tc>
                  <a:txBody>
                    <a:bodyPr/>
                    <a:lstStyle/>
                    <a:p>
                      <a:pPr algn="ctr"/>
                      <a:r>
                        <a:rPr kumimoji="1" lang="en-US" altLang="ja-JP" sz="1600" dirty="0" smtClean="0"/>
                        <a:t>2</a:t>
                      </a:r>
                      <a:endParaRPr kumimoji="1" lang="ja-JP" altLang="en-US" sz="1600" dirty="0"/>
                    </a:p>
                  </a:txBody>
                  <a:tcPr/>
                </a:tc>
                <a:tc>
                  <a:txBody>
                    <a:bodyPr/>
                    <a:lstStyle/>
                    <a:p>
                      <a:pPr algn="ctr"/>
                      <a:r>
                        <a:rPr kumimoji="1" lang="en-US" altLang="ja-JP" sz="1600" b="1" dirty="0" smtClean="0"/>
                        <a:t>26</a:t>
                      </a:r>
                      <a:endParaRPr kumimoji="1" lang="ja-JP" altLang="en-US" sz="1600" b="1" dirty="0"/>
                    </a:p>
                  </a:txBody>
                  <a:tcPr/>
                </a:tc>
              </a:tr>
              <a:tr h="302655">
                <a:tc>
                  <a:txBody>
                    <a:bodyPr/>
                    <a:lstStyle/>
                    <a:p>
                      <a:r>
                        <a:rPr kumimoji="1" lang="ja-JP" altLang="en-US" sz="1600" dirty="0" smtClean="0"/>
                        <a:t>　　　②法的専門性の強化</a:t>
                      </a:r>
                      <a:endParaRPr kumimoji="1" lang="ja-JP" altLang="en-US" sz="1600" dirty="0"/>
                    </a:p>
                  </a:txBody>
                  <a:tcPr/>
                </a:tc>
                <a:tc>
                  <a:txBody>
                    <a:bodyPr/>
                    <a:lstStyle/>
                    <a:p>
                      <a:pPr algn="ctr"/>
                      <a:r>
                        <a:rPr kumimoji="1" lang="en-US" altLang="ja-JP" sz="1600" dirty="0" smtClean="0"/>
                        <a:t>3</a:t>
                      </a:r>
                      <a:endParaRPr kumimoji="1" lang="ja-JP" altLang="en-US" sz="1600" dirty="0"/>
                    </a:p>
                  </a:txBody>
                  <a:tcPr/>
                </a:tc>
                <a:tc>
                  <a:txBody>
                    <a:bodyPr/>
                    <a:lstStyle/>
                    <a:p>
                      <a:pPr algn="ctr"/>
                      <a:r>
                        <a:rPr kumimoji="1" lang="en-US" altLang="ja-JP" sz="1600" b="1" dirty="0" smtClean="0"/>
                        <a:t>22</a:t>
                      </a:r>
                      <a:endParaRPr kumimoji="1" lang="ja-JP" altLang="en-US" sz="1600" b="1" dirty="0"/>
                    </a:p>
                  </a:txBody>
                  <a:tcPr/>
                </a:tc>
                <a:tc>
                  <a:txBody>
                    <a:bodyPr/>
                    <a:lstStyle/>
                    <a:p>
                      <a:pPr algn="ctr"/>
                      <a:r>
                        <a:rPr kumimoji="1" lang="en-US" altLang="ja-JP" sz="1600" dirty="0" smtClean="0"/>
                        <a:t>9</a:t>
                      </a:r>
                      <a:endParaRPr kumimoji="1" lang="ja-JP" altLang="en-US" sz="1600" dirty="0"/>
                    </a:p>
                  </a:txBody>
                  <a:tcPr/>
                </a:tc>
                <a:tc>
                  <a:txBody>
                    <a:bodyPr/>
                    <a:lstStyle/>
                    <a:p>
                      <a:pPr algn="ctr"/>
                      <a:r>
                        <a:rPr kumimoji="1" lang="en-US" altLang="ja-JP" sz="1600" b="1" dirty="0" smtClean="0"/>
                        <a:t>49</a:t>
                      </a:r>
                      <a:endParaRPr kumimoji="1" lang="ja-JP" altLang="en-US" sz="1600" b="1" dirty="0"/>
                    </a:p>
                  </a:txBody>
                  <a:tcPr/>
                </a:tc>
              </a:tr>
              <a:tr h="302655">
                <a:tc>
                  <a:txBody>
                    <a:bodyPr/>
                    <a:lstStyle/>
                    <a:p>
                      <a:r>
                        <a:rPr kumimoji="1" lang="ja-JP" altLang="en-US" sz="1600" dirty="0" smtClean="0"/>
                        <a:t>　　　③有識者との連携による事例分析等</a:t>
                      </a:r>
                      <a:endParaRPr kumimoji="1" lang="ja-JP" altLang="en-US" sz="1600" dirty="0"/>
                    </a:p>
                  </a:txBody>
                  <a:tcPr/>
                </a:tc>
                <a:tc>
                  <a:txBody>
                    <a:bodyPr/>
                    <a:lstStyle/>
                    <a:p>
                      <a:pPr algn="ctr"/>
                      <a:r>
                        <a:rPr kumimoji="1" lang="en-US" altLang="ja-JP" sz="1600" dirty="0" smtClean="0"/>
                        <a:t>3</a:t>
                      </a:r>
                      <a:endParaRPr kumimoji="1" lang="ja-JP" altLang="en-US" sz="1600" dirty="0"/>
                    </a:p>
                  </a:txBody>
                  <a:tcPr/>
                </a:tc>
                <a:tc>
                  <a:txBody>
                    <a:bodyPr/>
                    <a:lstStyle/>
                    <a:p>
                      <a:pPr algn="ctr"/>
                      <a:r>
                        <a:rPr kumimoji="1" lang="en-US" altLang="ja-JP" sz="1600" b="1" dirty="0" smtClean="0"/>
                        <a:t>10</a:t>
                      </a:r>
                      <a:endParaRPr kumimoji="1" lang="ja-JP" altLang="en-US" sz="1600" b="1" dirty="0"/>
                    </a:p>
                  </a:txBody>
                  <a:tcPr/>
                </a:tc>
                <a:tc>
                  <a:txBody>
                    <a:bodyPr/>
                    <a:lstStyle/>
                    <a:p>
                      <a:pPr algn="ctr"/>
                      <a:endParaRPr kumimoji="1" lang="ja-JP" altLang="en-US" sz="1600" dirty="0"/>
                    </a:p>
                  </a:txBody>
                  <a:tcPr/>
                </a:tc>
                <a:tc>
                  <a:txBody>
                    <a:bodyPr/>
                    <a:lstStyle/>
                    <a:p>
                      <a:pPr algn="ctr"/>
                      <a:endParaRPr kumimoji="1" lang="ja-JP" altLang="en-US" sz="1600" b="1" dirty="0"/>
                    </a:p>
                  </a:txBody>
                  <a:tcPr/>
                </a:tc>
              </a:tr>
              <a:tr h="302655">
                <a:tc>
                  <a:txBody>
                    <a:bodyPr/>
                    <a:lstStyle/>
                    <a:p>
                      <a:r>
                        <a:rPr kumimoji="1" lang="zh-TW" altLang="en-US" sz="1600" dirty="0" smtClean="0"/>
                        <a:t>（５）普及啓発事業</a:t>
                      </a:r>
                      <a:endParaRPr kumimoji="1" lang="ja-JP" altLang="en-US" sz="1600"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29</a:t>
                      </a:r>
                      <a:endParaRPr kumimoji="1" lang="ja-JP" altLang="en-US" sz="1600" b="1" dirty="0"/>
                    </a:p>
                  </a:txBody>
                  <a:tcPr/>
                </a:tc>
                <a:tc>
                  <a:txBody>
                    <a:bodyPr/>
                    <a:lstStyle/>
                    <a:p>
                      <a:pPr algn="ctr"/>
                      <a:r>
                        <a:rPr kumimoji="1" lang="en-US" altLang="ja-JP" sz="1600" dirty="0" smtClean="0"/>
                        <a:t>―</a:t>
                      </a:r>
                      <a:endParaRPr kumimoji="1" lang="ja-JP" altLang="en-US" sz="1600" dirty="0"/>
                    </a:p>
                  </a:txBody>
                  <a:tcPr/>
                </a:tc>
                <a:tc>
                  <a:txBody>
                    <a:bodyPr/>
                    <a:lstStyle/>
                    <a:p>
                      <a:pPr algn="ctr"/>
                      <a:r>
                        <a:rPr kumimoji="1" lang="en-US" altLang="ja-JP" sz="1600" b="1" dirty="0" smtClean="0"/>
                        <a:t>210</a:t>
                      </a:r>
                      <a:endParaRPr kumimoji="1" lang="ja-JP" altLang="en-US" sz="1600" b="1" dirty="0"/>
                    </a:p>
                  </a:txBody>
                  <a:tcPr/>
                </a:tc>
              </a:tr>
            </a:tbl>
          </a:graphicData>
        </a:graphic>
      </p:graphicFrame>
      <p:sp>
        <p:nvSpPr>
          <p:cNvPr id="11" name="テキスト ボックス 10"/>
          <p:cNvSpPr txBox="1"/>
          <p:nvPr/>
        </p:nvSpPr>
        <p:spPr>
          <a:xfrm>
            <a:off x="3152800" y="6453337"/>
            <a:ext cx="5760640" cy="307777"/>
          </a:xfrm>
          <a:prstGeom prst="rect">
            <a:avLst/>
          </a:prstGeom>
          <a:noFill/>
        </p:spPr>
        <p:txBody>
          <a:bodyPr wrap="square" rtlCol="0">
            <a:spAutoFit/>
          </a:bodyPr>
          <a:lstStyle/>
          <a:p>
            <a:r>
              <a:rPr lang="en-US" altLang="ja-JP" sz="1400" dirty="0" smtClean="0"/>
              <a:t>※</a:t>
            </a:r>
            <a:r>
              <a:rPr lang="ja-JP" altLang="en-US" sz="1400" dirty="0" smtClean="0"/>
              <a:t>上記の数字には補助を受けずに事業を実施したものは含んでいない。</a:t>
            </a:r>
            <a:endParaRPr kumimoji="1" lang="ja-JP" alt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344509" y="836621"/>
            <a:ext cx="9361487" cy="2447925"/>
          </a:xfrm>
          <a:prstGeom prst="rect">
            <a:avLst/>
          </a:prstGeom>
          <a:solidFill>
            <a:srgbClr val="F7F7F7"/>
          </a:solidFill>
          <a:ln w="9525">
            <a:solidFill>
              <a:schemeClr val="accent5"/>
            </a:solidFill>
          </a:ln>
        </p:spPr>
        <p:style>
          <a:lnRef idx="3">
            <a:schemeClr val="lt1"/>
          </a:lnRef>
          <a:fillRef idx="1">
            <a:schemeClr val="accent5"/>
          </a:fillRef>
          <a:effectRef idx="1">
            <a:schemeClr val="accent5"/>
          </a:effectRef>
          <a:fontRef idx="minor">
            <a:schemeClr val="lt1"/>
          </a:fontRef>
        </p:style>
        <p:txBody>
          <a:bodyPr lIns="91430" tIns="45714" rIns="91430" bIns="45714" anchor="ctr"/>
          <a:lstStyle/>
          <a:p>
            <a:pPr marL="177780">
              <a:defRPr/>
            </a:pPr>
            <a:r>
              <a:rPr lang="ja-JP" altLang="ja-JP" sz="1600" b="1" dirty="0">
                <a:solidFill>
                  <a:srgbClr val="000000"/>
                </a:solidFill>
                <a:latin typeface="HG丸ｺﾞｼｯｸM-PRO" pitchFamily="50" charset="-128"/>
                <a:ea typeface="HG丸ｺﾞｼｯｸM-PRO" pitchFamily="50" charset="-128"/>
              </a:rPr>
              <a:t>（１）</a:t>
            </a:r>
            <a:r>
              <a:rPr lang="ja-JP" altLang="en-US" sz="1600" b="1" dirty="0">
                <a:solidFill>
                  <a:srgbClr val="000000"/>
                </a:solidFill>
                <a:latin typeface="HG丸ｺﾞｼｯｸM-PRO" pitchFamily="50" charset="-128"/>
                <a:ea typeface="HG丸ｺﾞｼｯｸM-PRO" pitchFamily="50" charset="-128"/>
              </a:rPr>
              <a:t>全国会議において、都道府県・市町村に施行に向けた準備を依頼</a:t>
            </a:r>
            <a:r>
              <a:rPr lang="ja-JP" altLang="en-US" sz="1600" b="1" dirty="0" smtClean="0">
                <a:solidFill>
                  <a:srgbClr val="000000"/>
                </a:solidFill>
                <a:latin typeface="HG丸ｺﾞｼｯｸM-PRO" pitchFamily="50" charset="-128"/>
                <a:ea typeface="HG丸ｺﾞｼｯｸM-PRO" pitchFamily="50" charset="-128"/>
              </a:rPr>
              <a:t>（昨年</a:t>
            </a:r>
            <a:r>
              <a:rPr lang="ja-JP" altLang="en-US" sz="1600" b="1" dirty="0">
                <a:solidFill>
                  <a:srgbClr val="000000"/>
                </a:solidFill>
                <a:latin typeface="HG丸ｺﾞｼｯｸM-PRO" pitchFamily="50" charset="-128"/>
                <a:ea typeface="HG丸ｺﾞｼｯｸM-PRO" pitchFamily="50" charset="-128"/>
              </a:rPr>
              <a:t>９月開催）</a:t>
            </a:r>
            <a:endParaRPr lang="en-US" altLang="ja-JP" sz="1600" b="1" dirty="0">
              <a:solidFill>
                <a:srgbClr val="000000"/>
              </a:solidFill>
              <a:latin typeface="HG丸ｺﾞｼｯｸM-PRO" pitchFamily="50" charset="-128"/>
              <a:ea typeface="HG丸ｺﾞｼｯｸM-PRO" pitchFamily="50" charset="-128"/>
            </a:endParaRPr>
          </a:p>
          <a:p>
            <a:pPr marL="177780">
              <a:spcBef>
                <a:spcPts val="1199"/>
              </a:spcBef>
              <a:defRPr/>
            </a:pPr>
            <a:r>
              <a:rPr lang="ja-JP" altLang="en-US" sz="1600" b="1" dirty="0">
                <a:solidFill>
                  <a:srgbClr val="000000"/>
                </a:solidFill>
                <a:latin typeface="HG丸ｺﾞｼｯｸM-PRO" pitchFamily="50" charset="-128"/>
                <a:ea typeface="HG丸ｺﾞｼｯｸM-PRO" pitchFamily="50" charset="-128"/>
              </a:rPr>
              <a:t>（２）</a:t>
            </a:r>
            <a:r>
              <a:rPr lang="ja-JP" altLang="ja-JP" sz="1600" b="1" dirty="0">
                <a:solidFill>
                  <a:srgbClr val="000000"/>
                </a:solidFill>
                <a:latin typeface="HG丸ｺﾞｼｯｸM-PRO" pitchFamily="50" charset="-128"/>
                <a:ea typeface="HG丸ｺﾞｼｯｸM-PRO" pitchFamily="50" charset="-128"/>
              </a:rPr>
              <a:t>国研修の実施</a:t>
            </a:r>
            <a:r>
              <a:rPr lang="en-US"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昨</a:t>
            </a:r>
            <a:r>
              <a:rPr lang="ja-JP" altLang="ja-JP" sz="1600" b="1" dirty="0" smtClean="0">
                <a:solidFill>
                  <a:srgbClr val="000000"/>
                </a:solidFill>
                <a:latin typeface="HG丸ｺﾞｼｯｸM-PRO" pitchFamily="50" charset="-128"/>
                <a:ea typeface="HG丸ｺﾞｼｯｸM-PRO" pitchFamily="50" charset="-128"/>
              </a:rPr>
              <a:t>年</a:t>
            </a:r>
            <a:r>
              <a:rPr lang="ja-JP" altLang="ja-JP" sz="1600" b="1" dirty="0">
                <a:solidFill>
                  <a:srgbClr val="000000"/>
                </a:solidFill>
                <a:latin typeface="HG丸ｺﾞｼｯｸM-PRO" pitchFamily="50" charset="-128"/>
                <a:ea typeface="HG丸ｺﾞｼｯｸM-PRO" pitchFamily="50" charset="-128"/>
              </a:rPr>
              <a:t>１２月実施</a:t>
            </a:r>
            <a:r>
              <a:rPr lang="ja-JP" altLang="en-US" sz="1600" b="1" dirty="0" smtClean="0">
                <a:solidFill>
                  <a:srgbClr val="000000"/>
                </a:solidFill>
                <a:latin typeface="HG丸ｺﾞｼｯｸM-PRO" pitchFamily="50" charset="-128"/>
                <a:ea typeface="HG丸ｺﾞｼｯｸM-PRO" pitchFamily="50" charset="-128"/>
              </a:rPr>
              <a:t>。平成２４</a:t>
            </a:r>
            <a:r>
              <a:rPr lang="ja-JP" altLang="ja-JP" sz="1600" b="1" dirty="0" smtClean="0">
                <a:solidFill>
                  <a:srgbClr val="000000"/>
                </a:solidFill>
                <a:latin typeface="HG丸ｺﾞｼｯｸM-PRO" pitchFamily="50" charset="-128"/>
                <a:ea typeface="HG丸ｺﾞｼｯｸM-PRO" pitchFamily="50" charset="-128"/>
              </a:rPr>
              <a:t>年</a:t>
            </a:r>
            <a:r>
              <a:rPr lang="ja-JP" altLang="en-US" sz="1600" b="1" dirty="0" smtClean="0">
                <a:solidFill>
                  <a:srgbClr val="000000"/>
                </a:solidFill>
                <a:latin typeface="HG丸ｺﾞｼｯｸM-PRO" pitchFamily="50" charset="-128"/>
                <a:ea typeface="HG丸ｺﾞｼｯｸM-PRO" pitchFamily="50" charset="-128"/>
              </a:rPr>
              <a:t>度は７</a:t>
            </a:r>
            <a:r>
              <a:rPr lang="ja-JP" altLang="ja-JP" sz="1600" b="1" dirty="0" smtClean="0">
                <a:solidFill>
                  <a:srgbClr val="000000"/>
                </a:solidFill>
                <a:latin typeface="HG丸ｺﾞｼｯｸM-PRO" pitchFamily="50" charset="-128"/>
                <a:ea typeface="HG丸ｺﾞｼｯｸM-PRO" pitchFamily="50" charset="-128"/>
              </a:rPr>
              <a:t>月</a:t>
            </a:r>
            <a:r>
              <a:rPr lang="ja-JP" altLang="en-US" sz="1600" b="1" dirty="0" smtClean="0">
                <a:solidFill>
                  <a:srgbClr val="000000"/>
                </a:solidFill>
                <a:latin typeface="HG丸ｺﾞｼｯｸM-PRO" pitchFamily="50" charset="-128"/>
                <a:ea typeface="HG丸ｺﾞｼｯｸM-PRO" pitchFamily="50" charset="-128"/>
              </a:rPr>
              <a:t>実施。</a:t>
            </a:r>
            <a:r>
              <a:rPr lang="en-US" altLang="ja-JP" sz="1600" b="1" dirty="0">
                <a:solidFill>
                  <a:srgbClr val="000000"/>
                </a:solidFill>
                <a:latin typeface="HG丸ｺﾞｼｯｸM-PRO" pitchFamily="50" charset="-128"/>
                <a:ea typeface="HG丸ｺﾞｼｯｸM-PRO" pitchFamily="50" charset="-128"/>
              </a:rPr>
              <a:t>)</a:t>
            </a:r>
            <a:endParaRPr lang="ja-JP" altLang="ja-JP" sz="1600" b="1" dirty="0">
              <a:solidFill>
                <a:srgbClr val="000000"/>
              </a:solidFill>
              <a:latin typeface="HG丸ｺﾞｼｯｸM-PRO" pitchFamily="50" charset="-128"/>
              <a:ea typeface="HG丸ｺﾞｼｯｸM-PRO" pitchFamily="50" charset="-128"/>
            </a:endParaRPr>
          </a:p>
          <a:p>
            <a:pPr marL="177780">
              <a:defRPr/>
            </a:pPr>
            <a:r>
              <a:rPr lang="ja-JP" altLang="en-US" sz="16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都道府県研修の企画運営に携わる者向けに研修を実施</a:t>
            </a:r>
          </a:p>
          <a:p>
            <a:pPr marL="177780">
              <a:spcBef>
                <a:spcPts val="1199"/>
              </a:spcBef>
              <a:defRPr/>
            </a:pPr>
            <a:r>
              <a:rPr lang="ja-JP" altLang="ja-JP" sz="1600" b="1" dirty="0">
                <a:solidFill>
                  <a:srgbClr val="000000"/>
                </a:solidFill>
                <a:latin typeface="HG丸ｺﾞｼｯｸM-PRO" pitchFamily="50" charset="-128"/>
                <a:ea typeface="HG丸ｺﾞｼｯｸM-PRO" pitchFamily="50" charset="-128"/>
              </a:rPr>
              <a:t>（</a:t>
            </a:r>
            <a:r>
              <a:rPr lang="ja-JP" altLang="en-US" sz="1600" b="1" dirty="0">
                <a:solidFill>
                  <a:srgbClr val="000000"/>
                </a:solidFill>
                <a:latin typeface="HG丸ｺﾞｼｯｸM-PRO" pitchFamily="50" charset="-128"/>
                <a:ea typeface="HG丸ｺﾞｼｯｸM-PRO" pitchFamily="50" charset="-128"/>
              </a:rPr>
              <a:t>３</a:t>
            </a:r>
            <a:r>
              <a:rPr lang="ja-JP" altLang="ja-JP" sz="1600" b="1" dirty="0">
                <a:solidFill>
                  <a:srgbClr val="000000"/>
                </a:solidFill>
                <a:latin typeface="HG丸ｺﾞｼｯｸM-PRO" pitchFamily="50" charset="-128"/>
                <a:ea typeface="HG丸ｺﾞｼｯｸM-PRO" pitchFamily="50" charset="-128"/>
              </a:rPr>
              <a:t>）</a:t>
            </a:r>
            <a:r>
              <a:rPr lang="ja-JP" altLang="en-US" sz="1600" b="1" dirty="0">
                <a:solidFill>
                  <a:srgbClr val="000000"/>
                </a:solidFill>
                <a:latin typeface="HG丸ｺﾞｼｯｸM-PRO" pitchFamily="50" charset="-128"/>
                <a:ea typeface="HG丸ｺﾞｼｯｸM-PRO" pitchFamily="50" charset="-128"/>
              </a:rPr>
              <a:t>都道府県・市町村職員向けの</a:t>
            </a:r>
            <a:r>
              <a:rPr lang="ja-JP" altLang="ja-JP" sz="1600" b="1" dirty="0">
                <a:solidFill>
                  <a:srgbClr val="000000"/>
                </a:solidFill>
                <a:latin typeface="HG丸ｺﾞｼｯｸM-PRO" pitchFamily="50" charset="-128"/>
                <a:ea typeface="HG丸ｺﾞｼｯｸM-PRO" pitchFamily="50" charset="-128"/>
              </a:rPr>
              <a:t>マニュアルの</a:t>
            </a:r>
            <a:r>
              <a:rPr lang="ja-JP" altLang="ja-JP" sz="1600" b="1" dirty="0" smtClean="0">
                <a:solidFill>
                  <a:srgbClr val="000000"/>
                </a:solidFill>
                <a:latin typeface="HG丸ｺﾞｼｯｸM-PRO" pitchFamily="50" charset="-128"/>
                <a:ea typeface="HG丸ｺﾞｼｯｸM-PRO" pitchFamily="50" charset="-128"/>
              </a:rPr>
              <a:t>作成</a:t>
            </a:r>
            <a:r>
              <a:rPr lang="ja-JP" altLang="en-US" sz="1600" b="1" dirty="0" smtClean="0">
                <a:solidFill>
                  <a:srgbClr val="000000"/>
                </a:solidFill>
                <a:latin typeface="HG丸ｺﾞｼｯｸM-PRO" pitchFamily="50" charset="-128"/>
                <a:ea typeface="HG丸ｺﾞｼｯｸM-PRO" pitchFamily="50" charset="-128"/>
              </a:rPr>
              <a:t>・配布</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４月</a:t>
            </a:r>
            <a:r>
              <a:rPr lang="ja-JP" altLang="ja-JP" sz="1600" b="1" dirty="0" smtClean="0">
                <a:solidFill>
                  <a:srgbClr val="000000"/>
                </a:solidFill>
                <a:latin typeface="HG丸ｺﾞｼｯｸM-PRO" pitchFamily="50" charset="-128"/>
                <a:ea typeface="HG丸ｺﾞｼｯｸM-PRO" pitchFamily="50" charset="-128"/>
              </a:rPr>
              <a:t>）</a:t>
            </a:r>
            <a:r>
              <a:rPr lang="ja-JP" altLang="ja-JP" sz="1600" dirty="0">
                <a:solidFill>
                  <a:srgbClr val="000000"/>
                </a:solidFill>
                <a:latin typeface="HG丸ｺﾞｼｯｸM-PRO" pitchFamily="50" charset="-128"/>
                <a:ea typeface="HG丸ｺﾞｼｯｸM-PRO" pitchFamily="50" charset="-128"/>
              </a:rPr>
              <a:t>　</a:t>
            </a:r>
          </a:p>
          <a:p>
            <a:pPr marL="177780">
              <a:spcBef>
                <a:spcPts val="1199"/>
              </a:spcBef>
              <a:defRPr/>
            </a:pPr>
            <a:r>
              <a:rPr lang="ja-JP" altLang="ja-JP" sz="1600" b="1" dirty="0">
                <a:solidFill>
                  <a:srgbClr val="000000"/>
                </a:solidFill>
                <a:latin typeface="HG丸ｺﾞｼｯｸM-PRO" pitchFamily="50" charset="-128"/>
                <a:ea typeface="HG丸ｺﾞｼｯｸM-PRO" pitchFamily="50" charset="-128"/>
              </a:rPr>
              <a:t>（</a:t>
            </a:r>
            <a:r>
              <a:rPr lang="ja-JP" altLang="en-US" sz="1600" b="1" dirty="0">
                <a:solidFill>
                  <a:srgbClr val="000000"/>
                </a:solidFill>
                <a:latin typeface="HG丸ｺﾞｼｯｸM-PRO" pitchFamily="50" charset="-128"/>
                <a:ea typeface="HG丸ｺﾞｼｯｸM-PRO" pitchFamily="50" charset="-128"/>
              </a:rPr>
              <a:t>４</a:t>
            </a:r>
            <a:r>
              <a:rPr lang="ja-JP" altLang="ja-JP" sz="1600" b="1" dirty="0">
                <a:solidFill>
                  <a:srgbClr val="000000"/>
                </a:solidFill>
                <a:latin typeface="HG丸ｺﾞｼｯｸM-PRO" pitchFamily="50" charset="-128"/>
                <a:ea typeface="HG丸ｺﾞｼｯｸM-PRO" pitchFamily="50" charset="-128"/>
              </a:rPr>
              <a:t>）平成２４年度障害者虐待状況等の</a:t>
            </a:r>
            <a:r>
              <a:rPr lang="ja-JP" altLang="ja-JP" sz="1600" b="1" dirty="0" smtClean="0">
                <a:solidFill>
                  <a:srgbClr val="000000"/>
                </a:solidFill>
                <a:latin typeface="HG丸ｺﾞｼｯｸM-PRO" pitchFamily="50" charset="-128"/>
                <a:ea typeface="HG丸ｺﾞｼｯｸM-PRO" pitchFamily="50" charset="-128"/>
              </a:rPr>
              <a:t>調査</a:t>
            </a:r>
            <a:endParaRPr lang="ja-JP" altLang="ja-JP" sz="1600" b="1" dirty="0">
              <a:solidFill>
                <a:srgbClr val="000000"/>
              </a:solidFill>
              <a:latin typeface="HG丸ｺﾞｼｯｸM-PRO" pitchFamily="50" charset="-128"/>
              <a:ea typeface="HG丸ｺﾞｼｯｸM-PRO" pitchFamily="50" charset="-128"/>
            </a:endParaRPr>
          </a:p>
          <a:p>
            <a:pPr marL="177780">
              <a:defRPr/>
            </a:pPr>
            <a:r>
              <a:rPr lang="ja-JP" altLang="en-US" sz="16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a:t>
            </a: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自治体の体制整備の状況の調査を実施し、体制整備を推進</a:t>
            </a:r>
            <a:r>
              <a:rPr lang="ja-JP" altLang="ja-JP" sz="1400" dirty="0" smtClean="0">
                <a:solidFill>
                  <a:srgbClr val="000000"/>
                </a:solidFill>
                <a:latin typeface="HG丸ｺﾞｼｯｸM-PRO" pitchFamily="50" charset="-128"/>
                <a:ea typeface="HG丸ｺﾞｼｯｸM-PRO" pitchFamily="50" charset="-128"/>
              </a:rPr>
              <a:t>（</a:t>
            </a:r>
            <a:r>
              <a:rPr lang="ja-JP" altLang="en-US" sz="1400" dirty="0" smtClean="0">
                <a:solidFill>
                  <a:srgbClr val="000000"/>
                </a:solidFill>
                <a:latin typeface="HG丸ｺﾞｼｯｸM-PRO" pitchFamily="50" charset="-128"/>
                <a:ea typeface="HG丸ｺﾞｼｯｸM-PRO" pitchFamily="50" charset="-128"/>
              </a:rPr>
              <a:t>本年</a:t>
            </a:r>
            <a:r>
              <a:rPr lang="ja-JP" altLang="ja-JP" sz="1400" dirty="0" smtClean="0">
                <a:solidFill>
                  <a:srgbClr val="000000"/>
                </a:solidFill>
                <a:latin typeface="HG丸ｺﾞｼｯｸM-PRO" pitchFamily="50" charset="-128"/>
                <a:ea typeface="HG丸ｺﾞｼｯｸM-PRO" pitchFamily="50" charset="-128"/>
              </a:rPr>
              <a:t>４月</a:t>
            </a:r>
            <a:r>
              <a:rPr lang="ja-JP" altLang="ja-JP" sz="1400" dirty="0">
                <a:solidFill>
                  <a:srgbClr val="000000"/>
                </a:solidFill>
                <a:latin typeface="HG丸ｺﾞｼｯｸM-PRO" pitchFamily="50" charset="-128"/>
                <a:ea typeface="HG丸ｺﾞｼｯｸM-PRO" pitchFamily="50" charset="-128"/>
              </a:rPr>
              <a:t>・１０月）</a:t>
            </a:r>
          </a:p>
          <a:p>
            <a:pPr marL="177780">
              <a:defRPr/>
            </a:pPr>
            <a:r>
              <a:rPr lang="ja-JP" altLang="en-US"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a:t>
            </a: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自治体に障害者虐待の状況等の調査を</a:t>
            </a:r>
            <a:r>
              <a:rPr lang="ja-JP" altLang="ja-JP" sz="1400" dirty="0" smtClean="0">
                <a:solidFill>
                  <a:srgbClr val="000000"/>
                </a:solidFill>
                <a:latin typeface="HG丸ｺﾞｼｯｸM-PRO" pitchFamily="50" charset="-128"/>
                <a:ea typeface="HG丸ｺﾞｼｯｸM-PRO" pitchFamily="50" charset="-128"/>
              </a:rPr>
              <a:t>実施</a:t>
            </a:r>
            <a:r>
              <a:rPr lang="ja-JP" altLang="en-US" sz="1400" dirty="0" smtClean="0">
                <a:solidFill>
                  <a:srgbClr val="000000"/>
                </a:solidFill>
                <a:latin typeface="HG丸ｺﾞｼｯｸM-PRO" pitchFamily="50" charset="-128"/>
                <a:ea typeface="HG丸ｺﾞｼｯｸM-PRO" pitchFamily="50" charset="-128"/>
              </a:rPr>
              <a:t>（本年４月から）</a:t>
            </a:r>
            <a:endParaRPr lang="en-US" altLang="ja-JP" sz="1400" dirty="0">
              <a:solidFill>
                <a:srgbClr val="000000"/>
              </a:solidFill>
              <a:latin typeface="HG丸ｺﾞｼｯｸM-PRO" pitchFamily="50" charset="-128"/>
              <a:ea typeface="HG丸ｺﾞｼｯｸM-PRO" pitchFamily="50" charset="-128"/>
            </a:endParaRPr>
          </a:p>
        </p:txBody>
      </p:sp>
      <p:sp>
        <p:nvSpPr>
          <p:cNvPr id="29699" name="AutoShape 14"/>
          <p:cNvSpPr>
            <a:spLocks noChangeArrowheads="1"/>
          </p:cNvSpPr>
          <p:nvPr/>
        </p:nvSpPr>
        <p:spPr bwMode="auto">
          <a:xfrm>
            <a:off x="1424608" y="0"/>
            <a:ext cx="6408712" cy="404664"/>
          </a:xfrm>
          <a:prstGeom prst="roundRect">
            <a:avLst>
              <a:gd name="adj" fmla="val 16667"/>
            </a:avLst>
          </a:prstGeom>
          <a:noFill/>
          <a:ln w="38100">
            <a:noFill/>
            <a:headEnd/>
            <a:tailEnd/>
          </a:ln>
        </p:spPr>
        <p:style>
          <a:lnRef idx="0">
            <a:schemeClr val="accent6"/>
          </a:lnRef>
          <a:fillRef idx="3">
            <a:schemeClr val="accent6"/>
          </a:fillRef>
          <a:effectRef idx="3">
            <a:schemeClr val="accent6"/>
          </a:effectRef>
          <a:fontRef idx="minor">
            <a:schemeClr val="lt1"/>
          </a:fontRef>
        </p:style>
        <p:txBody>
          <a:bodyPr wrap="none" lIns="86447" tIns="43223" rIns="86447" bIns="43223" anchor="ctr"/>
          <a:lstStyle/>
          <a:p>
            <a:pPr algn="ctr" defTabSz="865087">
              <a:defRPr/>
            </a:pPr>
            <a:r>
              <a:rPr lang="ja-JP" altLang="en-US" sz="2400" b="1" dirty="0">
                <a:solidFill>
                  <a:srgbClr val="000000"/>
                </a:solidFill>
                <a:latin typeface="HG丸ｺﾞｼｯｸM-PRO" pitchFamily="50" charset="-128"/>
                <a:ea typeface="HG丸ｺﾞｼｯｸM-PRO" pitchFamily="50" charset="-128"/>
              </a:rPr>
              <a:t>　</a:t>
            </a:r>
            <a:r>
              <a:rPr lang="ja-JP" altLang="en-US" sz="2200" b="1" dirty="0" smtClean="0">
                <a:solidFill>
                  <a:srgbClr val="000000"/>
                </a:solidFill>
                <a:latin typeface="HG丸ｺﾞｼｯｸM-PRO" pitchFamily="50" charset="-128"/>
                <a:ea typeface="HG丸ｺﾞｼｯｸM-PRO" pitchFamily="50" charset="-128"/>
              </a:rPr>
              <a:t>（参考）</a:t>
            </a:r>
            <a:r>
              <a:rPr lang="ja-JP" altLang="ja-JP" sz="2200" dirty="0" smtClean="0">
                <a:solidFill>
                  <a:srgbClr val="000000"/>
                </a:solidFill>
                <a:latin typeface="HG丸ｺﾞｼｯｸM-PRO" pitchFamily="50" charset="-128"/>
                <a:ea typeface="HG丸ｺﾞｼｯｸM-PRO" pitchFamily="50" charset="-128"/>
              </a:rPr>
              <a:t>障害者虐待防止法の施行（平成２４年１０月）に向けた対応</a:t>
            </a:r>
            <a:endParaRPr lang="ja-JP" altLang="en-US" sz="2200" b="1" dirty="0">
              <a:solidFill>
                <a:srgbClr val="000000"/>
              </a:solidFill>
              <a:latin typeface="HG丸ｺﾞｼｯｸM-PRO" pitchFamily="50" charset="-128"/>
              <a:ea typeface="HG丸ｺﾞｼｯｸM-PRO" pitchFamily="50" charset="-128"/>
            </a:endParaRPr>
          </a:p>
        </p:txBody>
      </p:sp>
      <p:sp>
        <p:nvSpPr>
          <p:cNvPr id="5" name="角丸四角形 4"/>
          <p:cNvSpPr/>
          <p:nvPr/>
        </p:nvSpPr>
        <p:spPr bwMode="auto">
          <a:xfrm>
            <a:off x="200473" y="620727"/>
            <a:ext cx="1944687" cy="286767"/>
          </a:xfrm>
          <a:prstGeom prst="roundRect">
            <a:avLst/>
          </a:prstGeom>
          <a:solidFill>
            <a:schemeClr val="accent6">
              <a:lumMod val="20000"/>
              <a:lumOff val="80000"/>
            </a:schemeClr>
          </a:solidFill>
          <a:ln w="12700">
            <a:solidFill>
              <a:schemeClr val="tx2"/>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36800" tIns="7358" rIns="36800" bIns="7358"/>
          <a:lstStyle/>
          <a:p>
            <a:pPr marL="119049" indent="-119049" algn="ctr" defTabSz="873023">
              <a:defRPr/>
            </a:pPr>
            <a:r>
              <a:rPr lang="ja-JP" altLang="en-US" sz="1600" dirty="0">
                <a:solidFill>
                  <a:srgbClr val="000000"/>
                </a:solidFill>
                <a:latin typeface="HG丸ｺﾞｼｯｸM-PRO" pitchFamily="50" charset="-128"/>
                <a:ea typeface="HG丸ｺﾞｼｯｸM-PRO" pitchFamily="50" charset="-128"/>
              </a:rPr>
              <a:t>国における対応</a:t>
            </a:r>
          </a:p>
        </p:txBody>
      </p:sp>
      <p:sp>
        <p:nvSpPr>
          <p:cNvPr id="7" name="正方形/長方形 6"/>
          <p:cNvSpPr/>
          <p:nvPr/>
        </p:nvSpPr>
        <p:spPr>
          <a:xfrm>
            <a:off x="344509" y="3573502"/>
            <a:ext cx="9361487" cy="3284537"/>
          </a:xfrm>
          <a:prstGeom prst="rect">
            <a:avLst/>
          </a:prstGeom>
          <a:solidFill>
            <a:schemeClr val="accent3">
              <a:lumMod val="95000"/>
            </a:schemeClr>
          </a:solidFill>
          <a:ln w="9525">
            <a:solidFill>
              <a:schemeClr val="accent5"/>
            </a:solidFill>
          </a:ln>
        </p:spPr>
        <p:style>
          <a:lnRef idx="3">
            <a:schemeClr val="lt1"/>
          </a:lnRef>
          <a:fillRef idx="1">
            <a:schemeClr val="accent5"/>
          </a:fillRef>
          <a:effectRef idx="1">
            <a:schemeClr val="accent5"/>
          </a:effectRef>
          <a:fontRef idx="minor">
            <a:schemeClr val="lt1"/>
          </a:fontRef>
        </p:style>
        <p:txBody>
          <a:bodyPr lIns="91430" tIns="45714" rIns="91430" bIns="45714" anchor="ctr"/>
          <a:lstStyle/>
          <a:p>
            <a:pPr>
              <a:defRPr/>
            </a:pPr>
            <a:r>
              <a:rPr lang="ja-JP" altLang="en-US" sz="1600" dirty="0">
                <a:solidFill>
                  <a:srgbClr val="000000"/>
                </a:solidFill>
                <a:latin typeface="HG丸ｺﾞｼｯｸM-PRO" pitchFamily="50" charset="-128"/>
                <a:ea typeface="HG丸ｺﾞｼｯｸM-PRO" pitchFamily="50" charset="-128"/>
              </a:rPr>
              <a:t>　</a:t>
            </a:r>
            <a:endParaRPr lang="en-US" altLang="ja-JP" sz="1600" dirty="0">
              <a:solidFill>
                <a:srgbClr val="000000"/>
              </a:solidFill>
              <a:latin typeface="HG丸ｺﾞｼｯｸM-PRO" pitchFamily="50" charset="-128"/>
              <a:ea typeface="HG丸ｺﾞｼｯｸM-PRO" pitchFamily="50" charset="-128"/>
            </a:endParaRPr>
          </a:p>
          <a:p>
            <a:pPr>
              <a:defRPr/>
            </a:pPr>
            <a:r>
              <a:rPr lang="en-US" altLang="ja-JP" sz="1600" b="1" dirty="0">
                <a:solidFill>
                  <a:srgbClr val="000000"/>
                </a:solidFill>
                <a:latin typeface="HG丸ｺﾞｼｯｸM-PRO" pitchFamily="50" charset="-128"/>
                <a:ea typeface="HG丸ｺﾞｼｯｸM-PRO" pitchFamily="50" charset="-128"/>
              </a:rPr>
              <a:t>   </a:t>
            </a:r>
            <a:r>
              <a:rPr lang="ja-JP" altLang="en-US" sz="1600" b="1" dirty="0">
                <a:solidFill>
                  <a:srgbClr val="000000"/>
                </a:solidFill>
                <a:latin typeface="HG丸ｺﾞｼｯｸM-PRO" pitchFamily="50" charset="-128"/>
                <a:ea typeface="HG丸ｺﾞｼｯｸM-PRO" pitchFamily="50" charset="-128"/>
              </a:rPr>
              <a:t>（１）</a:t>
            </a:r>
            <a:r>
              <a:rPr lang="ja-JP" altLang="ja-JP" sz="1600" b="1" dirty="0">
                <a:solidFill>
                  <a:srgbClr val="000000"/>
                </a:solidFill>
                <a:latin typeface="HG丸ｺﾞｼｯｸM-PRO" pitchFamily="50" charset="-128"/>
                <a:ea typeface="HG丸ｺﾞｼｯｸM-PRO" pitchFamily="50" charset="-128"/>
              </a:rPr>
              <a:t>体制整備に向けた検討等</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平成２３年</a:t>
            </a:r>
            <a:r>
              <a:rPr lang="ja-JP" altLang="ja-JP" sz="1600" b="1" dirty="0" smtClean="0">
                <a:solidFill>
                  <a:srgbClr val="000000"/>
                </a:solidFill>
                <a:latin typeface="HG丸ｺﾞｼｯｸM-PRO" pitchFamily="50" charset="-128"/>
                <a:ea typeface="HG丸ｺﾞｼｯｸM-PRO" pitchFamily="50" charset="-128"/>
              </a:rPr>
              <a:t>度中</a:t>
            </a:r>
            <a:r>
              <a:rPr lang="ja-JP" altLang="ja-JP" sz="1600" b="1" dirty="0">
                <a:solidFill>
                  <a:srgbClr val="000000"/>
                </a:solidFill>
                <a:latin typeface="HG丸ｺﾞｼｯｸM-PRO" pitchFamily="50" charset="-128"/>
                <a:ea typeface="HG丸ｺﾞｼｯｸM-PRO" pitchFamily="50" charset="-128"/>
              </a:rPr>
              <a:t>）</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都道府県センターの設置方法・体制の検討</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都道府県労働局等の関係機関との連携のための検討会議の開催</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市町村に対して施行に向けた準備を進めるよう働きかけ</a:t>
            </a:r>
          </a:p>
          <a:p>
            <a:pPr>
              <a:spcBef>
                <a:spcPts val="1199"/>
              </a:spcBef>
              <a:defRPr/>
            </a:pPr>
            <a:r>
              <a:rPr lang="ja-JP" altLang="en-US" sz="1600" dirty="0">
                <a:solidFill>
                  <a:srgbClr val="000000"/>
                </a:solidFill>
                <a:latin typeface="HG丸ｺﾞｼｯｸM-PRO" pitchFamily="50" charset="-128"/>
                <a:ea typeface="HG丸ｺﾞｼｯｸM-PRO" pitchFamily="50" charset="-128"/>
              </a:rPr>
              <a:t>　</a:t>
            </a:r>
            <a:r>
              <a:rPr lang="ja-JP" altLang="en-US" sz="1600" b="1" dirty="0">
                <a:solidFill>
                  <a:srgbClr val="000000"/>
                </a:solidFill>
                <a:latin typeface="HG丸ｺﾞｼｯｸM-PRO" pitchFamily="50" charset="-128"/>
                <a:ea typeface="HG丸ｺﾞｼｯｸM-PRO" pitchFamily="50" charset="-128"/>
              </a:rPr>
              <a:t>（２）</a:t>
            </a:r>
            <a:r>
              <a:rPr lang="ja-JP" altLang="ja-JP" sz="1600" b="1" dirty="0">
                <a:solidFill>
                  <a:srgbClr val="000000"/>
                </a:solidFill>
                <a:latin typeface="HG丸ｺﾞｼｯｸM-PRO" pitchFamily="50" charset="-128"/>
                <a:ea typeface="HG丸ｺﾞｼｯｸM-PRO" pitchFamily="50" charset="-128"/>
              </a:rPr>
              <a:t>都道府県研修の実施</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本研修終了後できるだけ早期に実施</a:t>
            </a:r>
            <a:r>
              <a:rPr lang="ja-JP" altLang="ja-JP" sz="1600" b="1" dirty="0" smtClean="0">
                <a:solidFill>
                  <a:srgbClr val="000000"/>
                </a:solidFill>
                <a:latin typeface="HG丸ｺﾞｼｯｸM-PRO" pitchFamily="50" charset="-128"/>
                <a:ea typeface="HG丸ｺﾞｼｯｸM-PRO" pitchFamily="50" charset="-128"/>
              </a:rPr>
              <a:t>）</a:t>
            </a:r>
            <a:endParaRPr lang="ja-JP" altLang="ja-JP" sz="1600" b="1" dirty="0">
              <a:solidFill>
                <a:srgbClr val="000000"/>
              </a:solidFill>
              <a:latin typeface="HG丸ｺﾞｼｯｸM-PRO" pitchFamily="50" charset="-128"/>
              <a:ea typeface="HG丸ｺﾞｼｯｸM-PRO" pitchFamily="50" charset="-128"/>
            </a:endParaRP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a:t>
            </a:r>
            <a:r>
              <a:rPr lang="ja-JP" altLang="en-US" sz="1400" dirty="0">
                <a:solidFill>
                  <a:srgbClr val="000000"/>
                </a:solidFill>
                <a:latin typeface="HG丸ｺﾞｼｯｸM-PRO" pitchFamily="50" charset="-128"/>
                <a:ea typeface="HG丸ｺﾞｼｯｸM-PRO" pitchFamily="50" charset="-128"/>
              </a:rPr>
              <a:t>国研修を受け、</a:t>
            </a:r>
            <a:r>
              <a:rPr lang="ja-JP" altLang="ja-JP" sz="1400" dirty="0">
                <a:solidFill>
                  <a:srgbClr val="000000"/>
                </a:solidFill>
                <a:latin typeface="HG丸ｺﾞｼｯｸM-PRO" pitchFamily="50" charset="-128"/>
                <a:ea typeface="HG丸ｺﾞｼｯｸM-PRO" pitchFamily="50" charset="-128"/>
              </a:rPr>
              <a:t>市町村職員、相談支援事業者、サービス事業者向けに研修を</a:t>
            </a:r>
            <a:r>
              <a:rPr lang="ja-JP" altLang="en-US" sz="1400" dirty="0">
                <a:solidFill>
                  <a:srgbClr val="000000"/>
                </a:solidFill>
                <a:latin typeface="HG丸ｺﾞｼｯｸM-PRO" pitchFamily="50" charset="-128"/>
                <a:ea typeface="HG丸ｺﾞｼｯｸM-PRO" pitchFamily="50" charset="-128"/>
              </a:rPr>
              <a:t>実施</a:t>
            </a:r>
            <a:endParaRPr lang="ja-JP" altLang="ja-JP" sz="1400" dirty="0">
              <a:solidFill>
                <a:srgbClr val="000000"/>
              </a:solidFill>
              <a:latin typeface="HG丸ｺﾞｼｯｸM-PRO" pitchFamily="50" charset="-128"/>
              <a:ea typeface="HG丸ｺﾞｼｯｸM-PRO" pitchFamily="50" charset="-128"/>
            </a:endParaRPr>
          </a:p>
          <a:p>
            <a:pPr>
              <a:spcBef>
                <a:spcPts val="1199"/>
              </a:spcBef>
              <a:defRPr/>
            </a:pPr>
            <a:r>
              <a:rPr lang="ja-JP" altLang="en-US" sz="1600" dirty="0">
                <a:solidFill>
                  <a:srgbClr val="000000"/>
                </a:solidFill>
                <a:latin typeface="HG丸ｺﾞｼｯｸM-PRO" pitchFamily="50" charset="-128"/>
                <a:ea typeface="HG丸ｺﾞｼｯｸM-PRO" pitchFamily="50" charset="-128"/>
              </a:rPr>
              <a:t>　</a:t>
            </a:r>
            <a:r>
              <a:rPr lang="ja-JP" altLang="en-US" sz="1600" b="1" dirty="0">
                <a:solidFill>
                  <a:srgbClr val="000000"/>
                </a:solidFill>
                <a:latin typeface="HG丸ｺﾞｼｯｸM-PRO" pitchFamily="50" charset="-128"/>
                <a:ea typeface="HG丸ｺﾞｼｯｸM-PRO" pitchFamily="50" charset="-128"/>
              </a:rPr>
              <a:t>（３）</a:t>
            </a:r>
            <a:r>
              <a:rPr lang="ja-JP" altLang="ja-JP" sz="1600" b="1" dirty="0">
                <a:solidFill>
                  <a:srgbClr val="000000"/>
                </a:solidFill>
                <a:latin typeface="HG丸ｺﾞｼｯｸM-PRO" pitchFamily="50" charset="-128"/>
                <a:ea typeface="HG丸ｺﾞｼｯｸM-PRO" pitchFamily="50" charset="-128"/>
              </a:rPr>
              <a:t>体制整備に向けた具体的な準備</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本年</a:t>
            </a:r>
            <a:r>
              <a:rPr lang="ja-JP" altLang="ja-JP" sz="1600" b="1" dirty="0" smtClean="0">
                <a:solidFill>
                  <a:srgbClr val="000000"/>
                </a:solidFill>
                <a:latin typeface="HG丸ｺﾞｼｯｸM-PRO" pitchFamily="50" charset="-128"/>
                <a:ea typeface="HG丸ｺﾞｼｯｸM-PRO" pitchFamily="50" charset="-128"/>
              </a:rPr>
              <a:t>９月</a:t>
            </a:r>
            <a:r>
              <a:rPr lang="ja-JP" altLang="ja-JP" sz="1600" b="1" dirty="0">
                <a:solidFill>
                  <a:srgbClr val="000000"/>
                </a:solidFill>
                <a:latin typeface="HG丸ｺﾞｼｯｸM-PRO" pitchFamily="50" charset="-128"/>
                <a:ea typeface="HG丸ｺﾞｼｯｸM-PRO" pitchFamily="50" charset="-128"/>
              </a:rPr>
              <a:t>まで）</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都道府県センターについて、市町村や障害福祉サービス事業者等へ明示</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都道府県労働局等の関係機関との連携会議の開催</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市町村の準備状況に対する助言</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サービス事業者への指導</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業務マニュアル・指針等の策定</a:t>
            </a:r>
            <a:endParaRPr lang="en-US" altLang="ja-JP" sz="1400" dirty="0">
              <a:solidFill>
                <a:srgbClr val="000000"/>
              </a:solidFill>
              <a:latin typeface="HG丸ｺﾞｼｯｸM-PRO" pitchFamily="50" charset="-128"/>
              <a:ea typeface="HG丸ｺﾞｼｯｸM-PRO" pitchFamily="50" charset="-128"/>
            </a:endParaRPr>
          </a:p>
        </p:txBody>
      </p:sp>
      <p:sp>
        <p:nvSpPr>
          <p:cNvPr id="8" name="角丸四角形 7"/>
          <p:cNvSpPr/>
          <p:nvPr/>
        </p:nvSpPr>
        <p:spPr bwMode="auto">
          <a:xfrm>
            <a:off x="200494" y="3429001"/>
            <a:ext cx="2663825" cy="288032"/>
          </a:xfrm>
          <a:prstGeom prst="roundRect">
            <a:avLst/>
          </a:prstGeom>
          <a:solidFill>
            <a:schemeClr val="accent6">
              <a:lumMod val="20000"/>
              <a:lumOff val="80000"/>
            </a:schemeClr>
          </a:solidFill>
          <a:ln w="9525">
            <a:solidFill>
              <a:schemeClr val="tx2"/>
            </a:solidFill>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36800" tIns="7358" rIns="36800" bIns="7358"/>
          <a:lstStyle/>
          <a:p>
            <a:pPr marL="119049" indent="-119049" algn="ctr" defTabSz="873023">
              <a:defRPr/>
            </a:pPr>
            <a:r>
              <a:rPr lang="ja-JP" altLang="en-US" sz="1600" dirty="0">
                <a:solidFill>
                  <a:srgbClr val="000000"/>
                </a:solidFill>
                <a:latin typeface="HG丸ｺﾞｼｯｸM-PRO" pitchFamily="50" charset="-128"/>
                <a:ea typeface="HG丸ｺﾞｼｯｸM-PRO" pitchFamily="50" charset="-128"/>
              </a:rPr>
              <a:t>都道府県における対応</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344509" y="549276"/>
            <a:ext cx="9361487" cy="2592388"/>
          </a:xfrm>
          <a:prstGeom prst="rect">
            <a:avLst/>
          </a:prstGeom>
          <a:solidFill>
            <a:schemeClr val="accent3">
              <a:lumMod val="95000"/>
            </a:schemeClr>
          </a:solidFill>
          <a:ln w="9525">
            <a:solidFill>
              <a:schemeClr val="accent5"/>
            </a:solidFill>
          </a:ln>
        </p:spPr>
        <p:style>
          <a:lnRef idx="3">
            <a:schemeClr val="lt1"/>
          </a:lnRef>
          <a:fillRef idx="1">
            <a:schemeClr val="accent5"/>
          </a:fillRef>
          <a:effectRef idx="1">
            <a:schemeClr val="accent5"/>
          </a:effectRef>
          <a:fontRef idx="minor">
            <a:schemeClr val="lt1"/>
          </a:fontRef>
        </p:style>
        <p:txBody>
          <a:bodyPr lIns="91430" tIns="45714" rIns="91430" bIns="45714" anchor="ctr"/>
          <a:lstStyle/>
          <a:p>
            <a:pPr marL="177780">
              <a:defRPr/>
            </a:pPr>
            <a:r>
              <a:rPr lang="ja-JP" altLang="ja-JP" sz="1600" b="1" dirty="0">
                <a:solidFill>
                  <a:srgbClr val="000000"/>
                </a:solidFill>
                <a:latin typeface="HG丸ｺﾞｼｯｸM-PRO" pitchFamily="50" charset="-128"/>
                <a:ea typeface="HG丸ｺﾞｼｯｸM-PRO" pitchFamily="50" charset="-128"/>
              </a:rPr>
              <a:t>（１）体制整備に向けた検討</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平成２３</a:t>
            </a:r>
            <a:r>
              <a:rPr lang="ja-JP" altLang="ja-JP" sz="1600" b="1" dirty="0" smtClean="0">
                <a:solidFill>
                  <a:srgbClr val="000000"/>
                </a:solidFill>
                <a:latin typeface="HG丸ｺﾞｼｯｸM-PRO" pitchFamily="50" charset="-128"/>
                <a:ea typeface="HG丸ｺﾞｼｯｸM-PRO" pitchFamily="50" charset="-128"/>
              </a:rPr>
              <a:t>年度中</a:t>
            </a:r>
            <a:r>
              <a:rPr lang="ja-JP" altLang="ja-JP" sz="1600" b="1" dirty="0">
                <a:solidFill>
                  <a:srgbClr val="000000"/>
                </a:solidFill>
                <a:latin typeface="HG丸ｺﾞｼｯｸM-PRO" pitchFamily="50" charset="-128"/>
                <a:ea typeface="HG丸ｺﾞｼｯｸM-PRO" pitchFamily="50" charset="-128"/>
              </a:rPr>
              <a:t>）</a:t>
            </a:r>
          </a:p>
          <a:p>
            <a:pPr marL="534925" indent="-357147">
              <a:defRPr/>
            </a:pPr>
            <a:r>
              <a:rPr lang="ja-JP" altLang="en-US" sz="16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市町村センターの設置方法・体制等の検討</a:t>
            </a:r>
          </a:p>
          <a:p>
            <a:pPr marL="534925" indent="-357147">
              <a:defRPr/>
            </a:pPr>
            <a:r>
              <a:rPr lang="ja-JP" altLang="en-US"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地域の関係機関との連携のための検討会議の開催</a:t>
            </a:r>
          </a:p>
          <a:p>
            <a:pPr marL="177780">
              <a:spcBef>
                <a:spcPts val="1199"/>
              </a:spcBef>
              <a:defRPr/>
            </a:pPr>
            <a:r>
              <a:rPr lang="ja-JP" altLang="en-US" sz="1600" b="1" dirty="0">
                <a:solidFill>
                  <a:srgbClr val="000000"/>
                </a:solidFill>
                <a:latin typeface="HG丸ｺﾞｼｯｸM-PRO" pitchFamily="50" charset="-128"/>
                <a:ea typeface="HG丸ｺﾞｼｯｸM-PRO" pitchFamily="50" charset="-128"/>
              </a:rPr>
              <a:t>（２）</a:t>
            </a:r>
            <a:r>
              <a:rPr lang="ja-JP" altLang="ja-JP" sz="1600" b="1" dirty="0">
                <a:solidFill>
                  <a:srgbClr val="000000"/>
                </a:solidFill>
                <a:latin typeface="HG丸ｺﾞｼｯｸM-PRO" pitchFamily="50" charset="-128"/>
                <a:ea typeface="HG丸ｺﾞｼｯｸM-PRO" pitchFamily="50" charset="-128"/>
              </a:rPr>
              <a:t>都道府県研修の</a:t>
            </a:r>
            <a:r>
              <a:rPr lang="ja-JP" altLang="ja-JP" sz="1600" b="1" dirty="0" smtClean="0">
                <a:solidFill>
                  <a:srgbClr val="000000"/>
                </a:solidFill>
                <a:latin typeface="HG丸ｺﾞｼｯｸM-PRO" pitchFamily="50" charset="-128"/>
                <a:ea typeface="HG丸ｺﾞｼｯｸM-PRO" pitchFamily="50" charset="-128"/>
              </a:rPr>
              <a:t>受講</a:t>
            </a:r>
            <a:endParaRPr lang="ja-JP" altLang="ja-JP" sz="1600" b="1" dirty="0">
              <a:solidFill>
                <a:srgbClr val="000000"/>
              </a:solidFill>
              <a:latin typeface="HG丸ｺﾞｼｯｸM-PRO" pitchFamily="50" charset="-128"/>
              <a:ea typeface="HG丸ｺﾞｼｯｸM-PRO" pitchFamily="50" charset="-128"/>
            </a:endParaRPr>
          </a:p>
          <a:p>
            <a:pPr marL="177780">
              <a:spcBef>
                <a:spcPts val="1199"/>
              </a:spcBef>
              <a:defRPr/>
            </a:pPr>
            <a:r>
              <a:rPr lang="ja-JP" altLang="en-US" sz="1600" b="1" dirty="0">
                <a:solidFill>
                  <a:srgbClr val="000000"/>
                </a:solidFill>
                <a:latin typeface="HG丸ｺﾞｼｯｸM-PRO" pitchFamily="50" charset="-128"/>
                <a:ea typeface="HG丸ｺﾞｼｯｸM-PRO" pitchFamily="50" charset="-128"/>
              </a:rPr>
              <a:t>（３）</a:t>
            </a:r>
            <a:r>
              <a:rPr lang="ja-JP" altLang="ja-JP" sz="1600" b="1" dirty="0">
                <a:solidFill>
                  <a:srgbClr val="000000"/>
                </a:solidFill>
                <a:latin typeface="HG丸ｺﾞｼｯｸM-PRO" pitchFamily="50" charset="-128"/>
                <a:ea typeface="HG丸ｺﾞｼｯｸM-PRO" pitchFamily="50" charset="-128"/>
              </a:rPr>
              <a:t>体制整備に向けた具体的な準備</a:t>
            </a:r>
            <a:r>
              <a:rPr lang="ja-JP" altLang="ja-JP" sz="1600" b="1" dirty="0" smtClean="0">
                <a:solidFill>
                  <a:srgbClr val="000000"/>
                </a:solidFill>
                <a:latin typeface="HG丸ｺﾞｼｯｸM-PRO" pitchFamily="50" charset="-128"/>
                <a:ea typeface="HG丸ｺﾞｼｯｸM-PRO" pitchFamily="50" charset="-128"/>
              </a:rPr>
              <a:t>（</a:t>
            </a:r>
            <a:r>
              <a:rPr lang="ja-JP" altLang="en-US" sz="1600" b="1" dirty="0" smtClean="0">
                <a:solidFill>
                  <a:srgbClr val="000000"/>
                </a:solidFill>
                <a:latin typeface="HG丸ｺﾞｼｯｸM-PRO" pitchFamily="50" charset="-128"/>
                <a:ea typeface="HG丸ｺﾞｼｯｸM-PRO" pitchFamily="50" charset="-128"/>
              </a:rPr>
              <a:t>本</a:t>
            </a:r>
            <a:r>
              <a:rPr lang="ja-JP" altLang="ja-JP" sz="1600" b="1" dirty="0" smtClean="0">
                <a:solidFill>
                  <a:srgbClr val="000000"/>
                </a:solidFill>
                <a:latin typeface="HG丸ｺﾞｼｯｸM-PRO" pitchFamily="50" charset="-128"/>
                <a:ea typeface="HG丸ｺﾞｼｯｸM-PRO" pitchFamily="50" charset="-128"/>
              </a:rPr>
              <a:t>年</a:t>
            </a:r>
            <a:r>
              <a:rPr lang="ja-JP" altLang="ja-JP" sz="1600" b="1" dirty="0">
                <a:solidFill>
                  <a:srgbClr val="000000"/>
                </a:solidFill>
                <a:latin typeface="HG丸ｺﾞｼｯｸM-PRO" pitchFamily="50" charset="-128"/>
                <a:ea typeface="HG丸ｺﾞｼｯｸM-PRO" pitchFamily="50" charset="-128"/>
              </a:rPr>
              <a:t>９月まで）</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市町村センターについて、地域住民、地域の関係機関等へ明示</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地域の関係機関との連携会議の開催</a:t>
            </a:r>
          </a:p>
          <a:p>
            <a:pPr marL="534925">
              <a:defRPr/>
            </a:pPr>
            <a:r>
              <a:rPr lang="en-US" altLang="ja-JP" sz="1400" dirty="0">
                <a:solidFill>
                  <a:srgbClr val="000000"/>
                </a:solidFill>
                <a:latin typeface="HG丸ｺﾞｼｯｸM-PRO" pitchFamily="50" charset="-128"/>
                <a:ea typeface="HG丸ｺﾞｼｯｸM-PRO" pitchFamily="50" charset="-128"/>
              </a:rPr>
              <a:t>   </a:t>
            </a:r>
            <a:r>
              <a:rPr lang="ja-JP" altLang="ja-JP" sz="1400" dirty="0">
                <a:solidFill>
                  <a:srgbClr val="000000"/>
                </a:solidFill>
                <a:latin typeface="HG丸ｺﾞｼｯｸM-PRO" pitchFamily="50" charset="-128"/>
                <a:ea typeface="HG丸ｺﾞｼｯｸM-PRO" pitchFamily="50" charset="-128"/>
              </a:rPr>
              <a:t>○　業務マニュアル・指針等の策定</a:t>
            </a:r>
          </a:p>
        </p:txBody>
      </p:sp>
      <p:sp>
        <p:nvSpPr>
          <p:cNvPr id="5" name="角丸四角形 4"/>
          <p:cNvSpPr/>
          <p:nvPr/>
        </p:nvSpPr>
        <p:spPr bwMode="auto">
          <a:xfrm>
            <a:off x="200493" y="404664"/>
            <a:ext cx="2447925" cy="288032"/>
          </a:xfrm>
          <a:prstGeom prst="roundRect">
            <a:avLst/>
          </a:prstGeom>
          <a:solidFill>
            <a:schemeClr val="accent6">
              <a:lumMod val="20000"/>
              <a:lumOff val="80000"/>
            </a:schemeClr>
          </a:solidFill>
          <a:ln>
            <a:solidFill>
              <a:schemeClr val="tx2"/>
            </a:solidFill>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36800" tIns="7358" rIns="36800" bIns="7358"/>
          <a:lstStyle/>
          <a:p>
            <a:pPr marL="119049" indent="-119049" algn="ctr" defTabSz="873023">
              <a:defRPr/>
            </a:pPr>
            <a:r>
              <a:rPr lang="ja-JP" altLang="en-US" sz="1600" dirty="0">
                <a:solidFill>
                  <a:srgbClr val="000000"/>
                </a:solidFill>
                <a:latin typeface="HG丸ｺﾞｼｯｸM-PRO" pitchFamily="50" charset="-128"/>
                <a:ea typeface="HG丸ｺﾞｼｯｸM-PRO" pitchFamily="50" charset="-128"/>
              </a:rPr>
              <a:t>市町村における対応</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676636" y="2132856"/>
            <a:ext cx="6552728" cy="2308324"/>
          </a:xfrm>
          <a:prstGeom prst="rect">
            <a:avLst/>
          </a:prstGeom>
          <a:noFill/>
        </p:spPr>
        <p:txBody>
          <a:bodyPr wrap="square" rtlCol="0">
            <a:spAutoFit/>
          </a:bodyPr>
          <a:lstStyle/>
          <a:p>
            <a:r>
              <a:rPr kumimoji="1" lang="ja-JP" altLang="en-US" dirty="0" smtClean="0"/>
              <a:t>●</a:t>
            </a:r>
            <a:r>
              <a:rPr lang="ja-JP" altLang="en-US" dirty="0" smtClean="0"/>
              <a:t>調査内容：障害者虐待防止の体制整備状況について</a:t>
            </a:r>
            <a:endParaRPr lang="en-US" altLang="ja-JP" dirty="0" smtClean="0"/>
          </a:p>
          <a:p>
            <a:r>
              <a:rPr lang="ja-JP" altLang="en-US" dirty="0" smtClean="0"/>
              <a:t>　　　　　　　　（平成２４年４月末時点）</a:t>
            </a:r>
            <a:endParaRPr lang="en-US" altLang="ja-JP" dirty="0" smtClean="0"/>
          </a:p>
          <a:p>
            <a:endParaRPr lang="en-US" altLang="ja-JP" dirty="0" smtClean="0"/>
          </a:p>
          <a:p>
            <a:r>
              <a:rPr lang="ja-JP" altLang="en-US" dirty="0" smtClean="0"/>
              <a:t>●調査対象：４７都道府県</a:t>
            </a:r>
            <a:endParaRPr lang="en-US" altLang="ja-JP" dirty="0" smtClean="0"/>
          </a:p>
          <a:p>
            <a:r>
              <a:rPr lang="ja-JP" altLang="en-US" dirty="0" smtClean="0"/>
              <a:t>　　　　　　　　１，７３８市町村（１広域連合含む）</a:t>
            </a:r>
            <a:endParaRPr lang="en-US" altLang="ja-JP" sz="1200" dirty="0" smtClean="0"/>
          </a:p>
          <a:p>
            <a:endParaRPr lang="en-US" altLang="ja-JP" dirty="0" smtClean="0"/>
          </a:p>
          <a:p>
            <a:r>
              <a:rPr lang="ja-JP" altLang="en-US" dirty="0" smtClean="0"/>
              <a:t>●回  収  率：１００％</a:t>
            </a:r>
            <a:endParaRPr lang="en-US" altLang="ja-JP" dirty="0" smtClean="0"/>
          </a:p>
          <a:p>
            <a:endParaRPr lang="en-US" altLang="ja-JP" dirty="0" smtClean="0"/>
          </a:p>
        </p:txBody>
      </p:sp>
      <p:sp>
        <p:nvSpPr>
          <p:cNvPr id="5" name="テキスト ボックス 4"/>
          <p:cNvSpPr txBox="1"/>
          <p:nvPr/>
        </p:nvSpPr>
        <p:spPr>
          <a:xfrm>
            <a:off x="292258" y="764704"/>
            <a:ext cx="9321485" cy="523220"/>
          </a:xfrm>
          <a:prstGeom prst="rect">
            <a:avLst/>
          </a:prstGeom>
          <a:noFill/>
        </p:spPr>
        <p:txBody>
          <a:bodyPr wrap="square" rtlCol="0">
            <a:spAutoFit/>
          </a:bodyPr>
          <a:lstStyle/>
          <a:p>
            <a:pPr algn="ctr"/>
            <a:r>
              <a:rPr kumimoji="1" lang="ja-JP" altLang="en-US" sz="2800" b="1" dirty="0" smtClean="0"/>
              <a:t>障害者虐待防止の体制整備状況について</a:t>
            </a:r>
            <a:endParaRPr kumimoji="1" lang="ja-JP" altLang="en-US" sz="28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a:graphicFrameLocks noGrp="1"/>
          </p:cNvGraphicFramePr>
          <p:nvPr/>
        </p:nvGraphicFramePr>
        <p:xfrm>
          <a:off x="175500" y="548269"/>
          <a:ext cx="9555000" cy="57614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title"/>
          </p:nvPr>
        </p:nvSpPr>
        <p:spPr>
          <a:xfrm>
            <a:off x="0" y="71458"/>
            <a:ext cx="9906000" cy="414337"/>
          </a:xfrm>
        </p:spPr>
        <p:txBody>
          <a:bodyPr/>
          <a:lstStyle/>
          <a:p>
            <a:pPr eaLnBrk="1" hangingPunct="1"/>
            <a:r>
              <a:rPr lang="ja-JP" altLang="en-US" sz="1700" dirty="0" err="1" smtClean="0">
                <a:solidFill>
                  <a:schemeClr val="tx1"/>
                </a:solidFill>
                <a:ea typeface="ＤＦ特太ゴシック体" pitchFamily="1" charset="-128"/>
              </a:rPr>
              <a:t>障がい</a:t>
            </a:r>
            <a:r>
              <a:rPr lang="ja-JP" altLang="en-US" sz="1700" dirty="0" smtClean="0">
                <a:solidFill>
                  <a:schemeClr val="tx1"/>
                </a:solidFill>
                <a:ea typeface="ＤＦ特太ゴシック体" pitchFamily="1" charset="-128"/>
              </a:rPr>
              <a:t>者制度改革推進本部等における検討を踏まえて障害保健福祉施策を見直すまでの</a:t>
            </a:r>
            <a:r>
              <a:rPr lang="en-US" altLang="ja-JP" sz="1700" dirty="0" smtClean="0">
                <a:solidFill>
                  <a:schemeClr val="tx1"/>
                </a:solidFill>
                <a:ea typeface="ＤＦ特太ゴシック体" pitchFamily="1" charset="-128"/>
              </a:rPr>
              <a:t/>
            </a:r>
            <a:br>
              <a:rPr lang="en-US" altLang="ja-JP" sz="1700" dirty="0" smtClean="0">
                <a:solidFill>
                  <a:schemeClr val="tx1"/>
                </a:solidFill>
                <a:ea typeface="ＤＦ特太ゴシック体" pitchFamily="1" charset="-128"/>
              </a:rPr>
            </a:br>
            <a:r>
              <a:rPr lang="ja-JP" altLang="en-US" sz="1700" dirty="0" smtClean="0">
                <a:solidFill>
                  <a:schemeClr val="tx1"/>
                </a:solidFill>
                <a:ea typeface="ＤＦ特太ゴシック体" pitchFamily="1" charset="-128"/>
              </a:rPr>
              <a:t>間において障害者等の地域生活を支援するための関係法律の整備に関する法律の概要</a:t>
            </a:r>
          </a:p>
        </p:txBody>
      </p:sp>
      <p:sp>
        <p:nvSpPr>
          <p:cNvPr id="35843" name="Rectangle 2"/>
          <p:cNvSpPr>
            <a:spLocks noChangeArrowheads="1"/>
          </p:cNvSpPr>
          <p:nvPr/>
        </p:nvSpPr>
        <p:spPr bwMode="auto">
          <a:xfrm>
            <a:off x="131763" y="908051"/>
            <a:ext cx="9631362" cy="5689600"/>
          </a:xfrm>
          <a:prstGeom prst="rect">
            <a:avLst/>
          </a:prstGeom>
          <a:noFill/>
          <a:ln w="25400">
            <a:solidFill>
              <a:schemeClr val="tx1"/>
            </a:solidFill>
            <a:miter lim="800000"/>
            <a:headEnd/>
            <a:tailEnd/>
          </a:ln>
        </p:spPr>
        <p:txBody>
          <a:bodyPr wrap="none" lIns="91430" tIns="45714" rIns="91430" bIns="45714" anchor="ctr"/>
          <a:lstStyle/>
          <a:p>
            <a:endParaRPr lang="ja-JP" altLang="en-US"/>
          </a:p>
        </p:txBody>
      </p:sp>
      <p:sp>
        <p:nvSpPr>
          <p:cNvPr id="35844" name="AutoShape 5"/>
          <p:cNvSpPr>
            <a:spLocks noChangeArrowheads="1"/>
          </p:cNvSpPr>
          <p:nvPr/>
        </p:nvSpPr>
        <p:spPr bwMode="auto">
          <a:xfrm>
            <a:off x="193676" y="6094413"/>
            <a:ext cx="8848725" cy="430212"/>
          </a:xfrm>
          <a:prstGeom prst="roundRect">
            <a:avLst>
              <a:gd name="adj" fmla="val 16667"/>
            </a:avLst>
          </a:prstGeom>
          <a:noFill/>
          <a:ln w="9525">
            <a:noFill/>
            <a:round/>
            <a:headEnd/>
            <a:tailEnd/>
          </a:ln>
        </p:spPr>
        <p:txBody>
          <a:bodyPr wrap="none" lIns="86435" tIns="43218" rIns="86435" bIns="43218" anchor="ctr"/>
          <a:lstStyle/>
          <a:p>
            <a:pPr defTabSz="865087"/>
            <a:r>
              <a:rPr lang="ja-JP" altLang="en-US" sz="1200" dirty="0">
                <a:latin typeface="ＭＳ Ｐゴシック" charset="-128"/>
              </a:rPr>
              <a:t>（その他）（１）「その有する能力及び適性に応じ」の削除、（２）成年後見制度利用支援事業の必須事業化、</a:t>
            </a:r>
          </a:p>
          <a:p>
            <a:pPr defTabSz="865087"/>
            <a:r>
              <a:rPr lang="ja-JP" altLang="en-US" sz="1200" dirty="0">
                <a:latin typeface="ＭＳ Ｐゴシック" charset="-128"/>
              </a:rPr>
              <a:t>　　　　　　（３）児童デイサービスに係る利用年齢の特例、（４）事業者の業務管理体制の整備、</a:t>
            </a:r>
            <a:endParaRPr lang="en-US" altLang="ja-JP" sz="1200" dirty="0">
              <a:latin typeface="ＭＳ Ｐゴシック" charset="-128"/>
            </a:endParaRPr>
          </a:p>
          <a:p>
            <a:pPr defTabSz="865087"/>
            <a:r>
              <a:rPr lang="ja-JP" altLang="en-US" sz="1200" dirty="0">
                <a:latin typeface="ＭＳ Ｐゴシック" charset="-128"/>
              </a:rPr>
              <a:t>　　　　　　（５）精神科救急医療体制の整備等、（６）難病の者等に対する支援・障害者等に対する移動支援についての検討</a:t>
            </a:r>
          </a:p>
        </p:txBody>
      </p:sp>
      <p:sp>
        <p:nvSpPr>
          <p:cNvPr id="35845" name="Rectangle 6"/>
          <p:cNvSpPr>
            <a:spLocks noChangeArrowheads="1"/>
          </p:cNvSpPr>
          <p:nvPr/>
        </p:nvSpPr>
        <p:spPr bwMode="auto">
          <a:xfrm>
            <a:off x="0" y="1987550"/>
            <a:ext cx="9353550" cy="431800"/>
          </a:xfrm>
          <a:prstGeom prst="rect">
            <a:avLst/>
          </a:prstGeom>
          <a:noFill/>
          <a:ln w="9525">
            <a:noFill/>
            <a:miter lim="800000"/>
            <a:headEnd/>
            <a:tailEnd/>
          </a:ln>
        </p:spPr>
        <p:txBody>
          <a:bodyPr wrap="none" lIns="86435" tIns="43218" rIns="86435" bIns="43218"/>
          <a:lstStyle/>
          <a:p>
            <a:pPr marL="431749" lvl="1" defTabSz="865087"/>
            <a:r>
              <a:rPr lang="ja-JP" altLang="en-US" sz="1300" dirty="0"/>
              <a:t>－　</a:t>
            </a:r>
            <a:r>
              <a:rPr lang="ja-JP" altLang="en-US" sz="1300" dirty="0">
                <a:ea typeface="ＭＳ ゴシック" pitchFamily="49" charset="-128"/>
              </a:rPr>
              <a:t>利用者負担について、応能負担を原則に</a:t>
            </a:r>
          </a:p>
          <a:p>
            <a:pPr marL="431749" lvl="1" defTabSz="865087"/>
            <a:r>
              <a:rPr lang="ja-JP" altLang="en-US" sz="1300" dirty="0"/>
              <a:t>－　</a:t>
            </a:r>
            <a:r>
              <a:rPr lang="ja-JP" altLang="en-US" sz="1300" dirty="0">
                <a:ea typeface="ＭＳ ゴシック" pitchFamily="49" charset="-128"/>
              </a:rPr>
              <a:t>障害福祉サービスと補装具の利用者負担を合算し負担を軽減</a:t>
            </a:r>
          </a:p>
        </p:txBody>
      </p:sp>
      <p:sp>
        <p:nvSpPr>
          <p:cNvPr id="35846" name="Rectangle 7"/>
          <p:cNvSpPr>
            <a:spLocks noChangeArrowheads="1"/>
          </p:cNvSpPr>
          <p:nvPr/>
        </p:nvSpPr>
        <p:spPr bwMode="auto">
          <a:xfrm>
            <a:off x="0" y="2708275"/>
            <a:ext cx="9353550" cy="431800"/>
          </a:xfrm>
          <a:prstGeom prst="rect">
            <a:avLst/>
          </a:prstGeom>
          <a:noFill/>
          <a:ln w="9525">
            <a:noFill/>
            <a:miter lim="800000"/>
            <a:headEnd/>
            <a:tailEnd/>
          </a:ln>
        </p:spPr>
        <p:txBody>
          <a:bodyPr wrap="none" lIns="86435" tIns="43218" rIns="86435" bIns="43218"/>
          <a:lstStyle/>
          <a:p>
            <a:pPr marL="431749" lvl="1" defTabSz="865087"/>
            <a:r>
              <a:rPr lang="ja-JP" altLang="en-US" sz="1300" dirty="0"/>
              <a:t>－　</a:t>
            </a:r>
            <a:r>
              <a:rPr lang="ja-JP" altLang="en-US" sz="1300" dirty="0">
                <a:ea typeface="ＭＳ ゴシック" pitchFamily="49" charset="-128"/>
              </a:rPr>
              <a:t>発達障害が障害者自立支援法の対象となることを明確化</a:t>
            </a:r>
          </a:p>
          <a:p>
            <a:pPr marL="431749" lvl="1" defTabSz="865087"/>
            <a:endParaRPr lang="ja-JP" altLang="en-US" sz="1300" dirty="0"/>
          </a:p>
        </p:txBody>
      </p:sp>
      <p:sp>
        <p:nvSpPr>
          <p:cNvPr id="35847" name="Rectangle 8"/>
          <p:cNvSpPr>
            <a:spLocks noChangeArrowheads="1"/>
          </p:cNvSpPr>
          <p:nvPr/>
        </p:nvSpPr>
        <p:spPr bwMode="auto">
          <a:xfrm>
            <a:off x="0" y="3284547"/>
            <a:ext cx="9353550" cy="581025"/>
          </a:xfrm>
          <a:prstGeom prst="rect">
            <a:avLst/>
          </a:prstGeom>
          <a:noFill/>
          <a:ln w="9525">
            <a:noFill/>
            <a:miter lim="800000"/>
            <a:headEnd/>
            <a:tailEnd/>
          </a:ln>
        </p:spPr>
        <p:txBody>
          <a:bodyPr wrap="none" lIns="86435" tIns="43218" rIns="86435" bIns="43218"/>
          <a:lstStyle/>
          <a:p>
            <a:pPr marL="431749" lvl="1" defTabSz="865087"/>
            <a:r>
              <a:rPr lang="ja-JP" altLang="en-US" sz="1300" dirty="0"/>
              <a:t>－　相談支援体制の強化</a:t>
            </a:r>
            <a:endParaRPr lang="en-US" altLang="ja-JP" sz="1300" dirty="0"/>
          </a:p>
          <a:p>
            <a:pPr marL="342860" indent="-342860" defTabSz="865087"/>
            <a:r>
              <a:rPr lang="ja-JP" altLang="en-US" sz="500" dirty="0"/>
              <a:t>　</a:t>
            </a:r>
            <a:r>
              <a:rPr lang="ja-JP" altLang="en-US" sz="700" dirty="0"/>
              <a:t>　</a:t>
            </a:r>
            <a:endParaRPr lang="ja-JP" altLang="en-US" sz="500" dirty="0"/>
          </a:p>
          <a:p>
            <a:pPr marL="342860" indent="-342860" defTabSz="865087"/>
            <a:r>
              <a:rPr lang="ja-JP" altLang="en-US" sz="1300" dirty="0"/>
              <a:t>　　　　－　支給決定プロセスの見直し（サービス等利用計画案を勘案）、</a:t>
            </a:r>
            <a:r>
              <a:rPr lang="ja-JP" altLang="en-US" sz="1300" dirty="0">
                <a:ea typeface="ＭＳ ゴシック" pitchFamily="49" charset="-128"/>
              </a:rPr>
              <a:t>サービス等利用計画作成の対象者の大幅な拡大</a:t>
            </a:r>
          </a:p>
        </p:txBody>
      </p:sp>
      <p:sp>
        <p:nvSpPr>
          <p:cNvPr id="35848" name="Rectangle 9"/>
          <p:cNvSpPr>
            <a:spLocks noChangeArrowheads="1"/>
          </p:cNvSpPr>
          <p:nvPr/>
        </p:nvSpPr>
        <p:spPr bwMode="auto">
          <a:xfrm>
            <a:off x="0" y="4221163"/>
            <a:ext cx="9353550" cy="647700"/>
          </a:xfrm>
          <a:prstGeom prst="rect">
            <a:avLst/>
          </a:prstGeom>
          <a:noFill/>
          <a:ln w="9525">
            <a:noFill/>
            <a:miter lim="800000"/>
            <a:headEnd/>
            <a:tailEnd/>
          </a:ln>
        </p:spPr>
        <p:txBody>
          <a:bodyPr wrap="none" lIns="86435" tIns="43218" rIns="86435" bIns="43218"/>
          <a:lstStyle/>
          <a:p>
            <a:pPr marL="431749" lvl="1" defTabSz="865087"/>
            <a:r>
              <a:rPr lang="ja-JP" altLang="en-US" sz="1300" dirty="0"/>
              <a:t>－　</a:t>
            </a:r>
            <a:r>
              <a:rPr lang="ja-JP" altLang="en-US" sz="1300" dirty="0">
                <a:ea typeface="ＭＳ ゴシック" pitchFamily="49" charset="-128"/>
              </a:rPr>
              <a:t>児童福祉法を基本として身近な地域での支援を充実</a:t>
            </a:r>
          </a:p>
          <a:p>
            <a:pPr defTabSz="865087"/>
            <a:r>
              <a:rPr lang="ja-JP" altLang="en-US" sz="1300" dirty="0">
                <a:ea typeface="ＭＳ ゴシック" pitchFamily="49" charset="-128"/>
              </a:rPr>
              <a:t>　　　　（障害種別等で分かれている施設の一元化、通所サービスの実施主体を都道府県から市町村へ移行）</a:t>
            </a:r>
          </a:p>
          <a:p>
            <a:pPr marL="431749" lvl="1" defTabSz="865087"/>
            <a:r>
              <a:rPr lang="ja-JP" altLang="en-US" sz="1300" dirty="0"/>
              <a:t>－　</a:t>
            </a:r>
            <a:r>
              <a:rPr lang="ja-JP" altLang="en-US" sz="1300" dirty="0">
                <a:ea typeface="ＭＳ ゴシック" pitchFamily="49" charset="-128"/>
              </a:rPr>
              <a:t>放課後等デイサービス・保育所等訪問支援の創設</a:t>
            </a:r>
            <a:endParaRPr lang="en-US" altLang="ja-JP" sz="1300" dirty="0">
              <a:ea typeface="ＭＳ ゴシック" pitchFamily="49" charset="-128"/>
            </a:endParaRPr>
          </a:p>
          <a:p>
            <a:pPr marL="431749" lvl="1" defTabSz="865087"/>
            <a:r>
              <a:rPr lang="ja-JP" altLang="en-US" sz="1300" dirty="0">
                <a:ea typeface="ＭＳ ゴシック" pitchFamily="49" charset="-128"/>
              </a:rPr>
              <a:t>－  在園期間の延長措置の見直し　　　　　　　　　　　　　　　　</a:t>
            </a:r>
          </a:p>
        </p:txBody>
      </p:sp>
      <p:sp>
        <p:nvSpPr>
          <p:cNvPr id="35849" name="Rectangle 10"/>
          <p:cNvSpPr>
            <a:spLocks noChangeArrowheads="1"/>
          </p:cNvSpPr>
          <p:nvPr/>
        </p:nvSpPr>
        <p:spPr bwMode="auto">
          <a:xfrm>
            <a:off x="4" y="5565775"/>
            <a:ext cx="9032875" cy="427038"/>
          </a:xfrm>
          <a:prstGeom prst="rect">
            <a:avLst/>
          </a:prstGeom>
          <a:noFill/>
          <a:ln w="9525">
            <a:noFill/>
            <a:miter lim="800000"/>
            <a:headEnd/>
            <a:tailEnd/>
          </a:ln>
        </p:spPr>
        <p:txBody>
          <a:bodyPr wrap="none" lIns="86435" tIns="43218" rIns="86435" bIns="43218"/>
          <a:lstStyle/>
          <a:p>
            <a:pPr marL="431749" lvl="1" defTabSz="865087"/>
            <a:r>
              <a:rPr lang="ja-JP" altLang="en-US" sz="1300" dirty="0"/>
              <a:t>－　</a:t>
            </a:r>
            <a:r>
              <a:rPr lang="ja-JP" altLang="en-US" sz="1300" dirty="0">
                <a:ea typeface="ＭＳ ゴシック" pitchFamily="49" charset="-128"/>
              </a:rPr>
              <a:t>グループホーム・ケアホーム利用の際の助成を創設</a:t>
            </a:r>
          </a:p>
          <a:p>
            <a:pPr marL="431749" lvl="1" defTabSz="865087"/>
            <a:r>
              <a:rPr lang="ja-JP" altLang="en-US" sz="1300" dirty="0">
                <a:ea typeface="ＭＳ ゴシック" pitchFamily="49" charset="-128"/>
              </a:rPr>
              <a:t>－   重度の視覚障害者の移動を支援するサービスの創設（同行援護。個別給付化）</a:t>
            </a:r>
          </a:p>
        </p:txBody>
      </p:sp>
      <p:sp>
        <p:nvSpPr>
          <p:cNvPr id="35850" name="Rectangle 11"/>
          <p:cNvSpPr>
            <a:spLocks noChangeArrowheads="1"/>
          </p:cNvSpPr>
          <p:nvPr/>
        </p:nvSpPr>
        <p:spPr bwMode="auto">
          <a:xfrm>
            <a:off x="271469" y="1708150"/>
            <a:ext cx="2730501" cy="285750"/>
          </a:xfrm>
          <a:prstGeom prst="rect">
            <a:avLst/>
          </a:prstGeom>
          <a:noFill/>
          <a:ln w="9525">
            <a:solidFill>
              <a:schemeClr val="tx1"/>
            </a:solidFill>
            <a:miter lim="800000"/>
            <a:headEnd/>
            <a:tailEnd/>
          </a:ln>
        </p:spPr>
        <p:txBody>
          <a:bodyPr wrap="none" lIns="86435" tIns="43218" rIns="86435" bIns="43218" anchor="ctr"/>
          <a:lstStyle/>
          <a:p>
            <a:pPr defTabSz="865087"/>
            <a:r>
              <a:rPr lang="ja-JP" altLang="en-US" sz="1700" dirty="0"/>
              <a:t>②　利用者負担の見直し</a:t>
            </a:r>
          </a:p>
        </p:txBody>
      </p:sp>
      <p:sp>
        <p:nvSpPr>
          <p:cNvPr id="35851" name="Rectangle 12"/>
          <p:cNvSpPr>
            <a:spLocks noChangeArrowheads="1"/>
          </p:cNvSpPr>
          <p:nvPr/>
        </p:nvSpPr>
        <p:spPr bwMode="auto">
          <a:xfrm>
            <a:off x="271477" y="2420938"/>
            <a:ext cx="3055937" cy="285750"/>
          </a:xfrm>
          <a:prstGeom prst="rect">
            <a:avLst/>
          </a:prstGeom>
          <a:noFill/>
          <a:ln w="9525">
            <a:solidFill>
              <a:schemeClr val="tx1"/>
            </a:solidFill>
            <a:miter lim="800000"/>
            <a:headEnd/>
            <a:tailEnd/>
          </a:ln>
        </p:spPr>
        <p:txBody>
          <a:bodyPr wrap="none" lIns="86435" tIns="43218" rIns="86435" bIns="43218" anchor="ctr"/>
          <a:lstStyle/>
          <a:p>
            <a:pPr defTabSz="865087"/>
            <a:r>
              <a:rPr lang="ja-JP" altLang="en-US" sz="1700" dirty="0"/>
              <a:t>③　障害者の範囲の見直し</a:t>
            </a:r>
          </a:p>
        </p:txBody>
      </p:sp>
      <p:sp>
        <p:nvSpPr>
          <p:cNvPr id="35852" name="Rectangle 13"/>
          <p:cNvSpPr>
            <a:spLocks noChangeArrowheads="1"/>
          </p:cNvSpPr>
          <p:nvPr/>
        </p:nvSpPr>
        <p:spPr bwMode="auto">
          <a:xfrm>
            <a:off x="271463" y="2997201"/>
            <a:ext cx="2659062" cy="287338"/>
          </a:xfrm>
          <a:prstGeom prst="rect">
            <a:avLst/>
          </a:prstGeom>
          <a:noFill/>
          <a:ln w="9525">
            <a:solidFill>
              <a:schemeClr val="tx1"/>
            </a:solidFill>
            <a:miter lim="800000"/>
            <a:headEnd/>
            <a:tailEnd/>
          </a:ln>
        </p:spPr>
        <p:txBody>
          <a:bodyPr wrap="none" lIns="86435" tIns="43218" rIns="86435" bIns="43218" anchor="ctr"/>
          <a:lstStyle/>
          <a:p>
            <a:pPr defTabSz="865087"/>
            <a:r>
              <a:rPr lang="ja-JP" altLang="en-US" sz="1700" dirty="0"/>
              <a:t>④　相談支援の充実</a:t>
            </a:r>
          </a:p>
        </p:txBody>
      </p:sp>
      <p:sp>
        <p:nvSpPr>
          <p:cNvPr id="35853" name="Rectangle 14"/>
          <p:cNvSpPr>
            <a:spLocks noChangeArrowheads="1"/>
          </p:cNvSpPr>
          <p:nvPr/>
        </p:nvSpPr>
        <p:spPr bwMode="auto">
          <a:xfrm>
            <a:off x="271463" y="3860800"/>
            <a:ext cx="2659062" cy="293688"/>
          </a:xfrm>
          <a:prstGeom prst="rect">
            <a:avLst/>
          </a:prstGeom>
          <a:noFill/>
          <a:ln w="9525">
            <a:solidFill>
              <a:schemeClr val="tx1"/>
            </a:solidFill>
            <a:miter lim="800000"/>
            <a:headEnd/>
            <a:tailEnd/>
          </a:ln>
        </p:spPr>
        <p:txBody>
          <a:bodyPr wrap="none" lIns="86435" tIns="43218" rIns="86435" bIns="43218" anchor="ctr"/>
          <a:lstStyle/>
          <a:p>
            <a:pPr defTabSz="865087"/>
            <a:r>
              <a:rPr lang="ja-JP" altLang="en-US" sz="1700" dirty="0"/>
              <a:t>⑤　障害児支援の強化</a:t>
            </a:r>
          </a:p>
        </p:txBody>
      </p:sp>
      <p:sp>
        <p:nvSpPr>
          <p:cNvPr id="35854" name="Rectangle 15"/>
          <p:cNvSpPr>
            <a:spLocks noChangeArrowheads="1"/>
          </p:cNvSpPr>
          <p:nvPr/>
        </p:nvSpPr>
        <p:spPr bwMode="auto">
          <a:xfrm>
            <a:off x="271463" y="5238750"/>
            <a:ext cx="5364162" cy="323850"/>
          </a:xfrm>
          <a:prstGeom prst="rect">
            <a:avLst/>
          </a:prstGeom>
          <a:noFill/>
          <a:ln w="9525">
            <a:solidFill>
              <a:schemeClr val="tx1"/>
            </a:solidFill>
            <a:miter lim="800000"/>
            <a:headEnd/>
            <a:tailEnd/>
          </a:ln>
        </p:spPr>
        <p:txBody>
          <a:bodyPr wrap="none" lIns="86435" tIns="43218" rIns="86435" bIns="43218" anchor="ctr"/>
          <a:lstStyle/>
          <a:p>
            <a:pPr defTabSz="865087"/>
            <a:r>
              <a:rPr lang="ja-JP" altLang="en-US" sz="1700" dirty="0"/>
              <a:t>⑥　地域における自立した生活のための支援の充実</a:t>
            </a:r>
          </a:p>
        </p:txBody>
      </p:sp>
      <p:sp>
        <p:nvSpPr>
          <p:cNvPr id="35855" name="Rectangle 11"/>
          <p:cNvSpPr>
            <a:spLocks noChangeArrowheads="1"/>
          </p:cNvSpPr>
          <p:nvPr/>
        </p:nvSpPr>
        <p:spPr bwMode="auto">
          <a:xfrm>
            <a:off x="271477" y="981096"/>
            <a:ext cx="1404937" cy="288925"/>
          </a:xfrm>
          <a:prstGeom prst="rect">
            <a:avLst/>
          </a:prstGeom>
          <a:noFill/>
          <a:ln w="9525">
            <a:solidFill>
              <a:schemeClr val="tx1"/>
            </a:solidFill>
            <a:miter lim="800000"/>
            <a:headEnd/>
            <a:tailEnd/>
          </a:ln>
        </p:spPr>
        <p:txBody>
          <a:bodyPr wrap="none" lIns="86435" tIns="43218" rIns="86435" bIns="43218" anchor="ctr"/>
          <a:lstStyle/>
          <a:p>
            <a:pPr defTabSz="865087"/>
            <a:r>
              <a:rPr lang="en-US" altLang="ja-JP" sz="1700" dirty="0"/>
              <a:t>①</a:t>
            </a:r>
            <a:r>
              <a:rPr lang="ja-JP" altLang="en-US" sz="1700" dirty="0"/>
              <a:t>　趣旨</a:t>
            </a:r>
          </a:p>
        </p:txBody>
      </p:sp>
      <p:sp>
        <p:nvSpPr>
          <p:cNvPr id="35856" name="Rectangle 7"/>
          <p:cNvSpPr>
            <a:spLocks noChangeArrowheads="1"/>
          </p:cNvSpPr>
          <p:nvPr/>
        </p:nvSpPr>
        <p:spPr bwMode="auto">
          <a:xfrm>
            <a:off x="0" y="1268413"/>
            <a:ext cx="9596438" cy="360362"/>
          </a:xfrm>
          <a:prstGeom prst="rect">
            <a:avLst/>
          </a:prstGeom>
          <a:noFill/>
          <a:ln w="9525">
            <a:noFill/>
            <a:miter lim="800000"/>
            <a:headEnd/>
            <a:tailEnd/>
          </a:ln>
        </p:spPr>
        <p:txBody>
          <a:bodyPr wrap="none" lIns="86435" tIns="43218" rIns="86435" bIns="43218"/>
          <a:lstStyle/>
          <a:p>
            <a:pPr marL="431749" lvl="1" defTabSz="865087"/>
            <a:r>
              <a:rPr lang="ja-JP" altLang="en-US" sz="1300" dirty="0"/>
              <a:t>－　</a:t>
            </a:r>
            <a:r>
              <a:rPr lang="ja-JP" altLang="en-US" sz="1300" dirty="0" err="1"/>
              <a:t>障がい</a:t>
            </a:r>
            <a:r>
              <a:rPr lang="ja-JP" altLang="en-US" sz="1300" dirty="0"/>
              <a:t>者制度改革推進本部等における検討を踏まえて障害保健福祉施策を見直すまでの間における障害者等の</a:t>
            </a:r>
            <a:endParaRPr lang="en-US" altLang="ja-JP" sz="1300" dirty="0"/>
          </a:p>
          <a:p>
            <a:pPr marL="431749" lvl="1" defTabSz="865087"/>
            <a:r>
              <a:rPr lang="ja-JP" altLang="en-US" sz="1300" dirty="0"/>
              <a:t>　 地域生活支援のための法改正であることを明記</a:t>
            </a:r>
            <a:endParaRPr lang="en-US" altLang="ja-JP" sz="1300" dirty="0">
              <a:ea typeface="ＭＳ ゴシック" pitchFamily="49" charset="-128"/>
            </a:endParaRPr>
          </a:p>
          <a:p>
            <a:pPr marL="431749" lvl="1" defTabSz="865087"/>
            <a:endParaRPr lang="ja-JP" altLang="en-US" sz="1300" dirty="0"/>
          </a:p>
        </p:txBody>
      </p:sp>
      <p:sp>
        <p:nvSpPr>
          <p:cNvPr id="18" name="角丸四角形 17"/>
          <p:cNvSpPr/>
          <p:nvPr/>
        </p:nvSpPr>
        <p:spPr>
          <a:xfrm>
            <a:off x="2012953" y="981075"/>
            <a:ext cx="1392238" cy="28575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400" dirty="0">
                <a:solidFill>
                  <a:schemeClr val="tx1"/>
                </a:solidFill>
                <a:latin typeface="HG丸ｺﾞｼｯｸM-PRO" pitchFamily="50" charset="-128"/>
                <a:ea typeface="HG丸ｺﾞｼｯｸM-PRO" pitchFamily="50" charset="-128"/>
              </a:rPr>
              <a:t>公布日施行</a:t>
            </a:r>
          </a:p>
        </p:txBody>
      </p:sp>
      <p:sp>
        <p:nvSpPr>
          <p:cNvPr id="19" name="角丸四角形 18"/>
          <p:cNvSpPr/>
          <p:nvPr/>
        </p:nvSpPr>
        <p:spPr>
          <a:xfrm>
            <a:off x="3251202" y="1700224"/>
            <a:ext cx="5302250" cy="288925"/>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100" dirty="0">
                <a:solidFill>
                  <a:schemeClr val="tx1"/>
                </a:solidFill>
                <a:latin typeface="HG丸ｺﾞｼｯｸM-PRO" pitchFamily="50" charset="-128"/>
                <a:ea typeface="HG丸ｺﾞｼｯｸM-PRO" pitchFamily="50" charset="-128"/>
              </a:rPr>
              <a:t>平成</a:t>
            </a:r>
            <a:r>
              <a:rPr lang="en-US" altLang="ja-JP" sz="1100" dirty="0">
                <a:solidFill>
                  <a:schemeClr val="tx1"/>
                </a:solidFill>
                <a:latin typeface="HG丸ｺﾞｼｯｸM-PRO" pitchFamily="50" charset="-128"/>
                <a:ea typeface="HG丸ｺﾞｼｯｸM-PRO" pitchFamily="50" charset="-128"/>
              </a:rPr>
              <a:t>24</a:t>
            </a:r>
            <a:r>
              <a:rPr lang="ja-JP" altLang="en-US" sz="1100" dirty="0">
                <a:solidFill>
                  <a:schemeClr val="tx1"/>
                </a:solidFill>
                <a:latin typeface="HG丸ｺﾞｼｯｸM-PRO" pitchFamily="50" charset="-128"/>
                <a:ea typeface="HG丸ｺﾞｼｯｸM-PRO" pitchFamily="50" charset="-128"/>
              </a:rPr>
              <a:t>年４月１日までの政令で定める日（平成</a:t>
            </a:r>
            <a:r>
              <a:rPr lang="en-US" altLang="ja-JP" sz="1100" dirty="0">
                <a:solidFill>
                  <a:schemeClr val="tx1"/>
                </a:solidFill>
                <a:latin typeface="HG丸ｺﾞｼｯｸM-PRO" pitchFamily="50" charset="-128"/>
                <a:ea typeface="HG丸ｺﾞｼｯｸM-PRO" pitchFamily="50" charset="-128"/>
              </a:rPr>
              <a:t>24</a:t>
            </a:r>
            <a:r>
              <a:rPr lang="ja-JP" altLang="en-US" sz="1100" dirty="0">
                <a:solidFill>
                  <a:schemeClr val="tx1"/>
                </a:solidFill>
                <a:latin typeface="HG丸ｺﾞｼｯｸM-PRO" pitchFamily="50" charset="-128"/>
                <a:ea typeface="HG丸ｺﾞｼｯｸM-PRO" pitchFamily="50" charset="-128"/>
              </a:rPr>
              <a:t>年４月１日）から施行</a:t>
            </a:r>
          </a:p>
        </p:txBody>
      </p:sp>
      <p:sp>
        <p:nvSpPr>
          <p:cNvPr id="20" name="角丸四角形 19"/>
          <p:cNvSpPr/>
          <p:nvPr/>
        </p:nvSpPr>
        <p:spPr>
          <a:xfrm>
            <a:off x="3314700" y="3000400"/>
            <a:ext cx="2501900" cy="28416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400" dirty="0">
                <a:solidFill>
                  <a:schemeClr val="tx1"/>
                </a:solidFill>
                <a:latin typeface="HG丸ｺﾞｼｯｸM-PRO" pitchFamily="50" charset="-128"/>
                <a:ea typeface="HG丸ｺﾞｼｯｸM-PRO" pitchFamily="50" charset="-128"/>
              </a:rPr>
              <a:t>平成</a:t>
            </a:r>
            <a:r>
              <a:rPr lang="en-US" altLang="ja-JP" sz="1400" dirty="0">
                <a:solidFill>
                  <a:schemeClr val="tx1"/>
                </a:solidFill>
                <a:latin typeface="HG丸ｺﾞｼｯｸM-PRO" pitchFamily="50" charset="-128"/>
                <a:ea typeface="HG丸ｺﾞｼｯｸM-PRO" pitchFamily="50" charset="-128"/>
              </a:rPr>
              <a:t>24</a:t>
            </a:r>
            <a:r>
              <a:rPr lang="ja-JP" altLang="en-US" sz="1400" dirty="0">
                <a:solidFill>
                  <a:schemeClr val="tx1"/>
                </a:solidFill>
                <a:latin typeface="HG丸ｺﾞｼｯｸM-PRO" pitchFamily="50" charset="-128"/>
                <a:ea typeface="HG丸ｺﾞｼｯｸM-PRO" pitchFamily="50" charset="-128"/>
              </a:rPr>
              <a:t>年４月１日施行</a:t>
            </a:r>
            <a:endParaRPr lang="ja-JP" altLang="en-US" sz="1000" dirty="0">
              <a:solidFill>
                <a:schemeClr val="tx1"/>
              </a:solidFill>
              <a:latin typeface="HG丸ｺﾞｼｯｸM-PRO" pitchFamily="50" charset="-128"/>
              <a:ea typeface="HG丸ｺﾞｼｯｸM-PRO" pitchFamily="50" charset="-128"/>
            </a:endParaRPr>
          </a:p>
        </p:txBody>
      </p:sp>
      <p:sp>
        <p:nvSpPr>
          <p:cNvPr id="21" name="角丸四角形 20"/>
          <p:cNvSpPr/>
          <p:nvPr/>
        </p:nvSpPr>
        <p:spPr>
          <a:xfrm>
            <a:off x="3314700" y="3860809"/>
            <a:ext cx="2497138" cy="29051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400" dirty="0">
                <a:solidFill>
                  <a:schemeClr val="tx1"/>
                </a:solidFill>
                <a:latin typeface="HG丸ｺﾞｼｯｸM-PRO" pitchFamily="50" charset="-128"/>
                <a:ea typeface="HG丸ｺﾞｼｯｸM-PRO" pitchFamily="50" charset="-128"/>
              </a:rPr>
              <a:t>平成</a:t>
            </a:r>
            <a:r>
              <a:rPr lang="en-US" altLang="ja-JP" sz="1400" dirty="0">
                <a:solidFill>
                  <a:schemeClr val="tx1"/>
                </a:solidFill>
                <a:latin typeface="HG丸ｺﾞｼｯｸM-PRO" pitchFamily="50" charset="-128"/>
                <a:ea typeface="HG丸ｺﾞｼｯｸM-PRO" pitchFamily="50" charset="-128"/>
              </a:rPr>
              <a:t>24</a:t>
            </a:r>
            <a:r>
              <a:rPr lang="ja-JP" altLang="en-US" sz="1400" dirty="0">
                <a:solidFill>
                  <a:schemeClr val="tx1"/>
                </a:solidFill>
                <a:latin typeface="HG丸ｺﾞｼｯｸM-PRO" pitchFamily="50" charset="-128"/>
                <a:ea typeface="HG丸ｺﾞｼｯｸM-PRO" pitchFamily="50" charset="-128"/>
              </a:rPr>
              <a:t>年４月１日施行</a:t>
            </a:r>
          </a:p>
        </p:txBody>
      </p:sp>
      <p:sp>
        <p:nvSpPr>
          <p:cNvPr id="22" name="角丸四角形 21"/>
          <p:cNvSpPr/>
          <p:nvPr/>
        </p:nvSpPr>
        <p:spPr>
          <a:xfrm>
            <a:off x="3636969" y="2420938"/>
            <a:ext cx="1393825" cy="28575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400" dirty="0">
                <a:solidFill>
                  <a:schemeClr val="tx1"/>
                </a:solidFill>
                <a:latin typeface="HG丸ｺﾞｼｯｸM-PRO" pitchFamily="50" charset="-128"/>
                <a:ea typeface="HG丸ｺﾞｼｯｸM-PRO" pitchFamily="50" charset="-128"/>
              </a:rPr>
              <a:t>公布日施行</a:t>
            </a:r>
          </a:p>
        </p:txBody>
      </p:sp>
      <p:sp>
        <p:nvSpPr>
          <p:cNvPr id="23" name="角丸四角形 22"/>
          <p:cNvSpPr/>
          <p:nvPr/>
        </p:nvSpPr>
        <p:spPr>
          <a:xfrm>
            <a:off x="8121664" y="5732463"/>
            <a:ext cx="1482725" cy="811212"/>
          </a:xfrm>
          <a:prstGeom prst="roundRect">
            <a:avLst>
              <a:gd name="adj" fmla="val 127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5995" tIns="45714" rIns="35995" bIns="46795" anchor="ctr"/>
          <a:lstStyle/>
          <a:p>
            <a:pPr>
              <a:defRPr/>
            </a:pPr>
            <a:r>
              <a:rPr lang="en-US" altLang="ja-JP" sz="900" dirty="0">
                <a:solidFill>
                  <a:schemeClr val="tx1"/>
                </a:solidFill>
                <a:latin typeface="HG丸ｺﾞｼｯｸM-PRO" pitchFamily="50" charset="-128"/>
                <a:ea typeface="HG丸ｺﾞｼｯｸM-PRO" pitchFamily="50" charset="-128"/>
              </a:rPr>
              <a:t>(1)(3)(6)</a:t>
            </a:r>
            <a:r>
              <a:rPr lang="ja-JP" altLang="en-US" sz="900" dirty="0">
                <a:solidFill>
                  <a:schemeClr val="tx1"/>
                </a:solidFill>
                <a:latin typeface="HG丸ｺﾞｼｯｸM-PRO" pitchFamily="50" charset="-128"/>
                <a:ea typeface="HG丸ｺﾞｼｯｸM-PRO" pitchFamily="50" charset="-128"/>
              </a:rPr>
              <a:t>：公布日施行</a:t>
            </a:r>
            <a:endParaRPr lang="en-US" altLang="ja-JP" sz="900" dirty="0">
              <a:solidFill>
                <a:schemeClr val="tx1"/>
              </a:solidFill>
              <a:latin typeface="HG丸ｺﾞｼｯｸM-PRO" pitchFamily="50" charset="-128"/>
              <a:ea typeface="HG丸ｺﾞｼｯｸM-PRO" pitchFamily="50" charset="-128"/>
            </a:endParaRPr>
          </a:p>
          <a:p>
            <a:pPr>
              <a:defRPr/>
            </a:pPr>
            <a:r>
              <a:rPr lang="en-US" altLang="ja-JP" sz="900" dirty="0">
                <a:solidFill>
                  <a:schemeClr val="tx1"/>
                </a:solidFill>
                <a:latin typeface="HG丸ｺﾞｼｯｸM-PRO" pitchFamily="50" charset="-128"/>
                <a:ea typeface="HG丸ｺﾞｼｯｸM-PRO" pitchFamily="50" charset="-128"/>
              </a:rPr>
              <a:t>(2)(4)(5)</a:t>
            </a:r>
            <a:r>
              <a:rPr lang="ja-JP" altLang="en-US" sz="900" dirty="0">
                <a:solidFill>
                  <a:schemeClr val="tx1"/>
                </a:solidFill>
                <a:latin typeface="HG丸ｺﾞｼｯｸM-PRO" pitchFamily="50" charset="-128"/>
                <a:ea typeface="HG丸ｺﾞｼｯｸM-PRO" pitchFamily="50" charset="-128"/>
              </a:rPr>
              <a:t>：平成</a:t>
            </a:r>
            <a:r>
              <a:rPr lang="en-US" altLang="ja-JP" sz="900" dirty="0">
                <a:solidFill>
                  <a:schemeClr val="tx1"/>
                </a:solidFill>
                <a:latin typeface="HG丸ｺﾞｼｯｸM-PRO" pitchFamily="50" charset="-128"/>
                <a:ea typeface="HG丸ｺﾞｼｯｸM-PRO" pitchFamily="50" charset="-128"/>
              </a:rPr>
              <a:t>24</a:t>
            </a:r>
            <a:r>
              <a:rPr lang="ja-JP" altLang="en-US" sz="900" dirty="0">
                <a:solidFill>
                  <a:schemeClr val="tx1"/>
                </a:solidFill>
                <a:latin typeface="HG丸ｺﾞｼｯｸM-PRO" pitchFamily="50" charset="-128"/>
                <a:ea typeface="HG丸ｺﾞｼｯｸM-PRO" pitchFamily="50" charset="-128"/>
              </a:rPr>
              <a:t>年</a:t>
            </a:r>
            <a:r>
              <a:rPr lang="en-US" altLang="ja-JP" sz="900" dirty="0">
                <a:solidFill>
                  <a:schemeClr val="tx1"/>
                </a:solidFill>
                <a:latin typeface="HG丸ｺﾞｼｯｸM-PRO" pitchFamily="50" charset="-128"/>
                <a:ea typeface="HG丸ｺﾞｼｯｸM-PRO" pitchFamily="50" charset="-128"/>
              </a:rPr>
              <a:t>4</a:t>
            </a:r>
            <a:r>
              <a:rPr lang="ja-JP" altLang="en-US" sz="900" dirty="0">
                <a:solidFill>
                  <a:schemeClr val="tx1"/>
                </a:solidFill>
                <a:latin typeface="HG丸ｺﾞｼｯｸM-PRO" pitchFamily="50" charset="-128"/>
                <a:ea typeface="HG丸ｺﾞｼｯｸM-PRO" pitchFamily="50" charset="-128"/>
              </a:rPr>
              <a:t>月</a:t>
            </a:r>
            <a:r>
              <a:rPr lang="en-US" altLang="ja-JP" sz="900" dirty="0">
                <a:solidFill>
                  <a:schemeClr val="tx1"/>
                </a:solidFill>
                <a:latin typeface="HG丸ｺﾞｼｯｸM-PRO" pitchFamily="50" charset="-128"/>
                <a:ea typeface="HG丸ｺﾞｼｯｸM-PRO" pitchFamily="50" charset="-128"/>
              </a:rPr>
              <a:t>1</a:t>
            </a:r>
            <a:r>
              <a:rPr lang="ja-JP" altLang="en-US" sz="900" dirty="0">
                <a:solidFill>
                  <a:schemeClr val="tx1"/>
                </a:solidFill>
                <a:latin typeface="HG丸ｺﾞｼｯｸM-PRO" pitchFamily="50" charset="-128"/>
                <a:ea typeface="HG丸ｺﾞｼｯｸM-PRO" pitchFamily="50" charset="-128"/>
              </a:rPr>
              <a:t>日までの政令で定める日（平成</a:t>
            </a:r>
            <a:r>
              <a:rPr lang="en-US" altLang="ja-JP" sz="900" dirty="0">
                <a:solidFill>
                  <a:schemeClr val="tx1"/>
                </a:solidFill>
                <a:latin typeface="HG丸ｺﾞｼｯｸM-PRO" pitchFamily="50" charset="-128"/>
                <a:ea typeface="HG丸ｺﾞｼｯｸM-PRO" pitchFamily="50" charset="-128"/>
              </a:rPr>
              <a:t>24</a:t>
            </a:r>
            <a:r>
              <a:rPr lang="ja-JP" altLang="en-US" sz="900" dirty="0">
                <a:solidFill>
                  <a:schemeClr val="tx1"/>
                </a:solidFill>
                <a:latin typeface="HG丸ｺﾞｼｯｸM-PRO" pitchFamily="50" charset="-128"/>
                <a:ea typeface="HG丸ｺﾞｼｯｸM-PRO" pitchFamily="50" charset="-128"/>
              </a:rPr>
              <a:t>年</a:t>
            </a:r>
            <a:r>
              <a:rPr lang="en-US" altLang="ja-JP" sz="900" dirty="0">
                <a:solidFill>
                  <a:schemeClr val="tx1"/>
                </a:solidFill>
                <a:latin typeface="HG丸ｺﾞｼｯｸM-PRO" pitchFamily="50" charset="-128"/>
                <a:ea typeface="HG丸ｺﾞｼｯｸM-PRO" pitchFamily="50" charset="-128"/>
              </a:rPr>
              <a:t>4</a:t>
            </a:r>
            <a:r>
              <a:rPr lang="ja-JP" altLang="en-US" sz="900" dirty="0">
                <a:solidFill>
                  <a:schemeClr val="tx1"/>
                </a:solidFill>
                <a:latin typeface="HG丸ｺﾞｼｯｸM-PRO" pitchFamily="50" charset="-128"/>
                <a:ea typeface="HG丸ｺﾞｼｯｸM-PRO" pitchFamily="50" charset="-128"/>
              </a:rPr>
              <a:t>月</a:t>
            </a:r>
            <a:r>
              <a:rPr lang="en-US" altLang="ja-JP" sz="900" dirty="0">
                <a:solidFill>
                  <a:schemeClr val="tx1"/>
                </a:solidFill>
                <a:latin typeface="HG丸ｺﾞｼｯｸM-PRO" pitchFamily="50" charset="-128"/>
                <a:ea typeface="HG丸ｺﾞｼｯｸM-PRO" pitchFamily="50" charset="-128"/>
              </a:rPr>
              <a:t>1</a:t>
            </a:r>
            <a:r>
              <a:rPr lang="ja-JP" altLang="en-US" sz="900" dirty="0">
                <a:solidFill>
                  <a:schemeClr val="tx1"/>
                </a:solidFill>
                <a:latin typeface="HG丸ｺﾞｼｯｸM-PRO" pitchFamily="50" charset="-128"/>
                <a:ea typeface="HG丸ｺﾞｼｯｸM-PRO" pitchFamily="50" charset="-128"/>
              </a:rPr>
              <a:t>日）から施行</a:t>
            </a:r>
          </a:p>
        </p:txBody>
      </p:sp>
      <p:sp>
        <p:nvSpPr>
          <p:cNvPr id="24" name="角丸四角形 23"/>
          <p:cNvSpPr/>
          <p:nvPr/>
        </p:nvSpPr>
        <p:spPr>
          <a:xfrm>
            <a:off x="5745177" y="5229250"/>
            <a:ext cx="3108325" cy="333375"/>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1100" dirty="0">
                <a:solidFill>
                  <a:schemeClr val="tx1"/>
                </a:solidFill>
                <a:latin typeface="HG丸ｺﾞｼｯｸM-PRO" pitchFamily="50" charset="-128"/>
                <a:ea typeface="HG丸ｺﾞｼｯｸM-PRO" pitchFamily="50" charset="-128"/>
              </a:rPr>
              <a:t>平成</a:t>
            </a:r>
            <a:r>
              <a:rPr lang="en-US" altLang="ja-JP" sz="1100" dirty="0">
                <a:solidFill>
                  <a:schemeClr val="tx1"/>
                </a:solidFill>
                <a:latin typeface="HG丸ｺﾞｼｯｸM-PRO" pitchFamily="50" charset="-128"/>
                <a:ea typeface="HG丸ｺﾞｼｯｸM-PRO" pitchFamily="50" charset="-128"/>
              </a:rPr>
              <a:t>24</a:t>
            </a:r>
            <a:r>
              <a:rPr lang="ja-JP" altLang="en-US" sz="1100" dirty="0">
                <a:solidFill>
                  <a:schemeClr val="tx1"/>
                </a:solidFill>
                <a:latin typeface="HG丸ｺﾞｼｯｸM-PRO" pitchFamily="50" charset="-128"/>
                <a:ea typeface="HG丸ｺﾞｼｯｸM-PRO" pitchFamily="50" charset="-128"/>
              </a:rPr>
              <a:t>年４月１日までの政令で定める日</a:t>
            </a:r>
            <a:endParaRPr lang="en-US" altLang="ja-JP" sz="1100" dirty="0">
              <a:solidFill>
                <a:schemeClr val="tx1"/>
              </a:solidFill>
              <a:latin typeface="HG丸ｺﾞｼｯｸM-PRO" pitchFamily="50" charset="-128"/>
              <a:ea typeface="HG丸ｺﾞｼｯｸM-PRO" pitchFamily="50" charset="-128"/>
            </a:endParaRPr>
          </a:p>
          <a:p>
            <a:pPr algn="ctr">
              <a:defRPr/>
            </a:pPr>
            <a:r>
              <a:rPr lang="ja-JP" altLang="en-US" sz="1100" dirty="0">
                <a:solidFill>
                  <a:schemeClr val="tx1"/>
                </a:solidFill>
                <a:latin typeface="HG丸ｺﾞｼｯｸM-PRO" pitchFamily="50" charset="-128"/>
                <a:ea typeface="HG丸ｺﾞｼｯｸM-PRO" pitchFamily="50" charset="-128"/>
              </a:rPr>
              <a:t>（平成</a:t>
            </a:r>
            <a:r>
              <a:rPr lang="en-US" altLang="ja-JP" sz="1100" dirty="0">
                <a:solidFill>
                  <a:schemeClr val="tx1"/>
                </a:solidFill>
                <a:latin typeface="HG丸ｺﾞｼｯｸM-PRO" pitchFamily="50" charset="-128"/>
                <a:ea typeface="HG丸ｺﾞｼｯｸM-PRO" pitchFamily="50" charset="-128"/>
              </a:rPr>
              <a:t>23</a:t>
            </a:r>
            <a:r>
              <a:rPr lang="ja-JP" altLang="en-US" sz="1100" dirty="0">
                <a:solidFill>
                  <a:schemeClr val="tx1"/>
                </a:solidFill>
                <a:latin typeface="HG丸ｺﾞｼｯｸM-PRO" pitchFamily="50" charset="-128"/>
                <a:ea typeface="HG丸ｺﾞｼｯｸM-PRO" pitchFamily="50" charset="-128"/>
              </a:rPr>
              <a:t>年</a:t>
            </a:r>
            <a:r>
              <a:rPr lang="en-US" altLang="ja-JP" sz="1100" dirty="0">
                <a:solidFill>
                  <a:schemeClr val="tx1"/>
                </a:solidFill>
                <a:latin typeface="HG丸ｺﾞｼｯｸM-PRO" pitchFamily="50" charset="-128"/>
                <a:ea typeface="HG丸ｺﾞｼｯｸM-PRO" pitchFamily="50" charset="-128"/>
              </a:rPr>
              <a:t>10</a:t>
            </a:r>
            <a:r>
              <a:rPr lang="ja-JP" altLang="en-US" sz="1100" dirty="0">
                <a:solidFill>
                  <a:schemeClr val="tx1"/>
                </a:solidFill>
                <a:latin typeface="HG丸ｺﾞｼｯｸM-PRO" pitchFamily="50" charset="-128"/>
                <a:ea typeface="HG丸ｺﾞｼｯｸM-PRO" pitchFamily="50" charset="-128"/>
              </a:rPr>
              <a:t>月１日）から施行</a:t>
            </a:r>
          </a:p>
        </p:txBody>
      </p:sp>
      <p:sp>
        <p:nvSpPr>
          <p:cNvPr id="25" name="大かっこ 24"/>
          <p:cNvSpPr/>
          <p:nvPr/>
        </p:nvSpPr>
        <p:spPr>
          <a:xfrm>
            <a:off x="2535241" y="3359150"/>
            <a:ext cx="4914900" cy="215900"/>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91430" tIns="45714" rIns="91430" bIns="45714" anchor="ctr"/>
          <a:lstStyle/>
          <a:p>
            <a:pPr algn="ctr">
              <a:defRPr/>
            </a:pPr>
            <a:endParaRPr lang="ja-JP" altLang="en-US" sz="1000" dirty="0"/>
          </a:p>
        </p:txBody>
      </p:sp>
      <p:sp>
        <p:nvSpPr>
          <p:cNvPr id="26" name="大かっこ 25"/>
          <p:cNvSpPr/>
          <p:nvPr/>
        </p:nvSpPr>
        <p:spPr>
          <a:xfrm>
            <a:off x="3236913" y="4872063"/>
            <a:ext cx="4524375" cy="3016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91430" tIns="45714" rIns="91430" bIns="45714" anchor="ctr"/>
          <a:lstStyle/>
          <a:p>
            <a:pPr algn="ctr">
              <a:defRPr/>
            </a:pPr>
            <a:endParaRPr lang="ja-JP" altLang="en-US"/>
          </a:p>
        </p:txBody>
      </p:sp>
      <p:sp>
        <p:nvSpPr>
          <p:cNvPr id="35866" name="Text Box 27"/>
          <p:cNvSpPr txBox="1">
            <a:spLocks noChangeArrowheads="1"/>
          </p:cNvSpPr>
          <p:nvPr/>
        </p:nvSpPr>
        <p:spPr bwMode="auto">
          <a:xfrm>
            <a:off x="2613025" y="3287714"/>
            <a:ext cx="5303838" cy="396875"/>
          </a:xfrm>
          <a:prstGeom prst="rect">
            <a:avLst/>
          </a:prstGeom>
          <a:noFill/>
          <a:ln w="9525">
            <a:noFill/>
            <a:miter lim="800000"/>
            <a:headEnd/>
            <a:tailEnd/>
          </a:ln>
        </p:spPr>
        <p:txBody>
          <a:bodyPr lIns="91430" tIns="45714" rIns="91430" bIns="45714">
            <a:spAutoFit/>
          </a:bodyPr>
          <a:lstStyle/>
          <a:p>
            <a:r>
              <a:rPr lang="ja-JP" altLang="en-US" sz="1000" dirty="0"/>
              <a:t>市町村に基幹相談支援センターを設置、「自立支援協議会」を法律上位置付け、</a:t>
            </a:r>
          </a:p>
          <a:p>
            <a:r>
              <a:rPr lang="ja-JP" altLang="en-US" sz="1000" dirty="0"/>
              <a:t>地域移行支援・地域定着支援の個別給付化</a:t>
            </a:r>
            <a:endParaRPr lang="en-US" altLang="ja-JP" sz="1000" dirty="0"/>
          </a:p>
        </p:txBody>
      </p:sp>
      <p:sp>
        <p:nvSpPr>
          <p:cNvPr id="35867" name="Text Box 29"/>
          <p:cNvSpPr txBox="1">
            <a:spLocks noChangeArrowheads="1"/>
          </p:cNvSpPr>
          <p:nvPr/>
        </p:nvSpPr>
        <p:spPr bwMode="auto">
          <a:xfrm>
            <a:off x="3236913" y="4800625"/>
            <a:ext cx="5303838" cy="396875"/>
          </a:xfrm>
          <a:prstGeom prst="rect">
            <a:avLst/>
          </a:prstGeom>
          <a:noFill/>
          <a:ln w="9525">
            <a:noFill/>
            <a:miter lim="800000"/>
            <a:headEnd/>
            <a:tailEnd/>
          </a:ln>
        </p:spPr>
        <p:txBody>
          <a:bodyPr lIns="91430" tIns="45714" rIns="91430" bIns="45714">
            <a:spAutoFit/>
          </a:bodyPr>
          <a:lstStyle/>
          <a:p>
            <a:r>
              <a:rPr lang="ja-JP" altLang="en-US" sz="1000" dirty="0"/>
              <a:t>１８歳以上の入所者については、障害者自立支援法で対応するよう見直し。</a:t>
            </a:r>
          </a:p>
          <a:p>
            <a:r>
              <a:rPr lang="ja-JP" altLang="en-US" sz="1000" dirty="0"/>
              <a:t>その際、現に入所している者が退所させられることのないようにする。</a:t>
            </a:r>
            <a:endParaRPr lang="en-US" altLang="ja-JP" sz="1000" dirty="0"/>
          </a:p>
        </p:txBody>
      </p:sp>
      <p:sp>
        <p:nvSpPr>
          <p:cNvPr id="35868" name="テキスト ボックス 29"/>
          <p:cNvSpPr txBox="1">
            <a:spLocks noChangeArrowheads="1"/>
          </p:cNvSpPr>
          <p:nvPr/>
        </p:nvSpPr>
        <p:spPr bwMode="auto">
          <a:xfrm>
            <a:off x="6176964" y="549280"/>
            <a:ext cx="3657600" cy="307764"/>
          </a:xfrm>
          <a:prstGeom prst="rect">
            <a:avLst/>
          </a:prstGeom>
          <a:noFill/>
          <a:ln w="9525">
            <a:noFill/>
            <a:miter lim="800000"/>
            <a:headEnd/>
            <a:tailEnd/>
          </a:ln>
        </p:spPr>
        <p:txBody>
          <a:bodyPr lIns="91430" tIns="45714" rIns="91430" bIns="45714">
            <a:spAutoFit/>
          </a:bodyPr>
          <a:lstStyle/>
          <a:p>
            <a:r>
              <a:rPr lang="ja-JP" altLang="en-US" sz="1400" dirty="0"/>
              <a:t>（平成</a:t>
            </a:r>
            <a:r>
              <a:rPr lang="en-US" altLang="ja-JP" sz="1400" dirty="0"/>
              <a:t>22</a:t>
            </a:r>
            <a:r>
              <a:rPr lang="ja-JP" altLang="en-US" sz="1400" dirty="0"/>
              <a:t>年</a:t>
            </a:r>
            <a:r>
              <a:rPr lang="en-US" altLang="ja-JP" sz="1400" dirty="0"/>
              <a:t>12</a:t>
            </a:r>
            <a:r>
              <a:rPr lang="ja-JP" altLang="en-US" sz="1400" dirty="0"/>
              <a:t>月３日成立、同</a:t>
            </a:r>
            <a:r>
              <a:rPr lang="en-US" altLang="ja-JP" sz="1400" dirty="0"/>
              <a:t>12</a:t>
            </a:r>
            <a:r>
              <a:rPr lang="ja-JP" altLang="en-US" sz="1400" dirty="0"/>
              <a:t>月</a:t>
            </a:r>
            <a:r>
              <a:rPr lang="en-US" altLang="ja-JP" sz="1400" dirty="0"/>
              <a:t>10</a:t>
            </a:r>
            <a:r>
              <a:rPr lang="ja-JP" altLang="en-US" sz="1400" dirty="0"/>
              <a:t>日公布）</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noGrp="1"/>
          </p:cNvGraphicFramePr>
          <p:nvPr/>
        </p:nvGraphicFramePr>
        <p:xfrm>
          <a:off x="175500" y="549000"/>
          <a:ext cx="9555000" cy="576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9000" y="279317"/>
            <a:ext cx="9828000" cy="6299366"/>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円/楕円 43"/>
          <p:cNvSpPr>
            <a:spLocks noChangeArrowheads="1"/>
          </p:cNvSpPr>
          <p:nvPr/>
        </p:nvSpPr>
        <p:spPr bwMode="auto">
          <a:xfrm>
            <a:off x="0" y="1916116"/>
            <a:ext cx="9906000" cy="4321175"/>
          </a:xfrm>
          <a:prstGeom prst="ellipse">
            <a:avLst/>
          </a:prstGeom>
          <a:solidFill>
            <a:srgbClr val="FFFF99"/>
          </a:solidFill>
          <a:ln w="9525" algn="ctr">
            <a:noFill/>
            <a:round/>
            <a:headEnd/>
            <a:tailEnd/>
          </a:ln>
        </p:spPr>
        <p:txBody>
          <a:bodyPr lIns="89989" tIns="46795" rIns="89989" bIns="46795"/>
          <a:lstStyle/>
          <a:p>
            <a:endParaRPr lang="ja-JP" altLang="en-US">
              <a:solidFill>
                <a:srgbClr val="000000"/>
              </a:solidFill>
              <a:ea typeface="HG丸ｺﾞｼｯｸM-PRO" pitchFamily="50" charset="-128"/>
            </a:endParaRPr>
          </a:p>
        </p:txBody>
      </p:sp>
      <p:sp>
        <p:nvSpPr>
          <p:cNvPr id="69635" name="正方形/長方形 44"/>
          <p:cNvSpPr>
            <a:spLocks noChangeArrowheads="1"/>
          </p:cNvSpPr>
          <p:nvPr/>
        </p:nvSpPr>
        <p:spPr bwMode="auto">
          <a:xfrm>
            <a:off x="200479" y="548681"/>
            <a:ext cx="9577064" cy="1224136"/>
          </a:xfrm>
          <a:prstGeom prst="rect">
            <a:avLst/>
          </a:prstGeom>
          <a:solidFill>
            <a:schemeClr val="bg1"/>
          </a:solidFill>
          <a:ln w="12700" algn="ctr">
            <a:solidFill>
              <a:schemeClr val="tx1"/>
            </a:solidFill>
            <a:round/>
            <a:headEnd/>
            <a:tailEnd/>
          </a:ln>
        </p:spPr>
        <p:txBody>
          <a:bodyPr lIns="89989" tIns="46795" rIns="89989" bIns="46795"/>
          <a:lstStyle/>
          <a:p>
            <a:pPr marL="177780" indent="-177780">
              <a:spcBef>
                <a:spcPts val="600"/>
              </a:spcBef>
              <a:defRPr/>
            </a:pPr>
            <a:r>
              <a:rPr lang="ja-JP" altLang="en-US" sz="1600" dirty="0">
                <a:solidFill>
                  <a:srgbClr val="000000"/>
                </a:solidFill>
                <a:latin typeface="HG丸ｺﾞｼｯｸM-PRO" pitchFamily="50" charset="-128"/>
                <a:ea typeface="HG丸ｺﾞｼｯｸM-PRO" pitchFamily="50" charset="-128"/>
              </a:rPr>
              <a:t>　   </a:t>
            </a:r>
            <a:r>
              <a:rPr lang="ja-JP" altLang="en-US" sz="1500" dirty="0">
                <a:solidFill>
                  <a:srgbClr val="000000"/>
                </a:solidFill>
                <a:latin typeface="HG丸ｺﾞｼｯｸM-PRO" pitchFamily="50" charset="-128"/>
                <a:ea typeface="HG丸ｺﾞｼｯｸM-PRO" pitchFamily="50" charset="-128"/>
              </a:rPr>
              <a:t>基幹相談支援センターは、地域の相談支援の拠点として総合的な相談業務（身体障害・知的障害・精神障害）及び成年後見制度利用支援事業を実施し、地域の実情に応じて以下の業務を行う</a:t>
            </a:r>
            <a:r>
              <a:rPr lang="ja-JP" altLang="en-US" sz="1500" dirty="0" smtClean="0">
                <a:solidFill>
                  <a:srgbClr val="000000"/>
                </a:solidFill>
                <a:latin typeface="HG丸ｺﾞｼｯｸM-PRO" pitchFamily="50" charset="-128"/>
                <a:ea typeface="HG丸ｺﾞｼｯｸM-PRO" pitchFamily="50" charset="-128"/>
              </a:rPr>
              <a:t>。</a:t>
            </a:r>
            <a:endParaRPr lang="en-US" altLang="ja-JP" sz="1500" dirty="0" smtClean="0">
              <a:solidFill>
                <a:srgbClr val="000000"/>
              </a:solidFill>
              <a:latin typeface="HG丸ｺﾞｼｯｸM-PRO" pitchFamily="50" charset="-128"/>
              <a:ea typeface="HG丸ｺﾞｼｯｸM-PRO" pitchFamily="50" charset="-128"/>
            </a:endParaRPr>
          </a:p>
          <a:p>
            <a:pPr marL="444449" indent="-444449">
              <a:spcBef>
                <a:spcPts val="600"/>
              </a:spcBef>
              <a:defRPr/>
            </a:pPr>
            <a:r>
              <a:rPr lang="ja-JP" altLang="en-US" sz="800" dirty="0" smtClean="0">
                <a:solidFill>
                  <a:srgbClr val="000000"/>
                </a:solidFill>
                <a:latin typeface="HG丸ｺﾞｼｯｸM-PRO" pitchFamily="50" charset="-128"/>
                <a:ea typeface="HG丸ｺﾞｼｯｸM-PRO" pitchFamily="50" charset="-128"/>
              </a:rPr>
              <a:t>　　　</a:t>
            </a:r>
            <a:r>
              <a:rPr lang="en-US" altLang="ja-JP" sz="1100" dirty="0" smtClean="0">
                <a:solidFill>
                  <a:srgbClr val="000000"/>
                </a:solidFill>
                <a:latin typeface="HG丸ｺﾞｼｯｸM-PRO" pitchFamily="50" charset="-128"/>
                <a:ea typeface="HG丸ｺﾞｼｯｸM-PRO" pitchFamily="50" charset="-128"/>
              </a:rPr>
              <a:t>※</a:t>
            </a:r>
            <a:r>
              <a:rPr lang="ja-JP" altLang="en-US" sz="1100" dirty="0" smtClean="0">
                <a:solidFill>
                  <a:srgbClr val="000000"/>
                </a:solidFill>
                <a:latin typeface="HG丸ｺﾞｼｯｸM-PRO" pitchFamily="50" charset="-128"/>
                <a:ea typeface="HG丸ｺﾞｼｯｸM-PRO" pitchFamily="50" charset="-128"/>
              </a:rPr>
              <a:t>　平成２４年度予算案において、</a:t>
            </a:r>
            <a:r>
              <a:rPr lang="ja-JP" altLang="ja-JP" sz="1100" dirty="0" smtClean="0">
                <a:solidFill>
                  <a:prstClr val="black"/>
                </a:solidFill>
                <a:latin typeface="HG丸ｺﾞｼｯｸM-PRO" pitchFamily="50" charset="-128"/>
                <a:ea typeface="HG丸ｺﾞｼｯｸM-PRO" pitchFamily="50" charset="-128"/>
              </a:rPr>
              <a:t>地域生活支援事業費補助金</a:t>
            </a:r>
            <a:r>
              <a:rPr lang="ja-JP" altLang="en-US" sz="1100" dirty="0" smtClean="0">
                <a:solidFill>
                  <a:prstClr val="black"/>
                </a:solidFill>
                <a:latin typeface="HG丸ｺﾞｼｯｸM-PRO" pitchFamily="50" charset="-128"/>
                <a:ea typeface="HG丸ｺﾞｼｯｸM-PRO" pitchFamily="50" charset="-128"/>
              </a:rPr>
              <a:t>により、基幹相談支援センターの機能強化を図るための、①</a:t>
            </a:r>
            <a:r>
              <a:rPr lang="ja-JP" altLang="ja-JP" sz="1100" dirty="0" smtClean="0">
                <a:solidFill>
                  <a:prstClr val="black"/>
                </a:solidFill>
                <a:latin typeface="HG丸ｺﾞｼｯｸM-PRO" pitchFamily="50" charset="-128"/>
                <a:ea typeface="HG丸ｺﾞｼｯｸM-PRO" pitchFamily="50" charset="-128"/>
              </a:rPr>
              <a:t>専門的職員の配置、</a:t>
            </a:r>
            <a:r>
              <a:rPr lang="ja-JP" altLang="en-US" sz="1100" dirty="0" smtClean="0">
                <a:solidFill>
                  <a:prstClr val="black"/>
                </a:solidFill>
                <a:latin typeface="HG丸ｺﾞｼｯｸM-PRO" pitchFamily="50" charset="-128"/>
                <a:ea typeface="HG丸ｺﾞｼｯｸM-PRO" pitchFamily="50" charset="-128"/>
              </a:rPr>
              <a:t>②地域 移行・地域定着の取組、③地域の相談支援体制の強化の取組に係る</a:t>
            </a:r>
            <a:r>
              <a:rPr lang="ja-JP" altLang="ja-JP" sz="1100" dirty="0" smtClean="0">
                <a:solidFill>
                  <a:prstClr val="black"/>
                </a:solidFill>
                <a:latin typeface="HG丸ｺﾞｼｯｸM-PRO" pitchFamily="50" charset="-128"/>
                <a:ea typeface="HG丸ｺﾞｼｯｸM-PRO" pitchFamily="50" charset="-128"/>
              </a:rPr>
              <a:t>事業費について、国庫補助対象とする予定</a:t>
            </a:r>
            <a:r>
              <a:rPr lang="ja-JP" altLang="en-US" sz="1100" dirty="0" smtClean="0">
                <a:solidFill>
                  <a:prstClr val="black"/>
                </a:solidFill>
                <a:latin typeface="HG丸ｺﾞｼｯｸM-PRO" pitchFamily="50" charset="-128"/>
                <a:ea typeface="HG丸ｺﾞｼｯｸM-PRO" pitchFamily="50" charset="-128"/>
              </a:rPr>
              <a:t>。</a:t>
            </a:r>
            <a:endParaRPr lang="en-US" altLang="ja-JP" sz="1100" dirty="0" smtClean="0">
              <a:solidFill>
                <a:prstClr val="black"/>
              </a:solidFill>
              <a:latin typeface="HG丸ｺﾞｼｯｸM-PRO" pitchFamily="50" charset="-128"/>
              <a:ea typeface="HG丸ｺﾞｼｯｸM-PRO" pitchFamily="50" charset="-128"/>
            </a:endParaRPr>
          </a:p>
          <a:p>
            <a:pPr>
              <a:spcBef>
                <a:spcPts val="300"/>
              </a:spcBef>
              <a:defRPr/>
            </a:pPr>
            <a:r>
              <a:rPr lang="ja-JP" altLang="en-US" sz="1100" dirty="0" smtClean="0">
                <a:solidFill>
                  <a:prstClr val="black"/>
                </a:solidFill>
                <a:latin typeface="HG丸ｺﾞｼｯｸM-PRO" pitchFamily="50" charset="-128"/>
                <a:ea typeface="HG丸ｺﾞｼｯｸM-PRO" pitchFamily="50" charset="-128"/>
              </a:rPr>
              <a:t>　　　   また、社会福祉施設等施設整備費補助金等により、施設整備費について国庫補助対象とする予定。</a:t>
            </a:r>
            <a:endParaRPr lang="en-US" altLang="ja-JP" sz="1100" dirty="0" smtClean="0">
              <a:solidFill>
                <a:prstClr val="black"/>
              </a:solidFill>
              <a:latin typeface="HG丸ｺﾞｼｯｸM-PRO" pitchFamily="50" charset="-128"/>
              <a:ea typeface="HG丸ｺﾞｼｯｸM-PRO" pitchFamily="50" charset="-128"/>
            </a:endParaRPr>
          </a:p>
          <a:p>
            <a:pPr marL="177780" indent="-177780"/>
            <a:endParaRPr lang="en-US" altLang="ja-JP" sz="1600" dirty="0" smtClean="0">
              <a:solidFill>
                <a:srgbClr val="000000"/>
              </a:solidFill>
              <a:latin typeface="HG丸ｺﾞｼｯｸM-PRO" pitchFamily="50" charset="-128"/>
              <a:ea typeface="HG丸ｺﾞｼｯｸM-PRO" pitchFamily="50" charset="-128"/>
            </a:endParaRPr>
          </a:p>
          <a:p>
            <a:pPr marL="177780" indent="-177780"/>
            <a:r>
              <a:rPr lang="ja-JP" altLang="en-US" sz="1600" dirty="0" smtClean="0">
                <a:solidFill>
                  <a:srgbClr val="000000"/>
                </a:solidFill>
                <a:latin typeface="HG丸ｺﾞｼｯｸM-PRO" pitchFamily="50" charset="-128"/>
                <a:ea typeface="HG丸ｺﾞｼｯｸM-PRO" pitchFamily="50" charset="-128"/>
              </a:rPr>
              <a:t>　　</a:t>
            </a:r>
            <a:endParaRPr lang="en-US" altLang="ja-JP" sz="1600" dirty="0">
              <a:solidFill>
                <a:srgbClr val="000000"/>
              </a:solidFill>
              <a:latin typeface="HG丸ｺﾞｼｯｸM-PRO" pitchFamily="50" charset="-128"/>
              <a:ea typeface="HG丸ｺﾞｼｯｸM-PRO" pitchFamily="50" charset="-128"/>
            </a:endParaRPr>
          </a:p>
        </p:txBody>
      </p:sp>
      <p:sp>
        <p:nvSpPr>
          <p:cNvPr id="58373" name="Rectangle 15"/>
          <p:cNvSpPr>
            <a:spLocks noChangeArrowheads="1"/>
          </p:cNvSpPr>
          <p:nvPr/>
        </p:nvSpPr>
        <p:spPr bwMode="auto">
          <a:xfrm>
            <a:off x="1639888" y="-37233"/>
            <a:ext cx="6769100" cy="479138"/>
          </a:xfrm>
          <a:prstGeom prst="rect">
            <a:avLst/>
          </a:prstGeom>
          <a:noFill/>
          <a:ln w="9525">
            <a:noFill/>
            <a:miter lim="800000"/>
            <a:headEnd/>
            <a:tailEnd/>
          </a:ln>
        </p:spPr>
        <p:txBody>
          <a:bodyPr wrap="square" lIns="93494" tIns="46747" rIns="93494" bIns="46747" anchor="ctr">
            <a:spAutoFit/>
          </a:bodyPr>
          <a:lstStyle/>
          <a:p>
            <a:pPr algn="ctr" defTabSz="934929">
              <a:spcBef>
                <a:spcPct val="30000"/>
              </a:spcBef>
              <a:defRPr/>
            </a:pPr>
            <a:r>
              <a:rPr lang="ja-JP" altLang="en-US" sz="2500" b="1" dirty="0">
                <a:solidFill>
                  <a:srgbClr val="000000"/>
                </a:solidFill>
                <a:latin typeface="ＭＳ Ｐゴシック"/>
                <a:ea typeface="ＭＳ Ｐゴシック"/>
              </a:rPr>
              <a:t>基幹相談支援センターの役割のイメージ</a:t>
            </a:r>
          </a:p>
        </p:txBody>
      </p:sp>
      <p:grpSp>
        <p:nvGrpSpPr>
          <p:cNvPr id="2" name="グループ化 39"/>
          <p:cNvGrpSpPr>
            <a:grpSpLocks/>
          </p:cNvGrpSpPr>
          <p:nvPr/>
        </p:nvGrpSpPr>
        <p:grpSpPr bwMode="auto">
          <a:xfrm>
            <a:off x="921142" y="2465375"/>
            <a:ext cx="8353425" cy="3951288"/>
            <a:chOff x="28576" y="509878"/>
            <a:chExt cx="9463794" cy="6118619"/>
          </a:xfrm>
        </p:grpSpPr>
        <p:sp>
          <p:nvSpPr>
            <p:cNvPr id="69651" name="Oval 2"/>
            <p:cNvSpPr>
              <a:spLocks noChangeArrowheads="1"/>
            </p:cNvSpPr>
            <p:nvPr/>
          </p:nvSpPr>
          <p:spPr bwMode="auto">
            <a:xfrm>
              <a:off x="28576" y="732953"/>
              <a:ext cx="9072700" cy="5130721"/>
            </a:xfrm>
            <a:prstGeom prst="ellipse">
              <a:avLst/>
            </a:prstGeom>
            <a:solidFill>
              <a:srgbClr val="FFFFCC"/>
            </a:solidFill>
            <a:ln w="12700">
              <a:solidFill>
                <a:schemeClr val="tx1"/>
              </a:solidFill>
              <a:prstDash val="dash"/>
              <a:round/>
              <a:headEnd/>
              <a:tailEnd/>
            </a:ln>
          </p:spPr>
          <p:txBody>
            <a:bodyPr wrap="none" lIns="90000" tIns="46800" rIns="90000" bIns="46800" anchor="ctr"/>
            <a:lstStyle/>
            <a:p>
              <a:endParaRPr lang="ja-JP" altLang="en-US">
                <a:solidFill>
                  <a:srgbClr val="000000"/>
                </a:solidFill>
                <a:ea typeface="HG丸ｺﾞｼｯｸM-PRO" pitchFamily="50" charset="-128"/>
              </a:endParaRPr>
            </a:p>
          </p:txBody>
        </p:sp>
        <p:sp>
          <p:nvSpPr>
            <p:cNvPr id="69652" name="Oval 3" descr="25%"/>
            <p:cNvSpPr>
              <a:spLocks noChangeArrowheads="1"/>
            </p:cNvSpPr>
            <p:nvPr/>
          </p:nvSpPr>
          <p:spPr bwMode="auto">
            <a:xfrm>
              <a:off x="3128376" y="2071401"/>
              <a:ext cx="2933780" cy="1979766"/>
            </a:xfrm>
            <a:prstGeom prst="ellipse">
              <a:avLst/>
            </a:prstGeom>
            <a:pattFill prst="pct25">
              <a:fgClr>
                <a:srgbClr val="99CCFF"/>
              </a:fgClr>
              <a:bgClr>
                <a:schemeClr val="bg1"/>
              </a:bgClr>
            </a:pattFill>
            <a:ln w="12700">
              <a:solidFill>
                <a:schemeClr val="tx1"/>
              </a:solidFill>
              <a:round/>
              <a:headEnd/>
              <a:tailEnd/>
            </a:ln>
          </p:spPr>
          <p:txBody>
            <a:bodyPr wrap="none" lIns="90000" tIns="46800" rIns="90000" bIns="46800" anchor="ctr"/>
            <a:lstStyle/>
            <a:p>
              <a:pPr algn="ctr">
                <a:lnSpc>
                  <a:spcPct val="150000"/>
                </a:lnSpc>
              </a:pPr>
              <a:r>
                <a:rPr lang="ja-JP" altLang="en-US" sz="1200" dirty="0">
                  <a:solidFill>
                    <a:srgbClr val="000000"/>
                  </a:solidFill>
                  <a:ea typeface="HG丸ｺﾞｼｯｸM-PRO" pitchFamily="50" charset="-128"/>
                </a:rPr>
                <a:t>相談支援専門員、社会福祉士、</a:t>
              </a:r>
              <a:endParaRPr lang="en-US" altLang="ja-JP" sz="1200" dirty="0">
                <a:solidFill>
                  <a:srgbClr val="000000"/>
                </a:solidFill>
                <a:ea typeface="HG丸ｺﾞｼｯｸM-PRO" pitchFamily="50" charset="-128"/>
              </a:endParaRPr>
            </a:p>
            <a:p>
              <a:pPr algn="ctr"/>
              <a:r>
                <a:rPr lang="ja-JP" altLang="en-US" sz="1200" dirty="0">
                  <a:solidFill>
                    <a:srgbClr val="000000"/>
                  </a:solidFill>
                  <a:ea typeface="HG丸ｺﾞｼｯｸM-PRO" pitchFamily="50" charset="-128"/>
                </a:rPr>
                <a:t>　　精神保健福祉士、保健師等</a:t>
              </a:r>
            </a:p>
          </p:txBody>
        </p:sp>
        <p:sp>
          <p:nvSpPr>
            <p:cNvPr id="64532" name="Rectangle 8"/>
            <p:cNvSpPr>
              <a:spLocks noChangeArrowheads="1"/>
            </p:cNvSpPr>
            <p:nvPr/>
          </p:nvSpPr>
          <p:spPr bwMode="auto">
            <a:xfrm>
              <a:off x="3373817" y="509878"/>
              <a:ext cx="2249945" cy="376115"/>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a:defRPr/>
              </a:pPr>
              <a:r>
                <a:rPr lang="ja-JP" altLang="en-US" sz="1400" dirty="0">
                  <a:solidFill>
                    <a:srgbClr val="000000"/>
                  </a:solidFill>
                </a:rPr>
                <a:t>総合相談・専門相談</a:t>
              </a:r>
            </a:p>
          </p:txBody>
        </p:sp>
        <p:sp>
          <p:nvSpPr>
            <p:cNvPr id="64533" name="Rectangle 67"/>
            <p:cNvSpPr>
              <a:spLocks noChangeArrowheads="1"/>
            </p:cNvSpPr>
            <p:nvPr/>
          </p:nvSpPr>
          <p:spPr bwMode="auto">
            <a:xfrm>
              <a:off x="6024830" y="2304410"/>
              <a:ext cx="2579073" cy="420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a:defRPr/>
              </a:pPr>
              <a:r>
                <a:rPr lang="ja-JP" altLang="en-US" sz="1400" dirty="0">
                  <a:solidFill>
                    <a:srgbClr val="000000"/>
                  </a:solidFill>
                </a:rPr>
                <a:t>地域移行・地域定着</a:t>
              </a:r>
            </a:p>
          </p:txBody>
        </p:sp>
        <p:sp>
          <p:nvSpPr>
            <p:cNvPr id="64534" name="Rectangle 8"/>
            <p:cNvSpPr>
              <a:spLocks noChangeArrowheads="1"/>
            </p:cNvSpPr>
            <p:nvPr/>
          </p:nvSpPr>
          <p:spPr bwMode="auto">
            <a:xfrm>
              <a:off x="206630" y="2223289"/>
              <a:ext cx="2535908" cy="422821"/>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a:defRPr/>
              </a:pPr>
              <a:r>
                <a:rPr lang="ja-JP" altLang="en-US" sz="1400" dirty="0">
                  <a:solidFill>
                    <a:srgbClr val="000000"/>
                  </a:solidFill>
                </a:rPr>
                <a:t>権利擁護・虐待防止</a:t>
              </a:r>
            </a:p>
          </p:txBody>
        </p:sp>
        <p:sp>
          <p:nvSpPr>
            <p:cNvPr id="64535" name="Rectangle 8"/>
            <p:cNvSpPr>
              <a:spLocks noChangeArrowheads="1"/>
            </p:cNvSpPr>
            <p:nvPr/>
          </p:nvSpPr>
          <p:spPr bwMode="auto">
            <a:xfrm>
              <a:off x="2882822" y="4189899"/>
              <a:ext cx="3541278" cy="361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a:defRPr/>
              </a:pPr>
              <a:r>
                <a:rPr lang="ja-JP" altLang="en-US" sz="1400" dirty="0">
                  <a:solidFill>
                    <a:srgbClr val="000000"/>
                  </a:solidFill>
                </a:rPr>
                <a:t>地域の相談支援体制の強化の取組</a:t>
              </a:r>
            </a:p>
          </p:txBody>
        </p:sp>
        <p:grpSp>
          <p:nvGrpSpPr>
            <p:cNvPr id="3" name="Group 59"/>
            <p:cNvGrpSpPr>
              <a:grpSpLocks/>
            </p:cNvGrpSpPr>
            <p:nvPr/>
          </p:nvGrpSpPr>
          <p:grpSpPr bwMode="auto">
            <a:xfrm>
              <a:off x="4409953" y="2073431"/>
              <a:ext cx="295275" cy="638178"/>
              <a:chOff x="2692" y="1619"/>
              <a:chExt cx="186" cy="402"/>
            </a:xfrm>
          </p:grpSpPr>
          <p:sp>
            <p:nvSpPr>
              <p:cNvPr id="69668" name="Oval 60"/>
              <p:cNvSpPr>
                <a:spLocks noChangeArrowheads="1"/>
              </p:cNvSpPr>
              <p:nvPr/>
            </p:nvSpPr>
            <p:spPr bwMode="auto">
              <a:xfrm>
                <a:off x="2693" y="1619"/>
                <a:ext cx="148" cy="145"/>
              </a:xfrm>
              <a:prstGeom prst="ellipse">
                <a:avLst/>
              </a:prstGeom>
              <a:solidFill>
                <a:srgbClr val="66FF33"/>
              </a:solidFill>
              <a:ln w="9525">
                <a:solidFill>
                  <a:schemeClr val="tx1"/>
                </a:solidFill>
                <a:round/>
                <a:headEnd/>
                <a:tailEnd/>
              </a:ln>
            </p:spPr>
            <p:txBody>
              <a:bodyPr wrap="none" anchor="ctr"/>
              <a:lstStyle/>
              <a:p>
                <a:endParaRPr lang="ja-JP" altLang="en-US">
                  <a:solidFill>
                    <a:srgbClr val="000000"/>
                  </a:solidFill>
                  <a:ea typeface="HG丸ｺﾞｼｯｸM-PRO" pitchFamily="50" charset="-128"/>
                </a:endParaRPr>
              </a:p>
            </p:txBody>
          </p:sp>
          <p:sp>
            <p:nvSpPr>
              <p:cNvPr id="69669" name="AutoShape 61"/>
              <p:cNvSpPr>
                <a:spLocks noChangeArrowheads="1"/>
              </p:cNvSpPr>
              <p:nvPr/>
            </p:nvSpPr>
            <p:spPr bwMode="auto">
              <a:xfrm rot="-5400000">
                <a:off x="2657" y="1801"/>
                <a:ext cx="255" cy="186"/>
              </a:xfrm>
              <a:prstGeom prst="flowChartDelay">
                <a:avLst/>
              </a:prstGeom>
              <a:solidFill>
                <a:srgbClr val="66FF33"/>
              </a:solidFill>
              <a:ln w="9525">
                <a:solidFill>
                  <a:schemeClr val="tx1"/>
                </a:solidFill>
                <a:miter lim="800000"/>
                <a:headEnd/>
                <a:tailEnd/>
              </a:ln>
            </p:spPr>
            <p:txBody>
              <a:bodyPr wrap="none" anchor="ctr"/>
              <a:lstStyle/>
              <a:p>
                <a:endParaRPr lang="ja-JP" altLang="en-US">
                  <a:solidFill>
                    <a:srgbClr val="000000"/>
                  </a:solidFill>
                  <a:ea typeface="HG丸ｺﾞｼｯｸM-PRO" pitchFamily="50" charset="-128"/>
                </a:endParaRPr>
              </a:p>
            </p:txBody>
          </p:sp>
        </p:grpSp>
        <p:grpSp>
          <p:nvGrpSpPr>
            <p:cNvPr id="4" name="Group 55"/>
            <p:cNvGrpSpPr>
              <a:grpSpLocks/>
            </p:cNvGrpSpPr>
            <p:nvPr/>
          </p:nvGrpSpPr>
          <p:grpSpPr bwMode="auto">
            <a:xfrm>
              <a:off x="3803206" y="2223476"/>
              <a:ext cx="331348" cy="517206"/>
              <a:chOff x="1884" y="3410"/>
              <a:chExt cx="136" cy="216"/>
            </a:xfrm>
          </p:grpSpPr>
          <p:sp>
            <p:nvSpPr>
              <p:cNvPr id="69666" name="Oval 56"/>
              <p:cNvSpPr>
                <a:spLocks noChangeArrowheads="1"/>
              </p:cNvSpPr>
              <p:nvPr/>
            </p:nvSpPr>
            <p:spPr bwMode="auto">
              <a:xfrm>
                <a:off x="1892" y="3410"/>
                <a:ext cx="100" cy="96"/>
              </a:xfrm>
              <a:prstGeom prst="ellipse">
                <a:avLst/>
              </a:prstGeom>
              <a:solidFill>
                <a:srgbClr val="0066FF"/>
              </a:solidFill>
              <a:ln w="9525">
                <a:solidFill>
                  <a:schemeClr val="tx1"/>
                </a:solidFill>
                <a:round/>
                <a:headEnd/>
                <a:tailEnd/>
              </a:ln>
            </p:spPr>
            <p:txBody>
              <a:bodyPr wrap="none" anchor="ctr"/>
              <a:lstStyle/>
              <a:p>
                <a:endParaRPr lang="ja-JP" altLang="en-US">
                  <a:solidFill>
                    <a:srgbClr val="000000"/>
                  </a:solidFill>
                  <a:ea typeface="HG丸ｺﾞｼｯｸM-PRO" pitchFamily="50" charset="-128"/>
                </a:endParaRPr>
              </a:p>
            </p:txBody>
          </p:sp>
          <p:sp>
            <p:nvSpPr>
              <p:cNvPr id="69667" name="AutoShape 57"/>
              <p:cNvSpPr>
                <a:spLocks noChangeArrowheads="1"/>
              </p:cNvSpPr>
              <p:nvPr/>
            </p:nvSpPr>
            <p:spPr bwMode="auto">
              <a:xfrm rot="-5400000">
                <a:off x="1890" y="3496"/>
                <a:ext cx="124" cy="136"/>
              </a:xfrm>
              <a:prstGeom prst="flowChartDelay">
                <a:avLst/>
              </a:prstGeom>
              <a:solidFill>
                <a:srgbClr val="0066FF"/>
              </a:solidFill>
              <a:ln w="9525">
                <a:solidFill>
                  <a:schemeClr val="tx1"/>
                </a:solidFill>
                <a:miter lim="800000"/>
                <a:headEnd/>
                <a:tailEnd/>
              </a:ln>
            </p:spPr>
            <p:txBody>
              <a:bodyPr wrap="none" anchor="ctr"/>
              <a:lstStyle/>
              <a:p>
                <a:endParaRPr lang="ja-JP" altLang="en-US">
                  <a:solidFill>
                    <a:srgbClr val="000000"/>
                  </a:solidFill>
                  <a:ea typeface="HG丸ｺﾞｼｯｸM-PRO" pitchFamily="50" charset="-128"/>
                </a:endParaRPr>
              </a:p>
            </p:txBody>
          </p:sp>
        </p:grpSp>
        <p:grpSp>
          <p:nvGrpSpPr>
            <p:cNvPr id="5" name="Group 51"/>
            <p:cNvGrpSpPr>
              <a:grpSpLocks/>
            </p:cNvGrpSpPr>
            <p:nvPr/>
          </p:nvGrpSpPr>
          <p:grpSpPr bwMode="auto">
            <a:xfrm>
              <a:off x="4957489" y="2198966"/>
              <a:ext cx="292365" cy="549208"/>
              <a:chOff x="1944" y="3400"/>
              <a:chExt cx="120" cy="230"/>
            </a:xfrm>
          </p:grpSpPr>
          <p:sp>
            <p:nvSpPr>
              <p:cNvPr id="69664" name="Oval 52"/>
              <p:cNvSpPr>
                <a:spLocks noChangeArrowheads="1"/>
              </p:cNvSpPr>
              <p:nvPr/>
            </p:nvSpPr>
            <p:spPr bwMode="auto">
              <a:xfrm>
                <a:off x="1944" y="3400"/>
                <a:ext cx="94" cy="96"/>
              </a:xfrm>
              <a:prstGeom prst="ellipse">
                <a:avLst/>
              </a:prstGeom>
              <a:solidFill>
                <a:srgbClr val="FFCC00"/>
              </a:solidFill>
              <a:ln w="9525">
                <a:solidFill>
                  <a:schemeClr val="tx1"/>
                </a:solidFill>
                <a:round/>
                <a:headEnd/>
                <a:tailEnd/>
              </a:ln>
            </p:spPr>
            <p:txBody>
              <a:bodyPr wrap="none" anchor="ctr"/>
              <a:lstStyle/>
              <a:p>
                <a:endParaRPr lang="ja-JP" altLang="en-US">
                  <a:solidFill>
                    <a:srgbClr val="000000"/>
                  </a:solidFill>
                  <a:ea typeface="HG丸ｺﾞｼｯｸM-PRO" pitchFamily="50" charset="-128"/>
                </a:endParaRPr>
              </a:p>
            </p:txBody>
          </p:sp>
          <p:sp>
            <p:nvSpPr>
              <p:cNvPr id="69665" name="AutoShape 53"/>
              <p:cNvSpPr>
                <a:spLocks noChangeArrowheads="1"/>
              </p:cNvSpPr>
              <p:nvPr/>
            </p:nvSpPr>
            <p:spPr bwMode="auto">
              <a:xfrm rot="-5400000">
                <a:off x="1933" y="3499"/>
                <a:ext cx="142" cy="120"/>
              </a:xfrm>
              <a:prstGeom prst="flowChartDelay">
                <a:avLst/>
              </a:prstGeom>
              <a:solidFill>
                <a:srgbClr val="FFCC00"/>
              </a:solidFill>
              <a:ln w="9525">
                <a:solidFill>
                  <a:schemeClr val="tx1"/>
                </a:solidFill>
                <a:miter lim="800000"/>
                <a:headEnd/>
                <a:tailEnd/>
              </a:ln>
            </p:spPr>
            <p:txBody>
              <a:bodyPr wrap="none" anchor="ctr"/>
              <a:lstStyle/>
              <a:p>
                <a:endParaRPr lang="ja-JP" altLang="en-US">
                  <a:solidFill>
                    <a:srgbClr val="000000"/>
                  </a:solidFill>
                  <a:ea typeface="HG丸ｺﾞｼｯｸM-PRO" pitchFamily="50" charset="-128"/>
                </a:endParaRPr>
              </a:p>
            </p:txBody>
          </p:sp>
        </p:grpSp>
        <p:sp>
          <p:nvSpPr>
            <p:cNvPr id="41" name="AutoShape 6"/>
            <p:cNvSpPr>
              <a:spLocks noChangeArrowheads="1"/>
            </p:cNvSpPr>
            <p:nvPr/>
          </p:nvSpPr>
          <p:spPr bwMode="auto">
            <a:xfrm>
              <a:off x="78934" y="2566890"/>
              <a:ext cx="3564661" cy="1409698"/>
            </a:xfrm>
            <a:prstGeom prst="roundRect">
              <a:avLst>
                <a:gd name="adj" fmla="val 16667"/>
              </a:avLst>
            </a:prstGeom>
            <a:noFill/>
            <a:ln w="9525">
              <a:noFill/>
              <a:round/>
              <a:headEnd/>
              <a:tailEnd/>
            </a:ln>
            <a:effectLst/>
          </p:spPr>
          <p:txBody>
            <a:bodyPr lIns="93505" tIns="46752" rIns="93505" bIns="46752" anchor="ctr">
              <a:spAutoFit/>
            </a:bodyPr>
            <a:lstStyle/>
            <a:p>
              <a:pPr marL="95239" indent="-95239" defTabSz="934929">
                <a:spcBef>
                  <a:spcPts val="600"/>
                </a:spcBef>
                <a:spcAft>
                  <a:spcPts val="400"/>
                </a:spcAft>
                <a:defRPr/>
              </a:pPr>
              <a:r>
                <a:rPr lang="ja-JP" altLang="en-US" sz="1200" dirty="0">
                  <a:solidFill>
                    <a:srgbClr val="000000"/>
                  </a:solidFill>
                  <a:ea typeface="ＭＳ Ｐゴシック" pitchFamily="50" charset="-128"/>
                </a:rPr>
                <a:t>・成年後見制度利用支援事業</a:t>
              </a:r>
              <a:endParaRPr lang="en-US" altLang="ja-JP" sz="1200" dirty="0">
                <a:solidFill>
                  <a:srgbClr val="000000"/>
                </a:solidFill>
                <a:ea typeface="ＭＳ Ｐゴシック" pitchFamily="50" charset="-128"/>
              </a:endParaRPr>
            </a:p>
            <a:p>
              <a:pPr marL="95239" indent="-95239" defTabSz="934929">
                <a:defRPr/>
              </a:pPr>
              <a:r>
                <a:rPr lang="ja-JP" altLang="en-US" sz="1200" dirty="0">
                  <a:solidFill>
                    <a:srgbClr val="000000"/>
                  </a:solidFill>
                  <a:ea typeface="ＭＳ Ｐゴシック" pitchFamily="50" charset="-128"/>
                </a:rPr>
                <a:t>・虐待防止</a:t>
              </a:r>
              <a:endParaRPr lang="en-US" altLang="ja-JP" sz="1200" dirty="0">
                <a:solidFill>
                  <a:srgbClr val="000000"/>
                </a:solidFill>
                <a:ea typeface="ＭＳ Ｐゴシック" pitchFamily="50" charset="-128"/>
              </a:endParaRPr>
            </a:p>
            <a:p>
              <a:pPr marL="95239" indent="-95239" defTabSz="934929">
                <a:defRPr/>
              </a:pPr>
              <a:r>
                <a:rPr lang="ja-JP" altLang="en-US" sz="1100" dirty="0">
                  <a:solidFill>
                    <a:srgbClr val="000000"/>
                  </a:solidFill>
                  <a:ea typeface="ＭＳ Ｐゴシック" pitchFamily="50" charset="-128"/>
                </a:rPr>
                <a:t>　</a:t>
              </a:r>
              <a:r>
                <a:rPr lang="en-US" altLang="ja-JP" sz="900" dirty="0">
                  <a:solidFill>
                    <a:srgbClr val="000000"/>
                  </a:solidFill>
                  <a:ea typeface="ＭＳ Ｐゴシック" pitchFamily="50" charset="-128"/>
                </a:rPr>
                <a:t>※  </a:t>
              </a:r>
              <a:r>
                <a:rPr lang="ja-JP" altLang="en-US" sz="900" dirty="0">
                  <a:solidFill>
                    <a:srgbClr val="000000"/>
                  </a:solidFill>
                  <a:ea typeface="ＭＳ Ｐゴシック" pitchFamily="50" charset="-128"/>
                </a:rPr>
                <a:t>市町村障害者虐待防止センター（通報受理、</a:t>
              </a:r>
              <a:endParaRPr lang="en-US" altLang="ja-JP" sz="900" dirty="0">
                <a:solidFill>
                  <a:srgbClr val="000000"/>
                </a:solidFill>
                <a:ea typeface="ＭＳ Ｐゴシック" pitchFamily="50" charset="-128"/>
              </a:endParaRPr>
            </a:p>
            <a:p>
              <a:pPr marL="95239" indent="-95239" defTabSz="934929">
                <a:defRPr/>
              </a:pPr>
              <a:r>
                <a:rPr lang="ja-JP" altLang="en-US" sz="900" dirty="0">
                  <a:solidFill>
                    <a:srgbClr val="000000"/>
                  </a:solidFill>
                  <a:ea typeface="ＭＳ Ｐゴシック" pitchFamily="50" charset="-128"/>
                </a:rPr>
                <a:t>　　 相談等）を兼ねることができる。</a:t>
              </a:r>
              <a:endParaRPr lang="en-US" altLang="ja-JP" sz="900" dirty="0">
                <a:solidFill>
                  <a:srgbClr val="000000"/>
                </a:solidFill>
                <a:ea typeface="ＭＳ Ｐゴシック" pitchFamily="50" charset="-128"/>
              </a:endParaRPr>
            </a:p>
          </p:txBody>
        </p:sp>
        <p:sp>
          <p:nvSpPr>
            <p:cNvPr id="69661" name="AutoShape 6"/>
            <p:cNvSpPr>
              <a:spLocks noChangeArrowheads="1"/>
            </p:cNvSpPr>
            <p:nvPr/>
          </p:nvSpPr>
          <p:spPr bwMode="auto">
            <a:xfrm>
              <a:off x="2878847" y="893382"/>
              <a:ext cx="4513466" cy="1243078"/>
            </a:xfrm>
            <a:prstGeom prst="roundRect">
              <a:avLst>
                <a:gd name="adj" fmla="val 16667"/>
              </a:avLst>
            </a:prstGeom>
            <a:noFill/>
            <a:ln w="9525">
              <a:noFill/>
              <a:round/>
              <a:headEnd/>
              <a:tailEnd/>
            </a:ln>
          </p:spPr>
          <p:txBody>
            <a:bodyPr lIns="93505" tIns="46752" rIns="93505" bIns="46752" anchor="ctr">
              <a:spAutoFit/>
            </a:bodyPr>
            <a:lstStyle/>
            <a:p>
              <a:pPr marL="95239" indent="-95239" defTabSz="934929">
                <a:spcAft>
                  <a:spcPts val="300"/>
                </a:spcAft>
              </a:pPr>
              <a:r>
                <a:rPr lang="ja-JP" altLang="en-US" sz="1200" dirty="0">
                  <a:solidFill>
                    <a:srgbClr val="000000"/>
                  </a:solidFill>
                </a:rPr>
                <a:t>　　障害の種別や各種ニーズに対応する</a:t>
              </a:r>
              <a:endParaRPr lang="en-US" altLang="ja-JP" sz="1200" dirty="0">
                <a:solidFill>
                  <a:srgbClr val="000000"/>
                </a:solidFill>
              </a:endParaRPr>
            </a:p>
            <a:p>
              <a:pPr marL="95239" indent="-95239" defTabSz="934929">
                <a:spcAft>
                  <a:spcPts val="300"/>
                </a:spcAft>
              </a:pPr>
              <a:r>
                <a:rPr lang="ja-JP" altLang="en-US" sz="1200" dirty="0">
                  <a:solidFill>
                    <a:srgbClr val="000000"/>
                  </a:solidFill>
                </a:rPr>
                <a:t>　　・　総合的な相談支援（３障害対応）の実施</a:t>
              </a:r>
              <a:endParaRPr lang="en-US" altLang="ja-JP" sz="1200" dirty="0">
                <a:solidFill>
                  <a:srgbClr val="000000"/>
                </a:solidFill>
              </a:endParaRPr>
            </a:p>
            <a:p>
              <a:pPr marL="95239" indent="-95239" defTabSz="934929">
                <a:spcAft>
                  <a:spcPts val="300"/>
                </a:spcAft>
              </a:pPr>
              <a:r>
                <a:rPr lang="ja-JP" altLang="en-US" sz="1200" dirty="0">
                  <a:solidFill>
                    <a:srgbClr val="000000"/>
                  </a:solidFill>
                </a:rPr>
                <a:t>　　・　専門的な相談支援の実施</a:t>
              </a:r>
            </a:p>
          </p:txBody>
        </p:sp>
        <p:sp>
          <p:nvSpPr>
            <p:cNvPr id="69662" name="AutoShape 6"/>
            <p:cNvSpPr>
              <a:spLocks noChangeArrowheads="1"/>
            </p:cNvSpPr>
            <p:nvPr/>
          </p:nvSpPr>
          <p:spPr bwMode="auto">
            <a:xfrm>
              <a:off x="5952368" y="2743889"/>
              <a:ext cx="3540002" cy="882654"/>
            </a:xfrm>
            <a:prstGeom prst="roundRect">
              <a:avLst>
                <a:gd name="adj" fmla="val 16667"/>
              </a:avLst>
            </a:prstGeom>
            <a:noFill/>
            <a:ln w="9525">
              <a:noFill/>
              <a:round/>
              <a:headEnd/>
              <a:tailEnd/>
            </a:ln>
          </p:spPr>
          <p:txBody>
            <a:bodyPr lIns="93505" tIns="46752" rIns="93505" bIns="46752" anchor="ctr">
              <a:spAutoFit/>
            </a:bodyPr>
            <a:lstStyle/>
            <a:p>
              <a:pPr marL="95239" indent="-95239" defTabSz="934929">
                <a:spcAft>
                  <a:spcPts val="400"/>
                </a:spcAft>
              </a:pPr>
              <a:r>
                <a:rPr lang="ja-JP" altLang="en-US" sz="1200" dirty="0">
                  <a:solidFill>
                    <a:srgbClr val="000000"/>
                  </a:solidFill>
                </a:rPr>
                <a:t>・入所施設や精神科病院への働きかけ</a:t>
              </a:r>
              <a:endParaRPr lang="en-US" altLang="ja-JP" sz="1200" dirty="0">
                <a:solidFill>
                  <a:srgbClr val="000000"/>
                </a:solidFill>
              </a:endParaRPr>
            </a:p>
            <a:p>
              <a:pPr marL="95239" indent="-95239" defTabSz="934929">
                <a:spcAft>
                  <a:spcPts val="400"/>
                </a:spcAft>
              </a:pPr>
              <a:r>
                <a:rPr lang="ja-JP" altLang="en-US" sz="1200" dirty="0">
                  <a:solidFill>
                    <a:srgbClr val="000000"/>
                  </a:solidFill>
                </a:rPr>
                <a:t>・地域の体制整備に係るコーディネート</a:t>
              </a:r>
              <a:endParaRPr lang="en-US" altLang="ja-JP" sz="1200" dirty="0">
                <a:solidFill>
                  <a:srgbClr val="000000"/>
                </a:solidFill>
              </a:endParaRPr>
            </a:p>
          </p:txBody>
        </p:sp>
        <p:sp>
          <p:nvSpPr>
            <p:cNvPr id="64542" name="上矢印 28"/>
            <p:cNvSpPr>
              <a:spLocks noChangeArrowheads="1"/>
            </p:cNvSpPr>
            <p:nvPr/>
          </p:nvSpPr>
          <p:spPr bwMode="auto">
            <a:xfrm>
              <a:off x="3618415" y="5974599"/>
              <a:ext cx="2050309" cy="653898"/>
            </a:xfrm>
            <a:prstGeom prst="upArrow">
              <a:avLst>
                <a:gd name="adj1" fmla="val 50000"/>
                <a:gd name="adj2" fmla="val 50000"/>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90000" tIns="46800" rIns="90000" bIns="46800"/>
            <a:lstStyle/>
            <a:p>
              <a:pPr algn="ctr">
                <a:defRPr/>
              </a:pPr>
              <a:r>
                <a:rPr lang="ja-JP" altLang="en-US" sz="900" dirty="0">
                  <a:solidFill>
                    <a:srgbClr val="000000"/>
                  </a:solidFill>
                  <a:ea typeface="HG丸ｺﾞｼｯｸM-PRO" pitchFamily="50" charset="-128"/>
                </a:rPr>
                <a:t>運営委託等</a:t>
              </a:r>
            </a:p>
          </p:txBody>
        </p:sp>
      </p:grpSp>
      <p:sp>
        <p:nvSpPr>
          <p:cNvPr id="46" name="円/楕円 45"/>
          <p:cNvSpPr/>
          <p:nvPr/>
        </p:nvSpPr>
        <p:spPr bwMode="auto">
          <a:xfrm>
            <a:off x="416321" y="2178038"/>
            <a:ext cx="1169988"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a:defRPr/>
            </a:pPr>
            <a:r>
              <a:rPr lang="ja-JP" altLang="en-US" sz="1100" dirty="0">
                <a:solidFill>
                  <a:srgbClr val="000000"/>
                </a:solidFill>
                <a:ea typeface="HG丸ｺﾞｼｯｸM-PRO" pitchFamily="50" charset="-128"/>
              </a:rPr>
              <a:t>相談支援事業者</a:t>
            </a:r>
          </a:p>
        </p:txBody>
      </p:sp>
      <p:sp>
        <p:nvSpPr>
          <p:cNvPr id="47" name="円/楕円 46"/>
          <p:cNvSpPr/>
          <p:nvPr/>
        </p:nvSpPr>
        <p:spPr bwMode="auto">
          <a:xfrm>
            <a:off x="344880" y="5346688"/>
            <a:ext cx="1169987"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a:defRPr/>
            </a:pPr>
            <a:r>
              <a:rPr lang="ja-JP" altLang="en-US" sz="1100" dirty="0">
                <a:solidFill>
                  <a:srgbClr val="000000"/>
                </a:solidFill>
                <a:ea typeface="HG丸ｺﾞｼｯｸM-PRO" pitchFamily="50" charset="-128"/>
              </a:rPr>
              <a:t>相談支援事業者</a:t>
            </a:r>
          </a:p>
        </p:txBody>
      </p:sp>
      <p:sp>
        <p:nvSpPr>
          <p:cNvPr id="48" name="円/楕円 47"/>
          <p:cNvSpPr/>
          <p:nvPr/>
        </p:nvSpPr>
        <p:spPr bwMode="auto">
          <a:xfrm>
            <a:off x="8337948" y="2178038"/>
            <a:ext cx="1169988"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a:defRPr/>
            </a:pPr>
            <a:r>
              <a:rPr lang="ja-JP" altLang="en-US" sz="1100" dirty="0">
                <a:solidFill>
                  <a:srgbClr val="000000"/>
                </a:solidFill>
                <a:ea typeface="HG丸ｺﾞｼｯｸM-PRO" pitchFamily="50" charset="-128"/>
              </a:rPr>
              <a:t>相談支援事業者</a:t>
            </a:r>
          </a:p>
        </p:txBody>
      </p:sp>
      <p:sp>
        <p:nvSpPr>
          <p:cNvPr id="69641" name="円/楕円 48"/>
          <p:cNvSpPr>
            <a:spLocks noChangeArrowheads="1"/>
          </p:cNvSpPr>
          <p:nvPr/>
        </p:nvSpPr>
        <p:spPr bwMode="auto">
          <a:xfrm>
            <a:off x="7839484" y="5489595"/>
            <a:ext cx="1793875" cy="936625"/>
          </a:xfrm>
          <a:prstGeom prst="ellipse">
            <a:avLst/>
          </a:prstGeom>
          <a:solidFill>
            <a:schemeClr val="bg1"/>
          </a:solidFill>
          <a:ln w="9525" algn="ctr">
            <a:solidFill>
              <a:schemeClr val="tx1"/>
            </a:solidFill>
            <a:round/>
            <a:headEnd/>
            <a:tailEnd/>
          </a:ln>
        </p:spPr>
        <p:txBody>
          <a:bodyPr lIns="89989" tIns="46795" rIns="89989" bIns="46795" anchor="ctr"/>
          <a:lstStyle/>
          <a:p>
            <a:pPr algn="ctr"/>
            <a:r>
              <a:rPr lang="ja-JP" altLang="en-US" sz="1100" dirty="0">
                <a:solidFill>
                  <a:srgbClr val="000000"/>
                </a:solidFill>
                <a:latin typeface="HG丸ｺﾞｼｯｸM-PRO" pitchFamily="50" charset="-128"/>
                <a:ea typeface="HG丸ｺﾞｼｯｸM-PRO" pitchFamily="50" charset="-128"/>
              </a:rPr>
              <a:t>児童発達</a:t>
            </a:r>
            <a:endParaRPr lang="en-US" altLang="ja-JP" sz="1100" dirty="0">
              <a:solidFill>
                <a:srgbClr val="000000"/>
              </a:solidFill>
              <a:latin typeface="HG丸ｺﾞｼｯｸM-PRO" pitchFamily="50" charset="-128"/>
              <a:ea typeface="HG丸ｺﾞｼｯｸM-PRO" pitchFamily="50" charset="-128"/>
            </a:endParaRPr>
          </a:p>
          <a:p>
            <a:pPr algn="ctr"/>
            <a:r>
              <a:rPr lang="ja-JP" altLang="en-US" sz="1100" dirty="0">
                <a:solidFill>
                  <a:srgbClr val="000000"/>
                </a:solidFill>
                <a:latin typeface="HG丸ｺﾞｼｯｸM-PRO" pitchFamily="50" charset="-128"/>
                <a:ea typeface="HG丸ｺﾞｼｯｸM-PRO" pitchFamily="50" charset="-128"/>
              </a:rPr>
              <a:t>支援センター</a:t>
            </a:r>
            <a:endParaRPr lang="en-US" altLang="ja-JP" sz="1100" dirty="0">
              <a:solidFill>
                <a:srgbClr val="000000"/>
              </a:solidFill>
              <a:latin typeface="HG丸ｺﾞｼｯｸM-PRO" pitchFamily="50" charset="-128"/>
              <a:ea typeface="HG丸ｺﾞｼｯｸM-PRO" pitchFamily="50" charset="-128"/>
            </a:endParaRPr>
          </a:p>
          <a:p>
            <a:pPr algn="ctr"/>
            <a:endParaRPr lang="en-US" altLang="ja-JP" sz="1100" dirty="0">
              <a:solidFill>
                <a:srgbClr val="000000"/>
              </a:solidFill>
              <a:latin typeface="HG丸ｺﾞｼｯｸM-PRO" pitchFamily="50" charset="-128"/>
              <a:ea typeface="HG丸ｺﾞｼｯｸM-PRO" pitchFamily="50" charset="-128"/>
            </a:endParaRPr>
          </a:p>
        </p:txBody>
      </p:sp>
      <p:sp>
        <p:nvSpPr>
          <p:cNvPr id="51" name="左右矢印 50"/>
          <p:cNvSpPr/>
          <p:nvPr/>
        </p:nvSpPr>
        <p:spPr bwMode="auto">
          <a:xfrm rot="2700000">
            <a:off x="1273057" y="2730895"/>
            <a:ext cx="504056" cy="390043"/>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a:defRPr/>
            </a:pPr>
            <a:r>
              <a:rPr lang="ja-JP" altLang="en-US" sz="900" dirty="0">
                <a:solidFill>
                  <a:srgbClr val="000000"/>
                </a:solidFill>
                <a:ea typeface="HG丸ｺﾞｼｯｸM-PRO" pitchFamily="50" charset="-128"/>
              </a:rPr>
              <a:t>連携</a:t>
            </a:r>
          </a:p>
        </p:txBody>
      </p:sp>
      <p:sp>
        <p:nvSpPr>
          <p:cNvPr id="52" name="左右矢印 51"/>
          <p:cNvSpPr/>
          <p:nvPr/>
        </p:nvSpPr>
        <p:spPr bwMode="auto">
          <a:xfrm rot="8100000">
            <a:off x="8097067" y="2750122"/>
            <a:ext cx="546061"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a:defRPr/>
            </a:pPr>
            <a:r>
              <a:rPr lang="ja-JP" altLang="en-US" sz="900" dirty="0">
                <a:solidFill>
                  <a:srgbClr val="000000"/>
                </a:solidFill>
                <a:ea typeface="HG丸ｺﾞｼｯｸM-PRO" pitchFamily="50" charset="-128"/>
              </a:rPr>
              <a:t>連携</a:t>
            </a:r>
          </a:p>
        </p:txBody>
      </p:sp>
      <p:sp>
        <p:nvSpPr>
          <p:cNvPr id="53" name="左右矢印 52"/>
          <p:cNvSpPr/>
          <p:nvPr/>
        </p:nvSpPr>
        <p:spPr bwMode="auto">
          <a:xfrm rot="8100000">
            <a:off x="1106619" y="4996062"/>
            <a:ext cx="584784"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a:defRPr/>
            </a:pPr>
            <a:r>
              <a:rPr lang="ja-JP" altLang="en-US" sz="900" dirty="0">
                <a:solidFill>
                  <a:srgbClr val="000000"/>
                </a:solidFill>
                <a:ea typeface="HG丸ｺﾞｼｯｸM-PRO" pitchFamily="50" charset="-128"/>
              </a:rPr>
              <a:t>連携</a:t>
            </a:r>
          </a:p>
        </p:txBody>
      </p:sp>
      <p:sp>
        <p:nvSpPr>
          <p:cNvPr id="54" name="左右矢印 53"/>
          <p:cNvSpPr/>
          <p:nvPr/>
        </p:nvSpPr>
        <p:spPr bwMode="auto">
          <a:xfrm rot="2700000">
            <a:off x="8111820" y="5040019"/>
            <a:ext cx="517821" cy="390043"/>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a:defRPr/>
            </a:pPr>
            <a:r>
              <a:rPr lang="ja-JP" altLang="en-US" sz="900" dirty="0">
                <a:solidFill>
                  <a:srgbClr val="000000"/>
                </a:solidFill>
                <a:ea typeface="HG丸ｺﾞｼｯｸM-PRO" pitchFamily="50" charset="-128"/>
              </a:rPr>
              <a:t>連携</a:t>
            </a:r>
          </a:p>
        </p:txBody>
      </p:sp>
      <p:sp>
        <p:nvSpPr>
          <p:cNvPr id="55" name="正方形/長方形 54"/>
          <p:cNvSpPr/>
          <p:nvPr/>
        </p:nvSpPr>
        <p:spPr bwMode="auto">
          <a:xfrm>
            <a:off x="3224819" y="1916837"/>
            <a:ext cx="3354387" cy="360363"/>
          </a:xfrm>
          <a:prstGeom prst="rect">
            <a:avLst/>
          </a:prstGeom>
          <a:solidFill>
            <a:schemeClr val="accent5">
              <a:lumMod val="20000"/>
              <a:lumOff val="80000"/>
            </a:schemeClr>
          </a:solidFill>
          <a:ln w="57150" cmpd="dbl">
            <a:solidFill>
              <a:schemeClr val="tx2">
                <a:lumMod val="60000"/>
                <a:lumOff val="40000"/>
              </a:schemeClr>
            </a:solidFill>
            <a:headEnd type="none" w="med" len="med"/>
            <a:tailEnd type="none" w="med" len="med"/>
          </a:ln>
          <a:effectLst>
            <a:outerShdw blurRad="40000" dist="20000" dir="5400000" rotWithShape="0">
              <a:srgbClr val="000000">
                <a:alpha val="62000"/>
              </a:srgbClr>
            </a:outerShdw>
          </a:effectLst>
        </p:spPr>
        <p:style>
          <a:lnRef idx="1">
            <a:schemeClr val="accent3"/>
          </a:lnRef>
          <a:fillRef idx="2">
            <a:schemeClr val="accent3"/>
          </a:fillRef>
          <a:effectRef idx="1">
            <a:schemeClr val="accent3"/>
          </a:effectRef>
          <a:fontRef idx="minor">
            <a:schemeClr val="dk1"/>
          </a:fontRef>
        </p:style>
        <p:txBody>
          <a:bodyPr lIns="89989" tIns="46795" rIns="89989" bIns="46795"/>
          <a:lstStyle/>
          <a:p>
            <a:pPr algn="ctr">
              <a:defRPr/>
            </a:pPr>
            <a:r>
              <a:rPr lang="ja-JP" altLang="en-US" b="1" dirty="0">
                <a:solidFill>
                  <a:prstClr val="black"/>
                </a:solidFill>
                <a:latin typeface="ＭＳ Ｐゴシック"/>
              </a:rPr>
              <a:t>基幹相談支援センター</a:t>
            </a:r>
          </a:p>
        </p:txBody>
      </p:sp>
      <p:sp>
        <p:nvSpPr>
          <p:cNvPr id="69647" name="正方形/長方形 56"/>
          <p:cNvSpPr>
            <a:spLocks noChangeArrowheads="1"/>
          </p:cNvSpPr>
          <p:nvPr/>
        </p:nvSpPr>
        <p:spPr bwMode="auto">
          <a:xfrm>
            <a:off x="7977598" y="5921363"/>
            <a:ext cx="1654175" cy="360362"/>
          </a:xfrm>
          <a:prstGeom prst="rect">
            <a:avLst/>
          </a:prstGeom>
          <a:noFill/>
          <a:ln w="9525" algn="ctr">
            <a:noFill/>
            <a:round/>
            <a:headEnd/>
            <a:tailEnd/>
          </a:ln>
        </p:spPr>
        <p:txBody>
          <a:bodyPr lIns="89989" tIns="46795" rIns="89989" bIns="46795" anchor="ctr"/>
          <a:lstStyle/>
          <a:p>
            <a:r>
              <a:rPr lang="ja-JP" altLang="en-US" sz="1100" dirty="0">
                <a:solidFill>
                  <a:srgbClr val="000000"/>
                </a:solidFill>
                <a:ea typeface="HG丸ｺﾞｼｯｸM-PRO" pitchFamily="50" charset="-128"/>
              </a:rPr>
              <a:t> （相談支援事業者）</a:t>
            </a:r>
          </a:p>
        </p:txBody>
      </p:sp>
      <p:sp>
        <p:nvSpPr>
          <p:cNvPr id="57" name="AutoShape 13"/>
          <p:cNvSpPr>
            <a:spLocks noChangeArrowheads="1"/>
          </p:cNvSpPr>
          <p:nvPr/>
        </p:nvSpPr>
        <p:spPr bwMode="auto">
          <a:xfrm>
            <a:off x="3392827" y="6497657"/>
            <a:ext cx="3588399" cy="360363"/>
          </a:xfrm>
          <a:prstGeom prst="roundRect">
            <a:avLst>
              <a:gd name="adj" fmla="val 16667"/>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58402" tIns="46744" rIns="58402" bIns="46744" anchor="ctr"/>
          <a:lstStyle/>
          <a:p>
            <a:pPr algn="ctr" defTabSz="933341">
              <a:spcBef>
                <a:spcPct val="40000"/>
              </a:spcBef>
              <a:defRPr/>
            </a:pPr>
            <a:r>
              <a:rPr lang="ja-JP" altLang="en-US" sz="1600" dirty="0" smtClean="0">
                <a:solidFill>
                  <a:srgbClr val="000000"/>
                </a:solidFill>
                <a:ea typeface="HG丸ｺﾞｼｯｸM-PRO" pitchFamily="50" charset="-128"/>
              </a:rPr>
              <a:t>市町村（自立</a:t>
            </a:r>
            <a:r>
              <a:rPr lang="ja-JP" altLang="en-US" sz="1600" dirty="0">
                <a:solidFill>
                  <a:srgbClr val="000000"/>
                </a:solidFill>
                <a:ea typeface="HG丸ｺﾞｼｯｸM-PRO" pitchFamily="50" charset="-128"/>
              </a:rPr>
              <a:t>支援協</a:t>
            </a:r>
            <a:r>
              <a:rPr lang="ja-JP" altLang="en-US" sz="1600" dirty="0" smtClean="0">
                <a:solidFill>
                  <a:srgbClr val="000000"/>
                </a:solidFill>
                <a:ea typeface="HG丸ｺﾞｼｯｸM-PRO" pitchFamily="50" charset="-128"/>
              </a:rPr>
              <a:t>議会）</a:t>
            </a:r>
            <a:endParaRPr lang="ja-JP" altLang="en-US" sz="1600" dirty="0">
              <a:solidFill>
                <a:srgbClr val="000000"/>
              </a:solidFill>
              <a:ea typeface="HG丸ｺﾞｼｯｸM-PRO" pitchFamily="50" charset="-128"/>
            </a:endParaRPr>
          </a:p>
        </p:txBody>
      </p:sp>
      <p:sp>
        <p:nvSpPr>
          <p:cNvPr id="69649" name="AutoShape 6"/>
          <p:cNvSpPr>
            <a:spLocks noChangeArrowheads="1"/>
          </p:cNvSpPr>
          <p:nvPr/>
        </p:nvSpPr>
        <p:spPr bwMode="auto">
          <a:xfrm>
            <a:off x="3513530" y="5057763"/>
            <a:ext cx="3311525" cy="830262"/>
          </a:xfrm>
          <a:prstGeom prst="roundRect">
            <a:avLst>
              <a:gd name="adj" fmla="val 16667"/>
            </a:avLst>
          </a:prstGeom>
          <a:noFill/>
          <a:ln w="9525">
            <a:noFill/>
            <a:round/>
            <a:headEnd/>
            <a:tailEnd/>
          </a:ln>
        </p:spPr>
        <p:txBody>
          <a:bodyPr lIns="93494" tIns="46747" rIns="93494" bIns="46747" anchor="ctr">
            <a:spAutoFit/>
          </a:bodyPr>
          <a:lstStyle/>
          <a:p>
            <a:pPr marL="95239" indent="-95239" defTabSz="934929">
              <a:spcAft>
                <a:spcPts val="400"/>
              </a:spcAft>
            </a:pPr>
            <a:r>
              <a:rPr lang="ja-JP" altLang="en-US" sz="1200" dirty="0">
                <a:solidFill>
                  <a:srgbClr val="000000"/>
                </a:solidFill>
              </a:rPr>
              <a:t>・相談支援事業者への専門的指導、助言</a:t>
            </a:r>
            <a:endParaRPr lang="en-US" altLang="ja-JP" sz="1200" dirty="0">
              <a:solidFill>
                <a:srgbClr val="000000"/>
              </a:solidFill>
            </a:endParaRPr>
          </a:p>
          <a:p>
            <a:pPr marL="95239" indent="-95239" defTabSz="934929">
              <a:spcAft>
                <a:spcPts val="400"/>
              </a:spcAft>
            </a:pPr>
            <a:r>
              <a:rPr lang="ja-JP" altLang="en-US" sz="1200" dirty="0">
                <a:solidFill>
                  <a:srgbClr val="000000"/>
                </a:solidFill>
              </a:rPr>
              <a:t>・相談支援事業者の人材育成</a:t>
            </a:r>
            <a:endParaRPr lang="en-US" altLang="ja-JP" sz="1200" dirty="0">
              <a:solidFill>
                <a:srgbClr val="000000"/>
              </a:solidFill>
            </a:endParaRPr>
          </a:p>
          <a:p>
            <a:pPr marL="95239" indent="-95239" defTabSz="934929">
              <a:spcAft>
                <a:spcPts val="400"/>
              </a:spcAft>
            </a:pPr>
            <a:r>
              <a:rPr lang="ja-JP" altLang="en-US" sz="1200" dirty="0">
                <a:solidFill>
                  <a:srgbClr val="000000"/>
                </a:solidFill>
              </a:rPr>
              <a:t>・相談機関との連携強化の取組</a:t>
            </a:r>
            <a:endParaRPr lang="en-US" altLang="ja-JP" sz="1200"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2"/>
          <p:cNvSpPr txBox="1">
            <a:spLocks noChangeArrowheads="1"/>
          </p:cNvSpPr>
          <p:nvPr/>
        </p:nvSpPr>
        <p:spPr bwMode="auto">
          <a:xfrm>
            <a:off x="200026" y="620688"/>
            <a:ext cx="9505950" cy="3024336"/>
          </a:xfrm>
          <a:prstGeom prst="rect">
            <a:avLst/>
          </a:prstGeom>
          <a:noFill/>
          <a:ln w="9525">
            <a:solidFill>
              <a:schemeClr val="tx1"/>
            </a:solidFill>
            <a:miter lim="800000"/>
            <a:headEnd/>
            <a:tailEnd/>
          </a:ln>
        </p:spPr>
        <p:txBody>
          <a:bodyPr anchor="ctr"/>
          <a:lstStyle/>
          <a:p>
            <a:pPr marL="177800" indent="-177800">
              <a:spcBef>
                <a:spcPts val="1800"/>
              </a:spcBef>
              <a:defRPr/>
            </a:pPr>
            <a:endParaRPr lang="en-US" altLang="ja-JP" sz="2200" dirty="0">
              <a:solidFill>
                <a:srgbClr val="000000"/>
              </a:solidFill>
              <a:ea typeface="ＭＳ Ｐゴシック" charset="-128"/>
            </a:endParaRPr>
          </a:p>
          <a:p>
            <a:pPr marL="177800" indent="-177800">
              <a:spcBef>
                <a:spcPts val="600"/>
              </a:spcBef>
              <a:defRPr/>
            </a:pPr>
            <a:endParaRPr lang="en-US" altLang="ja-JP" sz="1800" dirty="0">
              <a:solidFill>
                <a:srgbClr val="000000"/>
              </a:solidFill>
              <a:ea typeface="ＭＳ Ｐゴシック" charset="-128"/>
            </a:endParaRPr>
          </a:p>
          <a:p>
            <a:pPr marL="177800" indent="-177800">
              <a:spcBef>
                <a:spcPts val="600"/>
              </a:spcBef>
              <a:defRPr/>
            </a:pPr>
            <a:r>
              <a:rPr lang="ja-JP" altLang="en-US" sz="1800" dirty="0">
                <a:solidFill>
                  <a:srgbClr val="000000"/>
                </a:solidFill>
                <a:latin typeface="HG丸ｺﾞｼｯｸM-PRO" pitchFamily="50" charset="-128"/>
                <a:ea typeface="HG丸ｺﾞｼｯｸM-PRO" pitchFamily="50" charset="-128"/>
              </a:rPr>
              <a:t>○　自立支援協議会は、地域の関係者が集まり、地域における課題を共有し、その課題を踏まえて、地域のサービス基盤の整備を進めていく重要な役割を担っているが、自立支援協議会の法律上の位置付けが不明確。</a:t>
            </a:r>
            <a:endParaRPr lang="en-US" altLang="ja-JP" sz="1800" dirty="0">
              <a:solidFill>
                <a:srgbClr val="000000"/>
              </a:solidFill>
              <a:latin typeface="HG丸ｺﾞｼｯｸM-PRO" pitchFamily="50" charset="-128"/>
              <a:ea typeface="HG丸ｺﾞｼｯｸM-PRO" pitchFamily="50" charset="-128"/>
            </a:endParaRPr>
          </a:p>
          <a:p>
            <a:pPr marL="177800" indent="-177800">
              <a:spcBef>
                <a:spcPts val="1200"/>
              </a:spcBef>
              <a:defRPr/>
            </a:pPr>
            <a:r>
              <a:rPr lang="ja-JP" altLang="en-US" sz="1800" dirty="0">
                <a:solidFill>
                  <a:srgbClr val="000000"/>
                </a:solidFill>
                <a:latin typeface="HG丸ｺﾞｼｯｸM-PRO" pitchFamily="50" charset="-128"/>
                <a:ea typeface="HG丸ｺﾞｼｯｸM-PRO" pitchFamily="50" charset="-128"/>
              </a:rPr>
              <a:t>○　今回の障害者自立支援法等の一部改正により、平成２４年４月から、</a:t>
            </a:r>
            <a:r>
              <a:rPr lang="ja-JP" altLang="en-US" sz="1800" u="sng" dirty="0">
                <a:solidFill>
                  <a:srgbClr val="000000"/>
                </a:solidFill>
                <a:latin typeface="HG丸ｺﾞｼｯｸM-PRO" pitchFamily="50" charset="-128"/>
                <a:ea typeface="HG丸ｺﾞｼｯｸM-PRO" pitchFamily="50" charset="-128"/>
              </a:rPr>
              <a:t>自立支援協議会について、</a:t>
            </a:r>
            <a:r>
              <a:rPr lang="ja-JP" altLang="en-US" sz="1800" dirty="0">
                <a:solidFill>
                  <a:srgbClr val="000000"/>
                </a:solidFill>
                <a:latin typeface="HG丸ｺﾞｼｯｸM-PRO" pitchFamily="50" charset="-128"/>
                <a:ea typeface="HG丸ｺﾞｼｯｸM-PRO" pitchFamily="50" charset="-128"/>
              </a:rPr>
              <a:t>設置の促進や運営の活性化を図るため、</a:t>
            </a:r>
            <a:r>
              <a:rPr lang="ja-JP" altLang="en-US" sz="1800" u="sng" dirty="0">
                <a:solidFill>
                  <a:srgbClr val="000000"/>
                </a:solidFill>
                <a:latin typeface="HG丸ｺﾞｼｯｸM-PRO" pitchFamily="50" charset="-128"/>
                <a:ea typeface="HG丸ｺﾞｼｯｸM-PRO" pitchFamily="50" charset="-128"/>
              </a:rPr>
              <a:t>法定化</a:t>
            </a:r>
            <a:r>
              <a:rPr lang="ja-JP" altLang="en-US" sz="1800" dirty="0">
                <a:solidFill>
                  <a:srgbClr val="000000"/>
                </a:solidFill>
                <a:latin typeface="HG丸ｺﾞｼｯｸM-PRO" pitchFamily="50" charset="-128"/>
                <a:ea typeface="HG丸ｺﾞｼｯｸM-PRO" pitchFamily="50" charset="-128"/>
              </a:rPr>
              <a:t>。</a:t>
            </a:r>
            <a:endParaRPr lang="en-US" altLang="ja-JP" sz="1800" dirty="0">
              <a:solidFill>
                <a:srgbClr val="000000"/>
              </a:solidFill>
              <a:latin typeface="HG丸ｺﾞｼｯｸM-PRO" pitchFamily="50" charset="-128"/>
              <a:ea typeface="HG丸ｺﾞｼｯｸM-PRO" pitchFamily="50" charset="-128"/>
            </a:endParaRPr>
          </a:p>
          <a:p>
            <a:pPr marL="273050" indent="-273050">
              <a:spcBef>
                <a:spcPts val="600"/>
              </a:spcBef>
              <a:defRPr/>
            </a:pPr>
            <a:r>
              <a:rPr lang="ja-JP" altLang="en-US" sz="1050" dirty="0">
                <a:solidFill>
                  <a:srgbClr val="000000"/>
                </a:solidFill>
                <a:latin typeface="HG丸ｺﾞｼｯｸM-PRO" pitchFamily="50" charset="-128"/>
                <a:ea typeface="HG丸ｺﾞｼｯｸM-PRO" pitchFamily="50" charset="-128"/>
              </a:rPr>
              <a:t>　</a:t>
            </a:r>
            <a:endParaRPr lang="en-US" altLang="ja-JP" sz="1050" dirty="0">
              <a:solidFill>
                <a:srgbClr val="000000"/>
              </a:solidFill>
              <a:latin typeface="HG丸ｺﾞｼｯｸM-PRO" pitchFamily="50" charset="-128"/>
              <a:ea typeface="HG丸ｺﾞｼｯｸM-PRO" pitchFamily="50" charset="-128"/>
            </a:endParaRPr>
          </a:p>
          <a:p>
            <a:pPr marL="273050" indent="-273050">
              <a:defRPr/>
            </a:pPr>
            <a:r>
              <a:rPr lang="ja-JP" altLang="en-US" sz="1050" dirty="0">
                <a:solidFill>
                  <a:srgbClr val="000000"/>
                </a:solidFill>
                <a:latin typeface="HG丸ｺﾞｼｯｸM-PRO" pitchFamily="50" charset="-128"/>
                <a:ea typeface="HG丸ｺﾞｼｯｸM-PRO" pitchFamily="50" charset="-128"/>
              </a:rPr>
              <a:t>　</a:t>
            </a:r>
            <a:r>
              <a:rPr lang="en-US" altLang="ja-JP" dirty="0">
                <a:solidFill>
                  <a:srgbClr val="000000"/>
                </a:solidFill>
                <a:latin typeface="HG丸ｺﾞｼｯｸM-PRO" pitchFamily="50" charset="-128"/>
                <a:ea typeface="HG丸ｺﾞｼｯｸM-PRO" pitchFamily="50" charset="-128"/>
              </a:rPr>
              <a:t>※ </a:t>
            </a:r>
            <a:r>
              <a:rPr lang="ja-JP" altLang="en-US" dirty="0">
                <a:solidFill>
                  <a:srgbClr val="000000"/>
                </a:solidFill>
                <a:latin typeface="HG丸ｺﾞｼｯｸM-PRO" pitchFamily="50" charset="-128"/>
                <a:ea typeface="HG丸ｺﾞｼｯｸM-PRO" pitchFamily="50" charset="-128"/>
              </a:rPr>
              <a:t>　今回改正により、都道府県及び市町村は、障害福祉計画を定め、又は変更しようとする場合、あらかじめ、自立支援協議会の意見を聴くよう努めなければならないとされている。当該改正の趣旨を踏まえ、 「第三期障害福祉計画（平成２４年度～）」の作成に当たっては、自立支援協議会の意見を聴くよう努めること。</a:t>
            </a:r>
            <a:endParaRPr lang="en-US" altLang="ja-JP" dirty="0">
              <a:solidFill>
                <a:srgbClr val="000000"/>
              </a:solidFill>
              <a:latin typeface="HG丸ｺﾞｼｯｸM-PRO" pitchFamily="50" charset="-128"/>
              <a:ea typeface="HG丸ｺﾞｼｯｸM-PRO" pitchFamily="50" charset="-128"/>
            </a:endParaRPr>
          </a:p>
          <a:p>
            <a:pPr marL="177800" indent="-177800">
              <a:spcBef>
                <a:spcPts val="1200"/>
              </a:spcBef>
              <a:defRPr/>
            </a:pPr>
            <a:endParaRPr lang="en-US" altLang="ja-JP" sz="2200" u="sng" dirty="0">
              <a:solidFill>
                <a:srgbClr val="000000"/>
              </a:solidFill>
              <a:latin typeface="ＭＳ Ｐゴシック"/>
              <a:ea typeface="ＭＳ Ｐゴシック" charset="-128"/>
            </a:endParaRPr>
          </a:p>
          <a:p>
            <a:pPr marL="355600" indent="-355600">
              <a:spcBef>
                <a:spcPts val="600"/>
              </a:spcBef>
              <a:defRPr/>
            </a:pPr>
            <a:r>
              <a:rPr lang="ja-JP" altLang="en-US" sz="2000" dirty="0">
                <a:solidFill>
                  <a:srgbClr val="000000"/>
                </a:solidFill>
                <a:latin typeface="ＭＳ Ｐゴシック"/>
                <a:ea typeface="ＭＳ Ｐゴシック" charset="-128"/>
              </a:rPr>
              <a:t>　</a:t>
            </a:r>
            <a:endParaRPr lang="en-US" altLang="ja-JP" sz="2000" u="sng" dirty="0">
              <a:solidFill>
                <a:srgbClr val="000000"/>
              </a:solidFill>
              <a:latin typeface="ＭＳ Ｐゴシック"/>
              <a:ea typeface="ＭＳ Ｐゴシック" charset="-128"/>
            </a:endParaRPr>
          </a:p>
        </p:txBody>
      </p:sp>
      <p:sp>
        <p:nvSpPr>
          <p:cNvPr id="39" name="Rectangle 3"/>
          <p:cNvSpPr txBox="1">
            <a:spLocks noChangeArrowheads="1"/>
          </p:cNvSpPr>
          <p:nvPr/>
        </p:nvSpPr>
        <p:spPr>
          <a:xfrm>
            <a:off x="7" y="163513"/>
            <a:ext cx="9902825" cy="342900"/>
          </a:xfrm>
          <a:prstGeom prst="rect">
            <a:avLst/>
          </a:prstGeom>
          <a:noFill/>
        </p:spPr>
        <p:txBody>
          <a:bodyPr lIns="91367" tIns="45684" rIns="91367" bIns="45684"/>
          <a:lstStyle/>
          <a:p>
            <a:pPr marL="342900" indent="-342900" algn="ctr">
              <a:lnSpc>
                <a:spcPct val="80000"/>
              </a:lnSpc>
              <a:spcBef>
                <a:spcPct val="20000"/>
              </a:spcBef>
              <a:defRPr/>
            </a:pPr>
            <a:r>
              <a:rPr lang="ja-JP" altLang="en-US" sz="2800" kern="0" dirty="0">
                <a:solidFill>
                  <a:srgbClr val="000000"/>
                </a:solidFill>
                <a:latin typeface="Arial"/>
                <a:ea typeface="ＭＳ Ｐゴシック"/>
              </a:rPr>
              <a:t>自立支援協議会の法定化</a:t>
            </a:r>
          </a:p>
        </p:txBody>
      </p:sp>
      <p:grpSp>
        <p:nvGrpSpPr>
          <p:cNvPr id="2" name="グループ化 21"/>
          <p:cNvGrpSpPr>
            <a:grpSpLocks/>
          </p:cNvGrpSpPr>
          <p:nvPr/>
        </p:nvGrpSpPr>
        <p:grpSpPr bwMode="auto">
          <a:xfrm>
            <a:off x="200031" y="4076700"/>
            <a:ext cx="9432925" cy="2355850"/>
            <a:chOff x="2024063" y="4214813"/>
            <a:chExt cx="6286500" cy="2357437"/>
          </a:xfrm>
        </p:grpSpPr>
        <p:sp>
          <p:nvSpPr>
            <p:cNvPr id="70663" name="Rectangle 6" descr="50%"/>
            <p:cNvSpPr>
              <a:spLocks noChangeArrowheads="1"/>
            </p:cNvSpPr>
            <p:nvPr/>
          </p:nvSpPr>
          <p:spPr bwMode="auto">
            <a:xfrm flipH="1">
              <a:off x="2024063" y="4214813"/>
              <a:ext cx="6286500" cy="2357437"/>
            </a:xfrm>
            <a:prstGeom prst="rect">
              <a:avLst/>
            </a:prstGeom>
            <a:pattFill prst="pct50">
              <a:fgClr>
                <a:srgbClr val="FFFF99"/>
              </a:fgClr>
              <a:bgClr>
                <a:srgbClr val="FFFFFF"/>
              </a:bgClr>
            </a:pattFill>
            <a:ln w="31750">
              <a:solidFill>
                <a:schemeClr val="tx1"/>
              </a:solidFill>
              <a:miter lim="800000"/>
              <a:headEnd/>
              <a:tailEnd/>
            </a:ln>
          </p:spPr>
          <p:txBody>
            <a:bodyPr wrap="none" anchor="ctr"/>
            <a:lstStyle/>
            <a:p>
              <a:pPr algn="ctr"/>
              <a:endParaRPr lang="ja-JP" altLang="en-US" sz="1300">
                <a:solidFill>
                  <a:srgbClr val="000000"/>
                </a:solidFill>
                <a:ea typeface="ＭＳ Ｐゴシック" charset="-128"/>
              </a:endParaRPr>
            </a:p>
          </p:txBody>
        </p:sp>
        <p:sp>
          <p:nvSpPr>
            <p:cNvPr id="70664" name="Oval 7"/>
            <p:cNvSpPr>
              <a:spLocks noChangeArrowheads="1"/>
            </p:cNvSpPr>
            <p:nvPr/>
          </p:nvSpPr>
          <p:spPr bwMode="auto">
            <a:xfrm>
              <a:off x="3178175" y="4645025"/>
              <a:ext cx="4105275" cy="1538288"/>
            </a:xfrm>
            <a:prstGeom prst="ellipse">
              <a:avLst/>
            </a:prstGeom>
            <a:noFill/>
            <a:ln w="38100">
              <a:solidFill>
                <a:srgbClr val="FF0000"/>
              </a:solidFill>
              <a:round/>
              <a:headEnd/>
              <a:tailEnd/>
            </a:ln>
          </p:spPr>
          <p:txBody>
            <a:bodyPr wrap="none" anchor="ctr"/>
            <a:lstStyle/>
            <a:p>
              <a:pPr algn="ctr"/>
              <a:endParaRPr lang="ja-JP" altLang="en-US" sz="1300">
                <a:solidFill>
                  <a:srgbClr val="000000"/>
                </a:solidFill>
                <a:ea typeface="ＭＳ Ｐゴシック" charset="-128"/>
              </a:endParaRPr>
            </a:p>
          </p:txBody>
        </p:sp>
        <p:sp>
          <p:nvSpPr>
            <p:cNvPr id="70665" name="AutoShape 8" descr="25%"/>
            <p:cNvSpPr>
              <a:spLocks noChangeArrowheads="1"/>
            </p:cNvSpPr>
            <p:nvPr/>
          </p:nvSpPr>
          <p:spPr bwMode="auto">
            <a:xfrm>
              <a:off x="2667000" y="4857750"/>
              <a:ext cx="1014413"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p>
              <a:pPr algn="ctr" defTabSz="933450"/>
              <a:r>
                <a:rPr lang="ja-JP" altLang="en-US" sz="1300">
                  <a:solidFill>
                    <a:srgbClr val="000000"/>
                  </a:solidFill>
                  <a:latin typeface="Times New Roman" pitchFamily="18" charset="0"/>
                  <a:ea typeface="ＭＳ Ｐゴシック" charset="-128"/>
                </a:rPr>
                <a:t>保健・医療</a:t>
              </a:r>
            </a:p>
          </p:txBody>
        </p:sp>
        <p:sp>
          <p:nvSpPr>
            <p:cNvPr id="70666" name="AutoShape 9" descr="25%"/>
            <p:cNvSpPr>
              <a:spLocks noChangeArrowheads="1"/>
            </p:cNvSpPr>
            <p:nvPr/>
          </p:nvSpPr>
          <p:spPr bwMode="auto">
            <a:xfrm>
              <a:off x="5810250" y="4500563"/>
              <a:ext cx="857250"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当事者</a:t>
              </a:r>
            </a:p>
          </p:txBody>
        </p:sp>
        <p:sp>
          <p:nvSpPr>
            <p:cNvPr id="70667" name="AutoShape 10" descr="25%"/>
            <p:cNvSpPr>
              <a:spLocks noChangeArrowheads="1"/>
            </p:cNvSpPr>
            <p:nvPr/>
          </p:nvSpPr>
          <p:spPr bwMode="auto">
            <a:xfrm>
              <a:off x="3395663" y="4500563"/>
              <a:ext cx="1271587"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34358" tIns="34358" rIns="34358" bIns="34358" anchor="ctr"/>
            <a:lstStyle/>
            <a:p>
              <a:pPr algn="ctr" defTabSz="933450"/>
              <a:r>
                <a:rPr lang="ja-JP" altLang="en-US" sz="1300">
                  <a:solidFill>
                    <a:srgbClr val="000000"/>
                  </a:solidFill>
                  <a:latin typeface="Times New Roman" pitchFamily="18" charset="0"/>
                  <a:ea typeface="ＭＳ Ｐゴシック" charset="-128"/>
                </a:rPr>
                <a:t>サービス事業者</a:t>
              </a:r>
            </a:p>
          </p:txBody>
        </p:sp>
        <p:sp>
          <p:nvSpPr>
            <p:cNvPr id="70668" name="AutoShape 11" descr="25%"/>
            <p:cNvSpPr>
              <a:spLocks noChangeArrowheads="1"/>
            </p:cNvSpPr>
            <p:nvPr/>
          </p:nvSpPr>
          <p:spPr bwMode="auto">
            <a:xfrm>
              <a:off x="2381250" y="5241925"/>
              <a:ext cx="96837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p>
              <a:pPr algn="ctr" defTabSz="933450"/>
              <a:r>
                <a:rPr lang="ja-JP" altLang="en-US" sz="1300">
                  <a:solidFill>
                    <a:srgbClr val="000000"/>
                  </a:solidFill>
                  <a:latin typeface="Times New Roman" pitchFamily="18" charset="0"/>
                  <a:ea typeface="ＭＳ Ｐゴシック" charset="-128"/>
                </a:rPr>
                <a:t>子育て支援</a:t>
              </a:r>
            </a:p>
          </p:txBody>
        </p:sp>
        <p:sp>
          <p:nvSpPr>
            <p:cNvPr id="70669" name="AutoShape 12" descr="25%"/>
            <p:cNvSpPr>
              <a:spLocks noChangeArrowheads="1"/>
            </p:cNvSpPr>
            <p:nvPr/>
          </p:nvSpPr>
          <p:spPr bwMode="auto">
            <a:xfrm>
              <a:off x="4624388" y="6072188"/>
              <a:ext cx="1328737" cy="2746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58408" tIns="34358" rIns="58408" bIns="34358" anchor="ctr"/>
            <a:lstStyle/>
            <a:p>
              <a:pPr algn="ctr" defTabSz="933450"/>
              <a:r>
                <a:rPr lang="ja-JP" altLang="en-US" sz="1300">
                  <a:solidFill>
                    <a:srgbClr val="000000"/>
                  </a:solidFill>
                  <a:latin typeface="Times New Roman" pitchFamily="18" charset="0"/>
                  <a:ea typeface="ＭＳ Ｐゴシック" charset="-128"/>
                </a:rPr>
                <a:t>相談支援事業者</a:t>
              </a:r>
            </a:p>
          </p:txBody>
        </p:sp>
        <p:sp>
          <p:nvSpPr>
            <p:cNvPr id="70670" name="AutoShape 13"/>
            <p:cNvSpPr>
              <a:spLocks noChangeArrowheads="1"/>
            </p:cNvSpPr>
            <p:nvPr/>
          </p:nvSpPr>
          <p:spPr bwMode="auto">
            <a:xfrm>
              <a:off x="4043363" y="5076825"/>
              <a:ext cx="2254250" cy="685800"/>
            </a:xfrm>
            <a:prstGeom prst="roundRect">
              <a:avLst>
                <a:gd name="adj" fmla="val 16667"/>
              </a:avLst>
            </a:prstGeom>
            <a:gradFill rotWithShape="0">
              <a:gsLst>
                <a:gs pos="0">
                  <a:srgbClr val="FFFFFF"/>
                </a:gs>
                <a:gs pos="100000">
                  <a:srgbClr val="FF99CC"/>
                </a:gs>
              </a:gsLst>
              <a:path path="shape">
                <a:fillToRect l="50000" t="50000" r="50000" b="50000"/>
              </a:path>
            </a:gradFill>
            <a:ln w="9525">
              <a:solidFill>
                <a:schemeClr val="tx1"/>
              </a:solidFill>
              <a:round/>
              <a:headEnd/>
              <a:tailEnd/>
            </a:ln>
          </p:spPr>
          <p:txBody>
            <a:bodyPr lIns="58408" tIns="46749" rIns="58408" bIns="46749" anchor="ctr"/>
            <a:lstStyle/>
            <a:p>
              <a:pPr algn="ctr" defTabSz="933450">
                <a:spcBef>
                  <a:spcPct val="40000"/>
                </a:spcBef>
              </a:pPr>
              <a:r>
                <a:rPr lang="ja-JP" altLang="en-US" sz="1500">
                  <a:solidFill>
                    <a:srgbClr val="000000"/>
                  </a:solidFill>
                  <a:latin typeface="Times New Roman" pitchFamily="18" charset="0"/>
                  <a:ea typeface="ＭＳ Ｐゴシック" charset="-128"/>
                </a:rPr>
                <a:t>自立支援協議会</a:t>
              </a:r>
            </a:p>
          </p:txBody>
        </p:sp>
        <p:sp>
          <p:nvSpPr>
            <p:cNvPr id="70671" name="AutoShape 14" descr="25%"/>
            <p:cNvSpPr>
              <a:spLocks noChangeArrowheads="1"/>
            </p:cNvSpPr>
            <p:nvPr/>
          </p:nvSpPr>
          <p:spPr bwMode="auto">
            <a:xfrm>
              <a:off x="6453188" y="4857750"/>
              <a:ext cx="124777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企業・就労支援</a:t>
              </a:r>
            </a:p>
          </p:txBody>
        </p:sp>
        <p:sp>
          <p:nvSpPr>
            <p:cNvPr id="70672" name="AutoShape 15" descr="25%"/>
            <p:cNvSpPr>
              <a:spLocks noChangeArrowheads="1"/>
            </p:cNvSpPr>
            <p:nvPr/>
          </p:nvSpPr>
          <p:spPr bwMode="auto">
            <a:xfrm>
              <a:off x="3452813" y="6000750"/>
              <a:ext cx="1014412"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高齢者介護</a:t>
              </a:r>
            </a:p>
          </p:txBody>
        </p:sp>
        <p:sp>
          <p:nvSpPr>
            <p:cNvPr id="70673" name="AutoShape 16" descr="25%"/>
            <p:cNvSpPr>
              <a:spLocks noChangeArrowheads="1"/>
            </p:cNvSpPr>
            <p:nvPr/>
          </p:nvSpPr>
          <p:spPr bwMode="auto">
            <a:xfrm>
              <a:off x="4818063" y="4427538"/>
              <a:ext cx="849312" cy="2873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行政機関</a:t>
              </a:r>
            </a:p>
          </p:txBody>
        </p:sp>
        <p:sp>
          <p:nvSpPr>
            <p:cNvPr id="70674" name="AutoShape 17" descr="25%"/>
            <p:cNvSpPr>
              <a:spLocks noChangeArrowheads="1"/>
            </p:cNvSpPr>
            <p:nvPr/>
          </p:nvSpPr>
          <p:spPr bwMode="auto">
            <a:xfrm>
              <a:off x="6738938" y="5643563"/>
              <a:ext cx="1168400" cy="2746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障害者相談員</a:t>
              </a:r>
            </a:p>
          </p:txBody>
        </p:sp>
        <p:sp>
          <p:nvSpPr>
            <p:cNvPr id="70675" name="AutoShape 18" descr="25%"/>
            <p:cNvSpPr>
              <a:spLocks noChangeArrowheads="1"/>
            </p:cNvSpPr>
            <p:nvPr/>
          </p:nvSpPr>
          <p:spPr bwMode="auto">
            <a:xfrm>
              <a:off x="6996113" y="5286375"/>
              <a:ext cx="1171575" cy="277813"/>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民生委員</a:t>
              </a:r>
            </a:p>
          </p:txBody>
        </p:sp>
        <p:sp>
          <p:nvSpPr>
            <p:cNvPr id="70676" name="AutoShape 15" descr="25%"/>
            <p:cNvSpPr>
              <a:spLocks noChangeArrowheads="1"/>
            </p:cNvSpPr>
            <p:nvPr/>
          </p:nvSpPr>
          <p:spPr bwMode="auto">
            <a:xfrm>
              <a:off x="2809875" y="5643563"/>
              <a:ext cx="785813"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学校</a:t>
              </a:r>
            </a:p>
          </p:txBody>
        </p:sp>
        <p:sp>
          <p:nvSpPr>
            <p:cNvPr id="70677" name="AutoShape 14" descr="25%"/>
            <p:cNvSpPr>
              <a:spLocks noChangeArrowheads="1"/>
            </p:cNvSpPr>
            <p:nvPr/>
          </p:nvSpPr>
          <p:spPr bwMode="auto">
            <a:xfrm>
              <a:off x="6096000" y="6000750"/>
              <a:ext cx="100012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p>
              <a:pPr algn="ctr" defTabSz="933450"/>
              <a:r>
                <a:rPr lang="ja-JP" altLang="en-US" sz="1300">
                  <a:solidFill>
                    <a:srgbClr val="000000"/>
                  </a:solidFill>
                  <a:latin typeface="Times New Roman" pitchFamily="18" charset="0"/>
                  <a:ea typeface="ＭＳ Ｐゴシック" charset="-128"/>
                </a:rPr>
                <a:t>宅建業者</a:t>
              </a:r>
            </a:p>
          </p:txBody>
        </p:sp>
      </p:grpSp>
      <p:sp>
        <p:nvSpPr>
          <p:cNvPr id="70661" name="テキスト ボックス 20"/>
          <p:cNvSpPr txBox="1">
            <a:spLocks noChangeArrowheads="1"/>
          </p:cNvSpPr>
          <p:nvPr/>
        </p:nvSpPr>
        <p:spPr bwMode="auto">
          <a:xfrm>
            <a:off x="3152781" y="3716339"/>
            <a:ext cx="3427541" cy="338554"/>
          </a:xfrm>
          <a:prstGeom prst="rect">
            <a:avLst/>
          </a:prstGeom>
          <a:noFill/>
          <a:ln w="9525">
            <a:noFill/>
            <a:miter lim="800000"/>
            <a:headEnd/>
            <a:tailEnd/>
          </a:ln>
        </p:spPr>
        <p:txBody>
          <a:bodyPr wrap="none">
            <a:spAutoFit/>
          </a:bodyPr>
          <a:lstStyle/>
          <a:p>
            <a:r>
              <a:rPr lang="en-US" altLang="ja-JP" sz="1600" b="1">
                <a:solidFill>
                  <a:srgbClr val="000000"/>
                </a:solidFill>
                <a:ea typeface="ＭＳ Ｐゴシック" charset="-128"/>
              </a:rPr>
              <a:t>【</a:t>
            </a:r>
            <a:r>
              <a:rPr lang="ja-JP" altLang="en-US" sz="1600" b="1">
                <a:solidFill>
                  <a:srgbClr val="000000"/>
                </a:solidFill>
                <a:ea typeface="ＭＳ Ｐゴシック" charset="-128"/>
              </a:rPr>
              <a:t>自立支援協議会を構成する関係者</a:t>
            </a:r>
            <a:r>
              <a:rPr lang="en-US" altLang="ja-JP" sz="1600" b="1">
                <a:solidFill>
                  <a:srgbClr val="000000"/>
                </a:solidFill>
                <a:ea typeface="ＭＳ Ｐゴシック" charset="-128"/>
              </a:rPr>
              <a:t>】</a:t>
            </a:r>
            <a:endParaRPr lang="ja-JP" altLang="en-US" sz="1600" b="1">
              <a:solidFill>
                <a:srgbClr val="000000"/>
              </a:solidFill>
              <a:ea typeface="ＭＳ Ｐゴシック"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正方形/長方形 31"/>
          <p:cNvSpPr/>
          <p:nvPr/>
        </p:nvSpPr>
        <p:spPr bwMode="auto">
          <a:xfrm>
            <a:off x="7689851" y="2498726"/>
            <a:ext cx="1008063" cy="292100"/>
          </a:xfrm>
          <a:prstGeom prst="rect">
            <a:avLst/>
          </a:prstGeom>
          <a:solidFill>
            <a:schemeClr val="bg1"/>
          </a:solidFill>
          <a:ln w="12700">
            <a:noFill/>
            <a:prstDash val="sysDash"/>
            <a:miter lim="800000"/>
            <a:headEnd/>
            <a:tailEnd/>
          </a:ln>
          <a:effectLst>
            <a:outerShdw blurRad="50800" dist="38100" dir="2700000" algn="tl" rotWithShape="0">
              <a:prstClr val="black">
                <a:alpha val="40000"/>
              </a:prstClr>
            </a:outerShdw>
          </a:effectLst>
        </p:spPr>
        <p:txBody>
          <a:bodyPr lIns="91430" tIns="45714" rIns="91430" bIns="45714" anchor="ctr">
            <a:spAutoFit/>
          </a:bodyPr>
          <a:lstStyle/>
          <a:p>
            <a:pPr marL="266669" indent="-266669" algn="ctr">
              <a:spcBef>
                <a:spcPts val="600"/>
              </a:spcBef>
              <a:defRPr/>
            </a:pPr>
            <a:r>
              <a:rPr lang="ja-JP" altLang="en-US" sz="1300" dirty="0">
                <a:solidFill>
                  <a:prstClr val="black"/>
                </a:solidFill>
                <a:latin typeface="ＭＳ Ｐゴシック"/>
                <a:ea typeface="ＭＳ Ｐゴシック"/>
              </a:rPr>
              <a:t>国 </a:t>
            </a:r>
            <a:r>
              <a:rPr lang="en-US" altLang="ja-JP" sz="1300" dirty="0">
                <a:solidFill>
                  <a:prstClr val="black"/>
                </a:solidFill>
                <a:latin typeface="ＭＳ Ｐゴシック"/>
                <a:ea typeface="ＭＳ Ｐゴシック"/>
              </a:rPr>
              <a:t>1/2</a:t>
            </a:r>
            <a:endParaRPr lang="ja-JP" altLang="en-US" sz="1300" dirty="0">
              <a:solidFill>
                <a:prstClr val="black"/>
              </a:solidFill>
              <a:latin typeface="ＭＳ Ｐゴシック"/>
              <a:ea typeface="ＭＳ Ｐゴシック"/>
            </a:endParaRPr>
          </a:p>
        </p:txBody>
      </p:sp>
      <p:sp>
        <p:nvSpPr>
          <p:cNvPr id="71683" name="Rectangle 22"/>
          <p:cNvSpPr>
            <a:spLocks noChangeArrowheads="1"/>
          </p:cNvSpPr>
          <p:nvPr/>
        </p:nvSpPr>
        <p:spPr bwMode="auto">
          <a:xfrm>
            <a:off x="7832725" y="2781330"/>
            <a:ext cx="1873250" cy="360363"/>
          </a:xfrm>
          <a:prstGeom prst="rect">
            <a:avLst/>
          </a:prstGeom>
          <a:solidFill>
            <a:schemeClr val="bg1"/>
          </a:solidFill>
          <a:ln w="9525" algn="ctr">
            <a:noFill/>
            <a:miter lim="800000"/>
            <a:headEnd/>
            <a:tailEnd/>
          </a:ln>
        </p:spPr>
        <p:txBody>
          <a:bodyPr wrap="none" lIns="91430" tIns="45714" rIns="91430" bIns="45714" anchor="ctr"/>
          <a:lstStyle/>
          <a:p>
            <a:r>
              <a:rPr lang="ja-JP" altLang="en-US" sz="1300" dirty="0">
                <a:solidFill>
                  <a:srgbClr val="000000"/>
                </a:solidFill>
                <a:latin typeface="ＭＳ Ｐゴシック" charset="-128"/>
              </a:rPr>
              <a:t>都道府県・</a:t>
            </a:r>
            <a:endParaRPr lang="en-US" altLang="ja-JP" sz="1300" dirty="0">
              <a:solidFill>
                <a:srgbClr val="000000"/>
              </a:solidFill>
              <a:latin typeface="ＭＳ Ｐゴシック" charset="-128"/>
            </a:endParaRPr>
          </a:p>
          <a:p>
            <a:r>
              <a:rPr lang="ja-JP" altLang="en-US" sz="1300" dirty="0">
                <a:solidFill>
                  <a:srgbClr val="000000"/>
                </a:solidFill>
                <a:latin typeface="ＭＳ Ｐゴシック" charset="-128"/>
              </a:rPr>
              <a:t>市町村</a:t>
            </a:r>
            <a:r>
              <a:rPr lang="en-US" altLang="ja-JP" sz="1300" dirty="0">
                <a:solidFill>
                  <a:srgbClr val="000000"/>
                </a:solidFill>
                <a:latin typeface="ＭＳ Ｐゴシック" charset="-128"/>
              </a:rPr>
              <a:t>1/4</a:t>
            </a:r>
          </a:p>
        </p:txBody>
      </p:sp>
      <p:sp>
        <p:nvSpPr>
          <p:cNvPr id="43" name="Rectangle 3"/>
          <p:cNvSpPr txBox="1">
            <a:spLocks noChangeArrowheads="1"/>
          </p:cNvSpPr>
          <p:nvPr/>
        </p:nvSpPr>
        <p:spPr>
          <a:xfrm>
            <a:off x="3192" y="0"/>
            <a:ext cx="9902825" cy="458788"/>
          </a:xfrm>
          <a:prstGeom prst="rect">
            <a:avLst/>
          </a:prstGeom>
          <a:noFill/>
        </p:spPr>
        <p:txBody>
          <a:bodyPr lIns="91356" tIns="45679" rIns="91356" bIns="45679"/>
          <a:lstStyle/>
          <a:p>
            <a:pPr marL="342860" indent="-342860">
              <a:lnSpc>
                <a:spcPct val="80000"/>
              </a:lnSpc>
              <a:spcBef>
                <a:spcPct val="20000"/>
              </a:spcBef>
              <a:defRPr/>
            </a:pPr>
            <a:r>
              <a:rPr lang="ja-JP" altLang="en-US" sz="2000" kern="0" dirty="0" smtClean="0">
                <a:solidFill>
                  <a:prstClr val="black"/>
                </a:solidFill>
                <a:latin typeface="Calibri"/>
                <a:ea typeface="ＭＳ Ｐゴシック"/>
              </a:rPr>
              <a:t>（参考）</a:t>
            </a:r>
            <a:r>
              <a:rPr lang="ja-JP" altLang="en-US" sz="2400" kern="0" dirty="0" smtClean="0">
                <a:solidFill>
                  <a:prstClr val="black"/>
                </a:solidFill>
                <a:latin typeface="Calibri"/>
                <a:ea typeface="ＭＳ Ｐゴシック"/>
              </a:rPr>
              <a:t>　成年</a:t>
            </a:r>
            <a:r>
              <a:rPr lang="ja-JP" altLang="en-US" sz="2400" kern="0" dirty="0">
                <a:solidFill>
                  <a:prstClr val="black"/>
                </a:solidFill>
                <a:latin typeface="Calibri"/>
                <a:ea typeface="ＭＳ Ｐゴシック"/>
              </a:rPr>
              <a:t>後見制度利用支援事業の必須</a:t>
            </a:r>
            <a:r>
              <a:rPr lang="ja-JP" altLang="en-US" sz="2400" kern="0" dirty="0" smtClean="0">
                <a:solidFill>
                  <a:prstClr val="black"/>
                </a:solidFill>
                <a:latin typeface="Calibri"/>
                <a:ea typeface="ＭＳ Ｐゴシック"/>
              </a:rPr>
              <a:t>事業化（平成</a:t>
            </a:r>
            <a:r>
              <a:rPr lang="en-US" altLang="ja-JP" sz="2400" kern="0" dirty="0" smtClean="0">
                <a:solidFill>
                  <a:prstClr val="black"/>
                </a:solidFill>
                <a:latin typeface="Calibri"/>
                <a:ea typeface="ＭＳ Ｐゴシック"/>
              </a:rPr>
              <a:t>24</a:t>
            </a:r>
            <a:r>
              <a:rPr lang="ja-JP" altLang="en-US" sz="2400" kern="0" dirty="0" smtClean="0">
                <a:solidFill>
                  <a:prstClr val="black"/>
                </a:solidFill>
                <a:latin typeface="Calibri"/>
                <a:ea typeface="ＭＳ Ｐゴシック"/>
              </a:rPr>
              <a:t>年４月施行）</a:t>
            </a:r>
            <a:endParaRPr lang="ja-JP" altLang="en-US" sz="2400" kern="0" dirty="0">
              <a:solidFill>
                <a:prstClr val="black"/>
              </a:solidFill>
              <a:latin typeface="Calibri"/>
              <a:ea typeface="ＭＳ Ｐゴシック"/>
            </a:endParaRPr>
          </a:p>
        </p:txBody>
      </p:sp>
      <p:grpSp>
        <p:nvGrpSpPr>
          <p:cNvPr id="2" name="グループ化 32"/>
          <p:cNvGrpSpPr>
            <a:grpSpLocks/>
          </p:cNvGrpSpPr>
          <p:nvPr/>
        </p:nvGrpSpPr>
        <p:grpSpPr bwMode="auto">
          <a:xfrm>
            <a:off x="200028" y="2276476"/>
            <a:ext cx="9531350" cy="4254500"/>
            <a:chOff x="323850" y="1643477"/>
            <a:chExt cx="8945756" cy="5169378"/>
          </a:xfrm>
        </p:grpSpPr>
        <p:sp>
          <p:nvSpPr>
            <p:cNvPr id="71691" name="Line 2"/>
            <p:cNvSpPr>
              <a:spLocks noChangeShapeType="1"/>
            </p:cNvSpPr>
            <p:nvPr/>
          </p:nvSpPr>
          <p:spPr bwMode="auto">
            <a:xfrm>
              <a:off x="6156325" y="3069530"/>
              <a:ext cx="0" cy="2952750"/>
            </a:xfrm>
            <a:prstGeom prst="line">
              <a:avLst/>
            </a:prstGeom>
            <a:noFill/>
            <a:ln w="63500">
              <a:solidFill>
                <a:schemeClr val="tx1"/>
              </a:solidFill>
              <a:round/>
              <a:headEnd/>
              <a:tailEnd type="triangle" w="med" len="med"/>
            </a:ln>
          </p:spPr>
          <p:txBody>
            <a:bodyPr wrap="none" anchor="ctr"/>
            <a:lstStyle/>
            <a:p>
              <a:endParaRPr lang="ja-JP" altLang="en-US">
                <a:solidFill>
                  <a:prstClr val="black"/>
                </a:solidFill>
              </a:endParaRPr>
            </a:p>
          </p:txBody>
        </p:sp>
        <p:sp>
          <p:nvSpPr>
            <p:cNvPr id="71692" name="AutoShape 3"/>
            <p:cNvSpPr>
              <a:spLocks noChangeArrowheads="1"/>
            </p:cNvSpPr>
            <p:nvPr/>
          </p:nvSpPr>
          <p:spPr bwMode="auto">
            <a:xfrm>
              <a:off x="755650" y="5661918"/>
              <a:ext cx="1368425" cy="578245"/>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相談支援</a:t>
              </a:r>
            </a:p>
            <a:p>
              <a:pPr algn="ctr"/>
              <a:r>
                <a:rPr lang="ja-JP" altLang="en-US" sz="1300" dirty="0">
                  <a:solidFill>
                    <a:srgbClr val="000000"/>
                  </a:solidFill>
                  <a:latin typeface="ＭＳ Ｐゴシック" charset="-128"/>
                </a:rPr>
                <a:t>事業者等</a:t>
              </a:r>
            </a:p>
          </p:txBody>
        </p:sp>
        <p:sp>
          <p:nvSpPr>
            <p:cNvPr id="71693" name="AutoShape 4"/>
            <p:cNvSpPr>
              <a:spLocks noChangeArrowheads="1"/>
            </p:cNvSpPr>
            <p:nvPr/>
          </p:nvSpPr>
          <p:spPr bwMode="auto">
            <a:xfrm>
              <a:off x="2987675" y="5661917"/>
              <a:ext cx="1800225" cy="503238"/>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市町村</a:t>
              </a:r>
            </a:p>
          </p:txBody>
        </p:sp>
        <p:sp>
          <p:nvSpPr>
            <p:cNvPr id="71694" name="AutoShape 5"/>
            <p:cNvSpPr>
              <a:spLocks noChangeArrowheads="1"/>
            </p:cNvSpPr>
            <p:nvPr/>
          </p:nvSpPr>
          <p:spPr bwMode="auto">
            <a:xfrm>
              <a:off x="6948488" y="3356867"/>
              <a:ext cx="1800225" cy="1017382"/>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後見人</a:t>
              </a:r>
            </a:p>
            <a:p>
              <a:pPr algn="ctr"/>
              <a:r>
                <a:rPr lang="ja-JP" altLang="en-US" sz="1300" dirty="0">
                  <a:solidFill>
                    <a:srgbClr val="000000"/>
                  </a:solidFill>
                  <a:latin typeface="ＭＳ Ｐゴシック" charset="-128"/>
                </a:rPr>
                <a:t>保佐人</a:t>
              </a:r>
            </a:p>
            <a:p>
              <a:pPr algn="ctr"/>
              <a:r>
                <a:rPr lang="ja-JP" altLang="en-US" sz="1300" dirty="0">
                  <a:solidFill>
                    <a:srgbClr val="000000"/>
                  </a:solidFill>
                  <a:latin typeface="ＭＳ Ｐゴシック" charset="-128"/>
                </a:rPr>
                <a:t>補助人</a:t>
              </a:r>
            </a:p>
          </p:txBody>
        </p:sp>
        <p:sp>
          <p:nvSpPr>
            <p:cNvPr id="71695" name="AutoShape 6"/>
            <p:cNvSpPr>
              <a:spLocks noChangeArrowheads="1"/>
            </p:cNvSpPr>
            <p:nvPr/>
          </p:nvSpPr>
          <p:spPr bwMode="auto">
            <a:xfrm>
              <a:off x="2195513" y="5590480"/>
              <a:ext cx="720725" cy="647700"/>
            </a:xfrm>
            <a:prstGeom prst="rightArrow">
              <a:avLst>
                <a:gd name="adj1" fmla="val 50000"/>
                <a:gd name="adj2" fmla="val 27819"/>
              </a:avLst>
            </a:prstGeom>
            <a:solidFill>
              <a:srgbClr val="FFFF66"/>
            </a:solidFill>
            <a:ln w="9525">
              <a:solidFill>
                <a:schemeClr val="tx1"/>
              </a:solidFill>
              <a:miter lim="800000"/>
              <a:headEnd/>
              <a:tailEnd/>
            </a:ln>
          </p:spPr>
          <p:txBody>
            <a:bodyPr wrap="none" anchor="ctr"/>
            <a:lstStyle/>
            <a:p>
              <a:pPr algn="ctr"/>
              <a:r>
                <a:rPr lang="ja-JP" altLang="en-US" sz="1300" dirty="0">
                  <a:solidFill>
                    <a:srgbClr val="000000"/>
                  </a:solidFill>
                  <a:latin typeface="ＭＳ Ｐゴシック" charset="-128"/>
                </a:rPr>
                <a:t>連絡</a:t>
              </a:r>
            </a:p>
          </p:txBody>
        </p:sp>
        <p:sp>
          <p:nvSpPr>
            <p:cNvPr id="71696" name="AutoShape 7"/>
            <p:cNvSpPr>
              <a:spLocks noChangeArrowheads="1"/>
            </p:cNvSpPr>
            <p:nvPr/>
          </p:nvSpPr>
          <p:spPr bwMode="auto">
            <a:xfrm>
              <a:off x="6877050" y="5949255"/>
              <a:ext cx="1801813" cy="576262"/>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家庭裁判所</a:t>
              </a:r>
            </a:p>
          </p:txBody>
        </p:sp>
        <p:sp>
          <p:nvSpPr>
            <p:cNvPr id="71697" name="AutoShape 8"/>
            <p:cNvSpPr>
              <a:spLocks noChangeArrowheads="1"/>
            </p:cNvSpPr>
            <p:nvPr/>
          </p:nvSpPr>
          <p:spPr bwMode="auto">
            <a:xfrm>
              <a:off x="4859338" y="5804792"/>
              <a:ext cx="1946275" cy="863600"/>
            </a:xfrm>
            <a:prstGeom prst="rightArrow">
              <a:avLst>
                <a:gd name="adj1" fmla="val 50000"/>
                <a:gd name="adj2" fmla="val 56342"/>
              </a:avLst>
            </a:prstGeom>
            <a:solidFill>
              <a:srgbClr val="FFFF66"/>
            </a:solidFill>
            <a:ln w="9525">
              <a:solidFill>
                <a:schemeClr val="tx1"/>
              </a:solidFill>
              <a:miter lim="800000"/>
              <a:headEnd/>
              <a:tailEnd/>
            </a:ln>
          </p:spPr>
          <p:txBody>
            <a:bodyPr wrap="none" anchor="ctr"/>
            <a:lstStyle/>
            <a:p>
              <a:pPr algn="ctr"/>
              <a:r>
                <a:rPr lang="ja-JP" altLang="en-US" sz="1300" dirty="0">
                  <a:solidFill>
                    <a:srgbClr val="000000"/>
                  </a:solidFill>
                  <a:latin typeface="ＭＳ Ｐゴシック" charset="-128"/>
                </a:rPr>
                <a:t>申立て</a:t>
              </a:r>
            </a:p>
          </p:txBody>
        </p:sp>
        <p:sp>
          <p:nvSpPr>
            <p:cNvPr id="71698" name="AutoShape 9"/>
            <p:cNvSpPr>
              <a:spLocks noChangeArrowheads="1"/>
            </p:cNvSpPr>
            <p:nvPr/>
          </p:nvSpPr>
          <p:spPr bwMode="auto">
            <a:xfrm>
              <a:off x="7381875" y="4364930"/>
              <a:ext cx="792163" cy="1468878"/>
            </a:xfrm>
            <a:prstGeom prst="upArrow">
              <a:avLst>
                <a:gd name="adj1" fmla="val 50000"/>
                <a:gd name="adj2" fmla="val 45438"/>
              </a:avLst>
            </a:prstGeom>
            <a:solidFill>
              <a:srgbClr val="FFFF66"/>
            </a:solidFill>
            <a:ln w="9525">
              <a:solidFill>
                <a:schemeClr val="tx1"/>
              </a:solidFill>
              <a:miter lim="800000"/>
              <a:headEnd/>
              <a:tailEnd/>
            </a:ln>
          </p:spPr>
          <p:txBody>
            <a:bodyPr vert="eaVert" wrap="none" anchor="ctr"/>
            <a:lstStyle/>
            <a:p>
              <a:pPr algn="ctr"/>
              <a:r>
                <a:rPr lang="ja-JP" altLang="en-US" sz="1300" dirty="0">
                  <a:solidFill>
                    <a:srgbClr val="000000"/>
                  </a:solidFill>
                  <a:latin typeface="ＭＳ Ｐゴシック" charset="-128"/>
                </a:rPr>
                <a:t>審判･選任</a:t>
              </a:r>
            </a:p>
          </p:txBody>
        </p:sp>
        <p:sp>
          <p:nvSpPr>
            <p:cNvPr id="71699" name="AutoShape 10"/>
            <p:cNvSpPr>
              <a:spLocks noChangeArrowheads="1"/>
            </p:cNvSpPr>
            <p:nvPr/>
          </p:nvSpPr>
          <p:spPr bwMode="auto">
            <a:xfrm>
              <a:off x="323850" y="1990030"/>
              <a:ext cx="4248150" cy="2735262"/>
            </a:xfrm>
            <a:prstGeom prst="roundRect">
              <a:avLst>
                <a:gd name="adj" fmla="val 16667"/>
              </a:avLst>
            </a:prstGeom>
            <a:solidFill>
              <a:schemeClr val="bg1"/>
            </a:solidFill>
            <a:ln w="9525">
              <a:solidFill>
                <a:schemeClr val="tx1"/>
              </a:solidFill>
              <a:round/>
              <a:headEnd/>
              <a:tailEnd/>
            </a:ln>
          </p:spPr>
          <p:txBody>
            <a:bodyPr wrap="none" anchor="ctr"/>
            <a:lstStyle/>
            <a:p>
              <a:endParaRPr lang="ja-JP" altLang="en-US" sz="1300" dirty="0">
                <a:solidFill>
                  <a:srgbClr val="000000"/>
                </a:solidFill>
                <a:latin typeface="ＭＳ Ｐゴシック" charset="-128"/>
              </a:endParaRPr>
            </a:p>
          </p:txBody>
        </p:sp>
        <p:sp>
          <p:nvSpPr>
            <p:cNvPr id="71700" name="AutoShape 11"/>
            <p:cNvSpPr>
              <a:spLocks noChangeArrowheads="1"/>
            </p:cNvSpPr>
            <p:nvPr/>
          </p:nvSpPr>
          <p:spPr bwMode="auto">
            <a:xfrm>
              <a:off x="684213" y="2853630"/>
              <a:ext cx="3540125" cy="1871662"/>
            </a:xfrm>
            <a:prstGeom prst="roundRect">
              <a:avLst>
                <a:gd name="adj" fmla="val 16667"/>
              </a:avLst>
            </a:prstGeom>
            <a:solidFill>
              <a:srgbClr val="CCFFFF"/>
            </a:solidFill>
            <a:ln w="9525">
              <a:solidFill>
                <a:schemeClr val="tx1"/>
              </a:solidFill>
              <a:round/>
              <a:headEnd/>
              <a:tailEnd/>
            </a:ln>
          </p:spPr>
          <p:txBody>
            <a:bodyPr wrap="none" anchor="ctr"/>
            <a:lstStyle/>
            <a:p>
              <a:r>
                <a:rPr lang="ja-JP" altLang="en-US" sz="1300" b="1" dirty="0">
                  <a:solidFill>
                    <a:srgbClr val="000000"/>
                  </a:solidFill>
                  <a:latin typeface="ＭＳ Ｐゴシック" charset="-128"/>
                </a:rPr>
                <a:t>対象者</a:t>
              </a:r>
              <a:endParaRPr lang="en-US" altLang="ja-JP" sz="1300" dirty="0">
                <a:solidFill>
                  <a:srgbClr val="000000"/>
                </a:solidFill>
                <a:latin typeface="ＭＳ Ｐゴシック" charset="-128"/>
              </a:endParaRPr>
            </a:p>
            <a:p>
              <a:endParaRPr lang="en-US" altLang="ja-JP" sz="1300" b="1" dirty="0">
                <a:solidFill>
                  <a:srgbClr val="000000"/>
                </a:solidFill>
                <a:latin typeface="ＭＳ Ｐゴシック" charset="-128"/>
              </a:endParaRPr>
            </a:p>
            <a:p>
              <a:endParaRPr lang="en-US" altLang="ja-JP" sz="1300" b="1" dirty="0">
                <a:solidFill>
                  <a:srgbClr val="000000"/>
                </a:solidFill>
                <a:latin typeface="ＭＳ Ｐゴシック" charset="-128"/>
              </a:endParaRPr>
            </a:p>
            <a:p>
              <a:endParaRPr lang="en-US" altLang="ja-JP" sz="1300" b="1" dirty="0">
                <a:solidFill>
                  <a:srgbClr val="000000"/>
                </a:solidFill>
                <a:latin typeface="ＭＳ Ｐゴシック" charset="-128"/>
              </a:endParaRPr>
            </a:p>
            <a:p>
              <a:endParaRPr lang="en-US" altLang="ja-JP" sz="1300" b="1" dirty="0">
                <a:solidFill>
                  <a:srgbClr val="000000"/>
                </a:solidFill>
                <a:latin typeface="ＭＳ Ｐゴシック" charset="-128"/>
              </a:endParaRPr>
            </a:p>
            <a:p>
              <a:endParaRPr lang="en-US" altLang="ja-JP" sz="1300" b="1" dirty="0">
                <a:solidFill>
                  <a:srgbClr val="000000"/>
                </a:solidFill>
                <a:latin typeface="ＭＳ Ｐゴシック" charset="-128"/>
              </a:endParaRPr>
            </a:p>
          </p:txBody>
        </p:sp>
        <p:sp>
          <p:nvSpPr>
            <p:cNvPr id="71701" name="Text Box 13"/>
            <p:cNvSpPr txBox="1">
              <a:spLocks noChangeArrowheads="1"/>
            </p:cNvSpPr>
            <p:nvPr/>
          </p:nvSpPr>
          <p:spPr bwMode="auto">
            <a:xfrm>
              <a:off x="323850" y="2039630"/>
              <a:ext cx="4248150" cy="598426"/>
            </a:xfrm>
            <a:prstGeom prst="rect">
              <a:avLst/>
            </a:prstGeom>
            <a:noFill/>
            <a:ln w="9525">
              <a:noFill/>
              <a:miter lim="800000"/>
              <a:headEnd/>
              <a:tailEnd/>
            </a:ln>
          </p:spPr>
          <p:txBody>
            <a:bodyPr>
              <a:spAutoFit/>
            </a:bodyPr>
            <a:lstStyle/>
            <a:p>
              <a:pPr algn="ctr"/>
              <a:r>
                <a:rPr lang="ja-JP" altLang="en-US" sz="1300" dirty="0">
                  <a:solidFill>
                    <a:srgbClr val="000000"/>
                  </a:solidFill>
                  <a:latin typeface="ＭＳ Ｐゴシック" charset="-128"/>
                </a:rPr>
                <a:t>障害者福祉サービスを利用し、又は利用しようとする</a:t>
              </a:r>
              <a:endParaRPr lang="en-US" altLang="ja-JP" sz="1300" dirty="0">
                <a:solidFill>
                  <a:srgbClr val="000000"/>
                </a:solidFill>
                <a:latin typeface="ＭＳ Ｐゴシック" charset="-128"/>
              </a:endParaRPr>
            </a:p>
            <a:p>
              <a:pPr algn="ctr"/>
              <a:r>
                <a:rPr lang="ja-JP" altLang="en-US" sz="1300" dirty="0">
                  <a:solidFill>
                    <a:srgbClr val="000000"/>
                  </a:solidFill>
                  <a:latin typeface="ＭＳ Ｐゴシック" charset="-128"/>
                </a:rPr>
                <a:t>知的障害者及び精神障害者</a:t>
              </a:r>
            </a:p>
          </p:txBody>
        </p:sp>
        <p:sp>
          <p:nvSpPr>
            <p:cNvPr id="71702" name="AutoShape 16"/>
            <p:cNvSpPr>
              <a:spLocks noChangeArrowheads="1"/>
            </p:cNvSpPr>
            <p:nvPr/>
          </p:nvSpPr>
          <p:spPr bwMode="auto">
            <a:xfrm>
              <a:off x="1042988" y="4768051"/>
              <a:ext cx="792162" cy="820470"/>
            </a:xfrm>
            <a:prstGeom prst="upArrow">
              <a:avLst>
                <a:gd name="adj1" fmla="val 50000"/>
                <a:gd name="adj2" fmla="val 29557"/>
              </a:avLst>
            </a:prstGeom>
            <a:solidFill>
              <a:srgbClr val="FFFF66"/>
            </a:solidFill>
            <a:ln w="9525">
              <a:solidFill>
                <a:schemeClr val="tx1"/>
              </a:solidFill>
              <a:miter lim="800000"/>
              <a:headEnd/>
              <a:tailEnd/>
            </a:ln>
          </p:spPr>
          <p:txBody>
            <a:bodyPr vert="eaVert" wrap="none" anchor="ctr"/>
            <a:lstStyle/>
            <a:p>
              <a:pPr algn="ctr"/>
              <a:r>
                <a:rPr lang="ja-JP" altLang="en-US" sz="1300" dirty="0">
                  <a:solidFill>
                    <a:srgbClr val="000000"/>
                  </a:solidFill>
                  <a:latin typeface="ＭＳ Ｐゴシック" charset="-128"/>
                </a:rPr>
                <a:t>発見</a:t>
              </a:r>
            </a:p>
          </p:txBody>
        </p:sp>
        <p:sp>
          <p:nvSpPr>
            <p:cNvPr id="71703" name="AutoShape 17"/>
            <p:cNvSpPr>
              <a:spLocks noChangeArrowheads="1"/>
            </p:cNvSpPr>
            <p:nvPr/>
          </p:nvSpPr>
          <p:spPr bwMode="auto">
            <a:xfrm>
              <a:off x="3059113" y="4768051"/>
              <a:ext cx="792162" cy="820470"/>
            </a:xfrm>
            <a:prstGeom prst="upArrow">
              <a:avLst>
                <a:gd name="adj1" fmla="val 50000"/>
                <a:gd name="adj2" fmla="val 29509"/>
              </a:avLst>
            </a:prstGeom>
            <a:solidFill>
              <a:srgbClr val="FFFF66"/>
            </a:solidFill>
            <a:ln w="9525">
              <a:solidFill>
                <a:schemeClr val="tx1"/>
              </a:solidFill>
              <a:miter lim="800000"/>
              <a:headEnd/>
              <a:tailEnd/>
            </a:ln>
          </p:spPr>
          <p:txBody>
            <a:bodyPr vert="eaVert" wrap="none" anchor="ctr"/>
            <a:lstStyle/>
            <a:p>
              <a:pPr algn="ctr"/>
              <a:r>
                <a:rPr lang="ja-JP" altLang="en-US" sz="1300" dirty="0">
                  <a:solidFill>
                    <a:srgbClr val="000000"/>
                  </a:solidFill>
                  <a:latin typeface="ＭＳ Ｐゴシック" charset="-128"/>
                </a:rPr>
                <a:t>発見</a:t>
              </a:r>
            </a:p>
          </p:txBody>
        </p:sp>
        <p:sp>
          <p:nvSpPr>
            <p:cNvPr id="71704" name="AutoShape 19"/>
            <p:cNvSpPr>
              <a:spLocks noChangeArrowheads="1"/>
            </p:cNvSpPr>
            <p:nvPr/>
          </p:nvSpPr>
          <p:spPr bwMode="auto">
            <a:xfrm>
              <a:off x="4651146" y="2132905"/>
              <a:ext cx="2729142" cy="936625"/>
            </a:xfrm>
            <a:prstGeom prst="roundRect">
              <a:avLst>
                <a:gd name="adj" fmla="val 16667"/>
              </a:avLst>
            </a:prstGeom>
            <a:solidFill>
              <a:schemeClr val="bg1"/>
            </a:solidFill>
            <a:ln w="38100" cmpd="dbl" algn="ctr">
              <a:solidFill>
                <a:schemeClr val="tx1"/>
              </a:solidFill>
              <a:round/>
              <a:headEnd/>
              <a:tailEnd/>
            </a:ln>
          </p:spPr>
          <p:txBody>
            <a:bodyPr wrap="none" anchor="ctr"/>
            <a:lstStyle/>
            <a:p>
              <a:pPr algn="ctr"/>
              <a:r>
                <a:rPr lang="ja-JP" altLang="en-US" sz="1300" dirty="0">
                  <a:solidFill>
                    <a:srgbClr val="000000"/>
                  </a:solidFill>
                  <a:latin typeface="ＭＳ Ｐゴシック" charset="-128"/>
                </a:rPr>
                <a:t>市町村</a:t>
              </a:r>
            </a:p>
            <a:p>
              <a:pPr algn="ctr"/>
              <a:r>
                <a:rPr lang="ja-JP" altLang="en-US" sz="1300" dirty="0">
                  <a:solidFill>
                    <a:srgbClr val="000000"/>
                  </a:solidFill>
                  <a:latin typeface="ＭＳ Ｐゴシック" charset="-128"/>
                </a:rPr>
                <a:t>申立費用及び後見人等の報酬を助成</a:t>
              </a:r>
              <a:endParaRPr lang="en-US" altLang="ja-JP" sz="1300" dirty="0">
                <a:solidFill>
                  <a:srgbClr val="000000"/>
                </a:solidFill>
                <a:latin typeface="ＭＳ Ｐゴシック" charset="-128"/>
              </a:endParaRPr>
            </a:p>
            <a:p>
              <a:pPr algn="ctr"/>
              <a:r>
                <a:rPr lang="en-US" altLang="ja-JP" sz="1300" dirty="0">
                  <a:solidFill>
                    <a:srgbClr val="000000"/>
                  </a:solidFill>
                  <a:latin typeface="ＭＳ Ｐゴシック" charset="-128"/>
                </a:rPr>
                <a:t>※</a:t>
              </a:r>
              <a:r>
                <a:rPr lang="ja-JP" altLang="en-US" sz="1300" dirty="0">
                  <a:solidFill>
                    <a:srgbClr val="000000"/>
                  </a:solidFill>
                  <a:latin typeface="ＭＳ Ｐゴシック" charset="-128"/>
                </a:rPr>
                <a:t>　地域生活支援事業の位置付け</a:t>
              </a:r>
            </a:p>
          </p:txBody>
        </p:sp>
        <p:sp>
          <p:nvSpPr>
            <p:cNvPr id="71705" name="Line 20"/>
            <p:cNvSpPr>
              <a:spLocks noChangeShapeType="1"/>
            </p:cNvSpPr>
            <p:nvPr/>
          </p:nvSpPr>
          <p:spPr bwMode="auto">
            <a:xfrm flipH="1">
              <a:off x="5724525" y="3069530"/>
              <a:ext cx="1588" cy="647700"/>
            </a:xfrm>
            <a:prstGeom prst="line">
              <a:avLst/>
            </a:prstGeom>
            <a:noFill/>
            <a:ln w="63500">
              <a:solidFill>
                <a:schemeClr val="tx1"/>
              </a:solidFill>
              <a:round/>
              <a:headEnd/>
              <a:tailEnd type="triangle" w="med" len="med"/>
            </a:ln>
          </p:spPr>
          <p:txBody>
            <a:bodyPr wrap="none" anchor="ctr"/>
            <a:lstStyle/>
            <a:p>
              <a:endParaRPr lang="ja-JP" altLang="en-US">
                <a:solidFill>
                  <a:prstClr val="black"/>
                </a:solidFill>
              </a:endParaRPr>
            </a:p>
          </p:txBody>
        </p:sp>
        <p:sp>
          <p:nvSpPr>
            <p:cNvPr id="71706" name="AutoShape 23"/>
            <p:cNvSpPr>
              <a:spLocks noChangeArrowheads="1"/>
            </p:cNvSpPr>
            <p:nvPr/>
          </p:nvSpPr>
          <p:spPr bwMode="auto">
            <a:xfrm>
              <a:off x="8334569" y="2154913"/>
              <a:ext cx="935037" cy="936625"/>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国</a:t>
              </a:r>
            </a:p>
            <a:p>
              <a:pPr algn="ctr"/>
              <a:r>
                <a:rPr lang="ja-JP" altLang="en-US" sz="1300" dirty="0">
                  <a:solidFill>
                    <a:srgbClr val="000000"/>
                  </a:solidFill>
                  <a:latin typeface="ＭＳ Ｐゴシック" charset="-128"/>
                </a:rPr>
                <a:t>都道府県</a:t>
              </a:r>
            </a:p>
          </p:txBody>
        </p:sp>
        <p:sp>
          <p:nvSpPr>
            <p:cNvPr id="71707" name="AutoShape 18"/>
            <p:cNvSpPr>
              <a:spLocks noChangeArrowheads="1"/>
            </p:cNvSpPr>
            <p:nvPr/>
          </p:nvSpPr>
          <p:spPr bwMode="auto">
            <a:xfrm>
              <a:off x="4284663" y="3572767"/>
              <a:ext cx="2519362" cy="649288"/>
            </a:xfrm>
            <a:prstGeom prst="leftArrow">
              <a:avLst>
                <a:gd name="adj1" fmla="val 50000"/>
                <a:gd name="adj2" fmla="val 97005"/>
              </a:avLst>
            </a:prstGeom>
            <a:solidFill>
              <a:srgbClr val="FFFF66"/>
            </a:solidFill>
            <a:ln w="9525">
              <a:solidFill>
                <a:schemeClr val="tx1"/>
              </a:solidFill>
              <a:miter lim="800000"/>
              <a:headEnd/>
              <a:tailEnd/>
            </a:ln>
          </p:spPr>
          <p:txBody>
            <a:bodyPr wrap="none" anchor="ctr"/>
            <a:lstStyle/>
            <a:p>
              <a:pPr algn="ctr"/>
              <a:r>
                <a:rPr lang="ja-JP" altLang="en-US" sz="1300" dirty="0">
                  <a:solidFill>
                    <a:srgbClr val="000000"/>
                  </a:solidFill>
                  <a:latin typeface="ＭＳ Ｐゴシック" charset="-128"/>
                </a:rPr>
                <a:t>後見等支援</a:t>
              </a:r>
            </a:p>
          </p:txBody>
        </p:sp>
        <p:sp>
          <p:nvSpPr>
            <p:cNvPr id="71708" name="Line 27"/>
            <p:cNvSpPr>
              <a:spLocks noChangeShapeType="1"/>
            </p:cNvSpPr>
            <p:nvPr/>
          </p:nvSpPr>
          <p:spPr bwMode="auto">
            <a:xfrm flipH="1">
              <a:off x="7420580" y="2780984"/>
              <a:ext cx="920406" cy="0"/>
            </a:xfrm>
            <a:prstGeom prst="line">
              <a:avLst/>
            </a:prstGeom>
            <a:noFill/>
            <a:ln w="50800">
              <a:solidFill>
                <a:schemeClr val="tx1"/>
              </a:solidFill>
              <a:round/>
              <a:headEnd/>
              <a:tailEnd type="triangle" w="med" len="med"/>
            </a:ln>
          </p:spPr>
          <p:txBody>
            <a:bodyPr/>
            <a:lstStyle/>
            <a:p>
              <a:endParaRPr lang="ja-JP" altLang="en-US">
                <a:solidFill>
                  <a:prstClr val="black"/>
                </a:solidFill>
              </a:endParaRPr>
            </a:p>
          </p:txBody>
        </p:sp>
        <p:sp>
          <p:nvSpPr>
            <p:cNvPr id="71709" name="Text Box 28"/>
            <p:cNvSpPr txBox="1">
              <a:spLocks noChangeArrowheads="1"/>
            </p:cNvSpPr>
            <p:nvPr/>
          </p:nvSpPr>
          <p:spPr bwMode="auto">
            <a:xfrm>
              <a:off x="7488164" y="1643477"/>
              <a:ext cx="878574" cy="355315"/>
            </a:xfrm>
            <a:prstGeom prst="rect">
              <a:avLst/>
            </a:prstGeom>
            <a:noFill/>
            <a:ln w="9525">
              <a:noFill/>
              <a:miter lim="800000"/>
              <a:headEnd/>
              <a:tailEnd/>
            </a:ln>
          </p:spPr>
          <p:txBody>
            <a:bodyPr>
              <a:spAutoFit/>
            </a:bodyPr>
            <a:lstStyle/>
            <a:p>
              <a:pPr>
                <a:spcBef>
                  <a:spcPct val="50000"/>
                </a:spcBef>
              </a:pPr>
              <a:r>
                <a:rPr lang="ja-JP" altLang="en-US" sz="1300" dirty="0">
                  <a:solidFill>
                    <a:srgbClr val="000000"/>
                  </a:solidFill>
                  <a:latin typeface="ＭＳ Ｐゴシック" charset="-128"/>
                </a:rPr>
                <a:t>財政支援</a:t>
              </a:r>
            </a:p>
          </p:txBody>
        </p:sp>
        <p:sp>
          <p:nvSpPr>
            <p:cNvPr id="71710" name="Text Box 29"/>
            <p:cNvSpPr txBox="1">
              <a:spLocks noChangeArrowheads="1"/>
            </p:cNvSpPr>
            <p:nvPr/>
          </p:nvSpPr>
          <p:spPr bwMode="auto">
            <a:xfrm>
              <a:off x="5317462" y="3069527"/>
              <a:ext cx="361084" cy="848605"/>
            </a:xfrm>
            <a:prstGeom prst="rect">
              <a:avLst/>
            </a:prstGeom>
            <a:noFill/>
            <a:ln w="9525">
              <a:noFill/>
              <a:miter lim="800000"/>
              <a:headEnd/>
              <a:tailEnd/>
            </a:ln>
          </p:spPr>
          <p:txBody>
            <a:bodyPr vert="eaVert">
              <a:spAutoFit/>
            </a:bodyPr>
            <a:lstStyle/>
            <a:p>
              <a:pPr>
                <a:spcBef>
                  <a:spcPct val="50000"/>
                </a:spcBef>
              </a:pPr>
              <a:r>
                <a:rPr lang="ja-JP" altLang="en-US" sz="1300" dirty="0">
                  <a:solidFill>
                    <a:srgbClr val="000000"/>
                  </a:solidFill>
                  <a:latin typeface="ＭＳ Ｐゴシック" charset="-128"/>
                </a:rPr>
                <a:t>助成</a:t>
              </a:r>
            </a:p>
          </p:txBody>
        </p:sp>
        <p:sp>
          <p:nvSpPr>
            <p:cNvPr id="71711" name="Text Box 30"/>
            <p:cNvSpPr txBox="1">
              <a:spLocks noChangeArrowheads="1"/>
            </p:cNvSpPr>
            <p:nvPr/>
          </p:nvSpPr>
          <p:spPr bwMode="auto">
            <a:xfrm>
              <a:off x="6254072" y="4509391"/>
              <a:ext cx="361084" cy="719138"/>
            </a:xfrm>
            <a:prstGeom prst="rect">
              <a:avLst/>
            </a:prstGeom>
            <a:noFill/>
            <a:ln w="9525">
              <a:noFill/>
              <a:miter lim="800000"/>
              <a:headEnd/>
              <a:tailEnd/>
            </a:ln>
          </p:spPr>
          <p:txBody>
            <a:bodyPr vert="eaVert">
              <a:spAutoFit/>
            </a:bodyPr>
            <a:lstStyle/>
            <a:p>
              <a:pPr>
                <a:spcBef>
                  <a:spcPct val="50000"/>
                </a:spcBef>
              </a:pPr>
              <a:r>
                <a:rPr lang="ja-JP" altLang="en-US" sz="1300" dirty="0">
                  <a:solidFill>
                    <a:srgbClr val="000000"/>
                  </a:solidFill>
                  <a:latin typeface="ＭＳ Ｐゴシック" charset="-128"/>
                </a:rPr>
                <a:t>助成</a:t>
              </a:r>
            </a:p>
          </p:txBody>
        </p:sp>
        <p:sp>
          <p:nvSpPr>
            <p:cNvPr id="71712" name="AutoShape 31"/>
            <p:cNvSpPr>
              <a:spLocks noChangeArrowheads="1"/>
            </p:cNvSpPr>
            <p:nvPr/>
          </p:nvSpPr>
          <p:spPr bwMode="auto">
            <a:xfrm>
              <a:off x="2987675" y="6309617"/>
              <a:ext cx="1800225" cy="503238"/>
            </a:xfrm>
            <a:prstGeom prst="roundRect">
              <a:avLst>
                <a:gd name="adj" fmla="val 16667"/>
              </a:avLst>
            </a:prstGeom>
            <a:solidFill>
              <a:schemeClr val="bg1"/>
            </a:solidFill>
            <a:ln w="9525">
              <a:solidFill>
                <a:schemeClr val="tx1"/>
              </a:solidFill>
              <a:round/>
              <a:headEnd/>
              <a:tailEnd/>
            </a:ln>
          </p:spPr>
          <p:txBody>
            <a:bodyPr wrap="none" anchor="ctr"/>
            <a:lstStyle/>
            <a:p>
              <a:pPr algn="ctr"/>
              <a:r>
                <a:rPr lang="ja-JP" altLang="en-US" sz="1300" dirty="0">
                  <a:solidFill>
                    <a:srgbClr val="000000"/>
                  </a:solidFill>
                  <a:latin typeface="ＭＳ Ｐゴシック" charset="-128"/>
                </a:rPr>
                <a:t>親族・検察官等</a:t>
              </a:r>
            </a:p>
          </p:txBody>
        </p:sp>
        <p:sp>
          <p:nvSpPr>
            <p:cNvPr id="71713" name="テキスト ボックス 31"/>
            <p:cNvSpPr txBox="1">
              <a:spLocks noChangeArrowheads="1"/>
            </p:cNvSpPr>
            <p:nvPr/>
          </p:nvSpPr>
          <p:spPr bwMode="auto">
            <a:xfrm>
              <a:off x="683568" y="3344416"/>
              <a:ext cx="3528392" cy="1084484"/>
            </a:xfrm>
            <a:prstGeom prst="rect">
              <a:avLst/>
            </a:prstGeom>
            <a:noFill/>
            <a:ln w="9525">
              <a:noFill/>
              <a:miter lim="800000"/>
              <a:headEnd/>
              <a:tailEnd/>
            </a:ln>
          </p:spPr>
          <p:txBody>
            <a:bodyPr>
              <a:spAutoFit/>
            </a:bodyPr>
            <a:lstStyle/>
            <a:p>
              <a:pPr marL="88889" indent="-88889"/>
              <a:r>
                <a:rPr lang="ja-JP" altLang="en-US" sz="1300" dirty="0">
                  <a:solidFill>
                    <a:srgbClr val="000000"/>
                  </a:solidFill>
                  <a:latin typeface="ＭＳ Ｐゴシック" charset="-128"/>
                </a:rPr>
                <a:t>・　成年後見制度を利用することが有用であると認められる障害者で成年後見制度の利用に要する経費について補助を受けなければ成年後見制度の利用が困難であると認められるもの</a:t>
              </a:r>
              <a:endParaRPr lang="en-US" altLang="ja-JP" sz="1300" dirty="0">
                <a:solidFill>
                  <a:srgbClr val="000000"/>
                </a:solidFill>
                <a:latin typeface="ＭＳ Ｐゴシック" charset="-128"/>
              </a:endParaRPr>
            </a:p>
          </p:txBody>
        </p:sp>
      </p:grpSp>
      <p:sp>
        <p:nvSpPr>
          <p:cNvPr id="30724" name="Text Box 2"/>
          <p:cNvSpPr txBox="1">
            <a:spLocks noChangeArrowheads="1"/>
          </p:cNvSpPr>
          <p:nvPr/>
        </p:nvSpPr>
        <p:spPr bwMode="auto">
          <a:xfrm>
            <a:off x="125414" y="404813"/>
            <a:ext cx="9648825" cy="1871662"/>
          </a:xfrm>
          <a:prstGeom prst="rect">
            <a:avLst/>
          </a:prstGeom>
          <a:noFill/>
          <a:ln w="9525">
            <a:solidFill>
              <a:schemeClr val="tx1"/>
            </a:solidFill>
            <a:miter lim="800000"/>
            <a:headEnd/>
            <a:tailEnd/>
          </a:ln>
        </p:spPr>
        <p:txBody>
          <a:bodyPr lIns="91430" tIns="45714" rIns="91430" bIns="45714"/>
          <a:lstStyle/>
          <a:p>
            <a:pPr marL="177780" indent="-177780" defTabSz="865087">
              <a:spcBef>
                <a:spcPts val="600"/>
              </a:spcBef>
              <a:defRPr/>
            </a:pPr>
            <a:r>
              <a:rPr lang="ja-JP" altLang="en-US" sz="1600" dirty="0">
                <a:solidFill>
                  <a:prstClr val="black"/>
                </a:solidFill>
                <a:latin typeface="ＭＳ Ｐゴシック" charset="-128"/>
              </a:rPr>
              <a:t>　   対象者は、障害福祉サービスの利用の観点から成年後見制度を利用することが有用であると認められる障害者で成年後見制度の利用に要する費用について補助を受けなければ成年後見制度の利用が困難であると認められるもの。</a:t>
            </a:r>
            <a:endParaRPr lang="en-US" altLang="ja-JP" sz="1600" dirty="0">
              <a:solidFill>
                <a:prstClr val="black"/>
              </a:solidFill>
              <a:latin typeface="ＭＳ Ｐゴシック" charset="-128"/>
            </a:endParaRPr>
          </a:p>
          <a:p>
            <a:pPr marL="107987" indent="-177780" defTabSz="865087">
              <a:spcBef>
                <a:spcPts val="400"/>
              </a:spcBef>
              <a:defRPr/>
            </a:pPr>
            <a:r>
              <a:rPr lang="ja-JP" altLang="en-US" sz="1600" dirty="0">
                <a:solidFill>
                  <a:prstClr val="black"/>
                </a:solidFill>
                <a:latin typeface="ＭＳ Ｐゴシック" charset="-128"/>
              </a:rPr>
              <a:t>   →   助成費用（厚生労働省令で定める費用）は、</a:t>
            </a:r>
            <a:r>
              <a:rPr lang="ja-JP" altLang="en-US" sz="1600" dirty="0">
                <a:solidFill>
                  <a:prstClr val="black"/>
                </a:solidFill>
                <a:latin typeface="ＭＳ Ｐゴシック"/>
              </a:rPr>
              <a:t>成年後見制度の申立てに要する経費（登記手数料、鑑定費</a:t>
            </a:r>
            <a:endParaRPr lang="en-US" altLang="ja-JP" sz="1600" dirty="0">
              <a:solidFill>
                <a:prstClr val="black"/>
              </a:solidFill>
              <a:latin typeface="ＭＳ Ｐゴシック"/>
            </a:endParaRPr>
          </a:p>
          <a:p>
            <a:pPr marL="143984" indent="-177780" defTabSz="865087">
              <a:spcBef>
                <a:spcPts val="0"/>
              </a:spcBef>
              <a:defRPr/>
            </a:pPr>
            <a:r>
              <a:rPr lang="en-US" altLang="ja-JP" sz="1600" dirty="0">
                <a:solidFill>
                  <a:prstClr val="black"/>
                </a:solidFill>
                <a:latin typeface="ＭＳ Ｐゴシック"/>
              </a:rPr>
              <a:t>      </a:t>
            </a:r>
            <a:r>
              <a:rPr lang="ja-JP" altLang="en-US" sz="1600" dirty="0">
                <a:solidFill>
                  <a:prstClr val="black"/>
                </a:solidFill>
                <a:latin typeface="ＭＳ Ｐゴシック"/>
              </a:rPr>
              <a:t>用等）及び後見人等の報酬の全部又は一部とする。</a:t>
            </a:r>
            <a:endParaRPr lang="en-US" altLang="ja-JP" sz="1600" dirty="0">
              <a:solidFill>
                <a:prstClr val="black"/>
              </a:solidFill>
              <a:latin typeface="ＭＳ Ｐゴシック"/>
            </a:endParaRPr>
          </a:p>
          <a:p>
            <a:pPr marL="273018" indent="-273018">
              <a:spcBef>
                <a:spcPts val="600"/>
              </a:spcBef>
              <a:defRPr/>
            </a:pPr>
            <a:r>
              <a:rPr lang="ja-JP" altLang="en-US" sz="1600" dirty="0">
                <a:solidFill>
                  <a:prstClr val="black"/>
                </a:solidFill>
                <a:latin typeface="ＭＳ Ｐゴシック"/>
              </a:rPr>
              <a:t>　 </a:t>
            </a:r>
            <a:r>
              <a:rPr lang="en-US" altLang="ja-JP" sz="1400" dirty="0">
                <a:solidFill>
                  <a:prstClr val="black"/>
                </a:solidFill>
                <a:latin typeface="ＭＳ Ｐゴシック"/>
              </a:rPr>
              <a:t>※</a:t>
            </a:r>
            <a:r>
              <a:rPr lang="ja-JP" altLang="en-US" sz="1400" dirty="0">
                <a:solidFill>
                  <a:prstClr val="black"/>
                </a:solidFill>
                <a:latin typeface="ＭＳ Ｐゴシック"/>
              </a:rPr>
              <a:t>　平成２４年度</a:t>
            </a:r>
            <a:r>
              <a:rPr lang="ja-JP" altLang="en-US" sz="1400" dirty="0" smtClean="0">
                <a:solidFill>
                  <a:prstClr val="black"/>
                </a:solidFill>
                <a:latin typeface="ＭＳ Ｐゴシック"/>
              </a:rPr>
              <a:t>予算に</a:t>
            </a:r>
            <a:r>
              <a:rPr lang="ja-JP" altLang="en-US" sz="1400" dirty="0">
                <a:solidFill>
                  <a:prstClr val="black"/>
                </a:solidFill>
                <a:latin typeface="ＭＳ Ｐゴシック"/>
              </a:rPr>
              <a:t>おいては、地域生活支援事業費補助金において、成年後見制度利用支援事業のほか、</a:t>
            </a:r>
            <a:r>
              <a:rPr lang="ja-JP" altLang="ja-JP" sz="1400" dirty="0">
                <a:solidFill>
                  <a:prstClr val="black"/>
                </a:solidFill>
              </a:rPr>
              <a:t>新たに、成年後見制度の利用促進のための普及啓発</a:t>
            </a:r>
            <a:r>
              <a:rPr lang="ja-JP" altLang="en-US" sz="1400" dirty="0">
                <a:solidFill>
                  <a:prstClr val="black"/>
                </a:solidFill>
              </a:rPr>
              <a:t>や</a:t>
            </a:r>
            <a:r>
              <a:rPr lang="ja-JP" altLang="ja-JP" sz="1400" dirty="0">
                <a:solidFill>
                  <a:prstClr val="black"/>
                </a:solidFill>
              </a:rPr>
              <a:t>法人後見を行う事業所の立ち上げの支援</a:t>
            </a:r>
            <a:r>
              <a:rPr lang="ja-JP" altLang="en-US" sz="1400" dirty="0">
                <a:solidFill>
                  <a:prstClr val="black"/>
                </a:solidFill>
              </a:rPr>
              <a:t>に係る国庫補助を盛り込んでいる。</a:t>
            </a:r>
            <a:endParaRPr lang="ja-JP" altLang="ja-JP" sz="1400" dirty="0">
              <a:solidFill>
                <a:prstClr val="black"/>
              </a:solidFill>
            </a:endParaRPr>
          </a:p>
          <a:p>
            <a:pPr marL="143984" indent="-177780" defTabSz="865087">
              <a:spcBef>
                <a:spcPts val="600"/>
              </a:spcBef>
              <a:defRPr/>
            </a:pPr>
            <a:endParaRPr lang="en-US" altLang="ja-JP" sz="1400" dirty="0">
              <a:solidFill>
                <a:prstClr val="black"/>
              </a:solidFill>
              <a:latin typeface="ＭＳ Ｐゴシック"/>
            </a:endParaRPr>
          </a:p>
          <a:p>
            <a:pPr marL="143984" indent="-177780" defTabSz="865087">
              <a:spcBef>
                <a:spcPts val="0"/>
              </a:spcBef>
              <a:defRPr/>
            </a:pPr>
            <a:endParaRPr lang="en-US" altLang="ja-JP" sz="1600" dirty="0">
              <a:solidFill>
                <a:prstClr val="black"/>
              </a:solidFill>
              <a:latin typeface="ＭＳ Ｐゴシック" charset="-128"/>
            </a:endParaRPr>
          </a:p>
        </p:txBody>
      </p:sp>
      <p:sp>
        <p:nvSpPr>
          <p:cNvPr id="30" name="左大かっこ 29"/>
          <p:cNvSpPr/>
          <p:nvPr/>
        </p:nvSpPr>
        <p:spPr>
          <a:xfrm>
            <a:off x="4883153" y="2946400"/>
            <a:ext cx="66675" cy="407988"/>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91430" tIns="45714" rIns="91430" bIns="45714" anchor="ctr"/>
          <a:lstStyle/>
          <a:p>
            <a:pPr algn="ctr">
              <a:defRPr/>
            </a:pPr>
            <a:endParaRPr lang="ja-JP" altLang="en-US">
              <a:solidFill>
                <a:prstClr val="black"/>
              </a:solidFill>
            </a:endParaRPr>
          </a:p>
        </p:txBody>
      </p:sp>
      <p:sp>
        <p:nvSpPr>
          <p:cNvPr id="31" name="左大かっこ 30"/>
          <p:cNvSpPr/>
          <p:nvPr/>
        </p:nvSpPr>
        <p:spPr>
          <a:xfrm flipH="1">
            <a:off x="7569200" y="2955956"/>
            <a:ext cx="73025" cy="40957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91430" tIns="45714" rIns="91430" bIns="45714" anchor="ctr"/>
          <a:lstStyle/>
          <a:p>
            <a:pPr algn="ctr">
              <a:defRPr/>
            </a:pPr>
            <a:endParaRPr lang="ja-JP" altLang="en-US">
              <a:solidFill>
                <a:prstClr val="black"/>
              </a:solidFill>
            </a:endParaRPr>
          </a:p>
        </p:txBody>
      </p:sp>
      <p:sp>
        <p:nvSpPr>
          <p:cNvPr id="33" name="円/楕円 32"/>
          <p:cNvSpPr/>
          <p:nvPr/>
        </p:nvSpPr>
        <p:spPr bwMode="auto">
          <a:xfrm>
            <a:off x="128590" y="404843"/>
            <a:ext cx="360362" cy="325437"/>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lIns="91430" tIns="45714" rIns="91430" bIns="45714" anchor="ctr">
            <a:spAutoFit/>
          </a:bodyPr>
          <a:lstStyle/>
          <a:p>
            <a:pPr marL="266669" indent="-266669" algn="ctr">
              <a:spcBef>
                <a:spcPts val="600"/>
              </a:spcBef>
              <a:defRPr/>
            </a:pPr>
            <a:r>
              <a:rPr lang="ja-JP" altLang="en-US" sz="900" dirty="0">
                <a:solidFill>
                  <a:prstClr val="black"/>
                </a:solidFill>
                <a:ea typeface="ＭＳ Ｐゴシック" pitchFamily="50" charset="-128"/>
              </a:rPr>
              <a:t>法</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56456" y="4920442"/>
            <a:ext cx="9739932" cy="308758"/>
          </a:xfrm>
          <a:prstGeom prst="roundRect">
            <a:avLst>
              <a:gd name="adj" fmla="val 521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anchor="b"/>
          <a:lstStyle/>
          <a:p>
            <a:pPr marL="85725" indent="-85725">
              <a:defRPr/>
            </a:pPr>
            <a:r>
              <a:rPr lang="ja-JP" altLang="en-US" sz="1400" dirty="0" smtClean="0">
                <a:solidFill>
                  <a:srgbClr val="1F497D">
                    <a:lumMod val="75000"/>
                  </a:srgbClr>
                </a:solidFill>
                <a:latin typeface="ＭＳ Ｐゴシック"/>
              </a:rPr>
              <a:t>　</a:t>
            </a:r>
            <a:endParaRPr lang="en-US" altLang="ja-JP" sz="1400" dirty="0" smtClean="0">
              <a:solidFill>
                <a:srgbClr val="1F497D">
                  <a:lumMod val="75000"/>
                </a:srgbClr>
              </a:solidFill>
              <a:latin typeface="ＭＳ Ｐゴシック"/>
            </a:endParaRPr>
          </a:p>
          <a:p>
            <a:pPr marL="85725" indent="-85725">
              <a:defRPr/>
            </a:pPr>
            <a:r>
              <a:rPr lang="ja-JP" altLang="en-US" sz="1300" dirty="0" smtClean="0">
                <a:solidFill>
                  <a:srgbClr val="1F497D">
                    <a:lumMod val="75000"/>
                  </a:srgbClr>
                </a:solidFill>
                <a:latin typeface="ＭＳ Ｐゴシック"/>
              </a:rPr>
              <a:t>平成２５年４月１日（ただし、４．及び５．①～③については、平成２６年４月１日）</a:t>
            </a:r>
            <a:endParaRPr lang="en-US" altLang="ja-JP" sz="1300" dirty="0" smtClean="0">
              <a:solidFill>
                <a:srgbClr val="1F497D">
                  <a:lumMod val="75000"/>
                </a:srgbClr>
              </a:solidFill>
              <a:latin typeface="ＭＳ Ｐゴシック"/>
            </a:endParaRPr>
          </a:p>
        </p:txBody>
      </p:sp>
      <p:sp>
        <p:nvSpPr>
          <p:cNvPr id="16" name="角丸四角形 15"/>
          <p:cNvSpPr/>
          <p:nvPr/>
        </p:nvSpPr>
        <p:spPr>
          <a:xfrm>
            <a:off x="56456" y="688769"/>
            <a:ext cx="9788188" cy="507983"/>
          </a:xfrm>
          <a:prstGeom prst="roundRect">
            <a:avLst>
              <a:gd name="adj" fmla="val 521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anchor="b"/>
          <a:lstStyle/>
          <a:p>
            <a:pPr>
              <a:lnSpc>
                <a:spcPts val="1500"/>
              </a:lnSpc>
              <a:defRPr/>
            </a:pPr>
            <a:r>
              <a:rPr lang="ja-JP" altLang="en-US" sz="1400" dirty="0" smtClean="0">
                <a:solidFill>
                  <a:srgbClr val="1F497D">
                    <a:lumMod val="75000"/>
                  </a:srgbClr>
                </a:solidFill>
              </a:rPr>
              <a:t>　</a:t>
            </a:r>
            <a:r>
              <a:rPr lang="ja-JP" altLang="en-US" sz="1300" dirty="0" err="1" smtClean="0">
                <a:solidFill>
                  <a:srgbClr val="1F497D">
                    <a:lumMod val="75000"/>
                  </a:srgbClr>
                </a:solidFill>
              </a:rPr>
              <a:t>障がい</a:t>
            </a:r>
            <a:r>
              <a:rPr lang="ja-JP" altLang="en-US" sz="1300" dirty="0" smtClean="0">
                <a:solidFill>
                  <a:srgbClr val="1F497D">
                    <a:lumMod val="75000"/>
                  </a:srgbClr>
                </a:solidFill>
              </a:rPr>
              <a:t>者制度改革推進本部等における検討を踏まえて、地域社会における共生の実現に向けて、障害福祉サービスの充実等障害者の日常生活及び社会生活を総合的に支援するため、新たな障害保健福祉施策を講ずるものとする。</a:t>
            </a:r>
            <a:endParaRPr lang="en-US" altLang="ja-JP" sz="1300" dirty="0" smtClean="0">
              <a:solidFill>
                <a:srgbClr val="1F497D">
                  <a:lumMod val="75000"/>
                </a:srgbClr>
              </a:solidFill>
            </a:endParaRPr>
          </a:p>
        </p:txBody>
      </p:sp>
      <p:sp>
        <p:nvSpPr>
          <p:cNvPr id="17" name="角丸四角形 16"/>
          <p:cNvSpPr/>
          <p:nvPr/>
        </p:nvSpPr>
        <p:spPr>
          <a:xfrm>
            <a:off x="62935" y="504369"/>
            <a:ext cx="936104" cy="234169"/>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r>
              <a:rPr lang="ja-JP" altLang="en-US" sz="1400" b="1" dirty="0" smtClean="0">
                <a:solidFill>
                  <a:prstClr val="white"/>
                </a:solidFill>
              </a:rPr>
              <a:t>１．趣旨</a:t>
            </a:r>
            <a:endParaRPr lang="ja-JP" altLang="en-US" sz="1400" b="1" dirty="0">
              <a:solidFill>
                <a:prstClr val="white"/>
              </a:solidFill>
            </a:endParaRPr>
          </a:p>
        </p:txBody>
      </p:sp>
      <p:cxnSp>
        <p:nvCxnSpPr>
          <p:cNvPr id="18" name="直線コネクタ 17"/>
          <p:cNvCxnSpPr/>
          <p:nvPr/>
        </p:nvCxnSpPr>
        <p:spPr>
          <a:xfrm>
            <a:off x="92203" y="476672"/>
            <a:ext cx="9676305" cy="0"/>
          </a:xfrm>
          <a:prstGeom prst="line">
            <a:avLst/>
          </a:prstGeom>
          <a:ln w="508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角丸四角形 18"/>
          <p:cNvSpPr/>
          <p:nvPr/>
        </p:nvSpPr>
        <p:spPr>
          <a:xfrm>
            <a:off x="56455" y="1340769"/>
            <a:ext cx="4824537" cy="3312367"/>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a:lnSpc>
                <a:spcPts val="1400"/>
              </a:lnSpc>
            </a:pPr>
            <a:r>
              <a:rPr lang="ja-JP" altLang="en-US" sz="1200" u="sng" dirty="0" smtClean="0">
                <a:solidFill>
                  <a:prstClr val="black"/>
                </a:solidFill>
                <a:latin typeface="ＭＳ Ｐゴシック"/>
              </a:rPr>
              <a:t>１．題名</a:t>
            </a:r>
            <a:endParaRPr lang="en-US"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「障害者自立支援法」を「障害者の日常生活及び社会生活を総合的　</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に支援するための法律（障害者総合支援法）」とする。</a:t>
            </a:r>
            <a:endParaRPr lang="en-US" altLang="ja-JP" sz="1200" dirty="0" smtClean="0">
              <a:solidFill>
                <a:prstClr val="black"/>
              </a:solidFill>
              <a:latin typeface="ＭＳ Ｐゴシック"/>
            </a:endParaRPr>
          </a:p>
          <a:p>
            <a:pPr>
              <a:lnSpc>
                <a:spcPts val="500"/>
              </a:lnSpc>
            </a:pPr>
            <a:endParaRPr lang="en-US" altLang="ja-JP" sz="1200" dirty="0" smtClean="0">
              <a:solidFill>
                <a:prstClr val="black"/>
              </a:solidFill>
              <a:latin typeface="ＭＳ Ｐゴシック"/>
            </a:endParaRPr>
          </a:p>
          <a:p>
            <a:pPr>
              <a:lnSpc>
                <a:spcPts val="1400"/>
              </a:lnSpc>
            </a:pPr>
            <a:r>
              <a:rPr lang="ja-JP" altLang="en-US" sz="1200" u="sng" dirty="0" smtClean="0">
                <a:solidFill>
                  <a:prstClr val="black"/>
                </a:solidFill>
                <a:latin typeface="ＭＳ Ｐゴシック"/>
              </a:rPr>
              <a:t>２．基本理念</a:t>
            </a:r>
            <a:endParaRPr lang="ja-JP"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a:t>
            </a:r>
            <a:r>
              <a:rPr lang="ja-JP" altLang="ja-JP" sz="1200" dirty="0" smtClean="0">
                <a:solidFill>
                  <a:prstClr val="black"/>
                </a:solidFill>
                <a:latin typeface="ＭＳ Ｐゴシック"/>
              </a:rPr>
              <a:t>法に基づく日常生活</a:t>
            </a:r>
            <a:r>
              <a:rPr lang="ja-JP" altLang="en-US" sz="1200" dirty="0" smtClean="0">
                <a:solidFill>
                  <a:prstClr val="black"/>
                </a:solidFill>
                <a:latin typeface="ＭＳ Ｐゴシック"/>
              </a:rPr>
              <a:t>・</a:t>
            </a:r>
            <a:r>
              <a:rPr lang="ja-JP" altLang="ja-JP" sz="1200" dirty="0" smtClean="0">
                <a:solidFill>
                  <a:prstClr val="black"/>
                </a:solidFill>
                <a:latin typeface="ＭＳ Ｐゴシック"/>
              </a:rPr>
              <a:t>社会生活の支援が</a:t>
            </a:r>
            <a:r>
              <a:rPr lang="ja-JP" altLang="en-US" sz="1200" dirty="0" smtClean="0">
                <a:solidFill>
                  <a:prstClr val="black"/>
                </a:solidFill>
                <a:latin typeface="ＭＳ Ｐゴシック"/>
              </a:rPr>
              <a:t>、共生社会を実現するため、</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社会参加の機会の確保及び地域社会における共生</a:t>
            </a:r>
            <a:r>
              <a:rPr lang="ja-JP" altLang="ja-JP" sz="1200" dirty="0" smtClean="0">
                <a:solidFill>
                  <a:prstClr val="black"/>
                </a:solidFill>
                <a:latin typeface="ＭＳ Ｐゴシック"/>
              </a:rPr>
              <a:t>、社会的障壁</a:t>
            </a:r>
            <a:r>
              <a:rPr lang="ja-JP" altLang="en-US" sz="1200" dirty="0" smtClean="0">
                <a:solidFill>
                  <a:prstClr val="black"/>
                </a:solidFill>
                <a:latin typeface="ＭＳ Ｐゴシック"/>
              </a:rPr>
              <a:t>の</a:t>
            </a:r>
            <a:r>
              <a:rPr lang="ja-JP" altLang="ja-JP" sz="1200" dirty="0" smtClean="0">
                <a:solidFill>
                  <a:prstClr val="black"/>
                </a:solidFill>
                <a:latin typeface="ＭＳ Ｐゴシック"/>
              </a:rPr>
              <a:t>除</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a:t>
            </a:r>
            <a:r>
              <a:rPr lang="ja-JP" altLang="ja-JP" sz="1200" dirty="0" smtClean="0">
                <a:solidFill>
                  <a:prstClr val="black"/>
                </a:solidFill>
                <a:latin typeface="ＭＳ Ｐゴシック"/>
              </a:rPr>
              <a:t>去に資する</a:t>
            </a:r>
            <a:r>
              <a:rPr lang="ja-JP" altLang="en-US" sz="1200" dirty="0" smtClean="0">
                <a:solidFill>
                  <a:prstClr val="black"/>
                </a:solidFill>
                <a:latin typeface="ＭＳ Ｐゴシック"/>
              </a:rPr>
              <a:t>よう、総合的かつ計画的に行われることを</a:t>
            </a:r>
            <a:r>
              <a:rPr lang="ja-JP" altLang="ja-JP" sz="1200" dirty="0" smtClean="0">
                <a:solidFill>
                  <a:prstClr val="black"/>
                </a:solidFill>
                <a:latin typeface="ＭＳ Ｐゴシック"/>
              </a:rPr>
              <a:t>法律の</a:t>
            </a:r>
            <a:r>
              <a:rPr lang="ja-JP" altLang="en-US" sz="1200" dirty="0" smtClean="0">
                <a:solidFill>
                  <a:prstClr val="black"/>
                </a:solidFill>
                <a:latin typeface="ＭＳ Ｐゴシック"/>
              </a:rPr>
              <a:t>基本</a:t>
            </a:r>
            <a:r>
              <a:rPr lang="ja-JP" altLang="ja-JP" sz="1200" dirty="0" smtClean="0">
                <a:solidFill>
                  <a:prstClr val="black"/>
                </a:solidFill>
                <a:latin typeface="ＭＳ Ｐゴシック"/>
              </a:rPr>
              <a:t>理念</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として</a:t>
            </a:r>
            <a:r>
              <a:rPr lang="ja-JP" altLang="ja-JP" sz="1200" dirty="0" smtClean="0">
                <a:solidFill>
                  <a:prstClr val="black"/>
                </a:solidFill>
                <a:latin typeface="ＭＳ Ｐゴシック"/>
              </a:rPr>
              <a:t>新たに掲げる。</a:t>
            </a:r>
            <a:endParaRPr lang="en-US" altLang="ja-JP" sz="1200" dirty="0" smtClean="0">
              <a:solidFill>
                <a:prstClr val="black"/>
              </a:solidFill>
              <a:latin typeface="ＭＳ Ｐゴシック"/>
            </a:endParaRPr>
          </a:p>
          <a:p>
            <a:pPr>
              <a:lnSpc>
                <a:spcPts val="500"/>
              </a:lnSpc>
            </a:pPr>
            <a:endParaRPr lang="en-US" altLang="ja-JP" sz="1200" dirty="0" smtClean="0">
              <a:solidFill>
                <a:prstClr val="black"/>
              </a:solidFill>
              <a:latin typeface="ＭＳ Ｐゴシック"/>
            </a:endParaRPr>
          </a:p>
          <a:p>
            <a:pPr>
              <a:lnSpc>
                <a:spcPts val="1400"/>
              </a:lnSpc>
            </a:pPr>
            <a:r>
              <a:rPr lang="ja-JP" altLang="en-US" sz="1200" u="sng" dirty="0" smtClean="0">
                <a:solidFill>
                  <a:prstClr val="black"/>
                </a:solidFill>
                <a:latin typeface="ＭＳ Ｐゴシック"/>
              </a:rPr>
              <a:t>３</a:t>
            </a:r>
            <a:r>
              <a:rPr lang="ja-JP" altLang="ja-JP" sz="1200" u="sng" dirty="0" smtClean="0">
                <a:solidFill>
                  <a:prstClr val="black"/>
                </a:solidFill>
                <a:latin typeface="ＭＳ Ｐゴシック"/>
              </a:rPr>
              <a:t>．</a:t>
            </a:r>
            <a:r>
              <a:rPr lang="ja-JP" altLang="en-US" sz="1200" u="sng" dirty="0" smtClean="0">
                <a:solidFill>
                  <a:prstClr val="black"/>
                </a:solidFill>
                <a:latin typeface="ＭＳ Ｐゴシック"/>
              </a:rPr>
              <a:t>障害者の範囲</a:t>
            </a:r>
            <a:r>
              <a:rPr lang="ja-JP" altLang="en-US" sz="1200" dirty="0" smtClean="0">
                <a:solidFill>
                  <a:prstClr val="black"/>
                </a:solidFill>
                <a:latin typeface="ＭＳ Ｐゴシック"/>
              </a:rPr>
              <a:t>（障害児の範囲も同様に対応。）</a:t>
            </a:r>
            <a:endParaRPr lang="en-US"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a:t>
            </a:r>
            <a:r>
              <a:rPr lang="ja-JP" altLang="ja-JP" sz="1200" dirty="0" smtClean="0">
                <a:solidFill>
                  <a:prstClr val="black"/>
                </a:solidFill>
                <a:latin typeface="ＭＳ Ｐゴシック"/>
              </a:rPr>
              <a:t>制度の谷間」を埋めるべく、障害者の範囲に</a:t>
            </a:r>
            <a:r>
              <a:rPr lang="ja-JP" altLang="en-US" sz="1200" dirty="0" smtClean="0">
                <a:solidFill>
                  <a:prstClr val="black"/>
                </a:solidFill>
                <a:latin typeface="ＭＳ Ｐゴシック"/>
              </a:rPr>
              <a:t>難病等</a:t>
            </a:r>
            <a:r>
              <a:rPr lang="ja-JP" altLang="ja-JP" sz="1200" dirty="0" smtClean="0">
                <a:solidFill>
                  <a:prstClr val="black"/>
                </a:solidFill>
                <a:latin typeface="ＭＳ Ｐゴシック"/>
              </a:rPr>
              <a:t>を加える。</a:t>
            </a:r>
            <a:endParaRPr lang="en-US" altLang="ja-JP" sz="1200" dirty="0" smtClean="0">
              <a:solidFill>
                <a:prstClr val="black"/>
              </a:solidFill>
              <a:latin typeface="ＭＳ Ｐゴシック"/>
            </a:endParaRPr>
          </a:p>
          <a:p>
            <a:pPr>
              <a:lnSpc>
                <a:spcPts val="500"/>
              </a:lnSpc>
            </a:pPr>
            <a:endParaRPr lang="en-US" altLang="ja-JP" sz="1200" dirty="0" smtClean="0">
              <a:solidFill>
                <a:prstClr val="black"/>
              </a:solidFill>
              <a:latin typeface="ＭＳ Ｐゴシック"/>
            </a:endParaRPr>
          </a:p>
          <a:p>
            <a:pPr>
              <a:lnSpc>
                <a:spcPts val="1400"/>
              </a:lnSpc>
            </a:pPr>
            <a:r>
              <a:rPr lang="ja-JP" altLang="en-US" sz="1200" u="sng" dirty="0" smtClean="0">
                <a:solidFill>
                  <a:prstClr val="black"/>
                </a:solidFill>
                <a:latin typeface="ＭＳ Ｐゴシック"/>
              </a:rPr>
              <a:t>４</a:t>
            </a:r>
            <a:r>
              <a:rPr lang="ja-JP" altLang="ja-JP" sz="1200" u="sng" dirty="0" smtClean="0">
                <a:solidFill>
                  <a:prstClr val="black"/>
                </a:solidFill>
                <a:latin typeface="ＭＳ Ｐゴシック"/>
              </a:rPr>
              <a:t>．</a:t>
            </a:r>
            <a:r>
              <a:rPr lang="ja-JP" altLang="en-US" sz="1200" u="sng" dirty="0" smtClean="0">
                <a:solidFill>
                  <a:prstClr val="black"/>
                </a:solidFill>
                <a:latin typeface="ＭＳ Ｐゴシック"/>
              </a:rPr>
              <a:t>障害支援区分の創設</a:t>
            </a:r>
            <a:endParaRPr lang="en-US"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「障害程度区分」について、障害の多様な特性その他の心身の状態</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に応じて必要とされる標準的な支援の度合いを総合的に示す「障害支</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援区分」に改める。</a:t>
            </a:r>
            <a:endParaRPr lang="ja-JP"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a:t>
            </a:r>
            <a:r>
              <a:rPr lang="en-US" altLang="ja-JP" sz="1200" dirty="0" smtClean="0">
                <a:solidFill>
                  <a:prstClr val="black"/>
                </a:solidFill>
                <a:latin typeface="ＭＳ Ｐゴシック"/>
              </a:rPr>
              <a:t>※</a:t>
            </a:r>
            <a:r>
              <a:rPr lang="ja-JP" altLang="en-US" sz="1200" dirty="0" smtClean="0">
                <a:solidFill>
                  <a:prstClr val="black"/>
                </a:solidFill>
                <a:latin typeface="ＭＳ Ｐゴシック"/>
              </a:rPr>
              <a:t> 　障害支援区分の認定が知的障害者・精神障害者の特性に応じて</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行われるよう、区分の制定に当たっては適切な配慮等を行う。</a:t>
            </a:r>
            <a:endParaRPr lang="en-US" altLang="ja-JP" sz="1200" dirty="0" smtClean="0">
              <a:solidFill>
                <a:prstClr val="black"/>
              </a:solidFill>
              <a:latin typeface="ＭＳ Ｐゴシック"/>
            </a:endParaRPr>
          </a:p>
        </p:txBody>
      </p:sp>
      <p:sp>
        <p:nvSpPr>
          <p:cNvPr id="20" name="角丸四角形 19"/>
          <p:cNvSpPr/>
          <p:nvPr/>
        </p:nvSpPr>
        <p:spPr>
          <a:xfrm>
            <a:off x="51816" y="1246890"/>
            <a:ext cx="918688" cy="237894"/>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r>
              <a:rPr lang="ja-JP" altLang="en-US" sz="1400" b="1" dirty="0" smtClean="0">
                <a:solidFill>
                  <a:prstClr val="white"/>
                </a:solidFill>
              </a:rPr>
              <a:t>２．概要</a:t>
            </a:r>
            <a:endParaRPr lang="ja-JP" altLang="en-US" sz="1400" b="1" dirty="0">
              <a:solidFill>
                <a:prstClr val="white"/>
              </a:solidFill>
            </a:endParaRPr>
          </a:p>
        </p:txBody>
      </p:sp>
      <p:sp>
        <p:nvSpPr>
          <p:cNvPr id="21" name="角丸四角形 20"/>
          <p:cNvSpPr/>
          <p:nvPr/>
        </p:nvSpPr>
        <p:spPr>
          <a:xfrm>
            <a:off x="50200" y="4726914"/>
            <a:ext cx="1409096" cy="225632"/>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r>
              <a:rPr lang="ja-JP" altLang="en-US" sz="1400" b="1" dirty="0" smtClean="0">
                <a:solidFill>
                  <a:prstClr val="white"/>
                </a:solidFill>
              </a:rPr>
              <a:t>３．施行期日</a:t>
            </a:r>
            <a:endParaRPr lang="ja-JP" altLang="en-US" sz="1400" b="1" dirty="0">
              <a:solidFill>
                <a:prstClr val="white"/>
              </a:solidFill>
            </a:endParaRPr>
          </a:p>
        </p:txBody>
      </p:sp>
      <p:sp>
        <p:nvSpPr>
          <p:cNvPr id="22" name="Rectangle 2"/>
          <p:cNvSpPr txBox="1">
            <a:spLocks noChangeArrowheads="1"/>
          </p:cNvSpPr>
          <p:nvPr/>
        </p:nvSpPr>
        <p:spPr>
          <a:xfrm>
            <a:off x="-87560" y="-40918"/>
            <a:ext cx="10088786" cy="504056"/>
          </a:xfrm>
          <a:prstGeom prst="rect">
            <a:avLst/>
          </a:prstGeom>
        </p:spPr>
        <p:txBody>
          <a:bodyPr/>
          <a:lstStyle/>
          <a:p>
            <a:pPr algn="ctr">
              <a:lnSpc>
                <a:spcPts val="1800"/>
              </a:lnSpc>
              <a:defRPr/>
            </a:pPr>
            <a:r>
              <a:rPr lang="ja-JP" altLang="en-US" kern="0" dirty="0" smtClean="0">
                <a:solidFill>
                  <a:srgbClr val="1F497D"/>
                </a:solidFill>
                <a:latin typeface="Arial"/>
                <a:ea typeface="ＤＦ特太ゴシック体" pitchFamily="1" charset="-128"/>
              </a:rPr>
              <a:t>地域社会における共生の実現に向けて</a:t>
            </a:r>
            <a:r>
              <a:rPr lang="en-US" altLang="ja-JP" kern="0" dirty="0" smtClean="0">
                <a:solidFill>
                  <a:srgbClr val="1F497D"/>
                </a:solidFill>
                <a:latin typeface="Arial"/>
                <a:ea typeface="ＤＦ特太ゴシック体" pitchFamily="1" charset="-128"/>
              </a:rPr>
              <a:t/>
            </a:r>
            <a:br>
              <a:rPr lang="en-US" altLang="ja-JP" kern="0" dirty="0" smtClean="0">
                <a:solidFill>
                  <a:srgbClr val="1F497D"/>
                </a:solidFill>
                <a:latin typeface="Arial"/>
                <a:ea typeface="ＤＦ特太ゴシック体" pitchFamily="1" charset="-128"/>
              </a:rPr>
            </a:br>
            <a:r>
              <a:rPr lang="ja-JP" altLang="en-US" kern="0" dirty="0" smtClean="0">
                <a:solidFill>
                  <a:srgbClr val="1F497D"/>
                </a:solidFill>
                <a:latin typeface="Arial"/>
                <a:ea typeface="ＤＦ特太ゴシック体" pitchFamily="1" charset="-128"/>
              </a:rPr>
              <a:t>新たな障害保健福祉施策を講ずるための関係法律の整備に関する法律の概要</a:t>
            </a:r>
          </a:p>
        </p:txBody>
      </p:sp>
      <p:sp>
        <p:nvSpPr>
          <p:cNvPr id="23" name="角丸四角形 22"/>
          <p:cNvSpPr/>
          <p:nvPr/>
        </p:nvSpPr>
        <p:spPr>
          <a:xfrm>
            <a:off x="4928261" y="1340768"/>
            <a:ext cx="4845132" cy="3312369"/>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a:lnSpc>
                <a:spcPts val="1400"/>
              </a:lnSpc>
            </a:pPr>
            <a:endParaRPr lang="en-US" altLang="ja-JP" sz="1200" u="sng" dirty="0" smtClean="0">
              <a:solidFill>
                <a:prstClr val="black"/>
              </a:solidFill>
              <a:latin typeface="ＭＳ Ｐゴシック"/>
            </a:endParaRPr>
          </a:p>
          <a:p>
            <a:pPr>
              <a:lnSpc>
                <a:spcPts val="1400"/>
              </a:lnSpc>
            </a:pPr>
            <a:endParaRPr lang="en-US" altLang="ja-JP" sz="1200" u="sng" dirty="0" smtClean="0">
              <a:solidFill>
                <a:prstClr val="black"/>
              </a:solidFill>
              <a:latin typeface="ＭＳ Ｐゴシック"/>
            </a:endParaRPr>
          </a:p>
          <a:p>
            <a:pPr>
              <a:lnSpc>
                <a:spcPts val="1400"/>
              </a:lnSpc>
            </a:pPr>
            <a:endParaRPr lang="en-US" altLang="ja-JP" sz="1200" u="sng" dirty="0" smtClean="0">
              <a:solidFill>
                <a:prstClr val="black"/>
              </a:solidFill>
              <a:latin typeface="ＭＳ Ｐゴシック"/>
            </a:endParaRPr>
          </a:p>
          <a:p>
            <a:pPr>
              <a:lnSpc>
                <a:spcPts val="1400"/>
              </a:lnSpc>
            </a:pPr>
            <a:endParaRPr lang="en-US" altLang="ja-JP" sz="1200" u="sng" dirty="0" smtClean="0">
              <a:solidFill>
                <a:prstClr val="black"/>
              </a:solidFill>
              <a:latin typeface="ＭＳ Ｐゴシック"/>
            </a:endParaRPr>
          </a:p>
          <a:p>
            <a:pPr>
              <a:lnSpc>
                <a:spcPts val="1400"/>
              </a:lnSpc>
            </a:pPr>
            <a:endParaRPr lang="en-US" altLang="ja-JP" sz="1200" u="sng" dirty="0" smtClean="0">
              <a:solidFill>
                <a:prstClr val="black"/>
              </a:solidFill>
              <a:latin typeface="ＭＳ Ｐゴシック"/>
            </a:endParaRPr>
          </a:p>
          <a:p>
            <a:pPr>
              <a:lnSpc>
                <a:spcPts val="500"/>
              </a:lnSpc>
            </a:pPr>
            <a:endParaRPr lang="en-US" altLang="ja-JP" sz="1200" dirty="0" smtClean="0">
              <a:solidFill>
                <a:srgbClr val="1F497D">
                  <a:lumMod val="75000"/>
                </a:srgbClr>
              </a:solidFill>
              <a:latin typeface="ＭＳ Ｐゴシック"/>
            </a:endParaRPr>
          </a:p>
        </p:txBody>
      </p:sp>
      <p:sp>
        <p:nvSpPr>
          <p:cNvPr id="24" name="角丸四角形 23"/>
          <p:cNvSpPr/>
          <p:nvPr/>
        </p:nvSpPr>
        <p:spPr>
          <a:xfrm>
            <a:off x="56456" y="5370960"/>
            <a:ext cx="9735244" cy="1458466"/>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indent="165100" eaLnBrk="0" hangingPunct="0">
              <a:lnSpc>
                <a:spcPts val="1300"/>
              </a:lnSpc>
              <a:defRPr/>
            </a:pPr>
            <a:r>
              <a:rPr lang="ja-JP" altLang="ja-JP" sz="1200" dirty="0" smtClean="0">
                <a:solidFill>
                  <a:prstClr val="black"/>
                </a:solidFill>
                <a:latin typeface="ＭＳ Ｐゴシック"/>
              </a:rPr>
              <a:t>①</a:t>
            </a:r>
            <a:r>
              <a:rPr lang="ja-JP" altLang="en-US" sz="1200" dirty="0" smtClean="0">
                <a:solidFill>
                  <a:prstClr val="black"/>
                </a:solidFill>
                <a:latin typeface="ＭＳ Ｐゴシック"/>
              </a:rPr>
              <a:t>　常時介護を要する障害者等に対する支援、障害者等の移動の支援、障害者の就労の支援その他の障害福祉サービスの在り方</a:t>
            </a:r>
            <a:endParaRPr lang="en-US" altLang="ja-JP" sz="1200" dirty="0" smtClean="0">
              <a:solidFill>
                <a:prstClr val="black"/>
              </a:solidFill>
              <a:latin typeface="ＭＳ Ｐゴシック"/>
            </a:endParaRPr>
          </a:p>
          <a:p>
            <a:pPr indent="165100" eaLnBrk="0" hangingPunct="0">
              <a:lnSpc>
                <a:spcPts val="1300"/>
              </a:lnSpc>
              <a:defRPr/>
            </a:pPr>
            <a:r>
              <a:rPr lang="en-US" altLang="ja-JP" sz="1200" dirty="0" smtClean="0">
                <a:solidFill>
                  <a:prstClr val="black"/>
                </a:solidFill>
                <a:latin typeface="ＭＳ Ｐゴシック"/>
              </a:rPr>
              <a:t>②</a:t>
            </a:r>
            <a:r>
              <a:rPr lang="ja-JP" altLang="en-US" sz="1200" dirty="0" smtClean="0">
                <a:solidFill>
                  <a:prstClr val="black"/>
                </a:solidFill>
                <a:latin typeface="ＭＳ Ｐゴシック"/>
              </a:rPr>
              <a:t>　障害支援区分の認定を含めた支給決定の在り方</a:t>
            </a:r>
            <a:endParaRPr lang="en-US" altLang="ja-JP" sz="1200" dirty="0" smtClean="0">
              <a:solidFill>
                <a:prstClr val="black"/>
              </a:solidFill>
              <a:latin typeface="ＭＳ Ｐゴシック"/>
            </a:endParaRPr>
          </a:p>
          <a:p>
            <a:pPr indent="165100" eaLnBrk="0" hangingPunct="0">
              <a:lnSpc>
                <a:spcPts val="1300"/>
              </a:lnSpc>
              <a:defRPr/>
            </a:pPr>
            <a:r>
              <a:rPr lang="ja-JP" altLang="en-US" sz="1200" dirty="0" smtClean="0">
                <a:solidFill>
                  <a:prstClr val="black"/>
                </a:solidFill>
                <a:latin typeface="ＭＳ Ｐゴシック"/>
              </a:rPr>
              <a:t>③　障害者の意思決定支援の在り方、障害福祉サービスの利用の観点からの成年後見制度の利用促進の在り方</a:t>
            </a:r>
            <a:endParaRPr lang="en-US" altLang="ja-JP" sz="1200" dirty="0" smtClean="0">
              <a:solidFill>
                <a:prstClr val="black"/>
              </a:solidFill>
              <a:latin typeface="ＭＳ Ｐゴシック"/>
            </a:endParaRPr>
          </a:p>
          <a:p>
            <a:pPr indent="165100" eaLnBrk="0" hangingPunct="0">
              <a:lnSpc>
                <a:spcPts val="1300"/>
              </a:lnSpc>
              <a:defRPr/>
            </a:pPr>
            <a:r>
              <a:rPr lang="ja-JP" altLang="en-US" sz="1200" dirty="0" smtClean="0">
                <a:solidFill>
                  <a:prstClr val="black"/>
                </a:solidFill>
                <a:latin typeface="ＭＳ Ｐゴシック"/>
              </a:rPr>
              <a:t>④　手話通訳等を行う者の派遣その他の聴覚、言語機能、音声機能その他の障害のため意思疎通を図ることに支障がある障害者等に対する支援</a:t>
            </a:r>
            <a:endParaRPr lang="en-US" altLang="ja-JP" sz="1200" dirty="0" smtClean="0">
              <a:solidFill>
                <a:prstClr val="black"/>
              </a:solidFill>
              <a:latin typeface="ＭＳ Ｐゴシック"/>
            </a:endParaRPr>
          </a:p>
          <a:p>
            <a:pPr indent="165100" eaLnBrk="0" hangingPunct="0">
              <a:lnSpc>
                <a:spcPts val="1300"/>
              </a:lnSpc>
              <a:defRPr/>
            </a:pPr>
            <a:r>
              <a:rPr lang="ja-JP" altLang="en-US" sz="1200" dirty="0" smtClean="0">
                <a:solidFill>
                  <a:prstClr val="black"/>
                </a:solidFill>
                <a:latin typeface="ＭＳ Ｐゴシック"/>
              </a:rPr>
              <a:t>　　 の在り方</a:t>
            </a:r>
            <a:endParaRPr lang="en-US" altLang="ja-JP" sz="1200" dirty="0" smtClean="0">
              <a:solidFill>
                <a:prstClr val="black"/>
              </a:solidFill>
              <a:latin typeface="ＭＳ Ｐゴシック"/>
            </a:endParaRPr>
          </a:p>
          <a:p>
            <a:pPr indent="165100" eaLnBrk="0" hangingPunct="0">
              <a:lnSpc>
                <a:spcPts val="1300"/>
              </a:lnSpc>
              <a:defRPr/>
            </a:pPr>
            <a:r>
              <a:rPr lang="ja-JP" altLang="en-US" sz="1200" dirty="0" smtClean="0">
                <a:solidFill>
                  <a:prstClr val="black"/>
                </a:solidFill>
                <a:latin typeface="ＭＳ Ｐゴシック"/>
              </a:rPr>
              <a:t>⑤　精神障害者及び高齢の障害者に対する支援の在り方</a:t>
            </a:r>
            <a:endParaRPr lang="en-US" altLang="ja-JP" sz="1200" dirty="0" smtClean="0">
              <a:solidFill>
                <a:prstClr val="black"/>
              </a:solidFill>
              <a:latin typeface="ＭＳ Ｐゴシック"/>
            </a:endParaRPr>
          </a:p>
          <a:p>
            <a:pPr indent="165100" eaLnBrk="0" hangingPunct="0">
              <a:lnSpc>
                <a:spcPts val="1300"/>
              </a:lnSpc>
              <a:defRPr/>
            </a:pPr>
            <a:r>
              <a:rPr lang="ja-JP" altLang="en-US" sz="1200" dirty="0" smtClean="0">
                <a:solidFill>
                  <a:prstClr val="black"/>
                </a:solidFill>
                <a:latin typeface="ＭＳ Ｐゴシック"/>
              </a:rPr>
              <a:t>　　</a:t>
            </a:r>
            <a:r>
              <a:rPr lang="en-US" altLang="ja-JP" sz="1200" dirty="0" smtClean="0">
                <a:solidFill>
                  <a:prstClr val="black"/>
                </a:solidFill>
                <a:latin typeface="ＭＳ Ｐゴシック"/>
              </a:rPr>
              <a:t>※</a:t>
            </a:r>
            <a:r>
              <a:rPr lang="ja-JP" altLang="en-US" sz="1200" dirty="0" smtClean="0">
                <a:solidFill>
                  <a:prstClr val="black"/>
                </a:solidFill>
                <a:latin typeface="ＭＳ Ｐゴシック"/>
              </a:rPr>
              <a:t>上記の検討に当たっては、障害者やその家族その他の関係者の意見を反映させる措置を講ずる。</a:t>
            </a:r>
            <a:endParaRPr lang="en-US" altLang="ja-JP" sz="1200" dirty="0" smtClean="0">
              <a:solidFill>
                <a:prstClr val="black"/>
              </a:solidFill>
              <a:latin typeface="ＭＳ Ｐゴシック"/>
            </a:endParaRPr>
          </a:p>
        </p:txBody>
      </p:sp>
      <p:sp>
        <p:nvSpPr>
          <p:cNvPr id="25" name="角丸四角形 24"/>
          <p:cNvSpPr/>
          <p:nvPr/>
        </p:nvSpPr>
        <p:spPr>
          <a:xfrm>
            <a:off x="50327" y="5270748"/>
            <a:ext cx="7710985" cy="266700"/>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r>
              <a:rPr lang="ja-JP" altLang="en-US" sz="1400" b="1" dirty="0" smtClean="0">
                <a:solidFill>
                  <a:prstClr val="white"/>
                </a:solidFill>
              </a:rPr>
              <a:t>４．検討規定</a:t>
            </a:r>
            <a:r>
              <a:rPr lang="ja-JP" altLang="en-US" sz="1400" u="sng" dirty="0" smtClean="0">
                <a:solidFill>
                  <a:prstClr val="white"/>
                </a:solidFill>
                <a:latin typeface="ＭＳ Ｐゴシック"/>
              </a:rPr>
              <a:t>（障害者施策を段階的に講じるため、法の施行後３年を目途として、以下について検討）</a:t>
            </a:r>
            <a:endParaRPr lang="ja-JP" altLang="en-US" sz="1400" b="1" dirty="0">
              <a:solidFill>
                <a:prstClr val="white"/>
              </a:solidFill>
            </a:endParaRPr>
          </a:p>
        </p:txBody>
      </p:sp>
      <p:sp>
        <p:nvSpPr>
          <p:cNvPr id="26" name="テキスト ボックス 25"/>
          <p:cNvSpPr txBox="1"/>
          <p:nvPr/>
        </p:nvSpPr>
        <p:spPr>
          <a:xfrm>
            <a:off x="7041232" y="476672"/>
            <a:ext cx="2912219" cy="253916"/>
          </a:xfrm>
          <a:prstGeom prst="rect">
            <a:avLst/>
          </a:prstGeom>
          <a:noFill/>
        </p:spPr>
        <p:txBody>
          <a:bodyPr wrap="square" rtlCol="0">
            <a:spAutoFit/>
          </a:bodyPr>
          <a:lstStyle/>
          <a:p>
            <a:r>
              <a:rPr lang="ja-JP" altLang="en-US" sz="1050" dirty="0" smtClean="0">
                <a:solidFill>
                  <a:prstClr val="black"/>
                </a:solidFill>
              </a:rPr>
              <a:t>（平成２４年６月２０日 成立、同６月２７日公布）</a:t>
            </a:r>
            <a:endParaRPr lang="ja-JP" altLang="en-US" sz="1050" dirty="0">
              <a:solidFill>
                <a:prstClr val="black"/>
              </a:solidFill>
            </a:endParaRPr>
          </a:p>
        </p:txBody>
      </p:sp>
      <p:sp>
        <p:nvSpPr>
          <p:cNvPr id="27" name="テキスト ボックス 26"/>
          <p:cNvSpPr txBox="1"/>
          <p:nvPr/>
        </p:nvSpPr>
        <p:spPr>
          <a:xfrm>
            <a:off x="4953000" y="1296387"/>
            <a:ext cx="5472608" cy="3572773"/>
          </a:xfrm>
          <a:prstGeom prst="rect">
            <a:avLst/>
          </a:prstGeom>
          <a:noFill/>
        </p:spPr>
        <p:txBody>
          <a:bodyPr wrap="square" rtlCol="0">
            <a:spAutoFit/>
          </a:bodyPr>
          <a:lstStyle/>
          <a:p>
            <a:pPr>
              <a:lnSpc>
                <a:spcPts val="1400"/>
              </a:lnSpc>
            </a:pPr>
            <a:r>
              <a:rPr lang="ja-JP" altLang="en-US" sz="1200" u="sng" dirty="0" smtClean="0">
                <a:solidFill>
                  <a:prstClr val="black"/>
                </a:solidFill>
                <a:latin typeface="ＭＳ Ｐゴシック"/>
              </a:rPr>
              <a:t>５</a:t>
            </a:r>
            <a:r>
              <a:rPr lang="ja-JP" altLang="ja-JP" sz="1200" u="sng" dirty="0" smtClean="0">
                <a:solidFill>
                  <a:prstClr val="black"/>
                </a:solidFill>
                <a:latin typeface="ＭＳ Ｐゴシック"/>
              </a:rPr>
              <a:t>．障害者に対する支援</a:t>
            </a:r>
            <a:endParaRPr lang="en-US"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①　重度訪問介護の対象拡大（重度の肢体不自由者等であって常時介</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護を要する障害者として厚生労働省令で定めるものとする）</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②　共同生活介護（</a:t>
            </a:r>
            <a:r>
              <a:rPr lang="ja-JP" altLang="ja-JP" sz="1200" dirty="0" smtClean="0">
                <a:solidFill>
                  <a:prstClr val="black"/>
                </a:solidFill>
                <a:latin typeface="ＭＳ Ｐゴシック"/>
              </a:rPr>
              <a:t>ケアホーム</a:t>
            </a:r>
            <a:r>
              <a:rPr lang="ja-JP" altLang="en-US" sz="1200" dirty="0" smtClean="0">
                <a:solidFill>
                  <a:prstClr val="black"/>
                </a:solidFill>
                <a:latin typeface="ＭＳ Ｐゴシック"/>
              </a:rPr>
              <a:t>）の共同生活援助（</a:t>
            </a:r>
            <a:r>
              <a:rPr lang="ja-JP" altLang="ja-JP" sz="1200" dirty="0" smtClean="0">
                <a:solidFill>
                  <a:prstClr val="black"/>
                </a:solidFill>
                <a:latin typeface="ＭＳ Ｐゴシック"/>
              </a:rPr>
              <a:t>グループホーム</a:t>
            </a:r>
            <a:r>
              <a:rPr lang="ja-JP" altLang="en-US" sz="1200" dirty="0" smtClean="0">
                <a:solidFill>
                  <a:prstClr val="black"/>
                </a:solidFill>
                <a:latin typeface="ＭＳ Ｐゴシック"/>
              </a:rPr>
              <a:t>）へ</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a:t>
            </a:r>
            <a:r>
              <a:rPr lang="ja-JP" altLang="ja-JP" sz="1200" dirty="0" smtClean="0">
                <a:solidFill>
                  <a:prstClr val="black"/>
                </a:solidFill>
                <a:latin typeface="ＭＳ Ｐゴシック"/>
              </a:rPr>
              <a:t>の一元化</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③　地域移行支援の対象拡大</a:t>
            </a:r>
            <a:r>
              <a:rPr lang="en-US" altLang="ja-JP" sz="1200" dirty="0" smtClean="0">
                <a:solidFill>
                  <a:prstClr val="black"/>
                </a:solidFill>
                <a:latin typeface="ＭＳ Ｐゴシック"/>
              </a:rPr>
              <a:t>(</a:t>
            </a:r>
            <a:r>
              <a:rPr lang="ja-JP" altLang="en-US" sz="1200" dirty="0" smtClean="0">
                <a:solidFill>
                  <a:prstClr val="black"/>
                </a:solidFill>
                <a:latin typeface="ＭＳ Ｐゴシック"/>
              </a:rPr>
              <a:t>「地域における生活に移行するため重点　</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的な支援を必要とする者であって厚生労働省令で定めるもの」</a:t>
            </a:r>
            <a:r>
              <a:rPr lang="en-US" altLang="ja-JP" sz="1200" dirty="0" smtClean="0">
                <a:solidFill>
                  <a:prstClr val="black"/>
                </a:solidFill>
                <a:latin typeface="ＭＳ Ｐゴシック"/>
              </a:rPr>
              <a:t>)</a:t>
            </a:r>
            <a:endParaRPr lang="ja-JP"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④</a:t>
            </a:r>
            <a:r>
              <a:rPr lang="ja-JP" altLang="ja-JP" sz="1200" dirty="0" smtClean="0">
                <a:solidFill>
                  <a:prstClr val="black"/>
                </a:solidFill>
                <a:latin typeface="ＭＳ Ｐゴシック"/>
              </a:rPr>
              <a:t>　地域生活支援事業の</a:t>
            </a:r>
            <a:r>
              <a:rPr lang="ja-JP" altLang="en-US" sz="1200" dirty="0" smtClean="0">
                <a:solidFill>
                  <a:prstClr val="black"/>
                </a:solidFill>
                <a:latin typeface="ＭＳ Ｐゴシック"/>
              </a:rPr>
              <a:t>追加（</a:t>
            </a:r>
            <a:r>
              <a:rPr lang="ja-JP" altLang="ja-JP" sz="1200" dirty="0" smtClean="0">
                <a:solidFill>
                  <a:prstClr val="black"/>
                </a:solidFill>
                <a:latin typeface="ＭＳ Ｐゴシック"/>
              </a:rPr>
              <a:t>障害者に対する理解を深めるための</a:t>
            </a:r>
            <a:r>
              <a:rPr lang="ja-JP" altLang="en-US" sz="1200" dirty="0" smtClean="0">
                <a:solidFill>
                  <a:prstClr val="black"/>
                </a:solidFill>
                <a:latin typeface="ＭＳ Ｐゴシック"/>
              </a:rPr>
              <a:t>研</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修や</a:t>
            </a:r>
            <a:r>
              <a:rPr lang="ja-JP" altLang="ja-JP" sz="1200" dirty="0" smtClean="0">
                <a:solidFill>
                  <a:prstClr val="black"/>
                </a:solidFill>
                <a:latin typeface="ＭＳ Ｐゴシック"/>
              </a:rPr>
              <a:t>啓発</a:t>
            </a:r>
            <a:r>
              <a:rPr lang="ja-JP" altLang="en-US" sz="1200" dirty="0" smtClean="0">
                <a:solidFill>
                  <a:prstClr val="black"/>
                </a:solidFill>
                <a:latin typeface="ＭＳ Ｐゴシック"/>
              </a:rPr>
              <a:t>を行う事業、意思疎通支援を行う者</a:t>
            </a:r>
            <a:r>
              <a:rPr lang="ja-JP" altLang="ja-JP" sz="1200" dirty="0" smtClean="0">
                <a:solidFill>
                  <a:prstClr val="black"/>
                </a:solidFill>
                <a:latin typeface="ＭＳ Ｐゴシック"/>
              </a:rPr>
              <a:t>を養成する</a:t>
            </a:r>
            <a:r>
              <a:rPr lang="ja-JP" altLang="en-US" sz="1200" dirty="0" smtClean="0">
                <a:solidFill>
                  <a:prstClr val="black"/>
                </a:solidFill>
                <a:latin typeface="ＭＳ Ｐゴシック"/>
              </a:rPr>
              <a:t>事業等）</a:t>
            </a:r>
            <a:endParaRPr lang="en-US" altLang="ja-JP" sz="1200" dirty="0" smtClean="0">
              <a:solidFill>
                <a:prstClr val="black"/>
              </a:solidFill>
              <a:latin typeface="ＭＳ Ｐゴシック"/>
            </a:endParaRPr>
          </a:p>
          <a:p>
            <a:pPr>
              <a:lnSpc>
                <a:spcPts val="500"/>
              </a:lnSpc>
            </a:pPr>
            <a:endParaRPr lang="en-US" altLang="ja-JP" sz="1200" dirty="0" smtClean="0">
              <a:solidFill>
                <a:prstClr val="black"/>
              </a:solidFill>
              <a:latin typeface="ＭＳ Ｐゴシック"/>
            </a:endParaRPr>
          </a:p>
          <a:p>
            <a:pPr>
              <a:lnSpc>
                <a:spcPts val="1400"/>
              </a:lnSpc>
            </a:pPr>
            <a:r>
              <a:rPr lang="ja-JP" altLang="en-US" sz="1200" u="sng" dirty="0" smtClean="0">
                <a:solidFill>
                  <a:prstClr val="black"/>
                </a:solidFill>
                <a:latin typeface="ＭＳ Ｐゴシック"/>
              </a:rPr>
              <a:t>６．サービス基盤の計画的整備</a:t>
            </a:r>
            <a:endParaRPr lang="en-US" altLang="ja-JP" sz="1200" u="sng"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①　障害福祉サービス等の提供体制の確保に係る目標に関する事項　　</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及び地域生活支援事業の実施に関する事項についての障害福祉計</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画の策定</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②　基本指針・障害福祉計画に関する定期的な検証と見直しを法定化</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③　市町村は障害福祉計画を作成するに当たって、障害者等の　　</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ニーズ把握等を行うことを努力義務化</a:t>
            </a:r>
            <a:endParaRPr lang="en-US" altLang="ja-JP" sz="1200" dirty="0" smtClean="0">
              <a:solidFill>
                <a:prstClr val="black"/>
              </a:solidFill>
              <a:latin typeface="ＭＳ Ｐゴシック"/>
            </a:endParaRPr>
          </a:p>
          <a:p>
            <a:pPr>
              <a:lnSpc>
                <a:spcPts val="1400"/>
              </a:lnSpc>
            </a:pPr>
            <a:r>
              <a:rPr lang="ja-JP" altLang="en-US" sz="1200" dirty="0" smtClean="0">
                <a:solidFill>
                  <a:prstClr val="black"/>
                </a:solidFill>
                <a:latin typeface="ＭＳ Ｐゴシック"/>
              </a:rPr>
              <a:t>  ④　自立支援協議会の名称について、地域の実情に応じて定められる  </a:t>
            </a:r>
            <a:endParaRPr lang="en-US" altLang="ja-JP" sz="1200" dirty="0" smtClean="0">
              <a:solidFill>
                <a:prstClr val="black"/>
              </a:solidFill>
              <a:latin typeface="ＭＳ Ｐゴシック"/>
            </a:endParaRPr>
          </a:p>
          <a:p>
            <a:pPr>
              <a:lnSpc>
                <a:spcPts val="1400"/>
              </a:lnSpc>
            </a:pPr>
            <a:r>
              <a:rPr lang="en-US" altLang="ja-JP" sz="1200" dirty="0" smtClean="0">
                <a:solidFill>
                  <a:prstClr val="black"/>
                </a:solidFill>
                <a:latin typeface="ＭＳ Ｐゴシック"/>
              </a:rPr>
              <a:t>     </a:t>
            </a:r>
            <a:r>
              <a:rPr lang="ja-JP" altLang="en-US" sz="1200" dirty="0" smtClean="0">
                <a:solidFill>
                  <a:prstClr val="black"/>
                </a:solidFill>
                <a:latin typeface="ＭＳ Ｐゴシック"/>
              </a:rPr>
              <a:t>よう弾力化するとともに、当事者や家族の参画を明確化</a:t>
            </a:r>
            <a:endParaRPr lang="en-US" altLang="ja-JP" sz="1200" dirty="0" smtClean="0">
              <a:solidFill>
                <a:prstClr val="black"/>
              </a:solidFill>
              <a:latin typeface="ＭＳ Ｐゴシック"/>
            </a:endParaRPr>
          </a:p>
          <a:p>
            <a:endParaRPr lang="ja-JP" altLang="en-US" sz="1200" dirty="0">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15895" y="44477"/>
            <a:ext cx="9590087" cy="432195"/>
          </a:xfrm>
          <a:prstGeom prst="rect">
            <a:avLst/>
          </a:prstGeom>
          <a:gradFill rotWithShape="1">
            <a:gsLst>
              <a:gs pos="0">
                <a:srgbClr val="5E765E"/>
              </a:gs>
              <a:gs pos="50000">
                <a:srgbClr val="CCFFCC"/>
              </a:gs>
              <a:gs pos="100000">
                <a:srgbClr val="5E765E"/>
              </a:gs>
            </a:gsLst>
            <a:lin ang="5400000" scaled="1"/>
          </a:gradFill>
          <a:ln w="9525">
            <a:noFill/>
            <a:miter lim="800000"/>
            <a:headEnd/>
            <a:tailEnd/>
          </a:ln>
        </p:spPr>
        <p:txBody>
          <a:bodyPr lIns="74295" tIns="8890" rIns="74295" bIns="8890" anchor="ctr" anchorCtr="1"/>
          <a:lstStyle/>
          <a:p>
            <a:pPr marL="119063" indent="-119063" algn="ctr" defTabSz="873125"/>
            <a:r>
              <a:rPr lang="ja-JP" altLang="en-US" sz="1600">
                <a:solidFill>
                  <a:srgbClr val="000000"/>
                </a:solidFill>
                <a:latin typeface="HGPｺﾞｼｯｸE" pitchFamily="50" charset="-128"/>
                <a:ea typeface="ＭＳ Ｐゴシック"/>
              </a:rPr>
              <a:t>障害者虐待の防止、障害者の養護者に対する支援等に関する法律の概要</a:t>
            </a:r>
            <a:endParaRPr lang="ja-JP" altLang="en-US" sz="1200">
              <a:solidFill>
                <a:srgbClr val="000000"/>
              </a:solidFill>
              <a:latin typeface="Arial"/>
              <a:ea typeface="ＭＳ Ｐゴシック"/>
            </a:endParaRPr>
          </a:p>
        </p:txBody>
      </p:sp>
      <p:sp>
        <p:nvSpPr>
          <p:cNvPr id="6" name="正方形/長方形 5"/>
          <p:cNvSpPr/>
          <p:nvPr/>
        </p:nvSpPr>
        <p:spPr>
          <a:xfrm>
            <a:off x="128622" y="692696"/>
            <a:ext cx="9577387" cy="6381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b"/>
          <a:lstStyle/>
          <a:p>
            <a:pPr>
              <a:defRPr/>
            </a:pPr>
            <a:r>
              <a:rPr lang="ja-JP" altLang="en-US" sz="1050" spc="-20" dirty="0">
                <a:solidFill>
                  <a:prstClr val="black"/>
                </a:solidFill>
                <a:latin typeface="HGSｺﾞｼｯｸM" pitchFamily="50" charset="-128"/>
              </a:rPr>
              <a:t>　障害者に対する虐待が障害者の尊厳を害するものであり、障害者の自立及び社会参加にとって障害者に対する虐待を防止することが極めて重要であること等に鑑み、障害者に対する虐待の禁止、国等の責務、障害者虐待を受けた障害者に対する保護及び自立の支援のための措置、養護者に対する支援のための措置等を定めることにより、障害者虐待の防止、養護者に対する支援等に関する施策を促進し、もって障害者の権利利益の擁護に資することを目的とする。</a:t>
            </a:r>
            <a:endParaRPr lang="ja-JP" altLang="en-US" sz="1050" spc="-20" dirty="0">
              <a:solidFill>
                <a:prstClr val="white"/>
              </a:solidFill>
            </a:endParaRPr>
          </a:p>
        </p:txBody>
      </p:sp>
      <p:sp>
        <p:nvSpPr>
          <p:cNvPr id="174083" name="AutoShape 3"/>
          <p:cNvSpPr>
            <a:spLocks noChangeArrowheads="1"/>
          </p:cNvSpPr>
          <p:nvPr/>
        </p:nvSpPr>
        <p:spPr bwMode="auto">
          <a:xfrm>
            <a:off x="273050" y="516781"/>
            <a:ext cx="685800" cy="236537"/>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ea typeface="ＭＳ Ｐゴシック"/>
              </a:rPr>
              <a:t>目　的</a:t>
            </a:r>
            <a:endParaRPr lang="ja-JP" altLang="en-US" sz="1200" dirty="0">
              <a:solidFill>
                <a:prstClr val="black"/>
              </a:solidFill>
              <a:latin typeface="Arial"/>
              <a:ea typeface="ＭＳ Ｐゴシック"/>
            </a:endParaRPr>
          </a:p>
        </p:txBody>
      </p:sp>
      <p:sp>
        <p:nvSpPr>
          <p:cNvPr id="8" name="正方形/長方形 7"/>
          <p:cNvSpPr/>
          <p:nvPr/>
        </p:nvSpPr>
        <p:spPr>
          <a:xfrm>
            <a:off x="128622" y="1575315"/>
            <a:ext cx="9577387" cy="7921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85725" indent="-85725">
              <a:defRPr/>
            </a:pPr>
            <a:r>
              <a:rPr lang="ja-JP" altLang="ja-JP" sz="11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いう（改正後障害者基本法</a:t>
            </a:r>
            <a:r>
              <a:rPr lang="en-US" altLang="ja-JP" sz="1100" dirty="0">
                <a:solidFill>
                  <a:prstClr val="black"/>
                </a:solidFill>
              </a:rPr>
              <a:t>2</a:t>
            </a:r>
            <a:r>
              <a:rPr lang="ja-JP" altLang="ja-JP" sz="1100" dirty="0">
                <a:solidFill>
                  <a:prstClr val="black"/>
                </a:solidFill>
              </a:rPr>
              <a:t>条１号）。</a:t>
            </a:r>
          </a:p>
          <a:p>
            <a:pPr marL="85725" indent="-85725">
              <a:defRPr/>
            </a:pPr>
            <a:r>
              <a:rPr lang="ja-JP" altLang="ja-JP" sz="1100" dirty="0">
                <a:solidFill>
                  <a:prstClr val="black"/>
                </a:solidFill>
              </a:rPr>
              <a:t>２　｢障害者虐待｣とは、①養護者による障害者虐待、②障害者福祉施設従事者等による障害者虐待、③使用者による障害者虐待をいう。</a:t>
            </a:r>
          </a:p>
          <a:p>
            <a:pPr marL="85725" indent="-85725">
              <a:defRPr/>
            </a:pPr>
            <a:r>
              <a:rPr lang="ja-JP" altLang="ja-JP" sz="1100" dirty="0">
                <a:solidFill>
                  <a:prstClr val="black"/>
                </a:solidFill>
              </a:rPr>
              <a:t>３　障害者虐待の類型は、①身体的虐待、②ネグレクト、③心理的虐待、④性的虐待、⑤経済的虐待の５つ。</a:t>
            </a:r>
          </a:p>
        </p:txBody>
      </p:sp>
      <p:sp>
        <p:nvSpPr>
          <p:cNvPr id="174085" name="AutoShape 5"/>
          <p:cNvSpPr>
            <a:spLocks noChangeArrowheads="1"/>
          </p:cNvSpPr>
          <p:nvPr/>
        </p:nvSpPr>
        <p:spPr bwMode="auto">
          <a:xfrm>
            <a:off x="273050" y="1392752"/>
            <a:ext cx="685800" cy="2159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ea typeface="ＭＳ Ｐゴシック"/>
              </a:rPr>
              <a:t>定　義</a:t>
            </a:r>
            <a:endParaRPr lang="ja-JP" altLang="en-US" sz="1200" dirty="0">
              <a:solidFill>
                <a:prstClr val="black"/>
              </a:solidFill>
              <a:latin typeface="Arial"/>
              <a:ea typeface="ＭＳ Ｐゴシック"/>
            </a:endParaRPr>
          </a:p>
        </p:txBody>
      </p:sp>
      <p:sp>
        <p:nvSpPr>
          <p:cNvPr id="10" name="正方形/長方形 9"/>
          <p:cNvSpPr/>
          <p:nvPr/>
        </p:nvSpPr>
        <p:spPr>
          <a:xfrm>
            <a:off x="128622" y="2648465"/>
            <a:ext cx="9577387" cy="24558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ja-JP" altLang="ja-JP" sz="1100" dirty="0">
                <a:solidFill>
                  <a:prstClr val="black"/>
                </a:solidFill>
              </a:rPr>
              <a:t>１　何人も障害者を虐待してはならない旨の規定、障害者の虐待の防止に係る国等の責務規定、障害者虐待の早期発見の努力義務規定を置く。</a:t>
            </a:r>
          </a:p>
          <a:p>
            <a:pPr>
              <a:defRPr/>
            </a:pPr>
            <a:r>
              <a:rPr lang="ja-JP" altLang="ja-JP" sz="1100" dirty="0">
                <a:solidFill>
                  <a:prstClr val="black"/>
                </a:solidFill>
              </a:rPr>
              <a:t>２　障害者虐待防止等に係る具体的スキームを定める。</a:t>
            </a: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marL="85725" indent="-85725">
              <a:defRPr/>
            </a:pPr>
            <a:endParaRPr lang="en-US" altLang="ja-JP" sz="1100" dirty="0">
              <a:solidFill>
                <a:prstClr val="black"/>
              </a:solidFill>
            </a:endParaRPr>
          </a:p>
          <a:p>
            <a:pPr marL="85725" indent="-85725">
              <a:defRPr/>
            </a:pPr>
            <a:r>
              <a:rPr lang="ja-JP" altLang="ja-JP" sz="1100" dirty="0">
                <a:solidFill>
                  <a:prstClr val="black"/>
                </a:solidFill>
              </a:rPr>
              <a:t>３</a:t>
            </a:r>
            <a:r>
              <a:rPr lang="ja-JP" altLang="en-US" sz="1100" dirty="0">
                <a:solidFill>
                  <a:prstClr val="black"/>
                </a:solidFill>
              </a:rPr>
              <a:t>　</a:t>
            </a:r>
            <a:r>
              <a:rPr lang="ja-JP" altLang="ja-JP" sz="1100" dirty="0">
                <a:solidFill>
                  <a:prstClr val="black"/>
                </a:solidFill>
              </a:rPr>
              <a:t>就学する障害者、保育所等に通う障害者及び医療機関を利用する障害者に対する虐待への対応について、その防止等のための措置の実施を学校の長、保育所等の長及び医療機関の管理者に義務付ける。</a:t>
            </a:r>
          </a:p>
          <a:p>
            <a:pPr>
              <a:defRPr/>
            </a:pPr>
            <a:r>
              <a:rPr lang="en-US" altLang="ja-JP" sz="1100" dirty="0">
                <a:solidFill>
                  <a:prstClr val="black"/>
                </a:solidFill>
              </a:rPr>
              <a:t> </a:t>
            </a:r>
            <a:endParaRPr lang="ja-JP" altLang="ja-JP" sz="1100" dirty="0">
              <a:solidFill>
                <a:prstClr val="black"/>
              </a:solidFill>
            </a:endParaRPr>
          </a:p>
        </p:txBody>
      </p:sp>
      <p:sp>
        <p:nvSpPr>
          <p:cNvPr id="174086" name="AutoShape 6"/>
          <p:cNvSpPr>
            <a:spLocks noChangeArrowheads="1"/>
          </p:cNvSpPr>
          <p:nvPr/>
        </p:nvSpPr>
        <p:spPr bwMode="auto">
          <a:xfrm>
            <a:off x="273050" y="2418277"/>
            <a:ext cx="1136650" cy="230188"/>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ea typeface="ＭＳ Ｐゴシック"/>
              </a:rPr>
              <a:t>虐待防止施策</a:t>
            </a:r>
            <a:endParaRPr lang="ja-JP" altLang="en-US" sz="1200" dirty="0">
              <a:solidFill>
                <a:prstClr val="black"/>
              </a:solidFill>
              <a:latin typeface="Arial"/>
              <a:ea typeface="ＭＳ Ｐゴシック"/>
            </a:endParaRPr>
          </a:p>
        </p:txBody>
      </p:sp>
      <p:graphicFrame>
        <p:nvGraphicFramePr>
          <p:cNvPr id="11" name="表 10"/>
          <p:cNvGraphicFramePr>
            <a:graphicFrameLocks noGrp="1"/>
          </p:cNvGraphicFramePr>
          <p:nvPr/>
        </p:nvGraphicFramePr>
        <p:xfrm>
          <a:off x="273052" y="3088203"/>
          <a:ext cx="9289602" cy="1496607"/>
        </p:xfrm>
        <a:graphic>
          <a:graphicData uri="http://schemas.openxmlformats.org/drawingml/2006/table">
            <a:tbl>
              <a:tblPr/>
              <a:tblGrid>
                <a:gridCol w="3022826"/>
                <a:gridCol w="3097814"/>
                <a:gridCol w="3168962"/>
              </a:tblGrid>
              <a:tr h="216022">
                <a:tc>
                  <a:txBody>
                    <a:bodyPr/>
                    <a:lstStyle/>
                    <a:p>
                      <a:pPr algn="ctr">
                        <a:spcAft>
                          <a:spcPts val="0"/>
                        </a:spcAft>
                      </a:pPr>
                      <a:r>
                        <a:rPr lang="ja-JP" sz="1050" b="1" kern="100" dirty="0">
                          <a:latin typeface="Century"/>
                          <a:ea typeface="HGPｺﾞｼｯｸE"/>
                          <a:cs typeface="Times New Roman"/>
                        </a:rPr>
                        <a:t>養護者による障害者虐待</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障害者福祉施設従事者等による障害者虐待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使用者による障害者虐待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19489">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市町村の責務</a:t>
                      </a:r>
                      <a:r>
                        <a:rPr lang="en-US" sz="1050" b="1" kern="100" dirty="0" smtClean="0">
                          <a:latin typeface="Century"/>
                          <a:ea typeface="HGSｺﾞｼｯｸM"/>
                          <a:cs typeface="Times New Roman"/>
                        </a:rPr>
                        <a:t>]</a:t>
                      </a:r>
                      <a:r>
                        <a:rPr lang="ja-JP" sz="1050" kern="100" dirty="0" smtClean="0">
                          <a:latin typeface="Century"/>
                          <a:ea typeface="HGSｺﾞｼｯｸM"/>
                          <a:cs typeface="Times New Roman"/>
                        </a:rPr>
                        <a:t>相談</a:t>
                      </a:r>
                      <a:r>
                        <a:rPr lang="ja-JP" sz="1050" kern="100" dirty="0">
                          <a:latin typeface="Century"/>
                          <a:ea typeface="HGSｺﾞｼｯｸM"/>
                          <a:cs typeface="Times New Roman"/>
                        </a:rPr>
                        <a:t>等、居室確保、連携確保</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設置者等の責務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当該施設等における障害者に対する虐待防止等のための措置を実施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事業主の責務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当該事業所における障害者に対する虐待防止等のための措置を実施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960545">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1050" kern="100" dirty="0">
                        <a:latin typeface="Century"/>
                        <a:ea typeface="ＭＳ 明朝"/>
                        <a:cs typeface="Times New Roman"/>
                      </a:endParaRPr>
                    </a:p>
                  </a:txBody>
                  <a:tcPr marL="48345" marR="48345"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80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dirty="0" smtClean="0">
                          <a:latin typeface="HGSｺﾞｼｯｸM"/>
                        </a:rPr>
                        <a:t>[</a:t>
                      </a:r>
                      <a:r>
                        <a:rPr lang="ja-JP" sz="1050" b="1" dirty="0">
                          <a:latin typeface="Century"/>
                          <a:ea typeface="HGSｺﾞｼｯｸM"/>
                        </a:rPr>
                        <a:t>スキーム</a:t>
                      </a:r>
                      <a:r>
                        <a:rPr lang="en-US" sz="1050" b="1" dirty="0">
                          <a:latin typeface="Century"/>
                          <a:ea typeface="HGSｺﾞｼｯｸM"/>
                        </a:rPr>
                        <a:t>]</a:t>
                      </a:r>
                      <a:r>
                        <a:rPr lang="ja-JP" sz="1050" dirty="0">
                          <a:latin typeface="Century"/>
                        </a:rPr>
                        <a:t> </a:t>
                      </a:r>
                      <a:endParaRPr lang="en-US" altLang="ja-JP" sz="1050" kern="100" dirty="0" smtClean="0">
                        <a:latin typeface="Century"/>
                        <a:ea typeface="ＭＳ 明朝"/>
                        <a:cs typeface="Times New Roman"/>
                      </a:endParaRPr>
                    </a:p>
                    <a:p>
                      <a:pPr algn="just">
                        <a:spcAft>
                          <a:spcPts val="0"/>
                        </a:spcAft>
                      </a:pPr>
                      <a:r>
                        <a:rPr lang="en-US" sz="1050" dirty="0" smtClean="0">
                          <a:latin typeface="Century"/>
                          <a:ea typeface="HGSｺﾞｼｯｸM"/>
                        </a:rPr>
                        <a:t> </a:t>
                      </a:r>
                      <a:r>
                        <a:rPr lang="ja-JP" altLang="en-US" sz="1050" dirty="0" smtClean="0">
                          <a:latin typeface="Century"/>
                          <a:ea typeface="HGSｺﾞｼｯｸM"/>
                        </a:rPr>
                        <a:t>　　</a:t>
                      </a:r>
                      <a:r>
                        <a:rPr lang="en-US" sz="1050" dirty="0" smtClean="0">
                          <a:latin typeface="Century"/>
                          <a:ea typeface="HGSｺﾞｼｯｸM"/>
                        </a:rPr>
                        <a:t>     </a:t>
                      </a:r>
                      <a:r>
                        <a:rPr lang="ja-JP" altLang="en-US" sz="1050" dirty="0" smtClean="0">
                          <a:latin typeface="Century"/>
                          <a:ea typeface="HGSｺﾞｼｯｸM"/>
                        </a:rPr>
                        <a:t>　</a:t>
                      </a:r>
                      <a:endParaRPr lang="ja-JP" sz="105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603" name="Text Box 8"/>
          <p:cNvSpPr txBox="1">
            <a:spLocks noChangeArrowheads="1"/>
          </p:cNvSpPr>
          <p:nvPr/>
        </p:nvSpPr>
        <p:spPr bwMode="auto">
          <a:xfrm>
            <a:off x="998539" y="152400"/>
            <a:ext cx="533400" cy="209550"/>
          </a:xfrm>
          <a:prstGeom prst="rect">
            <a:avLst/>
          </a:prstGeom>
          <a:noFill/>
          <a:ln w="9525">
            <a:noFill/>
            <a:miter lim="800000"/>
            <a:headEnd/>
            <a:tailEnd/>
          </a:ln>
        </p:spPr>
        <p:txBody>
          <a:bodyPr lIns="74295" tIns="8890" rIns="74295" bIns="8890"/>
          <a:lstStyle/>
          <a:p>
            <a:pPr eaLnBrk="0" hangingPunct="0"/>
            <a:endParaRPr lang="ja-JP" altLang="ja-JP" sz="1200">
              <a:solidFill>
                <a:srgbClr val="000000"/>
              </a:solidFill>
              <a:latin typeface="Arial"/>
              <a:ea typeface="ＭＳ Ｐゴシック"/>
            </a:endParaRPr>
          </a:p>
        </p:txBody>
      </p:sp>
      <p:sp>
        <p:nvSpPr>
          <p:cNvPr id="24604" name="Line 27"/>
          <p:cNvSpPr>
            <a:spLocks noChangeShapeType="1"/>
          </p:cNvSpPr>
          <p:nvPr/>
        </p:nvSpPr>
        <p:spPr bwMode="auto">
          <a:xfrm flipV="1">
            <a:off x="6753225" y="4312227"/>
            <a:ext cx="387350" cy="7937"/>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24605" name="Line 23"/>
          <p:cNvSpPr>
            <a:spLocks noChangeShapeType="1"/>
          </p:cNvSpPr>
          <p:nvPr/>
        </p:nvSpPr>
        <p:spPr bwMode="auto">
          <a:xfrm>
            <a:off x="3584575" y="3880365"/>
            <a:ext cx="457200"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24606" name="Line 11"/>
          <p:cNvSpPr>
            <a:spLocks noChangeShapeType="1"/>
          </p:cNvSpPr>
          <p:nvPr/>
        </p:nvSpPr>
        <p:spPr bwMode="auto">
          <a:xfrm>
            <a:off x="8024813" y="3848615"/>
            <a:ext cx="312737"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174099" name="Text Box 19"/>
          <p:cNvSpPr txBox="1">
            <a:spLocks noChangeArrowheads="1"/>
          </p:cNvSpPr>
          <p:nvPr/>
        </p:nvSpPr>
        <p:spPr bwMode="auto">
          <a:xfrm>
            <a:off x="4016375" y="3808927"/>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p:txBody>
      </p:sp>
      <p:sp>
        <p:nvSpPr>
          <p:cNvPr id="174096" name="Text Box 16"/>
          <p:cNvSpPr txBox="1">
            <a:spLocks noChangeArrowheads="1"/>
          </p:cNvSpPr>
          <p:nvPr/>
        </p:nvSpPr>
        <p:spPr bwMode="auto">
          <a:xfrm>
            <a:off x="7689851" y="3664465"/>
            <a:ext cx="315913" cy="62230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都道府県</a:t>
            </a:r>
            <a:endParaRPr lang="ja-JP" altLang="ja-JP" sz="1100" dirty="0">
              <a:solidFill>
                <a:prstClr val="black"/>
              </a:solidFill>
              <a:latin typeface="Arial"/>
              <a:ea typeface="ＭＳ Ｐゴシック"/>
            </a:endParaRPr>
          </a:p>
        </p:txBody>
      </p:sp>
      <p:sp>
        <p:nvSpPr>
          <p:cNvPr id="24609" name="Line 13"/>
          <p:cNvSpPr>
            <a:spLocks noChangeShapeType="1"/>
          </p:cNvSpPr>
          <p:nvPr/>
        </p:nvSpPr>
        <p:spPr bwMode="auto">
          <a:xfrm>
            <a:off x="6770689" y="3840677"/>
            <a:ext cx="914401"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174092" name="Text Box 12"/>
          <p:cNvSpPr txBox="1">
            <a:spLocks noChangeArrowheads="1"/>
          </p:cNvSpPr>
          <p:nvPr/>
        </p:nvSpPr>
        <p:spPr bwMode="auto">
          <a:xfrm>
            <a:off x="344488" y="3808927"/>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24611" name="Line 9"/>
          <p:cNvSpPr>
            <a:spLocks noChangeShapeType="1"/>
          </p:cNvSpPr>
          <p:nvPr/>
        </p:nvSpPr>
        <p:spPr bwMode="auto">
          <a:xfrm>
            <a:off x="665163" y="3923227"/>
            <a:ext cx="381000"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24612" name="Line 7"/>
          <p:cNvSpPr>
            <a:spLocks noChangeShapeType="1"/>
          </p:cNvSpPr>
          <p:nvPr/>
        </p:nvSpPr>
        <p:spPr bwMode="auto">
          <a:xfrm>
            <a:off x="7461256" y="4305815"/>
            <a:ext cx="228600"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24613" name="Rectangle 10"/>
          <p:cNvSpPr>
            <a:spLocks noChangeArrowheads="1"/>
          </p:cNvSpPr>
          <p:nvPr/>
        </p:nvSpPr>
        <p:spPr bwMode="auto">
          <a:xfrm>
            <a:off x="1963761" y="111125"/>
            <a:ext cx="1076325" cy="412750"/>
          </a:xfrm>
          <a:prstGeom prst="rect">
            <a:avLst/>
          </a:prstGeom>
          <a:noFill/>
          <a:ln w="9525">
            <a:noFill/>
            <a:prstDash val="dash"/>
            <a:miter lim="800000"/>
            <a:headEnd/>
            <a:tailEnd/>
          </a:ln>
        </p:spPr>
        <p:txBody>
          <a:bodyPr lIns="74295" tIns="8890" rIns="74295" bIns="8890"/>
          <a:lstStyle/>
          <a:p>
            <a:pPr eaLnBrk="0" hangingPunct="0"/>
            <a:endParaRPr lang="ja-JP" altLang="ja-JP" sz="1200">
              <a:solidFill>
                <a:srgbClr val="000000"/>
              </a:solidFill>
              <a:latin typeface="Arial"/>
              <a:ea typeface="ＭＳ Ｐゴシック"/>
            </a:endParaRPr>
          </a:p>
        </p:txBody>
      </p:sp>
      <p:sp>
        <p:nvSpPr>
          <p:cNvPr id="24614" name="Rectangle 18"/>
          <p:cNvSpPr>
            <a:spLocks noChangeArrowheads="1"/>
          </p:cNvSpPr>
          <p:nvPr/>
        </p:nvSpPr>
        <p:spPr bwMode="auto">
          <a:xfrm>
            <a:off x="1962175" y="114304"/>
            <a:ext cx="1076325" cy="631825"/>
          </a:xfrm>
          <a:prstGeom prst="rect">
            <a:avLst/>
          </a:prstGeom>
          <a:noFill/>
          <a:ln w="9525">
            <a:noFill/>
            <a:prstDash val="dash"/>
            <a:miter lim="800000"/>
            <a:headEnd/>
            <a:tailEnd/>
          </a:ln>
        </p:spPr>
        <p:txBody>
          <a:bodyPr lIns="74295" tIns="8890" rIns="74295" bIns="8890"/>
          <a:lstStyle/>
          <a:p>
            <a:pPr eaLnBrk="0" hangingPunct="0"/>
            <a:endParaRPr lang="ja-JP" altLang="ja-JP" sz="1200">
              <a:solidFill>
                <a:srgbClr val="000000"/>
              </a:solidFill>
              <a:latin typeface="Arial"/>
              <a:ea typeface="ＭＳ Ｐゴシック"/>
            </a:endParaRPr>
          </a:p>
        </p:txBody>
      </p:sp>
      <p:sp>
        <p:nvSpPr>
          <p:cNvPr id="37" name="Text Box 12"/>
          <p:cNvSpPr txBox="1">
            <a:spLocks noChangeArrowheads="1"/>
          </p:cNvSpPr>
          <p:nvPr/>
        </p:nvSpPr>
        <p:spPr bwMode="auto">
          <a:xfrm>
            <a:off x="6448425" y="3820040"/>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38" name="Text Box 12"/>
          <p:cNvSpPr txBox="1">
            <a:spLocks noChangeArrowheads="1"/>
          </p:cNvSpPr>
          <p:nvPr/>
        </p:nvSpPr>
        <p:spPr bwMode="auto">
          <a:xfrm>
            <a:off x="3352800" y="3808927"/>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36" name="Text Box 19"/>
          <p:cNvSpPr txBox="1">
            <a:spLocks noChangeArrowheads="1"/>
          </p:cNvSpPr>
          <p:nvPr/>
        </p:nvSpPr>
        <p:spPr bwMode="auto">
          <a:xfrm>
            <a:off x="7142163" y="3880365"/>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p:txBody>
      </p:sp>
      <p:sp>
        <p:nvSpPr>
          <p:cNvPr id="39" name="正方形/長方形 38"/>
          <p:cNvSpPr/>
          <p:nvPr/>
        </p:nvSpPr>
        <p:spPr>
          <a:xfrm>
            <a:off x="128622" y="5373216"/>
            <a:ext cx="9577387" cy="11521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85725" indent="-85725">
              <a:defRPr/>
            </a:pPr>
            <a:r>
              <a:rPr lang="ja-JP" altLang="en-US" sz="1100" dirty="0">
                <a:solidFill>
                  <a:prstClr val="black"/>
                </a:solidFill>
              </a:rPr>
              <a:t>１　市町村・都道府県の部局又は施設に、障害者虐待対応の窓口等となる「市町村障害者虐待防止センター」・「都道府県障害者権利擁護センター」としての機能を果たさせる</a:t>
            </a:r>
            <a:r>
              <a:rPr lang="ja-JP" altLang="en-US" sz="1100" dirty="0" smtClean="0">
                <a:solidFill>
                  <a:prstClr val="black"/>
                </a:solidFill>
              </a:rPr>
              <a:t>。</a:t>
            </a:r>
            <a:endParaRPr lang="en-US" altLang="ja-JP" sz="1100" dirty="0" smtClean="0">
              <a:solidFill>
                <a:prstClr val="black"/>
              </a:solidFill>
            </a:endParaRPr>
          </a:p>
          <a:p>
            <a:pPr marL="85725" indent="-85725">
              <a:defRPr/>
            </a:pPr>
            <a:r>
              <a:rPr lang="ja-JP" altLang="en-US" sz="1100" dirty="0" smtClean="0">
                <a:solidFill>
                  <a:prstClr val="black"/>
                </a:solidFill>
              </a:rPr>
              <a:t>２　国及び地方公共団体は、財産上の不当取引による障害者の被害の防止・救済を図るため、成年後見制度の利用に係る経済的負担の軽減のための措置等を講ずる。</a:t>
            </a:r>
            <a:endParaRPr lang="ja-JP" altLang="en-US" sz="1100" dirty="0">
              <a:solidFill>
                <a:prstClr val="black"/>
              </a:solidFill>
            </a:endParaRPr>
          </a:p>
          <a:p>
            <a:pPr marL="85725" indent="-85725">
              <a:defRPr/>
            </a:pPr>
            <a:r>
              <a:rPr lang="ja-JP" altLang="en-US" sz="1100" dirty="0" smtClean="0">
                <a:solidFill>
                  <a:prstClr val="black"/>
                </a:solidFill>
              </a:rPr>
              <a:t>３</a:t>
            </a:r>
            <a:r>
              <a:rPr lang="ja-JP" altLang="en-US" sz="1100" dirty="0">
                <a:solidFill>
                  <a:prstClr val="black"/>
                </a:solidFill>
              </a:rPr>
              <a:t>　政府は、障害者虐待の防止等に関する制度について、この法律の施行後３年を目途に検討を加え、必要な措置を講ずるものとする。</a:t>
            </a:r>
          </a:p>
          <a:p>
            <a:pPr marL="85725" indent="-85725">
              <a:defRPr/>
            </a:pPr>
            <a:r>
              <a:rPr lang="ja-JP" altLang="en-US" sz="1100" dirty="0" smtClean="0">
                <a:solidFill>
                  <a:prstClr val="black"/>
                </a:solidFill>
              </a:rPr>
              <a:t>４</a:t>
            </a:r>
            <a:r>
              <a:rPr lang="ja-JP" altLang="en-US" sz="1100" dirty="0">
                <a:solidFill>
                  <a:prstClr val="black"/>
                </a:solidFill>
              </a:rPr>
              <a:t>　平成２４年１０月１日から施行する。</a:t>
            </a:r>
          </a:p>
        </p:txBody>
      </p:sp>
      <p:sp>
        <p:nvSpPr>
          <p:cNvPr id="40" name="AutoShape 3"/>
          <p:cNvSpPr>
            <a:spLocks noChangeArrowheads="1"/>
          </p:cNvSpPr>
          <p:nvPr/>
        </p:nvSpPr>
        <p:spPr bwMode="auto">
          <a:xfrm>
            <a:off x="273050" y="5157192"/>
            <a:ext cx="685800" cy="236538"/>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ea typeface="ＭＳ Ｐゴシック"/>
              </a:rPr>
              <a:t>その他</a:t>
            </a:r>
            <a:endParaRPr lang="ja-JP" altLang="en-US" sz="1200" dirty="0">
              <a:solidFill>
                <a:prstClr val="black"/>
              </a:solidFill>
              <a:latin typeface="Arial"/>
              <a:ea typeface="ＭＳ Ｐゴシック"/>
            </a:endParaRPr>
          </a:p>
        </p:txBody>
      </p:sp>
      <p:sp>
        <p:nvSpPr>
          <p:cNvPr id="24620" name="Text Box 25"/>
          <p:cNvSpPr txBox="1">
            <a:spLocks noChangeArrowheads="1"/>
          </p:cNvSpPr>
          <p:nvPr/>
        </p:nvSpPr>
        <p:spPr bwMode="auto">
          <a:xfrm>
            <a:off x="611221" y="3951802"/>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通報</a:t>
            </a:r>
            <a:endParaRPr lang="ja-JP" altLang="ja-JP" sz="1200">
              <a:solidFill>
                <a:srgbClr val="000000"/>
              </a:solidFill>
              <a:latin typeface="Arial"/>
              <a:ea typeface="ＭＳ Ｐゴシック"/>
            </a:endParaRPr>
          </a:p>
        </p:txBody>
      </p:sp>
      <p:sp>
        <p:nvSpPr>
          <p:cNvPr id="42" name="Rectangle 26"/>
          <p:cNvSpPr>
            <a:spLocks noChangeArrowheads="1"/>
          </p:cNvSpPr>
          <p:nvPr/>
        </p:nvSpPr>
        <p:spPr bwMode="auto">
          <a:xfrm>
            <a:off x="992219" y="4024827"/>
            <a:ext cx="2232025" cy="431800"/>
          </a:xfrm>
          <a:prstGeom prst="rect">
            <a:avLst/>
          </a:prstGeom>
          <a:solidFill>
            <a:srgbClr val="FFFFFF"/>
          </a:solidFill>
          <a:ln w="9525">
            <a:solidFill>
              <a:srgbClr val="000000"/>
            </a:solidFill>
            <a:prstDash val="dash"/>
            <a:miter lim="800000"/>
            <a:headEnd/>
            <a:tailEnd/>
          </a:ln>
        </p:spPr>
        <p:txBody>
          <a:bodyPr lIns="36000" tIns="8890" rIns="36000" bIns="8890" anchor="ctr"/>
          <a:lstStyle/>
          <a:p>
            <a:pPr eaLnBrk="0" hangingPunct="0">
              <a:defRPr/>
            </a:pPr>
            <a:r>
              <a:rPr lang="ja-JP" altLang="ja-JP" sz="1050" kern="100" dirty="0">
                <a:solidFill>
                  <a:prstClr val="black"/>
                </a:solidFill>
                <a:latin typeface="Century"/>
                <a:ea typeface="HGｺﾞｼｯｸM"/>
                <a:cs typeface="Times New Roman"/>
              </a:rPr>
              <a:t>①</a:t>
            </a:r>
            <a:r>
              <a:rPr lang="ja-JP" altLang="en-US" sz="1050" kern="100" dirty="0">
                <a:solidFill>
                  <a:prstClr val="black"/>
                </a:solidFill>
                <a:latin typeface="Century"/>
                <a:ea typeface="HGｺﾞｼｯｸM"/>
                <a:cs typeface="Times New Roman"/>
              </a:rPr>
              <a:t>事実確認（立入調査等）</a:t>
            </a:r>
            <a:endParaRPr lang="en-US" altLang="ja-JP" sz="1050" kern="100" dirty="0">
              <a:solidFill>
                <a:prstClr val="black"/>
              </a:solidFill>
              <a:latin typeface="Century"/>
              <a:ea typeface="HGｺﾞｼｯｸM"/>
              <a:cs typeface="Times New Roman"/>
            </a:endParaRPr>
          </a:p>
          <a:p>
            <a:pPr marL="182563" indent="-182563" eaLnBrk="0" hangingPunct="0">
              <a:defRPr/>
            </a:pPr>
            <a:r>
              <a:rPr lang="ja-JP" altLang="ja-JP" sz="1050" kern="100" dirty="0">
                <a:solidFill>
                  <a:prstClr val="black"/>
                </a:solidFill>
                <a:latin typeface="Century"/>
                <a:ea typeface="HGｺﾞｼｯｸM"/>
                <a:cs typeface="Times New Roman"/>
              </a:rPr>
              <a:t>②措置</a:t>
            </a:r>
            <a:r>
              <a:rPr lang="en-US" altLang="ja-JP" sz="1050" kern="100" dirty="0">
                <a:solidFill>
                  <a:prstClr val="black"/>
                </a:solidFill>
                <a:latin typeface="Century"/>
                <a:ea typeface="HGｺﾞｼｯｸM"/>
                <a:cs typeface="Times New Roman"/>
              </a:rPr>
              <a:t>(</a:t>
            </a:r>
            <a:r>
              <a:rPr lang="ja-JP" altLang="en-US" sz="1050" kern="100" dirty="0">
                <a:solidFill>
                  <a:prstClr val="black"/>
                </a:solidFill>
                <a:latin typeface="Century"/>
                <a:ea typeface="HGｺﾞｼｯｸM"/>
                <a:cs typeface="Times New Roman"/>
              </a:rPr>
              <a:t>一時保護、後見審判請求</a:t>
            </a:r>
            <a:r>
              <a:rPr lang="en-US" altLang="ja-JP" sz="1050" kern="100" dirty="0">
                <a:solidFill>
                  <a:prstClr val="black"/>
                </a:solidFill>
                <a:latin typeface="Century"/>
                <a:ea typeface="HGｺﾞｼｯｸM"/>
                <a:cs typeface="Times New Roman"/>
              </a:rPr>
              <a:t>)</a:t>
            </a:r>
            <a:endParaRPr lang="ja-JP" altLang="ja-JP" sz="1050" dirty="0">
              <a:solidFill>
                <a:prstClr val="black"/>
              </a:solidFill>
              <a:latin typeface="Arial"/>
              <a:ea typeface="ＭＳ Ｐゴシック"/>
            </a:endParaRPr>
          </a:p>
        </p:txBody>
      </p:sp>
      <p:sp>
        <p:nvSpPr>
          <p:cNvPr id="24622" name="Line 23"/>
          <p:cNvSpPr>
            <a:spLocks noChangeShapeType="1"/>
          </p:cNvSpPr>
          <p:nvPr/>
        </p:nvSpPr>
        <p:spPr bwMode="auto">
          <a:xfrm>
            <a:off x="4305307" y="3880365"/>
            <a:ext cx="457200" cy="0"/>
          </a:xfrm>
          <a:prstGeom prst="line">
            <a:avLst/>
          </a:prstGeom>
          <a:noFill/>
          <a:ln w="9525">
            <a:solidFill>
              <a:srgbClr val="000000"/>
            </a:solidFill>
            <a:round/>
            <a:headEnd/>
            <a:tailEnd type="triangle" w="med" len="med"/>
          </a:ln>
        </p:spPr>
        <p:txBody>
          <a:bodyPr/>
          <a:lstStyle/>
          <a:p>
            <a:endParaRPr lang="ja-JP" altLang="en-US">
              <a:solidFill>
                <a:srgbClr val="000000"/>
              </a:solidFill>
              <a:latin typeface="Arial"/>
              <a:ea typeface="ＭＳ Ｐゴシック"/>
            </a:endParaRPr>
          </a:p>
        </p:txBody>
      </p:sp>
      <p:sp>
        <p:nvSpPr>
          <p:cNvPr id="44" name="Rectangle 26"/>
          <p:cNvSpPr>
            <a:spLocks noChangeArrowheads="1"/>
          </p:cNvSpPr>
          <p:nvPr/>
        </p:nvSpPr>
        <p:spPr bwMode="auto">
          <a:xfrm>
            <a:off x="4541838" y="4024854"/>
            <a:ext cx="1800225" cy="358775"/>
          </a:xfrm>
          <a:prstGeom prst="rect">
            <a:avLst/>
          </a:prstGeom>
          <a:solidFill>
            <a:srgbClr val="FFFFFF"/>
          </a:solidFill>
          <a:ln w="9525">
            <a:solidFill>
              <a:srgbClr val="000000"/>
            </a:solidFill>
            <a:prstDash val="dash"/>
            <a:miter lim="800000"/>
            <a:headEnd/>
            <a:tailEnd/>
          </a:ln>
        </p:spPr>
        <p:txBody>
          <a:bodyPr lIns="36000" tIns="8890" rIns="36000" bIns="8890" anchor="b"/>
          <a:lstStyle/>
          <a:p>
            <a:pPr eaLnBrk="0" hangingPunct="0">
              <a:defRPr/>
            </a:pPr>
            <a:r>
              <a:rPr lang="ja-JP" altLang="ja-JP" sz="1000" kern="100" dirty="0">
                <a:solidFill>
                  <a:prstClr val="black"/>
                </a:solidFill>
                <a:latin typeface="Century"/>
                <a:ea typeface="HGｺﾞｼｯｸM"/>
                <a:cs typeface="Times New Roman"/>
              </a:rPr>
              <a:t>①監督権限等の適切な行使</a:t>
            </a:r>
            <a:endParaRPr lang="en-US" altLang="ja-JP" sz="1000" kern="100" dirty="0">
              <a:solidFill>
                <a:prstClr val="black"/>
              </a:solidFill>
              <a:latin typeface="Century"/>
              <a:ea typeface="HGｺﾞｼｯｸM"/>
              <a:cs typeface="Times New Roman"/>
            </a:endParaRPr>
          </a:p>
          <a:p>
            <a:pPr eaLnBrk="0" hangingPunct="0">
              <a:defRPr/>
            </a:pPr>
            <a:r>
              <a:rPr lang="ja-JP" altLang="ja-JP" sz="1000" kern="100" dirty="0">
                <a:solidFill>
                  <a:prstClr val="black"/>
                </a:solidFill>
                <a:latin typeface="Century"/>
                <a:ea typeface="HGｺﾞｼｯｸM"/>
                <a:cs typeface="Times New Roman"/>
              </a:rPr>
              <a:t>②措置等の公表</a:t>
            </a:r>
            <a:endParaRPr lang="ja-JP" altLang="ja-JP" sz="1000" dirty="0">
              <a:solidFill>
                <a:prstClr val="black"/>
              </a:solidFill>
              <a:latin typeface="Arial"/>
              <a:ea typeface="ＭＳ Ｐゴシック"/>
            </a:endParaRPr>
          </a:p>
        </p:txBody>
      </p:sp>
      <p:sp>
        <p:nvSpPr>
          <p:cNvPr id="45" name="Rectangle 26"/>
          <p:cNvSpPr>
            <a:spLocks noChangeArrowheads="1"/>
          </p:cNvSpPr>
          <p:nvPr/>
        </p:nvSpPr>
        <p:spPr bwMode="auto">
          <a:xfrm>
            <a:off x="8369300" y="3920085"/>
            <a:ext cx="1120776" cy="576263"/>
          </a:xfrm>
          <a:prstGeom prst="rect">
            <a:avLst/>
          </a:prstGeom>
          <a:solidFill>
            <a:srgbClr val="FFFFFF"/>
          </a:solidFill>
          <a:ln w="9525">
            <a:solidFill>
              <a:srgbClr val="000000"/>
            </a:solidFill>
            <a:prstDash val="dash"/>
            <a:miter lim="800000"/>
            <a:headEnd/>
            <a:tailEnd/>
          </a:ln>
        </p:spPr>
        <p:txBody>
          <a:bodyPr lIns="36000" tIns="8890" rIns="36000" bIns="8890" anchor="b"/>
          <a:lstStyle/>
          <a:p>
            <a:pPr marL="85725" indent="-85725" eaLnBrk="0" hangingPunct="0">
              <a:defRPr/>
            </a:pPr>
            <a:r>
              <a:rPr lang="ja-JP" altLang="ja-JP" sz="1000" kern="100" dirty="0">
                <a:solidFill>
                  <a:prstClr val="black"/>
                </a:solidFill>
                <a:latin typeface="Century"/>
                <a:ea typeface="HGｺﾞｼｯｸM"/>
                <a:cs typeface="Times New Roman"/>
              </a:rPr>
              <a:t>①監督権限等の適切な行使</a:t>
            </a:r>
            <a:endParaRPr lang="en-US" altLang="ja-JP" sz="1000" kern="100" dirty="0">
              <a:solidFill>
                <a:prstClr val="black"/>
              </a:solidFill>
              <a:latin typeface="Century"/>
              <a:ea typeface="HGｺﾞｼｯｸM"/>
              <a:cs typeface="Times New Roman"/>
            </a:endParaRPr>
          </a:p>
          <a:p>
            <a:pPr eaLnBrk="0" hangingPunct="0">
              <a:defRPr/>
            </a:pPr>
            <a:r>
              <a:rPr lang="ja-JP" altLang="ja-JP" sz="1000" kern="100" dirty="0">
                <a:solidFill>
                  <a:prstClr val="black"/>
                </a:solidFill>
                <a:latin typeface="Century"/>
                <a:ea typeface="HGｺﾞｼｯｸM"/>
                <a:cs typeface="Times New Roman"/>
              </a:rPr>
              <a:t>②措置等の公表</a:t>
            </a:r>
            <a:endParaRPr lang="ja-JP" altLang="ja-JP" sz="1000" dirty="0">
              <a:solidFill>
                <a:prstClr val="black"/>
              </a:solidFill>
              <a:latin typeface="Arial"/>
              <a:ea typeface="ＭＳ Ｐゴシック"/>
            </a:endParaRPr>
          </a:p>
        </p:txBody>
      </p:sp>
      <p:sp>
        <p:nvSpPr>
          <p:cNvPr id="24625" name="Text Box 25"/>
          <p:cNvSpPr txBox="1">
            <a:spLocks noChangeArrowheads="1"/>
          </p:cNvSpPr>
          <p:nvPr/>
        </p:nvSpPr>
        <p:spPr bwMode="auto">
          <a:xfrm>
            <a:off x="3584576" y="3880365"/>
            <a:ext cx="465138"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通報</a:t>
            </a:r>
            <a:endParaRPr lang="ja-JP" altLang="ja-JP" sz="1200">
              <a:solidFill>
                <a:srgbClr val="000000"/>
              </a:solidFill>
              <a:latin typeface="Arial"/>
              <a:ea typeface="ＭＳ Ｐゴシック"/>
            </a:endParaRPr>
          </a:p>
        </p:txBody>
      </p:sp>
      <p:sp>
        <p:nvSpPr>
          <p:cNvPr id="24626" name="Text Box 25"/>
          <p:cNvSpPr txBox="1">
            <a:spLocks noChangeArrowheads="1"/>
          </p:cNvSpPr>
          <p:nvPr/>
        </p:nvSpPr>
        <p:spPr bwMode="auto">
          <a:xfrm>
            <a:off x="6719921" y="3951802"/>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通報</a:t>
            </a:r>
            <a:endParaRPr lang="ja-JP" altLang="ja-JP" sz="1200">
              <a:solidFill>
                <a:srgbClr val="000000"/>
              </a:solidFill>
              <a:latin typeface="Arial"/>
              <a:ea typeface="ＭＳ Ｐゴシック"/>
            </a:endParaRPr>
          </a:p>
        </p:txBody>
      </p:sp>
      <p:sp>
        <p:nvSpPr>
          <p:cNvPr id="24627" name="Text Box 25"/>
          <p:cNvSpPr txBox="1">
            <a:spLocks noChangeArrowheads="1"/>
          </p:cNvSpPr>
          <p:nvPr/>
        </p:nvSpPr>
        <p:spPr bwMode="auto">
          <a:xfrm>
            <a:off x="7389846" y="4334390"/>
            <a:ext cx="466725"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通知</a:t>
            </a:r>
            <a:endParaRPr lang="ja-JP" altLang="ja-JP" sz="1200">
              <a:solidFill>
                <a:srgbClr val="000000"/>
              </a:solidFill>
              <a:latin typeface="Arial"/>
              <a:ea typeface="ＭＳ Ｐゴシック"/>
            </a:endParaRPr>
          </a:p>
        </p:txBody>
      </p:sp>
      <p:sp>
        <p:nvSpPr>
          <p:cNvPr id="24628" name="Text Box 25"/>
          <p:cNvSpPr txBox="1">
            <a:spLocks noChangeArrowheads="1"/>
          </p:cNvSpPr>
          <p:nvPr/>
        </p:nvSpPr>
        <p:spPr bwMode="auto">
          <a:xfrm>
            <a:off x="7954996" y="3829565"/>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報告</a:t>
            </a:r>
            <a:endParaRPr lang="ja-JP" altLang="ja-JP" sz="1000">
              <a:solidFill>
                <a:srgbClr val="000000"/>
              </a:solidFill>
              <a:latin typeface="Arial"/>
              <a:ea typeface="ＭＳ Ｐゴシック"/>
            </a:endParaRPr>
          </a:p>
        </p:txBody>
      </p:sp>
      <p:sp>
        <p:nvSpPr>
          <p:cNvPr id="24629" name="Text Box 25"/>
          <p:cNvSpPr txBox="1">
            <a:spLocks noChangeArrowheads="1"/>
          </p:cNvSpPr>
          <p:nvPr/>
        </p:nvSpPr>
        <p:spPr bwMode="auto">
          <a:xfrm>
            <a:off x="4283075" y="3869252"/>
            <a:ext cx="465138"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latin typeface="Arial"/>
                <a:ea typeface="ＭＳ Ｐゴシック"/>
              </a:rPr>
              <a:t>報告</a:t>
            </a:r>
            <a:endParaRPr lang="ja-JP" altLang="ja-JP" sz="1000">
              <a:solidFill>
                <a:srgbClr val="000000"/>
              </a:solidFill>
              <a:latin typeface="Arial"/>
              <a:ea typeface="ＭＳ Ｐゴシック"/>
            </a:endParaRPr>
          </a:p>
        </p:txBody>
      </p:sp>
      <p:sp>
        <p:nvSpPr>
          <p:cNvPr id="24630" name="Rectangle 70"/>
          <p:cNvSpPr>
            <a:spLocks noChangeArrowheads="1"/>
          </p:cNvSpPr>
          <p:nvPr/>
        </p:nvSpPr>
        <p:spPr bwMode="auto">
          <a:xfrm>
            <a:off x="0" y="6528375"/>
            <a:ext cx="9705976" cy="335743"/>
          </a:xfrm>
          <a:prstGeom prst="rect">
            <a:avLst/>
          </a:prstGeom>
          <a:noFill/>
          <a:ln w="9525" cap="rnd">
            <a:noFill/>
            <a:prstDash val="sysDot"/>
            <a:miter lim="800000"/>
            <a:headEnd/>
            <a:tailEnd/>
          </a:ln>
        </p:spPr>
        <p:txBody>
          <a:bodyPr lIns="74295" tIns="8890" rIns="74295" bIns="8890"/>
          <a:lstStyle/>
          <a:p>
            <a:pPr marL="90488" lvl="1" algn="just" defTabSz="873125"/>
            <a:r>
              <a:rPr lang="en-US" altLang="ja-JP" sz="1000" dirty="0">
                <a:solidFill>
                  <a:srgbClr val="000000"/>
                </a:solidFill>
                <a:latin typeface="HGｺﾞｼｯｸM" pitchFamily="49" charset="-128"/>
                <a:ea typeface="ＭＳ Ｐゴシック"/>
              </a:rPr>
              <a:t>※ </a:t>
            </a:r>
            <a:r>
              <a:rPr lang="ja-JP" altLang="en-US" sz="1000" dirty="0">
                <a:solidFill>
                  <a:srgbClr val="000000"/>
                </a:solidFill>
                <a:latin typeface="HGｺﾞｼｯｸM" pitchFamily="49" charset="-128"/>
                <a:ea typeface="ＭＳ Ｐゴシック"/>
              </a:rPr>
              <a:t>虐待防止スキームについては、家庭の障害児には児童虐待防止法を、施設入所等障害者には施設等の種類（障害者施設等、児童養護施設等、養介護施設等）に応じてこの法律、児童福祉法又は高齢者虐待防止法を、家庭の高齢障害者にはこの法律及び高齢者虐待防止法を、それぞれ適用。</a:t>
            </a:r>
            <a:endParaRPr lang="ja-JP" altLang="en-US" sz="1200" dirty="0">
              <a:solidFill>
                <a:srgbClr val="000000"/>
              </a:solidFill>
              <a:latin typeface="Arial"/>
              <a:ea typeface="ＭＳ Ｐゴシック"/>
            </a:endParaRPr>
          </a:p>
        </p:txBody>
      </p:sp>
      <p:sp>
        <p:nvSpPr>
          <p:cNvPr id="174097" name="Text Box 17"/>
          <p:cNvSpPr txBox="1">
            <a:spLocks noChangeArrowheads="1"/>
          </p:cNvSpPr>
          <p:nvPr/>
        </p:nvSpPr>
        <p:spPr bwMode="auto">
          <a:xfrm>
            <a:off x="8348670" y="3764477"/>
            <a:ext cx="762000" cy="20955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hangingPunct="0">
              <a:defRPr/>
            </a:pPr>
            <a:r>
              <a:rPr lang="ja-JP" altLang="en-US" sz="1100" dirty="0">
                <a:solidFill>
                  <a:prstClr val="black"/>
                </a:solidFill>
                <a:latin typeface="Arial"/>
                <a:ea typeface="ＭＳ Ｐゴシック"/>
              </a:rPr>
              <a:t>労働局</a:t>
            </a:r>
            <a:endParaRPr lang="ja-JP" altLang="ja-JP" sz="1100" dirty="0">
              <a:solidFill>
                <a:prstClr val="black"/>
              </a:solidFill>
              <a:latin typeface="Arial"/>
              <a:ea typeface="ＭＳ Ｐゴシック"/>
            </a:endParaRPr>
          </a:p>
        </p:txBody>
      </p:sp>
      <p:sp>
        <p:nvSpPr>
          <p:cNvPr id="174101" name="Text Box 21"/>
          <p:cNvSpPr txBox="1">
            <a:spLocks noChangeArrowheads="1"/>
          </p:cNvSpPr>
          <p:nvPr/>
        </p:nvSpPr>
        <p:spPr bwMode="auto">
          <a:xfrm>
            <a:off x="4767263" y="3808927"/>
            <a:ext cx="762000" cy="20955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hangingPunct="0">
              <a:defRPr/>
            </a:pPr>
            <a:r>
              <a:rPr lang="ja-JP" altLang="en-US" sz="1100" dirty="0">
                <a:solidFill>
                  <a:prstClr val="black"/>
                </a:solidFill>
                <a:latin typeface="Arial"/>
                <a:ea typeface="ＭＳ Ｐゴシック"/>
              </a:rPr>
              <a:t>都道府県</a:t>
            </a:r>
            <a:endParaRPr lang="ja-JP" altLang="ja-JP" sz="1100" dirty="0">
              <a:solidFill>
                <a:prstClr val="black"/>
              </a:solidFill>
              <a:latin typeface="Arial"/>
              <a:ea typeface="ＭＳ Ｐゴシック"/>
            </a:endParaRPr>
          </a:p>
        </p:txBody>
      </p:sp>
      <p:sp>
        <p:nvSpPr>
          <p:cNvPr id="24633" name="Rectangle 71"/>
          <p:cNvSpPr>
            <a:spLocks noChangeArrowheads="1"/>
          </p:cNvSpPr>
          <p:nvPr/>
        </p:nvSpPr>
        <p:spPr bwMode="auto">
          <a:xfrm>
            <a:off x="6747203" y="527414"/>
            <a:ext cx="2936556" cy="143991"/>
          </a:xfrm>
          <a:prstGeom prst="rect">
            <a:avLst/>
          </a:prstGeom>
          <a:solidFill>
            <a:srgbClr val="FFFFFF"/>
          </a:solidFill>
          <a:ln w="9525" cap="rnd">
            <a:noFill/>
            <a:prstDash val="sysDot"/>
            <a:miter lim="800000"/>
            <a:headEnd/>
            <a:tailEnd/>
          </a:ln>
        </p:spPr>
        <p:txBody>
          <a:bodyPr lIns="74295" tIns="8890" rIns="74295" bIns="8890"/>
          <a:lstStyle/>
          <a:p>
            <a:pPr marL="273050" lvl="1" algn="just" defTabSz="873125"/>
            <a:r>
              <a:rPr lang="ja-JP" altLang="en-US" sz="900" dirty="0">
                <a:solidFill>
                  <a:srgbClr val="000000"/>
                </a:solidFill>
                <a:latin typeface="HGｺﾞｼｯｸM" pitchFamily="49" charset="-128"/>
                <a:ea typeface="ＭＳ Ｐゴシック"/>
              </a:rPr>
              <a:t>（平成２３年６月１７日成立、同６月２４日公布）</a:t>
            </a:r>
            <a:endParaRPr lang="ja-JP" altLang="en-US" sz="1200" dirty="0">
              <a:solidFill>
                <a:srgbClr val="000000"/>
              </a:solidFill>
              <a:latin typeface="Arial"/>
              <a:ea typeface="ＭＳ Ｐゴシック"/>
            </a:endParaRPr>
          </a:p>
        </p:txBody>
      </p:sp>
      <p:sp>
        <p:nvSpPr>
          <p:cNvPr id="174105" name="Text Box 25"/>
          <p:cNvSpPr txBox="1">
            <a:spLocks noChangeArrowheads="1"/>
          </p:cNvSpPr>
          <p:nvPr/>
        </p:nvSpPr>
        <p:spPr bwMode="auto">
          <a:xfrm>
            <a:off x="1042988" y="3815277"/>
            <a:ext cx="609600" cy="2159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a:p>
            <a:pPr eaLnBrk="0" hangingPunct="0">
              <a:defRPr/>
            </a:pPr>
            <a:endParaRPr lang="ja-JP" altLang="ja-JP" sz="1200" dirty="0">
              <a:solidFill>
                <a:prstClr val="black"/>
              </a:solidFill>
              <a:latin typeface="Arial"/>
              <a:ea typeface="ＭＳ Ｐゴシック"/>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2"/>
          <p:cNvSpPr txBox="1">
            <a:spLocks noChangeArrowheads="1"/>
          </p:cNvSpPr>
          <p:nvPr/>
        </p:nvSpPr>
        <p:spPr bwMode="auto">
          <a:xfrm>
            <a:off x="128594" y="464920"/>
            <a:ext cx="9648825" cy="6283765"/>
          </a:xfrm>
          <a:prstGeom prst="rect">
            <a:avLst/>
          </a:prstGeom>
          <a:solidFill>
            <a:schemeClr val="bg1"/>
          </a:solidFill>
          <a:ln w="9525">
            <a:solidFill>
              <a:schemeClr val="tx1"/>
            </a:solidFill>
            <a:miter lim="800000"/>
            <a:headEnd/>
            <a:tailEnd/>
          </a:ln>
        </p:spPr>
        <p:txBody>
          <a:bodyPr lIns="91430" tIns="0" rIns="91430" bIns="45714" anchor="ctr">
            <a:spAutoFit/>
          </a:bodyPr>
          <a:lstStyle/>
          <a:p>
            <a:pPr fontAlgn="base">
              <a:spcAft>
                <a:spcPct val="0"/>
              </a:spcAft>
              <a:defRPr/>
            </a:pPr>
            <a:r>
              <a:rPr lang="ja-JP" altLang="en-US" sz="1600" b="1" u="sng" dirty="0">
                <a:solidFill>
                  <a:prstClr val="black"/>
                </a:solidFill>
                <a:latin typeface="ＭＳ Ｐゴシック"/>
              </a:rPr>
              <a:t>○障害者虐待防止対策支援事業費　　４０３，２６０千円　→　４２０，８３８千円（＋１７，５７８千円）</a:t>
            </a:r>
            <a:endParaRPr lang="en-US" altLang="ja-JP" sz="1600" b="1" u="sng" dirty="0">
              <a:solidFill>
                <a:prstClr val="black"/>
              </a:solidFill>
              <a:latin typeface="ＭＳ Ｐゴシック"/>
            </a:endParaRPr>
          </a:p>
          <a:p>
            <a:pPr>
              <a:lnSpc>
                <a:spcPts val="800"/>
              </a:lnSpc>
              <a:defRPr/>
            </a:pPr>
            <a:endParaRPr lang="ja-JP" altLang="en-US" sz="1100" u="sng" dirty="0">
              <a:solidFill>
                <a:prstClr val="black"/>
              </a:solidFill>
              <a:latin typeface="ＭＳ Ｐゴシック"/>
            </a:endParaRPr>
          </a:p>
          <a:p>
            <a:pPr indent="95239">
              <a:defRPr/>
            </a:pPr>
            <a:r>
              <a:rPr lang="zh-TW" altLang="en-US" sz="1300" dirty="0">
                <a:solidFill>
                  <a:prstClr val="black"/>
                </a:solidFill>
                <a:latin typeface="ＭＳ Ｐゴシック" pitchFamily="50" charset="-128"/>
                <a:ea typeface="ＭＳ Ｐゴシック" pitchFamily="50" charset="-128"/>
              </a:rPr>
              <a:t>１　事業</a:t>
            </a:r>
            <a:r>
              <a:rPr lang="ja-JP" altLang="en-US" sz="1300" dirty="0">
                <a:solidFill>
                  <a:prstClr val="black"/>
                </a:solidFill>
                <a:latin typeface="ＭＳ Ｐゴシック" pitchFamily="50" charset="-128"/>
              </a:rPr>
              <a:t>目的</a:t>
            </a:r>
            <a:endParaRPr lang="en-US" altLang="ja-JP" sz="1300" dirty="0">
              <a:solidFill>
                <a:prstClr val="black"/>
              </a:solidFill>
              <a:latin typeface="ＭＳ Ｐゴシック" pitchFamily="50" charset="-128"/>
            </a:endParaRPr>
          </a:p>
          <a:p>
            <a:pPr marL="177780" indent="177780">
              <a:defRPr/>
            </a:pPr>
            <a:r>
              <a:rPr lang="ja-JP" altLang="en-US" sz="1300" dirty="0">
                <a:solidFill>
                  <a:prstClr val="black"/>
                </a:solidFill>
                <a:latin typeface="ＭＳ Ｐゴシック"/>
              </a:rPr>
              <a:t>障害者虐待の未然防止や早期発見、迅速な対応、その後の適切な支援を行うため、地域における関係機関等の協力体制の整備や支援体制の強化を図る。</a:t>
            </a:r>
            <a:endParaRPr lang="en-US" altLang="ja-JP" sz="1300" dirty="0">
              <a:solidFill>
                <a:prstClr val="black"/>
              </a:solidFill>
              <a:latin typeface="ＭＳ Ｐゴシック"/>
            </a:endParaRPr>
          </a:p>
          <a:p>
            <a:pPr marL="266669" indent="88889">
              <a:lnSpc>
                <a:spcPts val="800"/>
              </a:lnSpc>
              <a:defRPr/>
            </a:pPr>
            <a:endParaRPr lang="ja-JP" altLang="en-US" sz="1100" dirty="0">
              <a:solidFill>
                <a:prstClr val="black"/>
              </a:solidFill>
              <a:latin typeface="ＭＳ Ｐゴシック"/>
            </a:endParaRPr>
          </a:p>
          <a:p>
            <a:pPr indent="95239">
              <a:defRPr/>
            </a:pPr>
            <a:r>
              <a:rPr lang="ja-JP" altLang="en-US" sz="1300" dirty="0">
                <a:solidFill>
                  <a:prstClr val="black"/>
                </a:solidFill>
                <a:latin typeface="ＭＳ Ｐゴシック"/>
              </a:rPr>
              <a:t>２　事業内容</a:t>
            </a:r>
          </a:p>
          <a:p>
            <a:pPr marL="177780" indent="95239">
              <a:defRPr/>
            </a:pPr>
            <a:r>
              <a:rPr lang="ja-JP" altLang="en-US" sz="1300" dirty="0">
                <a:solidFill>
                  <a:prstClr val="black"/>
                </a:solidFill>
                <a:latin typeface="ＭＳ Ｐゴシック"/>
              </a:rPr>
              <a:t>　（１）に示した体制を整備するとともに、（２）から（５）までの事業について、地域の実情を踏まえ、実施する。</a:t>
            </a:r>
          </a:p>
          <a:p>
            <a:pPr indent="177780">
              <a:spcBef>
                <a:spcPts val="600"/>
              </a:spcBef>
              <a:defRPr/>
            </a:pPr>
            <a:r>
              <a:rPr lang="ja-JP" altLang="en-US" sz="1300" dirty="0">
                <a:solidFill>
                  <a:prstClr val="black"/>
                </a:solidFill>
                <a:latin typeface="ＭＳ Ｐゴシック" pitchFamily="50" charset="-128"/>
              </a:rPr>
              <a:t>　　</a:t>
            </a:r>
            <a:r>
              <a:rPr lang="zh-TW" altLang="en-US" sz="1300" u="sng" dirty="0">
                <a:solidFill>
                  <a:prstClr val="black"/>
                </a:solidFill>
                <a:latin typeface="ＭＳ Ｐゴシック" pitchFamily="50" charset="-128"/>
                <a:ea typeface="ＭＳ Ｐゴシック" pitchFamily="50" charset="-128"/>
              </a:rPr>
              <a:t>（１）連携協力体制整備事業</a:t>
            </a:r>
            <a:endParaRPr lang="en-US" altLang="zh-TW" sz="1300" u="sng" dirty="0">
              <a:solidFill>
                <a:prstClr val="black"/>
              </a:solidFill>
              <a:latin typeface="ＭＳ Ｐゴシック" pitchFamily="50" charset="-128"/>
              <a:ea typeface="ＭＳ Ｐゴシック" pitchFamily="50" charset="-128"/>
            </a:endParaRPr>
          </a:p>
          <a:p>
            <a:pPr marL="355558" indent="95239">
              <a:defRPr/>
            </a:pPr>
            <a:r>
              <a:rPr lang="ja-JP" altLang="en-US" sz="1300" dirty="0">
                <a:solidFill>
                  <a:prstClr val="black"/>
                </a:solidFill>
                <a:latin typeface="ＭＳ Ｐゴシック"/>
              </a:rPr>
              <a:t>　　地域における関係機関等の協力体制の整備・充実を図る。 </a:t>
            </a:r>
          </a:p>
          <a:p>
            <a:pPr indent="177780">
              <a:defRPr/>
            </a:pPr>
            <a:r>
              <a:rPr lang="ja-JP" altLang="en-US" sz="1300" dirty="0">
                <a:solidFill>
                  <a:prstClr val="black"/>
                </a:solidFill>
                <a:latin typeface="ＭＳ Ｐゴシック" pitchFamily="50" charset="-128"/>
              </a:rPr>
              <a:t>　　</a:t>
            </a:r>
            <a:r>
              <a:rPr lang="zh-TW" altLang="en-US" sz="1300" u="sng" dirty="0">
                <a:solidFill>
                  <a:prstClr val="black"/>
                </a:solidFill>
                <a:latin typeface="ＭＳ Ｐゴシック" pitchFamily="50" charset="-128"/>
                <a:ea typeface="ＭＳ Ｐゴシック" pitchFamily="50" charset="-128"/>
              </a:rPr>
              <a:t>（２）家庭訪問等個別支援事業</a:t>
            </a:r>
          </a:p>
          <a:p>
            <a:pPr marL="450797" indent="-6350">
              <a:defRPr/>
            </a:pPr>
            <a:r>
              <a:rPr lang="ja-JP" altLang="en-US" sz="1300" dirty="0">
                <a:solidFill>
                  <a:prstClr val="black"/>
                </a:solidFill>
                <a:latin typeface="ＭＳ Ｐゴシック"/>
              </a:rPr>
              <a:t>　　過去に虐待のあった障害者の家庭等に対する訪問、２４時間･３６５日の相談窓口の体制整備、虐待が発生した場合の一時保護のための居室の確保等、虐待を受けた障害者等に対するカウンセリング、その他地域の実情に応じた事業を実施する。</a:t>
            </a:r>
          </a:p>
          <a:p>
            <a:pPr indent="177780">
              <a:defRPr/>
            </a:pPr>
            <a:r>
              <a:rPr lang="ja-JP" altLang="en-US" sz="1300" dirty="0">
                <a:solidFill>
                  <a:prstClr val="black"/>
                </a:solidFill>
                <a:latin typeface="ＭＳ Ｐゴシック"/>
              </a:rPr>
              <a:t>　　</a:t>
            </a:r>
            <a:r>
              <a:rPr lang="ja-JP" altLang="en-US" sz="1300" u="sng" dirty="0">
                <a:solidFill>
                  <a:prstClr val="black"/>
                </a:solidFill>
                <a:latin typeface="ＭＳ Ｐゴシック"/>
              </a:rPr>
              <a:t>（３）障害者虐待防止・権利擁護研修事業</a:t>
            </a:r>
            <a:endParaRPr lang="en-US" altLang="ja-JP" sz="1300" u="sng" dirty="0">
              <a:solidFill>
                <a:prstClr val="black"/>
              </a:solidFill>
              <a:latin typeface="ＭＳ Ｐゴシック"/>
            </a:endParaRPr>
          </a:p>
          <a:p>
            <a:pPr marL="355558">
              <a:defRPr/>
            </a:pPr>
            <a:r>
              <a:rPr lang="ja-JP" altLang="en-US" sz="1300" dirty="0">
                <a:solidFill>
                  <a:prstClr val="black"/>
                </a:solidFill>
                <a:latin typeface="ＭＳ Ｐゴシック"/>
              </a:rPr>
              <a:t>　　　障害福祉サービス事業所等の従事者や管理者、相談窓口職員に対する障害者虐待防止に関する研修を実施する。</a:t>
            </a:r>
          </a:p>
          <a:p>
            <a:pPr indent="177780">
              <a:defRPr/>
            </a:pPr>
            <a:r>
              <a:rPr lang="ja-JP" altLang="en-US" sz="1300" dirty="0">
                <a:solidFill>
                  <a:prstClr val="black"/>
                </a:solidFill>
                <a:latin typeface="ＭＳ Ｐゴシック" pitchFamily="50" charset="-128"/>
              </a:rPr>
              <a:t>　　</a:t>
            </a:r>
            <a:r>
              <a:rPr lang="zh-TW" altLang="en-US" sz="1300" u="sng" dirty="0">
                <a:solidFill>
                  <a:prstClr val="black"/>
                </a:solidFill>
                <a:latin typeface="ＭＳ Ｐゴシック" pitchFamily="50" charset="-128"/>
                <a:ea typeface="ＭＳ Ｐゴシック" pitchFamily="50" charset="-128"/>
              </a:rPr>
              <a:t>（４）専門性強化事業</a:t>
            </a:r>
            <a:endParaRPr lang="en-US" altLang="zh-TW" sz="1300" u="sng" dirty="0">
              <a:solidFill>
                <a:prstClr val="black"/>
              </a:solidFill>
              <a:latin typeface="ＭＳ Ｐゴシック" pitchFamily="50" charset="-128"/>
              <a:ea typeface="ＭＳ Ｐゴシック" pitchFamily="50" charset="-128"/>
            </a:endParaRPr>
          </a:p>
          <a:p>
            <a:pPr marL="450797" indent="-95239">
              <a:defRPr/>
            </a:pPr>
            <a:r>
              <a:rPr lang="ja-JP" altLang="en-US" sz="1300" dirty="0">
                <a:solidFill>
                  <a:prstClr val="black"/>
                </a:solidFill>
                <a:latin typeface="ＭＳ Ｐゴシック"/>
              </a:rPr>
              <a:t>　　　医師や弁護士等による医学的・法的な専門的助言を得る体制を確保するとともに、有識者から構成されるチームを設置し、虐待　事例の分析等を行う。</a:t>
            </a:r>
            <a:endParaRPr lang="en-US" altLang="ja-JP" sz="1300" dirty="0">
              <a:solidFill>
                <a:prstClr val="black"/>
              </a:solidFill>
              <a:latin typeface="ＭＳ Ｐゴシック"/>
            </a:endParaRPr>
          </a:p>
          <a:p>
            <a:pPr indent="177780">
              <a:defRPr/>
            </a:pPr>
            <a:r>
              <a:rPr lang="ja-JP" altLang="en-US" sz="1300" dirty="0">
                <a:solidFill>
                  <a:prstClr val="black"/>
                </a:solidFill>
                <a:latin typeface="ＭＳ Ｐゴシック"/>
              </a:rPr>
              <a:t>　　</a:t>
            </a:r>
            <a:r>
              <a:rPr lang="ja-JP" altLang="en-US" sz="1300" u="sng" dirty="0">
                <a:solidFill>
                  <a:prstClr val="black"/>
                </a:solidFill>
                <a:latin typeface="ＭＳ Ｐゴシック"/>
              </a:rPr>
              <a:t>（５）普及啓発事業</a:t>
            </a:r>
            <a:endParaRPr lang="en-US" altLang="ja-JP" sz="1300" u="sng" dirty="0">
              <a:solidFill>
                <a:prstClr val="black"/>
              </a:solidFill>
              <a:latin typeface="ＭＳ Ｐゴシック"/>
            </a:endParaRPr>
          </a:p>
          <a:p>
            <a:pPr marL="355558">
              <a:defRPr/>
            </a:pPr>
            <a:r>
              <a:rPr lang="ja-JP" altLang="en-US" sz="1300" dirty="0">
                <a:solidFill>
                  <a:prstClr val="black"/>
                </a:solidFill>
                <a:latin typeface="ＭＳ Ｐゴシック"/>
              </a:rPr>
              <a:t>　　　障害者虐待防止法における障害者虐待の通報義務等の広報その他の啓発活動を実施する。</a:t>
            </a:r>
            <a:endParaRPr lang="en-US" altLang="ja-JP" sz="1300" dirty="0">
              <a:solidFill>
                <a:prstClr val="black"/>
              </a:solidFill>
              <a:latin typeface="ＭＳ Ｐゴシック"/>
            </a:endParaRPr>
          </a:p>
          <a:p>
            <a:pPr marL="355558">
              <a:lnSpc>
                <a:spcPts val="800"/>
              </a:lnSpc>
              <a:defRPr/>
            </a:pPr>
            <a:endParaRPr lang="ja-JP" altLang="en-US" sz="1100" dirty="0">
              <a:solidFill>
                <a:prstClr val="black"/>
              </a:solidFill>
              <a:latin typeface="ＭＳ Ｐゴシック"/>
            </a:endParaRPr>
          </a:p>
          <a:p>
            <a:pPr fontAlgn="base">
              <a:spcAft>
                <a:spcPct val="0"/>
              </a:spcAft>
              <a:defRPr/>
            </a:pPr>
            <a:r>
              <a:rPr lang="ja-JP" altLang="en-US" sz="1300" dirty="0">
                <a:solidFill>
                  <a:prstClr val="black"/>
                </a:solidFill>
                <a:latin typeface="ＭＳ Ｐゴシック"/>
              </a:rPr>
              <a:t>　　３　実施主体　　　都道府県又は市町村（社会福祉法人又は</a:t>
            </a:r>
            <a:r>
              <a:rPr lang="en-US" altLang="ja-JP" sz="1300" dirty="0">
                <a:solidFill>
                  <a:prstClr val="black"/>
                </a:solidFill>
                <a:latin typeface="ＭＳ Ｐゴシック"/>
              </a:rPr>
              <a:t>NPO</a:t>
            </a:r>
            <a:r>
              <a:rPr lang="ja-JP" altLang="en-US" sz="1300" dirty="0">
                <a:solidFill>
                  <a:prstClr val="black"/>
                </a:solidFill>
                <a:latin typeface="ＭＳ Ｐゴシック"/>
              </a:rPr>
              <a:t>法人等に委託可）　　</a:t>
            </a:r>
            <a:endParaRPr lang="en-US" altLang="ja-JP" sz="1300" dirty="0">
              <a:solidFill>
                <a:prstClr val="black"/>
              </a:solidFill>
              <a:latin typeface="ＭＳ Ｐゴシック"/>
            </a:endParaRPr>
          </a:p>
          <a:p>
            <a:pPr fontAlgn="base">
              <a:spcAft>
                <a:spcPct val="0"/>
              </a:spcAft>
              <a:defRPr/>
            </a:pPr>
            <a:r>
              <a:rPr lang="ja-JP" altLang="en-US" sz="1300" dirty="0">
                <a:solidFill>
                  <a:prstClr val="black"/>
                </a:solidFill>
                <a:latin typeface="ＭＳ Ｐゴシック"/>
              </a:rPr>
              <a:t>　　　　　　　　　　　　　　</a:t>
            </a:r>
            <a:r>
              <a:rPr lang="en-US" altLang="ja-JP" sz="1300" dirty="0">
                <a:solidFill>
                  <a:prstClr val="black"/>
                </a:solidFill>
                <a:latin typeface="ＭＳ Ｐゴシック"/>
              </a:rPr>
              <a:t>※</a:t>
            </a:r>
            <a:r>
              <a:rPr lang="ja-JP" altLang="en-US" sz="1300" dirty="0">
                <a:solidFill>
                  <a:prstClr val="black"/>
                </a:solidFill>
                <a:latin typeface="ＭＳ Ｐゴシック"/>
              </a:rPr>
              <a:t>　（３）及び（４）のうち虐待事例の分析等は都道府県のみ</a:t>
            </a:r>
            <a:endParaRPr lang="en-US" altLang="ja-JP" sz="1300" dirty="0">
              <a:solidFill>
                <a:prstClr val="black"/>
              </a:solidFill>
              <a:latin typeface="ＭＳ Ｐゴシック"/>
            </a:endParaRPr>
          </a:p>
          <a:p>
            <a:pPr>
              <a:lnSpc>
                <a:spcPts val="800"/>
              </a:lnSpc>
              <a:defRPr/>
            </a:pPr>
            <a:endParaRPr lang="en-US" altLang="ja-JP" sz="1200" dirty="0">
              <a:solidFill>
                <a:prstClr val="black"/>
              </a:solidFill>
              <a:latin typeface="ＭＳ Ｐゴシック"/>
            </a:endParaRPr>
          </a:p>
          <a:p>
            <a:pPr fontAlgn="base">
              <a:spcAft>
                <a:spcPct val="0"/>
              </a:spcAft>
              <a:defRPr/>
            </a:pPr>
            <a:r>
              <a:rPr lang="ja-JP" altLang="en-US" sz="1300" dirty="0">
                <a:solidFill>
                  <a:prstClr val="black"/>
                </a:solidFill>
                <a:latin typeface="ＭＳ Ｐゴシック"/>
              </a:rPr>
              <a:t>　　４　補  助  率　　　（１）・（２）・（４）　　　</a:t>
            </a:r>
            <a:r>
              <a:rPr lang="ja-JP" altLang="en-US" sz="1300" dirty="0" smtClean="0">
                <a:solidFill>
                  <a:prstClr val="black"/>
                </a:solidFill>
                <a:latin typeface="ＭＳ Ｐゴシック"/>
              </a:rPr>
              <a:t>国</a:t>
            </a:r>
            <a:r>
              <a:rPr lang="ja-JP" altLang="en-US" sz="1300" dirty="0">
                <a:solidFill>
                  <a:prstClr val="black"/>
                </a:solidFill>
                <a:latin typeface="ＭＳ Ｐゴシック"/>
              </a:rPr>
              <a:t>１／</a:t>
            </a:r>
            <a:r>
              <a:rPr lang="ja-JP" altLang="en-US" sz="1300" dirty="0" smtClean="0">
                <a:solidFill>
                  <a:prstClr val="black"/>
                </a:solidFill>
                <a:latin typeface="ＭＳ Ｐゴシック"/>
              </a:rPr>
              <a:t>２・都道府県１／２　又は　国１／２・市町村（直接補助）１</a:t>
            </a:r>
            <a:r>
              <a:rPr lang="ja-JP" altLang="en-US" sz="1300" dirty="0">
                <a:solidFill>
                  <a:prstClr val="black"/>
                </a:solidFill>
                <a:latin typeface="ＭＳ Ｐゴシック"/>
              </a:rPr>
              <a:t>／</a:t>
            </a:r>
            <a:r>
              <a:rPr lang="ja-JP" altLang="en-US" sz="1300" dirty="0" smtClean="0">
                <a:solidFill>
                  <a:prstClr val="black"/>
                </a:solidFill>
                <a:latin typeface="ＭＳ Ｐゴシック"/>
              </a:rPr>
              <a:t>２</a:t>
            </a:r>
            <a:endParaRPr lang="en-US" altLang="ja-JP" sz="1300" dirty="0">
              <a:solidFill>
                <a:prstClr val="black"/>
              </a:solidFill>
              <a:latin typeface="ＭＳ Ｐゴシック"/>
            </a:endParaRPr>
          </a:p>
          <a:p>
            <a:pPr fontAlgn="base">
              <a:spcAft>
                <a:spcPct val="0"/>
              </a:spcAft>
              <a:defRPr/>
            </a:pPr>
            <a:r>
              <a:rPr lang="ja-JP" altLang="en-US" sz="1300" dirty="0">
                <a:solidFill>
                  <a:prstClr val="black"/>
                </a:solidFill>
                <a:latin typeface="ＭＳ Ｐゴシック"/>
              </a:rPr>
              <a:t>　　　　　　　　　　　　　 （３）・（５）　　　　　　定額</a:t>
            </a:r>
            <a:endParaRPr lang="en-US" altLang="ja-JP" sz="1300" dirty="0">
              <a:solidFill>
                <a:prstClr val="black"/>
              </a:solidFill>
              <a:latin typeface="ＭＳ Ｐゴシック"/>
            </a:endParaRPr>
          </a:p>
          <a:p>
            <a:pPr>
              <a:lnSpc>
                <a:spcPts val="800"/>
              </a:lnSpc>
              <a:defRPr/>
            </a:pPr>
            <a:endParaRPr lang="en-US" altLang="ja-JP" sz="1200" u="sng" dirty="0">
              <a:solidFill>
                <a:prstClr val="black"/>
              </a:solidFill>
            </a:endParaRPr>
          </a:p>
          <a:p>
            <a:pPr fontAlgn="base">
              <a:spcAft>
                <a:spcPct val="0"/>
              </a:spcAft>
              <a:defRPr/>
            </a:pPr>
            <a:r>
              <a:rPr lang="ja-JP" altLang="en-US" sz="1600" b="1" u="sng" dirty="0">
                <a:solidFill>
                  <a:prstClr val="black"/>
                </a:solidFill>
              </a:rPr>
              <a:t>○障害者虐待防止・権利擁護事業費　　３，４５０千円　　</a:t>
            </a:r>
            <a:r>
              <a:rPr lang="ja-JP" altLang="en-US" sz="1600" b="1" u="sng" dirty="0">
                <a:solidFill>
                  <a:prstClr val="black"/>
                </a:solidFill>
                <a:latin typeface="ＭＳ Ｐゴシック"/>
              </a:rPr>
              <a:t>→　　４，００４千円（＋５５４千円）</a:t>
            </a:r>
            <a:endParaRPr lang="en-US" altLang="ja-JP" sz="1600" b="1" u="sng" dirty="0">
              <a:solidFill>
                <a:prstClr val="black"/>
              </a:solidFill>
            </a:endParaRPr>
          </a:p>
          <a:p>
            <a:pPr indent="88889" latinLnBrk="1">
              <a:spcBef>
                <a:spcPts val="600"/>
              </a:spcBef>
              <a:defRPr/>
            </a:pPr>
            <a:r>
              <a:rPr lang="ja-JP" altLang="en-US" sz="1300" dirty="0" smtClean="0">
                <a:solidFill>
                  <a:prstClr val="black"/>
                </a:solidFill>
              </a:rPr>
              <a:t>１</a:t>
            </a:r>
            <a:r>
              <a:rPr lang="ja-JP" altLang="en-US" sz="1300" dirty="0">
                <a:solidFill>
                  <a:prstClr val="black"/>
                </a:solidFill>
              </a:rPr>
              <a:t>　事業内容</a:t>
            </a:r>
          </a:p>
          <a:p>
            <a:pPr marL="177780" indent="177780" latinLnBrk="1">
              <a:tabLst>
                <a:tab pos="177780" algn="l"/>
              </a:tabLst>
              <a:defRPr/>
            </a:pPr>
            <a:r>
              <a:rPr lang="ja-JP" altLang="en-US" sz="1300" dirty="0">
                <a:solidFill>
                  <a:prstClr val="black"/>
                </a:solidFill>
              </a:rPr>
              <a:t>国において、障害者の虐待防止や権利擁護に関して各都道府県で指導的役割を担う者を養成するための研修を実施。</a:t>
            </a:r>
            <a:endParaRPr lang="en-US" altLang="ja-JP" sz="1300" dirty="0">
              <a:solidFill>
                <a:prstClr val="black"/>
              </a:solidFill>
            </a:endParaRPr>
          </a:p>
          <a:p>
            <a:pPr indent="88889" latinLnBrk="1">
              <a:spcBef>
                <a:spcPts val="600"/>
              </a:spcBef>
              <a:defRPr/>
            </a:pPr>
            <a:r>
              <a:rPr lang="ja-JP" altLang="en-US" sz="1300" dirty="0" smtClean="0">
                <a:solidFill>
                  <a:prstClr val="black"/>
                </a:solidFill>
              </a:rPr>
              <a:t>２</a:t>
            </a:r>
            <a:r>
              <a:rPr lang="ja-JP" altLang="en-US" sz="1300" dirty="0">
                <a:solidFill>
                  <a:prstClr val="black"/>
                </a:solidFill>
              </a:rPr>
              <a:t>　実施主体　　　国</a:t>
            </a:r>
          </a:p>
        </p:txBody>
      </p:sp>
      <p:sp>
        <p:nvSpPr>
          <p:cNvPr id="4" name="Text Box 5"/>
          <p:cNvSpPr txBox="1">
            <a:spLocks noChangeArrowheads="1"/>
          </p:cNvSpPr>
          <p:nvPr/>
        </p:nvSpPr>
        <p:spPr bwMode="auto">
          <a:xfrm>
            <a:off x="166689" y="0"/>
            <a:ext cx="9621837" cy="461963"/>
          </a:xfrm>
          <a:prstGeom prst="rect">
            <a:avLst/>
          </a:prstGeom>
          <a:noFill/>
          <a:ln w="9525">
            <a:noFill/>
            <a:miter lim="800000"/>
            <a:headEnd/>
            <a:tailEnd/>
          </a:ln>
          <a:effectLst/>
        </p:spPr>
        <p:txBody>
          <a:bodyPr lIns="91420" tIns="45709" rIns="91420" bIns="45709">
            <a:spAutoFit/>
          </a:bodyPr>
          <a:lstStyle/>
          <a:p>
            <a:pPr algn="ctr">
              <a:spcBef>
                <a:spcPct val="50000"/>
              </a:spcBef>
              <a:defRPr/>
            </a:pPr>
            <a:r>
              <a:rPr lang="ja-JP" altLang="en-US" sz="2400" dirty="0">
                <a:solidFill>
                  <a:prstClr val="black"/>
                </a:solidFill>
                <a:effectLst>
                  <a:outerShdw blurRad="38100" dist="38100" dir="2700000" algn="tl">
                    <a:srgbClr val="C0C0C0"/>
                  </a:outerShdw>
                </a:effectLst>
                <a:latin typeface="ＭＳ Ｐゴシック"/>
              </a:rPr>
              <a:t>平成２４年度</a:t>
            </a:r>
            <a:r>
              <a:rPr lang="ja-JP" altLang="en-US" sz="2400" dirty="0" smtClean="0">
                <a:solidFill>
                  <a:prstClr val="black"/>
                </a:solidFill>
                <a:effectLst>
                  <a:outerShdw blurRad="38100" dist="38100" dir="2700000" algn="tl">
                    <a:srgbClr val="C0C0C0"/>
                  </a:outerShdw>
                </a:effectLst>
                <a:latin typeface="ＭＳ Ｐゴシック"/>
              </a:rPr>
              <a:t>予算に</a:t>
            </a:r>
            <a:r>
              <a:rPr lang="ja-JP" altLang="en-US" sz="2400" dirty="0">
                <a:solidFill>
                  <a:prstClr val="black"/>
                </a:solidFill>
                <a:effectLst>
                  <a:outerShdw blurRad="38100" dist="38100" dir="2700000" algn="tl">
                    <a:srgbClr val="C0C0C0"/>
                  </a:outerShdw>
                </a:effectLst>
                <a:latin typeface="ＭＳ Ｐゴシック"/>
              </a:rPr>
              <a:t>おける障害者虐待防止対策等について</a:t>
            </a:r>
          </a:p>
        </p:txBody>
      </p:sp>
      <p:sp>
        <p:nvSpPr>
          <p:cNvPr id="5" name="円/楕円 4"/>
          <p:cNvSpPr/>
          <p:nvPr/>
        </p:nvSpPr>
        <p:spPr>
          <a:xfrm>
            <a:off x="273051" y="4076727"/>
            <a:ext cx="287338" cy="2889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fontAlgn="base">
              <a:spcBef>
                <a:spcPct val="0"/>
              </a:spcBef>
              <a:spcAft>
                <a:spcPct val="0"/>
              </a:spcAft>
              <a:defRPr/>
            </a:pPr>
            <a:r>
              <a:rPr lang="ja-JP" altLang="en-US" sz="1400" dirty="0">
                <a:solidFill>
                  <a:prstClr val="black"/>
                </a:solidFill>
              </a:rPr>
              <a:t>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正方形/長方形 19"/>
          <p:cNvSpPr/>
          <p:nvPr/>
        </p:nvSpPr>
        <p:spPr>
          <a:xfrm>
            <a:off x="2" y="0"/>
            <a:ext cx="2630488" cy="214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050" dirty="0">
              <a:solidFill>
                <a:prstClr val="black"/>
              </a:solidFill>
              <a:latin typeface="ＭＳ Ｐゴシック"/>
              <a:ea typeface="ＭＳ Ｐゴシック"/>
            </a:endParaRPr>
          </a:p>
        </p:txBody>
      </p:sp>
      <p:grpSp>
        <p:nvGrpSpPr>
          <p:cNvPr id="2" name="グループ化 34"/>
          <p:cNvGrpSpPr>
            <a:grpSpLocks/>
          </p:cNvGrpSpPr>
          <p:nvPr/>
        </p:nvGrpSpPr>
        <p:grpSpPr bwMode="auto">
          <a:xfrm>
            <a:off x="0" y="571500"/>
            <a:ext cx="9906000" cy="357188"/>
            <a:chOff x="0" y="6150138"/>
            <a:chExt cx="9144000" cy="357190"/>
          </a:xfrm>
        </p:grpSpPr>
        <p:sp>
          <p:nvSpPr>
            <p:cNvPr id="33" name="角丸四角形 32"/>
            <p:cNvSpPr/>
            <p:nvPr/>
          </p:nvSpPr>
          <p:spPr>
            <a:xfrm>
              <a:off x="55685" y="6150138"/>
              <a:ext cx="8990135" cy="357190"/>
            </a:xfrm>
            <a:prstGeom prst="roundRect">
              <a:avLst/>
            </a:prstGeom>
            <a:solidFill>
              <a:srgbClr val="FFFF00"/>
            </a:solidFill>
            <a:ln w="508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solidFill>
                  <a:prstClr val="white"/>
                </a:solidFill>
                <a:latin typeface="ＭＳ Ｐゴシック"/>
                <a:ea typeface="ＭＳ Ｐゴシック"/>
              </a:endParaRPr>
            </a:p>
          </p:txBody>
        </p:sp>
        <p:sp>
          <p:nvSpPr>
            <p:cNvPr id="4140" name="テキスト ボックス 33"/>
            <p:cNvSpPr txBox="1">
              <a:spLocks noChangeArrowheads="1"/>
            </p:cNvSpPr>
            <p:nvPr/>
          </p:nvSpPr>
          <p:spPr bwMode="auto">
            <a:xfrm>
              <a:off x="0" y="6150139"/>
              <a:ext cx="9144000" cy="338554"/>
            </a:xfrm>
            <a:prstGeom prst="rect">
              <a:avLst/>
            </a:prstGeom>
            <a:noFill/>
            <a:ln w="9525" cmpd="dbl">
              <a:noFill/>
              <a:miter lim="800000"/>
              <a:headEnd/>
              <a:tailEnd/>
            </a:ln>
          </p:spPr>
          <p:txBody>
            <a:bodyPr>
              <a:spAutoFit/>
            </a:bodyPr>
            <a:lstStyle/>
            <a:p>
              <a:pPr algn="ctr"/>
              <a:r>
                <a:rPr lang="ja-JP" altLang="en-US" sz="1600" smtClean="0">
                  <a:solidFill>
                    <a:srgbClr val="FF0000"/>
                  </a:solidFill>
                  <a:latin typeface="ＭＳ Ｐゴシック" charset="-128"/>
                  <a:ea typeface="ＤＦ特太ゴシック体" pitchFamily="1" charset="-128"/>
                </a:rPr>
                <a:t>障害者虐待の未然防止や早期発見、迅速な対応、その後の適切な支援を行う</a:t>
              </a:r>
              <a:endParaRPr lang="en-US" altLang="ja-JP" sz="1600" smtClean="0">
                <a:solidFill>
                  <a:srgbClr val="FF0000"/>
                </a:solidFill>
                <a:latin typeface="ＭＳ Ｐゴシック" charset="-128"/>
                <a:ea typeface="ＤＦ特太ゴシック体" pitchFamily="1" charset="-128"/>
              </a:endParaRPr>
            </a:p>
          </p:txBody>
        </p:sp>
      </p:grpSp>
      <p:sp>
        <p:nvSpPr>
          <p:cNvPr id="37" name="テキスト ボックス 36"/>
          <p:cNvSpPr txBox="1"/>
          <p:nvPr/>
        </p:nvSpPr>
        <p:spPr>
          <a:xfrm>
            <a:off x="2657477" y="2"/>
            <a:ext cx="4206601" cy="461665"/>
          </a:xfrm>
          <a:prstGeom prst="rect">
            <a:avLst/>
          </a:prstGeom>
          <a:noFill/>
        </p:spPr>
        <p:txBody>
          <a:bodyPr wrap="none">
            <a:spAutoFit/>
          </a:bodyPr>
          <a:lstStyle/>
          <a:p>
            <a:pPr>
              <a:defRPr/>
            </a:pPr>
            <a:r>
              <a:rPr lang="zh-TW" altLang="en-US" sz="2400" b="1" u="sng"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障害者虐待防止対策支援事業</a:t>
            </a:r>
            <a:endParaRPr lang="ja-JP" altLang="en-US" sz="24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endParaRPr>
          </a:p>
        </p:txBody>
      </p:sp>
      <p:grpSp>
        <p:nvGrpSpPr>
          <p:cNvPr id="3" name="グループ化 48"/>
          <p:cNvGrpSpPr>
            <a:grpSpLocks/>
          </p:cNvGrpSpPr>
          <p:nvPr/>
        </p:nvGrpSpPr>
        <p:grpSpPr bwMode="auto">
          <a:xfrm>
            <a:off x="77790" y="1071563"/>
            <a:ext cx="9750425" cy="5453062"/>
            <a:chOff x="71406" y="1285860"/>
            <a:chExt cx="9001188" cy="5453797"/>
          </a:xfrm>
        </p:grpSpPr>
        <p:grpSp>
          <p:nvGrpSpPr>
            <p:cNvPr id="4" name="グループ化 47"/>
            <p:cNvGrpSpPr>
              <a:grpSpLocks/>
            </p:cNvGrpSpPr>
            <p:nvPr/>
          </p:nvGrpSpPr>
          <p:grpSpPr bwMode="auto">
            <a:xfrm>
              <a:off x="71406" y="1285860"/>
              <a:ext cx="9001188" cy="5453797"/>
              <a:chOff x="71406" y="1428736"/>
              <a:chExt cx="9001188" cy="5453797"/>
            </a:xfrm>
          </p:grpSpPr>
          <p:grpSp>
            <p:nvGrpSpPr>
              <p:cNvPr id="5" name="グループ化 46"/>
              <p:cNvGrpSpPr>
                <a:grpSpLocks/>
              </p:cNvGrpSpPr>
              <p:nvPr/>
            </p:nvGrpSpPr>
            <p:grpSpPr bwMode="auto">
              <a:xfrm>
                <a:off x="71406" y="1428736"/>
                <a:ext cx="9001188" cy="5453797"/>
                <a:chOff x="71406" y="1428736"/>
                <a:chExt cx="9001188" cy="5453797"/>
              </a:xfrm>
            </p:grpSpPr>
            <p:sp>
              <p:nvSpPr>
                <p:cNvPr id="4109" name="AutoShape 7"/>
                <p:cNvSpPr>
                  <a:spLocks noChangeArrowheads="1"/>
                </p:cNvSpPr>
                <p:nvPr/>
              </p:nvSpPr>
              <p:spPr bwMode="auto">
                <a:xfrm>
                  <a:off x="3428992" y="2357430"/>
                  <a:ext cx="2286004" cy="285752"/>
                </a:xfrm>
                <a:prstGeom prst="downArrow">
                  <a:avLst>
                    <a:gd name="adj1" fmla="val 51546"/>
                    <a:gd name="adj2" fmla="val 78856"/>
                  </a:avLst>
                </a:prstGeom>
                <a:gradFill rotWithShape="1">
                  <a:gsLst>
                    <a:gs pos="0">
                      <a:srgbClr val="254872"/>
                    </a:gs>
                    <a:gs pos="50000">
                      <a:srgbClr val="3A6BA5"/>
                    </a:gs>
                    <a:gs pos="100000">
                      <a:srgbClr val="4780C5"/>
                    </a:gs>
                  </a:gsLst>
                  <a:lin ang="16200000" scaled="1"/>
                </a:gradFill>
                <a:ln w="9525">
                  <a:solidFill>
                    <a:srgbClr val="000000"/>
                  </a:solidFill>
                  <a:miter lim="800000"/>
                  <a:headEnd/>
                  <a:tailEnd/>
                </a:ln>
              </p:spPr>
              <p:txBody>
                <a:bodyPr wrap="none" anchor="ctr"/>
                <a:lstStyle/>
                <a:p>
                  <a:endParaRPr lang="ja-JP" altLang="en-US" smtClean="0">
                    <a:solidFill>
                      <a:srgbClr val="000000"/>
                    </a:solidFill>
                    <a:latin typeface="ＭＳ Ｐゴシック" charset="-128"/>
                  </a:endParaRPr>
                </a:p>
              </p:txBody>
            </p:sp>
            <p:grpSp>
              <p:nvGrpSpPr>
                <p:cNvPr id="6" name="グループ化 42"/>
                <p:cNvGrpSpPr>
                  <a:grpSpLocks/>
                </p:cNvGrpSpPr>
                <p:nvPr/>
              </p:nvGrpSpPr>
              <p:grpSpPr bwMode="auto">
                <a:xfrm>
                  <a:off x="71406" y="1428736"/>
                  <a:ext cx="9001188" cy="5453797"/>
                  <a:chOff x="71406" y="500042"/>
                  <a:chExt cx="9001188" cy="5453797"/>
                </a:xfrm>
              </p:grpSpPr>
              <p:sp>
                <p:nvSpPr>
                  <p:cNvPr id="4111" name="テキスト ボックス 61"/>
                  <p:cNvSpPr txBox="1">
                    <a:spLocks noChangeArrowheads="1"/>
                  </p:cNvSpPr>
                  <p:nvPr/>
                </p:nvSpPr>
                <p:spPr bwMode="auto">
                  <a:xfrm>
                    <a:off x="5786446" y="1364921"/>
                    <a:ext cx="3071834" cy="492443"/>
                  </a:xfrm>
                  <a:prstGeom prst="rect">
                    <a:avLst/>
                  </a:prstGeom>
                  <a:noFill/>
                  <a:ln w="9525">
                    <a:noFill/>
                    <a:miter lim="800000"/>
                    <a:headEnd/>
                    <a:tailEnd/>
                  </a:ln>
                </p:spPr>
                <p:txBody>
                  <a:bodyPr>
                    <a:spAutoFit/>
                  </a:bodyPr>
                  <a:lstStyle/>
                  <a:p>
                    <a:r>
                      <a:rPr lang="ja-JP" altLang="en-US" sz="1300" u="sng" smtClean="0">
                        <a:solidFill>
                          <a:srgbClr val="FF0000"/>
                        </a:solidFill>
                        <a:latin typeface="ＭＳ Ｐゴシック" charset="-128"/>
                      </a:rPr>
                      <a:t>連携協力体制を整備した上で、</a:t>
                    </a:r>
                    <a:endParaRPr lang="en-US" altLang="ja-JP" sz="1300" u="sng" smtClean="0">
                      <a:solidFill>
                        <a:srgbClr val="FF0000"/>
                      </a:solidFill>
                      <a:latin typeface="ＭＳ Ｐゴシック" charset="-128"/>
                    </a:endParaRPr>
                  </a:p>
                  <a:p>
                    <a:r>
                      <a:rPr lang="ja-JP" altLang="en-US" sz="1300" u="sng" smtClean="0">
                        <a:solidFill>
                          <a:srgbClr val="FF0000"/>
                        </a:solidFill>
                        <a:latin typeface="ＭＳ Ｐゴシック" charset="-128"/>
                      </a:rPr>
                      <a:t>（２）から（５）を地域の実情を踏まえ、実施</a:t>
                    </a:r>
                  </a:p>
                </p:txBody>
              </p:sp>
              <p:grpSp>
                <p:nvGrpSpPr>
                  <p:cNvPr id="7" name="グループ化 37"/>
                  <p:cNvGrpSpPr>
                    <a:grpSpLocks/>
                  </p:cNvGrpSpPr>
                  <p:nvPr/>
                </p:nvGrpSpPr>
                <p:grpSpPr bwMode="auto">
                  <a:xfrm>
                    <a:off x="71406" y="1857363"/>
                    <a:ext cx="9001188" cy="4096476"/>
                    <a:chOff x="71406" y="1928802"/>
                    <a:chExt cx="9001188" cy="4096476"/>
                  </a:xfrm>
                </p:grpSpPr>
                <p:grpSp>
                  <p:nvGrpSpPr>
                    <p:cNvPr id="8" name="グループ化 40"/>
                    <p:cNvGrpSpPr>
                      <a:grpSpLocks/>
                    </p:cNvGrpSpPr>
                    <p:nvPr/>
                  </p:nvGrpSpPr>
                  <p:grpSpPr bwMode="auto">
                    <a:xfrm>
                      <a:off x="357158" y="1928802"/>
                      <a:ext cx="8358246" cy="4096476"/>
                      <a:chOff x="-401514" y="3833035"/>
                      <a:chExt cx="9947028" cy="3626389"/>
                    </a:xfrm>
                  </p:grpSpPr>
                  <p:grpSp>
                    <p:nvGrpSpPr>
                      <p:cNvPr id="9" name="グループ化 16"/>
                      <p:cNvGrpSpPr>
                        <a:grpSpLocks/>
                      </p:cNvGrpSpPr>
                      <p:nvPr/>
                    </p:nvGrpSpPr>
                    <p:grpSpPr bwMode="auto">
                      <a:xfrm>
                        <a:off x="-401514" y="3833035"/>
                        <a:ext cx="9947028" cy="3626389"/>
                        <a:chOff x="-401514" y="4690291"/>
                        <a:chExt cx="9947028" cy="3626389"/>
                      </a:xfrm>
                    </p:grpSpPr>
                    <p:sp>
                      <p:nvSpPr>
                        <p:cNvPr id="18" name="正方形/長方形 17"/>
                        <p:cNvSpPr/>
                        <p:nvPr/>
                      </p:nvSpPr>
                      <p:spPr>
                        <a:xfrm>
                          <a:off x="-401487" y="4690445"/>
                          <a:ext cx="9946530" cy="3626235"/>
                        </a:xfrm>
                        <a:prstGeom prst="rect">
                          <a:avLst/>
                        </a:prstGeom>
                        <a:solidFill>
                          <a:srgbClr val="B7ECFF"/>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endParaRPr lang="ja-JP" altLang="en-US" sz="1300" dirty="0">
                            <a:solidFill>
                              <a:prstClr val="white"/>
                            </a:solidFill>
                            <a:latin typeface="ＭＳ Ｐゴシック"/>
                            <a:ea typeface="ＭＳ Ｐゴシック"/>
                          </a:endParaRPr>
                        </a:p>
                      </p:txBody>
                    </p:sp>
                    <p:sp>
                      <p:nvSpPr>
                        <p:cNvPr id="19" name="角丸四角形 18"/>
                        <p:cNvSpPr/>
                        <p:nvPr/>
                      </p:nvSpPr>
                      <p:spPr>
                        <a:xfrm>
                          <a:off x="946693" y="4753694"/>
                          <a:ext cx="7353072" cy="3180685"/>
                        </a:xfrm>
                        <a:prstGeom prst="roundRect">
                          <a:avLst/>
                        </a:prstGeom>
                        <a:solidFill>
                          <a:schemeClr val="bg1"/>
                        </a:solidFill>
                        <a:ln w="12700">
                          <a:solidFill>
                            <a:srgbClr val="C0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endParaRPr lang="ja-JP" altLang="en-US" sz="1300">
                            <a:solidFill>
                              <a:prstClr val="white"/>
                            </a:solidFill>
                            <a:latin typeface="ＭＳ Ｐゴシック"/>
                            <a:ea typeface="ＭＳ Ｐゴシック"/>
                          </a:endParaRPr>
                        </a:p>
                      </p:txBody>
                    </p:sp>
                    <p:sp>
                      <p:nvSpPr>
                        <p:cNvPr id="22" name="角丸四角形 21"/>
                        <p:cNvSpPr/>
                        <p:nvPr/>
                      </p:nvSpPr>
                      <p:spPr>
                        <a:xfrm>
                          <a:off x="1072268" y="5065719"/>
                          <a:ext cx="3428876" cy="19115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144000" indent="-457200" algn="ctr">
                            <a:defRPr/>
                          </a:pPr>
                          <a:r>
                            <a:rPr lang="ja-JP" altLang="en-US" sz="1300" b="1" dirty="0">
                              <a:solidFill>
                                <a:prstClr val="black"/>
                              </a:solidFill>
                              <a:latin typeface="ＭＳ Ｐゴシック"/>
                              <a:ea typeface="ＭＳ Ｐゴシック"/>
                            </a:rPr>
                            <a:t>①　家庭訪問</a:t>
                          </a:r>
                        </a:p>
                      </p:txBody>
                    </p:sp>
                    <p:sp>
                      <p:nvSpPr>
                        <p:cNvPr id="23" name="正方形/長方形 22"/>
                        <p:cNvSpPr/>
                        <p:nvPr/>
                      </p:nvSpPr>
                      <p:spPr>
                        <a:xfrm>
                          <a:off x="1072268" y="5256869"/>
                          <a:ext cx="3428876" cy="1083653"/>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defRPr/>
                          </a:pPr>
                          <a:r>
                            <a:rPr lang="ja-JP" altLang="en-US" sz="1300" dirty="0">
                              <a:solidFill>
                                <a:prstClr val="black"/>
                              </a:solidFill>
                              <a:latin typeface="ＭＳ Ｐゴシック"/>
                              <a:ea typeface="ＭＳ Ｐゴシック"/>
                            </a:rPr>
                            <a:t>○　過去に虐待のあった障害者の家庭やそのおそれのある障害者の家庭に対し、</a:t>
                          </a:r>
                          <a:r>
                            <a:rPr lang="ja-JP" altLang="en-US" sz="1300" b="1" dirty="0">
                              <a:solidFill>
                                <a:srgbClr val="C00000"/>
                              </a:solidFill>
                              <a:latin typeface="ＭＳ Ｐゴシック"/>
                              <a:ea typeface="ＭＳ Ｐゴシック"/>
                            </a:rPr>
                            <a:t>相談支援専門員等を訪問させる</a:t>
                          </a:r>
                          <a:r>
                            <a:rPr lang="ja-JP" altLang="en-US" sz="1300" dirty="0">
                              <a:solidFill>
                                <a:prstClr val="black"/>
                              </a:solidFill>
                              <a:latin typeface="ＭＳ Ｐゴシック"/>
                              <a:ea typeface="ＭＳ Ｐゴシック"/>
                            </a:rPr>
                            <a:t>ことにより、家族関係の修復や家族の不安の解消に向けた支援を行う。</a:t>
                          </a:r>
                          <a:endParaRPr lang="en-US" altLang="ja-JP" sz="1300" dirty="0">
                            <a:solidFill>
                              <a:prstClr val="black"/>
                            </a:solidFill>
                            <a:latin typeface="ＭＳ Ｐゴシック"/>
                            <a:ea typeface="ＭＳ Ｐゴシック"/>
                          </a:endParaRPr>
                        </a:p>
                      </p:txBody>
                    </p:sp>
                    <p:sp>
                      <p:nvSpPr>
                        <p:cNvPr id="24" name="角丸四角形 23"/>
                        <p:cNvSpPr/>
                        <p:nvPr/>
                      </p:nvSpPr>
                      <p:spPr>
                        <a:xfrm>
                          <a:off x="4642414" y="5065719"/>
                          <a:ext cx="3500384" cy="19115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144000" indent="-457200" algn="ctr">
                            <a:defRPr/>
                          </a:pPr>
                          <a:r>
                            <a:rPr lang="ja-JP" altLang="en-US" sz="1300" b="1" dirty="0">
                              <a:solidFill>
                                <a:prstClr val="black"/>
                              </a:solidFill>
                              <a:latin typeface="ＭＳ Ｐゴシック"/>
                              <a:ea typeface="ＭＳ Ｐゴシック"/>
                            </a:rPr>
                            <a:t>②　相談窓口の強化</a:t>
                          </a:r>
                        </a:p>
                      </p:txBody>
                    </p:sp>
                    <p:sp>
                      <p:nvSpPr>
                        <p:cNvPr id="26" name="正方形/長方形 25"/>
                        <p:cNvSpPr/>
                        <p:nvPr/>
                      </p:nvSpPr>
                      <p:spPr>
                        <a:xfrm>
                          <a:off x="4642414" y="5256869"/>
                          <a:ext cx="3500384" cy="1083653"/>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lstStyle/>
                        <a:p>
                          <a:pPr marL="144000" indent="-457200">
                            <a:defRPr/>
                          </a:pPr>
                          <a:r>
                            <a:rPr lang="ja-JP" altLang="en-US" sz="1300" dirty="0">
                              <a:solidFill>
                                <a:prstClr val="black"/>
                              </a:solidFill>
                              <a:latin typeface="ＭＳ Ｐゴシック"/>
                              <a:ea typeface="ＭＳ Ｐゴシック"/>
                            </a:rPr>
                            <a:t>○　障害者虐待に係る</a:t>
                          </a:r>
                          <a:r>
                            <a:rPr lang="en-US" altLang="ja-JP" sz="1300" b="1" dirty="0">
                              <a:solidFill>
                                <a:srgbClr val="C00000"/>
                              </a:solidFill>
                              <a:latin typeface="ＭＳ Ｐゴシック"/>
                              <a:ea typeface="ＭＳ Ｐゴシック"/>
                            </a:rPr>
                            <a:t>24</a:t>
                          </a:r>
                          <a:r>
                            <a:rPr lang="ja-JP" altLang="en-US" sz="1300" b="1" dirty="0">
                              <a:solidFill>
                                <a:srgbClr val="C00000"/>
                              </a:solidFill>
                              <a:latin typeface="ＭＳ Ｐゴシック"/>
                              <a:ea typeface="ＭＳ Ｐゴシック"/>
                            </a:rPr>
                            <a:t>時間･</a:t>
                          </a:r>
                          <a:r>
                            <a:rPr lang="en-US" altLang="ja-JP" sz="1300" b="1" dirty="0">
                              <a:solidFill>
                                <a:srgbClr val="C00000"/>
                              </a:solidFill>
                              <a:latin typeface="ＭＳ Ｐゴシック"/>
                              <a:ea typeface="ＭＳ Ｐゴシック"/>
                            </a:rPr>
                            <a:t>365</a:t>
                          </a:r>
                          <a:r>
                            <a:rPr lang="ja-JP" altLang="en-US" sz="1300" b="1" dirty="0">
                              <a:solidFill>
                                <a:srgbClr val="C00000"/>
                              </a:solidFill>
                              <a:latin typeface="ＭＳ Ｐゴシック"/>
                              <a:ea typeface="ＭＳ Ｐゴシック"/>
                            </a:rPr>
                            <a:t>日の相談体制を整備</a:t>
                          </a:r>
                          <a:r>
                            <a:rPr lang="ja-JP" altLang="en-US" sz="1300" dirty="0">
                              <a:solidFill>
                                <a:prstClr val="black"/>
                              </a:solidFill>
                              <a:latin typeface="ＭＳ Ｐゴシック"/>
                              <a:ea typeface="ＭＳ Ｐゴシック"/>
                            </a:rPr>
                            <a:t>する。</a:t>
                          </a:r>
                          <a:endParaRPr lang="en-US" altLang="ja-JP" sz="1300" dirty="0">
                            <a:solidFill>
                              <a:prstClr val="black"/>
                            </a:solidFill>
                            <a:latin typeface="ＭＳ Ｐゴシック"/>
                            <a:ea typeface="ＭＳ Ｐゴシック"/>
                          </a:endParaRPr>
                        </a:p>
                      </p:txBody>
                    </p:sp>
                  </p:grpSp>
                  <p:sp>
                    <p:nvSpPr>
                      <p:cNvPr id="32" name="角丸四角形 31"/>
                      <p:cNvSpPr/>
                      <p:nvPr/>
                    </p:nvSpPr>
                    <p:spPr>
                      <a:xfrm>
                        <a:off x="1072268" y="5546515"/>
                        <a:ext cx="3428876" cy="255804"/>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144000" indent="-457200" algn="ctr">
                          <a:defRPr/>
                        </a:pPr>
                        <a:r>
                          <a:rPr lang="ja-JP" altLang="en-US" sz="1300" b="1" dirty="0">
                            <a:solidFill>
                              <a:prstClr val="black"/>
                            </a:solidFill>
                            <a:latin typeface="ＭＳ Ｐゴシック"/>
                            <a:ea typeface="ＭＳ Ｐゴシック"/>
                          </a:rPr>
                          <a:t>③　一時保護のための居室の確保等</a:t>
                        </a:r>
                      </a:p>
                    </p:txBody>
                  </p:sp>
                  <p:sp>
                    <p:nvSpPr>
                      <p:cNvPr id="36" name="正方形/長方形 35"/>
                      <p:cNvSpPr/>
                      <p:nvPr/>
                    </p:nvSpPr>
                    <p:spPr>
                      <a:xfrm>
                        <a:off x="1072268" y="5802319"/>
                        <a:ext cx="3428876" cy="892503"/>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defRPr/>
                        </a:pPr>
                        <a:r>
                          <a:rPr lang="ja-JP" altLang="en-US" sz="1300" dirty="0">
                            <a:solidFill>
                              <a:prstClr val="black"/>
                            </a:solidFill>
                            <a:latin typeface="ＭＳ Ｐゴシック"/>
                            <a:ea typeface="ＭＳ Ｐゴシック"/>
                          </a:rPr>
                          <a:t>○　事前に障害者支援施設や短期入所事業所等に依頼し、</a:t>
                        </a:r>
                        <a:r>
                          <a:rPr lang="ja-JP" altLang="en-US" sz="1300" b="1" dirty="0">
                            <a:solidFill>
                              <a:srgbClr val="C00000"/>
                            </a:solidFill>
                            <a:latin typeface="ＭＳ Ｐゴシック"/>
                            <a:ea typeface="ＭＳ Ｐゴシック"/>
                          </a:rPr>
                          <a:t>居室の確保</a:t>
                        </a:r>
                        <a:r>
                          <a:rPr lang="ja-JP" altLang="en-US" sz="1300" dirty="0">
                            <a:solidFill>
                              <a:prstClr val="black"/>
                            </a:solidFill>
                            <a:latin typeface="ＭＳ Ｐゴシック"/>
                            <a:ea typeface="ＭＳ Ｐゴシック"/>
                          </a:rPr>
                          <a:t>を行うとともに、</a:t>
                        </a:r>
                        <a:r>
                          <a:rPr lang="ja-JP" altLang="en-US" sz="1300" b="1" dirty="0">
                            <a:solidFill>
                              <a:srgbClr val="C00000"/>
                            </a:solidFill>
                            <a:latin typeface="ＭＳ Ｐゴシック"/>
                            <a:ea typeface="ＭＳ Ｐゴシック"/>
                          </a:rPr>
                          <a:t>緊急一時保護を要する虐待が発生した場合に虐待を受けた障害者の受入れ</a:t>
                        </a:r>
                        <a:r>
                          <a:rPr lang="ja-JP" altLang="en-US" sz="1300" dirty="0">
                            <a:solidFill>
                              <a:prstClr val="black"/>
                            </a:solidFill>
                            <a:latin typeface="ＭＳ Ｐゴシック"/>
                            <a:ea typeface="ＭＳ Ｐゴシック"/>
                          </a:rPr>
                          <a:t>について支援する。</a:t>
                        </a:r>
                        <a:endParaRPr lang="en-US" altLang="ja-JP" sz="1300" dirty="0">
                          <a:solidFill>
                            <a:prstClr val="black"/>
                          </a:solidFill>
                          <a:latin typeface="ＭＳ Ｐゴシック"/>
                          <a:ea typeface="ＭＳ Ｐゴシック"/>
                        </a:endParaRPr>
                      </a:p>
                    </p:txBody>
                  </p:sp>
                  <p:sp>
                    <p:nvSpPr>
                      <p:cNvPr id="39" name="角丸四角形 38"/>
                      <p:cNvSpPr/>
                      <p:nvPr/>
                    </p:nvSpPr>
                    <p:spPr>
                      <a:xfrm>
                        <a:off x="4614508" y="5546515"/>
                        <a:ext cx="3500384" cy="255804"/>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144000" indent="-457200" algn="ctr">
                          <a:defRPr/>
                        </a:pPr>
                        <a:r>
                          <a:rPr lang="ja-JP" altLang="en-US" sz="1300" b="1" dirty="0">
                            <a:solidFill>
                              <a:prstClr val="black"/>
                            </a:solidFill>
                            <a:latin typeface="ＭＳ Ｐゴシック"/>
                            <a:ea typeface="ＭＳ Ｐゴシック"/>
                          </a:rPr>
                          <a:t>④　カウンセリング</a:t>
                        </a:r>
                      </a:p>
                    </p:txBody>
                  </p:sp>
                  <p:sp>
                    <p:nvSpPr>
                      <p:cNvPr id="40" name="正方形/長方形 39"/>
                      <p:cNvSpPr/>
                      <p:nvPr/>
                    </p:nvSpPr>
                    <p:spPr>
                      <a:xfrm>
                        <a:off x="4614508" y="5802319"/>
                        <a:ext cx="3500384" cy="892503"/>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lstStyle/>
                      <a:p>
                        <a:pPr marL="144000" indent="-457200">
                          <a:defRPr/>
                        </a:pPr>
                        <a:r>
                          <a:rPr lang="ja-JP" altLang="en-US" sz="1300" dirty="0">
                            <a:solidFill>
                              <a:prstClr val="black"/>
                            </a:solidFill>
                            <a:latin typeface="ＭＳ Ｐゴシック"/>
                            <a:ea typeface="ＭＳ Ｐゴシック"/>
                          </a:rPr>
                          <a:t>○　医師、臨床心理士等が、虐待を受けた障害者、障害者虐待を目撃した者、障害者虐待を行った家族等に対して、</a:t>
                        </a:r>
                        <a:r>
                          <a:rPr lang="ja-JP" altLang="en-US" sz="1300" b="1" dirty="0">
                            <a:solidFill>
                              <a:srgbClr val="C00000"/>
                            </a:solidFill>
                            <a:latin typeface="ＭＳ Ｐゴシック"/>
                            <a:ea typeface="ＭＳ Ｐゴシック"/>
                          </a:rPr>
                          <a:t>カウンセリング</a:t>
                        </a:r>
                        <a:r>
                          <a:rPr lang="ja-JP" altLang="en-US" sz="1300" dirty="0">
                            <a:solidFill>
                              <a:prstClr val="black"/>
                            </a:solidFill>
                            <a:latin typeface="ＭＳ Ｐゴシック"/>
                            <a:ea typeface="ＭＳ Ｐゴシック"/>
                          </a:rPr>
                          <a:t>を行う。</a:t>
                        </a:r>
                        <a:endParaRPr lang="en-US" altLang="ja-JP" sz="1300" dirty="0">
                          <a:solidFill>
                            <a:prstClr val="black"/>
                          </a:solidFill>
                          <a:latin typeface="ＭＳ Ｐゴシック"/>
                          <a:ea typeface="ＭＳ Ｐゴシック"/>
                        </a:endParaRPr>
                      </a:p>
                    </p:txBody>
                  </p:sp>
                </p:grpSp>
                <p:grpSp>
                  <p:nvGrpSpPr>
                    <p:cNvPr id="10" name="グループ化 73"/>
                    <p:cNvGrpSpPr>
                      <a:grpSpLocks/>
                    </p:cNvGrpSpPr>
                    <p:nvPr/>
                  </p:nvGrpSpPr>
                  <p:grpSpPr bwMode="auto">
                    <a:xfrm>
                      <a:off x="71406" y="1992832"/>
                      <a:ext cx="1214446" cy="3528392"/>
                      <a:chOff x="-32" y="1778518"/>
                      <a:chExt cx="1214446" cy="3528392"/>
                    </a:xfrm>
                  </p:grpSpPr>
                  <p:sp>
                    <p:nvSpPr>
                      <p:cNvPr id="73" name="正方形/長方形 72"/>
                      <p:cNvSpPr/>
                      <p:nvPr/>
                    </p:nvSpPr>
                    <p:spPr>
                      <a:xfrm>
                        <a:off x="-32" y="2138582"/>
                        <a:ext cx="1214910" cy="3169077"/>
                      </a:xfrm>
                      <a:prstGeom prst="rect">
                        <a:avLst/>
                      </a:prstGeom>
                      <a:solidFill>
                        <a:schemeClr val="bg1"/>
                      </a:solid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a:lstStyle/>
                      <a:p>
                        <a:pPr marL="144000" indent="-457200">
                          <a:defRPr/>
                        </a:pPr>
                        <a:r>
                          <a:rPr lang="ja-JP" altLang="en-US" sz="1300" dirty="0">
                            <a:solidFill>
                              <a:prstClr val="black"/>
                            </a:solidFill>
                            <a:latin typeface="ＭＳ Ｐゴシック"/>
                            <a:ea typeface="ＭＳ Ｐゴシック"/>
                          </a:rPr>
                          <a:t>○　障害福祉サービス事業所等の</a:t>
                        </a:r>
                        <a:r>
                          <a:rPr lang="ja-JP" altLang="en-US" sz="1300" b="1" dirty="0">
                            <a:solidFill>
                              <a:srgbClr val="C00000"/>
                            </a:solidFill>
                            <a:latin typeface="ＭＳ Ｐゴシック"/>
                            <a:ea typeface="ＭＳ Ｐゴシック"/>
                          </a:rPr>
                          <a:t>従事者や管理者、相談窓口職員に対する障害者虐待防止に関する研修を実施</a:t>
                        </a:r>
                        <a:r>
                          <a:rPr lang="ja-JP" altLang="en-US" sz="1300" dirty="0">
                            <a:solidFill>
                              <a:prstClr val="black"/>
                            </a:solidFill>
                            <a:latin typeface="ＭＳ Ｐゴシック"/>
                            <a:ea typeface="ＭＳ Ｐゴシック"/>
                          </a:rPr>
                          <a:t>する。</a:t>
                        </a:r>
                        <a:endParaRPr lang="en-US" altLang="ja-JP" sz="1300" dirty="0">
                          <a:solidFill>
                            <a:prstClr val="black"/>
                          </a:solidFill>
                          <a:latin typeface="ＭＳ Ｐゴシック"/>
                          <a:ea typeface="ＭＳ Ｐゴシック"/>
                        </a:endParaRPr>
                      </a:p>
                    </p:txBody>
                  </p:sp>
                  <p:sp>
                    <p:nvSpPr>
                      <p:cNvPr id="72" name="角丸四角形 71"/>
                      <p:cNvSpPr/>
                      <p:nvPr/>
                    </p:nvSpPr>
                    <p:spPr>
                      <a:xfrm>
                        <a:off x="-32" y="1778171"/>
                        <a:ext cx="1214910" cy="360412"/>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r>
                          <a:rPr lang="ja-JP" altLang="en-US" sz="1300" b="1" u="sng" dirty="0">
                            <a:solidFill>
                              <a:prstClr val="black"/>
                            </a:solidFill>
                            <a:latin typeface="ＭＳ Ｐゴシック"/>
                            <a:ea typeface="ＭＳ Ｐゴシック"/>
                          </a:rPr>
                          <a:t>（３）研修事業</a:t>
                        </a:r>
                      </a:p>
                    </p:txBody>
                  </p:sp>
                </p:grpSp>
                <p:grpSp>
                  <p:nvGrpSpPr>
                    <p:cNvPr id="11" name="グループ化 74"/>
                    <p:cNvGrpSpPr>
                      <a:grpSpLocks/>
                    </p:cNvGrpSpPr>
                    <p:nvPr/>
                  </p:nvGrpSpPr>
                  <p:grpSpPr bwMode="auto">
                    <a:xfrm>
                      <a:off x="7858148" y="1992832"/>
                      <a:ext cx="1214446" cy="3528391"/>
                      <a:chOff x="-142908" y="1778518"/>
                      <a:chExt cx="1214446" cy="3528391"/>
                    </a:xfrm>
                  </p:grpSpPr>
                  <p:sp>
                    <p:nvSpPr>
                      <p:cNvPr id="77" name="正方形/長方形 76"/>
                      <p:cNvSpPr/>
                      <p:nvPr/>
                    </p:nvSpPr>
                    <p:spPr>
                      <a:xfrm>
                        <a:off x="-143373" y="2210029"/>
                        <a:ext cx="1214911" cy="3097630"/>
                      </a:xfrm>
                      <a:prstGeom prst="rect">
                        <a:avLst/>
                      </a:prstGeom>
                      <a:solidFill>
                        <a:schemeClr val="bg1"/>
                      </a:solid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a:lstStyle/>
                      <a:p>
                        <a:pPr marL="144000" indent="-457200">
                          <a:defRPr/>
                        </a:pPr>
                        <a:r>
                          <a:rPr lang="ja-JP" altLang="en-US" sz="1300" dirty="0">
                            <a:solidFill>
                              <a:prstClr val="black"/>
                            </a:solidFill>
                            <a:latin typeface="ＭＳ Ｐゴシック"/>
                            <a:ea typeface="ＭＳ Ｐゴシック"/>
                          </a:rPr>
                          <a:t>○　医師や弁護士等による医学的・法的な</a:t>
                        </a:r>
                        <a:r>
                          <a:rPr lang="ja-JP" altLang="en-US" sz="1300" b="1" dirty="0">
                            <a:solidFill>
                              <a:srgbClr val="C00000"/>
                            </a:solidFill>
                            <a:latin typeface="ＭＳ Ｐゴシック"/>
                            <a:ea typeface="ＭＳ Ｐゴシック"/>
                          </a:rPr>
                          <a:t>専門的助言を得る体制を確保</a:t>
                        </a:r>
                        <a:r>
                          <a:rPr lang="ja-JP" altLang="en-US" sz="1300" dirty="0">
                            <a:solidFill>
                              <a:prstClr val="black"/>
                            </a:solidFill>
                            <a:latin typeface="ＭＳ Ｐゴシック"/>
                            <a:ea typeface="ＭＳ Ｐゴシック"/>
                          </a:rPr>
                          <a:t>する。</a:t>
                        </a:r>
                        <a:endParaRPr lang="en-US" altLang="ja-JP" sz="1300" dirty="0">
                          <a:solidFill>
                            <a:prstClr val="black"/>
                          </a:solidFill>
                          <a:latin typeface="ＭＳ Ｐゴシック"/>
                          <a:ea typeface="ＭＳ Ｐゴシック"/>
                        </a:endParaRPr>
                      </a:p>
                      <a:p>
                        <a:pPr marL="144000" indent="-457200">
                          <a:defRPr/>
                        </a:pPr>
                        <a:r>
                          <a:rPr lang="ja-JP" altLang="en-US" sz="1300" dirty="0">
                            <a:solidFill>
                              <a:prstClr val="black"/>
                            </a:solidFill>
                            <a:latin typeface="ＭＳ Ｐゴシック"/>
                            <a:ea typeface="ＭＳ Ｐゴシック"/>
                          </a:rPr>
                          <a:t>○　有識者から構成されるチームを設置し、</a:t>
                        </a:r>
                        <a:r>
                          <a:rPr lang="ja-JP" altLang="en-US" sz="1300" b="1" dirty="0">
                            <a:solidFill>
                              <a:srgbClr val="C00000"/>
                            </a:solidFill>
                            <a:latin typeface="ＭＳ Ｐゴシック"/>
                            <a:ea typeface="ＭＳ Ｐゴシック"/>
                          </a:rPr>
                          <a:t>虐待事例の分析等</a:t>
                        </a:r>
                        <a:r>
                          <a:rPr lang="ja-JP" altLang="en-US" sz="1300" dirty="0">
                            <a:solidFill>
                              <a:prstClr val="black"/>
                            </a:solidFill>
                            <a:latin typeface="ＭＳ Ｐゴシック"/>
                            <a:ea typeface="ＭＳ Ｐゴシック"/>
                          </a:rPr>
                          <a:t>を行う。</a:t>
                        </a:r>
                        <a:endParaRPr lang="en-US" altLang="ja-JP" sz="1300" dirty="0">
                          <a:solidFill>
                            <a:prstClr val="black"/>
                          </a:solidFill>
                          <a:latin typeface="ＭＳ Ｐゴシック"/>
                          <a:ea typeface="ＭＳ Ｐゴシック"/>
                        </a:endParaRPr>
                      </a:p>
                    </p:txBody>
                  </p:sp>
                  <p:sp>
                    <p:nvSpPr>
                      <p:cNvPr id="76" name="角丸四角形 75"/>
                      <p:cNvSpPr/>
                      <p:nvPr/>
                    </p:nvSpPr>
                    <p:spPr>
                      <a:xfrm>
                        <a:off x="-143373" y="1778171"/>
                        <a:ext cx="1214911" cy="43185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r>
                          <a:rPr lang="ja-JP" altLang="en-US" sz="1300" b="1" u="sng" dirty="0">
                            <a:solidFill>
                              <a:prstClr val="black"/>
                            </a:solidFill>
                            <a:latin typeface="ＭＳ Ｐゴシック"/>
                            <a:ea typeface="ＭＳ Ｐゴシック"/>
                          </a:rPr>
                          <a:t>（４）</a:t>
                        </a:r>
                        <a:r>
                          <a:rPr lang="zh-TW" altLang="en-US" sz="1300" b="1" u="sng" dirty="0">
                            <a:solidFill>
                              <a:prstClr val="black"/>
                            </a:solidFill>
                            <a:latin typeface="ＭＳ Ｐゴシック" pitchFamily="50" charset="-128"/>
                            <a:ea typeface="ＭＳ Ｐゴシック" pitchFamily="50" charset="-128"/>
                          </a:rPr>
                          <a:t>専門性強化事業</a:t>
                        </a:r>
                        <a:endParaRPr lang="ja-JP" altLang="en-US" sz="1300" b="1" u="sng" dirty="0">
                          <a:solidFill>
                            <a:prstClr val="black"/>
                          </a:solidFill>
                          <a:latin typeface="ＭＳ Ｐゴシック" pitchFamily="50" charset="-128"/>
                          <a:ea typeface="ＭＳ Ｐゴシック" pitchFamily="50" charset="-128"/>
                        </a:endParaRPr>
                      </a:p>
                    </p:txBody>
                  </p:sp>
                </p:grpSp>
                <p:sp>
                  <p:nvSpPr>
                    <p:cNvPr id="71" name="フローチャート : 組合せ 70"/>
                    <p:cNvSpPr/>
                    <p:nvPr/>
                  </p:nvSpPr>
                  <p:spPr>
                    <a:xfrm rot="16200000">
                      <a:off x="964066" y="3821962"/>
                      <a:ext cx="928812" cy="143620"/>
                    </a:xfrm>
                    <a:prstGeom prst="flowChartMerg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a:ea typeface="ＭＳ Ｐゴシック"/>
                      </a:endParaRPr>
                    </a:p>
                  </p:txBody>
                </p:sp>
                <p:sp>
                  <p:nvSpPr>
                    <p:cNvPr id="69" name="フローチャート : 組合せ 68"/>
                    <p:cNvSpPr/>
                    <p:nvPr/>
                  </p:nvSpPr>
                  <p:spPr>
                    <a:xfrm rot="5400000">
                      <a:off x="7275303" y="3682976"/>
                      <a:ext cx="928812" cy="142154"/>
                    </a:xfrm>
                    <a:prstGeom prst="flowChartMerg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a:ea typeface="ＭＳ Ｐゴシック"/>
                      </a:endParaRPr>
                    </a:p>
                  </p:txBody>
                </p:sp>
              </p:grpSp>
              <p:grpSp>
                <p:nvGrpSpPr>
                  <p:cNvPr id="12" name="グループ化 41"/>
                  <p:cNvGrpSpPr>
                    <a:grpSpLocks/>
                  </p:cNvGrpSpPr>
                  <p:nvPr/>
                </p:nvGrpSpPr>
                <p:grpSpPr bwMode="auto">
                  <a:xfrm>
                    <a:off x="357181" y="500042"/>
                    <a:ext cx="8429638" cy="1322839"/>
                    <a:chOff x="357181" y="500042"/>
                    <a:chExt cx="8429638" cy="1322839"/>
                  </a:xfrm>
                </p:grpSpPr>
                <p:sp>
                  <p:nvSpPr>
                    <p:cNvPr id="15" name="正方形/長方形 14"/>
                    <p:cNvSpPr/>
                    <p:nvPr/>
                  </p:nvSpPr>
                  <p:spPr>
                    <a:xfrm>
                      <a:off x="357181" y="500042"/>
                      <a:ext cx="8429638" cy="857365"/>
                    </a:xfrm>
                    <a:prstGeom prst="rect">
                      <a:avLst/>
                    </a:prstGeom>
                    <a:solidFill>
                      <a:srgbClr val="B7ECFF"/>
                    </a:solidFill>
                    <a:ln w="31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a:ea typeface="ＭＳ Ｐゴシック"/>
                      </a:endParaRPr>
                    </a:p>
                  </p:txBody>
                </p:sp>
                <p:sp>
                  <p:nvSpPr>
                    <p:cNvPr id="50" name="角丸四角形 49"/>
                    <p:cNvSpPr/>
                    <p:nvPr/>
                  </p:nvSpPr>
                  <p:spPr>
                    <a:xfrm>
                      <a:off x="1000542" y="571489"/>
                      <a:ext cx="7142916" cy="714471"/>
                    </a:xfrm>
                    <a:prstGeom prst="roundRect">
                      <a:avLst/>
                    </a:prstGeom>
                    <a:solidFill>
                      <a:schemeClr val="bg1"/>
                    </a:solidFill>
                    <a:ln w="12700">
                      <a:solidFill>
                        <a:schemeClr val="tx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a:ea typeface="ＭＳ Ｐゴシック"/>
                      </a:endParaRPr>
                    </a:p>
                  </p:txBody>
                </p:sp>
                <p:sp>
                  <p:nvSpPr>
                    <p:cNvPr id="58" name="角丸四角形 57"/>
                    <p:cNvSpPr/>
                    <p:nvPr/>
                  </p:nvSpPr>
                  <p:spPr>
                    <a:xfrm>
                      <a:off x="1142697" y="642936"/>
                      <a:ext cx="6786797" cy="28578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u="sng" dirty="0">
                          <a:solidFill>
                            <a:prstClr val="black"/>
                          </a:solidFill>
                          <a:latin typeface="ＭＳ Ｐゴシック"/>
                          <a:ea typeface="ＭＳ Ｐゴシック"/>
                        </a:rPr>
                        <a:t>（１）</a:t>
                      </a:r>
                      <a:r>
                        <a:rPr lang="zh-TW" altLang="en-US" sz="1400" b="1" u="sng" dirty="0">
                          <a:solidFill>
                            <a:prstClr val="black"/>
                          </a:solidFill>
                          <a:latin typeface="ＭＳ Ｐゴシック" pitchFamily="50" charset="-128"/>
                          <a:ea typeface="ＭＳ Ｐゴシック" pitchFamily="50" charset="-128"/>
                        </a:rPr>
                        <a:t>連携協力体制整備事業</a:t>
                      </a:r>
                      <a:endParaRPr lang="en-US" altLang="ja-JP" sz="1400" b="1" u="sng" dirty="0">
                        <a:solidFill>
                          <a:prstClr val="black"/>
                        </a:solidFill>
                        <a:latin typeface="ＭＳ Ｐゴシック" pitchFamily="50" charset="-128"/>
                        <a:ea typeface="ＭＳ Ｐゴシック" pitchFamily="50" charset="-128"/>
                      </a:endParaRPr>
                    </a:p>
                  </p:txBody>
                </p:sp>
                <p:sp>
                  <p:nvSpPr>
                    <p:cNvPr id="59" name="正方形/長方形 58"/>
                    <p:cNvSpPr/>
                    <p:nvPr/>
                  </p:nvSpPr>
                  <p:spPr>
                    <a:xfrm>
                      <a:off x="1142697" y="928725"/>
                      <a:ext cx="6786797" cy="285788"/>
                    </a:xfrm>
                    <a:prstGeom prst="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300" dirty="0">
                          <a:solidFill>
                            <a:prstClr val="black"/>
                          </a:solidFill>
                          <a:latin typeface="ＭＳ Ｐゴシック"/>
                          <a:ea typeface="ＭＳ Ｐゴシック"/>
                        </a:rPr>
                        <a:t>○　</a:t>
                      </a:r>
                      <a:r>
                        <a:rPr lang="ja-JP" altLang="en-US" sz="1300" b="1" dirty="0">
                          <a:solidFill>
                            <a:srgbClr val="C00000"/>
                          </a:solidFill>
                          <a:latin typeface="ＭＳ Ｐゴシック"/>
                          <a:ea typeface="ＭＳ Ｐゴシック"/>
                        </a:rPr>
                        <a:t>地域における関係機関等の協力体制の整備・充実</a:t>
                      </a:r>
                      <a:r>
                        <a:rPr lang="ja-JP" altLang="en-US" sz="1300" dirty="0">
                          <a:solidFill>
                            <a:prstClr val="black"/>
                          </a:solidFill>
                          <a:latin typeface="ＭＳ Ｐゴシック"/>
                          <a:ea typeface="ＭＳ Ｐゴシック"/>
                        </a:rPr>
                        <a:t>を図る。</a:t>
                      </a:r>
                      <a:endParaRPr lang="en-US" altLang="ja-JP" sz="1300" dirty="0">
                        <a:solidFill>
                          <a:prstClr val="black"/>
                        </a:solidFill>
                        <a:latin typeface="ＭＳ Ｐゴシック"/>
                        <a:ea typeface="ＭＳ Ｐゴシック"/>
                      </a:endParaRPr>
                    </a:p>
                  </p:txBody>
                </p:sp>
                <p:sp>
                  <p:nvSpPr>
                    <p:cNvPr id="57" name="テキスト ボックス 56"/>
                    <p:cNvSpPr txBox="1"/>
                    <p:nvPr/>
                  </p:nvSpPr>
                  <p:spPr>
                    <a:xfrm rot="16200000">
                      <a:off x="4439700" y="367221"/>
                      <a:ext cx="384773" cy="2526547"/>
                    </a:xfrm>
                    <a:prstGeom prst="rect">
                      <a:avLst/>
                    </a:prstGeom>
                    <a:noFill/>
                  </p:spPr>
                  <p:txBody>
                    <a:bodyPr vert="vert">
                      <a:spAutoFit/>
                    </a:bodyPr>
                    <a:lstStyle/>
                    <a:p>
                      <a:pPr>
                        <a:defRPr/>
                      </a:pPr>
                      <a:endParaRPr lang="ja-JP" altLang="en-US" sz="1300" dirty="0">
                        <a:solidFill>
                          <a:prstClr val="black"/>
                        </a:solidFill>
                        <a:latin typeface="ＭＳ Ｐゴシック"/>
                        <a:ea typeface="ＭＳ Ｐゴシック"/>
                      </a:endParaRPr>
                    </a:p>
                  </p:txBody>
                </p:sp>
              </p:grpSp>
            </p:grpSp>
          </p:grpSp>
          <p:sp>
            <p:nvSpPr>
              <p:cNvPr id="46" name="角丸四角形 45"/>
              <p:cNvSpPr/>
              <p:nvPr/>
            </p:nvSpPr>
            <p:spPr>
              <a:xfrm>
                <a:off x="1979505" y="6090264"/>
                <a:ext cx="5256799" cy="288964"/>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144000" indent="-457200" algn="ctr">
                  <a:defRPr/>
                </a:pPr>
                <a:r>
                  <a:rPr lang="ja-JP" altLang="en-US" sz="1300" b="1" dirty="0">
                    <a:solidFill>
                      <a:prstClr val="black"/>
                    </a:solidFill>
                    <a:latin typeface="ＭＳ Ｐゴシック"/>
                    <a:ea typeface="ＭＳ Ｐゴシック"/>
                  </a:rPr>
                  <a:t>⑤　その他地域の実情に応じて行う事業</a:t>
                </a:r>
              </a:p>
            </p:txBody>
          </p:sp>
        </p:grpSp>
        <p:sp>
          <p:nvSpPr>
            <p:cNvPr id="45" name="角丸四角形 44"/>
            <p:cNvSpPr/>
            <p:nvPr/>
          </p:nvSpPr>
          <p:spPr>
            <a:xfrm>
              <a:off x="2429418" y="2706864"/>
              <a:ext cx="4356974" cy="288964"/>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r>
                <a:rPr lang="ja-JP" altLang="en-US" sz="1400" b="1" u="sng" dirty="0">
                  <a:solidFill>
                    <a:prstClr val="black"/>
                  </a:solidFill>
                  <a:latin typeface="ＭＳ Ｐゴシック"/>
                  <a:ea typeface="ＭＳ Ｐゴシック"/>
                </a:rPr>
                <a:t>（２）家庭訪問等個別支援事業</a:t>
              </a:r>
              <a:endParaRPr lang="en-US" altLang="ja-JP" sz="1400" b="1" u="sng" dirty="0">
                <a:solidFill>
                  <a:prstClr val="black"/>
                </a:solidFill>
                <a:latin typeface="ＭＳ Ｐゴシック"/>
                <a:ea typeface="ＭＳ Ｐゴシック"/>
              </a:endParaRPr>
            </a:p>
          </p:txBody>
        </p:sp>
      </p:grpSp>
      <p:sp>
        <p:nvSpPr>
          <p:cNvPr id="52" name="テキスト ボックス 51"/>
          <p:cNvSpPr txBox="1"/>
          <p:nvPr/>
        </p:nvSpPr>
        <p:spPr>
          <a:xfrm>
            <a:off x="7350125" y="-22225"/>
            <a:ext cx="2140330" cy="276999"/>
          </a:xfrm>
          <a:prstGeom prst="rect">
            <a:avLst/>
          </a:prstGeom>
          <a:noFill/>
        </p:spPr>
        <p:txBody>
          <a:bodyPr wrap="none">
            <a:spAutoFit/>
          </a:bodyPr>
          <a:lstStyle/>
          <a:p>
            <a:pPr>
              <a:defRPr/>
            </a:pPr>
            <a:r>
              <a:rPr lang="ja-JP" altLang="en-US" sz="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平成</a:t>
            </a:r>
            <a:r>
              <a:rPr lang="en-US" altLang="ja-JP" sz="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24</a:t>
            </a:r>
            <a:r>
              <a:rPr lang="ja-JP" altLang="en-US" sz="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年度</a:t>
            </a:r>
            <a:r>
              <a:rPr lang="ja-JP" altLang="en-US" sz="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予算：</a:t>
            </a:r>
            <a:r>
              <a:rPr lang="en-US" altLang="ja-JP" sz="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420,838</a:t>
            </a:r>
            <a:r>
              <a:rPr lang="ja-JP" altLang="en-US" sz="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千円</a:t>
            </a:r>
          </a:p>
        </p:txBody>
      </p:sp>
      <p:sp>
        <p:nvSpPr>
          <p:cNvPr id="53" name="テキスト ボックス 52"/>
          <p:cNvSpPr txBox="1"/>
          <p:nvPr/>
        </p:nvSpPr>
        <p:spPr>
          <a:xfrm>
            <a:off x="4765" y="6500814"/>
            <a:ext cx="7080785" cy="415498"/>
          </a:xfrm>
          <a:prstGeom prst="rect">
            <a:avLst/>
          </a:prstGeom>
          <a:noFill/>
        </p:spPr>
        <p:txBody>
          <a:bodyPr wrap="none">
            <a:spAutoFit/>
          </a:bodyPr>
          <a:lstStyle/>
          <a:p>
            <a:pPr>
              <a:defRPr/>
            </a:pPr>
            <a:r>
              <a:rPr lang="en-US" altLang="ja-JP" sz="1050" dirty="0">
                <a:solidFill>
                  <a:prstClr val="black"/>
                </a:solidFill>
                <a:latin typeface="ＭＳ Ｐゴシック" pitchFamily="50" charset="-128"/>
                <a:ea typeface="ＭＳ Ｐゴシック" pitchFamily="50" charset="-128"/>
              </a:rPr>
              <a:t>※</a:t>
            </a:r>
            <a:r>
              <a:rPr lang="ja-JP" altLang="en-US" sz="1050" dirty="0">
                <a:solidFill>
                  <a:prstClr val="black"/>
                </a:solidFill>
                <a:latin typeface="ＭＳ Ｐゴシック" pitchFamily="50" charset="-128"/>
                <a:ea typeface="ＭＳ Ｐゴシック" pitchFamily="50" charset="-128"/>
              </a:rPr>
              <a:t>　障害者虐待防止・権利擁護事業（平成</a:t>
            </a:r>
            <a:r>
              <a:rPr lang="en-US" altLang="ja-JP" sz="1050" dirty="0">
                <a:solidFill>
                  <a:prstClr val="black"/>
                </a:solidFill>
                <a:latin typeface="ＭＳ Ｐゴシック" pitchFamily="50" charset="-128"/>
                <a:ea typeface="ＭＳ Ｐゴシック" pitchFamily="50" charset="-128"/>
              </a:rPr>
              <a:t>24</a:t>
            </a:r>
            <a:r>
              <a:rPr lang="ja-JP" altLang="en-US" sz="1050" dirty="0">
                <a:solidFill>
                  <a:prstClr val="black"/>
                </a:solidFill>
                <a:latin typeface="ＭＳ Ｐゴシック" pitchFamily="50" charset="-128"/>
                <a:ea typeface="ＭＳ Ｐゴシック" pitchFamily="50" charset="-128"/>
              </a:rPr>
              <a:t>年度</a:t>
            </a:r>
            <a:r>
              <a:rPr lang="ja-JP" altLang="en-US" sz="1050" dirty="0" smtClean="0">
                <a:solidFill>
                  <a:prstClr val="black"/>
                </a:solidFill>
                <a:latin typeface="ＭＳ Ｐゴシック" pitchFamily="50" charset="-128"/>
                <a:ea typeface="ＭＳ Ｐゴシック" pitchFamily="50" charset="-128"/>
              </a:rPr>
              <a:t>予算：</a:t>
            </a:r>
            <a:r>
              <a:rPr lang="en-US" altLang="ja-JP" sz="1050" dirty="0">
                <a:solidFill>
                  <a:prstClr val="black"/>
                </a:solidFill>
                <a:latin typeface="ＭＳ Ｐゴシック" pitchFamily="50" charset="-128"/>
                <a:ea typeface="ＭＳ Ｐゴシック" pitchFamily="50" charset="-128"/>
              </a:rPr>
              <a:t>4,004</a:t>
            </a:r>
            <a:r>
              <a:rPr lang="ja-JP" altLang="en-US" sz="1050" dirty="0">
                <a:solidFill>
                  <a:prstClr val="black"/>
                </a:solidFill>
                <a:latin typeface="ＭＳ Ｐゴシック" pitchFamily="50" charset="-128"/>
                <a:ea typeface="ＭＳ Ｐゴシック" pitchFamily="50" charset="-128"/>
              </a:rPr>
              <a:t>千円）</a:t>
            </a:r>
            <a:endParaRPr lang="en-US" altLang="ja-JP" sz="1050" dirty="0">
              <a:solidFill>
                <a:prstClr val="black"/>
              </a:solidFill>
              <a:latin typeface="ＭＳ Ｐゴシック" pitchFamily="50" charset="-128"/>
              <a:ea typeface="ＭＳ Ｐゴシック" pitchFamily="50" charset="-128"/>
            </a:endParaRPr>
          </a:p>
          <a:p>
            <a:pPr>
              <a:defRPr/>
            </a:pPr>
            <a:r>
              <a:rPr lang="ja-JP" altLang="en-US" sz="1050" dirty="0">
                <a:solidFill>
                  <a:prstClr val="black"/>
                </a:solidFill>
                <a:latin typeface="ＭＳ Ｐゴシック" pitchFamily="50" charset="-128"/>
                <a:ea typeface="ＭＳ Ｐゴシック" pitchFamily="50" charset="-128"/>
              </a:rPr>
              <a:t>　　 国において、障害者の虐待防止や権利擁護に関して各都道府県で指導的役割を担う者を養成するための研修を実施。</a:t>
            </a:r>
          </a:p>
        </p:txBody>
      </p:sp>
      <p:sp>
        <p:nvSpPr>
          <p:cNvPr id="135" name="角丸四角形 134"/>
          <p:cNvSpPr/>
          <p:nvPr/>
        </p:nvSpPr>
        <p:spPr>
          <a:xfrm>
            <a:off x="2613027" y="6165850"/>
            <a:ext cx="4602163" cy="28733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indent="-457200" algn="ctr">
              <a:defRPr/>
            </a:pPr>
            <a:r>
              <a:rPr lang="ja-JP" altLang="en-US" sz="1400" b="1" u="sng" dirty="0">
                <a:solidFill>
                  <a:prstClr val="black"/>
                </a:solidFill>
                <a:latin typeface="ＭＳ Ｐゴシック"/>
                <a:ea typeface="ＭＳ Ｐゴシック"/>
              </a:rPr>
              <a:t>（５）普及啓発事業</a:t>
            </a:r>
            <a:endParaRPr lang="en-US" altLang="ja-JP" sz="1400" b="1" u="sng" dirty="0">
              <a:solidFill>
                <a:prstClr val="black"/>
              </a:solidFill>
              <a:latin typeface="ＭＳ Ｐゴシック"/>
              <a:ea typeface="ＭＳ Ｐゴシック"/>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5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Office テーマ">
  <a:themeElements>
    <a:clrScheme name="クール">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クラシック">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3.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5.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6.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7.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8.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otalTime>7260</TotalTime>
  <Words>2341</Words>
  <Application>Microsoft Office PowerPoint</Application>
  <PresentationFormat>A4 210 x 297 mm</PresentationFormat>
  <Paragraphs>632</Paragraphs>
  <Slides>22</Slides>
  <Notes>5</Notes>
  <HiddenSlides>0</HiddenSlides>
  <MMClips>0</MMClips>
  <ScaleCrop>false</ScaleCrop>
  <HeadingPairs>
    <vt:vector size="4" baseType="variant">
      <vt:variant>
        <vt:lpstr>テーマ</vt:lpstr>
      </vt:variant>
      <vt:variant>
        <vt:i4>7</vt:i4>
      </vt:variant>
      <vt:variant>
        <vt:lpstr>スライド タイトル</vt:lpstr>
      </vt:variant>
      <vt:variant>
        <vt:i4>22</vt:i4>
      </vt:variant>
    </vt:vector>
  </HeadingPairs>
  <TitlesOfParts>
    <vt:vector size="29" baseType="lpstr">
      <vt:lpstr>標準デザイン</vt:lpstr>
      <vt:lpstr>デザインの設定</vt:lpstr>
      <vt:lpstr>1_デザインの設定</vt:lpstr>
      <vt:lpstr>3_標準デザイン</vt:lpstr>
      <vt:lpstr>15_標準デザイン</vt:lpstr>
      <vt:lpstr>Office ​​テーマ</vt:lpstr>
      <vt:lpstr>2_Office テーマ</vt:lpstr>
      <vt:lpstr>スライド 1</vt:lpstr>
      <vt:lpstr>障がい者制度改革推進本部等における検討を踏まえて障害保健福祉施策を見直すまでの 間において障害者等の地域生活を支援するための関係法律の整備に関する法律の概要</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障害者自立支援法等の一部を改正する法律案の概要</dc:title>
  <dc:creator>清水 敦(shimizu-atsushisa)</dc:creator>
  <cp:lastModifiedBy>厚生労働省ネットワークシステム</cp:lastModifiedBy>
  <cp:revision>773</cp:revision>
  <dcterms:created xsi:type="dcterms:W3CDTF">2009-02-17T02:03:39Z</dcterms:created>
  <dcterms:modified xsi:type="dcterms:W3CDTF">2012-06-28T04:52:53Z</dcterms:modified>
</cp:coreProperties>
</file>