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5"/>
  </p:notesMasterIdLst>
  <p:sldIdLst>
    <p:sldId id="481" r:id="rId2"/>
    <p:sldId id="414" r:id="rId3"/>
    <p:sldId id="487" r:id="rId4"/>
    <p:sldId id="415" r:id="rId5"/>
    <p:sldId id="416" r:id="rId6"/>
    <p:sldId id="417" r:id="rId7"/>
    <p:sldId id="418" r:id="rId8"/>
    <p:sldId id="419" r:id="rId9"/>
    <p:sldId id="420" r:id="rId10"/>
    <p:sldId id="421" r:id="rId11"/>
    <p:sldId id="422" r:id="rId12"/>
    <p:sldId id="423" r:id="rId13"/>
    <p:sldId id="424" r:id="rId14"/>
    <p:sldId id="425" r:id="rId15"/>
    <p:sldId id="426" r:id="rId16"/>
    <p:sldId id="427" r:id="rId17"/>
    <p:sldId id="428" r:id="rId18"/>
    <p:sldId id="429" r:id="rId19"/>
    <p:sldId id="430" r:id="rId20"/>
    <p:sldId id="431" r:id="rId21"/>
    <p:sldId id="432" r:id="rId22"/>
    <p:sldId id="433" r:id="rId23"/>
    <p:sldId id="434" r:id="rId24"/>
    <p:sldId id="435" r:id="rId25"/>
    <p:sldId id="436" r:id="rId26"/>
    <p:sldId id="437" r:id="rId27"/>
    <p:sldId id="375" r:id="rId28"/>
    <p:sldId id="376" r:id="rId29"/>
    <p:sldId id="377" r:id="rId30"/>
    <p:sldId id="378" r:id="rId31"/>
    <p:sldId id="381" r:id="rId32"/>
    <p:sldId id="382" r:id="rId33"/>
    <p:sldId id="385" r:id="rId34"/>
    <p:sldId id="386" r:id="rId35"/>
    <p:sldId id="389" r:id="rId36"/>
    <p:sldId id="390" r:id="rId37"/>
    <p:sldId id="391" r:id="rId38"/>
    <p:sldId id="392" r:id="rId39"/>
    <p:sldId id="393" r:id="rId40"/>
    <p:sldId id="396" r:id="rId41"/>
    <p:sldId id="397" r:id="rId42"/>
    <p:sldId id="398" r:id="rId43"/>
    <p:sldId id="399" r:id="rId44"/>
    <p:sldId id="380" r:id="rId45"/>
    <p:sldId id="402" r:id="rId46"/>
    <p:sldId id="403" r:id="rId47"/>
    <p:sldId id="408" r:id="rId48"/>
    <p:sldId id="409" r:id="rId49"/>
    <p:sldId id="410" r:id="rId50"/>
    <p:sldId id="438" r:id="rId51"/>
    <p:sldId id="439" r:id="rId52"/>
    <p:sldId id="442" r:id="rId53"/>
    <p:sldId id="488" r:id="rId54"/>
    <p:sldId id="489" r:id="rId55"/>
    <p:sldId id="490" r:id="rId56"/>
    <p:sldId id="491" r:id="rId57"/>
    <p:sldId id="507" r:id="rId58"/>
    <p:sldId id="508" r:id="rId59"/>
    <p:sldId id="509" r:id="rId60"/>
    <p:sldId id="510" r:id="rId61"/>
    <p:sldId id="492" r:id="rId62"/>
    <p:sldId id="493" r:id="rId63"/>
    <p:sldId id="494" r:id="rId64"/>
    <p:sldId id="495" r:id="rId65"/>
    <p:sldId id="496" r:id="rId66"/>
    <p:sldId id="497" r:id="rId67"/>
    <p:sldId id="498" r:id="rId68"/>
    <p:sldId id="499" r:id="rId69"/>
    <p:sldId id="500" r:id="rId70"/>
    <p:sldId id="501" r:id="rId71"/>
    <p:sldId id="502" r:id="rId72"/>
    <p:sldId id="503" r:id="rId73"/>
    <p:sldId id="504" r:id="rId74"/>
    <p:sldId id="505" r:id="rId75"/>
    <p:sldId id="506" r:id="rId76"/>
    <p:sldId id="460" r:id="rId77"/>
    <p:sldId id="448" r:id="rId78"/>
    <p:sldId id="458" r:id="rId79"/>
    <p:sldId id="447" r:id="rId80"/>
    <p:sldId id="446" r:id="rId81"/>
    <p:sldId id="464" r:id="rId82"/>
    <p:sldId id="511" r:id="rId83"/>
    <p:sldId id="512" r:id="rId84"/>
    <p:sldId id="513" r:id="rId85"/>
    <p:sldId id="444" r:id="rId86"/>
    <p:sldId id="451" r:id="rId87"/>
    <p:sldId id="471" r:id="rId88"/>
    <p:sldId id="452" r:id="rId89"/>
    <p:sldId id="453" r:id="rId90"/>
    <p:sldId id="454" r:id="rId91"/>
    <p:sldId id="455" r:id="rId92"/>
    <p:sldId id="456" r:id="rId93"/>
    <p:sldId id="457" r:id="rId94"/>
  </p:sldIdLst>
  <p:sldSz cx="9144000" cy="6858000" type="screen4x3"/>
  <p:notesSz cx="6805613"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CCFFCC"/>
    <a:srgbClr val="CCECFF"/>
    <a:srgbClr val="FF66FF"/>
    <a:srgbClr val="FFFF99"/>
  </p:clrMru>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825" autoAdjust="0"/>
  </p:normalViewPr>
  <p:slideViewPr>
    <p:cSldViewPr>
      <p:cViewPr varScale="1">
        <p:scale>
          <a:sx n="75" d="100"/>
          <a:sy n="75" d="100"/>
        </p:scale>
        <p:origin x="-74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1"/>
            <a:ext cx="2949099" cy="496967"/>
          </a:xfrm>
          <a:prstGeom prst="rect">
            <a:avLst/>
          </a:prstGeom>
        </p:spPr>
        <p:txBody>
          <a:bodyPr vert="horz" lIns="91432" tIns="45716" rIns="91432" bIns="45716" rtlCol="0"/>
          <a:lstStyle>
            <a:lvl1pPr algn="l">
              <a:defRPr sz="1200"/>
            </a:lvl1pPr>
          </a:lstStyle>
          <a:p>
            <a:endParaRPr kumimoji="1" lang="ja-JP" altLang="en-US"/>
          </a:p>
        </p:txBody>
      </p:sp>
      <p:sp>
        <p:nvSpPr>
          <p:cNvPr id="3" name="日付プレースホルダ 2"/>
          <p:cNvSpPr>
            <a:spLocks noGrp="1"/>
          </p:cNvSpPr>
          <p:nvPr>
            <p:ph type="dt" idx="1"/>
          </p:nvPr>
        </p:nvSpPr>
        <p:spPr>
          <a:xfrm>
            <a:off x="3854940" y="1"/>
            <a:ext cx="2949099" cy="496967"/>
          </a:xfrm>
          <a:prstGeom prst="rect">
            <a:avLst/>
          </a:prstGeom>
        </p:spPr>
        <p:txBody>
          <a:bodyPr vert="horz" lIns="91432" tIns="45716" rIns="91432" bIns="45716" rtlCol="0"/>
          <a:lstStyle>
            <a:lvl1pPr algn="r">
              <a:defRPr sz="1200"/>
            </a:lvl1pPr>
          </a:lstStyle>
          <a:p>
            <a:fld id="{11886340-D5EE-4B52-B0C2-BF9B57FE8123}" type="datetimeFigureOut">
              <a:rPr kumimoji="1" lang="ja-JP" altLang="en-US" smtClean="0"/>
              <a:pPr/>
              <a:t>2012/6/28</a:t>
            </a:fld>
            <a:endParaRPr kumimoji="1" lang="ja-JP" altLang="en-US"/>
          </a:p>
        </p:txBody>
      </p:sp>
      <p:sp>
        <p:nvSpPr>
          <p:cNvPr id="4" name="スライド イメージ プレースホルダ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32" tIns="45716" rIns="91432" bIns="45716" rtlCol="0" anchor="ctr"/>
          <a:lstStyle/>
          <a:p>
            <a:endParaRPr lang="ja-JP" altLang="en-US"/>
          </a:p>
        </p:txBody>
      </p:sp>
      <p:sp>
        <p:nvSpPr>
          <p:cNvPr id="5" name="ノート プレースホルダ 4"/>
          <p:cNvSpPr>
            <a:spLocks noGrp="1"/>
          </p:cNvSpPr>
          <p:nvPr>
            <p:ph type="body" sz="quarter" idx="3"/>
          </p:nvPr>
        </p:nvSpPr>
        <p:spPr>
          <a:xfrm>
            <a:off x="680562" y="4721186"/>
            <a:ext cx="5444490" cy="4472702"/>
          </a:xfrm>
          <a:prstGeom prst="rect">
            <a:avLst/>
          </a:prstGeom>
        </p:spPr>
        <p:txBody>
          <a:bodyPr vert="horz" lIns="91432" tIns="45716" rIns="91432" bIns="45716"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1" y="9440647"/>
            <a:ext cx="2949099" cy="496967"/>
          </a:xfrm>
          <a:prstGeom prst="rect">
            <a:avLst/>
          </a:prstGeom>
        </p:spPr>
        <p:txBody>
          <a:bodyPr vert="horz" lIns="91432" tIns="45716" rIns="91432" bIns="45716"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54940" y="9440647"/>
            <a:ext cx="2949099" cy="496967"/>
          </a:xfrm>
          <a:prstGeom prst="rect">
            <a:avLst/>
          </a:prstGeom>
        </p:spPr>
        <p:txBody>
          <a:bodyPr vert="horz" lIns="91432" tIns="45716" rIns="91432" bIns="45716" rtlCol="0" anchor="b"/>
          <a:lstStyle>
            <a:lvl1pPr algn="r">
              <a:defRPr sz="1200"/>
            </a:lvl1pPr>
          </a:lstStyle>
          <a:p>
            <a:fld id="{B93F24CE-FC8F-4F9A-8540-C65FFBED0C83}"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920750" y="746125"/>
            <a:ext cx="4965700" cy="3725863"/>
          </a:xfrm>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FE269D64-6059-4CB1-A489-28E728F250D4}" type="slidenum">
              <a:rPr lang="ja-JP" altLang="en-US" smtClean="0">
                <a:solidFill>
                  <a:prstClr val="black"/>
                </a:solidFill>
              </a:rPr>
              <a:pPr/>
              <a:t>73</a:t>
            </a:fld>
            <a:endParaRPr lang="ja-JP"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436E53AE-E40F-4B67-A73C-64AA17A012E2}" type="datetimeFigureOut">
              <a:rPr kumimoji="1" lang="ja-JP" altLang="en-US" smtClean="0"/>
              <a:pPr/>
              <a:t>2012/6/28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8145D96E-32D2-4BBE-876A-32169566F5EB}"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436E53AE-E40F-4B67-A73C-64AA17A012E2}" type="datetimeFigureOut">
              <a:rPr kumimoji="1" lang="ja-JP" altLang="en-US" smtClean="0"/>
              <a:pPr/>
              <a:t>2012/6/28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8145D96E-32D2-4BBE-876A-32169566F5EB}"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0"/>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40"/>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436E53AE-E40F-4B67-A73C-64AA17A012E2}" type="datetimeFigureOut">
              <a:rPr kumimoji="1" lang="ja-JP" altLang="en-US" smtClean="0"/>
              <a:pPr/>
              <a:t>2012/6/28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8145D96E-32D2-4BBE-876A-32169566F5EB}"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436E53AE-E40F-4B67-A73C-64AA17A012E2}" type="datetimeFigureOut">
              <a:rPr kumimoji="1" lang="ja-JP" altLang="en-US" smtClean="0"/>
              <a:pPr/>
              <a:t>2012/6/28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8145D96E-32D2-4BBE-876A-32169566F5EB}"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2"/>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436E53AE-E40F-4B67-A73C-64AA17A012E2}" type="datetimeFigureOut">
              <a:rPr kumimoji="1" lang="ja-JP" altLang="en-US" smtClean="0"/>
              <a:pPr/>
              <a:t>2012/6/28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8145D96E-32D2-4BBE-876A-32169566F5EB}"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436E53AE-E40F-4B67-A73C-64AA17A012E2}" type="datetimeFigureOut">
              <a:rPr kumimoji="1" lang="ja-JP" altLang="en-US" smtClean="0"/>
              <a:pPr/>
              <a:t>2012/6/28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8145D96E-32D2-4BBE-876A-32169566F5EB}"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436E53AE-E40F-4B67-A73C-64AA17A012E2}" type="datetimeFigureOut">
              <a:rPr kumimoji="1" lang="ja-JP" altLang="en-US" smtClean="0"/>
              <a:pPr/>
              <a:t>2012/6/28</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8145D96E-32D2-4BBE-876A-32169566F5EB}"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436E53AE-E40F-4B67-A73C-64AA17A012E2}" type="datetimeFigureOut">
              <a:rPr kumimoji="1" lang="ja-JP" altLang="en-US" smtClean="0"/>
              <a:pPr/>
              <a:t>2012/6/28</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8145D96E-32D2-4BBE-876A-32169566F5EB}"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436E53AE-E40F-4B67-A73C-64AA17A012E2}" type="datetimeFigureOut">
              <a:rPr kumimoji="1" lang="ja-JP" altLang="en-US" smtClean="0"/>
              <a:pPr/>
              <a:t>2012/6/28</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8145D96E-32D2-4BBE-876A-32169566F5EB}"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436E53AE-E40F-4B67-A73C-64AA17A012E2}" type="datetimeFigureOut">
              <a:rPr kumimoji="1" lang="ja-JP" altLang="en-US" smtClean="0"/>
              <a:pPr/>
              <a:t>2012/6/28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8145D96E-32D2-4BBE-876A-32169566F5EB}"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436E53AE-E40F-4B67-A73C-64AA17A012E2}" type="datetimeFigureOut">
              <a:rPr kumimoji="1" lang="ja-JP" altLang="en-US" smtClean="0"/>
              <a:pPr/>
              <a:t>2012/6/28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8145D96E-32D2-4BBE-876A-32169566F5EB}"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6E53AE-E40F-4B67-A73C-64AA17A012E2}" type="datetimeFigureOut">
              <a:rPr kumimoji="1" lang="ja-JP" altLang="en-US" smtClean="0"/>
              <a:pPr/>
              <a:t>2012/6/28</a:t>
            </a:fld>
            <a:endParaRPr kumimoji="1" lang="ja-JP" altLang="en-US"/>
          </a:p>
        </p:txBody>
      </p:sp>
      <p:sp>
        <p:nvSpPr>
          <p:cNvPr id="5" name="フッター プレースホルダ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45D96E-32D2-4BBE-876A-32169566F5EB}"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mhlw.go.jp/kinkyu/catch_phrase/index.html"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1556792"/>
            <a:ext cx="9144000" cy="1446550"/>
          </a:xfrm>
          <a:prstGeom prst="rect">
            <a:avLst/>
          </a:prstGeom>
        </p:spPr>
        <p:txBody>
          <a:bodyPr wrap="square">
            <a:spAutoFit/>
          </a:bodyPr>
          <a:lstStyle/>
          <a:p>
            <a:pPr marL="119063" indent="-119063" algn="ctr" defTabSz="873125"/>
            <a:r>
              <a:rPr lang="ja-JP" altLang="en-US" sz="4400" dirty="0" smtClean="0"/>
              <a:t>市町村・都道府県における</a:t>
            </a:r>
            <a:endParaRPr lang="en-US" altLang="ja-JP" sz="4400" dirty="0" smtClean="0"/>
          </a:p>
          <a:p>
            <a:pPr marL="119063" indent="-119063" algn="ctr" defTabSz="873125"/>
            <a:r>
              <a:rPr lang="ja-JP" altLang="en-US" sz="4400" dirty="0" smtClean="0"/>
              <a:t>障害者虐待の防止と対応</a:t>
            </a:r>
            <a:endParaRPr lang="ja-JP" altLang="en-US" sz="4400" dirty="0"/>
          </a:p>
        </p:txBody>
      </p:sp>
      <p:pic>
        <p:nvPicPr>
          <p:cNvPr id="5" name="Picture 4" descr="厚生労働省"/>
          <p:cNvPicPr>
            <a:picLocks noChangeAspect="1" noChangeArrowheads="1"/>
          </p:cNvPicPr>
          <p:nvPr/>
        </p:nvPicPr>
        <p:blipFill>
          <a:blip r:embed="rId2" cstate="print"/>
          <a:srcRect/>
          <a:stretch>
            <a:fillRect/>
          </a:stretch>
        </p:blipFill>
        <p:spPr bwMode="auto">
          <a:xfrm>
            <a:off x="309565" y="260350"/>
            <a:ext cx="2101850" cy="723900"/>
          </a:xfrm>
          <a:prstGeom prst="rect">
            <a:avLst/>
          </a:prstGeom>
          <a:noFill/>
          <a:ln w="9525">
            <a:noFill/>
            <a:miter lim="800000"/>
            <a:headEnd/>
            <a:tailEnd/>
          </a:ln>
        </p:spPr>
      </p:pic>
      <p:pic>
        <p:nvPicPr>
          <p:cNvPr id="6" name="Picture 2" descr="ひと、くらし、みらいのために">
            <a:hlinkClick r:id="rId3"/>
          </p:cNvPr>
          <p:cNvPicPr preferRelativeResize="0">
            <a:picLocks noChangeArrowheads="1"/>
          </p:cNvPicPr>
          <p:nvPr/>
        </p:nvPicPr>
        <p:blipFill>
          <a:blip r:embed="rId4" cstate="print"/>
          <a:srcRect/>
          <a:stretch>
            <a:fillRect/>
          </a:stretch>
        </p:blipFill>
        <p:spPr bwMode="auto">
          <a:xfrm>
            <a:off x="314325" y="912818"/>
            <a:ext cx="2089150" cy="142875"/>
          </a:xfrm>
          <a:prstGeom prst="rect">
            <a:avLst/>
          </a:prstGeom>
          <a:noFill/>
          <a:ln w="9525">
            <a:noFill/>
            <a:miter lim="800000"/>
            <a:headEnd/>
            <a:tailEnd/>
          </a:ln>
        </p:spPr>
      </p:pic>
      <p:sp>
        <p:nvSpPr>
          <p:cNvPr id="7" name="Rectangle 3"/>
          <p:cNvSpPr txBox="1">
            <a:spLocks noChangeArrowheads="1"/>
          </p:cNvSpPr>
          <p:nvPr/>
        </p:nvSpPr>
        <p:spPr>
          <a:xfrm>
            <a:off x="2339752" y="4149080"/>
            <a:ext cx="5091658" cy="1368152"/>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80000"/>
              </a:lnSpc>
              <a:spcBef>
                <a:spcPct val="20000"/>
              </a:spcBef>
              <a:spcAft>
                <a:spcPts val="0"/>
              </a:spcAft>
              <a:buClrTx/>
              <a:buSzTx/>
              <a:tabLst/>
              <a:defRPr/>
            </a:pPr>
            <a:r>
              <a:rPr kumimoji="1" lang="ja-JP" altLang="en-US" sz="2800" b="0" i="0" u="none" strike="noStrike" kern="1200" cap="none" spc="0" normalizeH="0" baseline="0" noProof="0" dirty="0" smtClean="0">
                <a:ln>
                  <a:noFill/>
                </a:ln>
                <a:solidFill>
                  <a:schemeClr val="tx1"/>
                </a:solidFill>
                <a:effectLst/>
                <a:uLnTx/>
                <a:uFillTx/>
                <a:latin typeface="+mn-lt"/>
                <a:ea typeface="+mn-ea"/>
                <a:cs typeface="+mn-cs"/>
              </a:rPr>
              <a:t>厚生労働省  </a:t>
            </a:r>
            <a:r>
              <a:rPr kumimoji="1" lang="ja-JP" altLang="ja-JP" sz="2800" b="0" i="0" u="none" strike="noStrike" kern="1200" cap="none" spc="0" normalizeH="0" baseline="0" noProof="0" dirty="0" smtClean="0">
                <a:ln>
                  <a:noFill/>
                </a:ln>
                <a:solidFill>
                  <a:schemeClr val="tx1"/>
                </a:solidFill>
                <a:effectLst/>
                <a:uLnTx/>
                <a:uFillTx/>
                <a:latin typeface="+mn-lt"/>
                <a:ea typeface="+mn-ea"/>
                <a:cs typeface="+mn-cs"/>
              </a:rPr>
              <a:t>社会・援護局</a:t>
            </a:r>
            <a:endParaRPr kumimoji="1" lang="en-US" altLang="ja-JP"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80000"/>
              </a:lnSpc>
              <a:spcBef>
                <a:spcPct val="20000"/>
              </a:spcBef>
              <a:spcAft>
                <a:spcPts val="0"/>
              </a:spcAft>
              <a:buClrTx/>
              <a:buSzTx/>
              <a:tabLst/>
              <a:defRPr/>
            </a:pPr>
            <a:r>
              <a:rPr kumimoji="1" lang="ja-JP" altLang="ja-JP" sz="2800" b="0" i="0" u="none" strike="noStrike" kern="1200" cap="none" spc="0" normalizeH="0" baseline="0" noProof="0" dirty="0" smtClean="0">
                <a:ln>
                  <a:noFill/>
                </a:ln>
                <a:solidFill>
                  <a:schemeClr val="tx1"/>
                </a:solidFill>
                <a:effectLst/>
                <a:uLnTx/>
                <a:uFillTx/>
                <a:latin typeface="+mn-lt"/>
                <a:ea typeface="+mn-ea"/>
                <a:cs typeface="+mn-cs"/>
              </a:rPr>
              <a:t>障害保健福祉部</a:t>
            </a:r>
            <a:r>
              <a:rPr kumimoji="1" lang="en-US" altLang="ja-JP" sz="2800" b="0" i="0" u="none" strike="noStrike" kern="1200" cap="none" spc="0" normalizeH="0" baseline="0" noProof="0" dirty="0" smtClean="0">
                <a:ln>
                  <a:noFill/>
                </a:ln>
                <a:solidFill>
                  <a:schemeClr val="tx1"/>
                </a:solidFill>
                <a:effectLst/>
                <a:uLnTx/>
                <a:uFillTx/>
                <a:latin typeface="+mn-lt"/>
                <a:ea typeface="+mn-ea"/>
                <a:cs typeface="+mn-cs"/>
              </a:rPr>
              <a:t>  </a:t>
            </a:r>
            <a:r>
              <a:rPr kumimoji="1" lang="ja-JP" altLang="ja-JP" sz="2800" b="0" i="0" u="none" strike="noStrike" kern="1200" cap="none" spc="0" normalizeH="0" baseline="0" noProof="0" dirty="0" smtClean="0">
                <a:ln>
                  <a:noFill/>
                </a:ln>
                <a:solidFill>
                  <a:schemeClr val="tx1"/>
                </a:solidFill>
                <a:effectLst/>
                <a:uLnTx/>
                <a:uFillTx/>
                <a:latin typeface="+mn-lt"/>
                <a:ea typeface="+mn-ea"/>
                <a:cs typeface="+mn-cs"/>
              </a:rPr>
              <a:t>障害福祉課</a:t>
            </a:r>
            <a:endParaRPr kumimoji="1" lang="en-US" altLang="ja-JP"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80000"/>
              </a:lnSpc>
              <a:spcBef>
                <a:spcPct val="20000"/>
              </a:spcBef>
              <a:spcAft>
                <a:spcPts val="0"/>
              </a:spcAft>
              <a:buClrTx/>
              <a:buSzTx/>
              <a:tabLst/>
              <a:defRPr/>
            </a:pPr>
            <a:r>
              <a:rPr lang="ja-JP" altLang="en-US" sz="2800" dirty="0" smtClean="0"/>
              <a:t>地域移行・障害児支援室</a:t>
            </a:r>
            <a:endParaRPr lang="en-US" altLang="ja-JP" sz="2800" dirty="0" smtClean="0"/>
          </a:p>
        </p:txBody>
      </p:sp>
      <p:sp>
        <p:nvSpPr>
          <p:cNvPr id="8" name="Rectangle 3"/>
          <p:cNvSpPr txBox="1">
            <a:spLocks noChangeArrowheads="1"/>
          </p:cNvSpPr>
          <p:nvPr/>
        </p:nvSpPr>
        <p:spPr bwMode="auto">
          <a:xfrm>
            <a:off x="0" y="3356992"/>
            <a:ext cx="9144000" cy="503238"/>
          </a:xfrm>
          <a:prstGeom prst="rect">
            <a:avLst/>
          </a:prstGeom>
          <a:noFill/>
          <a:ln w="9525">
            <a:noFill/>
            <a:miter lim="800000"/>
            <a:headEnd/>
            <a:tailEnd/>
          </a:ln>
        </p:spPr>
        <p:txBody>
          <a:bodyPr lIns="91133" tIns="45570" rIns="91133" bIns="45570"/>
          <a:lstStyle/>
          <a:p>
            <a:pPr algn="ctr">
              <a:lnSpc>
                <a:spcPct val="80000"/>
              </a:lnSpc>
              <a:spcBef>
                <a:spcPct val="20000"/>
              </a:spcBef>
              <a:defRPr/>
            </a:pPr>
            <a:r>
              <a:rPr lang="ja-JP" altLang="ja-JP" sz="2800" dirty="0"/>
              <a:t>平成</a:t>
            </a:r>
            <a:r>
              <a:rPr lang="ja-JP" altLang="en-US" sz="2800" dirty="0" smtClean="0"/>
              <a:t>２４</a:t>
            </a:r>
            <a:r>
              <a:rPr lang="ja-JP" altLang="ja-JP" sz="2800" dirty="0" smtClean="0"/>
              <a:t>年</a:t>
            </a:r>
            <a:r>
              <a:rPr lang="ja-JP" altLang="en-US" sz="2800" dirty="0" smtClean="0"/>
              <a:t>７</a:t>
            </a:r>
            <a:r>
              <a:rPr lang="ja-JP" altLang="ja-JP" sz="2800" dirty="0" smtClean="0"/>
              <a:t>月</a:t>
            </a:r>
            <a:r>
              <a:rPr lang="ja-JP" altLang="en-US" sz="2800" dirty="0" smtClean="0"/>
              <a:t>９</a:t>
            </a:r>
            <a:r>
              <a:rPr lang="ja-JP" altLang="ja-JP" sz="2800" dirty="0" smtClean="0"/>
              <a:t>日</a:t>
            </a:r>
            <a:endParaRPr lang="ja-JP" altLang="ja-JP" sz="2800" kern="0" dirty="0">
              <a:latin typeface="+mn-lt"/>
              <a:ea typeface="+mn-ea"/>
            </a:endParaRPr>
          </a:p>
        </p:txBody>
      </p:sp>
      <p:sp>
        <p:nvSpPr>
          <p:cNvPr id="9" name="テキスト ボックス 8"/>
          <p:cNvSpPr txBox="1"/>
          <p:nvPr/>
        </p:nvSpPr>
        <p:spPr>
          <a:xfrm>
            <a:off x="4572000" y="5517234"/>
            <a:ext cx="2592288" cy="646331"/>
          </a:xfrm>
          <a:prstGeom prst="rect">
            <a:avLst/>
          </a:prstGeom>
          <a:noFill/>
        </p:spPr>
        <p:txBody>
          <a:bodyPr wrap="square" rtlCol="0">
            <a:spAutoFit/>
          </a:bodyPr>
          <a:lstStyle/>
          <a:p>
            <a:r>
              <a:rPr kumimoji="1" lang="ja-JP" altLang="en-US" sz="3600" dirty="0" smtClean="0"/>
              <a:t>曽根　直樹</a:t>
            </a:r>
            <a:endParaRPr kumimoji="1" lang="ja-JP" altLang="en-US" sz="3600" dirty="0"/>
          </a:p>
        </p:txBody>
      </p:sp>
      <p:sp>
        <p:nvSpPr>
          <p:cNvPr id="10" name="正方形/長方形 9"/>
          <p:cNvSpPr/>
          <p:nvPr/>
        </p:nvSpPr>
        <p:spPr>
          <a:xfrm>
            <a:off x="2411761" y="5517234"/>
            <a:ext cx="1925960" cy="590931"/>
          </a:xfrm>
          <a:prstGeom prst="rect">
            <a:avLst/>
          </a:prstGeom>
        </p:spPr>
        <p:txBody>
          <a:bodyPr wrap="square">
            <a:spAutoFit/>
          </a:bodyPr>
          <a:lstStyle/>
          <a:p>
            <a:pPr marL="342900" lvl="0" indent="-342900">
              <a:lnSpc>
                <a:spcPct val="80000"/>
              </a:lnSpc>
              <a:spcBef>
                <a:spcPct val="20000"/>
              </a:spcBef>
              <a:defRPr/>
            </a:pPr>
            <a:r>
              <a:rPr lang="ja-JP" altLang="en-US" dirty="0" smtClean="0"/>
              <a:t>虐待防止専門官</a:t>
            </a:r>
            <a:endParaRPr lang="en-US" altLang="ja-JP" dirty="0" smtClean="0"/>
          </a:p>
          <a:p>
            <a:pPr marL="342900" lvl="0" indent="-342900">
              <a:lnSpc>
                <a:spcPct val="80000"/>
              </a:lnSpc>
              <a:spcBef>
                <a:spcPct val="20000"/>
              </a:spcBef>
              <a:defRPr/>
            </a:pPr>
            <a:r>
              <a:rPr lang="ja-JP" altLang="en-US" dirty="0" smtClean="0"/>
              <a:t>障害福祉専門官</a:t>
            </a:r>
            <a:endParaRPr lang="en-US" altLang="ja-JP"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251520" y="4581128"/>
            <a:ext cx="2088232" cy="432048"/>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
        <p:nvSpPr>
          <p:cNvPr id="4" name="角丸四角形 3"/>
          <p:cNvSpPr/>
          <p:nvPr/>
        </p:nvSpPr>
        <p:spPr>
          <a:xfrm>
            <a:off x="251520" y="3140968"/>
            <a:ext cx="1944216" cy="36004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
        <p:nvSpPr>
          <p:cNvPr id="5" name="角丸四角形 4"/>
          <p:cNvSpPr/>
          <p:nvPr/>
        </p:nvSpPr>
        <p:spPr>
          <a:xfrm>
            <a:off x="251520" y="2060848"/>
            <a:ext cx="2088232" cy="36004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
        <p:nvSpPr>
          <p:cNvPr id="6" name="角丸四角形 5"/>
          <p:cNvSpPr/>
          <p:nvPr/>
        </p:nvSpPr>
        <p:spPr>
          <a:xfrm>
            <a:off x="251521" y="1340768"/>
            <a:ext cx="1800200" cy="36004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
        <p:nvSpPr>
          <p:cNvPr id="7" name="角丸四角形 6"/>
          <p:cNvSpPr/>
          <p:nvPr/>
        </p:nvSpPr>
        <p:spPr>
          <a:xfrm>
            <a:off x="251520" y="260648"/>
            <a:ext cx="2088232" cy="36004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
        <p:nvSpPr>
          <p:cNvPr id="2" name="正方形/長方形 1"/>
          <p:cNvSpPr/>
          <p:nvPr/>
        </p:nvSpPr>
        <p:spPr>
          <a:xfrm>
            <a:off x="251520" y="188641"/>
            <a:ext cx="8892480" cy="6555641"/>
          </a:xfrm>
          <a:prstGeom prst="rect">
            <a:avLst/>
          </a:prstGeom>
        </p:spPr>
        <p:txBody>
          <a:bodyPr wrap="square">
            <a:spAutoFit/>
          </a:bodyPr>
          <a:lstStyle/>
          <a:p>
            <a:pPr algn="just"/>
            <a:r>
              <a:rPr lang="ja-JP" altLang="en-US" sz="2400" dirty="0" smtClean="0">
                <a:solidFill>
                  <a:schemeClr val="bg1"/>
                </a:solidFill>
              </a:rPr>
              <a:t>① 身体的虐待</a:t>
            </a:r>
            <a:r>
              <a:rPr lang="ja-JP" altLang="en-US" sz="2400" dirty="0" smtClean="0"/>
              <a:t>  障害者の身体に外傷が生じ、若しくは生じるおそれ</a:t>
            </a:r>
            <a:endParaRPr lang="en-US" altLang="ja-JP" sz="2400" dirty="0" smtClean="0"/>
          </a:p>
          <a:p>
            <a:pPr algn="just"/>
            <a:r>
              <a:rPr lang="en-US" altLang="ja-JP" sz="2400" dirty="0" smtClean="0"/>
              <a:t>     </a:t>
            </a:r>
            <a:r>
              <a:rPr lang="ja-JP" altLang="en-US" sz="2400" dirty="0" smtClean="0"/>
              <a:t>のある暴行を加え、又は正当な理由なく障害者の身体を</a:t>
            </a:r>
            <a:r>
              <a:rPr lang="ja-JP" altLang="en-US" sz="2400" dirty="0" err="1" smtClean="0"/>
              <a:t>拘束す</a:t>
            </a:r>
            <a:endParaRPr lang="en-US" altLang="ja-JP" sz="2400" dirty="0" smtClean="0"/>
          </a:p>
          <a:p>
            <a:pPr algn="just"/>
            <a:r>
              <a:rPr lang="en-US" altLang="ja-JP" sz="2400" dirty="0" smtClean="0"/>
              <a:t>    </a:t>
            </a:r>
            <a:r>
              <a:rPr lang="ja-JP" altLang="en-US" sz="2400" dirty="0" smtClean="0"/>
              <a:t>ること。</a:t>
            </a:r>
          </a:p>
          <a:p>
            <a:r>
              <a:rPr lang="ja-JP" altLang="en-US" sz="2400" dirty="0" smtClean="0">
                <a:solidFill>
                  <a:schemeClr val="bg1"/>
                </a:solidFill>
              </a:rPr>
              <a:t>② 性的虐待   </a:t>
            </a:r>
            <a:r>
              <a:rPr lang="ja-JP" altLang="en-US" sz="2400" dirty="0" smtClean="0"/>
              <a:t>障害者にわいせつな行為をすること又は障害者をし</a:t>
            </a:r>
            <a:endParaRPr lang="en-US" altLang="ja-JP" sz="2400" dirty="0" smtClean="0"/>
          </a:p>
          <a:p>
            <a:r>
              <a:rPr lang="ja-JP" altLang="en-US" sz="2400" dirty="0" smtClean="0"/>
              <a:t>　　てわいせつな行為をさせること。</a:t>
            </a:r>
          </a:p>
          <a:p>
            <a:r>
              <a:rPr lang="ja-JP" altLang="en-US" sz="2400" dirty="0" smtClean="0">
                <a:solidFill>
                  <a:schemeClr val="bg1"/>
                </a:solidFill>
              </a:rPr>
              <a:t>③ 心理的虐待</a:t>
            </a:r>
            <a:r>
              <a:rPr lang="ja-JP" altLang="en-US" sz="2400" dirty="0" smtClean="0"/>
              <a:t>   障害者に対する著しい暴言、著しく拒絶的な対応</a:t>
            </a:r>
            <a:endParaRPr lang="en-US" altLang="ja-JP" sz="2400" dirty="0" smtClean="0"/>
          </a:p>
          <a:p>
            <a:r>
              <a:rPr lang="ja-JP" altLang="en-US" sz="2400" dirty="0" smtClean="0"/>
              <a:t>　　又は</a:t>
            </a:r>
            <a:r>
              <a:rPr lang="ja-JP" altLang="en-US" sz="2400" dirty="0" smtClean="0">
                <a:solidFill>
                  <a:srgbClr val="FF0000"/>
                </a:solidFill>
              </a:rPr>
              <a:t>不当な差別的な言動</a:t>
            </a:r>
            <a:r>
              <a:rPr lang="ja-JP" altLang="en-US" sz="2400" dirty="0" smtClean="0"/>
              <a:t>その他の障害者に著しい心理的外傷</a:t>
            </a:r>
            <a:endParaRPr lang="en-US" altLang="ja-JP" sz="2400" dirty="0" smtClean="0"/>
          </a:p>
          <a:p>
            <a:r>
              <a:rPr lang="ja-JP" altLang="en-US" sz="2400" dirty="0" smtClean="0"/>
              <a:t>　　を与える言動を行うこと。</a:t>
            </a:r>
          </a:p>
          <a:p>
            <a:r>
              <a:rPr lang="ja-JP" altLang="en-US" sz="2400" dirty="0" smtClean="0">
                <a:solidFill>
                  <a:schemeClr val="bg1"/>
                </a:solidFill>
              </a:rPr>
              <a:t>④ 放棄・放任  </a:t>
            </a:r>
            <a:r>
              <a:rPr lang="ja-JP" altLang="en-US" sz="2400" dirty="0" smtClean="0"/>
              <a:t>障害者を衰弱させるような著しい減食又は長時間の</a:t>
            </a:r>
            <a:endParaRPr lang="en-US" altLang="ja-JP" sz="2400" dirty="0" smtClean="0"/>
          </a:p>
          <a:p>
            <a:r>
              <a:rPr lang="ja-JP" altLang="en-US" sz="2400" dirty="0" smtClean="0"/>
              <a:t>　　放置、</a:t>
            </a:r>
            <a:r>
              <a:rPr lang="ja-JP" altLang="en-US" sz="2400" dirty="0" smtClean="0">
                <a:solidFill>
                  <a:srgbClr val="FF0000"/>
                </a:solidFill>
              </a:rPr>
              <a:t>他の利用者による</a:t>
            </a:r>
            <a:r>
              <a:rPr lang="ja-JP" altLang="en-US" sz="2400" dirty="0" smtClean="0"/>
              <a:t>①から③までに掲げる行為と同様の行</a:t>
            </a:r>
            <a:endParaRPr lang="en-US" altLang="ja-JP" sz="2400" dirty="0" smtClean="0"/>
          </a:p>
          <a:p>
            <a:r>
              <a:rPr lang="ja-JP" altLang="en-US" sz="2400" dirty="0" smtClean="0"/>
              <a:t>　　為の放置その他の障害者を養護すべき</a:t>
            </a:r>
            <a:r>
              <a:rPr lang="ja-JP" altLang="en-US" sz="2400" dirty="0" smtClean="0">
                <a:solidFill>
                  <a:srgbClr val="FF0000"/>
                </a:solidFill>
              </a:rPr>
              <a:t>職務上の義務を著しく</a:t>
            </a:r>
            <a:endParaRPr lang="en-US" altLang="ja-JP" sz="2400" dirty="0" smtClean="0">
              <a:solidFill>
                <a:srgbClr val="FF0000"/>
              </a:solidFill>
            </a:endParaRPr>
          </a:p>
          <a:p>
            <a:r>
              <a:rPr lang="ja-JP" altLang="en-US" sz="2400" dirty="0" smtClean="0">
                <a:solidFill>
                  <a:srgbClr val="FF0000"/>
                </a:solidFill>
              </a:rPr>
              <a:t>　　怠る</a:t>
            </a:r>
            <a:r>
              <a:rPr lang="ja-JP" altLang="en-US" sz="2400" dirty="0" smtClean="0"/>
              <a:t>こと。</a:t>
            </a:r>
          </a:p>
          <a:p>
            <a:r>
              <a:rPr lang="ja-JP" altLang="en-US" sz="2400" dirty="0" smtClean="0">
                <a:solidFill>
                  <a:schemeClr val="bg1"/>
                </a:solidFill>
              </a:rPr>
              <a:t>⑤ 経済的虐待</a:t>
            </a:r>
            <a:r>
              <a:rPr lang="ja-JP" altLang="en-US" sz="2400" dirty="0" smtClean="0"/>
              <a:t>   障害者の財産を不当に処分することその他障害者</a:t>
            </a:r>
            <a:endParaRPr lang="en-US" altLang="ja-JP" sz="2400" dirty="0" smtClean="0"/>
          </a:p>
          <a:p>
            <a:r>
              <a:rPr lang="ja-JP" altLang="en-US" sz="2400" dirty="0" smtClean="0"/>
              <a:t>　　から不当に財産上の利益を得ること。</a:t>
            </a:r>
            <a:endParaRPr lang="en-US" altLang="ja-JP" sz="2400" dirty="0" smtClean="0"/>
          </a:p>
          <a:p>
            <a:endParaRPr lang="en-US" altLang="ja-JP" sz="2400" dirty="0" smtClean="0"/>
          </a:p>
          <a:p>
            <a:r>
              <a:rPr lang="en-US" altLang="ja-JP" sz="2000" dirty="0" smtClean="0"/>
              <a:t>※</a:t>
            </a:r>
            <a:r>
              <a:rPr lang="ja-JP" altLang="en-US" sz="2000" dirty="0" smtClean="0"/>
              <a:t>高齢者関係施設の入所者への虐待→６５歳未満の障害者に対するものも含</a:t>
            </a:r>
            <a:endParaRPr lang="en-US" altLang="ja-JP" sz="2000" dirty="0" smtClean="0"/>
          </a:p>
          <a:p>
            <a:r>
              <a:rPr lang="ja-JP" altLang="en-US" sz="2000" dirty="0" smtClean="0"/>
              <a:t>　　</a:t>
            </a:r>
            <a:r>
              <a:rPr lang="ja-JP" altLang="en-US" sz="2000" dirty="0" err="1" smtClean="0"/>
              <a:t>めて</a:t>
            </a:r>
            <a:r>
              <a:rPr lang="ja-JP" altLang="en-US" sz="2000" dirty="0" smtClean="0"/>
              <a:t>高齢者虐待防止法が適用。児童福祉施設の入所者への虐待→１８歳以</a:t>
            </a:r>
            <a:endParaRPr lang="en-US" altLang="ja-JP" sz="2000" dirty="0" smtClean="0"/>
          </a:p>
          <a:p>
            <a:r>
              <a:rPr lang="ja-JP" altLang="en-US" sz="2000" dirty="0" smtClean="0"/>
              <a:t>　　上の障害者に対するものも含めて児童福祉法が適用。</a:t>
            </a:r>
            <a:endParaRPr lang="ja-JP" altLang="en-US"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323528" y="332656"/>
            <a:ext cx="4752528" cy="432048"/>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ja-JP" altLang="en-US" sz="2400" dirty="0" smtClean="0"/>
              <a:t>ウ 使用者による障害者虐待　（</a:t>
            </a:r>
            <a:r>
              <a:rPr lang="en-US" altLang="ja-JP" sz="2400" dirty="0" smtClean="0"/>
              <a:t>P.4</a:t>
            </a:r>
            <a:r>
              <a:rPr lang="ja-JP" altLang="en-US" sz="2400" dirty="0" smtClean="0"/>
              <a:t>）</a:t>
            </a:r>
            <a:endParaRPr lang="en-US" altLang="ja-JP" sz="2400" dirty="0" smtClean="0"/>
          </a:p>
        </p:txBody>
      </p:sp>
      <p:sp>
        <p:nvSpPr>
          <p:cNvPr id="4" name="角丸四角形 3"/>
          <p:cNvSpPr/>
          <p:nvPr/>
        </p:nvSpPr>
        <p:spPr>
          <a:xfrm>
            <a:off x="251521" y="1124744"/>
            <a:ext cx="8712968" cy="201622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角丸四角形 2"/>
          <p:cNvSpPr/>
          <p:nvPr/>
        </p:nvSpPr>
        <p:spPr>
          <a:xfrm>
            <a:off x="323529" y="1124744"/>
            <a:ext cx="1224136" cy="36004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sp>
        <p:nvSpPr>
          <p:cNvPr id="2" name="正方形/長方形 1"/>
          <p:cNvSpPr/>
          <p:nvPr/>
        </p:nvSpPr>
        <p:spPr>
          <a:xfrm>
            <a:off x="395537" y="332656"/>
            <a:ext cx="8533456" cy="2677656"/>
          </a:xfrm>
          <a:prstGeom prst="rect">
            <a:avLst/>
          </a:prstGeom>
        </p:spPr>
        <p:txBody>
          <a:bodyPr wrap="square">
            <a:spAutoFit/>
          </a:bodyPr>
          <a:lstStyle/>
          <a:p>
            <a:pPr algn="just"/>
            <a:endParaRPr lang="ja-JP" altLang="en-US" sz="2400" dirty="0" smtClean="0"/>
          </a:p>
          <a:p>
            <a:pPr algn="just"/>
            <a:endParaRPr lang="en-US" altLang="ja-JP" sz="2400" dirty="0" smtClean="0">
              <a:solidFill>
                <a:schemeClr val="bg1"/>
              </a:solidFill>
            </a:endParaRPr>
          </a:p>
          <a:p>
            <a:pPr algn="just"/>
            <a:r>
              <a:rPr lang="ja-JP" altLang="en-US" sz="2400" dirty="0" smtClean="0">
                <a:solidFill>
                  <a:schemeClr val="bg1"/>
                </a:solidFill>
              </a:rPr>
              <a:t>使用者</a:t>
            </a:r>
            <a:endParaRPr lang="en-US" altLang="ja-JP" sz="2400" dirty="0" smtClean="0">
              <a:solidFill>
                <a:schemeClr val="bg1"/>
              </a:solidFill>
            </a:endParaRPr>
          </a:p>
          <a:p>
            <a:pPr algn="just"/>
            <a:r>
              <a:rPr lang="ja-JP" altLang="en-US" sz="2400" dirty="0" smtClean="0"/>
              <a:t>「障害者を雇用する事業主又は事業の経営担当者その他その事業の労働者に関する事項について事業主のために行為をする者」。派遣労働者による役務の提供を受ける事業主など政令で定める事業主は含まれ、国及び地方公共団体は含まれていない。</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251520" y="4437112"/>
            <a:ext cx="2088232" cy="432048"/>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sp>
        <p:nvSpPr>
          <p:cNvPr id="5" name="角丸四角形 4"/>
          <p:cNvSpPr/>
          <p:nvPr/>
        </p:nvSpPr>
        <p:spPr>
          <a:xfrm>
            <a:off x="323528" y="3356992"/>
            <a:ext cx="1944216" cy="36004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sp>
        <p:nvSpPr>
          <p:cNvPr id="6" name="角丸四角形 5"/>
          <p:cNvSpPr/>
          <p:nvPr/>
        </p:nvSpPr>
        <p:spPr>
          <a:xfrm>
            <a:off x="323529" y="2276872"/>
            <a:ext cx="2088232" cy="36004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sp>
        <p:nvSpPr>
          <p:cNvPr id="7" name="角丸四角形 6"/>
          <p:cNvSpPr/>
          <p:nvPr/>
        </p:nvSpPr>
        <p:spPr>
          <a:xfrm>
            <a:off x="323529" y="1556792"/>
            <a:ext cx="1800200" cy="36004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sp>
        <p:nvSpPr>
          <p:cNvPr id="8" name="角丸四角形 7"/>
          <p:cNvSpPr/>
          <p:nvPr/>
        </p:nvSpPr>
        <p:spPr>
          <a:xfrm>
            <a:off x="323529" y="476672"/>
            <a:ext cx="2088232" cy="36004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sp>
        <p:nvSpPr>
          <p:cNvPr id="4" name="正方形/長方形 3"/>
          <p:cNvSpPr/>
          <p:nvPr/>
        </p:nvSpPr>
        <p:spPr>
          <a:xfrm>
            <a:off x="323528" y="404666"/>
            <a:ext cx="8424936" cy="6001643"/>
          </a:xfrm>
          <a:prstGeom prst="rect">
            <a:avLst/>
          </a:prstGeom>
        </p:spPr>
        <p:txBody>
          <a:bodyPr wrap="square">
            <a:spAutoFit/>
          </a:bodyPr>
          <a:lstStyle/>
          <a:p>
            <a:pPr algn="just"/>
            <a:r>
              <a:rPr lang="ja-JP" altLang="en-US" sz="2400" dirty="0" smtClean="0">
                <a:solidFill>
                  <a:schemeClr val="bg1"/>
                </a:solidFill>
              </a:rPr>
              <a:t>① 身体的虐待</a:t>
            </a:r>
            <a:r>
              <a:rPr lang="ja-JP" altLang="en-US" sz="2400" dirty="0" smtClean="0"/>
              <a:t>  障害者の身体に外傷が生じ、若しくは生じる</a:t>
            </a:r>
            <a:r>
              <a:rPr lang="ja-JP" altLang="en-US" sz="2400" dirty="0" err="1" smtClean="0"/>
              <a:t>おそ</a:t>
            </a:r>
            <a:endParaRPr lang="en-US" altLang="ja-JP" sz="2400" dirty="0" smtClean="0"/>
          </a:p>
          <a:p>
            <a:pPr algn="just"/>
            <a:r>
              <a:rPr lang="ja-JP" altLang="en-US" sz="2400" dirty="0" smtClean="0"/>
              <a:t>　　</a:t>
            </a:r>
            <a:r>
              <a:rPr lang="ja-JP" altLang="en-US" sz="2400" dirty="0" err="1" smtClean="0"/>
              <a:t>れの</a:t>
            </a:r>
            <a:r>
              <a:rPr lang="ja-JP" altLang="en-US" sz="2400" dirty="0" smtClean="0"/>
              <a:t>ある暴力を加え、又は正当な理由なく障害者の身体を拘</a:t>
            </a:r>
            <a:endParaRPr lang="en-US" altLang="ja-JP" sz="2400" dirty="0" smtClean="0"/>
          </a:p>
          <a:p>
            <a:pPr algn="just"/>
            <a:r>
              <a:rPr lang="ja-JP" altLang="en-US" sz="2400" dirty="0" smtClean="0"/>
              <a:t>　　束すること。</a:t>
            </a:r>
            <a:endParaRPr lang="en-US" altLang="ja-JP" sz="2400" dirty="0" smtClean="0"/>
          </a:p>
          <a:p>
            <a:pPr algn="just"/>
            <a:r>
              <a:rPr lang="ja-JP" altLang="en-US" sz="2400" dirty="0" smtClean="0">
                <a:solidFill>
                  <a:schemeClr val="bg1"/>
                </a:solidFill>
              </a:rPr>
              <a:t>② 性的虐待   </a:t>
            </a:r>
            <a:r>
              <a:rPr lang="ja-JP" altLang="en-US" sz="2400" dirty="0" smtClean="0"/>
              <a:t>障害者にわいせつな行為をすること又は障害者を</a:t>
            </a:r>
            <a:endParaRPr lang="en-US" altLang="ja-JP" sz="2400" dirty="0" smtClean="0"/>
          </a:p>
          <a:p>
            <a:pPr algn="just"/>
            <a:r>
              <a:rPr lang="ja-JP" altLang="en-US" sz="2400" dirty="0" smtClean="0"/>
              <a:t>　　してわいせつな行為をさせること。</a:t>
            </a:r>
          </a:p>
          <a:p>
            <a:pPr algn="just"/>
            <a:r>
              <a:rPr lang="ja-JP" altLang="en-US" sz="2400" dirty="0" smtClean="0">
                <a:solidFill>
                  <a:schemeClr val="bg1"/>
                </a:solidFill>
              </a:rPr>
              <a:t>③ 心理的虐待</a:t>
            </a:r>
            <a:r>
              <a:rPr lang="ja-JP" altLang="en-US" sz="2400" dirty="0" smtClean="0"/>
              <a:t>   障害者に対する著しい暴言、著しく拒絶的な対</a:t>
            </a:r>
            <a:endParaRPr lang="en-US" altLang="ja-JP" sz="2400" dirty="0" smtClean="0"/>
          </a:p>
          <a:p>
            <a:pPr algn="just"/>
            <a:r>
              <a:rPr lang="ja-JP" altLang="en-US" sz="2400" dirty="0" smtClean="0"/>
              <a:t>　　応又は</a:t>
            </a:r>
            <a:r>
              <a:rPr lang="ja-JP" altLang="en-US" sz="2400" dirty="0" smtClean="0">
                <a:solidFill>
                  <a:srgbClr val="FF0000"/>
                </a:solidFill>
              </a:rPr>
              <a:t>不当な差別的言動</a:t>
            </a:r>
            <a:r>
              <a:rPr lang="ja-JP" altLang="en-US" sz="2400" dirty="0" smtClean="0"/>
              <a:t>その他の障害者に著しい心理的外</a:t>
            </a:r>
            <a:endParaRPr lang="en-US" altLang="ja-JP" sz="2400" dirty="0" smtClean="0"/>
          </a:p>
          <a:p>
            <a:pPr algn="just"/>
            <a:r>
              <a:rPr lang="ja-JP" altLang="en-US" sz="2400" dirty="0" smtClean="0"/>
              <a:t>　　傷を与える言動を行うこと。</a:t>
            </a:r>
          </a:p>
          <a:p>
            <a:pPr algn="just"/>
            <a:r>
              <a:rPr lang="ja-JP" altLang="en-US" sz="2400" dirty="0" smtClean="0">
                <a:solidFill>
                  <a:schemeClr val="bg1"/>
                </a:solidFill>
              </a:rPr>
              <a:t>④ 放棄・放任  </a:t>
            </a:r>
            <a:r>
              <a:rPr lang="ja-JP" altLang="en-US" sz="2400" dirty="0" smtClean="0"/>
              <a:t>障害者を衰弱させるような著しい減食又は長時間</a:t>
            </a:r>
            <a:endParaRPr lang="en-US" altLang="ja-JP" sz="2400" dirty="0" smtClean="0"/>
          </a:p>
          <a:p>
            <a:pPr algn="just"/>
            <a:r>
              <a:rPr lang="ja-JP" altLang="en-US" sz="2400" dirty="0" smtClean="0"/>
              <a:t>　　の放置、</a:t>
            </a:r>
            <a:r>
              <a:rPr lang="ja-JP" altLang="en-US" sz="2400" dirty="0" smtClean="0">
                <a:solidFill>
                  <a:srgbClr val="FF0000"/>
                </a:solidFill>
              </a:rPr>
              <a:t>他の労働者による</a:t>
            </a:r>
            <a:r>
              <a:rPr lang="ja-JP" altLang="en-US" sz="2400" dirty="0" smtClean="0"/>
              <a:t>①から③までに掲げる行為と同様</a:t>
            </a:r>
            <a:endParaRPr lang="en-US" altLang="ja-JP" sz="2400" dirty="0" smtClean="0"/>
          </a:p>
          <a:p>
            <a:pPr algn="just"/>
            <a:r>
              <a:rPr lang="ja-JP" altLang="en-US" sz="2400" dirty="0" smtClean="0"/>
              <a:t>　　の行為の放置その他これらに準ずる行為を行うこと。</a:t>
            </a:r>
          </a:p>
          <a:p>
            <a:pPr algn="just"/>
            <a:r>
              <a:rPr lang="ja-JP" altLang="en-US" sz="2400" dirty="0" smtClean="0">
                <a:solidFill>
                  <a:schemeClr val="bg1"/>
                </a:solidFill>
              </a:rPr>
              <a:t>⑤ 経済的虐待   </a:t>
            </a:r>
            <a:r>
              <a:rPr lang="ja-JP" altLang="en-US" sz="2400" dirty="0" smtClean="0"/>
              <a:t>障害者の財産を不当に処分することその他障害</a:t>
            </a:r>
            <a:endParaRPr lang="en-US" altLang="ja-JP" sz="2400" dirty="0" smtClean="0"/>
          </a:p>
          <a:p>
            <a:pPr algn="just"/>
            <a:r>
              <a:rPr lang="ja-JP" altLang="en-US" sz="2400" dirty="0" smtClean="0"/>
              <a:t>　　者から不当に財産上の利益を得ること。</a:t>
            </a:r>
          </a:p>
          <a:p>
            <a:pPr algn="just"/>
            <a:endParaRPr lang="en-US" altLang="ja-JP" sz="2400" dirty="0" smtClean="0"/>
          </a:p>
          <a:p>
            <a:pPr algn="just"/>
            <a:r>
              <a:rPr lang="en-US" altLang="ja-JP" sz="2400" dirty="0" smtClean="0"/>
              <a:t>※</a:t>
            </a:r>
            <a:r>
              <a:rPr lang="ja-JP" altLang="en-US" sz="2400" dirty="0" smtClean="0"/>
              <a:t>使用者による障害者虐待については、年齢に関わらず（１８歳未満や６５歳以上でも）障害者虐待防止法が適用。</a:t>
            </a:r>
            <a:endParaRPr lang="ja-JP" altLang="en-US"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225" name="Group 337"/>
          <p:cNvGraphicFramePr>
            <a:graphicFrameLocks noGrp="1"/>
          </p:cNvGraphicFramePr>
          <p:nvPr/>
        </p:nvGraphicFramePr>
        <p:xfrm>
          <a:off x="4" y="1105249"/>
          <a:ext cx="9143997" cy="5676523"/>
        </p:xfrm>
        <a:graphic>
          <a:graphicData uri="http://schemas.openxmlformats.org/drawingml/2006/table">
            <a:tbl>
              <a:tblPr>
                <a:tableStyleId>{5940675A-B579-460E-94D1-54222C63F5DA}</a:tableStyleId>
              </a:tblPr>
              <a:tblGrid>
                <a:gridCol w="779234"/>
                <a:gridCol w="1015919"/>
                <a:gridCol w="1151375"/>
                <a:gridCol w="1083647"/>
                <a:gridCol w="1151375"/>
                <a:gridCol w="1083647"/>
                <a:gridCol w="1015918"/>
                <a:gridCol w="948192"/>
                <a:gridCol w="914690"/>
              </a:tblGrid>
              <a:tr h="261177">
                <a:tc rowSpan="3">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u="none" strike="noStrike" cap="none" normalizeH="0" baseline="0" dirty="0" smtClean="0">
                          <a:ln>
                            <a:noFill/>
                          </a:ln>
                          <a:effectLst/>
                        </a:rPr>
                        <a:t>所在</a:t>
                      </a:r>
                    </a:p>
                    <a:p>
                      <a:pPr marL="0" marR="0" lvl="0" indent="0" algn="r" defTabSz="914400" rtl="0" eaLnBrk="1" fontAlgn="base" latinLnBrk="0" hangingPunct="1">
                        <a:lnSpc>
                          <a:spcPct val="100000"/>
                        </a:lnSpc>
                        <a:spcBef>
                          <a:spcPct val="20000"/>
                        </a:spcBef>
                        <a:spcAft>
                          <a:spcPct val="0"/>
                        </a:spcAft>
                        <a:buClrTx/>
                        <a:buSzTx/>
                        <a:buFontTx/>
                        <a:buNone/>
                        <a:tabLst/>
                      </a:pPr>
                      <a:r>
                        <a:rPr kumimoji="1" lang="ja-JP" altLang="en-US" sz="1200" u="none" strike="noStrike" cap="none" normalizeH="0" baseline="0" dirty="0" smtClean="0">
                          <a:ln>
                            <a:noFill/>
                          </a:ln>
                          <a:effectLst/>
                        </a:rPr>
                        <a:t>場所</a:t>
                      </a:r>
                    </a:p>
                    <a:p>
                      <a:pPr marL="0" marR="0" lvl="0" indent="0" algn="r" defTabSz="914400" rtl="0" eaLnBrk="1" fontAlgn="base" latinLnBrk="0" hangingPunct="1">
                        <a:lnSpc>
                          <a:spcPct val="100000"/>
                        </a:lnSpc>
                        <a:spcBef>
                          <a:spcPct val="20000"/>
                        </a:spcBef>
                        <a:spcAft>
                          <a:spcPct val="0"/>
                        </a:spcAft>
                        <a:buClrTx/>
                        <a:buSzTx/>
                        <a:buFontTx/>
                        <a:buNone/>
                        <a:tabLst/>
                      </a:pPr>
                      <a:endParaRPr kumimoji="1" lang="ja-JP" altLang="en-US" sz="12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u="none" strike="noStrike" cap="none" normalizeH="0" baseline="0" dirty="0" smtClean="0">
                          <a:ln>
                            <a:noFill/>
                          </a:ln>
                          <a:effectLst/>
                        </a:rPr>
                        <a:t>年齢</a:t>
                      </a:r>
                      <a:endParaRPr kumimoji="1" lang="ja-JP" altLang="en-US" sz="1200" b="0" i="0" u="none" strike="noStrike" cap="none" normalizeH="0" baseline="0" dirty="0" smtClean="0">
                        <a:ln>
                          <a:noFill/>
                        </a:ln>
                        <a:solidFill>
                          <a:schemeClr val="tx1"/>
                        </a:solidFill>
                        <a:effectLst/>
                        <a:latin typeface="Arial" charset="0"/>
                        <a:ea typeface="ＭＳ Ｐゴシック" charset="-128"/>
                      </a:endParaRPr>
                    </a:p>
                  </a:txBody>
                  <a:tcPr marL="86005" marR="8600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u="none" strike="noStrike" cap="none" normalizeH="0" baseline="0" dirty="0" smtClean="0">
                          <a:ln>
                            <a:noFill/>
                          </a:ln>
                          <a:effectLst/>
                        </a:rPr>
                        <a:t>在宅</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u="none" strike="noStrike" cap="none" normalizeH="0" baseline="0" dirty="0" smtClean="0">
                          <a:ln>
                            <a:noFill/>
                          </a:ln>
                          <a:effectLst/>
                        </a:rPr>
                        <a:t>（養護者・</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u="none" strike="noStrike" cap="none" normalizeH="0" baseline="0" dirty="0" smtClean="0">
                          <a:ln>
                            <a:noFill/>
                          </a:ln>
                          <a:effectLst/>
                        </a:rPr>
                        <a:t>保護者）</a:t>
                      </a:r>
                      <a:endParaRPr kumimoji="1" lang="ja-JP" altLang="en-US" sz="1200" b="0" i="0" u="none" strike="noStrike" cap="none" normalizeH="0" baseline="0" dirty="0" smtClean="0">
                        <a:ln>
                          <a:noFill/>
                        </a:ln>
                        <a:solidFill>
                          <a:schemeClr val="tx1"/>
                        </a:solidFill>
                        <a:effectLst/>
                        <a:latin typeface="Arial" charset="0"/>
                        <a:ea typeface="ＭＳ Ｐゴシック" charset="-128"/>
                      </a:endParaRPr>
                    </a:p>
                  </a:txBody>
                  <a:tcPr marL="86005" marR="8600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5">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u="none" strike="noStrike" cap="none" normalizeH="0" baseline="0" dirty="0" smtClean="0">
                          <a:ln>
                            <a:noFill/>
                          </a:ln>
                          <a:effectLst/>
                        </a:rPr>
                        <a:t>福祉施設</a:t>
                      </a:r>
                      <a:endParaRPr kumimoji="1" lang="en-US" altLang="ja-JP" sz="1200" b="0" i="0" u="none" strike="noStrike" cap="none" normalizeH="0" baseline="0" dirty="0" smtClean="0">
                        <a:ln>
                          <a:noFill/>
                        </a:ln>
                        <a:solidFill>
                          <a:schemeClr val="tx1"/>
                        </a:solidFill>
                        <a:effectLst/>
                        <a:latin typeface="Arial" charset="0"/>
                        <a:ea typeface="ＭＳ Ｐゴシック" charset="-128"/>
                      </a:endParaRPr>
                    </a:p>
                  </a:txBody>
                  <a:tcPr marL="86005" marR="8600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200" b="0" i="0" u="none" strike="noStrike" cap="none" normalizeH="0" baseline="0" dirty="0" smtClean="0">
                        <a:ln>
                          <a:noFill/>
                        </a:ln>
                        <a:solidFill>
                          <a:schemeClr val="tx1"/>
                        </a:solidFill>
                        <a:effectLst/>
                        <a:latin typeface="Arial" charset="0"/>
                        <a:ea typeface="ＭＳ Ｐゴシック"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200" b="0" i="0" u="none" strike="noStrike" cap="none" normalizeH="0" baseline="0" dirty="0" smtClean="0">
                        <a:ln>
                          <a:noFill/>
                        </a:ln>
                        <a:solidFill>
                          <a:schemeClr val="tx1"/>
                        </a:solidFill>
                        <a:effectLst/>
                        <a:latin typeface="Arial" charset="0"/>
                        <a:ea typeface="ＭＳ Ｐゴシック"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row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u="none" strike="noStrike" cap="none" normalizeH="0" baseline="0" dirty="0" smtClean="0">
                          <a:ln>
                            <a:noFill/>
                          </a:ln>
                          <a:effectLst/>
                        </a:rPr>
                        <a:t>企業</a:t>
                      </a:r>
                      <a:endParaRPr kumimoji="1" lang="en-US" altLang="ja-JP" sz="1200" b="0" i="0" u="none" strike="noStrike" cap="none" normalizeH="0" baseline="0" dirty="0" smtClean="0">
                        <a:ln>
                          <a:noFill/>
                        </a:ln>
                        <a:solidFill>
                          <a:schemeClr val="tx1"/>
                        </a:solidFill>
                        <a:effectLst/>
                        <a:latin typeface="Arial" charset="0"/>
                        <a:ea typeface="ＭＳ Ｐゴシック" charset="-128"/>
                      </a:endParaRPr>
                    </a:p>
                  </a:txBody>
                  <a:tcPr marL="86005" marR="8600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u="none" strike="noStrike" cap="none" normalizeH="0" baseline="0" dirty="0" smtClean="0">
                          <a:ln>
                            <a:noFill/>
                          </a:ln>
                          <a:effectLst/>
                        </a:rPr>
                        <a:t>学校</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u="none" strike="noStrike" cap="none" normalizeH="0" baseline="0" dirty="0" smtClean="0">
                          <a:ln>
                            <a:noFill/>
                          </a:ln>
                          <a:effectLst/>
                        </a:rPr>
                        <a:t>病院</a:t>
                      </a:r>
                      <a:endParaRPr kumimoji="1" lang="en-US" altLang="ja-JP" sz="12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u="none" strike="noStrike" cap="none" normalizeH="0" baseline="0" dirty="0" smtClean="0">
                          <a:ln>
                            <a:noFill/>
                          </a:ln>
                          <a:effectLst/>
                        </a:rPr>
                        <a:t>保育所</a:t>
                      </a:r>
                      <a:endParaRPr kumimoji="1" lang="ja-JP" altLang="en-US" sz="1200" b="0" i="0" u="none" strike="noStrike" cap="none" normalizeH="0" baseline="0" dirty="0" smtClean="0">
                        <a:ln>
                          <a:noFill/>
                        </a:ln>
                        <a:solidFill>
                          <a:schemeClr val="tx1"/>
                        </a:solidFill>
                        <a:effectLst/>
                        <a:latin typeface="Arial" charset="0"/>
                        <a:ea typeface="ＭＳ Ｐゴシック" charset="-128"/>
                      </a:endParaRPr>
                    </a:p>
                  </a:txBody>
                  <a:tcPr marL="86005" marR="8600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177">
                <a:tc vMerge="1">
                  <a:txBody>
                    <a:bodyPr/>
                    <a:lstStyle/>
                    <a:p>
                      <a:endParaRPr kumimoji="1" lang="ja-JP" altLang="en-US"/>
                    </a:p>
                  </a:txBody>
                  <a:tcPr/>
                </a:tc>
                <a:tc vMerge="1">
                  <a:txBody>
                    <a:bodyPr/>
                    <a:lstStyle/>
                    <a:p>
                      <a:endParaRPr kumimoji="1" lang="ja-JP" alt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u="none" strike="noStrike" cap="none" normalizeH="0" baseline="0" dirty="0" smtClean="0">
                          <a:ln>
                            <a:noFill/>
                          </a:ln>
                          <a:effectLst/>
                        </a:rPr>
                        <a:t>&lt;</a:t>
                      </a:r>
                      <a:r>
                        <a:rPr kumimoji="1" lang="ja-JP" altLang="en-US" sz="1200" u="none" strike="noStrike" cap="none" normalizeH="0" baseline="0" dirty="0" smtClean="0">
                          <a:ln>
                            <a:noFill/>
                          </a:ln>
                          <a:effectLst/>
                        </a:rPr>
                        <a:t>障害者自立支援法</a:t>
                      </a:r>
                      <a:r>
                        <a:rPr kumimoji="1" lang="en-US" altLang="ja-JP" sz="1200" u="none" strike="noStrike" cap="none" normalizeH="0" baseline="0" dirty="0" smtClean="0">
                          <a:ln>
                            <a:noFill/>
                          </a:ln>
                          <a:effectLst/>
                        </a:rPr>
                        <a:t>&gt;</a:t>
                      </a:r>
                      <a:endParaRPr kumimoji="1" lang="en-US" altLang="ja-JP" sz="1200" b="0" i="0" u="none" strike="noStrike" cap="none" normalizeH="0" baseline="0" dirty="0" smtClean="0">
                        <a:ln>
                          <a:noFill/>
                        </a:ln>
                        <a:solidFill>
                          <a:schemeClr val="tx1"/>
                        </a:solidFill>
                        <a:effectLst/>
                        <a:latin typeface="Arial" charset="0"/>
                        <a:ea typeface="ＭＳ Ｐゴシック" charset="-128"/>
                      </a:endParaRPr>
                    </a:p>
                  </a:txBody>
                  <a:tcPr marL="86005" marR="8600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u="none" strike="noStrike" cap="none" normalizeH="0" baseline="0" dirty="0" smtClean="0">
                          <a:ln>
                            <a:noFill/>
                          </a:ln>
                          <a:effectLst/>
                        </a:rPr>
                        <a:t>&lt;</a:t>
                      </a:r>
                      <a:r>
                        <a:rPr kumimoji="1" lang="ja-JP" altLang="en-US" sz="1200" u="none" strike="noStrike" cap="none" normalizeH="0" baseline="0" dirty="0" smtClean="0">
                          <a:ln>
                            <a:noFill/>
                          </a:ln>
                          <a:effectLst/>
                        </a:rPr>
                        <a:t>介護保険法</a:t>
                      </a:r>
                      <a:r>
                        <a:rPr kumimoji="1" lang="en-US" altLang="ja-JP" sz="1200" u="none" strike="noStrike" cap="none" normalizeH="0" baseline="0" dirty="0" smtClean="0">
                          <a:ln>
                            <a:noFill/>
                          </a:ln>
                          <a:effectLst/>
                        </a:rPr>
                        <a:t>&gt;</a:t>
                      </a:r>
                      <a:endParaRPr kumimoji="1" lang="en-US" altLang="ja-JP" sz="1200" b="0" i="0" u="none" strike="noStrike" cap="none" normalizeH="0" baseline="0" dirty="0" smtClean="0">
                        <a:ln>
                          <a:noFill/>
                        </a:ln>
                        <a:solidFill>
                          <a:schemeClr val="tx1"/>
                        </a:solidFill>
                        <a:effectLst/>
                        <a:latin typeface="Arial" charset="0"/>
                        <a:ea typeface="ＭＳ Ｐゴシック" charset="-128"/>
                      </a:endParaRPr>
                    </a:p>
                  </a:txBody>
                  <a:tcPr marL="86005" marR="8600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u="none" strike="noStrike" cap="none" normalizeH="0" baseline="0" dirty="0" smtClean="0">
                          <a:ln>
                            <a:noFill/>
                          </a:ln>
                          <a:effectLst/>
                        </a:rPr>
                        <a:t>&lt;</a:t>
                      </a:r>
                      <a:r>
                        <a:rPr kumimoji="1" lang="ja-JP" altLang="en-US" sz="1200" u="none" strike="noStrike" cap="none" normalizeH="0" baseline="0" dirty="0" smtClean="0">
                          <a:ln>
                            <a:noFill/>
                          </a:ln>
                          <a:effectLst/>
                        </a:rPr>
                        <a:t>児童福祉法</a:t>
                      </a:r>
                      <a:r>
                        <a:rPr kumimoji="1" lang="en-US" altLang="ja-JP" sz="1200" u="none" strike="noStrike" cap="none" normalizeH="0" baseline="0" dirty="0" smtClean="0">
                          <a:ln>
                            <a:noFill/>
                          </a:ln>
                          <a:effectLst/>
                        </a:rPr>
                        <a:t>&gt;</a:t>
                      </a:r>
                      <a:endParaRPr kumimoji="1" lang="en-US" altLang="ja-JP" sz="1200" b="0" i="0" u="none" strike="noStrike" cap="none" normalizeH="0" baseline="0" dirty="0" smtClean="0">
                        <a:ln>
                          <a:noFill/>
                        </a:ln>
                        <a:solidFill>
                          <a:schemeClr val="tx1"/>
                        </a:solidFill>
                        <a:effectLst/>
                        <a:latin typeface="Arial" charset="0"/>
                        <a:ea typeface="ＭＳ Ｐゴシック" charset="-128"/>
                      </a:endParaRPr>
                    </a:p>
                  </a:txBody>
                  <a:tcPr marL="86005" marR="8600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r>
              <a:tr h="1073728">
                <a:tc vMerge="1">
                  <a:txBody>
                    <a:bodyPr/>
                    <a:lstStyle/>
                    <a:p>
                      <a:endParaRPr kumimoji="1" lang="ja-JP" altLang="en-US" dirty="0"/>
                    </a:p>
                  </a:txBody>
                  <a:tcPr/>
                </a:tc>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ts val="0"/>
                        </a:spcBef>
                        <a:spcAft>
                          <a:spcPct val="0"/>
                        </a:spcAft>
                        <a:buClrTx/>
                        <a:buSzTx/>
                        <a:buFontTx/>
                        <a:buNone/>
                        <a:tabLst/>
                      </a:pPr>
                      <a:r>
                        <a:rPr kumimoji="1" lang="ja-JP" altLang="en-US" sz="1200" u="none" strike="noStrike" cap="none" normalizeH="0" baseline="0" dirty="0" smtClean="0">
                          <a:ln>
                            <a:noFill/>
                          </a:ln>
                          <a:effectLst/>
                        </a:rPr>
                        <a:t>障害福祉</a:t>
                      </a:r>
                      <a:endParaRPr kumimoji="1" lang="en-US" altLang="ja-JP" sz="1200" u="none" strike="noStrike" cap="none" normalizeH="0" baseline="0" dirty="0" smtClean="0">
                        <a:ln>
                          <a:noFill/>
                        </a:ln>
                        <a:effectLst/>
                      </a:endParaRPr>
                    </a:p>
                    <a:p>
                      <a:pPr marL="0" marR="0" lvl="0" indent="0" algn="ctr" defTabSz="914400" rtl="0" eaLnBrk="1" fontAlgn="base" latinLnBrk="0" hangingPunct="1">
                        <a:lnSpc>
                          <a:spcPct val="100000"/>
                        </a:lnSpc>
                        <a:spcBef>
                          <a:spcPts val="0"/>
                        </a:spcBef>
                        <a:spcAft>
                          <a:spcPct val="0"/>
                        </a:spcAft>
                        <a:buClrTx/>
                        <a:buSzTx/>
                        <a:buFontTx/>
                        <a:buNone/>
                        <a:tabLst/>
                      </a:pPr>
                      <a:r>
                        <a:rPr kumimoji="1" lang="ja-JP" altLang="en-US" sz="1200" u="none" strike="noStrike" cap="none" normalizeH="0" baseline="0" dirty="0" smtClean="0">
                          <a:ln>
                            <a:noFill/>
                          </a:ln>
                          <a:effectLst/>
                        </a:rPr>
                        <a:t>サービス事業所</a:t>
                      </a:r>
                      <a:endParaRPr kumimoji="1" lang="en-US" altLang="ja-JP" sz="12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u="none" strike="noStrike" cap="none" normalizeH="0" baseline="0" dirty="0" smtClean="0">
                          <a:ln>
                            <a:noFill/>
                          </a:ln>
                          <a:effectLst/>
                        </a:rPr>
                        <a:t>入所系、日中系、訪問系、</a:t>
                      </a:r>
                      <a:r>
                        <a:rPr kumimoji="1" lang="en-US" altLang="ja-JP" sz="1000" u="none" strike="noStrike" cap="none" normalizeH="0" baseline="0" dirty="0" smtClean="0">
                          <a:ln>
                            <a:noFill/>
                          </a:ln>
                          <a:effectLst/>
                        </a:rPr>
                        <a:t>GH</a:t>
                      </a:r>
                      <a:r>
                        <a:rPr kumimoji="1" lang="ja-JP" altLang="en-US" sz="1000" u="none" strike="noStrike" cap="none" normalizeH="0" baseline="0" dirty="0" smtClean="0">
                          <a:ln>
                            <a:noFill/>
                          </a:ln>
                          <a:effectLst/>
                        </a:rPr>
                        <a:t>等含む　</a:t>
                      </a:r>
                      <a:endParaRPr kumimoji="1" lang="ja-JP" altLang="en-US" sz="1000" b="0" i="0" u="none" strike="noStrike" cap="none" normalizeH="0" baseline="0" dirty="0" smtClean="0">
                        <a:ln>
                          <a:noFill/>
                        </a:ln>
                        <a:solidFill>
                          <a:schemeClr val="tx1"/>
                        </a:solidFill>
                        <a:effectLst/>
                        <a:latin typeface="Arial" charset="0"/>
                        <a:ea typeface="ＭＳ Ｐゴシック" charset="-128"/>
                      </a:endParaRPr>
                    </a:p>
                  </a:txBody>
                  <a:tcPr marL="86005" marR="8600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u="none" strike="noStrike" cap="none" normalizeH="0" baseline="0" dirty="0" smtClean="0">
                          <a:ln>
                            <a:noFill/>
                          </a:ln>
                          <a:effectLst/>
                        </a:rPr>
                        <a:t>相談支援　</a:t>
                      </a:r>
                      <a:endParaRPr kumimoji="1" lang="en-US" altLang="ja-JP" sz="12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u="none" strike="noStrike" cap="none" normalizeH="0" baseline="0" dirty="0" smtClean="0">
                          <a:ln>
                            <a:noFill/>
                          </a:ln>
                          <a:effectLst/>
                        </a:rPr>
                        <a:t>事業所</a:t>
                      </a:r>
                      <a:endParaRPr kumimoji="1" lang="en-US" altLang="ja-JP" sz="1200" b="0" i="0" u="none" strike="noStrike" cap="none" normalizeH="0" baseline="0" dirty="0" smtClean="0">
                        <a:ln>
                          <a:noFill/>
                        </a:ln>
                        <a:solidFill>
                          <a:schemeClr val="tx1"/>
                        </a:solidFill>
                        <a:effectLst/>
                        <a:latin typeface="Arial" charset="0"/>
                        <a:ea typeface="ＭＳ Ｐゴシック" charset="-128"/>
                      </a:endParaRPr>
                    </a:p>
                  </a:txBody>
                  <a:tcPr marL="86005" marR="8600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u="none" strike="noStrike" cap="none" normalizeH="0" baseline="0" dirty="0" smtClean="0">
                          <a:ln>
                            <a:noFill/>
                          </a:ln>
                          <a:effectLst/>
                        </a:rPr>
                        <a:t>高齢者</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u="none" strike="noStrike" cap="none" normalizeH="0" baseline="0" dirty="0" smtClean="0">
                          <a:ln>
                            <a:noFill/>
                          </a:ln>
                          <a:effectLst/>
                        </a:rPr>
                        <a:t>施設</a:t>
                      </a:r>
                      <a:endParaRPr kumimoji="1" lang="ja-JP" altLang="en-US" sz="1200" b="0" i="0" u="none" strike="noStrike" cap="none" normalizeH="0" baseline="0" dirty="0" smtClean="0">
                        <a:ln>
                          <a:noFill/>
                        </a:ln>
                        <a:solidFill>
                          <a:schemeClr val="tx1"/>
                        </a:solidFill>
                        <a:effectLst/>
                        <a:latin typeface="Arial" charset="0"/>
                        <a:ea typeface="ＭＳ Ｐゴシック" charset="-128"/>
                      </a:endParaRPr>
                    </a:p>
                  </a:txBody>
                  <a:tcPr marL="86005" marR="8600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u="none" strike="noStrike" cap="none" normalizeH="0" baseline="0" dirty="0" smtClean="0">
                          <a:ln>
                            <a:noFill/>
                          </a:ln>
                          <a:effectLst/>
                        </a:rPr>
                        <a:t>障害児施設等</a:t>
                      </a:r>
                      <a:endParaRPr kumimoji="1" lang="ja-JP" altLang="en-US" sz="1200" b="0" i="0" u="none" strike="noStrike" cap="none" normalizeH="0" baseline="0" dirty="0" smtClean="0">
                        <a:ln>
                          <a:noFill/>
                        </a:ln>
                        <a:solidFill>
                          <a:schemeClr val="tx1"/>
                        </a:solidFill>
                        <a:effectLst/>
                        <a:latin typeface="Arial" charset="0"/>
                        <a:ea typeface="ＭＳ Ｐゴシック" charset="-128"/>
                      </a:endParaRPr>
                    </a:p>
                  </a:txBody>
                  <a:tcPr marL="86005" marR="8600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u="none" strike="noStrike" cap="none" normalizeH="0" baseline="0" dirty="0" smtClean="0">
                          <a:ln>
                            <a:noFill/>
                          </a:ln>
                          <a:effectLst/>
                        </a:rPr>
                        <a:t>相談支援</a:t>
                      </a:r>
                      <a:endParaRPr kumimoji="1" lang="en-US" altLang="ja-JP" sz="12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u="none" strike="noStrike" cap="none" normalizeH="0" baseline="0" dirty="0" smtClean="0">
                          <a:ln>
                            <a:noFill/>
                          </a:ln>
                          <a:effectLst/>
                        </a:rPr>
                        <a:t>事業所等</a:t>
                      </a:r>
                      <a:endParaRPr kumimoji="1" lang="ja-JP" altLang="en-US" sz="1200" b="0" i="0" u="none" strike="noStrike" cap="none" normalizeH="0" baseline="0" dirty="0" smtClean="0">
                        <a:ln>
                          <a:noFill/>
                        </a:ln>
                        <a:solidFill>
                          <a:schemeClr val="tx1"/>
                        </a:solidFill>
                        <a:effectLst/>
                        <a:latin typeface="Arial" charset="0"/>
                        <a:ea typeface="ＭＳ Ｐゴシック" charset="-128"/>
                      </a:endParaRPr>
                    </a:p>
                  </a:txBody>
                  <a:tcPr marL="86005" marR="8600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r>
              <a:tr h="151482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u="none" strike="noStrike" cap="none" normalizeH="0" baseline="0" smtClean="0">
                          <a:ln>
                            <a:noFill/>
                          </a:ln>
                          <a:effectLst/>
                        </a:rPr>
                        <a:t>18</a:t>
                      </a:r>
                      <a:r>
                        <a:rPr kumimoji="1" lang="ja-JP" altLang="en-US" sz="1200" u="none" strike="noStrike" cap="none" normalizeH="0" baseline="0" smtClean="0">
                          <a:ln>
                            <a:noFill/>
                          </a:ln>
                          <a:effectLst/>
                        </a:rPr>
                        <a:t>歳未満</a:t>
                      </a:r>
                      <a:endParaRPr kumimoji="1" lang="ja-JP" altLang="en-US" sz="1200" b="0" i="0" u="none" strike="noStrike" cap="none" normalizeH="0" baseline="0" smtClean="0">
                        <a:ln>
                          <a:noFill/>
                        </a:ln>
                        <a:solidFill>
                          <a:schemeClr val="tx1"/>
                        </a:solidFill>
                        <a:effectLst/>
                        <a:latin typeface="Arial" charset="0"/>
                        <a:ea typeface="ＭＳ Ｐゴシック" charset="-128"/>
                      </a:endParaRPr>
                    </a:p>
                  </a:txBody>
                  <a:tcPr marL="86005" marR="860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1" lang="ja-JP" altLang="en-US" sz="1200" u="none" strike="noStrike" cap="none" normalizeH="0" baseline="0" dirty="0" smtClean="0">
                          <a:ln>
                            <a:noFill/>
                          </a:ln>
                          <a:effectLst/>
                        </a:rPr>
                        <a:t>児童虐待</a:t>
                      </a:r>
                      <a:endParaRPr kumimoji="1" lang="en-US" altLang="ja-JP" sz="12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1" lang="ja-JP" altLang="en-US" sz="1200" u="none" strike="noStrike" cap="none" normalizeH="0" baseline="0" dirty="0" smtClean="0">
                          <a:ln>
                            <a:noFill/>
                          </a:ln>
                          <a:effectLst/>
                        </a:rPr>
                        <a:t>　防止法</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1" lang="en-US" altLang="ja-JP" sz="10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1" lang="ja-JP" altLang="en-US" sz="1000" u="none" strike="noStrike" cap="none" normalizeH="0" baseline="0" dirty="0" smtClean="0">
                          <a:ln>
                            <a:noFill/>
                          </a:ln>
                          <a:effectLst/>
                        </a:rPr>
                        <a:t>・被虐待者支援</a:t>
                      </a:r>
                      <a:endParaRPr kumimoji="1" lang="en-US" altLang="ja-JP" sz="10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1" lang="ja-JP" altLang="en-US" sz="1000" u="none" strike="noStrike" cap="none" normalizeH="0" baseline="0" dirty="0" smtClean="0">
                          <a:ln>
                            <a:noFill/>
                          </a:ln>
                          <a:effectLst/>
                        </a:rPr>
                        <a:t>（都道府県）</a:t>
                      </a:r>
                      <a:endParaRPr kumimoji="1" lang="ja-JP" altLang="en-US" sz="1000" b="0" i="0" u="none" strike="noStrike" cap="none" normalizeH="0" baseline="0" dirty="0" smtClean="0">
                        <a:ln>
                          <a:noFill/>
                        </a:ln>
                        <a:solidFill>
                          <a:schemeClr val="tx1"/>
                        </a:solidFill>
                        <a:effectLst/>
                        <a:latin typeface="Arial" charset="0"/>
                        <a:ea typeface="ＭＳ Ｐゴシック" charset="-128"/>
                      </a:endParaRPr>
                    </a:p>
                  </a:txBody>
                  <a:tcPr marL="86005" marR="860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rowSpan="5">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u="sng" strike="noStrike" cap="none" normalizeH="0" baseline="0" dirty="0" smtClean="0">
                          <a:ln>
                            <a:noFill/>
                          </a:ln>
                          <a:effectLst/>
                        </a:rPr>
                        <a:t>障害者虐待   </a:t>
                      </a:r>
                      <a:endParaRPr kumimoji="1" lang="en-US" altLang="ja-JP" sz="1200" u="sng"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u="sng" strike="noStrike" cap="none" normalizeH="0" baseline="0" dirty="0" smtClean="0">
                          <a:ln>
                            <a:noFill/>
                          </a:ln>
                          <a:effectLst/>
                        </a:rPr>
                        <a:t> </a:t>
                      </a:r>
                      <a:r>
                        <a:rPr kumimoji="1" lang="ja-JP" altLang="en-US" sz="1200" u="sng" strike="noStrike" cap="none" normalizeH="0" baseline="0" dirty="0" smtClean="0">
                          <a:ln>
                            <a:noFill/>
                          </a:ln>
                          <a:effectLst/>
                        </a:rPr>
                        <a:t>防止法</a:t>
                      </a:r>
                      <a:endParaRPr kumimoji="1" lang="en-US" altLang="ja-JP" sz="1200" u="sng"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0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u="none" strike="noStrike" cap="none" normalizeH="0" baseline="0" dirty="0" smtClean="0">
                          <a:ln>
                            <a:noFill/>
                          </a:ln>
                          <a:effectLst/>
                        </a:rPr>
                        <a:t>・適切な権限行使</a:t>
                      </a:r>
                      <a:endParaRPr kumimoji="1" lang="en-US" altLang="ja-JP" sz="10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u="none" strike="noStrike" cap="none" normalizeH="0" baseline="0" dirty="0" smtClean="0">
                          <a:ln>
                            <a:noFill/>
                          </a:ln>
                          <a:effectLst/>
                        </a:rPr>
                        <a:t>　都道府県</a:t>
                      </a:r>
                      <a:endParaRPr kumimoji="1" lang="en-US" altLang="ja-JP" sz="10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u="none" strike="noStrike" cap="none" normalizeH="0" baseline="0" dirty="0" smtClean="0">
                          <a:ln>
                            <a:noFill/>
                          </a:ln>
                          <a:effectLst/>
                        </a:rPr>
                        <a:t>市町村</a:t>
                      </a:r>
                      <a:endParaRPr kumimoji="1" lang="en-US" altLang="ja-JP" sz="1000" b="0" i="0" u="none" strike="noStrike" cap="none" normalizeH="0" baseline="0" dirty="0" smtClean="0">
                        <a:ln>
                          <a:noFill/>
                        </a:ln>
                        <a:solidFill>
                          <a:schemeClr val="tx1"/>
                        </a:solidFill>
                        <a:effectLst/>
                        <a:latin typeface="Arial" charset="0"/>
                        <a:ea typeface="ＭＳ Ｐゴシック" charset="-128"/>
                      </a:endParaRPr>
                    </a:p>
                  </a:txBody>
                  <a:tcPr marL="86005" marR="860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5">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u="sng" strike="noStrike" cap="none" normalizeH="0" baseline="0" dirty="0" smtClean="0">
                          <a:ln>
                            <a:noFill/>
                          </a:ln>
                          <a:effectLst/>
                        </a:rPr>
                        <a:t>障害者虐待</a:t>
                      </a:r>
                      <a:endParaRPr kumimoji="1" lang="en-US" altLang="ja-JP" sz="1200" u="sng"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u="sng" strike="noStrike" cap="none" normalizeH="0" baseline="0" dirty="0" smtClean="0">
                          <a:ln>
                            <a:noFill/>
                          </a:ln>
                          <a:effectLst/>
                        </a:rPr>
                        <a:t>防止法</a:t>
                      </a:r>
                      <a:endParaRPr kumimoji="1" lang="en-US" altLang="ja-JP" sz="1200" u="sng"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0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u="none" strike="noStrike" cap="none" normalizeH="0" baseline="0" dirty="0" smtClean="0">
                          <a:ln>
                            <a:noFill/>
                          </a:ln>
                          <a:effectLst/>
                        </a:rPr>
                        <a:t>・適切な権限行使</a:t>
                      </a:r>
                      <a:endParaRPr kumimoji="1" lang="en-US" altLang="ja-JP" sz="10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u="none" strike="noStrike" cap="none" normalizeH="0" baseline="0" dirty="0" smtClean="0">
                          <a:ln>
                            <a:noFill/>
                          </a:ln>
                          <a:effectLst/>
                        </a:rPr>
                        <a:t>　都道府県</a:t>
                      </a:r>
                      <a:endParaRPr kumimoji="1" lang="en-US" altLang="ja-JP" sz="10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u="none" strike="noStrike" cap="none" normalizeH="0" baseline="0" dirty="0" smtClean="0">
                          <a:ln>
                            <a:noFill/>
                          </a:ln>
                          <a:effectLst/>
                        </a:rPr>
                        <a:t>市町村</a:t>
                      </a:r>
                      <a:endParaRPr kumimoji="1" lang="en-US" altLang="ja-JP" sz="10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000" b="0" i="0" u="none" strike="noStrike" cap="none" normalizeH="0" baseline="0" dirty="0" smtClean="0">
                        <a:ln>
                          <a:noFill/>
                        </a:ln>
                        <a:solidFill>
                          <a:schemeClr val="tx1"/>
                        </a:solidFill>
                        <a:effectLst/>
                        <a:latin typeface="Arial" charset="0"/>
                        <a:ea typeface="ＭＳ Ｐゴシック" charset="-128"/>
                      </a:endParaRPr>
                    </a:p>
                  </a:txBody>
                  <a:tcPr marL="86005" marR="860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6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u="none" strike="noStrike" cap="none" normalizeH="0" baseline="0" dirty="0" smtClean="0">
                          <a:ln>
                            <a:noFill/>
                          </a:ln>
                          <a:effectLst/>
                        </a:rPr>
                        <a:t>－</a:t>
                      </a:r>
                      <a:endParaRPr kumimoji="1" lang="ja-JP" altLang="en-US" sz="1600" b="0" i="0" u="none" strike="noStrike" cap="none" normalizeH="0" baseline="0" dirty="0" smtClean="0">
                        <a:ln>
                          <a:noFill/>
                        </a:ln>
                        <a:solidFill>
                          <a:schemeClr val="tx1"/>
                        </a:solidFill>
                        <a:effectLst/>
                        <a:latin typeface="Arial" charset="0"/>
                        <a:ea typeface="ＭＳ Ｐゴシック" charset="-128"/>
                      </a:endParaRPr>
                    </a:p>
                  </a:txBody>
                  <a:tcPr marL="86005" marR="860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1" lang="ja-JP" altLang="en-US" sz="1200" u="none" strike="noStrike" cap="none" normalizeH="0" baseline="0" dirty="0" smtClean="0">
                          <a:ln>
                            <a:noFill/>
                          </a:ln>
                          <a:effectLst/>
                        </a:rPr>
                        <a:t>改正児童</a:t>
                      </a:r>
                      <a:endParaRPr kumimoji="1" lang="en-US" altLang="ja-JP" sz="12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1" lang="ja-JP" altLang="en-US" sz="1200" u="none" strike="noStrike" cap="none" normalizeH="0" baseline="0" dirty="0" smtClean="0">
                          <a:ln>
                            <a:noFill/>
                          </a:ln>
                          <a:effectLst/>
                        </a:rPr>
                        <a:t> 福祉法</a:t>
                      </a:r>
                      <a:endParaRPr kumimoji="1" lang="en-US" altLang="ja-JP" sz="12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1" lang="en-US" altLang="ja-JP" sz="10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1" lang="ja-JP" altLang="en-US" sz="1000" u="none" strike="noStrike" cap="none" normalizeH="0" baseline="0" dirty="0" smtClean="0">
                          <a:ln>
                            <a:noFill/>
                          </a:ln>
                          <a:effectLst/>
                        </a:rPr>
                        <a:t>・適切な権限行使</a:t>
                      </a:r>
                      <a:endParaRPr kumimoji="1" lang="en-US" altLang="ja-JP" sz="10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1" lang="ja-JP" altLang="en-US" sz="1000" u="none" strike="noStrike" cap="none" normalizeH="0" baseline="0" dirty="0" smtClean="0">
                          <a:ln>
                            <a:noFill/>
                          </a:ln>
                          <a:effectLst/>
                        </a:rPr>
                        <a:t>（都道府県）</a:t>
                      </a:r>
                      <a:endParaRPr kumimoji="1" lang="ja-JP" altLang="en-US" sz="1200" b="0" i="0" u="none" strike="noStrike" cap="none" normalizeH="0" baseline="0" dirty="0" smtClean="0">
                        <a:ln>
                          <a:noFill/>
                        </a:ln>
                        <a:solidFill>
                          <a:schemeClr val="tx1"/>
                        </a:solidFill>
                        <a:effectLst/>
                        <a:latin typeface="Arial" charset="0"/>
                        <a:ea typeface="ＭＳ Ｐゴシック" charset="-128"/>
                      </a:endParaRPr>
                    </a:p>
                  </a:txBody>
                  <a:tcPr marL="86005" marR="860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100" u="none" strike="noStrike" cap="none" normalizeH="0" baseline="0" dirty="0" smtClean="0">
                          <a:ln>
                            <a:noFill/>
                          </a:ln>
                          <a:effectLst/>
                        </a:rPr>
                        <a:t>適用法令なし</a:t>
                      </a:r>
                      <a:endParaRPr kumimoji="1" lang="en-US" altLang="ja-JP" sz="1100" u="none" strike="noStrike" cap="none" normalizeH="0" baseline="0" dirty="0" smtClean="0">
                        <a:ln>
                          <a:noFill/>
                        </a:ln>
                        <a:effectLst/>
                      </a:endParaRPr>
                    </a:p>
                    <a:p>
                      <a:pPr marL="95250" marR="0" lvl="0" indent="-95250" algn="l" defTabSz="914400" rtl="0" eaLnBrk="1" fontAlgn="base" latinLnBrk="0" hangingPunct="1">
                        <a:lnSpc>
                          <a:spcPct val="100000"/>
                        </a:lnSpc>
                        <a:spcBef>
                          <a:spcPct val="20000"/>
                        </a:spcBef>
                        <a:spcAft>
                          <a:spcPct val="0"/>
                        </a:spcAft>
                        <a:buClrTx/>
                        <a:buSzTx/>
                        <a:buFontTx/>
                        <a:buNone/>
                        <a:tabLst/>
                      </a:pPr>
                      <a:r>
                        <a:rPr kumimoji="1" lang="en-US" altLang="ja-JP" sz="1000" u="none" strike="noStrike" cap="none" normalizeH="0" baseline="0" dirty="0" smtClean="0">
                          <a:ln>
                            <a:noFill/>
                          </a:ln>
                          <a:effectLst/>
                        </a:rPr>
                        <a:t>※</a:t>
                      </a:r>
                      <a:r>
                        <a:rPr kumimoji="1" lang="ja-JP" altLang="en-US" sz="1000" u="none" strike="noStrike" cap="none" normalizeH="0" baseline="0" dirty="0" smtClean="0">
                          <a:ln>
                            <a:noFill/>
                          </a:ln>
                          <a:effectLst/>
                        </a:rPr>
                        <a:t>障害児相談支援事業・児童発達支援等については、障害者虐待防止法の省令で規定することを検討</a:t>
                      </a:r>
                      <a:endParaRPr kumimoji="1" lang="ja-JP" altLang="en-US" sz="1000" b="0" i="0" u="none" strike="noStrike" cap="none" normalizeH="0" baseline="0" dirty="0" smtClean="0">
                        <a:ln>
                          <a:noFill/>
                        </a:ln>
                        <a:solidFill>
                          <a:schemeClr val="tx1"/>
                        </a:solidFill>
                        <a:effectLst/>
                        <a:latin typeface="Arial" charset="0"/>
                        <a:ea typeface="ＭＳ Ｐゴシック" charset="-128"/>
                      </a:endParaRPr>
                    </a:p>
                  </a:txBody>
                  <a:tcPr marL="86005" marR="860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5">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200" u="sng"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2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u="sng" strike="noStrike" cap="none" normalizeH="0" baseline="0" dirty="0" smtClean="0">
                          <a:ln>
                            <a:noFill/>
                          </a:ln>
                          <a:effectLst/>
                        </a:rPr>
                        <a:t>障害者虐待防止法</a:t>
                      </a:r>
                      <a:endParaRPr kumimoji="1" lang="en-US" altLang="ja-JP" sz="1200" u="sng"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0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ja-JP" altLang="en-US" sz="1000" u="none" strike="noStrike" cap="none" normalizeH="0" baseline="0" dirty="0" smtClean="0">
                          <a:ln>
                            <a:noFill/>
                          </a:ln>
                          <a:effectLst/>
                        </a:rPr>
                        <a:t>・適切な権限</a:t>
                      </a:r>
                      <a:endParaRPr kumimoji="1" lang="en-US" altLang="ja-JP" sz="10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ja-JP" altLang="en-US" sz="1000" u="none" strike="noStrike" cap="none" normalizeH="0" baseline="0" dirty="0" smtClean="0">
                          <a:ln>
                            <a:noFill/>
                          </a:ln>
                          <a:effectLst/>
                        </a:rPr>
                        <a:t>　行使　　　　　　　　　　　　　</a:t>
                      </a:r>
                      <a:endParaRPr kumimoji="1" lang="en-US" altLang="ja-JP" sz="1000" u="none" strike="noStrike" cap="none" normalizeH="0" baseline="0" dirty="0" smtClean="0">
                        <a:ln>
                          <a:noFill/>
                        </a:ln>
                        <a:effectLst/>
                      </a:endParaRPr>
                    </a:p>
                    <a:p>
                      <a:pPr marL="95250" marR="0" lvl="0" indent="-95250" algn="l" defTabSz="914400" rtl="0" eaLnBrk="1" fontAlgn="base" latinLnBrk="0" hangingPunct="1">
                        <a:lnSpc>
                          <a:spcPct val="100000"/>
                        </a:lnSpc>
                        <a:spcBef>
                          <a:spcPct val="20000"/>
                        </a:spcBef>
                        <a:spcAft>
                          <a:spcPct val="0"/>
                        </a:spcAft>
                        <a:buClrTx/>
                        <a:buSzTx/>
                        <a:buFontTx/>
                        <a:buNone/>
                        <a:tabLst/>
                      </a:pPr>
                      <a:r>
                        <a:rPr kumimoji="1" lang="ja-JP" altLang="en-US" sz="1000" u="none" strike="noStrike" cap="none" normalizeH="0" baseline="0" dirty="0" smtClean="0">
                          <a:ln>
                            <a:noFill/>
                          </a:ln>
                          <a:effectLst/>
                        </a:rPr>
                        <a:t>（都道府県労働局）</a:t>
                      </a:r>
                      <a:endParaRPr kumimoji="1" lang="ja-JP" altLang="en-US" sz="1000" b="0" i="0" u="none" strike="noStrike" cap="none" normalizeH="0" baseline="0" dirty="0" smtClean="0">
                        <a:ln>
                          <a:noFill/>
                        </a:ln>
                        <a:solidFill>
                          <a:schemeClr val="tx1"/>
                        </a:solidFill>
                        <a:effectLst/>
                        <a:latin typeface="Arial" charset="0"/>
                        <a:ea typeface="ＭＳ Ｐゴシック" charset="-128"/>
                      </a:endParaRPr>
                    </a:p>
                  </a:txBody>
                  <a:tcPr marL="86005" marR="860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5">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200" u="sng"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2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u="sng" strike="noStrike" cap="none" normalizeH="0" baseline="0" dirty="0" smtClean="0">
                          <a:ln>
                            <a:noFill/>
                          </a:ln>
                          <a:effectLst/>
                        </a:rPr>
                        <a:t>障害者虐待防止法</a:t>
                      </a:r>
                      <a:endParaRPr kumimoji="1" lang="en-US" altLang="ja-JP" sz="1200" u="sng"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0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u="none" strike="noStrike" cap="none" normalizeH="0" baseline="0" dirty="0" smtClean="0">
                          <a:ln>
                            <a:noFill/>
                          </a:ln>
                          <a:effectLst/>
                        </a:rPr>
                        <a:t>・間接的防止　　　　　</a:t>
                      </a:r>
                      <a:endParaRPr kumimoji="1" lang="en-US" altLang="ja-JP" sz="10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u="none" strike="noStrike" cap="none" normalizeH="0" baseline="0" dirty="0" smtClean="0">
                          <a:ln>
                            <a:noFill/>
                          </a:ln>
                          <a:effectLst/>
                        </a:rPr>
                        <a:t>　措置</a:t>
                      </a:r>
                      <a:endParaRPr kumimoji="1" lang="en-US" altLang="ja-JP" sz="10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u="none" strike="noStrike" cap="none" normalizeH="0" baseline="0" dirty="0" smtClean="0">
                          <a:ln>
                            <a:noFill/>
                          </a:ln>
                          <a:effectLst/>
                        </a:rPr>
                        <a:t>　（施設長）</a:t>
                      </a:r>
                      <a:endParaRPr kumimoji="1" lang="ja-JP" altLang="en-US" sz="1000" b="0" i="0" u="none" strike="noStrike" cap="none" normalizeH="0" baseline="0" dirty="0" smtClean="0">
                        <a:ln>
                          <a:noFill/>
                        </a:ln>
                        <a:solidFill>
                          <a:schemeClr val="tx1"/>
                        </a:solidFill>
                        <a:effectLst/>
                        <a:latin typeface="Arial" charset="0"/>
                        <a:ea typeface="ＭＳ Ｐゴシック" charset="-128"/>
                      </a:endParaRPr>
                    </a:p>
                  </a:txBody>
                  <a:tcPr marL="86005" marR="860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66"/>
                    </a:solidFill>
                  </a:tcPr>
                </a:tc>
              </a:tr>
              <a:tr h="341674">
                <a:tc row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u="none" strike="noStrike" cap="none" normalizeH="0" baseline="0" dirty="0" smtClean="0">
                          <a:ln>
                            <a:noFill/>
                          </a:ln>
                          <a:effectLst/>
                        </a:rPr>
                        <a:t>18</a:t>
                      </a:r>
                      <a:r>
                        <a:rPr kumimoji="1" lang="ja-JP" altLang="en-US" sz="1200" u="none" strike="noStrike" cap="none" normalizeH="0" baseline="0" dirty="0" smtClean="0">
                          <a:ln>
                            <a:noFill/>
                          </a:ln>
                          <a:effectLst/>
                        </a:rPr>
                        <a:t>歳以上</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u="none" strike="noStrike" cap="none" normalizeH="0" baseline="0" dirty="0" smtClean="0">
                          <a:ln>
                            <a:noFill/>
                          </a:ln>
                          <a:effectLst/>
                        </a:rPr>
                        <a:t>65</a:t>
                      </a:r>
                      <a:r>
                        <a:rPr kumimoji="1" lang="ja-JP" altLang="en-US" sz="1200" u="none" strike="noStrike" cap="none" normalizeH="0" baseline="0" dirty="0" smtClean="0">
                          <a:ln>
                            <a:noFill/>
                          </a:ln>
                          <a:effectLst/>
                        </a:rPr>
                        <a:t>歳未満</a:t>
                      </a:r>
                      <a:endParaRPr kumimoji="1" lang="ja-JP" altLang="en-US" sz="1200" b="0" i="0" u="none" strike="noStrike" cap="none" normalizeH="0" baseline="0" dirty="0" smtClean="0">
                        <a:ln>
                          <a:noFill/>
                        </a:ln>
                        <a:solidFill>
                          <a:schemeClr val="tx1"/>
                        </a:solidFill>
                        <a:effectLst/>
                        <a:latin typeface="Arial" charset="0"/>
                        <a:ea typeface="ＭＳ Ｐゴシック" charset="-128"/>
                      </a:endParaRPr>
                    </a:p>
                  </a:txBody>
                  <a:tcPr marL="86005" marR="860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u="sng" strike="noStrike" cap="none" normalizeH="0" baseline="0" dirty="0" smtClean="0">
                          <a:ln>
                            <a:noFill/>
                          </a:ln>
                          <a:effectLst/>
                        </a:rPr>
                        <a:t>障害者虐待　　防止法</a:t>
                      </a:r>
                      <a:endParaRPr kumimoji="1" lang="en-US" altLang="ja-JP" sz="1200" u="sng"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0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u="none" strike="noStrike" cap="none" normalizeH="0" baseline="0" dirty="0" smtClean="0">
                          <a:ln>
                            <a:noFill/>
                          </a:ln>
                          <a:effectLst/>
                        </a:rPr>
                        <a:t>・被虐待者支援（市町村）</a:t>
                      </a:r>
                      <a:endParaRPr kumimoji="1" lang="ja-JP" altLang="en-US" sz="1000" b="0" i="0" u="none" strike="noStrike" cap="none" normalizeH="0" baseline="0" dirty="0" smtClean="0">
                        <a:ln>
                          <a:noFill/>
                        </a:ln>
                        <a:solidFill>
                          <a:schemeClr val="tx1"/>
                        </a:solidFill>
                        <a:effectLst/>
                        <a:latin typeface="Arial" charset="0"/>
                        <a:ea typeface="ＭＳ Ｐゴシック" charset="-128"/>
                      </a:endParaRPr>
                    </a:p>
                  </a:txBody>
                  <a:tcPr marL="86005" marR="860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vMerge="1">
                  <a:txBody>
                    <a:bodyPr/>
                    <a:lstStyle/>
                    <a:p>
                      <a:endParaRPr kumimoji="1" lang="ja-JP" altLang="en-US"/>
                    </a:p>
                  </a:txBody>
                  <a:tcPr/>
                </a:tc>
                <a:tc vMerge="1">
                  <a:txBody>
                    <a:bodyPr/>
                    <a:lstStyle/>
                    <a:p>
                      <a:endParaRPr kumimoji="1" lang="ja-JP" altLang="en-US"/>
                    </a:p>
                  </a:txBody>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u="none" strike="noStrike" cap="none" normalizeH="0" baseline="0" dirty="0" smtClean="0">
                          <a:ln>
                            <a:noFill/>
                          </a:ln>
                          <a:effectLst/>
                        </a:rPr>
                        <a:t>－</a:t>
                      </a:r>
                      <a:endParaRPr kumimoji="1" lang="ja-JP" altLang="en-US" sz="1600" b="0" i="0" u="none" strike="noStrike" cap="none" normalizeH="0" baseline="0" dirty="0" smtClean="0">
                        <a:ln>
                          <a:noFill/>
                        </a:ln>
                        <a:solidFill>
                          <a:schemeClr val="tx1"/>
                        </a:solidFill>
                        <a:effectLst/>
                        <a:latin typeface="Arial" charset="0"/>
                        <a:ea typeface="ＭＳ Ｐゴシック" charset="-128"/>
                      </a:endParaRPr>
                    </a:p>
                  </a:txBody>
                  <a:tcPr marL="86005" marR="860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u="none" strike="noStrike" cap="none" normalizeH="0" baseline="0" dirty="0" smtClean="0">
                          <a:ln>
                            <a:noFill/>
                          </a:ln>
                          <a:effectLst/>
                        </a:rPr>
                        <a:t>【</a:t>
                      </a:r>
                      <a:r>
                        <a:rPr kumimoji="1" lang="ja-JP" altLang="en-US" sz="1200" u="none" strike="noStrike" cap="none" normalizeH="0" baseline="0" dirty="0" smtClean="0">
                          <a:ln>
                            <a:noFill/>
                          </a:ln>
                          <a:effectLst/>
                        </a:rPr>
                        <a:t>２０歳まで</a:t>
                      </a:r>
                      <a:r>
                        <a:rPr kumimoji="1" lang="en-US" altLang="ja-JP" sz="1200" u="none" strike="noStrike" cap="none" normalizeH="0" baseline="0" dirty="0" smtClean="0">
                          <a:ln>
                            <a:noFill/>
                          </a:ln>
                          <a:effectLst/>
                        </a:rPr>
                        <a:t>】</a:t>
                      </a:r>
                      <a:endParaRPr kumimoji="1" lang="en-US" altLang="ja-JP" sz="1200" b="0" i="0" u="none" strike="noStrike" cap="none" normalizeH="0" baseline="0" dirty="0" smtClean="0">
                        <a:ln>
                          <a:noFill/>
                        </a:ln>
                        <a:solidFill>
                          <a:schemeClr val="tx1"/>
                        </a:solidFill>
                        <a:effectLst/>
                        <a:latin typeface="Arial" charset="0"/>
                        <a:ea typeface="ＭＳ Ｐゴシック" charset="-128"/>
                      </a:endParaRPr>
                    </a:p>
                  </a:txBody>
                  <a:tcPr marL="86005" marR="860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u="none" strike="noStrike" cap="none" normalizeH="0" baseline="0" dirty="0" smtClean="0">
                          <a:ln>
                            <a:noFill/>
                          </a:ln>
                          <a:effectLst/>
                        </a:rPr>
                        <a:t>－</a:t>
                      </a:r>
                    </a:p>
                    <a:p>
                      <a:pPr algn="ctr"/>
                      <a:endParaRPr kumimoji="1" lang="ja-JP" altLang="en-US" sz="1600" dirty="0"/>
                    </a:p>
                  </a:txBody>
                  <a:tcPr marL="86005" marR="8600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r>
              <a:tr h="35444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1" lang="en-US" altLang="ja-JP" sz="1000" b="0" i="0" u="none" strike="noStrike" cap="none" normalizeH="0" baseline="0" dirty="0" smtClean="0">
                        <a:ln>
                          <a:noFill/>
                        </a:ln>
                        <a:solidFill>
                          <a:schemeClr val="tx1"/>
                        </a:solidFill>
                        <a:effectLst/>
                        <a:latin typeface="Arial" charset="0"/>
                        <a:ea typeface="ＭＳ Ｐゴシック" charset="-128"/>
                      </a:endParaRPr>
                    </a:p>
                  </a:txBody>
                  <a:tcPr marL="86005" marR="860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r>
              <a:tr h="391766">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lang="ja-JP" altLang="en-US" sz="1050" dirty="0" smtClean="0"/>
                        <a:t>特定疾病</a:t>
                      </a:r>
                      <a:r>
                        <a:rPr lang="en-US" altLang="ja-JP" sz="1050" dirty="0" smtClean="0"/>
                        <a:t>40</a:t>
                      </a:r>
                      <a:r>
                        <a:rPr lang="ja-JP" altLang="en-US" sz="1050" dirty="0" smtClean="0"/>
                        <a:t>歳以上の若年高齢者</a:t>
                      </a:r>
                      <a:endParaRPr lang="en-US" altLang="ja-JP" sz="1050" dirty="0" smtClean="0">
                        <a:solidFill>
                          <a:srgbClr val="000000"/>
                        </a:solidFill>
                      </a:endParaRPr>
                    </a:p>
                  </a:txBody>
                  <a:tcPr marL="86005" marR="860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r>
              <a:tr h="131169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u="none" strike="noStrike" cap="none" normalizeH="0" baseline="0" dirty="0" smtClean="0">
                          <a:ln>
                            <a:noFill/>
                          </a:ln>
                          <a:effectLst/>
                        </a:rPr>
                        <a:t>65</a:t>
                      </a:r>
                      <a:r>
                        <a:rPr kumimoji="1" lang="ja-JP" altLang="en-US" sz="1200" u="none" strike="noStrike" cap="none" normalizeH="0" baseline="0" dirty="0" smtClean="0">
                          <a:ln>
                            <a:noFill/>
                          </a:ln>
                          <a:effectLst/>
                        </a:rPr>
                        <a:t>歳以上</a:t>
                      </a:r>
                      <a:endParaRPr kumimoji="1" lang="ja-JP" altLang="en-US" sz="1200" b="0" i="0" u="none" strike="noStrike" cap="none" normalizeH="0" baseline="0" dirty="0" smtClean="0">
                        <a:ln>
                          <a:noFill/>
                        </a:ln>
                        <a:solidFill>
                          <a:schemeClr val="tx1"/>
                        </a:solidFill>
                        <a:effectLst/>
                        <a:latin typeface="Arial" charset="0"/>
                        <a:ea typeface="ＭＳ Ｐゴシック" charset="-128"/>
                      </a:endParaRPr>
                    </a:p>
                  </a:txBody>
                  <a:tcPr marL="86005" marR="860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u="sng" strike="noStrike" cap="none" normalizeH="0" baseline="0" dirty="0" smtClean="0">
                          <a:ln>
                            <a:noFill/>
                          </a:ln>
                          <a:effectLst/>
                        </a:rPr>
                        <a:t>障害者虐待　防止法</a:t>
                      </a:r>
                      <a:endParaRPr kumimoji="1" lang="en-US" altLang="ja-JP" sz="12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u="none" strike="noStrike" cap="none" normalizeH="0" baseline="0" dirty="0" smtClean="0">
                          <a:ln>
                            <a:noFill/>
                          </a:ln>
                          <a:effectLst/>
                        </a:rPr>
                        <a:t>高齢者虐待　防止法</a:t>
                      </a:r>
                      <a:endParaRPr kumimoji="1" lang="en-US" altLang="ja-JP" sz="12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0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u="none" strike="noStrike" cap="none" normalizeH="0" baseline="0" dirty="0" smtClean="0">
                          <a:ln>
                            <a:noFill/>
                          </a:ln>
                          <a:effectLst/>
                        </a:rPr>
                        <a:t>・被虐待者支援（市町村）</a:t>
                      </a:r>
                      <a:endParaRPr kumimoji="1" lang="ja-JP" altLang="en-US" sz="1000" b="0" i="0" u="none" strike="noStrike" cap="none" normalizeH="0" baseline="0" dirty="0" smtClean="0">
                        <a:ln>
                          <a:noFill/>
                        </a:ln>
                        <a:solidFill>
                          <a:schemeClr val="tx1"/>
                        </a:solidFill>
                        <a:effectLst/>
                        <a:latin typeface="Arial" charset="0"/>
                        <a:ea typeface="ＭＳ Ｐゴシック" charset="-128"/>
                      </a:endParaRPr>
                    </a:p>
                  </a:txBody>
                  <a:tcPr marL="86005" marR="860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vMerge="1">
                  <a:txBody>
                    <a:bodyPr/>
                    <a:lstStyle/>
                    <a:p>
                      <a:endParaRPr kumimoji="1" lang="ja-JP" altLang="en-US"/>
                    </a:p>
                  </a:txBody>
                  <a:tcPr/>
                </a:tc>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1" lang="ja-JP" altLang="en-US" sz="1200" u="none" strike="noStrike" cap="none" normalizeH="0" baseline="0" dirty="0" smtClean="0">
                          <a:ln>
                            <a:noFill/>
                          </a:ln>
                          <a:effectLst/>
                        </a:rPr>
                        <a:t>　高齢者虐待　　防止法</a:t>
                      </a:r>
                      <a:endParaRPr kumimoji="1" lang="en-US" altLang="ja-JP" sz="12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defRPr/>
                      </a:pPr>
                      <a:endParaRPr kumimoji="1" lang="en-US" altLang="ja-JP" sz="1000" u="none" strike="noStrike" cap="none" normalizeH="0" baseline="0" dirty="0" smtClean="0">
                        <a:ln>
                          <a:noFill/>
                        </a:ln>
                        <a:effectLst/>
                      </a:endParaRPr>
                    </a:p>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ja-JP" altLang="en-US" sz="1000" u="none" strike="noStrike" cap="none" normalizeH="0" baseline="0" dirty="0" smtClean="0">
                          <a:ln>
                            <a:noFill/>
                          </a:ln>
                          <a:effectLst/>
                        </a:rPr>
                        <a:t>・適切な権限行使</a:t>
                      </a:r>
                      <a:endParaRPr kumimoji="1" lang="en-US" altLang="ja-JP" sz="10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u="none" strike="noStrike" cap="none" normalizeH="0" baseline="0" dirty="0" smtClean="0">
                          <a:ln>
                            <a:noFill/>
                          </a:ln>
                          <a:effectLst/>
                        </a:rPr>
                        <a:t>都道府県</a:t>
                      </a:r>
                      <a:endParaRPr kumimoji="1" lang="en-US" altLang="ja-JP" sz="10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u="none" strike="noStrike" cap="none" normalizeH="0" baseline="0" dirty="0" smtClean="0">
                          <a:ln>
                            <a:noFill/>
                          </a:ln>
                          <a:effectLst/>
                        </a:rPr>
                        <a:t>市町村</a:t>
                      </a:r>
                      <a:endParaRPr kumimoji="1" lang="en-US" altLang="ja-JP" sz="1000" b="0" i="0" u="none" strike="noStrike" cap="none" normalizeH="0" baseline="0" dirty="0" smtClean="0">
                        <a:ln>
                          <a:noFill/>
                        </a:ln>
                        <a:solidFill>
                          <a:schemeClr val="tx1"/>
                        </a:solidFill>
                        <a:effectLst/>
                        <a:latin typeface="Arial" charset="0"/>
                        <a:ea typeface="ＭＳ Ｐゴシック" charset="-128"/>
                      </a:endParaRPr>
                    </a:p>
                  </a:txBody>
                  <a:tcPr marL="86005" marR="8600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6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u="none" strike="noStrike" cap="none" normalizeH="0" baseline="0" dirty="0" smtClean="0">
                          <a:ln>
                            <a:noFill/>
                          </a:ln>
                          <a:effectLst/>
                        </a:rPr>
                        <a:t>－</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6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000" b="0" i="0" u="none" strike="noStrike" cap="none" normalizeH="0" baseline="0" dirty="0" smtClean="0">
                        <a:ln>
                          <a:noFill/>
                        </a:ln>
                        <a:solidFill>
                          <a:schemeClr val="tx1"/>
                        </a:solidFill>
                        <a:effectLst/>
                        <a:latin typeface="Arial" charset="0"/>
                        <a:ea typeface="ＭＳ Ｐゴシック" charset="-128"/>
                      </a:endParaRPr>
                    </a:p>
                  </a:txBody>
                  <a:tcPr marL="86005" marR="860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u="none" strike="noStrike" cap="none" normalizeH="0" baseline="0" dirty="0" smtClean="0">
                          <a:ln>
                            <a:noFill/>
                          </a:ln>
                          <a:effectLst/>
                        </a:rPr>
                        <a:t>－</a:t>
                      </a:r>
                    </a:p>
                    <a:p>
                      <a:pPr algn="ctr"/>
                      <a:endParaRPr kumimoji="1" lang="ja-JP" altLang="en-US" sz="1600" dirty="0"/>
                    </a:p>
                  </a:txBody>
                  <a:tcPr marL="86005" marR="8600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r>
            </a:tbl>
          </a:graphicData>
        </a:graphic>
      </p:graphicFrame>
      <p:sp>
        <p:nvSpPr>
          <p:cNvPr id="2105" name="AutoShape 2"/>
          <p:cNvSpPr>
            <a:spLocks noChangeArrowheads="1"/>
          </p:cNvSpPr>
          <p:nvPr/>
        </p:nvSpPr>
        <p:spPr bwMode="auto">
          <a:xfrm>
            <a:off x="170228" y="6"/>
            <a:ext cx="8784153" cy="504825"/>
          </a:xfrm>
          <a:prstGeom prst="bevel">
            <a:avLst>
              <a:gd name="adj" fmla="val 12500"/>
            </a:avLst>
          </a:prstGeom>
          <a:noFill/>
          <a:ln w="9525">
            <a:noFill/>
            <a:miter lim="800000"/>
            <a:headEnd/>
            <a:tailEnd/>
          </a:ln>
        </p:spPr>
        <p:txBody>
          <a:bodyPr wrap="none" anchor="ctr"/>
          <a:lstStyle/>
          <a:p>
            <a:pPr algn="ctr"/>
            <a:r>
              <a:rPr lang="ja-JP" altLang="en-US" sz="2400" dirty="0" smtClean="0">
                <a:solidFill>
                  <a:srgbClr val="000000"/>
                </a:solidFill>
              </a:rPr>
              <a:t>障害者虐待における虐待防止法制の対象範囲　（</a:t>
            </a:r>
            <a:r>
              <a:rPr lang="en-US" altLang="ja-JP" sz="2400" dirty="0" smtClean="0">
                <a:solidFill>
                  <a:srgbClr val="000000"/>
                </a:solidFill>
              </a:rPr>
              <a:t>P.7</a:t>
            </a:r>
            <a:r>
              <a:rPr lang="ja-JP" altLang="en-US" sz="2400" dirty="0" smtClean="0">
                <a:solidFill>
                  <a:srgbClr val="000000"/>
                </a:solidFill>
              </a:rPr>
              <a:t>）</a:t>
            </a:r>
          </a:p>
        </p:txBody>
      </p:sp>
      <p:sp>
        <p:nvSpPr>
          <p:cNvPr id="2106" name="AutoShape 42"/>
          <p:cNvSpPr>
            <a:spLocks noChangeArrowheads="1"/>
          </p:cNvSpPr>
          <p:nvPr/>
        </p:nvSpPr>
        <p:spPr bwMode="auto">
          <a:xfrm>
            <a:off x="170230" y="620737"/>
            <a:ext cx="8770714" cy="287337"/>
          </a:xfrm>
          <a:prstGeom prst="foldedCorner">
            <a:avLst>
              <a:gd name="adj" fmla="val 12500"/>
            </a:avLst>
          </a:prstGeom>
          <a:noFill/>
          <a:ln w="9525">
            <a:solidFill>
              <a:schemeClr val="tx1"/>
            </a:solidFill>
            <a:round/>
            <a:headEnd/>
            <a:tailEnd/>
          </a:ln>
        </p:spPr>
        <p:txBody>
          <a:bodyPr wrap="none" anchor="ctr"/>
          <a:lstStyle/>
          <a:p>
            <a:pPr algn="ctr"/>
            <a:r>
              <a:rPr lang="en-US" altLang="ja-JP" sz="1700" dirty="0" smtClean="0">
                <a:solidFill>
                  <a:srgbClr val="000000"/>
                </a:solidFill>
              </a:rPr>
              <a:t>○</a:t>
            </a:r>
            <a:r>
              <a:rPr lang="ja-JP" altLang="en-US" sz="1700" dirty="0" smtClean="0">
                <a:solidFill>
                  <a:srgbClr val="000000"/>
                </a:solidFill>
              </a:rPr>
              <a:t>障害者虐待の発生場所における虐待防止法制を法別・年齢別で整理すると下記のとおり。</a:t>
            </a:r>
          </a:p>
        </p:txBody>
      </p:sp>
      <p:sp>
        <p:nvSpPr>
          <p:cNvPr id="7" name="大かっこ 6"/>
          <p:cNvSpPr/>
          <p:nvPr/>
        </p:nvSpPr>
        <p:spPr>
          <a:xfrm>
            <a:off x="4233066" y="6381750"/>
            <a:ext cx="677886" cy="287338"/>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sz="1000">
              <a:solidFill>
                <a:srgbClr val="000000"/>
              </a:solidFill>
            </a:endParaRPr>
          </a:p>
        </p:txBody>
      </p:sp>
      <p:sp>
        <p:nvSpPr>
          <p:cNvPr id="8" name="大かっこ 7"/>
          <p:cNvSpPr/>
          <p:nvPr/>
        </p:nvSpPr>
        <p:spPr>
          <a:xfrm>
            <a:off x="2066509" y="3573465"/>
            <a:ext cx="609202" cy="288925"/>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sz="1000">
              <a:solidFill>
                <a:srgbClr val="000000"/>
              </a:solidFill>
            </a:endParaRPr>
          </a:p>
        </p:txBody>
      </p:sp>
      <p:sp>
        <p:nvSpPr>
          <p:cNvPr id="9" name="大かっこ 8"/>
          <p:cNvSpPr/>
          <p:nvPr/>
        </p:nvSpPr>
        <p:spPr>
          <a:xfrm>
            <a:off x="3217729" y="3573465"/>
            <a:ext cx="609202" cy="288925"/>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sz="1000">
              <a:solidFill>
                <a:srgbClr val="000000"/>
              </a:solidFill>
            </a:endParaRPr>
          </a:p>
        </p:txBody>
      </p:sp>
      <p:sp>
        <p:nvSpPr>
          <p:cNvPr id="10" name="大かっこ 9"/>
          <p:cNvSpPr/>
          <p:nvPr/>
        </p:nvSpPr>
        <p:spPr>
          <a:xfrm>
            <a:off x="1863448" y="2276499"/>
            <a:ext cx="1015337" cy="288925"/>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sz="1000">
              <a:solidFill>
                <a:srgbClr val="00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nvGraphicFramePr>
        <p:xfrm>
          <a:off x="467545" y="620688"/>
          <a:ext cx="8280920" cy="6048672"/>
        </p:xfrm>
        <a:graphic>
          <a:graphicData uri="http://schemas.openxmlformats.org/drawingml/2006/table">
            <a:tbl>
              <a:tblPr firstRow="1" bandRow="1">
                <a:tableStyleId>{5940675A-B579-460E-94D1-54222C63F5DA}</a:tableStyleId>
              </a:tblPr>
              <a:tblGrid>
                <a:gridCol w="8280920"/>
              </a:tblGrid>
              <a:tr h="479428">
                <a:tc>
                  <a:txBody>
                    <a:bodyPr/>
                    <a:lstStyle/>
                    <a:p>
                      <a:r>
                        <a:rPr kumimoji="1" lang="ja-JP" altLang="en-US" dirty="0" smtClean="0"/>
                        <a:t>養護者による障害者虐待</a:t>
                      </a:r>
                      <a:endParaRPr kumimoji="1" lang="ja-JP" altLang="en-US" dirty="0"/>
                    </a:p>
                  </a:txBody>
                  <a:tcPr anchor="ctr">
                    <a:solidFill>
                      <a:schemeClr val="accent1">
                        <a:lumMod val="20000"/>
                        <a:lumOff val="80000"/>
                      </a:schemeClr>
                    </a:solidFill>
                  </a:tcPr>
                </a:tc>
              </a:tr>
              <a:tr h="1536796">
                <a:tc>
                  <a:txBody>
                    <a:bodyPr/>
                    <a:lstStyle/>
                    <a:p>
                      <a:r>
                        <a:rPr kumimoji="1" lang="en-US" altLang="ja-JP" dirty="0" smtClean="0"/>
                        <a:t>〔</a:t>
                      </a:r>
                      <a:r>
                        <a:rPr kumimoji="1" lang="ja-JP" altLang="en-US" dirty="0" smtClean="0"/>
                        <a:t>市町村の責務</a:t>
                      </a:r>
                      <a:r>
                        <a:rPr kumimoji="1" lang="en-US" altLang="ja-JP" dirty="0" smtClean="0"/>
                        <a:t>〕</a:t>
                      </a:r>
                      <a:r>
                        <a:rPr kumimoji="1" lang="ja-JP" altLang="en-US" dirty="0" smtClean="0"/>
                        <a:t>相談等、居室確保、連携確保</a:t>
                      </a:r>
                      <a:endParaRPr kumimoji="1" lang="en-US" altLang="ja-JP" dirty="0" smtClean="0"/>
                    </a:p>
                    <a:p>
                      <a:endParaRPr kumimoji="1" lang="en-US" altLang="ja-JP" dirty="0" smtClean="0"/>
                    </a:p>
                    <a:p>
                      <a:endParaRPr kumimoji="1" lang="en-US" altLang="ja-JP" dirty="0" smtClean="0"/>
                    </a:p>
                    <a:p>
                      <a:endParaRPr kumimoji="1" lang="ja-JP" altLang="en-US" dirty="0"/>
                    </a:p>
                  </a:txBody>
                  <a:tcPr/>
                </a:tc>
              </a:tr>
              <a:tr h="479428">
                <a:tc>
                  <a:txBody>
                    <a:bodyPr/>
                    <a:lstStyle/>
                    <a:p>
                      <a:r>
                        <a:rPr kumimoji="1" lang="ja-JP" altLang="en-US" dirty="0" smtClean="0"/>
                        <a:t>障害者福祉施設従事者等による障害者虐待</a:t>
                      </a:r>
                      <a:endParaRPr kumimoji="1" lang="ja-JP" altLang="en-US" dirty="0"/>
                    </a:p>
                  </a:txBody>
                  <a:tcPr anchor="ctr">
                    <a:solidFill>
                      <a:schemeClr val="accent1">
                        <a:lumMod val="20000"/>
                        <a:lumOff val="80000"/>
                      </a:schemeClr>
                    </a:solidFill>
                  </a:tcPr>
                </a:tc>
              </a:tr>
              <a:tr h="1536796">
                <a:tc>
                  <a:txBody>
                    <a:bodyPr/>
                    <a:lstStyle/>
                    <a:p>
                      <a:r>
                        <a:rPr kumimoji="1" lang="en-US" altLang="ja-JP" dirty="0" smtClean="0"/>
                        <a:t>〔</a:t>
                      </a:r>
                      <a:r>
                        <a:rPr kumimoji="1" lang="ja-JP" altLang="en-US" dirty="0" smtClean="0"/>
                        <a:t>設置者等の責務</a:t>
                      </a:r>
                      <a:r>
                        <a:rPr kumimoji="1" lang="en-US" altLang="ja-JP" dirty="0" smtClean="0"/>
                        <a:t>〕</a:t>
                      </a:r>
                      <a:r>
                        <a:rPr kumimoji="1" lang="ja-JP" altLang="en-US" dirty="0" smtClean="0"/>
                        <a:t>虐待防止のための措置の実施</a:t>
                      </a:r>
                      <a:endParaRPr kumimoji="1" lang="en-US" altLang="ja-JP" dirty="0" smtClean="0"/>
                    </a:p>
                    <a:p>
                      <a:endParaRPr kumimoji="1" lang="en-US" altLang="ja-JP" dirty="0" smtClean="0"/>
                    </a:p>
                    <a:p>
                      <a:endParaRPr kumimoji="1" lang="en-US" altLang="ja-JP" dirty="0" smtClean="0"/>
                    </a:p>
                    <a:p>
                      <a:endParaRPr kumimoji="1" lang="ja-JP" altLang="en-US" dirty="0"/>
                    </a:p>
                  </a:txBody>
                  <a:tcPr/>
                </a:tc>
              </a:tr>
              <a:tr h="479428">
                <a:tc>
                  <a:txBody>
                    <a:bodyPr/>
                    <a:lstStyle/>
                    <a:p>
                      <a:r>
                        <a:rPr kumimoji="1" lang="ja-JP" altLang="en-US" dirty="0" smtClean="0"/>
                        <a:t>使用者による障害者虐待</a:t>
                      </a:r>
                      <a:endParaRPr kumimoji="1" lang="ja-JP" altLang="en-US" dirty="0"/>
                    </a:p>
                  </a:txBody>
                  <a:tcPr anchor="ctr">
                    <a:solidFill>
                      <a:schemeClr val="accent1">
                        <a:lumMod val="20000"/>
                        <a:lumOff val="80000"/>
                      </a:schemeClr>
                    </a:solidFill>
                  </a:tcPr>
                </a:tc>
              </a:tr>
              <a:tr h="1536796">
                <a:tc>
                  <a:txBody>
                    <a:bodyPr/>
                    <a:lstStyle/>
                    <a:p>
                      <a:r>
                        <a:rPr kumimoji="1" lang="en-US" altLang="ja-JP" dirty="0" smtClean="0"/>
                        <a:t>〔</a:t>
                      </a:r>
                      <a:r>
                        <a:rPr kumimoji="1" lang="ja-JP" altLang="en-US" dirty="0" smtClean="0"/>
                        <a:t>事業主の責務</a:t>
                      </a:r>
                      <a:r>
                        <a:rPr kumimoji="1" lang="en-US" altLang="ja-JP" dirty="0" smtClean="0"/>
                        <a:t>〕</a:t>
                      </a:r>
                      <a:r>
                        <a:rPr kumimoji="1" lang="ja-JP" altLang="en-US" dirty="0" smtClean="0"/>
                        <a:t>虐待防止等のための措置の実施</a:t>
                      </a:r>
                      <a:endParaRPr kumimoji="1" lang="en-US" altLang="ja-JP" dirty="0" smtClean="0"/>
                    </a:p>
                    <a:p>
                      <a:endParaRPr kumimoji="1" lang="en-US" altLang="ja-JP" dirty="0" smtClean="0"/>
                    </a:p>
                    <a:p>
                      <a:endParaRPr kumimoji="1" lang="en-US" altLang="ja-JP" dirty="0" smtClean="0"/>
                    </a:p>
                    <a:p>
                      <a:endParaRPr kumimoji="1" lang="ja-JP" altLang="en-US" dirty="0"/>
                    </a:p>
                  </a:txBody>
                  <a:tcPr/>
                </a:tc>
              </a:tr>
            </a:tbl>
          </a:graphicData>
        </a:graphic>
      </p:graphicFrame>
      <p:sp>
        <p:nvSpPr>
          <p:cNvPr id="6" name="Line 9"/>
          <p:cNvSpPr>
            <a:spLocks noChangeShapeType="1"/>
          </p:cNvSpPr>
          <p:nvPr/>
        </p:nvSpPr>
        <p:spPr bwMode="auto">
          <a:xfrm>
            <a:off x="1482552" y="1700808"/>
            <a:ext cx="1944216" cy="0"/>
          </a:xfrm>
          <a:prstGeom prst="line">
            <a:avLst/>
          </a:prstGeom>
          <a:noFill/>
          <a:ln w="9525">
            <a:solidFill>
              <a:srgbClr val="000000"/>
            </a:solidFill>
            <a:round/>
            <a:headEnd/>
            <a:tailEnd type="triangle" w="med" len="med"/>
          </a:ln>
        </p:spPr>
        <p:txBody>
          <a:bodyPr/>
          <a:lstStyle/>
          <a:p>
            <a:endParaRPr lang="ja-JP" altLang="en-US" sz="1200">
              <a:solidFill>
                <a:prstClr val="black"/>
              </a:solidFill>
            </a:endParaRPr>
          </a:p>
        </p:txBody>
      </p:sp>
      <p:sp>
        <p:nvSpPr>
          <p:cNvPr id="7" name="Text Box 25"/>
          <p:cNvSpPr txBox="1">
            <a:spLocks noChangeArrowheads="1"/>
          </p:cNvSpPr>
          <p:nvPr/>
        </p:nvSpPr>
        <p:spPr bwMode="auto">
          <a:xfrm>
            <a:off x="1979712" y="1700808"/>
            <a:ext cx="787912" cy="396044"/>
          </a:xfrm>
          <a:prstGeom prst="rect">
            <a:avLst/>
          </a:prstGeom>
          <a:noFill/>
          <a:ln w="9525">
            <a:noFill/>
            <a:miter lim="800000"/>
            <a:headEnd/>
            <a:tailEnd/>
          </a:ln>
          <a:effectLst/>
        </p:spPr>
        <p:txBody>
          <a:bodyPr lIns="0" tIns="0" rIns="0" bIns="0" anchor="ctr" anchorCtr="1"/>
          <a:lstStyle/>
          <a:p>
            <a:pPr eaLnBrk="0" hangingPunct="0">
              <a:defRPr/>
            </a:pPr>
            <a:r>
              <a:rPr lang="ja-JP" altLang="en-US" dirty="0">
                <a:solidFill>
                  <a:prstClr val="black"/>
                </a:solidFill>
                <a:latin typeface="Arial" pitchFamily="34" charset="0"/>
              </a:rPr>
              <a:t>通報</a:t>
            </a:r>
            <a:endParaRPr lang="ja-JP" altLang="ja-JP" dirty="0">
              <a:solidFill>
                <a:prstClr val="black"/>
              </a:solidFill>
              <a:latin typeface="Arial" pitchFamily="34" charset="0"/>
            </a:endParaRPr>
          </a:p>
        </p:txBody>
      </p:sp>
      <p:sp>
        <p:nvSpPr>
          <p:cNvPr id="8" name="Rectangle 26"/>
          <p:cNvSpPr>
            <a:spLocks noChangeArrowheads="1"/>
          </p:cNvSpPr>
          <p:nvPr/>
        </p:nvSpPr>
        <p:spPr bwMode="auto">
          <a:xfrm>
            <a:off x="4074841" y="1772816"/>
            <a:ext cx="4137691" cy="792088"/>
          </a:xfrm>
          <a:prstGeom prst="rect">
            <a:avLst/>
          </a:prstGeom>
          <a:solidFill>
            <a:srgbClr val="FFFFFF"/>
          </a:solidFill>
          <a:ln w="9525">
            <a:solidFill>
              <a:srgbClr val="000000"/>
            </a:solidFill>
            <a:prstDash val="dash"/>
            <a:miter lim="800000"/>
            <a:headEnd/>
            <a:tailEnd/>
          </a:ln>
        </p:spPr>
        <p:txBody>
          <a:bodyPr lIns="36000" tIns="8890" rIns="36000" bIns="8890" anchor="ctr" anchorCtr="0"/>
          <a:lstStyle/>
          <a:p>
            <a:pPr eaLnBrk="0" hangingPunct="0"/>
            <a:r>
              <a:rPr lang="ja-JP" altLang="en-US" kern="100" dirty="0" smtClean="0">
                <a:solidFill>
                  <a:prstClr val="black"/>
                </a:solidFill>
                <a:latin typeface="Century"/>
                <a:ea typeface="HGｺﾞｼｯｸM"/>
                <a:cs typeface="Times New Roman"/>
              </a:rPr>
              <a:t>　　</a:t>
            </a:r>
            <a:r>
              <a:rPr lang="ja-JP" altLang="ja-JP" kern="100" dirty="0" smtClean="0">
                <a:solidFill>
                  <a:prstClr val="black"/>
                </a:solidFill>
                <a:latin typeface="Century"/>
                <a:ea typeface="HGｺﾞｼｯｸM"/>
                <a:cs typeface="Times New Roman"/>
              </a:rPr>
              <a:t>①</a:t>
            </a:r>
            <a:r>
              <a:rPr lang="ja-JP" altLang="en-US" kern="100" dirty="0">
                <a:solidFill>
                  <a:prstClr val="black"/>
                </a:solidFill>
                <a:latin typeface="Century"/>
                <a:ea typeface="HGｺﾞｼｯｸM"/>
                <a:cs typeface="Times New Roman"/>
              </a:rPr>
              <a:t>事実確認（立入調査等）</a:t>
            </a:r>
            <a:endParaRPr lang="en-US" altLang="ja-JP" kern="100" dirty="0">
              <a:solidFill>
                <a:prstClr val="black"/>
              </a:solidFill>
              <a:latin typeface="Century"/>
              <a:ea typeface="HGｺﾞｼｯｸM"/>
              <a:cs typeface="Times New Roman"/>
            </a:endParaRPr>
          </a:p>
          <a:p>
            <a:pPr marL="182563" indent="-182563" eaLnBrk="0" hangingPunct="0"/>
            <a:r>
              <a:rPr lang="ja-JP" altLang="en-US" kern="100" dirty="0" smtClean="0">
                <a:solidFill>
                  <a:prstClr val="black"/>
                </a:solidFill>
                <a:latin typeface="Century"/>
                <a:ea typeface="HGｺﾞｼｯｸM"/>
                <a:cs typeface="Times New Roman"/>
              </a:rPr>
              <a:t>　　</a:t>
            </a:r>
            <a:r>
              <a:rPr lang="ja-JP" altLang="ja-JP" kern="100" dirty="0" smtClean="0">
                <a:solidFill>
                  <a:prstClr val="black"/>
                </a:solidFill>
                <a:latin typeface="Century"/>
                <a:ea typeface="HGｺﾞｼｯｸM"/>
                <a:cs typeface="Times New Roman"/>
              </a:rPr>
              <a:t>②</a:t>
            </a:r>
            <a:r>
              <a:rPr lang="ja-JP" altLang="ja-JP" kern="100" dirty="0">
                <a:solidFill>
                  <a:prstClr val="black"/>
                </a:solidFill>
                <a:latin typeface="Century"/>
                <a:ea typeface="HGｺﾞｼｯｸM"/>
                <a:cs typeface="Times New Roman"/>
              </a:rPr>
              <a:t>措置</a:t>
            </a:r>
            <a:r>
              <a:rPr lang="en-US" altLang="ja-JP" kern="100" dirty="0">
                <a:solidFill>
                  <a:prstClr val="black"/>
                </a:solidFill>
                <a:latin typeface="Century"/>
                <a:ea typeface="HGｺﾞｼｯｸM"/>
                <a:cs typeface="Times New Roman"/>
              </a:rPr>
              <a:t>(</a:t>
            </a:r>
            <a:r>
              <a:rPr lang="ja-JP" altLang="en-US" kern="100" dirty="0">
                <a:solidFill>
                  <a:prstClr val="black"/>
                </a:solidFill>
                <a:latin typeface="Century"/>
                <a:ea typeface="HGｺﾞｼｯｸM"/>
                <a:cs typeface="Times New Roman"/>
              </a:rPr>
              <a:t>一時保護、後見審判請求</a:t>
            </a:r>
            <a:r>
              <a:rPr lang="en-US" altLang="ja-JP" kern="100" dirty="0">
                <a:solidFill>
                  <a:prstClr val="black"/>
                </a:solidFill>
                <a:latin typeface="Century"/>
                <a:ea typeface="HGｺﾞｼｯｸM"/>
                <a:cs typeface="Times New Roman"/>
              </a:rPr>
              <a:t>)</a:t>
            </a:r>
            <a:endParaRPr lang="ja-JP" altLang="ja-JP" dirty="0">
              <a:solidFill>
                <a:prstClr val="black"/>
              </a:solidFill>
            </a:endParaRPr>
          </a:p>
        </p:txBody>
      </p:sp>
      <p:sp>
        <p:nvSpPr>
          <p:cNvPr id="9" name="Text Box 25"/>
          <p:cNvSpPr txBox="1">
            <a:spLocks noChangeArrowheads="1"/>
          </p:cNvSpPr>
          <p:nvPr/>
        </p:nvSpPr>
        <p:spPr bwMode="auto">
          <a:xfrm>
            <a:off x="3498777" y="1484786"/>
            <a:ext cx="1031632" cy="395817"/>
          </a:xfrm>
          <a:prstGeom prst="rect">
            <a:avLst/>
          </a:prstGeom>
          <a:solidFill>
            <a:srgbClr val="CCFFCC"/>
          </a:solidFill>
          <a:ln w="9525">
            <a:solidFill>
              <a:srgbClr val="000000"/>
            </a:solidFill>
            <a:miter lim="800000"/>
            <a:headEnd/>
            <a:tailEnd/>
          </a:ln>
          <a:effectLst>
            <a:outerShdw dist="35921" dir="2700000" algn="ctr" rotWithShape="0">
              <a:srgbClr val="808080"/>
            </a:outerShdw>
          </a:effectLst>
        </p:spPr>
        <p:txBody>
          <a:bodyPr lIns="74295" tIns="8890" rIns="74295" bIns="8890"/>
          <a:lstStyle/>
          <a:p>
            <a:pPr eaLnBrk="0" hangingPunct="0">
              <a:defRPr/>
            </a:pPr>
            <a:r>
              <a:rPr lang="ja-JP" altLang="en-US" dirty="0">
                <a:solidFill>
                  <a:prstClr val="black"/>
                </a:solidFill>
                <a:latin typeface="Arial" pitchFamily="34" charset="0"/>
              </a:rPr>
              <a:t>市町村</a:t>
            </a:r>
            <a:endParaRPr lang="en-US" altLang="ja-JP" dirty="0">
              <a:solidFill>
                <a:prstClr val="black"/>
              </a:solidFill>
              <a:latin typeface="Arial" pitchFamily="34" charset="0"/>
            </a:endParaRPr>
          </a:p>
          <a:p>
            <a:pPr eaLnBrk="0" hangingPunct="0">
              <a:defRPr/>
            </a:pPr>
            <a:endParaRPr lang="ja-JP" altLang="ja-JP" sz="1200" dirty="0">
              <a:solidFill>
                <a:prstClr val="black"/>
              </a:solidFill>
              <a:latin typeface="Arial" pitchFamily="34" charset="0"/>
            </a:endParaRPr>
          </a:p>
        </p:txBody>
      </p:sp>
      <p:sp>
        <p:nvSpPr>
          <p:cNvPr id="10" name="Text Box 19"/>
          <p:cNvSpPr txBox="1">
            <a:spLocks noChangeArrowheads="1"/>
          </p:cNvSpPr>
          <p:nvPr/>
        </p:nvSpPr>
        <p:spPr bwMode="auto">
          <a:xfrm>
            <a:off x="2411760" y="3501008"/>
            <a:ext cx="432048" cy="1080120"/>
          </a:xfrm>
          <a:prstGeom prst="rect">
            <a:avLst/>
          </a:prstGeom>
          <a:solidFill>
            <a:srgbClr val="CCFF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dirty="0">
                <a:solidFill>
                  <a:prstClr val="black"/>
                </a:solidFill>
                <a:latin typeface="Arial" pitchFamily="34" charset="0"/>
              </a:rPr>
              <a:t>市町村</a:t>
            </a:r>
            <a:endParaRPr lang="en-US" altLang="ja-JP" dirty="0">
              <a:solidFill>
                <a:prstClr val="black"/>
              </a:solidFill>
              <a:latin typeface="Arial" pitchFamily="34" charset="0"/>
            </a:endParaRPr>
          </a:p>
        </p:txBody>
      </p:sp>
      <p:sp>
        <p:nvSpPr>
          <p:cNvPr id="11" name="Text Box 12"/>
          <p:cNvSpPr txBox="1">
            <a:spLocks noChangeArrowheads="1"/>
          </p:cNvSpPr>
          <p:nvPr/>
        </p:nvSpPr>
        <p:spPr bwMode="auto">
          <a:xfrm>
            <a:off x="1115616" y="3501008"/>
            <a:ext cx="432048" cy="1080120"/>
          </a:xfrm>
          <a:prstGeom prst="rect">
            <a:avLst/>
          </a:prstGeom>
          <a:solidFill>
            <a:srgbClr val="FF99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dirty="0">
                <a:solidFill>
                  <a:prstClr val="black"/>
                </a:solidFill>
                <a:latin typeface="Arial" pitchFamily="34" charset="0"/>
              </a:rPr>
              <a:t>虐待発見</a:t>
            </a:r>
            <a:endParaRPr lang="ja-JP" altLang="ja-JP" dirty="0">
              <a:solidFill>
                <a:prstClr val="black"/>
              </a:solidFill>
              <a:latin typeface="Arial" pitchFamily="34" charset="0"/>
            </a:endParaRPr>
          </a:p>
        </p:txBody>
      </p:sp>
      <p:sp>
        <p:nvSpPr>
          <p:cNvPr id="12" name="Rectangle 26"/>
          <p:cNvSpPr>
            <a:spLocks noChangeArrowheads="1"/>
          </p:cNvSpPr>
          <p:nvPr/>
        </p:nvSpPr>
        <p:spPr bwMode="auto">
          <a:xfrm>
            <a:off x="4139952" y="3717032"/>
            <a:ext cx="4032448" cy="864096"/>
          </a:xfrm>
          <a:prstGeom prst="rect">
            <a:avLst/>
          </a:prstGeom>
          <a:solidFill>
            <a:srgbClr val="FFFFFF"/>
          </a:solidFill>
          <a:ln w="9525">
            <a:solidFill>
              <a:srgbClr val="000000"/>
            </a:solidFill>
            <a:prstDash val="dash"/>
            <a:miter lim="800000"/>
            <a:headEnd/>
            <a:tailEnd/>
          </a:ln>
        </p:spPr>
        <p:txBody>
          <a:bodyPr lIns="36000" tIns="8890" rIns="36000" bIns="8890" anchor="ctr" anchorCtr="0"/>
          <a:lstStyle/>
          <a:p>
            <a:pPr eaLnBrk="0" hangingPunct="0"/>
            <a:r>
              <a:rPr lang="ja-JP" altLang="en-US" kern="100" dirty="0" smtClean="0">
                <a:solidFill>
                  <a:prstClr val="black"/>
                </a:solidFill>
                <a:latin typeface="Century"/>
                <a:ea typeface="HGｺﾞｼｯｸM"/>
                <a:cs typeface="Times New Roman"/>
              </a:rPr>
              <a:t>　　</a:t>
            </a:r>
            <a:r>
              <a:rPr lang="ja-JP" altLang="ja-JP" kern="100" dirty="0" smtClean="0">
                <a:solidFill>
                  <a:prstClr val="black"/>
                </a:solidFill>
                <a:latin typeface="Century"/>
                <a:ea typeface="HGｺﾞｼｯｸM"/>
                <a:cs typeface="Times New Roman"/>
              </a:rPr>
              <a:t>①</a:t>
            </a:r>
            <a:r>
              <a:rPr lang="ja-JP" altLang="ja-JP" kern="100" dirty="0">
                <a:solidFill>
                  <a:prstClr val="black"/>
                </a:solidFill>
                <a:latin typeface="Century"/>
                <a:ea typeface="HGｺﾞｼｯｸM"/>
                <a:cs typeface="Times New Roman"/>
              </a:rPr>
              <a:t>監督権限等の適切な行使</a:t>
            </a:r>
            <a:endParaRPr lang="en-US" altLang="ja-JP" kern="100" dirty="0">
              <a:solidFill>
                <a:prstClr val="black"/>
              </a:solidFill>
              <a:latin typeface="Century"/>
              <a:ea typeface="HGｺﾞｼｯｸM"/>
              <a:cs typeface="Times New Roman"/>
            </a:endParaRPr>
          </a:p>
          <a:p>
            <a:pPr eaLnBrk="0" hangingPunct="0"/>
            <a:r>
              <a:rPr lang="ja-JP" altLang="en-US" kern="100" dirty="0" smtClean="0">
                <a:solidFill>
                  <a:prstClr val="black"/>
                </a:solidFill>
                <a:latin typeface="Century"/>
                <a:ea typeface="HGｺﾞｼｯｸM"/>
                <a:cs typeface="Times New Roman"/>
              </a:rPr>
              <a:t>　　</a:t>
            </a:r>
            <a:r>
              <a:rPr lang="ja-JP" altLang="ja-JP" kern="100" dirty="0" smtClean="0">
                <a:solidFill>
                  <a:prstClr val="black"/>
                </a:solidFill>
                <a:latin typeface="Century"/>
                <a:ea typeface="HGｺﾞｼｯｸM"/>
                <a:cs typeface="Times New Roman"/>
              </a:rPr>
              <a:t>②</a:t>
            </a:r>
            <a:r>
              <a:rPr lang="ja-JP" altLang="ja-JP" kern="100" dirty="0">
                <a:solidFill>
                  <a:prstClr val="black"/>
                </a:solidFill>
                <a:latin typeface="Century"/>
                <a:ea typeface="HGｺﾞｼｯｸM"/>
                <a:cs typeface="Times New Roman"/>
              </a:rPr>
              <a:t>措置等の公表</a:t>
            </a:r>
            <a:endParaRPr lang="ja-JP" altLang="ja-JP" dirty="0">
              <a:solidFill>
                <a:prstClr val="black"/>
              </a:solidFill>
            </a:endParaRPr>
          </a:p>
        </p:txBody>
      </p:sp>
      <p:sp>
        <p:nvSpPr>
          <p:cNvPr id="13" name="Text Box 25"/>
          <p:cNvSpPr txBox="1">
            <a:spLocks noChangeArrowheads="1"/>
          </p:cNvSpPr>
          <p:nvPr/>
        </p:nvSpPr>
        <p:spPr bwMode="auto">
          <a:xfrm>
            <a:off x="1547665" y="3861048"/>
            <a:ext cx="936104" cy="360040"/>
          </a:xfrm>
          <a:prstGeom prst="rect">
            <a:avLst/>
          </a:prstGeom>
          <a:noFill/>
          <a:ln w="9525">
            <a:noFill/>
            <a:miter lim="800000"/>
            <a:headEnd/>
            <a:tailEnd/>
          </a:ln>
          <a:effectLst/>
        </p:spPr>
        <p:txBody>
          <a:bodyPr lIns="0" tIns="0" rIns="0" bIns="0" anchor="ctr" anchorCtr="1"/>
          <a:lstStyle/>
          <a:p>
            <a:pPr eaLnBrk="0" hangingPunct="0">
              <a:defRPr/>
            </a:pPr>
            <a:r>
              <a:rPr lang="ja-JP" altLang="en-US" dirty="0">
                <a:solidFill>
                  <a:prstClr val="black"/>
                </a:solidFill>
                <a:latin typeface="Arial" pitchFamily="34" charset="0"/>
              </a:rPr>
              <a:t>通報</a:t>
            </a:r>
            <a:endParaRPr lang="ja-JP" altLang="ja-JP" dirty="0">
              <a:solidFill>
                <a:prstClr val="black"/>
              </a:solidFill>
              <a:latin typeface="Arial" pitchFamily="34" charset="0"/>
            </a:endParaRPr>
          </a:p>
        </p:txBody>
      </p:sp>
      <p:sp>
        <p:nvSpPr>
          <p:cNvPr id="14" name="Text Box 25"/>
          <p:cNvSpPr txBox="1">
            <a:spLocks noChangeArrowheads="1"/>
          </p:cNvSpPr>
          <p:nvPr/>
        </p:nvSpPr>
        <p:spPr bwMode="auto">
          <a:xfrm>
            <a:off x="2987824" y="3861048"/>
            <a:ext cx="720080" cy="360040"/>
          </a:xfrm>
          <a:prstGeom prst="rect">
            <a:avLst/>
          </a:prstGeom>
          <a:noFill/>
          <a:ln w="9525">
            <a:noFill/>
            <a:miter lim="800000"/>
            <a:headEnd/>
            <a:tailEnd/>
          </a:ln>
          <a:effectLst/>
        </p:spPr>
        <p:txBody>
          <a:bodyPr lIns="0" tIns="0" rIns="0" bIns="0" anchor="ctr" anchorCtr="1"/>
          <a:lstStyle/>
          <a:p>
            <a:pPr eaLnBrk="0" hangingPunct="0">
              <a:defRPr/>
            </a:pPr>
            <a:r>
              <a:rPr lang="ja-JP" altLang="en-US" dirty="0">
                <a:solidFill>
                  <a:prstClr val="black"/>
                </a:solidFill>
                <a:latin typeface="Arial" pitchFamily="34" charset="0"/>
              </a:rPr>
              <a:t>報告</a:t>
            </a:r>
            <a:endParaRPr lang="ja-JP" altLang="ja-JP" dirty="0">
              <a:solidFill>
                <a:prstClr val="black"/>
              </a:solidFill>
              <a:latin typeface="Arial" pitchFamily="34" charset="0"/>
            </a:endParaRPr>
          </a:p>
        </p:txBody>
      </p:sp>
      <p:sp>
        <p:nvSpPr>
          <p:cNvPr id="15" name="Text Box 21"/>
          <p:cNvSpPr txBox="1">
            <a:spLocks noChangeArrowheads="1"/>
          </p:cNvSpPr>
          <p:nvPr/>
        </p:nvSpPr>
        <p:spPr bwMode="auto">
          <a:xfrm>
            <a:off x="3635897" y="3501008"/>
            <a:ext cx="1008112" cy="360040"/>
          </a:xfrm>
          <a:prstGeom prst="rect">
            <a:avLst/>
          </a:prstGeom>
          <a:solidFill>
            <a:srgbClr val="99CCFF"/>
          </a:solidFill>
          <a:ln w="9525">
            <a:solidFill>
              <a:srgbClr val="000000"/>
            </a:solidFill>
            <a:miter lim="800000"/>
            <a:headEnd/>
            <a:tailEnd/>
          </a:ln>
          <a:effectLst>
            <a:outerShdw dist="35921" dir="2700000" algn="ctr" rotWithShape="0">
              <a:srgbClr val="808080"/>
            </a:outerShdw>
          </a:effectLst>
        </p:spPr>
        <p:txBody>
          <a:bodyPr lIns="36000" tIns="8890" rIns="36000" bIns="8890" anchor="ctr" anchorCtr="1"/>
          <a:lstStyle/>
          <a:p>
            <a:pPr eaLnBrk="0" hangingPunct="0">
              <a:defRPr/>
            </a:pPr>
            <a:r>
              <a:rPr lang="ja-JP" altLang="en-US" dirty="0">
                <a:solidFill>
                  <a:prstClr val="black"/>
                </a:solidFill>
                <a:latin typeface="Arial" pitchFamily="34" charset="0"/>
              </a:rPr>
              <a:t>都道府県</a:t>
            </a:r>
            <a:endParaRPr lang="ja-JP" altLang="ja-JP" dirty="0">
              <a:solidFill>
                <a:prstClr val="black"/>
              </a:solidFill>
              <a:latin typeface="Arial" pitchFamily="34" charset="0"/>
            </a:endParaRPr>
          </a:p>
        </p:txBody>
      </p:sp>
      <p:sp>
        <p:nvSpPr>
          <p:cNvPr id="16" name="Line 9"/>
          <p:cNvSpPr>
            <a:spLocks noChangeShapeType="1"/>
          </p:cNvSpPr>
          <p:nvPr/>
        </p:nvSpPr>
        <p:spPr bwMode="auto">
          <a:xfrm>
            <a:off x="1547664" y="3717032"/>
            <a:ext cx="792088" cy="0"/>
          </a:xfrm>
          <a:prstGeom prst="line">
            <a:avLst/>
          </a:prstGeom>
          <a:noFill/>
          <a:ln w="9525">
            <a:solidFill>
              <a:srgbClr val="000000"/>
            </a:solidFill>
            <a:round/>
            <a:headEnd/>
            <a:tailEnd type="triangle" w="med" len="med"/>
          </a:ln>
        </p:spPr>
        <p:txBody>
          <a:bodyPr/>
          <a:lstStyle/>
          <a:p>
            <a:endParaRPr lang="ja-JP" altLang="en-US" sz="1200">
              <a:solidFill>
                <a:prstClr val="black"/>
              </a:solidFill>
            </a:endParaRPr>
          </a:p>
        </p:txBody>
      </p:sp>
      <p:sp>
        <p:nvSpPr>
          <p:cNvPr id="17" name="Line 9"/>
          <p:cNvSpPr>
            <a:spLocks noChangeShapeType="1"/>
          </p:cNvSpPr>
          <p:nvPr/>
        </p:nvSpPr>
        <p:spPr bwMode="auto">
          <a:xfrm>
            <a:off x="2843809" y="3717032"/>
            <a:ext cx="720080" cy="0"/>
          </a:xfrm>
          <a:prstGeom prst="line">
            <a:avLst/>
          </a:prstGeom>
          <a:noFill/>
          <a:ln w="9525">
            <a:solidFill>
              <a:srgbClr val="000000"/>
            </a:solidFill>
            <a:round/>
            <a:headEnd/>
            <a:tailEnd type="triangle" w="med" len="med"/>
          </a:ln>
        </p:spPr>
        <p:txBody>
          <a:bodyPr/>
          <a:lstStyle/>
          <a:p>
            <a:endParaRPr lang="ja-JP" altLang="en-US" sz="1200">
              <a:solidFill>
                <a:prstClr val="black"/>
              </a:solidFill>
            </a:endParaRPr>
          </a:p>
        </p:txBody>
      </p:sp>
      <p:sp>
        <p:nvSpPr>
          <p:cNvPr id="18" name="Text Box 16"/>
          <p:cNvSpPr txBox="1">
            <a:spLocks noChangeArrowheads="1"/>
          </p:cNvSpPr>
          <p:nvPr/>
        </p:nvSpPr>
        <p:spPr bwMode="auto">
          <a:xfrm>
            <a:off x="3275856" y="5517232"/>
            <a:ext cx="432048" cy="1080120"/>
          </a:xfrm>
          <a:prstGeom prst="rect">
            <a:avLst/>
          </a:prstGeom>
          <a:solidFill>
            <a:srgbClr val="99CCFF"/>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dirty="0">
                <a:solidFill>
                  <a:prstClr val="black"/>
                </a:solidFill>
                <a:latin typeface="Arial" pitchFamily="34" charset="0"/>
              </a:rPr>
              <a:t>都道府県</a:t>
            </a:r>
            <a:endParaRPr lang="ja-JP" altLang="ja-JP" dirty="0">
              <a:solidFill>
                <a:prstClr val="black"/>
              </a:solidFill>
              <a:latin typeface="Arial" pitchFamily="34" charset="0"/>
            </a:endParaRPr>
          </a:p>
        </p:txBody>
      </p:sp>
      <p:sp>
        <p:nvSpPr>
          <p:cNvPr id="20" name="Text Box 19"/>
          <p:cNvSpPr txBox="1">
            <a:spLocks noChangeArrowheads="1"/>
          </p:cNvSpPr>
          <p:nvPr/>
        </p:nvSpPr>
        <p:spPr bwMode="auto">
          <a:xfrm>
            <a:off x="2267744" y="5733256"/>
            <a:ext cx="432048" cy="864096"/>
          </a:xfrm>
          <a:prstGeom prst="rect">
            <a:avLst/>
          </a:prstGeom>
          <a:solidFill>
            <a:srgbClr val="CCFF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dirty="0">
                <a:solidFill>
                  <a:prstClr val="black"/>
                </a:solidFill>
                <a:latin typeface="Arial" pitchFamily="34" charset="0"/>
              </a:rPr>
              <a:t>市町村</a:t>
            </a:r>
            <a:endParaRPr lang="en-US" altLang="ja-JP" dirty="0">
              <a:solidFill>
                <a:prstClr val="black"/>
              </a:solidFill>
              <a:latin typeface="Arial" pitchFamily="34" charset="0"/>
            </a:endParaRPr>
          </a:p>
        </p:txBody>
      </p:sp>
      <p:sp>
        <p:nvSpPr>
          <p:cNvPr id="21" name="Rectangle 26"/>
          <p:cNvSpPr>
            <a:spLocks noChangeArrowheads="1"/>
          </p:cNvSpPr>
          <p:nvPr/>
        </p:nvSpPr>
        <p:spPr bwMode="auto">
          <a:xfrm>
            <a:off x="4932041" y="5733256"/>
            <a:ext cx="3193951" cy="864096"/>
          </a:xfrm>
          <a:prstGeom prst="rect">
            <a:avLst/>
          </a:prstGeom>
          <a:solidFill>
            <a:srgbClr val="FFFFFF"/>
          </a:solidFill>
          <a:ln w="9525">
            <a:solidFill>
              <a:srgbClr val="000000"/>
            </a:solidFill>
            <a:prstDash val="dash"/>
            <a:miter lim="800000"/>
            <a:headEnd/>
            <a:tailEnd/>
          </a:ln>
        </p:spPr>
        <p:txBody>
          <a:bodyPr lIns="36000" tIns="8890" rIns="36000" bIns="8890" anchor="ctr" anchorCtr="0"/>
          <a:lstStyle/>
          <a:p>
            <a:pPr marL="85725" indent="-85725" eaLnBrk="0" hangingPunct="0"/>
            <a:r>
              <a:rPr lang="ja-JP" altLang="en-US" kern="100" dirty="0" smtClean="0">
                <a:solidFill>
                  <a:prstClr val="black"/>
                </a:solidFill>
                <a:latin typeface="Century"/>
                <a:ea typeface="HGｺﾞｼｯｸM"/>
                <a:cs typeface="Times New Roman"/>
              </a:rPr>
              <a:t>　</a:t>
            </a:r>
            <a:r>
              <a:rPr lang="ja-JP" altLang="ja-JP" kern="100" dirty="0" smtClean="0">
                <a:solidFill>
                  <a:prstClr val="black"/>
                </a:solidFill>
                <a:latin typeface="Century"/>
                <a:ea typeface="HGｺﾞｼｯｸM"/>
                <a:cs typeface="Times New Roman"/>
              </a:rPr>
              <a:t>①</a:t>
            </a:r>
            <a:r>
              <a:rPr lang="ja-JP" altLang="ja-JP" kern="100" dirty="0">
                <a:solidFill>
                  <a:prstClr val="black"/>
                </a:solidFill>
                <a:latin typeface="Century"/>
                <a:ea typeface="HGｺﾞｼｯｸM"/>
                <a:cs typeface="Times New Roman"/>
              </a:rPr>
              <a:t>監督権限等の適切な行使</a:t>
            </a:r>
            <a:endParaRPr lang="en-US" altLang="ja-JP" kern="100" dirty="0">
              <a:solidFill>
                <a:prstClr val="black"/>
              </a:solidFill>
              <a:latin typeface="Century"/>
              <a:ea typeface="HGｺﾞｼｯｸM"/>
              <a:cs typeface="Times New Roman"/>
            </a:endParaRPr>
          </a:p>
          <a:p>
            <a:pPr eaLnBrk="0" hangingPunct="0"/>
            <a:r>
              <a:rPr lang="ja-JP" altLang="en-US" kern="100" dirty="0" smtClean="0">
                <a:solidFill>
                  <a:prstClr val="black"/>
                </a:solidFill>
                <a:latin typeface="Century"/>
                <a:ea typeface="HGｺﾞｼｯｸM"/>
                <a:cs typeface="Times New Roman"/>
              </a:rPr>
              <a:t>　</a:t>
            </a:r>
            <a:r>
              <a:rPr lang="ja-JP" altLang="ja-JP" kern="100" dirty="0" smtClean="0">
                <a:solidFill>
                  <a:prstClr val="black"/>
                </a:solidFill>
                <a:latin typeface="Century"/>
                <a:ea typeface="HGｺﾞｼｯｸM"/>
                <a:cs typeface="Times New Roman"/>
              </a:rPr>
              <a:t>②</a:t>
            </a:r>
            <a:r>
              <a:rPr lang="ja-JP" altLang="ja-JP" kern="100" dirty="0">
                <a:solidFill>
                  <a:prstClr val="black"/>
                </a:solidFill>
                <a:latin typeface="Century"/>
                <a:ea typeface="HGｺﾞｼｯｸM"/>
                <a:cs typeface="Times New Roman"/>
              </a:rPr>
              <a:t>措置等の公表</a:t>
            </a:r>
            <a:endParaRPr lang="ja-JP" altLang="ja-JP" dirty="0">
              <a:solidFill>
                <a:prstClr val="black"/>
              </a:solidFill>
            </a:endParaRPr>
          </a:p>
        </p:txBody>
      </p:sp>
      <p:sp>
        <p:nvSpPr>
          <p:cNvPr id="22" name="Text Box 25"/>
          <p:cNvSpPr txBox="1">
            <a:spLocks noChangeArrowheads="1"/>
          </p:cNvSpPr>
          <p:nvPr/>
        </p:nvSpPr>
        <p:spPr bwMode="auto">
          <a:xfrm>
            <a:off x="1619672" y="5589240"/>
            <a:ext cx="685706" cy="443764"/>
          </a:xfrm>
          <a:prstGeom prst="rect">
            <a:avLst/>
          </a:prstGeom>
          <a:noFill/>
          <a:ln w="9525">
            <a:noFill/>
            <a:miter lim="800000"/>
            <a:headEnd/>
            <a:tailEnd/>
          </a:ln>
          <a:effectLst/>
        </p:spPr>
        <p:txBody>
          <a:bodyPr lIns="0" tIns="0" rIns="0" bIns="0" anchor="ctr" anchorCtr="1"/>
          <a:lstStyle/>
          <a:p>
            <a:pPr eaLnBrk="0" hangingPunct="0">
              <a:defRPr/>
            </a:pPr>
            <a:r>
              <a:rPr lang="ja-JP" altLang="en-US" dirty="0">
                <a:solidFill>
                  <a:prstClr val="black"/>
                </a:solidFill>
                <a:latin typeface="Arial" pitchFamily="34" charset="0"/>
              </a:rPr>
              <a:t>通報</a:t>
            </a:r>
            <a:endParaRPr lang="ja-JP" altLang="ja-JP" dirty="0">
              <a:solidFill>
                <a:prstClr val="black"/>
              </a:solidFill>
              <a:latin typeface="Arial" pitchFamily="34" charset="0"/>
            </a:endParaRPr>
          </a:p>
        </p:txBody>
      </p:sp>
      <p:sp>
        <p:nvSpPr>
          <p:cNvPr id="23" name="Text Box 25"/>
          <p:cNvSpPr txBox="1">
            <a:spLocks noChangeArrowheads="1"/>
          </p:cNvSpPr>
          <p:nvPr/>
        </p:nvSpPr>
        <p:spPr bwMode="auto">
          <a:xfrm>
            <a:off x="2627785" y="6165304"/>
            <a:ext cx="720080" cy="288032"/>
          </a:xfrm>
          <a:prstGeom prst="rect">
            <a:avLst/>
          </a:prstGeom>
          <a:noFill/>
          <a:ln w="9525">
            <a:noFill/>
            <a:miter lim="800000"/>
            <a:headEnd/>
            <a:tailEnd/>
          </a:ln>
          <a:effectLst/>
        </p:spPr>
        <p:txBody>
          <a:bodyPr lIns="0" tIns="0" rIns="0" bIns="0" anchor="ctr" anchorCtr="1"/>
          <a:lstStyle/>
          <a:p>
            <a:pPr eaLnBrk="0" hangingPunct="0">
              <a:defRPr/>
            </a:pPr>
            <a:r>
              <a:rPr lang="ja-JP" altLang="en-US" dirty="0">
                <a:solidFill>
                  <a:prstClr val="black"/>
                </a:solidFill>
                <a:latin typeface="Arial" pitchFamily="34" charset="0"/>
              </a:rPr>
              <a:t>通知</a:t>
            </a:r>
            <a:endParaRPr lang="ja-JP" altLang="ja-JP" dirty="0">
              <a:solidFill>
                <a:prstClr val="black"/>
              </a:solidFill>
              <a:latin typeface="Arial" pitchFamily="34" charset="0"/>
            </a:endParaRPr>
          </a:p>
        </p:txBody>
      </p:sp>
      <p:sp>
        <p:nvSpPr>
          <p:cNvPr id="24" name="Text Box 25"/>
          <p:cNvSpPr txBox="1">
            <a:spLocks noChangeArrowheads="1"/>
          </p:cNvSpPr>
          <p:nvPr/>
        </p:nvSpPr>
        <p:spPr bwMode="auto">
          <a:xfrm>
            <a:off x="3707905" y="5877272"/>
            <a:ext cx="720080" cy="288032"/>
          </a:xfrm>
          <a:prstGeom prst="rect">
            <a:avLst/>
          </a:prstGeom>
          <a:noFill/>
          <a:ln w="9525">
            <a:noFill/>
            <a:miter lim="800000"/>
            <a:headEnd/>
            <a:tailEnd/>
          </a:ln>
          <a:effectLst/>
        </p:spPr>
        <p:txBody>
          <a:bodyPr lIns="0" tIns="0" rIns="0" bIns="0" anchor="ctr" anchorCtr="1"/>
          <a:lstStyle/>
          <a:p>
            <a:pPr eaLnBrk="0" hangingPunct="0">
              <a:defRPr/>
            </a:pPr>
            <a:r>
              <a:rPr lang="ja-JP" altLang="en-US" dirty="0">
                <a:solidFill>
                  <a:prstClr val="black"/>
                </a:solidFill>
                <a:latin typeface="Arial" pitchFamily="34" charset="0"/>
              </a:rPr>
              <a:t>報告</a:t>
            </a:r>
            <a:endParaRPr lang="ja-JP" altLang="ja-JP" dirty="0">
              <a:solidFill>
                <a:prstClr val="black"/>
              </a:solidFill>
              <a:latin typeface="Arial" pitchFamily="34" charset="0"/>
            </a:endParaRPr>
          </a:p>
        </p:txBody>
      </p:sp>
      <p:sp>
        <p:nvSpPr>
          <p:cNvPr id="25" name="Text Box 17"/>
          <p:cNvSpPr txBox="1">
            <a:spLocks noChangeArrowheads="1"/>
          </p:cNvSpPr>
          <p:nvPr/>
        </p:nvSpPr>
        <p:spPr bwMode="auto">
          <a:xfrm>
            <a:off x="4355977" y="5517232"/>
            <a:ext cx="1152128" cy="360040"/>
          </a:xfrm>
          <a:prstGeom prst="rect">
            <a:avLst/>
          </a:prstGeom>
          <a:solidFill>
            <a:srgbClr val="CC99FF"/>
          </a:solidFill>
          <a:ln w="9525">
            <a:solidFill>
              <a:srgbClr val="000000"/>
            </a:solidFill>
            <a:miter lim="800000"/>
            <a:headEnd/>
            <a:tailEnd/>
          </a:ln>
          <a:effectLst>
            <a:outerShdw dist="35921" dir="2700000" algn="ctr" rotWithShape="0">
              <a:srgbClr val="808080"/>
            </a:outerShdw>
          </a:effectLst>
        </p:spPr>
        <p:txBody>
          <a:bodyPr lIns="74295" tIns="8890" rIns="74295" bIns="8890" anchor="ctr" anchorCtr="1"/>
          <a:lstStyle/>
          <a:p>
            <a:pPr eaLnBrk="0" hangingPunct="0">
              <a:defRPr/>
            </a:pPr>
            <a:r>
              <a:rPr lang="ja-JP" altLang="en-US" dirty="0">
                <a:solidFill>
                  <a:prstClr val="black"/>
                </a:solidFill>
                <a:latin typeface="Arial" pitchFamily="34" charset="0"/>
              </a:rPr>
              <a:t>労働局</a:t>
            </a:r>
            <a:endParaRPr lang="ja-JP" altLang="ja-JP" dirty="0">
              <a:solidFill>
                <a:prstClr val="black"/>
              </a:solidFill>
              <a:latin typeface="Arial" pitchFamily="34" charset="0"/>
            </a:endParaRPr>
          </a:p>
        </p:txBody>
      </p:sp>
      <p:sp>
        <p:nvSpPr>
          <p:cNvPr id="26" name="Line 9"/>
          <p:cNvSpPr>
            <a:spLocks noChangeShapeType="1"/>
          </p:cNvSpPr>
          <p:nvPr/>
        </p:nvSpPr>
        <p:spPr bwMode="auto">
          <a:xfrm>
            <a:off x="1475656" y="6093296"/>
            <a:ext cx="720080" cy="0"/>
          </a:xfrm>
          <a:prstGeom prst="line">
            <a:avLst/>
          </a:prstGeom>
          <a:noFill/>
          <a:ln w="9525">
            <a:solidFill>
              <a:srgbClr val="000000"/>
            </a:solidFill>
            <a:round/>
            <a:headEnd/>
            <a:tailEnd type="triangle" w="med" len="med"/>
          </a:ln>
        </p:spPr>
        <p:txBody>
          <a:bodyPr/>
          <a:lstStyle/>
          <a:p>
            <a:endParaRPr lang="ja-JP" altLang="en-US" sz="1200">
              <a:solidFill>
                <a:prstClr val="black"/>
              </a:solidFill>
            </a:endParaRPr>
          </a:p>
        </p:txBody>
      </p:sp>
      <p:sp>
        <p:nvSpPr>
          <p:cNvPr id="27" name="Line 9"/>
          <p:cNvSpPr>
            <a:spLocks noChangeShapeType="1"/>
          </p:cNvSpPr>
          <p:nvPr/>
        </p:nvSpPr>
        <p:spPr bwMode="auto">
          <a:xfrm>
            <a:off x="2699793" y="6093296"/>
            <a:ext cx="576064" cy="0"/>
          </a:xfrm>
          <a:prstGeom prst="line">
            <a:avLst/>
          </a:prstGeom>
          <a:noFill/>
          <a:ln w="9525">
            <a:solidFill>
              <a:srgbClr val="000000"/>
            </a:solidFill>
            <a:round/>
            <a:headEnd/>
            <a:tailEnd type="triangle" w="med" len="med"/>
          </a:ln>
        </p:spPr>
        <p:txBody>
          <a:bodyPr/>
          <a:lstStyle/>
          <a:p>
            <a:endParaRPr lang="ja-JP" altLang="en-US" sz="1200">
              <a:solidFill>
                <a:prstClr val="black"/>
              </a:solidFill>
            </a:endParaRPr>
          </a:p>
        </p:txBody>
      </p:sp>
      <p:sp>
        <p:nvSpPr>
          <p:cNvPr id="28" name="Line 9"/>
          <p:cNvSpPr>
            <a:spLocks noChangeShapeType="1"/>
          </p:cNvSpPr>
          <p:nvPr/>
        </p:nvSpPr>
        <p:spPr bwMode="auto">
          <a:xfrm>
            <a:off x="3707904" y="5733256"/>
            <a:ext cx="576064" cy="0"/>
          </a:xfrm>
          <a:prstGeom prst="line">
            <a:avLst/>
          </a:prstGeom>
          <a:noFill/>
          <a:ln w="9525">
            <a:solidFill>
              <a:srgbClr val="000000"/>
            </a:solidFill>
            <a:round/>
            <a:headEnd/>
            <a:tailEnd type="triangle" w="med" len="med"/>
          </a:ln>
        </p:spPr>
        <p:txBody>
          <a:bodyPr/>
          <a:lstStyle/>
          <a:p>
            <a:endParaRPr lang="ja-JP" altLang="en-US" sz="1200">
              <a:solidFill>
                <a:prstClr val="black"/>
              </a:solidFill>
            </a:endParaRPr>
          </a:p>
        </p:txBody>
      </p:sp>
      <p:sp>
        <p:nvSpPr>
          <p:cNvPr id="29" name="Line 9"/>
          <p:cNvSpPr>
            <a:spLocks noChangeShapeType="1"/>
          </p:cNvSpPr>
          <p:nvPr/>
        </p:nvSpPr>
        <p:spPr bwMode="auto">
          <a:xfrm>
            <a:off x="1475656" y="5661248"/>
            <a:ext cx="1800200" cy="0"/>
          </a:xfrm>
          <a:prstGeom prst="line">
            <a:avLst/>
          </a:prstGeom>
          <a:noFill/>
          <a:ln w="9525">
            <a:solidFill>
              <a:srgbClr val="000000"/>
            </a:solidFill>
            <a:round/>
            <a:headEnd/>
            <a:tailEnd type="triangle" w="med" len="med"/>
          </a:ln>
        </p:spPr>
        <p:txBody>
          <a:bodyPr/>
          <a:lstStyle/>
          <a:p>
            <a:endParaRPr lang="ja-JP" altLang="en-US" sz="1200">
              <a:solidFill>
                <a:prstClr val="black"/>
              </a:solidFill>
            </a:endParaRPr>
          </a:p>
        </p:txBody>
      </p:sp>
      <p:sp>
        <p:nvSpPr>
          <p:cNvPr id="30" name="テキスト ボックス 29"/>
          <p:cNvSpPr txBox="1"/>
          <p:nvPr/>
        </p:nvSpPr>
        <p:spPr>
          <a:xfrm>
            <a:off x="2627785" y="188640"/>
            <a:ext cx="3904659" cy="369332"/>
          </a:xfrm>
          <a:prstGeom prst="rect">
            <a:avLst/>
          </a:prstGeom>
          <a:noFill/>
        </p:spPr>
        <p:txBody>
          <a:bodyPr wrap="none" rtlCol="0">
            <a:spAutoFit/>
          </a:bodyPr>
          <a:lstStyle/>
          <a:p>
            <a:r>
              <a:rPr kumimoji="1" lang="ja-JP" altLang="en-US" dirty="0" smtClean="0"/>
              <a:t>障害者虐待防止等のスキーム　（</a:t>
            </a:r>
            <a:r>
              <a:rPr kumimoji="1" lang="en-US" altLang="ja-JP" dirty="0" smtClean="0"/>
              <a:t>P.19</a:t>
            </a:r>
            <a:r>
              <a:rPr kumimoji="1" lang="ja-JP" altLang="en-US" dirty="0" smtClean="0"/>
              <a:t>）</a:t>
            </a:r>
            <a:endParaRPr kumimoji="1" lang="ja-JP" altLang="en-US" dirty="0"/>
          </a:p>
        </p:txBody>
      </p:sp>
      <p:sp>
        <p:nvSpPr>
          <p:cNvPr id="19" name="Text Box 12"/>
          <p:cNvSpPr txBox="1">
            <a:spLocks noChangeArrowheads="1"/>
          </p:cNvSpPr>
          <p:nvPr/>
        </p:nvSpPr>
        <p:spPr bwMode="auto">
          <a:xfrm>
            <a:off x="1115616" y="5517232"/>
            <a:ext cx="432048" cy="1080120"/>
          </a:xfrm>
          <a:prstGeom prst="rect">
            <a:avLst/>
          </a:prstGeom>
          <a:solidFill>
            <a:srgbClr val="FF99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dirty="0">
                <a:solidFill>
                  <a:prstClr val="black"/>
                </a:solidFill>
                <a:latin typeface="Arial" pitchFamily="34" charset="0"/>
              </a:rPr>
              <a:t>虐待発見</a:t>
            </a:r>
            <a:endParaRPr lang="ja-JP" altLang="ja-JP" dirty="0">
              <a:solidFill>
                <a:prstClr val="black"/>
              </a:solidFill>
              <a:latin typeface="Arial" pitchFamily="34" charset="0"/>
            </a:endParaRPr>
          </a:p>
        </p:txBody>
      </p:sp>
      <p:sp>
        <p:nvSpPr>
          <p:cNvPr id="5" name="Text Box 12"/>
          <p:cNvSpPr txBox="1">
            <a:spLocks noChangeArrowheads="1"/>
          </p:cNvSpPr>
          <p:nvPr/>
        </p:nvSpPr>
        <p:spPr bwMode="auto">
          <a:xfrm>
            <a:off x="1115616" y="1556794"/>
            <a:ext cx="450703" cy="996867"/>
          </a:xfrm>
          <a:prstGeom prst="rect">
            <a:avLst/>
          </a:prstGeom>
          <a:solidFill>
            <a:srgbClr val="FF99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dirty="0">
                <a:solidFill>
                  <a:prstClr val="black"/>
                </a:solidFill>
                <a:latin typeface="Arial" pitchFamily="34" charset="0"/>
              </a:rPr>
              <a:t>虐待発見</a:t>
            </a:r>
            <a:endParaRPr lang="ja-JP" altLang="ja-JP" dirty="0">
              <a:solidFill>
                <a:prstClr val="black"/>
              </a:solidFill>
              <a:latin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971601" y="260648"/>
            <a:ext cx="7056784" cy="43204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3" name="角丸四角形 2"/>
          <p:cNvSpPr/>
          <p:nvPr/>
        </p:nvSpPr>
        <p:spPr>
          <a:xfrm>
            <a:off x="395536" y="2708920"/>
            <a:ext cx="8280920" cy="374441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251521" y="260650"/>
            <a:ext cx="8622704" cy="6001643"/>
          </a:xfrm>
          <a:prstGeom prst="rect">
            <a:avLst/>
          </a:prstGeom>
        </p:spPr>
        <p:txBody>
          <a:bodyPr wrap="square">
            <a:spAutoFit/>
          </a:bodyPr>
          <a:lstStyle/>
          <a:p>
            <a:pPr algn="ctr"/>
            <a:r>
              <a:rPr lang="ja-JP" altLang="en-US" sz="2400" dirty="0" smtClean="0">
                <a:solidFill>
                  <a:schemeClr val="bg1"/>
                </a:solidFill>
              </a:rPr>
              <a:t>２ 　障害者虐待の防止等に向けた基本的視点　（</a:t>
            </a:r>
            <a:r>
              <a:rPr lang="en-US" altLang="ja-JP" sz="2400" dirty="0" smtClean="0">
                <a:solidFill>
                  <a:schemeClr val="bg1"/>
                </a:solidFill>
              </a:rPr>
              <a:t>P.8</a:t>
            </a:r>
            <a:r>
              <a:rPr lang="ja-JP" altLang="en-US" sz="2400" dirty="0" smtClean="0">
                <a:solidFill>
                  <a:schemeClr val="bg1"/>
                </a:solidFill>
              </a:rPr>
              <a:t>）</a:t>
            </a:r>
            <a:endParaRPr lang="en-US" altLang="ja-JP" sz="2400" dirty="0" smtClean="0">
              <a:solidFill>
                <a:schemeClr val="bg1"/>
              </a:solidFill>
            </a:endParaRPr>
          </a:p>
          <a:p>
            <a:endParaRPr lang="ja-JP" altLang="en-US" sz="2400" dirty="0" smtClean="0"/>
          </a:p>
          <a:p>
            <a:r>
              <a:rPr lang="ja-JP" altLang="en-US" sz="2400" dirty="0" smtClean="0"/>
              <a:t>（１）障害者虐待防止と対応のポイント</a:t>
            </a:r>
          </a:p>
          <a:p>
            <a:r>
              <a:rPr lang="ja-JP" altLang="en-US" sz="2400" dirty="0" smtClean="0"/>
              <a:t>　　　障害者に対する虐待の発生予防から、虐待を受けた障害者　</a:t>
            </a:r>
            <a:endParaRPr lang="en-US" altLang="ja-JP" sz="2400" dirty="0" smtClean="0"/>
          </a:p>
          <a:p>
            <a:r>
              <a:rPr lang="ja-JP" altLang="en-US" sz="2400" dirty="0" smtClean="0"/>
              <a:t>　　が安定した生活を送れるようになるまで、障害者の</a:t>
            </a:r>
            <a:r>
              <a:rPr lang="ja-JP" altLang="en-US" sz="2400" dirty="0" smtClean="0">
                <a:solidFill>
                  <a:srgbClr val="FF0000"/>
                </a:solidFill>
              </a:rPr>
              <a:t>権利擁護を　</a:t>
            </a:r>
            <a:endParaRPr lang="en-US" altLang="ja-JP" sz="2400" dirty="0" smtClean="0">
              <a:solidFill>
                <a:srgbClr val="FF0000"/>
              </a:solidFill>
            </a:endParaRPr>
          </a:p>
          <a:p>
            <a:r>
              <a:rPr lang="ja-JP" altLang="en-US" sz="2400" dirty="0" smtClean="0">
                <a:solidFill>
                  <a:srgbClr val="FF0000"/>
                </a:solidFill>
              </a:rPr>
              <a:t>　　基本に置いた切れ目ない支援体制</a:t>
            </a:r>
            <a:r>
              <a:rPr lang="ja-JP" altLang="en-US" sz="2400" dirty="0" smtClean="0"/>
              <a:t>を構築する必要。</a:t>
            </a:r>
            <a:endParaRPr lang="en-US" altLang="ja-JP" sz="2400" dirty="0" smtClean="0"/>
          </a:p>
          <a:p>
            <a:endParaRPr lang="ja-JP" altLang="en-US" sz="2400" dirty="0" smtClean="0"/>
          </a:p>
          <a:p>
            <a:r>
              <a:rPr lang="ja-JP" altLang="en-US" sz="2400" dirty="0" smtClean="0"/>
              <a:t>　　ア 虐待を</a:t>
            </a:r>
            <a:r>
              <a:rPr lang="ja-JP" altLang="en-US" sz="2400" dirty="0" smtClean="0">
                <a:solidFill>
                  <a:srgbClr val="FF0000"/>
                </a:solidFill>
              </a:rPr>
              <a:t>未然に防ぐ</a:t>
            </a:r>
            <a:r>
              <a:rPr lang="ja-JP" altLang="en-US" sz="2400" dirty="0" smtClean="0"/>
              <a:t>ための積極的なアプローチ</a:t>
            </a:r>
            <a:endParaRPr lang="en-US" altLang="ja-JP" sz="2400" dirty="0" smtClean="0"/>
          </a:p>
          <a:p>
            <a:endParaRPr lang="ja-JP" altLang="en-US" sz="2400" dirty="0" smtClean="0"/>
          </a:p>
          <a:p>
            <a:r>
              <a:rPr lang="ja-JP" altLang="en-US" sz="2400" dirty="0" smtClean="0"/>
              <a:t>　　イ 虐待の</a:t>
            </a:r>
            <a:r>
              <a:rPr lang="ja-JP" altLang="en-US" sz="2400" dirty="0" smtClean="0">
                <a:solidFill>
                  <a:srgbClr val="FF0000"/>
                </a:solidFill>
              </a:rPr>
              <a:t>早期発見・早期対応</a:t>
            </a:r>
            <a:endParaRPr lang="en-US" altLang="ja-JP" sz="2400" dirty="0" smtClean="0">
              <a:solidFill>
                <a:srgbClr val="FF0000"/>
              </a:solidFill>
            </a:endParaRPr>
          </a:p>
          <a:p>
            <a:endParaRPr lang="en-US" altLang="ja-JP" sz="2400" dirty="0" smtClean="0"/>
          </a:p>
          <a:p>
            <a:r>
              <a:rPr lang="ja-JP" altLang="en-US" sz="2400" dirty="0" smtClean="0"/>
              <a:t>　　ウ 障害者の</a:t>
            </a:r>
            <a:r>
              <a:rPr lang="ja-JP" altLang="en-US" sz="2400" dirty="0" smtClean="0">
                <a:solidFill>
                  <a:srgbClr val="FF0000"/>
                </a:solidFill>
              </a:rPr>
              <a:t>安全確保を最優先</a:t>
            </a:r>
            <a:r>
              <a:rPr lang="ja-JP" altLang="en-US" sz="2400" dirty="0" smtClean="0"/>
              <a:t>する</a:t>
            </a:r>
          </a:p>
          <a:p>
            <a:endParaRPr lang="en-US" altLang="ja-JP" sz="2400" dirty="0" smtClean="0"/>
          </a:p>
          <a:p>
            <a:r>
              <a:rPr lang="ja-JP" altLang="en-US" sz="2400" dirty="0" smtClean="0"/>
              <a:t>　　エ 障害者の</a:t>
            </a:r>
            <a:r>
              <a:rPr lang="ja-JP" altLang="en-US" sz="2400" dirty="0" smtClean="0">
                <a:solidFill>
                  <a:srgbClr val="FF0000"/>
                </a:solidFill>
              </a:rPr>
              <a:t>自己決定の支援</a:t>
            </a:r>
            <a:r>
              <a:rPr lang="ja-JP" altLang="en-US" sz="2400" dirty="0" smtClean="0"/>
              <a:t>と</a:t>
            </a:r>
            <a:r>
              <a:rPr lang="ja-JP" altLang="en-US" sz="2400" dirty="0" smtClean="0">
                <a:solidFill>
                  <a:srgbClr val="FF0000"/>
                </a:solidFill>
              </a:rPr>
              <a:t>養護者の支援</a:t>
            </a:r>
          </a:p>
          <a:p>
            <a:endParaRPr lang="en-US" altLang="ja-JP" sz="2400" dirty="0" smtClean="0"/>
          </a:p>
          <a:p>
            <a:r>
              <a:rPr lang="ja-JP" altLang="en-US" sz="2400" dirty="0" smtClean="0"/>
              <a:t>　　オ </a:t>
            </a:r>
            <a:r>
              <a:rPr lang="ja-JP" altLang="en-US" sz="2400" dirty="0" smtClean="0">
                <a:solidFill>
                  <a:srgbClr val="FF0000"/>
                </a:solidFill>
              </a:rPr>
              <a:t>関係機関の連携・協力</a:t>
            </a:r>
            <a:r>
              <a:rPr lang="ja-JP" altLang="en-US" sz="2400" dirty="0" smtClean="0"/>
              <a:t>による対応と体制</a:t>
            </a:r>
            <a:endParaRPr lang="ja-JP" altLang="en-US"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251520" y="1988840"/>
            <a:ext cx="8568952" cy="302433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251521" y="332658"/>
            <a:ext cx="8622704" cy="4524315"/>
          </a:xfrm>
          <a:prstGeom prst="rect">
            <a:avLst/>
          </a:prstGeom>
        </p:spPr>
        <p:txBody>
          <a:bodyPr wrap="square">
            <a:spAutoFit/>
          </a:bodyPr>
          <a:lstStyle/>
          <a:p>
            <a:r>
              <a:rPr lang="ja-JP" altLang="en-US" sz="2400" dirty="0" smtClean="0"/>
              <a:t>（２）障害者虐待の判断に当たってのポイント　（</a:t>
            </a:r>
            <a:r>
              <a:rPr lang="en-US" altLang="ja-JP" sz="2400" dirty="0" smtClean="0"/>
              <a:t>P.10</a:t>
            </a:r>
            <a:r>
              <a:rPr lang="ja-JP" altLang="en-US" sz="2400" dirty="0" smtClean="0"/>
              <a:t>）</a:t>
            </a:r>
            <a:endParaRPr lang="en-US" altLang="ja-JP" sz="2400" dirty="0" smtClean="0"/>
          </a:p>
          <a:p>
            <a:r>
              <a:rPr lang="ja-JP" altLang="en-US" sz="2400" dirty="0" smtClean="0"/>
              <a:t>　　　虐待であるかどうかの判断に当たっては、以下のようなポイン</a:t>
            </a:r>
            <a:endParaRPr lang="en-US" altLang="ja-JP" sz="2400" dirty="0" smtClean="0"/>
          </a:p>
          <a:p>
            <a:r>
              <a:rPr lang="ja-JP" altLang="en-US" sz="2400" dirty="0" smtClean="0"/>
              <a:t>　　トに留意。虐待かどうかの判断が難しい場合は、</a:t>
            </a:r>
            <a:r>
              <a:rPr lang="ja-JP" altLang="en-US" sz="2400" dirty="0" smtClean="0">
                <a:solidFill>
                  <a:srgbClr val="FF0000"/>
                </a:solidFill>
              </a:rPr>
              <a:t>虐待でない</a:t>
            </a:r>
            <a:r>
              <a:rPr lang="ja-JP" altLang="en-US" sz="2400" dirty="0" err="1" smtClean="0">
                <a:solidFill>
                  <a:srgbClr val="FF0000"/>
                </a:solidFill>
              </a:rPr>
              <a:t>こ</a:t>
            </a:r>
            <a:endParaRPr lang="en-US" altLang="ja-JP" sz="2400" dirty="0" smtClean="0">
              <a:solidFill>
                <a:srgbClr val="FF0000"/>
              </a:solidFill>
            </a:endParaRPr>
          </a:p>
          <a:p>
            <a:r>
              <a:rPr lang="ja-JP" altLang="en-US" sz="2400" dirty="0" smtClean="0">
                <a:solidFill>
                  <a:srgbClr val="FF0000"/>
                </a:solidFill>
              </a:rPr>
              <a:t>　　</a:t>
            </a:r>
            <a:r>
              <a:rPr lang="ja-JP" altLang="en-US" sz="2400" dirty="0" err="1" smtClean="0">
                <a:solidFill>
                  <a:srgbClr val="FF0000"/>
                </a:solidFill>
              </a:rPr>
              <a:t>とが</a:t>
            </a:r>
            <a:r>
              <a:rPr lang="ja-JP" altLang="en-US" sz="2400" dirty="0" smtClean="0">
                <a:solidFill>
                  <a:srgbClr val="FF0000"/>
                </a:solidFill>
              </a:rPr>
              <a:t>確認できるまでは虐待事案として対応</a:t>
            </a:r>
            <a:r>
              <a:rPr lang="ja-JP" altLang="en-US" sz="2400" dirty="0" smtClean="0"/>
              <a:t>。</a:t>
            </a:r>
            <a:endParaRPr lang="en-US" altLang="ja-JP" sz="2400" dirty="0" smtClean="0"/>
          </a:p>
          <a:p>
            <a:endParaRPr lang="ja-JP" altLang="en-US" sz="2400" dirty="0" smtClean="0"/>
          </a:p>
          <a:p>
            <a:r>
              <a:rPr lang="ja-JP" altLang="en-US" sz="2400" dirty="0" smtClean="0"/>
              <a:t>　ア 虐待をしているという「自覚」は問わない</a:t>
            </a:r>
          </a:p>
          <a:p>
            <a:endParaRPr lang="en-US" altLang="ja-JP" sz="2400" dirty="0" smtClean="0"/>
          </a:p>
          <a:p>
            <a:r>
              <a:rPr lang="ja-JP" altLang="en-US" sz="2400" dirty="0" smtClean="0"/>
              <a:t>　イ 障害者本人の「自覚」は問わない</a:t>
            </a:r>
          </a:p>
          <a:p>
            <a:endParaRPr lang="en-US" altLang="ja-JP" sz="2400" dirty="0" smtClean="0"/>
          </a:p>
          <a:p>
            <a:r>
              <a:rPr lang="ja-JP" altLang="en-US" sz="2400" dirty="0" smtClean="0"/>
              <a:t>　ウ 親や家族の意向が障害者本人のニーズと異なる場合がある</a:t>
            </a:r>
            <a:endParaRPr lang="en-US" altLang="ja-JP" sz="2400" dirty="0" smtClean="0"/>
          </a:p>
          <a:p>
            <a:endParaRPr lang="en-US" altLang="ja-JP" sz="2400" dirty="0" smtClean="0"/>
          </a:p>
          <a:p>
            <a:r>
              <a:rPr lang="ja-JP" altLang="en-US" sz="2400" dirty="0" smtClean="0"/>
              <a:t>　エ 虐待の判断はチームで行う</a:t>
            </a:r>
            <a:endParaRPr lang="ja-JP" altLang="en-US"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755577" y="260648"/>
            <a:ext cx="7632848" cy="43204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3" name="角丸四角形 2"/>
          <p:cNvSpPr/>
          <p:nvPr/>
        </p:nvSpPr>
        <p:spPr>
          <a:xfrm>
            <a:off x="251520" y="2924944"/>
            <a:ext cx="8568952" cy="374441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251520" y="260650"/>
            <a:ext cx="8694712" cy="6370975"/>
          </a:xfrm>
          <a:prstGeom prst="rect">
            <a:avLst/>
          </a:prstGeom>
        </p:spPr>
        <p:txBody>
          <a:bodyPr wrap="square">
            <a:spAutoFit/>
          </a:bodyPr>
          <a:lstStyle/>
          <a:p>
            <a:pPr algn="ctr"/>
            <a:r>
              <a:rPr lang="ja-JP" altLang="en-US" sz="2400" dirty="0" smtClean="0">
                <a:solidFill>
                  <a:schemeClr val="bg1"/>
                </a:solidFill>
              </a:rPr>
              <a:t>３ 　障害者虐待の防止等に対する各主体の責務等　（</a:t>
            </a:r>
            <a:r>
              <a:rPr lang="en-US" altLang="ja-JP" sz="2400" dirty="0" smtClean="0">
                <a:solidFill>
                  <a:schemeClr val="bg1"/>
                </a:solidFill>
              </a:rPr>
              <a:t>P.12</a:t>
            </a:r>
            <a:r>
              <a:rPr lang="ja-JP" altLang="en-US" sz="2400" dirty="0" smtClean="0">
                <a:solidFill>
                  <a:schemeClr val="bg1"/>
                </a:solidFill>
              </a:rPr>
              <a:t>）</a:t>
            </a:r>
          </a:p>
          <a:p>
            <a:endParaRPr lang="en-US" altLang="ja-JP" sz="2400" dirty="0" smtClean="0"/>
          </a:p>
          <a:p>
            <a:r>
              <a:rPr lang="ja-JP" altLang="en-US" sz="2400" dirty="0" smtClean="0"/>
              <a:t>（１）</a:t>
            </a:r>
            <a:r>
              <a:rPr lang="ja-JP" altLang="en-US" sz="2400" dirty="0" smtClean="0">
                <a:solidFill>
                  <a:srgbClr val="FF0000"/>
                </a:solidFill>
              </a:rPr>
              <a:t>国及び地方公共団体の責務</a:t>
            </a:r>
          </a:p>
          <a:p>
            <a:r>
              <a:rPr lang="ja-JP" altLang="en-US" sz="2400" dirty="0" smtClean="0"/>
              <a:t>　　　障害者虐待防止法では、国及び地方公共団体は、障害者虐</a:t>
            </a:r>
            <a:endParaRPr lang="en-US" altLang="ja-JP" sz="2400" dirty="0" smtClean="0"/>
          </a:p>
          <a:p>
            <a:r>
              <a:rPr lang="ja-JP" altLang="en-US" sz="2400" dirty="0" smtClean="0"/>
              <a:t>　　待の防止、障害者虐待を受けた障害者の迅速かつ適切な保護</a:t>
            </a:r>
            <a:endParaRPr lang="en-US" altLang="ja-JP" sz="2400" dirty="0" smtClean="0"/>
          </a:p>
          <a:p>
            <a:r>
              <a:rPr lang="ja-JP" altLang="en-US" sz="2400" dirty="0" smtClean="0"/>
              <a:t>　　及び適切な養護者に対する支援等を行うため、以下の責務が</a:t>
            </a:r>
            <a:endParaRPr lang="en-US" altLang="ja-JP" sz="2400" dirty="0" smtClean="0"/>
          </a:p>
          <a:p>
            <a:r>
              <a:rPr lang="ja-JP" altLang="en-US" sz="2400" dirty="0" smtClean="0"/>
              <a:t>　　規定されている。</a:t>
            </a:r>
            <a:endParaRPr lang="en-US" altLang="ja-JP" sz="2400" dirty="0" smtClean="0"/>
          </a:p>
          <a:p>
            <a:endParaRPr lang="ja-JP" altLang="en-US" sz="2400" dirty="0" smtClean="0"/>
          </a:p>
          <a:p>
            <a:r>
              <a:rPr lang="ja-JP" altLang="en-US" sz="2400" dirty="0" smtClean="0"/>
              <a:t>　① 関係機関の連携強化、支援などの</a:t>
            </a:r>
            <a:r>
              <a:rPr lang="ja-JP" altLang="en-US" sz="2400" dirty="0" smtClean="0">
                <a:solidFill>
                  <a:srgbClr val="FF0000"/>
                </a:solidFill>
              </a:rPr>
              <a:t>体制整備</a:t>
            </a:r>
            <a:r>
              <a:rPr lang="ja-JP" altLang="en-US" sz="2400" dirty="0" smtClean="0"/>
              <a:t>（第</a:t>
            </a:r>
            <a:r>
              <a:rPr lang="en-US" altLang="ja-JP" sz="2400" dirty="0" smtClean="0"/>
              <a:t>4 </a:t>
            </a:r>
            <a:r>
              <a:rPr lang="ja-JP" altLang="en-US" sz="2400" dirty="0" smtClean="0"/>
              <a:t>条第</a:t>
            </a:r>
            <a:r>
              <a:rPr lang="en-US" altLang="ja-JP" sz="2400" dirty="0" smtClean="0"/>
              <a:t>1 </a:t>
            </a:r>
            <a:r>
              <a:rPr lang="ja-JP" altLang="en-US" sz="2400" dirty="0" smtClean="0"/>
              <a:t>項）</a:t>
            </a:r>
          </a:p>
          <a:p>
            <a:endParaRPr lang="en-US" altLang="ja-JP" sz="2400" dirty="0" smtClean="0"/>
          </a:p>
          <a:p>
            <a:r>
              <a:rPr lang="ja-JP" altLang="en-US" sz="2400" dirty="0" smtClean="0"/>
              <a:t>　② 人材の確保と資質向上のための</a:t>
            </a:r>
            <a:r>
              <a:rPr lang="ja-JP" altLang="en-US" sz="2400" dirty="0" smtClean="0">
                <a:solidFill>
                  <a:srgbClr val="FF0000"/>
                </a:solidFill>
              </a:rPr>
              <a:t>研修等</a:t>
            </a:r>
            <a:r>
              <a:rPr lang="ja-JP" altLang="en-US" sz="2400" dirty="0" smtClean="0"/>
              <a:t>（第</a:t>
            </a:r>
            <a:r>
              <a:rPr lang="en-US" altLang="ja-JP" sz="2400" dirty="0" smtClean="0"/>
              <a:t>4 </a:t>
            </a:r>
            <a:r>
              <a:rPr lang="ja-JP" altLang="en-US" sz="2400" dirty="0" smtClean="0"/>
              <a:t>条第</a:t>
            </a:r>
            <a:r>
              <a:rPr lang="en-US" altLang="ja-JP" sz="2400" dirty="0" smtClean="0"/>
              <a:t>2 </a:t>
            </a:r>
            <a:r>
              <a:rPr lang="ja-JP" altLang="en-US" sz="2400" dirty="0" smtClean="0"/>
              <a:t>項）</a:t>
            </a:r>
          </a:p>
          <a:p>
            <a:endParaRPr lang="en-US" altLang="ja-JP" sz="2400" dirty="0" smtClean="0"/>
          </a:p>
          <a:p>
            <a:r>
              <a:rPr lang="ja-JP" altLang="en-US" sz="2400" dirty="0" smtClean="0"/>
              <a:t>　③ 通報義務、救済制度に関する</a:t>
            </a:r>
            <a:r>
              <a:rPr lang="ja-JP" altLang="en-US" sz="2400" dirty="0" smtClean="0">
                <a:solidFill>
                  <a:srgbClr val="FF0000"/>
                </a:solidFill>
              </a:rPr>
              <a:t>広報・啓発</a:t>
            </a:r>
            <a:r>
              <a:rPr lang="ja-JP" altLang="en-US" sz="2400" dirty="0" smtClean="0"/>
              <a:t>（第</a:t>
            </a:r>
            <a:r>
              <a:rPr lang="en-US" altLang="ja-JP" sz="2400" dirty="0" smtClean="0"/>
              <a:t>4 </a:t>
            </a:r>
            <a:r>
              <a:rPr lang="ja-JP" altLang="en-US" sz="2400" dirty="0" smtClean="0"/>
              <a:t>条第</a:t>
            </a:r>
            <a:r>
              <a:rPr lang="en-US" altLang="ja-JP" sz="2400" dirty="0" smtClean="0"/>
              <a:t>3 </a:t>
            </a:r>
            <a:r>
              <a:rPr lang="ja-JP" altLang="en-US" sz="2400" dirty="0" smtClean="0"/>
              <a:t>項）</a:t>
            </a:r>
          </a:p>
          <a:p>
            <a:endParaRPr lang="en-US" altLang="ja-JP" sz="2400" dirty="0" smtClean="0"/>
          </a:p>
          <a:p>
            <a:r>
              <a:rPr lang="ja-JP" altLang="en-US" sz="2400" dirty="0" smtClean="0"/>
              <a:t>　④ 障害者虐待の防止等に関する</a:t>
            </a:r>
            <a:r>
              <a:rPr lang="ja-JP" altLang="en-US" sz="2400" dirty="0" smtClean="0">
                <a:solidFill>
                  <a:srgbClr val="FF0000"/>
                </a:solidFill>
              </a:rPr>
              <a:t>調査研究</a:t>
            </a:r>
            <a:r>
              <a:rPr lang="ja-JP" altLang="en-US" sz="2400" dirty="0" smtClean="0"/>
              <a:t>（第</a:t>
            </a:r>
            <a:r>
              <a:rPr lang="en-US" altLang="ja-JP" sz="2400" dirty="0" smtClean="0"/>
              <a:t>42 </a:t>
            </a:r>
            <a:r>
              <a:rPr lang="ja-JP" altLang="en-US" sz="2400" dirty="0" smtClean="0"/>
              <a:t>条）</a:t>
            </a:r>
          </a:p>
          <a:p>
            <a:endParaRPr lang="en-US" altLang="ja-JP" sz="2400" dirty="0" smtClean="0"/>
          </a:p>
          <a:p>
            <a:r>
              <a:rPr lang="ja-JP" altLang="en-US" sz="2400" dirty="0" smtClean="0"/>
              <a:t>　⑤ 成年後見制度の</a:t>
            </a:r>
            <a:r>
              <a:rPr lang="ja-JP" altLang="en-US" sz="2400" dirty="0" smtClean="0">
                <a:solidFill>
                  <a:srgbClr val="FF0000"/>
                </a:solidFill>
              </a:rPr>
              <a:t>利用の促進</a:t>
            </a:r>
            <a:r>
              <a:rPr lang="ja-JP" altLang="en-US" sz="2400" dirty="0" smtClean="0"/>
              <a:t>（第</a:t>
            </a:r>
            <a:r>
              <a:rPr lang="en-US" altLang="ja-JP" sz="2400" dirty="0" smtClean="0"/>
              <a:t>44 </a:t>
            </a:r>
            <a:r>
              <a:rPr lang="ja-JP" altLang="en-US" sz="2400" dirty="0" smtClean="0"/>
              <a:t>条）</a:t>
            </a:r>
            <a:endParaRPr lang="ja-JP" altLang="en-US"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323528" y="332656"/>
            <a:ext cx="8550696" cy="1569660"/>
          </a:xfrm>
          <a:prstGeom prst="rect">
            <a:avLst/>
          </a:prstGeom>
        </p:spPr>
        <p:txBody>
          <a:bodyPr wrap="square">
            <a:spAutoFit/>
          </a:bodyPr>
          <a:lstStyle/>
          <a:p>
            <a:r>
              <a:rPr lang="ja-JP" altLang="en-US" sz="2400" dirty="0" smtClean="0"/>
              <a:t>（２）国民の責務　（</a:t>
            </a:r>
            <a:r>
              <a:rPr lang="en-US" altLang="ja-JP" sz="2400" dirty="0" smtClean="0"/>
              <a:t>P.13</a:t>
            </a:r>
            <a:r>
              <a:rPr lang="ja-JP" altLang="en-US" sz="2400" dirty="0" smtClean="0"/>
              <a:t>）</a:t>
            </a:r>
          </a:p>
          <a:p>
            <a:r>
              <a:rPr lang="ja-JP" altLang="en-US" sz="2400" dirty="0" smtClean="0"/>
              <a:t>　　　国民は、障害者虐待の防止等に関する理解を深めるとともに、</a:t>
            </a:r>
            <a:endParaRPr lang="en-US" altLang="ja-JP" sz="2400" dirty="0" smtClean="0"/>
          </a:p>
          <a:p>
            <a:r>
              <a:rPr lang="ja-JP" altLang="en-US" sz="2400" dirty="0" smtClean="0"/>
              <a:t>　　国又は地方公共団体が講ずる施策に協力するよう努め</a:t>
            </a:r>
            <a:r>
              <a:rPr lang="ja-JP" altLang="en-US" sz="2400" dirty="0" err="1" smtClean="0"/>
              <a:t>な</a:t>
            </a:r>
            <a:r>
              <a:rPr lang="ja-JP" altLang="en-US" sz="2400" dirty="0" smtClean="0"/>
              <a:t>けれ</a:t>
            </a:r>
            <a:endParaRPr lang="en-US" altLang="ja-JP" sz="2400" dirty="0" smtClean="0"/>
          </a:p>
          <a:p>
            <a:r>
              <a:rPr lang="ja-JP" altLang="en-US" sz="2400" dirty="0" smtClean="0"/>
              <a:t>　　ばならない（第</a:t>
            </a:r>
            <a:r>
              <a:rPr lang="en-US" altLang="ja-JP" sz="2400" dirty="0" smtClean="0"/>
              <a:t>5 </a:t>
            </a:r>
            <a:r>
              <a:rPr lang="ja-JP" altLang="en-US" sz="2400" dirty="0" smtClean="0"/>
              <a:t>条）。</a:t>
            </a:r>
            <a:endParaRPr lang="ja-JP" altLang="en-US" sz="2400" dirty="0"/>
          </a:p>
        </p:txBody>
      </p:sp>
      <p:sp>
        <p:nvSpPr>
          <p:cNvPr id="3" name="角丸四角形 2"/>
          <p:cNvSpPr/>
          <p:nvPr/>
        </p:nvSpPr>
        <p:spPr>
          <a:xfrm>
            <a:off x="341785" y="3573016"/>
            <a:ext cx="8496944" cy="302433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23529" y="1916834"/>
            <a:ext cx="8587208" cy="4431983"/>
          </a:xfrm>
          <a:prstGeom prst="rect">
            <a:avLst/>
          </a:prstGeom>
        </p:spPr>
        <p:txBody>
          <a:bodyPr wrap="square">
            <a:spAutoFit/>
          </a:bodyPr>
          <a:lstStyle/>
          <a:p>
            <a:r>
              <a:rPr lang="ja-JP" altLang="en-US" sz="2400" dirty="0" smtClean="0"/>
              <a:t>（３）保健・医療・福祉等関係者の責務　（</a:t>
            </a:r>
            <a:r>
              <a:rPr lang="en-US" altLang="ja-JP" sz="2400" dirty="0" smtClean="0"/>
              <a:t>P.13</a:t>
            </a:r>
            <a:r>
              <a:rPr lang="ja-JP" altLang="en-US" sz="2400" dirty="0" smtClean="0"/>
              <a:t>）</a:t>
            </a:r>
          </a:p>
          <a:p>
            <a:r>
              <a:rPr lang="ja-JP" altLang="en-US" sz="2400" dirty="0" smtClean="0"/>
              <a:t>　　　保健・医療・福祉等関係者は、障害者虐待を発見しやすい立</a:t>
            </a:r>
            <a:endParaRPr lang="en-US" altLang="ja-JP" sz="2400" dirty="0" smtClean="0"/>
          </a:p>
          <a:p>
            <a:r>
              <a:rPr lang="ja-JP" altLang="en-US" sz="2400" dirty="0" smtClean="0"/>
              <a:t>　　場にあることを自覚し、障害者虐待の早期発見に努め</a:t>
            </a:r>
            <a:r>
              <a:rPr lang="ja-JP" altLang="en-US" sz="2400" dirty="0" err="1" smtClean="0"/>
              <a:t>な</a:t>
            </a:r>
            <a:r>
              <a:rPr lang="ja-JP" altLang="en-US" sz="2400" dirty="0" smtClean="0"/>
              <a:t>けれ</a:t>
            </a:r>
            <a:endParaRPr lang="en-US" altLang="ja-JP" sz="2400" dirty="0" smtClean="0"/>
          </a:p>
          <a:p>
            <a:r>
              <a:rPr lang="ja-JP" altLang="en-US" sz="2400" dirty="0" smtClean="0"/>
              <a:t>　　ばならない（第</a:t>
            </a:r>
            <a:r>
              <a:rPr lang="en-US" altLang="ja-JP" sz="2400" dirty="0" smtClean="0"/>
              <a:t>6 </a:t>
            </a:r>
            <a:r>
              <a:rPr lang="ja-JP" altLang="en-US" sz="2400" dirty="0" smtClean="0"/>
              <a:t>条第</a:t>
            </a:r>
            <a:r>
              <a:rPr lang="en-US" altLang="ja-JP" sz="2400" dirty="0" smtClean="0"/>
              <a:t>2 </a:t>
            </a:r>
            <a:r>
              <a:rPr lang="ja-JP" altLang="en-US" sz="2400" dirty="0" smtClean="0"/>
              <a:t>項）。</a:t>
            </a:r>
            <a:endParaRPr lang="en-US" altLang="ja-JP" sz="2400" dirty="0" smtClean="0"/>
          </a:p>
          <a:p>
            <a:endParaRPr lang="en-US" altLang="ja-JP" sz="2400" dirty="0" smtClean="0"/>
          </a:p>
          <a:p>
            <a:r>
              <a:rPr lang="ja-JP" altLang="en-US" sz="2400" dirty="0" smtClean="0">
                <a:solidFill>
                  <a:srgbClr val="FF0000"/>
                </a:solidFill>
              </a:rPr>
              <a:t>　</a:t>
            </a:r>
            <a:r>
              <a:rPr lang="ja-JP" altLang="en-US" sz="2300" dirty="0" smtClean="0">
                <a:solidFill>
                  <a:srgbClr val="FF0000"/>
                </a:solidFill>
              </a:rPr>
              <a:t>関係者</a:t>
            </a:r>
          </a:p>
          <a:p>
            <a:r>
              <a:rPr lang="ja-JP" altLang="en-US" sz="2300" dirty="0" smtClean="0"/>
              <a:t>　・ 障害福祉施設、学校、医療機関、保健所、障害者福祉関係団体</a:t>
            </a:r>
          </a:p>
          <a:p>
            <a:r>
              <a:rPr lang="ja-JP" altLang="en-US" sz="2300" dirty="0" smtClean="0"/>
              <a:t>　・ 障害者福祉施設従事者等、学校の教職員、医師、歯科医師、保</a:t>
            </a:r>
            <a:endParaRPr lang="en-US" altLang="ja-JP" sz="2300" dirty="0" smtClean="0"/>
          </a:p>
          <a:p>
            <a:r>
              <a:rPr lang="ja-JP" altLang="en-US" sz="2300" dirty="0" smtClean="0"/>
              <a:t>　　健師、弁護士、使用者 等</a:t>
            </a:r>
            <a:endParaRPr lang="en-US" altLang="ja-JP" sz="2300" dirty="0" smtClean="0"/>
          </a:p>
          <a:p>
            <a:endParaRPr lang="ja-JP" altLang="en-US" sz="2300" dirty="0" smtClean="0"/>
          </a:p>
          <a:p>
            <a:r>
              <a:rPr lang="ja-JP" altLang="en-US" sz="2300" dirty="0" smtClean="0"/>
              <a:t>　　これらの関係者は、国及び地方公共団体が講ずる施策に協力</a:t>
            </a:r>
            <a:endParaRPr lang="en-US" altLang="ja-JP" sz="2300" dirty="0" smtClean="0"/>
          </a:p>
          <a:p>
            <a:r>
              <a:rPr lang="ja-JP" altLang="en-US" sz="2300" dirty="0" smtClean="0"/>
              <a:t>　するよう努めなければならない（第</a:t>
            </a:r>
            <a:r>
              <a:rPr lang="en-US" altLang="ja-JP" sz="2300" dirty="0" smtClean="0"/>
              <a:t>6 </a:t>
            </a:r>
            <a:r>
              <a:rPr lang="ja-JP" altLang="en-US" sz="2300" dirty="0" smtClean="0"/>
              <a:t>条第</a:t>
            </a:r>
            <a:r>
              <a:rPr lang="en-US" altLang="ja-JP" sz="2300" dirty="0" smtClean="0"/>
              <a:t>3 </a:t>
            </a:r>
            <a:r>
              <a:rPr lang="ja-JP" altLang="en-US" sz="2300" dirty="0" smtClean="0"/>
              <a:t>項）。</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79513" y="908720"/>
            <a:ext cx="8820472" cy="223224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79513" y="3068960"/>
            <a:ext cx="8820472" cy="3312368"/>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179513" y="332658"/>
            <a:ext cx="8820472" cy="5970865"/>
          </a:xfrm>
          <a:prstGeom prst="rect">
            <a:avLst/>
          </a:prstGeom>
        </p:spPr>
        <p:txBody>
          <a:bodyPr wrap="square">
            <a:spAutoFit/>
          </a:bodyPr>
          <a:lstStyle/>
          <a:p>
            <a:r>
              <a:rPr lang="ja-JP" altLang="en-US" sz="2000" dirty="0" smtClean="0"/>
              <a:t>以下の関係者にそれぞれの責務を規定。</a:t>
            </a:r>
            <a:endParaRPr lang="en-US" altLang="ja-JP" sz="2000" dirty="0" smtClean="0"/>
          </a:p>
          <a:p>
            <a:endParaRPr lang="ja-JP" altLang="en-US" sz="2000" dirty="0" smtClean="0"/>
          </a:p>
          <a:p>
            <a:r>
              <a:rPr lang="ja-JP" altLang="en-US" dirty="0" smtClean="0"/>
              <a:t>① </a:t>
            </a:r>
            <a:r>
              <a:rPr lang="ja-JP" altLang="en-US" dirty="0" smtClean="0">
                <a:solidFill>
                  <a:srgbClr val="FF0000"/>
                </a:solidFill>
              </a:rPr>
              <a:t>障害者福祉施設の設置者等</a:t>
            </a:r>
          </a:p>
          <a:p>
            <a:r>
              <a:rPr lang="ja-JP" altLang="en-US" dirty="0" smtClean="0"/>
              <a:t>　　障害福祉施設従事者等の研修の実施、苦情処理体制の整備など障害者福祉施設</a:t>
            </a:r>
            <a:endParaRPr lang="en-US" altLang="ja-JP" dirty="0" smtClean="0"/>
          </a:p>
          <a:p>
            <a:r>
              <a:rPr lang="ja-JP" altLang="en-US" dirty="0" smtClean="0"/>
              <a:t>　従事者等による虐待の防止等のための措置（第</a:t>
            </a:r>
            <a:r>
              <a:rPr lang="en-US" altLang="ja-JP" dirty="0" smtClean="0"/>
              <a:t>15 </a:t>
            </a:r>
            <a:r>
              <a:rPr lang="ja-JP" altLang="en-US" dirty="0" smtClean="0"/>
              <a:t>条）</a:t>
            </a:r>
            <a:endParaRPr lang="en-US" altLang="ja-JP" dirty="0" smtClean="0"/>
          </a:p>
          <a:p>
            <a:endParaRPr lang="ja-JP" altLang="en-US" dirty="0" smtClean="0"/>
          </a:p>
          <a:p>
            <a:r>
              <a:rPr lang="ja-JP" altLang="en-US" dirty="0" smtClean="0"/>
              <a:t>② </a:t>
            </a:r>
            <a:r>
              <a:rPr lang="ja-JP" altLang="en-US" dirty="0" smtClean="0">
                <a:solidFill>
                  <a:srgbClr val="FF0000"/>
                </a:solidFill>
              </a:rPr>
              <a:t>使用者</a:t>
            </a:r>
          </a:p>
          <a:p>
            <a:r>
              <a:rPr lang="ja-JP" altLang="en-US" dirty="0" smtClean="0"/>
              <a:t>　　労働者の研修の実施、苦情処理の体制の整備などの使用者による障害者虐待防止</a:t>
            </a:r>
            <a:endParaRPr lang="en-US" altLang="ja-JP" dirty="0" smtClean="0"/>
          </a:p>
          <a:p>
            <a:r>
              <a:rPr lang="ja-JP" altLang="en-US" dirty="0" smtClean="0"/>
              <a:t>　等のための措置（第</a:t>
            </a:r>
            <a:r>
              <a:rPr lang="en-US" altLang="ja-JP" dirty="0" smtClean="0"/>
              <a:t>21 </a:t>
            </a:r>
            <a:r>
              <a:rPr lang="ja-JP" altLang="en-US" dirty="0" smtClean="0"/>
              <a:t>条）</a:t>
            </a:r>
          </a:p>
          <a:p>
            <a:endParaRPr lang="en-US" altLang="ja-JP" dirty="0" smtClean="0"/>
          </a:p>
          <a:p>
            <a:r>
              <a:rPr lang="ja-JP" altLang="en-US" dirty="0" smtClean="0"/>
              <a:t>③ </a:t>
            </a:r>
            <a:r>
              <a:rPr lang="ja-JP" altLang="en-US" dirty="0" smtClean="0">
                <a:solidFill>
                  <a:srgbClr val="FF0000"/>
                </a:solidFill>
              </a:rPr>
              <a:t>学校の長</a:t>
            </a:r>
          </a:p>
          <a:p>
            <a:r>
              <a:rPr lang="ja-JP" altLang="en-US" dirty="0" smtClean="0"/>
              <a:t>　　教職員、児童、生徒、学生その他の関係者に対する研修の実施及び普及啓発、相</a:t>
            </a:r>
            <a:endParaRPr lang="en-US" altLang="ja-JP" dirty="0" smtClean="0"/>
          </a:p>
          <a:p>
            <a:r>
              <a:rPr lang="ja-JP" altLang="en-US" dirty="0" smtClean="0"/>
              <a:t>　談体制の整備、虐待に対処するための措置などの虐待を防止するための措置（第</a:t>
            </a:r>
            <a:r>
              <a:rPr lang="en-US" altLang="ja-JP" dirty="0" smtClean="0"/>
              <a:t>29 </a:t>
            </a:r>
            <a:r>
              <a:rPr lang="ja-JP" altLang="en-US" dirty="0" smtClean="0"/>
              <a:t>条）</a:t>
            </a:r>
            <a:endParaRPr lang="en-US" altLang="ja-JP" dirty="0" smtClean="0"/>
          </a:p>
          <a:p>
            <a:endParaRPr lang="en-US" altLang="ja-JP" dirty="0" smtClean="0"/>
          </a:p>
          <a:p>
            <a:r>
              <a:rPr lang="ja-JP" altLang="en-US" dirty="0" smtClean="0"/>
              <a:t>④ </a:t>
            </a:r>
            <a:r>
              <a:rPr lang="ja-JP" altLang="en-US" dirty="0" smtClean="0">
                <a:solidFill>
                  <a:srgbClr val="FF0000"/>
                </a:solidFill>
              </a:rPr>
              <a:t>保育所等の長</a:t>
            </a:r>
          </a:p>
          <a:p>
            <a:r>
              <a:rPr lang="ja-JP" altLang="en-US" dirty="0" smtClean="0"/>
              <a:t>　　保育所等の職員その他の関係者に対する研修の実施及び普及啓発、相談体制の整</a:t>
            </a:r>
            <a:endParaRPr lang="en-US" altLang="ja-JP" dirty="0" smtClean="0"/>
          </a:p>
          <a:p>
            <a:r>
              <a:rPr lang="ja-JP" altLang="en-US" dirty="0" smtClean="0"/>
              <a:t>　備、虐待に対処するための措置などの虐待を防止するための措置（第</a:t>
            </a:r>
            <a:r>
              <a:rPr lang="en-US" altLang="ja-JP" dirty="0" smtClean="0"/>
              <a:t>30</a:t>
            </a:r>
            <a:r>
              <a:rPr lang="ja-JP" altLang="en-US" dirty="0" smtClean="0"/>
              <a:t>条）</a:t>
            </a:r>
          </a:p>
          <a:p>
            <a:endParaRPr lang="en-US" altLang="ja-JP" dirty="0" smtClean="0"/>
          </a:p>
          <a:p>
            <a:r>
              <a:rPr lang="ja-JP" altLang="en-US" dirty="0" smtClean="0"/>
              <a:t>⑤ </a:t>
            </a:r>
            <a:r>
              <a:rPr lang="ja-JP" altLang="en-US" dirty="0" smtClean="0">
                <a:solidFill>
                  <a:srgbClr val="FF0000"/>
                </a:solidFill>
              </a:rPr>
              <a:t>医療機関の管理者</a:t>
            </a:r>
          </a:p>
          <a:p>
            <a:r>
              <a:rPr lang="ja-JP" altLang="en-US" dirty="0" smtClean="0"/>
              <a:t>　　医療機関の職員その他の関係者に対する研修の実施及び普及啓発、相談体制の整</a:t>
            </a:r>
            <a:endParaRPr lang="en-US" altLang="ja-JP" dirty="0" smtClean="0"/>
          </a:p>
          <a:p>
            <a:r>
              <a:rPr lang="ja-JP" altLang="en-US" dirty="0" smtClean="0"/>
              <a:t>　備、虐待に対処するための措置などの虐待を防止するための措置（第</a:t>
            </a:r>
            <a:r>
              <a:rPr lang="en-US" altLang="ja-JP" dirty="0" smtClean="0"/>
              <a:t>31</a:t>
            </a:r>
            <a:r>
              <a:rPr lang="ja-JP" altLang="en-US" dirty="0" smtClean="0"/>
              <a:t>条）</a:t>
            </a:r>
            <a:endParaRPr lang="ja-JP"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51520" y="1268760"/>
            <a:ext cx="8568952" cy="3785652"/>
          </a:xfrm>
          <a:prstGeom prst="rect">
            <a:avLst/>
          </a:prstGeom>
          <a:noFill/>
        </p:spPr>
        <p:txBody>
          <a:bodyPr wrap="square" rtlCol="0">
            <a:spAutoFit/>
          </a:bodyPr>
          <a:lstStyle/>
          <a:p>
            <a:pPr algn="just"/>
            <a:r>
              <a:rPr lang="ja-JP" altLang="en-US" sz="1600" dirty="0" smtClean="0">
                <a:solidFill>
                  <a:srgbClr val="FF0000"/>
                </a:solidFill>
              </a:rPr>
              <a:t>平成</a:t>
            </a:r>
            <a:r>
              <a:rPr lang="en-US" altLang="ja-JP" sz="1600" dirty="0" smtClean="0">
                <a:solidFill>
                  <a:srgbClr val="FF0000"/>
                </a:solidFill>
              </a:rPr>
              <a:t>12</a:t>
            </a:r>
            <a:r>
              <a:rPr lang="ja-JP" altLang="en-US" sz="1600" dirty="0" smtClean="0">
                <a:solidFill>
                  <a:srgbClr val="FF0000"/>
                </a:solidFill>
              </a:rPr>
              <a:t>年</a:t>
            </a:r>
            <a:endParaRPr lang="en-US" altLang="ja-JP" sz="1600" dirty="0" smtClean="0">
              <a:solidFill>
                <a:srgbClr val="FF0000"/>
              </a:solidFill>
            </a:endParaRPr>
          </a:p>
          <a:p>
            <a:pPr algn="just"/>
            <a:r>
              <a:rPr lang="ja-JP" altLang="en-US" sz="1600" dirty="0" smtClean="0"/>
              <a:t>児童虐待の防止等に関する法律成立</a:t>
            </a:r>
            <a:endParaRPr lang="en-US" altLang="ja-JP" sz="1600" dirty="0" smtClean="0"/>
          </a:p>
          <a:p>
            <a:pPr algn="just"/>
            <a:endParaRPr lang="en-US" altLang="ja-JP" sz="1600" dirty="0" smtClean="0"/>
          </a:p>
          <a:p>
            <a:pPr algn="just"/>
            <a:r>
              <a:rPr lang="ja-JP" altLang="en-US" sz="1600" dirty="0" smtClean="0">
                <a:solidFill>
                  <a:srgbClr val="FF0000"/>
                </a:solidFill>
              </a:rPr>
              <a:t>平成</a:t>
            </a:r>
            <a:r>
              <a:rPr lang="en-US" altLang="ja-JP" sz="1600" dirty="0" smtClean="0">
                <a:solidFill>
                  <a:srgbClr val="FF0000"/>
                </a:solidFill>
              </a:rPr>
              <a:t>13</a:t>
            </a:r>
            <a:r>
              <a:rPr lang="ja-JP" altLang="en-US" sz="1600" dirty="0" smtClean="0">
                <a:solidFill>
                  <a:srgbClr val="FF0000"/>
                </a:solidFill>
              </a:rPr>
              <a:t>年</a:t>
            </a:r>
            <a:endParaRPr lang="en-US" altLang="ja-JP" sz="1600" dirty="0" smtClean="0">
              <a:solidFill>
                <a:srgbClr val="FF0000"/>
              </a:solidFill>
            </a:endParaRPr>
          </a:p>
          <a:p>
            <a:pPr algn="just"/>
            <a:r>
              <a:rPr lang="ja-JP" altLang="en-US" sz="1600" dirty="0" smtClean="0"/>
              <a:t>配偶者からの暴力の防止及び被害者の保護に関する法律（ＤＶ防止法）成立</a:t>
            </a:r>
            <a:endParaRPr lang="en-US" altLang="ja-JP" sz="1600" dirty="0" smtClean="0"/>
          </a:p>
          <a:p>
            <a:pPr algn="just"/>
            <a:endParaRPr kumimoji="1" lang="en-US" altLang="ja-JP" sz="1600" dirty="0" smtClean="0">
              <a:solidFill>
                <a:srgbClr val="FF0000"/>
              </a:solidFill>
            </a:endParaRPr>
          </a:p>
          <a:p>
            <a:pPr algn="just"/>
            <a:r>
              <a:rPr kumimoji="1" lang="ja-JP" altLang="en-US" sz="1600" dirty="0" smtClean="0">
                <a:solidFill>
                  <a:srgbClr val="FF0000"/>
                </a:solidFill>
              </a:rPr>
              <a:t>平成</a:t>
            </a:r>
            <a:r>
              <a:rPr kumimoji="1" lang="en-US" altLang="ja-JP" sz="1600" dirty="0" smtClean="0">
                <a:solidFill>
                  <a:srgbClr val="FF0000"/>
                </a:solidFill>
              </a:rPr>
              <a:t>17</a:t>
            </a:r>
            <a:r>
              <a:rPr kumimoji="1" lang="ja-JP" altLang="en-US" sz="1600" dirty="0" smtClean="0">
                <a:solidFill>
                  <a:srgbClr val="FF0000"/>
                </a:solidFill>
              </a:rPr>
              <a:t>年</a:t>
            </a:r>
            <a:endParaRPr kumimoji="1" lang="en-US" altLang="ja-JP" sz="1600" dirty="0" smtClean="0">
              <a:solidFill>
                <a:srgbClr val="FF0000"/>
              </a:solidFill>
            </a:endParaRPr>
          </a:p>
          <a:p>
            <a:pPr algn="just"/>
            <a:r>
              <a:rPr kumimoji="1" lang="ja-JP" altLang="en-US" sz="1600" dirty="0" smtClean="0"/>
              <a:t>厚生労働省「障害者虐待防止についての勉強会」</a:t>
            </a:r>
            <a:endParaRPr kumimoji="1" lang="en-US" altLang="ja-JP" sz="1600" dirty="0" smtClean="0"/>
          </a:p>
          <a:p>
            <a:pPr algn="just"/>
            <a:endParaRPr lang="en-US" altLang="ja-JP" sz="1600" dirty="0" smtClean="0">
              <a:solidFill>
                <a:srgbClr val="FF0000"/>
              </a:solidFill>
            </a:endParaRPr>
          </a:p>
          <a:p>
            <a:pPr algn="just"/>
            <a:r>
              <a:rPr lang="ja-JP" altLang="en-US" sz="1600" dirty="0" smtClean="0">
                <a:solidFill>
                  <a:srgbClr val="FF0000"/>
                </a:solidFill>
              </a:rPr>
              <a:t>平成</a:t>
            </a:r>
            <a:r>
              <a:rPr lang="en-US" altLang="ja-JP" sz="1600" dirty="0" smtClean="0">
                <a:solidFill>
                  <a:srgbClr val="FF0000"/>
                </a:solidFill>
              </a:rPr>
              <a:t>17</a:t>
            </a:r>
            <a:r>
              <a:rPr lang="ja-JP" altLang="en-US" sz="1600" dirty="0" smtClean="0">
                <a:solidFill>
                  <a:srgbClr val="FF0000"/>
                </a:solidFill>
              </a:rPr>
              <a:t>年</a:t>
            </a:r>
            <a:r>
              <a:rPr lang="en-US" altLang="ja-JP" sz="1600" dirty="0" smtClean="0">
                <a:solidFill>
                  <a:srgbClr val="FF0000"/>
                </a:solidFill>
              </a:rPr>
              <a:t>11</a:t>
            </a:r>
            <a:r>
              <a:rPr lang="ja-JP" altLang="en-US" sz="1600" dirty="0" smtClean="0">
                <a:solidFill>
                  <a:srgbClr val="FF0000"/>
                </a:solidFill>
              </a:rPr>
              <a:t>月</a:t>
            </a:r>
            <a:endParaRPr lang="en-US" altLang="ja-JP" sz="1600" dirty="0" smtClean="0">
              <a:solidFill>
                <a:srgbClr val="FF0000"/>
              </a:solidFill>
            </a:endParaRPr>
          </a:p>
          <a:p>
            <a:pPr algn="just"/>
            <a:r>
              <a:rPr lang="ja-JP" altLang="en-US" sz="1600" dirty="0" smtClean="0"/>
              <a:t>高齢者虐待の防止、高齢者の養護者に対する支援等に関する法律成立</a:t>
            </a:r>
            <a:endParaRPr lang="en-US" altLang="ja-JP" sz="1600" dirty="0" smtClean="0"/>
          </a:p>
          <a:p>
            <a:pPr algn="just"/>
            <a:r>
              <a:rPr kumimoji="1" lang="ja-JP" altLang="en-US" sz="1600" dirty="0" smtClean="0"/>
              <a:t>附則</a:t>
            </a:r>
            <a:r>
              <a:rPr kumimoji="1" lang="en-US" altLang="ja-JP" sz="1600" dirty="0" smtClean="0"/>
              <a:t>2</a:t>
            </a:r>
            <a:r>
              <a:rPr kumimoji="1" lang="ja-JP" altLang="en-US" sz="1600" dirty="0" smtClean="0"/>
              <a:t>項</a:t>
            </a:r>
            <a:endParaRPr kumimoji="1" lang="en-US" altLang="ja-JP" sz="1600" dirty="0" smtClean="0"/>
          </a:p>
          <a:p>
            <a:pPr algn="just"/>
            <a:r>
              <a:rPr lang="ja-JP" altLang="en-US" sz="1600" dirty="0" smtClean="0"/>
              <a:t>「高齢者</a:t>
            </a:r>
            <a:r>
              <a:rPr lang="en-US" altLang="ja-JP" sz="1600" dirty="0" smtClean="0"/>
              <a:t>〔65</a:t>
            </a:r>
            <a:r>
              <a:rPr lang="ja-JP" altLang="en-US" sz="1600" dirty="0" smtClean="0"/>
              <a:t>歳以下の者</a:t>
            </a:r>
            <a:r>
              <a:rPr lang="en-US" altLang="ja-JP" sz="1600" dirty="0" smtClean="0"/>
              <a:t>〕</a:t>
            </a:r>
            <a:r>
              <a:rPr lang="ja-JP" altLang="en-US" sz="1600" dirty="0" smtClean="0"/>
              <a:t>以外の者であって精神上又は身体上の理由により養護を必要とするもの」（障害者等）に対する虐待の防止等のための制度については、速やかに検討が加えられ、その結果に基づいて必要な措置が講ぜられるものとする旨が定められた。</a:t>
            </a:r>
            <a:endParaRPr lang="en-US" altLang="ja-JP" sz="1600" dirty="0" smtClean="0"/>
          </a:p>
        </p:txBody>
      </p:sp>
      <p:cxnSp>
        <p:nvCxnSpPr>
          <p:cNvPr id="5" name="直線コネクタ 6"/>
          <p:cNvCxnSpPr>
            <a:cxnSpLocks noChangeShapeType="1"/>
          </p:cNvCxnSpPr>
          <p:nvPr/>
        </p:nvCxnSpPr>
        <p:spPr bwMode="auto">
          <a:xfrm>
            <a:off x="251520" y="1916832"/>
            <a:ext cx="8640000" cy="1587"/>
          </a:xfrm>
          <a:prstGeom prst="line">
            <a:avLst/>
          </a:prstGeom>
          <a:noFill/>
          <a:ln w="9525" algn="ctr">
            <a:solidFill>
              <a:srgbClr val="00B0F0"/>
            </a:solidFill>
            <a:prstDash val="dash"/>
            <a:round/>
            <a:headEnd/>
            <a:tailEnd/>
          </a:ln>
        </p:spPr>
      </p:cxnSp>
      <p:cxnSp>
        <p:nvCxnSpPr>
          <p:cNvPr id="6" name="直線コネクタ 6"/>
          <p:cNvCxnSpPr>
            <a:cxnSpLocks noChangeShapeType="1"/>
          </p:cNvCxnSpPr>
          <p:nvPr/>
        </p:nvCxnSpPr>
        <p:spPr bwMode="auto">
          <a:xfrm>
            <a:off x="251520" y="2636912"/>
            <a:ext cx="8640000" cy="1587"/>
          </a:xfrm>
          <a:prstGeom prst="line">
            <a:avLst/>
          </a:prstGeom>
          <a:noFill/>
          <a:ln w="9525" algn="ctr">
            <a:solidFill>
              <a:srgbClr val="00B0F0"/>
            </a:solidFill>
            <a:prstDash val="dash"/>
            <a:round/>
            <a:headEnd/>
            <a:tailEnd/>
          </a:ln>
        </p:spPr>
      </p:cxnSp>
      <p:cxnSp>
        <p:nvCxnSpPr>
          <p:cNvPr id="7" name="直線コネクタ 6"/>
          <p:cNvCxnSpPr>
            <a:cxnSpLocks noChangeShapeType="1"/>
          </p:cNvCxnSpPr>
          <p:nvPr/>
        </p:nvCxnSpPr>
        <p:spPr bwMode="auto">
          <a:xfrm>
            <a:off x="251520" y="3429000"/>
            <a:ext cx="8640000" cy="1587"/>
          </a:xfrm>
          <a:prstGeom prst="line">
            <a:avLst/>
          </a:prstGeom>
          <a:noFill/>
          <a:ln w="9525" algn="ctr">
            <a:solidFill>
              <a:srgbClr val="00B0F0"/>
            </a:solidFill>
            <a:prstDash val="dash"/>
            <a:round/>
            <a:headEnd/>
            <a:tailEnd/>
          </a:ln>
        </p:spPr>
      </p:cxnSp>
      <p:sp>
        <p:nvSpPr>
          <p:cNvPr id="8" name="角丸四角形 7"/>
          <p:cNvSpPr/>
          <p:nvPr/>
        </p:nvSpPr>
        <p:spPr>
          <a:xfrm>
            <a:off x="611560" y="332656"/>
            <a:ext cx="7704856" cy="50405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b="1" dirty="0" smtClean="0">
                <a:solidFill>
                  <a:schemeClr val="bg1"/>
                </a:solidFill>
                <a:latin typeface="Calibri" pitchFamily="34" charset="0"/>
              </a:rPr>
              <a:t>「障害者虐待の防止、障害者の養護者に対する支援等に関する法律」の経緯</a:t>
            </a:r>
            <a:endParaRPr lang="en-US" altLang="ja-JP" b="1" dirty="0" smtClean="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1835697" y="188640"/>
            <a:ext cx="5328592" cy="43204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251521" y="188642"/>
            <a:ext cx="8622704" cy="5324535"/>
          </a:xfrm>
          <a:prstGeom prst="rect">
            <a:avLst/>
          </a:prstGeom>
        </p:spPr>
        <p:txBody>
          <a:bodyPr wrap="square">
            <a:spAutoFit/>
          </a:bodyPr>
          <a:lstStyle/>
          <a:p>
            <a:pPr algn="ctr"/>
            <a:r>
              <a:rPr lang="ja-JP" altLang="en-US" sz="2000" dirty="0" smtClean="0">
                <a:solidFill>
                  <a:schemeClr val="bg1"/>
                </a:solidFill>
              </a:rPr>
              <a:t>４ 　市町村及び都道府県の役割と責務　（</a:t>
            </a:r>
            <a:r>
              <a:rPr lang="en-US" altLang="ja-JP" sz="2000" dirty="0" smtClean="0">
                <a:solidFill>
                  <a:schemeClr val="bg1"/>
                </a:solidFill>
              </a:rPr>
              <a:t>P.15</a:t>
            </a:r>
            <a:r>
              <a:rPr lang="ja-JP" altLang="en-US" sz="2000" dirty="0" smtClean="0">
                <a:solidFill>
                  <a:schemeClr val="bg1"/>
                </a:solidFill>
              </a:rPr>
              <a:t>）</a:t>
            </a:r>
            <a:endParaRPr lang="en-US" altLang="ja-JP" sz="2000" dirty="0" smtClean="0">
              <a:solidFill>
                <a:schemeClr val="bg1"/>
              </a:solidFill>
            </a:endParaRPr>
          </a:p>
          <a:p>
            <a:endParaRPr lang="ja-JP" altLang="en-US" sz="2000" dirty="0" smtClean="0"/>
          </a:p>
          <a:p>
            <a:r>
              <a:rPr lang="ja-JP" altLang="en-US" sz="2000" dirty="0" smtClean="0"/>
              <a:t>（１）市町村の役割と責務</a:t>
            </a:r>
            <a:endParaRPr lang="en-US" altLang="ja-JP" sz="2000" dirty="0" smtClean="0"/>
          </a:p>
          <a:p>
            <a:r>
              <a:rPr lang="ja-JP" altLang="en-US" sz="2000" dirty="0" smtClean="0">
                <a:solidFill>
                  <a:schemeClr val="tx2"/>
                </a:solidFill>
              </a:rPr>
              <a:t>ア 養護者による障害者虐待について</a:t>
            </a:r>
          </a:p>
          <a:p>
            <a:r>
              <a:rPr lang="ja-JP" altLang="en-US" sz="2000" dirty="0" smtClean="0"/>
              <a:t>① 通報又は届出を受けた場合の速やかな障害者の</a:t>
            </a:r>
            <a:r>
              <a:rPr lang="ja-JP" altLang="en-US" sz="2000" dirty="0" smtClean="0">
                <a:solidFill>
                  <a:srgbClr val="FF0000"/>
                </a:solidFill>
              </a:rPr>
              <a:t>安全確認、</a:t>
            </a:r>
            <a:r>
              <a:rPr lang="ja-JP" altLang="en-US" sz="2000" dirty="0" smtClean="0"/>
              <a:t>通報等に係る</a:t>
            </a:r>
            <a:endParaRPr lang="en-US" altLang="ja-JP" sz="2000" dirty="0" smtClean="0"/>
          </a:p>
          <a:p>
            <a:r>
              <a:rPr lang="ja-JP" altLang="en-US" sz="2000" dirty="0" smtClean="0">
                <a:solidFill>
                  <a:srgbClr val="FF0000"/>
                </a:solidFill>
              </a:rPr>
              <a:t>　　事実確認、</a:t>
            </a:r>
            <a:r>
              <a:rPr lang="ja-JP" altLang="en-US" sz="2000" dirty="0" smtClean="0"/>
              <a:t>障害者虐待対応協力者との対応に関する</a:t>
            </a:r>
            <a:r>
              <a:rPr lang="ja-JP" altLang="en-US" sz="2000" dirty="0" smtClean="0">
                <a:solidFill>
                  <a:srgbClr val="FF0000"/>
                </a:solidFill>
              </a:rPr>
              <a:t>協議</a:t>
            </a:r>
            <a:r>
              <a:rPr lang="ja-JP" altLang="en-US" sz="2000" dirty="0" smtClean="0"/>
              <a:t>（第</a:t>
            </a:r>
            <a:r>
              <a:rPr lang="en-US" altLang="ja-JP" sz="2000" dirty="0" smtClean="0"/>
              <a:t>9 </a:t>
            </a:r>
            <a:r>
              <a:rPr lang="ja-JP" altLang="en-US" sz="2000" dirty="0" smtClean="0"/>
              <a:t>条第</a:t>
            </a:r>
            <a:r>
              <a:rPr lang="en-US" altLang="ja-JP" sz="2000" dirty="0" smtClean="0"/>
              <a:t>1 </a:t>
            </a:r>
            <a:r>
              <a:rPr lang="ja-JP" altLang="en-US" sz="2000" dirty="0" smtClean="0"/>
              <a:t>項）</a:t>
            </a:r>
          </a:p>
          <a:p>
            <a:r>
              <a:rPr lang="ja-JP" altLang="en-US" sz="2000" dirty="0" smtClean="0"/>
              <a:t>② 身体障害者福祉法又は知的障害者福祉法の規定による</a:t>
            </a:r>
            <a:r>
              <a:rPr lang="ja-JP" altLang="en-US" sz="2000" dirty="0" smtClean="0">
                <a:solidFill>
                  <a:srgbClr val="FF0000"/>
                </a:solidFill>
              </a:rPr>
              <a:t>措置</a:t>
            </a:r>
            <a:r>
              <a:rPr lang="ja-JP" altLang="en-US" sz="2000" dirty="0" smtClean="0"/>
              <a:t>及びそのため</a:t>
            </a:r>
            <a:endParaRPr lang="en-US" altLang="ja-JP" sz="2000" dirty="0" smtClean="0"/>
          </a:p>
          <a:p>
            <a:r>
              <a:rPr lang="ja-JP" altLang="en-US" sz="2000" dirty="0" smtClean="0"/>
              <a:t>　　の</a:t>
            </a:r>
            <a:r>
              <a:rPr lang="ja-JP" altLang="en-US" sz="2000" dirty="0" smtClean="0">
                <a:solidFill>
                  <a:srgbClr val="FF0000"/>
                </a:solidFill>
              </a:rPr>
              <a:t>居室の確保</a:t>
            </a:r>
            <a:r>
              <a:rPr lang="ja-JP" altLang="en-US" sz="2000" dirty="0" smtClean="0"/>
              <a:t>（第</a:t>
            </a:r>
            <a:r>
              <a:rPr lang="en-US" altLang="ja-JP" sz="2000" dirty="0" smtClean="0"/>
              <a:t>9 </a:t>
            </a:r>
            <a:r>
              <a:rPr lang="ja-JP" altLang="en-US" sz="2000" dirty="0" smtClean="0"/>
              <a:t>条第</a:t>
            </a:r>
            <a:r>
              <a:rPr lang="en-US" altLang="ja-JP" sz="2000" dirty="0" smtClean="0"/>
              <a:t>2 </a:t>
            </a:r>
            <a:r>
              <a:rPr lang="ja-JP" altLang="en-US" sz="2000" dirty="0" smtClean="0"/>
              <a:t>項、第</a:t>
            </a:r>
            <a:r>
              <a:rPr lang="en-US" altLang="ja-JP" sz="2000" dirty="0" smtClean="0"/>
              <a:t>10 </a:t>
            </a:r>
            <a:r>
              <a:rPr lang="ja-JP" altLang="en-US" sz="2000" dirty="0" smtClean="0"/>
              <a:t>条）</a:t>
            </a:r>
          </a:p>
          <a:p>
            <a:r>
              <a:rPr lang="ja-JP" altLang="en-US" sz="2000" dirty="0" smtClean="0"/>
              <a:t>③ 精神保健及び精神障害者福祉に関する法律又は知的障害者福祉法に規定</a:t>
            </a:r>
            <a:endParaRPr lang="en-US" altLang="ja-JP" sz="2000" dirty="0" smtClean="0"/>
          </a:p>
          <a:p>
            <a:r>
              <a:rPr lang="ja-JP" altLang="en-US" sz="2000" dirty="0" smtClean="0"/>
              <a:t>　　する</a:t>
            </a:r>
            <a:r>
              <a:rPr lang="ja-JP" altLang="en-US" sz="2000" dirty="0" smtClean="0">
                <a:solidFill>
                  <a:srgbClr val="FF0000"/>
                </a:solidFill>
              </a:rPr>
              <a:t>成年後見制度</a:t>
            </a:r>
            <a:r>
              <a:rPr lang="ja-JP" altLang="en-US" sz="2000" dirty="0" smtClean="0"/>
              <a:t>の利用開始に関する</a:t>
            </a:r>
            <a:r>
              <a:rPr lang="ja-JP" altLang="en-US" sz="2000" dirty="0" smtClean="0">
                <a:solidFill>
                  <a:srgbClr val="FF0000"/>
                </a:solidFill>
              </a:rPr>
              <a:t>審判の請求</a:t>
            </a:r>
            <a:r>
              <a:rPr lang="ja-JP" altLang="en-US" sz="2000" dirty="0" smtClean="0"/>
              <a:t>（第</a:t>
            </a:r>
            <a:r>
              <a:rPr lang="en-US" altLang="ja-JP" sz="2000" dirty="0" smtClean="0"/>
              <a:t>9 </a:t>
            </a:r>
            <a:r>
              <a:rPr lang="ja-JP" altLang="en-US" sz="2000" dirty="0" smtClean="0"/>
              <a:t>条第</a:t>
            </a:r>
            <a:r>
              <a:rPr lang="en-US" altLang="ja-JP" sz="2000" dirty="0" smtClean="0"/>
              <a:t>3 </a:t>
            </a:r>
            <a:r>
              <a:rPr lang="ja-JP" altLang="en-US" sz="2000" dirty="0" smtClean="0"/>
              <a:t>項）</a:t>
            </a:r>
          </a:p>
          <a:p>
            <a:r>
              <a:rPr lang="ja-JP" altLang="en-US" sz="2000" dirty="0" smtClean="0"/>
              <a:t>④ </a:t>
            </a:r>
            <a:r>
              <a:rPr lang="ja-JP" altLang="en-US" sz="2000" dirty="0" smtClean="0">
                <a:solidFill>
                  <a:srgbClr val="FF0000"/>
                </a:solidFill>
              </a:rPr>
              <a:t>立入調査</a:t>
            </a:r>
            <a:r>
              <a:rPr lang="ja-JP" altLang="en-US" sz="2000" dirty="0" smtClean="0"/>
              <a:t>の実施、立入調査の際の</a:t>
            </a:r>
            <a:r>
              <a:rPr lang="ja-JP" altLang="en-US" sz="2000" dirty="0" smtClean="0">
                <a:solidFill>
                  <a:srgbClr val="FF0000"/>
                </a:solidFill>
              </a:rPr>
              <a:t>警察署長に対する援助要請</a:t>
            </a:r>
            <a:r>
              <a:rPr lang="ja-JP" altLang="en-US" sz="2000" dirty="0" smtClean="0"/>
              <a:t>（第</a:t>
            </a:r>
            <a:r>
              <a:rPr lang="en-US" altLang="ja-JP" sz="2000" dirty="0" smtClean="0"/>
              <a:t>11 </a:t>
            </a:r>
            <a:r>
              <a:rPr lang="ja-JP" altLang="en-US" sz="2000" dirty="0" smtClean="0"/>
              <a:t>条、第</a:t>
            </a:r>
            <a:endParaRPr lang="en-US" altLang="ja-JP" sz="2000" dirty="0" smtClean="0"/>
          </a:p>
          <a:p>
            <a:r>
              <a:rPr lang="ja-JP" altLang="en-US" sz="2000" dirty="0" smtClean="0"/>
              <a:t>　　</a:t>
            </a:r>
            <a:r>
              <a:rPr lang="en-US" altLang="ja-JP" sz="2000" dirty="0" smtClean="0"/>
              <a:t>12 </a:t>
            </a:r>
            <a:r>
              <a:rPr lang="ja-JP" altLang="en-US" sz="2000" dirty="0" smtClean="0"/>
              <a:t>条）</a:t>
            </a:r>
          </a:p>
          <a:p>
            <a:r>
              <a:rPr lang="ja-JP" altLang="en-US" sz="2000" dirty="0" smtClean="0"/>
              <a:t>⑤ 身体障害者福祉法又は知的障害者福祉法に規定する措置が採られた障害</a:t>
            </a:r>
            <a:endParaRPr lang="en-US" altLang="ja-JP" sz="2000" dirty="0" smtClean="0"/>
          </a:p>
          <a:p>
            <a:r>
              <a:rPr lang="ja-JP" altLang="en-US" sz="2000" dirty="0" smtClean="0"/>
              <a:t>　　者に対する</a:t>
            </a:r>
            <a:r>
              <a:rPr lang="ja-JP" altLang="en-US" sz="2000" dirty="0" smtClean="0">
                <a:solidFill>
                  <a:srgbClr val="FF0000"/>
                </a:solidFill>
              </a:rPr>
              <a:t>養護者の面会の制限</a:t>
            </a:r>
            <a:r>
              <a:rPr lang="ja-JP" altLang="en-US" sz="2000" dirty="0" smtClean="0"/>
              <a:t>（第</a:t>
            </a:r>
            <a:r>
              <a:rPr lang="en-US" altLang="ja-JP" sz="2000" dirty="0" smtClean="0"/>
              <a:t>13 </a:t>
            </a:r>
            <a:r>
              <a:rPr lang="ja-JP" altLang="en-US" sz="2000" dirty="0" smtClean="0"/>
              <a:t>条）</a:t>
            </a:r>
          </a:p>
          <a:p>
            <a:r>
              <a:rPr lang="ja-JP" altLang="en-US" sz="2000" dirty="0" smtClean="0"/>
              <a:t>⑥ </a:t>
            </a:r>
            <a:r>
              <a:rPr lang="ja-JP" altLang="en-US" sz="2000" dirty="0" smtClean="0">
                <a:solidFill>
                  <a:srgbClr val="FF0000"/>
                </a:solidFill>
              </a:rPr>
              <a:t>養護者に対する負担軽減</a:t>
            </a:r>
            <a:r>
              <a:rPr lang="ja-JP" altLang="en-US" sz="2000" dirty="0" smtClean="0"/>
              <a:t>のための相談、指導及び助言その他必要な措置</a:t>
            </a:r>
            <a:endParaRPr lang="en-US" altLang="ja-JP" sz="2000" dirty="0" smtClean="0"/>
          </a:p>
          <a:p>
            <a:r>
              <a:rPr lang="ja-JP" altLang="en-US" sz="2000" dirty="0" smtClean="0"/>
              <a:t>　　並びに障害者が短期間養護を受ける居室の確保（第</a:t>
            </a:r>
            <a:r>
              <a:rPr lang="en-US" altLang="ja-JP" sz="2000" dirty="0" smtClean="0"/>
              <a:t>14 </a:t>
            </a:r>
            <a:r>
              <a:rPr lang="ja-JP" altLang="en-US" sz="2000" dirty="0" smtClean="0"/>
              <a:t>条第１項・第</a:t>
            </a:r>
            <a:r>
              <a:rPr lang="en-US" altLang="ja-JP" sz="2000" dirty="0" smtClean="0"/>
              <a:t>2 </a:t>
            </a:r>
            <a:r>
              <a:rPr lang="ja-JP" altLang="en-US" sz="2000" dirty="0" smtClean="0"/>
              <a:t>項）</a:t>
            </a:r>
          </a:p>
          <a:p>
            <a:r>
              <a:rPr lang="ja-JP" altLang="en-US" sz="2000" dirty="0" smtClean="0"/>
              <a:t>⑦ 関係機関、民間団体等との</a:t>
            </a:r>
            <a:r>
              <a:rPr lang="ja-JP" altLang="en-US" sz="2000" dirty="0" smtClean="0">
                <a:solidFill>
                  <a:srgbClr val="FF0000"/>
                </a:solidFill>
              </a:rPr>
              <a:t>連携協力体制の整備</a:t>
            </a:r>
            <a:r>
              <a:rPr lang="ja-JP" altLang="en-US" sz="2000" dirty="0" smtClean="0"/>
              <a:t>（第</a:t>
            </a:r>
            <a:r>
              <a:rPr lang="en-US" altLang="ja-JP" sz="2000" dirty="0" smtClean="0"/>
              <a:t>35 </a:t>
            </a:r>
            <a:r>
              <a:rPr lang="ja-JP" altLang="en-US" sz="2000" dirty="0" smtClean="0"/>
              <a:t>条）</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251520" y="2852936"/>
            <a:ext cx="8640960" cy="3816424"/>
          </a:xfrm>
          <a:prstGeom prst="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p:cNvSpPr/>
          <p:nvPr/>
        </p:nvSpPr>
        <p:spPr>
          <a:xfrm>
            <a:off x="251520" y="2852936"/>
            <a:ext cx="6048672" cy="43204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323528" y="116634"/>
            <a:ext cx="8640960" cy="6555641"/>
          </a:xfrm>
          <a:prstGeom prst="rect">
            <a:avLst/>
          </a:prstGeom>
        </p:spPr>
        <p:txBody>
          <a:bodyPr wrap="square">
            <a:spAutoFit/>
          </a:bodyPr>
          <a:lstStyle/>
          <a:p>
            <a:r>
              <a:rPr lang="ja-JP" altLang="en-US" sz="2000" dirty="0" smtClean="0">
                <a:solidFill>
                  <a:schemeClr val="tx2"/>
                </a:solidFill>
              </a:rPr>
              <a:t>イ 障害者福祉施設従事者等による障害者虐待について</a:t>
            </a:r>
          </a:p>
          <a:p>
            <a:r>
              <a:rPr lang="ja-JP" altLang="en-US" sz="2000" dirty="0" smtClean="0"/>
              <a:t>① 通報又は届出を受けた場合の事実確認等（→省令で定める）</a:t>
            </a:r>
          </a:p>
          <a:p>
            <a:r>
              <a:rPr lang="ja-JP" altLang="en-US" sz="2000" dirty="0" smtClean="0"/>
              <a:t>② 通報又は届出を受けた場合の都道府県への報告（第</a:t>
            </a:r>
            <a:r>
              <a:rPr lang="en-US" altLang="ja-JP" sz="2000" dirty="0" smtClean="0"/>
              <a:t>17 </a:t>
            </a:r>
            <a:r>
              <a:rPr lang="ja-JP" altLang="en-US" sz="2000" dirty="0" smtClean="0"/>
              <a:t>条）</a:t>
            </a:r>
          </a:p>
          <a:p>
            <a:r>
              <a:rPr lang="ja-JP" altLang="en-US" sz="2000" dirty="0" smtClean="0"/>
              <a:t>③ 障害者福祉施設又は障害福祉サービス事業等の適正な運営の確保に向　</a:t>
            </a:r>
            <a:endParaRPr lang="en-US" altLang="ja-JP" sz="2000" dirty="0" smtClean="0"/>
          </a:p>
          <a:p>
            <a:r>
              <a:rPr lang="ja-JP" altLang="en-US" sz="2000" dirty="0" smtClean="0"/>
              <a:t>　　けた社会福祉法及び障害者自立支援法等に規定する権限の行使（第</a:t>
            </a:r>
            <a:r>
              <a:rPr lang="en-US" altLang="ja-JP" sz="2000" dirty="0" smtClean="0"/>
              <a:t>19 </a:t>
            </a:r>
            <a:r>
              <a:rPr lang="ja-JP" altLang="en-US" sz="2000" dirty="0" smtClean="0"/>
              <a:t>条）</a:t>
            </a:r>
          </a:p>
          <a:p>
            <a:endParaRPr lang="en-US" altLang="ja-JP" sz="2000" dirty="0" smtClean="0">
              <a:solidFill>
                <a:schemeClr val="tx2"/>
              </a:solidFill>
            </a:endParaRPr>
          </a:p>
          <a:p>
            <a:r>
              <a:rPr lang="ja-JP" altLang="en-US" sz="2000" dirty="0" smtClean="0">
                <a:solidFill>
                  <a:schemeClr val="tx2"/>
                </a:solidFill>
              </a:rPr>
              <a:t>ウ 使用者による障害者虐待について</a:t>
            </a:r>
          </a:p>
          <a:p>
            <a:r>
              <a:rPr lang="ja-JP" altLang="en-US" sz="2000" dirty="0" smtClean="0"/>
              <a:t>　通報又は届出を受けた場合の都道府県への通知（第</a:t>
            </a:r>
            <a:r>
              <a:rPr lang="en-US" altLang="ja-JP" sz="2000" dirty="0" smtClean="0"/>
              <a:t>23 </a:t>
            </a:r>
            <a:r>
              <a:rPr lang="ja-JP" altLang="en-US" sz="2000" dirty="0" smtClean="0"/>
              <a:t>条）</a:t>
            </a:r>
            <a:endParaRPr lang="en-US" altLang="ja-JP" sz="2000" dirty="0" smtClean="0"/>
          </a:p>
          <a:p>
            <a:endParaRPr lang="en-US" altLang="ja-JP" sz="2000" dirty="0" smtClean="0"/>
          </a:p>
          <a:p>
            <a:r>
              <a:rPr lang="ja-JP" altLang="en-US" sz="2000" dirty="0" smtClean="0">
                <a:solidFill>
                  <a:schemeClr val="bg1"/>
                </a:solidFill>
              </a:rPr>
              <a:t>エ 市町村障害者虐待防止センターの機能と周知</a:t>
            </a:r>
            <a:endParaRPr lang="en-US" altLang="ja-JP" sz="2000" dirty="0" smtClean="0">
              <a:solidFill>
                <a:schemeClr val="bg1"/>
              </a:solidFill>
            </a:endParaRPr>
          </a:p>
          <a:p>
            <a:endParaRPr lang="ja-JP" altLang="en-US" sz="2000" dirty="0" smtClean="0">
              <a:solidFill>
                <a:schemeClr val="bg1"/>
              </a:solidFill>
            </a:endParaRPr>
          </a:p>
          <a:p>
            <a:r>
              <a:rPr lang="ja-JP" altLang="en-US" sz="2000" dirty="0" smtClean="0"/>
              <a:t>　　市町村は、障害者福祉所管部局又は当該市町村が設置する施設において、</a:t>
            </a:r>
            <a:endParaRPr lang="en-US" altLang="ja-JP" sz="2000" dirty="0" smtClean="0"/>
          </a:p>
          <a:p>
            <a:r>
              <a:rPr lang="ja-JP" altLang="en-US" sz="2000" dirty="0" smtClean="0"/>
              <a:t>　市町村障害者虐待防止センターとしての機能を果たすようにすることとされて</a:t>
            </a:r>
            <a:endParaRPr lang="en-US" altLang="ja-JP" sz="2000" dirty="0" smtClean="0"/>
          </a:p>
          <a:p>
            <a:r>
              <a:rPr lang="ja-JP" altLang="en-US" sz="2000" dirty="0" smtClean="0"/>
              <a:t>　いる。（第</a:t>
            </a:r>
            <a:r>
              <a:rPr lang="en-US" altLang="ja-JP" sz="2000" dirty="0" smtClean="0"/>
              <a:t>32 </a:t>
            </a:r>
            <a:r>
              <a:rPr lang="ja-JP" altLang="en-US" sz="2000" dirty="0" smtClean="0"/>
              <a:t>条第</a:t>
            </a:r>
            <a:r>
              <a:rPr lang="en-US" altLang="ja-JP" sz="2000" dirty="0" smtClean="0"/>
              <a:t>1 </a:t>
            </a:r>
            <a:r>
              <a:rPr lang="ja-JP" altLang="en-US" sz="2000" dirty="0" smtClean="0"/>
              <a:t>項）</a:t>
            </a:r>
            <a:endParaRPr lang="en-US" altLang="ja-JP" sz="2000" dirty="0" smtClean="0"/>
          </a:p>
          <a:p>
            <a:r>
              <a:rPr lang="ja-JP" altLang="en-US" sz="2000" dirty="0" smtClean="0"/>
              <a:t>　具体的な業務</a:t>
            </a:r>
          </a:p>
          <a:p>
            <a:r>
              <a:rPr lang="ja-JP" altLang="en-US" sz="2000" dirty="0" smtClean="0"/>
              <a:t>① 養護者、障害者福祉施設従事者等、使用者による障害者虐待に関する</a:t>
            </a:r>
            <a:r>
              <a:rPr lang="ja-JP" altLang="en-US" sz="2000" dirty="0" smtClean="0">
                <a:solidFill>
                  <a:srgbClr val="FF0000"/>
                </a:solidFill>
              </a:rPr>
              <a:t>通</a:t>
            </a:r>
            <a:endParaRPr lang="en-US" altLang="ja-JP" sz="2000" dirty="0" smtClean="0">
              <a:solidFill>
                <a:srgbClr val="FF0000"/>
              </a:solidFill>
            </a:endParaRPr>
          </a:p>
          <a:p>
            <a:r>
              <a:rPr lang="ja-JP" altLang="en-US" sz="2000" dirty="0" smtClean="0">
                <a:solidFill>
                  <a:srgbClr val="FF0000"/>
                </a:solidFill>
              </a:rPr>
              <a:t>　　報又は届出の受理</a:t>
            </a:r>
            <a:r>
              <a:rPr lang="ja-JP" altLang="en-US" sz="2000" dirty="0" smtClean="0"/>
              <a:t>（第</a:t>
            </a:r>
            <a:r>
              <a:rPr lang="en-US" altLang="ja-JP" sz="2000" dirty="0" smtClean="0"/>
              <a:t>32 </a:t>
            </a:r>
            <a:r>
              <a:rPr lang="ja-JP" altLang="en-US" sz="2000" dirty="0" smtClean="0"/>
              <a:t>条第</a:t>
            </a:r>
            <a:r>
              <a:rPr lang="en-US" altLang="ja-JP" sz="2000" dirty="0" smtClean="0"/>
              <a:t>2 </a:t>
            </a:r>
            <a:r>
              <a:rPr lang="ja-JP" altLang="en-US" sz="2000" dirty="0" smtClean="0"/>
              <a:t>項第</a:t>
            </a:r>
            <a:r>
              <a:rPr lang="en-US" altLang="ja-JP" sz="2000" dirty="0" smtClean="0"/>
              <a:t>1 </a:t>
            </a:r>
            <a:r>
              <a:rPr lang="ja-JP" altLang="en-US" sz="2000" dirty="0" smtClean="0"/>
              <a:t>号）</a:t>
            </a:r>
            <a:endParaRPr lang="en-US" altLang="ja-JP" sz="2000" dirty="0" smtClean="0"/>
          </a:p>
          <a:p>
            <a:r>
              <a:rPr lang="ja-JP" altLang="en-US" sz="2000" dirty="0" smtClean="0"/>
              <a:t>② 養護者による障害者虐待の防止及び養護者による障害者虐待を受けた障</a:t>
            </a:r>
          </a:p>
          <a:p>
            <a:r>
              <a:rPr lang="ja-JP" altLang="en-US" sz="2000" dirty="0" smtClean="0"/>
              <a:t>　　害者の保護のための</a:t>
            </a:r>
            <a:r>
              <a:rPr lang="ja-JP" altLang="en-US" sz="2000" dirty="0" smtClean="0">
                <a:solidFill>
                  <a:srgbClr val="FF0000"/>
                </a:solidFill>
              </a:rPr>
              <a:t>相談、指導及び助言</a:t>
            </a:r>
            <a:r>
              <a:rPr lang="ja-JP" altLang="en-US" sz="2000" dirty="0" smtClean="0"/>
              <a:t>（第</a:t>
            </a:r>
            <a:r>
              <a:rPr lang="en-US" altLang="ja-JP" sz="2000" dirty="0" smtClean="0"/>
              <a:t>32 </a:t>
            </a:r>
            <a:r>
              <a:rPr lang="ja-JP" altLang="en-US" sz="2000" dirty="0" smtClean="0"/>
              <a:t>条第</a:t>
            </a:r>
            <a:r>
              <a:rPr lang="en-US" altLang="ja-JP" sz="2000" dirty="0" smtClean="0"/>
              <a:t>2 </a:t>
            </a:r>
            <a:r>
              <a:rPr lang="ja-JP" altLang="en-US" sz="2000" dirty="0" smtClean="0"/>
              <a:t>項第</a:t>
            </a:r>
            <a:r>
              <a:rPr lang="en-US" altLang="ja-JP" sz="2000" dirty="0" smtClean="0"/>
              <a:t>2 </a:t>
            </a:r>
            <a:r>
              <a:rPr lang="ja-JP" altLang="en-US" sz="2000" dirty="0" smtClean="0"/>
              <a:t>号）</a:t>
            </a:r>
            <a:endParaRPr lang="en-US" altLang="ja-JP" sz="2000" dirty="0" smtClean="0"/>
          </a:p>
          <a:p>
            <a:r>
              <a:rPr lang="ja-JP" altLang="en-US" sz="2000" dirty="0" smtClean="0"/>
              <a:t>③ 障害者虐待の防止及び養護者に対する支援に関する</a:t>
            </a:r>
            <a:r>
              <a:rPr lang="ja-JP" altLang="en-US" sz="2000" dirty="0" smtClean="0">
                <a:solidFill>
                  <a:srgbClr val="FF0000"/>
                </a:solidFill>
              </a:rPr>
              <a:t>広報・啓発</a:t>
            </a:r>
            <a:r>
              <a:rPr lang="ja-JP" altLang="en-US" sz="2000" dirty="0" smtClean="0"/>
              <a:t>（第</a:t>
            </a:r>
            <a:r>
              <a:rPr lang="en-US" altLang="ja-JP" sz="2000" dirty="0" smtClean="0"/>
              <a:t>32 </a:t>
            </a:r>
            <a:r>
              <a:rPr lang="ja-JP" altLang="en-US" sz="2000" dirty="0" smtClean="0"/>
              <a:t>条</a:t>
            </a:r>
          </a:p>
          <a:p>
            <a:r>
              <a:rPr lang="ja-JP" altLang="en-US" sz="2000" dirty="0" smtClean="0"/>
              <a:t>　　第</a:t>
            </a:r>
            <a:r>
              <a:rPr lang="en-US" altLang="ja-JP" sz="2000" dirty="0" smtClean="0"/>
              <a:t>2 </a:t>
            </a:r>
            <a:r>
              <a:rPr lang="ja-JP" altLang="en-US" sz="2000" dirty="0" smtClean="0"/>
              <a:t>項第</a:t>
            </a:r>
            <a:r>
              <a:rPr lang="en-US" altLang="ja-JP" sz="2000" dirty="0" smtClean="0"/>
              <a:t>3 </a:t>
            </a:r>
            <a:r>
              <a:rPr lang="ja-JP" altLang="en-US" sz="2000" dirty="0" smtClean="0"/>
              <a:t>号）</a:t>
            </a:r>
            <a:endParaRPr lang="ja-JP" altLang="en-US" sz="2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395536" y="3861048"/>
            <a:ext cx="8280920" cy="2664296"/>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251521" y="117693"/>
            <a:ext cx="8712968" cy="6278642"/>
          </a:xfrm>
          <a:prstGeom prst="rect">
            <a:avLst/>
          </a:prstGeom>
        </p:spPr>
        <p:txBody>
          <a:bodyPr wrap="square">
            <a:spAutoFit/>
          </a:bodyPr>
          <a:lstStyle/>
          <a:p>
            <a:r>
              <a:rPr lang="ja-JP" altLang="en-US" sz="2000" dirty="0" smtClean="0"/>
              <a:t>・</a:t>
            </a:r>
            <a:r>
              <a:rPr lang="ja-JP" altLang="en-US" sz="2000" dirty="0" smtClean="0">
                <a:solidFill>
                  <a:srgbClr val="FF0000"/>
                </a:solidFill>
              </a:rPr>
              <a:t>休日や夜間</a:t>
            </a:r>
            <a:r>
              <a:rPr lang="ja-JP" altLang="en-US" sz="2000" dirty="0" smtClean="0"/>
              <a:t>においても速やかに対応できる体制を確保することが必要。</a:t>
            </a:r>
          </a:p>
          <a:p>
            <a:r>
              <a:rPr lang="ja-JP" altLang="en-US" sz="2000" dirty="0" smtClean="0"/>
              <a:t>・市町村障害者虐待防止センターの業務の全部又は一部の</a:t>
            </a:r>
            <a:r>
              <a:rPr lang="ja-JP" altLang="en-US" sz="2000" dirty="0" smtClean="0">
                <a:solidFill>
                  <a:srgbClr val="FF0000"/>
                </a:solidFill>
              </a:rPr>
              <a:t>委託可</a:t>
            </a:r>
            <a:r>
              <a:rPr lang="ja-JP" altLang="en-US" sz="2000" dirty="0" smtClean="0"/>
              <a:t>（第</a:t>
            </a:r>
            <a:r>
              <a:rPr lang="en-US" altLang="ja-JP" sz="2000" dirty="0" smtClean="0"/>
              <a:t>33 </a:t>
            </a:r>
            <a:r>
              <a:rPr lang="ja-JP" altLang="en-US" sz="2000" dirty="0" smtClean="0"/>
              <a:t>条第</a:t>
            </a:r>
            <a:r>
              <a:rPr lang="en-US" altLang="ja-JP" sz="2000" dirty="0" smtClean="0"/>
              <a:t>1 </a:t>
            </a:r>
          </a:p>
          <a:p>
            <a:r>
              <a:rPr lang="ja-JP" altLang="en-US" sz="2000" dirty="0" smtClean="0"/>
              <a:t>　項）。</a:t>
            </a:r>
          </a:p>
          <a:p>
            <a:r>
              <a:rPr lang="ja-JP" altLang="en-US" sz="2000" dirty="0" smtClean="0"/>
              <a:t>・この場合、</a:t>
            </a:r>
            <a:r>
              <a:rPr lang="ja-JP" altLang="en-US" sz="2000" dirty="0" smtClean="0">
                <a:solidFill>
                  <a:srgbClr val="FF0000"/>
                </a:solidFill>
              </a:rPr>
              <a:t>市町村の担当部局との常時の連絡体制</a:t>
            </a:r>
            <a:r>
              <a:rPr lang="ja-JP" altLang="en-US" sz="2000" dirty="0" smtClean="0"/>
              <a:t>を確保することが必要。</a:t>
            </a:r>
          </a:p>
          <a:p>
            <a:r>
              <a:rPr lang="ja-JP" altLang="en-US" sz="2000" dirty="0" smtClean="0"/>
              <a:t>・市町村障害者虐待防止センター、市町村障害者虐待対応協力者の住民や関</a:t>
            </a:r>
            <a:endParaRPr lang="en-US" altLang="ja-JP" sz="2000" dirty="0" smtClean="0"/>
          </a:p>
          <a:p>
            <a:r>
              <a:rPr lang="ja-JP" altLang="en-US" sz="2000" dirty="0" smtClean="0"/>
              <a:t>　係機関への</a:t>
            </a:r>
            <a:r>
              <a:rPr lang="ja-JP" altLang="en-US" sz="2000" dirty="0" smtClean="0">
                <a:solidFill>
                  <a:srgbClr val="FF0000"/>
                </a:solidFill>
              </a:rPr>
              <a:t>周知</a:t>
            </a:r>
            <a:r>
              <a:rPr lang="ja-JP" altLang="en-US" sz="2000" dirty="0" smtClean="0"/>
              <a:t>（第</a:t>
            </a:r>
            <a:r>
              <a:rPr lang="en-US" altLang="ja-JP" sz="2000" dirty="0" smtClean="0"/>
              <a:t>40 </a:t>
            </a:r>
            <a:r>
              <a:rPr lang="ja-JP" altLang="en-US" sz="2000" dirty="0" smtClean="0"/>
              <a:t>条）。</a:t>
            </a:r>
          </a:p>
          <a:p>
            <a:r>
              <a:rPr lang="ja-JP" altLang="en-US" sz="2000" dirty="0" smtClean="0"/>
              <a:t>・市町村障害者虐待防止センターの電話番号等についても周知。</a:t>
            </a:r>
            <a:endParaRPr lang="en-US" altLang="ja-JP" sz="2000" dirty="0" smtClean="0"/>
          </a:p>
          <a:p>
            <a:r>
              <a:rPr lang="ja-JP" altLang="en-US" sz="2000" dirty="0" smtClean="0"/>
              <a:t>・休日・夜間対応窓口についてもあわせて周知。</a:t>
            </a:r>
            <a:endParaRPr lang="en-US" altLang="ja-JP" sz="2000" dirty="0" smtClean="0"/>
          </a:p>
          <a:p>
            <a:endParaRPr lang="en-US" altLang="ja-JP" sz="2000" dirty="0" smtClean="0"/>
          </a:p>
          <a:p>
            <a:endParaRPr lang="en-US" altLang="ja-JP" sz="2000" dirty="0" smtClean="0"/>
          </a:p>
          <a:p>
            <a:endParaRPr lang="ja-JP" altLang="en-US" sz="2000" dirty="0" smtClean="0"/>
          </a:p>
          <a:p>
            <a:pPr algn="ctr"/>
            <a:r>
              <a:rPr lang="ja-JP" altLang="en-US" sz="2000" dirty="0" smtClean="0"/>
              <a:t>市町村障害者虐待防止センター等の周知事項の例</a:t>
            </a:r>
          </a:p>
          <a:p>
            <a:endParaRPr lang="en-US" altLang="ja-JP" dirty="0" smtClean="0"/>
          </a:p>
          <a:p>
            <a:r>
              <a:rPr lang="ja-JP" altLang="en-US" dirty="0" smtClean="0"/>
              <a:t>　　障害者の虐待や養護者の支援に関する相談、通報、お問い合わせは下記まで</a:t>
            </a:r>
          </a:p>
          <a:p>
            <a:r>
              <a:rPr lang="ja-JP" altLang="en-US" dirty="0" smtClean="0"/>
              <a:t>　　</a:t>
            </a:r>
            <a:r>
              <a:rPr lang="en-US" altLang="zh-TW" dirty="0" smtClean="0"/>
              <a:t>【</a:t>
            </a:r>
            <a:r>
              <a:rPr lang="zh-TW" altLang="en-US" dirty="0" smtClean="0"/>
              <a:t>日中（○時～○時）</a:t>
            </a:r>
            <a:r>
              <a:rPr lang="en-US" altLang="zh-TW" dirty="0" smtClean="0"/>
              <a:t>】</a:t>
            </a:r>
          </a:p>
          <a:p>
            <a:r>
              <a:rPr lang="ja-JP" altLang="en-US" dirty="0" smtClean="0"/>
              <a:t>　　○○市役所 □□課 △△係　　　 </a:t>
            </a:r>
            <a:r>
              <a:rPr lang="en-US" altLang="ja-JP" dirty="0" smtClean="0"/>
              <a:t>TEL ○○</a:t>
            </a:r>
            <a:r>
              <a:rPr lang="ja-JP" altLang="en-US" dirty="0" smtClean="0"/>
              <a:t>－○○○○ </a:t>
            </a:r>
            <a:r>
              <a:rPr lang="en-US" altLang="ja-JP" dirty="0" smtClean="0"/>
              <a:t>FAX ○○</a:t>
            </a:r>
            <a:r>
              <a:rPr lang="ja-JP" altLang="en-US" dirty="0" smtClean="0"/>
              <a:t>－○○○○</a:t>
            </a:r>
          </a:p>
          <a:p>
            <a:r>
              <a:rPr lang="ja-JP" altLang="en-US" dirty="0" smtClean="0"/>
              <a:t>　　○○市障害者虐待防止センター </a:t>
            </a:r>
            <a:r>
              <a:rPr lang="en-US" altLang="ja-JP" dirty="0" smtClean="0"/>
              <a:t>TEL △△</a:t>
            </a:r>
            <a:r>
              <a:rPr lang="ja-JP" altLang="en-US" dirty="0" smtClean="0"/>
              <a:t>－△△△△ </a:t>
            </a:r>
            <a:r>
              <a:rPr lang="en-US" altLang="ja-JP" dirty="0" smtClean="0"/>
              <a:t>FAX ○○</a:t>
            </a:r>
            <a:r>
              <a:rPr lang="ja-JP" altLang="en-US" dirty="0" smtClean="0"/>
              <a:t>－○○○○</a:t>
            </a:r>
          </a:p>
          <a:p>
            <a:r>
              <a:rPr lang="ja-JP" altLang="en-US" dirty="0" smtClean="0"/>
              <a:t>　　○○地域基幹相談支援センター </a:t>
            </a:r>
            <a:r>
              <a:rPr lang="en-US" altLang="ja-JP" dirty="0" smtClean="0"/>
              <a:t>TEL ××</a:t>
            </a:r>
            <a:r>
              <a:rPr lang="ja-JP" altLang="en-US" dirty="0" smtClean="0"/>
              <a:t>－</a:t>
            </a:r>
            <a:r>
              <a:rPr lang="en-US" altLang="ja-JP" dirty="0" smtClean="0"/>
              <a:t>×××× FAX ○○</a:t>
            </a:r>
            <a:r>
              <a:rPr lang="ja-JP" altLang="en-US" dirty="0" smtClean="0"/>
              <a:t>－○○○○</a:t>
            </a:r>
          </a:p>
          <a:p>
            <a:r>
              <a:rPr lang="ja-JP" altLang="en-US" dirty="0" smtClean="0"/>
              <a:t>　　</a:t>
            </a:r>
            <a:r>
              <a:rPr lang="en-US" altLang="zh-TW" dirty="0" smtClean="0"/>
              <a:t>【</a:t>
            </a:r>
            <a:r>
              <a:rPr lang="zh-TW" altLang="en-US" dirty="0" smtClean="0"/>
              <a:t>休日夜間（○時～○時）</a:t>
            </a:r>
            <a:r>
              <a:rPr lang="en-US" altLang="zh-TW" dirty="0" smtClean="0"/>
              <a:t>】</a:t>
            </a:r>
          </a:p>
          <a:p>
            <a:r>
              <a:rPr lang="ja-JP" altLang="en-US" dirty="0" smtClean="0"/>
              <a:t>　　○○地域基幹相談支援センター</a:t>
            </a:r>
            <a:r>
              <a:rPr lang="en-US" altLang="ja-JP" dirty="0" smtClean="0"/>
              <a:t>(</a:t>
            </a:r>
            <a:r>
              <a:rPr lang="ja-JP" altLang="en-US" dirty="0" smtClean="0"/>
              <a:t>携帯</a:t>
            </a:r>
            <a:r>
              <a:rPr lang="en-US" altLang="ja-JP" dirty="0" smtClean="0"/>
              <a:t>)</a:t>
            </a:r>
            <a:r>
              <a:rPr lang="ja-JP" altLang="en-US" dirty="0" smtClean="0"/>
              <a:t>　　</a:t>
            </a:r>
            <a:r>
              <a:rPr lang="en-US" altLang="ja-JP" dirty="0" smtClean="0"/>
              <a:t>TEL ×××</a:t>
            </a:r>
            <a:r>
              <a:rPr lang="ja-JP" altLang="en-US" dirty="0" smtClean="0"/>
              <a:t>－</a:t>
            </a:r>
            <a:r>
              <a:rPr lang="en-US" altLang="ja-JP" dirty="0" smtClean="0"/>
              <a:t>×××</a:t>
            </a:r>
            <a:r>
              <a:rPr lang="ja-JP" altLang="en-US" dirty="0" smtClean="0"/>
              <a:t>－</a:t>
            </a:r>
            <a:r>
              <a:rPr lang="en-US" altLang="ja-JP" dirty="0" smtClean="0"/>
              <a:t>××××</a:t>
            </a:r>
          </a:p>
          <a:p>
            <a:r>
              <a:rPr lang="ja-JP" altLang="en-US" dirty="0" smtClean="0"/>
              <a:t>　　携帯メールアドレス </a:t>
            </a:r>
            <a:r>
              <a:rPr lang="en-US" altLang="ja-JP" dirty="0" smtClean="0"/>
              <a:t>aaaaa@bbbb.ne.jp</a:t>
            </a:r>
            <a:r>
              <a:rPr lang="ja-JP" altLang="en-US" dirty="0" smtClean="0"/>
              <a:t>　　</a:t>
            </a:r>
            <a:r>
              <a:rPr lang="en-US" altLang="ja-JP" dirty="0" smtClean="0"/>
              <a:t>FAX ○○</a:t>
            </a:r>
            <a:r>
              <a:rPr lang="ja-JP" altLang="en-US" dirty="0" smtClean="0"/>
              <a:t>－○○○○</a:t>
            </a:r>
            <a:endParaRPr lang="ja-JP" alt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251520" y="188642"/>
            <a:ext cx="8640960" cy="4401205"/>
          </a:xfrm>
          <a:prstGeom prst="rect">
            <a:avLst/>
          </a:prstGeom>
        </p:spPr>
        <p:txBody>
          <a:bodyPr wrap="square">
            <a:spAutoFit/>
          </a:bodyPr>
          <a:lstStyle/>
          <a:p>
            <a:r>
              <a:rPr lang="ja-JP" altLang="en-US" sz="2000" dirty="0" smtClean="0"/>
              <a:t>（２）都道府県の役割と責務　（</a:t>
            </a:r>
            <a:r>
              <a:rPr lang="en-US" altLang="ja-JP" sz="2000" dirty="0" smtClean="0"/>
              <a:t>P.17</a:t>
            </a:r>
            <a:r>
              <a:rPr lang="ja-JP" altLang="en-US" sz="2000" dirty="0" smtClean="0"/>
              <a:t>）</a:t>
            </a:r>
            <a:endParaRPr lang="en-US" altLang="ja-JP" sz="2000" dirty="0" smtClean="0"/>
          </a:p>
          <a:p>
            <a:endParaRPr lang="ja-JP" altLang="en-US" sz="2000" dirty="0" smtClean="0">
              <a:solidFill>
                <a:srgbClr val="FF0000"/>
              </a:solidFill>
            </a:endParaRPr>
          </a:p>
          <a:p>
            <a:r>
              <a:rPr lang="ja-JP" altLang="en-US" sz="2000" dirty="0" smtClean="0">
                <a:solidFill>
                  <a:srgbClr val="FF0000"/>
                </a:solidFill>
              </a:rPr>
              <a:t>ア 障害者福祉施設従事者等による障害者虐待について</a:t>
            </a:r>
          </a:p>
          <a:p>
            <a:r>
              <a:rPr lang="ja-JP" altLang="en-US" sz="2000" dirty="0" smtClean="0"/>
              <a:t>① 障害者福祉施設又は障害福祉サービス事業等の適正な運営の確保に向け</a:t>
            </a:r>
            <a:endParaRPr lang="en-US" altLang="ja-JP" sz="2000" dirty="0" smtClean="0"/>
          </a:p>
          <a:p>
            <a:r>
              <a:rPr lang="ja-JP" altLang="en-US" sz="2000" dirty="0" smtClean="0"/>
              <a:t>　　た社会福祉法及び障害者自立支援法等に規定する権限の行使（第</a:t>
            </a:r>
            <a:r>
              <a:rPr lang="en-US" altLang="ja-JP" sz="2000" dirty="0" smtClean="0"/>
              <a:t>19 </a:t>
            </a:r>
            <a:r>
              <a:rPr lang="ja-JP" altLang="en-US" sz="2000" dirty="0" smtClean="0"/>
              <a:t>条）</a:t>
            </a:r>
            <a:endParaRPr lang="en-US" altLang="ja-JP" sz="2000" dirty="0" smtClean="0"/>
          </a:p>
          <a:p>
            <a:endParaRPr lang="ja-JP" altLang="en-US" sz="2000" dirty="0" smtClean="0"/>
          </a:p>
          <a:p>
            <a:r>
              <a:rPr lang="ja-JP" altLang="en-US" sz="2000" dirty="0" smtClean="0"/>
              <a:t>② 障害者福祉施設従事者等による障害者虐待の状況やその際に採った措置</a:t>
            </a:r>
            <a:endParaRPr lang="en-US" altLang="ja-JP" sz="2000" dirty="0" smtClean="0"/>
          </a:p>
          <a:p>
            <a:r>
              <a:rPr lang="ja-JP" altLang="en-US" sz="2000" dirty="0" smtClean="0"/>
              <a:t>　　等の公表（第</a:t>
            </a:r>
            <a:r>
              <a:rPr lang="en-US" altLang="ja-JP" sz="2000" dirty="0" smtClean="0"/>
              <a:t>20 </a:t>
            </a:r>
            <a:r>
              <a:rPr lang="ja-JP" altLang="en-US" sz="2000" dirty="0" smtClean="0"/>
              <a:t>条）</a:t>
            </a:r>
          </a:p>
          <a:p>
            <a:r>
              <a:rPr lang="ja-JP" altLang="en-US" sz="2000" dirty="0" smtClean="0"/>
              <a:t>　イ 使用者による障害者虐待について</a:t>
            </a:r>
          </a:p>
          <a:p>
            <a:r>
              <a:rPr lang="ja-JP" altLang="en-US" sz="2000" dirty="0" smtClean="0"/>
              <a:t>　　使用者による障害者虐待に係る事項の都道府県労働局への報告（第</a:t>
            </a:r>
            <a:r>
              <a:rPr lang="en-US" altLang="ja-JP" sz="2000" dirty="0" smtClean="0"/>
              <a:t>24 </a:t>
            </a:r>
            <a:r>
              <a:rPr lang="ja-JP" altLang="en-US" sz="2000" dirty="0" smtClean="0"/>
              <a:t>条）</a:t>
            </a:r>
            <a:endParaRPr lang="en-US" altLang="ja-JP" sz="2000" dirty="0" smtClean="0"/>
          </a:p>
          <a:p>
            <a:r>
              <a:rPr lang="ja-JP" altLang="en-US" sz="2000" dirty="0" smtClean="0"/>
              <a:t>　ウ 都道府県障害者権利擁護センターの機能と周知</a:t>
            </a:r>
          </a:p>
          <a:p>
            <a:r>
              <a:rPr lang="ja-JP" altLang="en-US" sz="2000" dirty="0" smtClean="0"/>
              <a:t>　　都道府県は、障害者福祉所管部局又は当該都道府県が設置する施設に</a:t>
            </a:r>
            <a:r>
              <a:rPr lang="ja-JP" altLang="en-US" sz="2000" dirty="0" err="1" smtClean="0"/>
              <a:t>お</a:t>
            </a:r>
            <a:endParaRPr lang="en-US" altLang="ja-JP" sz="2000" dirty="0" smtClean="0"/>
          </a:p>
          <a:p>
            <a:r>
              <a:rPr lang="ja-JP" altLang="en-US" sz="2000" dirty="0" smtClean="0"/>
              <a:t>　　いて、当該部局又は施設が都道府県障害者権利擁護センターとしての機能</a:t>
            </a:r>
            <a:endParaRPr lang="en-US" altLang="ja-JP" sz="2000" dirty="0" smtClean="0"/>
          </a:p>
          <a:p>
            <a:r>
              <a:rPr lang="ja-JP" altLang="en-US" sz="2000" dirty="0" smtClean="0"/>
              <a:t>　　を果たすようにすること。（第</a:t>
            </a:r>
            <a:r>
              <a:rPr lang="en-US" altLang="ja-JP" sz="2000" dirty="0" smtClean="0"/>
              <a:t>36 </a:t>
            </a:r>
            <a:r>
              <a:rPr lang="ja-JP" altLang="en-US" sz="2000" dirty="0" smtClean="0"/>
              <a:t>条第</a:t>
            </a:r>
            <a:r>
              <a:rPr lang="en-US" altLang="ja-JP" sz="2000" dirty="0" smtClean="0"/>
              <a:t>1 </a:t>
            </a:r>
            <a:r>
              <a:rPr lang="ja-JP" altLang="en-US" sz="2000" dirty="0" smtClean="0"/>
              <a:t>項）</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79512" y="620688"/>
            <a:ext cx="8856984" cy="3672408"/>
          </a:xfrm>
          <a:prstGeom prst="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角丸四角形 2"/>
          <p:cNvSpPr/>
          <p:nvPr/>
        </p:nvSpPr>
        <p:spPr>
          <a:xfrm>
            <a:off x="1619672" y="404664"/>
            <a:ext cx="6048672" cy="43204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79512" y="404664"/>
            <a:ext cx="8964488" cy="3785652"/>
          </a:xfrm>
          <a:prstGeom prst="rect">
            <a:avLst/>
          </a:prstGeom>
        </p:spPr>
        <p:txBody>
          <a:bodyPr wrap="square">
            <a:spAutoFit/>
          </a:bodyPr>
          <a:lstStyle/>
          <a:p>
            <a:pPr algn="ctr"/>
            <a:r>
              <a:rPr lang="ja-JP" altLang="en-US" sz="2000" dirty="0" smtClean="0">
                <a:solidFill>
                  <a:schemeClr val="bg1"/>
                </a:solidFill>
                <a:latin typeface="+mn-ea"/>
              </a:rPr>
              <a:t>都道府県障害者権利擁護センターの具体的な業務</a:t>
            </a:r>
            <a:endParaRPr lang="en-US" altLang="ja-JP" sz="2000" dirty="0" smtClean="0">
              <a:solidFill>
                <a:schemeClr val="bg1"/>
              </a:solidFill>
              <a:latin typeface="+mn-ea"/>
            </a:endParaRPr>
          </a:p>
          <a:p>
            <a:endParaRPr lang="en-US" altLang="ja-JP" sz="2000" dirty="0" smtClean="0">
              <a:latin typeface="+mn-ea"/>
            </a:endParaRPr>
          </a:p>
          <a:p>
            <a:r>
              <a:rPr lang="ja-JP" altLang="en-US" sz="2000" dirty="0" smtClean="0">
                <a:latin typeface="+mn-ea"/>
              </a:rPr>
              <a:t>① </a:t>
            </a:r>
            <a:r>
              <a:rPr lang="ja-JP" altLang="en-US" sz="2000" dirty="0" smtClean="0">
                <a:solidFill>
                  <a:srgbClr val="FF0000"/>
                </a:solidFill>
                <a:latin typeface="+mn-ea"/>
              </a:rPr>
              <a:t>使用者虐待</a:t>
            </a:r>
            <a:r>
              <a:rPr lang="ja-JP" altLang="en-US" sz="2000" dirty="0" smtClean="0">
                <a:latin typeface="+mn-ea"/>
              </a:rPr>
              <a:t>に関する通報又は届出の</a:t>
            </a:r>
            <a:r>
              <a:rPr lang="ja-JP" altLang="en-US" sz="2000" dirty="0" smtClean="0">
                <a:solidFill>
                  <a:srgbClr val="FF0000"/>
                </a:solidFill>
                <a:latin typeface="+mn-ea"/>
              </a:rPr>
              <a:t>受理</a:t>
            </a:r>
            <a:r>
              <a:rPr lang="ja-JP" altLang="en-US" sz="2000" dirty="0" smtClean="0">
                <a:latin typeface="+mn-ea"/>
              </a:rPr>
              <a:t>（第</a:t>
            </a:r>
            <a:r>
              <a:rPr lang="en-US" altLang="ja-JP" sz="2000" dirty="0" smtClean="0">
                <a:latin typeface="+mn-ea"/>
              </a:rPr>
              <a:t>36 </a:t>
            </a:r>
            <a:r>
              <a:rPr lang="ja-JP" altLang="en-US" sz="2000" dirty="0" smtClean="0">
                <a:latin typeface="+mn-ea"/>
              </a:rPr>
              <a:t>条第</a:t>
            </a:r>
            <a:r>
              <a:rPr lang="en-US" altLang="ja-JP" sz="2000" dirty="0" smtClean="0">
                <a:latin typeface="+mn-ea"/>
              </a:rPr>
              <a:t>2 </a:t>
            </a:r>
            <a:r>
              <a:rPr lang="ja-JP" altLang="en-US" sz="2000" dirty="0" smtClean="0">
                <a:latin typeface="+mn-ea"/>
              </a:rPr>
              <a:t>項第</a:t>
            </a:r>
            <a:r>
              <a:rPr lang="en-US" altLang="ja-JP" sz="2000" dirty="0" smtClean="0">
                <a:latin typeface="+mn-ea"/>
              </a:rPr>
              <a:t>1 </a:t>
            </a:r>
            <a:r>
              <a:rPr lang="ja-JP" altLang="en-US" sz="2000" dirty="0" smtClean="0">
                <a:latin typeface="+mn-ea"/>
              </a:rPr>
              <a:t>号）</a:t>
            </a:r>
          </a:p>
          <a:p>
            <a:r>
              <a:rPr lang="ja-JP" altLang="en-US" sz="2000" dirty="0" smtClean="0">
                <a:latin typeface="+mn-ea"/>
              </a:rPr>
              <a:t>② 市町村が行う措置に関する</a:t>
            </a:r>
            <a:r>
              <a:rPr lang="ja-JP" altLang="en-US" sz="2000" dirty="0" smtClean="0">
                <a:solidFill>
                  <a:srgbClr val="FF0000"/>
                </a:solidFill>
                <a:latin typeface="+mn-ea"/>
              </a:rPr>
              <a:t>市町村相互間の連絡調整</a:t>
            </a:r>
            <a:r>
              <a:rPr lang="ja-JP" altLang="en-US" sz="2000" dirty="0" smtClean="0">
                <a:latin typeface="+mn-ea"/>
              </a:rPr>
              <a:t>、市町村に対する</a:t>
            </a:r>
            <a:r>
              <a:rPr lang="ja-JP" altLang="en-US" sz="2000" dirty="0" smtClean="0">
                <a:solidFill>
                  <a:srgbClr val="FF0000"/>
                </a:solidFill>
                <a:latin typeface="+mn-ea"/>
              </a:rPr>
              <a:t>情報提</a:t>
            </a:r>
            <a:endParaRPr lang="en-US" altLang="ja-JP" sz="2000" dirty="0" smtClean="0">
              <a:solidFill>
                <a:srgbClr val="FF0000"/>
              </a:solidFill>
              <a:latin typeface="+mn-ea"/>
            </a:endParaRPr>
          </a:p>
          <a:p>
            <a:r>
              <a:rPr lang="ja-JP" altLang="en-US" sz="2000" dirty="0" smtClean="0">
                <a:solidFill>
                  <a:srgbClr val="FF0000"/>
                </a:solidFill>
                <a:latin typeface="+mn-ea"/>
              </a:rPr>
              <a:t>　　供、助言その他の援助</a:t>
            </a:r>
            <a:r>
              <a:rPr lang="ja-JP" altLang="en-US" sz="2000" dirty="0" smtClean="0">
                <a:latin typeface="+mn-ea"/>
              </a:rPr>
              <a:t>（第</a:t>
            </a:r>
            <a:r>
              <a:rPr lang="en-US" altLang="ja-JP" sz="2000" dirty="0" smtClean="0">
                <a:latin typeface="+mn-ea"/>
              </a:rPr>
              <a:t>36 </a:t>
            </a:r>
            <a:r>
              <a:rPr lang="ja-JP" altLang="en-US" sz="2000" dirty="0" smtClean="0">
                <a:latin typeface="+mn-ea"/>
              </a:rPr>
              <a:t>条第</a:t>
            </a:r>
            <a:r>
              <a:rPr lang="en-US" altLang="ja-JP" sz="2000" dirty="0" smtClean="0">
                <a:latin typeface="+mn-ea"/>
              </a:rPr>
              <a:t>2 </a:t>
            </a:r>
            <a:r>
              <a:rPr lang="ja-JP" altLang="en-US" sz="2000" dirty="0" smtClean="0">
                <a:latin typeface="+mn-ea"/>
              </a:rPr>
              <a:t>項第</a:t>
            </a:r>
            <a:r>
              <a:rPr lang="en-US" altLang="ja-JP" sz="2000" dirty="0" smtClean="0">
                <a:latin typeface="+mn-ea"/>
              </a:rPr>
              <a:t>2 </a:t>
            </a:r>
            <a:r>
              <a:rPr lang="ja-JP" altLang="en-US" sz="2000" dirty="0" smtClean="0">
                <a:latin typeface="+mn-ea"/>
              </a:rPr>
              <a:t>号）</a:t>
            </a:r>
          </a:p>
          <a:p>
            <a:r>
              <a:rPr lang="ja-JP" altLang="en-US" sz="2000" dirty="0" smtClean="0">
                <a:latin typeface="+mn-ea"/>
              </a:rPr>
              <a:t>③ 障害者及び養護者支援に関する</a:t>
            </a:r>
            <a:r>
              <a:rPr lang="ja-JP" altLang="en-US" sz="2000" dirty="0" smtClean="0">
                <a:solidFill>
                  <a:srgbClr val="FF0000"/>
                </a:solidFill>
                <a:latin typeface="+mn-ea"/>
              </a:rPr>
              <a:t>相談、相談機関の紹介</a:t>
            </a:r>
            <a:r>
              <a:rPr lang="ja-JP" altLang="en-US" sz="2000" dirty="0" smtClean="0">
                <a:latin typeface="+mn-ea"/>
              </a:rPr>
              <a:t>（第</a:t>
            </a:r>
            <a:r>
              <a:rPr lang="en-US" altLang="ja-JP" sz="2000" dirty="0" smtClean="0">
                <a:latin typeface="+mn-ea"/>
              </a:rPr>
              <a:t>36 </a:t>
            </a:r>
            <a:r>
              <a:rPr lang="ja-JP" altLang="en-US" sz="2000" dirty="0" smtClean="0">
                <a:latin typeface="+mn-ea"/>
              </a:rPr>
              <a:t>条第</a:t>
            </a:r>
            <a:r>
              <a:rPr lang="en-US" altLang="ja-JP" sz="2000" dirty="0" smtClean="0">
                <a:latin typeface="+mn-ea"/>
              </a:rPr>
              <a:t>2 </a:t>
            </a:r>
            <a:r>
              <a:rPr lang="ja-JP" altLang="en-US" sz="2000" dirty="0" smtClean="0">
                <a:latin typeface="+mn-ea"/>
              </a:rPr>
              <a:t>項第</a:t>
            </a:r>
            <a:r>
              <a:rPr lang="en-US" altLang="ja-JP" sz="2000" dirty="0" smtClean="0">
                <a:latin typeface="+mn-ea"/>
              </a:rPr>
              <a:t>3</a:t>
            </a:r>
            <a:r>
              <a:rPr lang="ja-JP" altLang="en-US" sz="2000" dirty="0" smtClean="0">
                <a:latin typeface="+mn-ea"/>
              </a:rPr>
              <a:t>号）</a:t>
            </a:r>
          </a:p>
          <a:p>
            <a:r>
              <a:rPr lang="ja-JP" altLang="en-US" sz="2000" dirty="0" smtClean="0">
                <a:latin typeface="+mn-ea"/>
              </a:rPr>
              <a:t>④ 障害者及び養護者支援のための</a:t>
            </a:r>
            <a:r>
              <a:rPr lang="ja-JP" altLang="en-US" sz="2000" dirty="0" smtClean="0">
                <a:solidFill>
                  <a:srgbClr val="FF0000"/>
                </a:solidFill>
                <a:latin typeface="+mn-ea"/>
              </a:rPr>
              <a:t>情報提供、助言</a:t>
            </a:r>
            <a:r>
              <a:rPr lang="ja-JP" altLang="en-US" sz="2000" dirty="0" smtClean="0">
                <a:latin typeface="+mn-ea"/>
              </a:rPr>
              <a:t>、関係機関との</a:t>
            </a:r>
            <a:r>
              <a:rPr lang="ja-JP" altLang="en-US" sz="2000" dirty="0" smtClean="0">
                <a:solidFill>
                  <a:srgbClr val="FF0000"/>
                </a:solidFill>
                <a:latin typeface="+mn-ea"/>
              </a:rPr>
              <a:t>連絡調整等</a:t>
            </a:r>
            <a:endParaRPr lang="en-US" altLang="ja-JP" sz="2000" dirty="0" smtClean="0">
              <a:solidFill>
                <a:srgbClr val="FF0000"/>
              </a:solidFill>
              <a:latin typeface="+mn-ea"/>
            </a:endParaRPr>
          </a:p>
          <a:p>
            <a:r>
              <a:rPr lang="ja-JP" altLang="en-US" sz="2000" dirty="0" smtClean="0">
                <a:latin typeface="+mn-ea"/>
              </a:rPr>
              <a:t>　</a:t>
            </a:r>
            <a:r>
              <a:rPr lang="zh-CN" altLang="en-US" sz="2000" dirty="0" smtClean="0">
                <a:latin typeface="ＭＳ Ｐゴシック" pitchFamily="50" charset="-128"/>
                <a:ea typeface="ＭＳ Ｐゴシック" pitchFamily="50" charset="-128"/>
              </a:rPr>
              <a:t>（第</a:t>
            </a:r>
            <a:r>
              <a:rPr lang="en-US" altLang="zh-CN" sz="2000" dirty="0" smtClean="0">
                <a:latin typeface="ＭＳ Ｐゴシック" pitchFamily="50" charset="-128"/>
                <a:ea typeface="ＭＳ Ｐゴシック" pitchFamily="50" charset="-128"/>
              </a:rPr>
              <a:t>36 </a:t>
            </a:r>
            <a:r>
              <a:rPr lang="zh-CN" altLang="en-US" sz="2000" dirty="0" smtClean="0">
                <a:latin typeface="ＭＳ Ｐゴシック" pitchFamily="50" charset="-128"/>
                <a:ea typeface="ＭＳ Ｐゴシック" pitchFamily="50" charset="-128"/>
              </a:rPr>
              <a:t>条第</a:t>
            </a:r>
            <a:r>
              <a:rPr lang="en-US" altLang="zh-CN" sz="2000" dirty="0" smtClean="0">
                <a:latin typeface="ＭＳ Ｐゴシック" pitchFamily="50" charset="-128"/>
                <a:ea typeface="ＭＳ Ｐゴシック" pitchFamily="50" charset="-128"/>
              </a:rPr>
              <a:t>2 </a:t>
            </a:r>
            <a:r>
              <a:rPr lang="zh-CN" altLang="en-US" sz="2000" dirty="0" smtClean="0">
                <a:latin typeface="ＭＳ Ｐゴシック" pitchFamily="50" charset="-128"/>
                <a:ea typeface="ＭＳ Ｐゴシック" pitchFamily="50" charset="-128"/>
              </a:rPr>
              <a:t>項第</a:t>
            </a:r>
            <a:r>
              <a:rPr lang="en-US" altLang="zh-CN" sz="2000" dirty="0" smtClean="0">
                <a:latin typeface="ＭＳ Ｐゴシック" pitchFamily="50" charset="-128"/>
                <a:ea typeface="ＭＳ Ｐゴシック" pitchFamily="50" charset="-128"/>
              </a:rPr>
              <a:t>4 </a:t>
            </a:r>
            <a:r>
              <a:rPr lang="zh-CN" altLang="en-US" sz="2000" dirty="0" smtClean="0">
                <a:latin typeface="ＭＳ Ｐゴシック" pitchFamily="50" charset="-128"/>
                <a:ea typeface="ＭＳ Ｐゴシック" pitchFamily="50" charset="-128"/>
              </a:rPr>
              <a:t>号）</a:t>
            </a:r>
            <a:endParaRPr lang="en-US" altLang="zh-CN" sz="2000" dirty="0" smtClean="0">
              <a:latin typeface="ＭＳ Ｐゴシック" pitchFamily="50" charset="-128"/>
              <a:ea typeface="ＭＳ Ｐゴシック" pitchFamily="50" charset="-128"/>
            </a:endParaRPr>
          </a:p>
          <a:p>
            <a:r>
              <a:rPr lang="ja-JP" altLang="en-US" sz="2000" dirty="0" smtClean="0">
                <a:latin typeface="+mn-ea"/>
              </a:rPr>
              <a:t>⑤ 障害者虐待の防止及び養護者支援に関する</a:t>
            </a:r>
            <a:r>
              <a:rPr lang="ja-JP" altLang="en-US" sz="2000" dirty="0" smtClean="0">
                <a:solidFill>
                  <a:srgbClr val="FF0000"/>
                </a:solidFill>
                <a:latin typeface="+mn-ea"/>
              </a:rPr>
              <a:t>情報の収集分析、提供</a:t>
            </a:r>
            <a:endParaRPr lang="en-US" altLang="ja-JP" sz="2000" dirty="0" smtClean="0">
              <a:solidFill>
                <a:srgbClr val="FF0000"/>
              </a:solidFill>
              <a:latin typeface="+mn-ea"/>
            </a:endParaRPr>
          </a:p>
          <a:p>
            <a:r>
              <a:rPr lang="ja-JP" altLang="en-US" sz="2000" dirty="0" smtClean="0">
                <a:latin typeface="+mn-ea"/>
              </a:rPr>
              <a:t>　</a:t>
            </a:r>
            <a:r>
              <a:rPr lang="ja-JP" altLang="en-US" sz="2000" dirty="0" smtClean="0">
                <a:latin typeface="ＭＳ Ｐゴシック" pitchFamily="50" charset="-128"/>
                <a:ea typeface="ＭＳ Ｐゴシック" pitchFamily="50" charset="-128"/>
              </a:rPr>
              <a:t>　（第</a:t>
            </a:r>
            <a:r>
              <a:rPr lang="en-US" altLang="ja-JP" sz="2000" dirty="0" smtClean="0">
                <a:latin typeface="ＭＳ Ｐゴシック" pitchFamily="50" charset="-128"/>
                <a:ea typeface="ＭＳ Ｐゴシック" pitchFamily="50" charset="-128"/>
              </a:rPr>
              <a:t>36</a:t>
            </a:r>
            <a:r>
              <a:rPr lang="zh-CN" altLang="en-US" sz="2000" dirty="0" smtClean="0">
                <a:latin typeface="ＭＳ Ｐゴシック" pitchFamily="50" charset="-128"/>
                <a:ea typeface="ＭＳ Ｐゴシック" pitchFamily="50" charset="-128"/>
              </a:rPr>
              <a:t>条第</a:t>
            </a:r>
            <a:r>
              <a:rPr lang="en-US" altLang="zh-CN" sz="2000" dirty="0" smtClean="0">
                <a:latin typeface="ＭＳ Ｐゴシック" pitchFamily="50" charset="-128"/>
                <a:ea typeface="ＭＳ Ｐゴシック" pitchFamily="50" charset="-128"/>
              </a:rPr>
              <a:t>2 </a:t>
            </a:r>
            <a:r>
              <a:rPr lang="zh-CN" altLang="en-US" sz="2000" dirty="0" smtClean="0">
                <a:latin typeface="ＭＳ Ｐゴシック" pitchFamily="50" charset="-128"/>
                <a:ea typeface="ＭＳ Ｐゴシック" pitchFamily="50" charset="-128"/>
              </a:rPr>
              <a:t>項第</a:t>
            </a:r>
            <a:r>
              <a:rPr lang="en-US" altLang="zh-CN" sz="2000" dirty="0" smtClean="0">
                <a:latin typeface="ＭＳ Ｐゴシック" pitchFamily="50" charset="-128"/>
                <a:ea typeface="ＭＳ Ｐゴシック" pitchFamily="50" charset="-128"/>
              </a:rPr>
              <a:t>5 </a:t>
            </a:r>
            <a:r>
              <a:rPr lang="zh-CN" altLang="en-US" sz="2000" dirty="0" smtClean="0">
                <a:latin typeface="ＭＳ Ｐゴシック" pitchFamily="50" charset="-128"/>
                <a:ea typeface="ＭＳ Ｐゴシック" pitchFamily="50" charset="-128"/>
              </a:rPr>
              <a:t>号）</a:t>
            </a:r>
          </a:p>
          <a:p>
            <a:r>
              <a:rPr lang="ja-JP" altLang="en-US" sz="2000" dirty="0" smtClean="0">
                <a:latin typeface="+mn-ea"/>
              </a:rPr>
              <a:t>⑥ 障害者虐待の防止及び養護者支援に関する</a:t>
            </a:r>
            <a:r>
              <a:rPr lang="ja-JP" altLang="en-US" sz="2000" dirty="0" smtClean="0">
                <a:solidFill>
                  <a:srgbClr val="FF0000"/>
                </a:solidFill>
                <a:latin typeface="+mn-ea"/>
              </a:rPr>
              <a:t>広報・啓発</a:t>
            </a:r>
            <a:r>
              <a:rPr lang="ja-JP" altLang="en-US" sz="2000" dirty="0" smtClean="0">
                <a:latin typeface="+mn-ea"/>
              </a:rPr>
              <a:t>（第</a:t>
            </a:r>
            <a:r>
              <a:rPr lang="en-US" altLang="ja-JP" sz="2000" dirty="0" smtClean="0">
                <a:latin typeface="+mn-ea"/>
              </a:rPr>
              <a:t>36 </a:t>
            </a:r>
            <a:r>
              <a:rPr lang="ja-JP" altLang="en-US" sz="2000" dirty="0" smtClean="0">
                <a:latin typeface="+mn-ea"/>
              </a:rPr>
              <a:t>条第</a:t>
            </a:r>
            <a:r>
              <a:rPr lang="en-US" altLang="ja-JP" sz="2000" dirty="0" smtClean="0">
                <a:latin typeface="+mn-ea"/>
              </a:rPr>
              <a:t>2 </a:t>
            </a:r>
            <a:r>
              <a:rPr lang="ja-JP" altLang="en-US" sz="2000" dirty="0" smtClean="0">
                <a:latin typeface="+mn-ea"/>
              </a:rPr>
              <a:t>項第</a:t>
            </a:r>
            <a:r>
              <a:rPr lang="en-US" altLang="ja-JP" sz="2000" dirty="0" smtClean="0">
                <a:latin typeface="+mn-ea"/>
              </a:rPr>
              <a:t>6</a:t>
            </a:r>
            <a:r>
              <a:rPr lang="ja-JP" altLang="en-US" sz="2000" dirty="0" smtClean="0">
                <a:latin typeface="+mn-ea"/>
              </a:rPr>
              <a:t>号）</a:t>
            </a:r>
          </a:p>
          <a:p>
            <a:r>
              <a:rPr lang="ja-JP" altLang="en-US" sz="2000" dirty="0" smtClean="0">
                <a:latin typeface="+mn-ea"/>
              </a:rPr>
              <a:t>⑦ その他障害者虐待の防止等のために</a:t>
            </a:r>
            <a:r>
              <a:rPr lang="ja-JP" altLang="en-US" sz="2000" dirty="0" smtClean="0">
                <a:solidFill>
                  <a:srgbClr val="FF0000"/>
                </a:solidFill>
                <a:latin typeface="+mn-ea"/>
              </a:rPr>
              <a:t>必要な支援</a:t>
            </a:r>
            <a:r>
              <a:rPr lang="ja-JP" altLang="en-US" sz="2000" dirty="0" smtClean="0">
                <a:latin typeface="+mn-ea"/>
              </a:rPr>
              <a:t>（第</a:t>
            </a:r>
            <a:r>
              <a:rPr lang="en-US" altLang="ja-JP" sz="2000" dirty="0" smtClean="0">
                <a:latin typeface="+mn-ea"/>
              </a:rPr>
              <a:t>36 </a:t>
            </a:r>
            <a:r>
              <a:rPr lang="ja-JP" altLang="en-US" sz="2000" dirty="0" smtClean="0">
                <a:latin typeface="+mn-ea"/>
              </a:rPr>
              <a:t>条第</a:t>
            </a:r>
            <a:r>
              <a:rPr lang="en-US" altLang="ja-JP" sz="2000" dirty="0" smtClean="0">
                <a:latin typeface="+mn-ea"/>
              </a:rPr>
              <a:t>2 </a:t>
            </a:r>
            <a:r>
              <a:rPr lang="ja-JP" altLang="en-US" sz="2000" dirty="0" smtClean="0">
                <a:latin typeface="+mn-ea"/>
              </a:rPr>
              <a:t>項第</a:t>
            </a:r>
            <a:r>
              <a:rPr lang="en-US" altLang="ja-JP" sz="2000" dirty="0" smtClean="0">
                <a:latin typeface="+mn-ea"/>
              </a:rPr>
              <a:t>7 </a:t>
            </a:r>
            <a:r>
              <a:rPr lang="ja-JP" altLang="en-US" sz="2000" dirty="0" smtClean="0">
                <a:latin typeface="+mn-ea"/>
              </a:rPr>
              <a:t>号）</a:t>
            </a:r>
            <a:endParaRPr lang="ja-JP" altLang="en-US" sz="2000" dirty="0">
              <a:latin typeface="+mn-ea"/>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95536" y="4437112"/>
            <a:ext cx="8424936" cy="2160240"/>
          </a:xfrm>
          <a:prstGeom prst="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251520" y="332656"/>
            <a:ext cx="8640960" cy="6247864"/>
          </a:xfrm>
          <a:prstGeom prst="rect">
            <a:avLst/>
          </a:prstGeom>
        </p:spPr>
        <p:txBody>
          <a:bodyPr wrap="square">
            <a:spAutoFit/>
          </a:bodyPr>
          <a:lstStyle/>
          <a:p>
            <a:r>
              <a:rPr lang="ja-JP" altLang="en-US" sz="2000" dirty="0" smtClean="0"/>
              <a:t>・都道府県障害者権利擁護センターは、</a:t>
            </a:r>
            <a:r>
              <a:rPr lang="ja-JP" altLang="en-US" sz="2000" dirty="0" smtClean="0">
                <a:solidFill>
                  <a:srgbClr val="FF0000"/>
                </a:solidFill>
              </a:rPr>
              <a:t>休日や夜間における使用者による障害</a:t>
            </a:r>
            <a:endParaRPr lang="en-US" altLang="ja-JP" sz="2000" dirty="0" smtClean="0">
              <a:solidFill>
                <a:srgbClr val="FF0000"/>
              </a:solidFill>
            </a:endParaRPr>
          </a:p>
          <a:p>
            <a:r>
              <a:rPr lang="ja-JP" altLang="en-US" sz="2000" dirty="0" smtClean="0">
                <a:solidFill>
                  <a:srgbClr val="FF0000"/>
                </a:solidFill>
              </a:rPr>
              <a:t>　者虐待についても速やかに対応できる体制を確保</a:t>
            </a:r>
            <a:r>
              <a:rPr lang="ja-JP" altLang="en-US" sz="2000" dirty="0" smtClean="0"/>
              <a:t>することが必要。</a:t>
            </a:r>
          </a:p>
          <a:p>
            <a:r>
              <a:rPr lang="ja-JP" altLang="en-US" sz="2000" dirty="0" smtClean="0"/>
              <a:t>・都道府県障害者虐待対応協力者（都道府県社会福祉協議会など）のうち適当</a:t>
            </a:r>
            <a:endParaRPr lang="en-US" altLang="ja-JP" sz="2000" dirty="0" smtClean="0"/>
          </a:p>
          <a:p>
            <a:r>
              <a:rPr lang="ja-JP" altLang="en-US" sz="2000" dirty="0" smtClean="0"/>
              <a:t>　と認められるものに、都道府県障害者権利擁護センターが行う業務（②を除</a:t>
            </a:r>
            <a:endParaRPr lang="en-US" altLang="ja-JP" sz="2000" dirty="0" smtClean="0"/>
          </a:p>
          <a:p>
            <a:r>
              <a:rPr lang="ja-JP" altLang="en-US" sz="2000" dirty="0" smtClean="0"/>
              <a:t>　く。）の全部又は一部を委託することができます（第</a:t>
            </a:r>
            <a:r>
              <a:rPr lang="en-US" altLang="ja-JP" sz="2000" dirty="0" smtClean="0"/>
              <a:t>37 </a:t>
            </a:r>
            <a:r>
              <a:rPr lang="ja-JP" altLang="en-US" sz="2000" dirty="0" smtClean="0"/>
              <a:t>条第</a:t>
            </a:r>
            <a:r>
              <a:rPr lang="en-US" altLang="ja-JP" sz="2000" dirty="0" smtClean="0"/>
              <a:t>1 </a:t>
            </a:r>
            <a:r>
              <a:rPr lang="ja-JP" altLang="en-US" sz="2000" dirty="0" smtClean="0"/>
              <a:t>項）。</a:t>
            </a:r>
          </a:p>
          <a:p>
            <a:r>
              <a:rPr lang="ja-JP" altLang="en-US" sz="2000" dirty="0" smtClean="0"/>
              <a:t>・都道府県障害者権利擁護センター、都道府県障害者虐待対応協力者の名称　</a:t>
            </a:r>
            <a:endParaRPr lang="en-US" altLang="ja-JP" sz="2000" dirty="0" smtClean="0"/>
          </a:p>
          <a:p>
            <a:r>
              <a:rPr lang="ja-JP" altLang="en-US" sz="2000" dirty="0" smtClean="0"/>
              <a:t>　を明示、住民や関係機関に周知（第</a:t>
            </a:r>
            <a:r>
              <a:rPr lang="en-US" altLang="ja-JP" sz="2000" dirty="0" smtClean="0"/>
              <a:t>40 </a:t>
            </a:r>
            <a:r>
              <a:rPr lang="ja-JP" altLang="en-US" sz="2000" dirty="0" smtClean="0"/>
              <a:t>条）。</a:t>
            </a:r>
          </a:p>
          <a:p>
            <a:r>
              <a:rPr lang="ja-JP" altLang="en-US" sz="2000" dirty="0" smtClean="0"/>
              <a:t>・都道府県障害者権利擁護センターが、使用者による障害者虐待の通報窓口で</a:t>
            </a:r>
            <a:endParaRPr lang="en-US" altLang="ja-JP" sz="2000" dirty="0" smtClean="0"/>
          </a:p>
          <a:p>
            <a:r>
              <a:rPr lang="ja-JP" altLang="en-US" sz="2000" dirty="0" smtClean="0"/>
              <a:t>　あることや都道府県の担当部局・都道府県障害者権利擁護センター名、その</a:t>
            </a:r>
            <a:endParaRPr lang="en-US" altLang="ja-JP" sz="2000" dirty="0" smtClean="0"/>
          </a:p>
          <a:p>
            <a:r>
              <a:rPr lang="ja-JP" altLang="en-US" sz="2000" dirty="0" smtClean="0"/>
              <a:t>　電話番号等についても周知。</a:t>
            </a:r>
            <a:endParaRPr lang="en-US" altLang="ja-JP" sz="2000" dirty="0" smtClean="0"/>
          </a:p>
          <a:p>
            <a:r>
              <a:rPr lang="ja-JP" altLang="en-US" sz="2000" dirty="0" smtClean="0"/>
              <a:t>・休日・夜間対応窓口についてもあわせて周知することが必要。</a:t>
            </a:r>
            <a:endParaRPr lang="en-US" altLang="ja-JP" sz="2000" dirty="0" smtClean="0"/>
          </a:p>
          <a:p>
            <a:endParaRPr lang="ja-JP" altLang="en-US" sz="2000" dirty="0" smtClean="0"/>
          </a:p>
          <a:p>
            <a:pPr algn="ctr"/>
            <a:r>
              <a:rPr lang="ja-JP" altLang="en-US" sz="2000" dirty="0" smtClean="0"/>
              <a:t>都道府県障害者権利擁護センター等の周知事項の例</a:t>
            </a:r>
          </a:p>
          <a:p>
            <a:endParaRPr lang="en-US" altLang="zh-TW" sz="2000" dirty="0" smtClean="0"/>
          </a:p>
          <a:p>
            <a:r>
              <a:rPr lang="ja-JP" altLang="en-US" sz="2000" dirty="0" smtClean="0"/>
              <a:t>　　</a:t>
            </a:r>
            <a:r>
              <a:rPr lang="en-US" altLang="zh-TW" sz="2000" dirty="0" smtClean="0"/>
              <a:t>【</a:t>
            </a:r>
            <a:r>
              <a:rPr lang="zh-TW" altLang="en-US" sz="2000" dirty="0" smtClean="0"/>
              <a:t>日中（○時～○時）</a:t>
            </a:r>
            <a:r>
              <a:rPr lang="en-US" altLang="zh-TW" sz="2000" dirty="0" smtClean="0"/>
              <a:t>】</a:t>
            </a:r>
          </a:p>
          <a:p>
            <a:r>
              <a:rPr lang="ja-JP" altLang="en-US" sz="2000" dirty="0" smtClean="0"/>
              <a:t>　　○○県庁 □□課 △△係　　　　  </a:t>
            </a:r>
            <a:r>
              <a:rPr lang="en-US" altLang="ja-JP" sz="2000" dirty="0" smtClean="0"/>
              <a:t>TEL ○○</a:t>
            </a:r>
            <a:r>
              <a:rPr lang="ja-JP" altLang="en-US" sz="2000" dirty="0" smtClean="0"/>
              <a:t>－○○○○ </a:t>
            </a:r>
            <a:r>
              <a:rPr lang="en-US" altLang="ja-JP" sz="2000" dirty="0" smtClean="0"/>
              <a:t>FAX ○○</a:t>
            </a:r>
            <a:r>
              <a:rPr lang="ja-JP" altLang="en-US" sz="2000" dirty="0" smtClean="0"/>
              <a:t>－○○○○</a:t>
            </a:r>
          </a:p>
          <a:p>
            <a:r>
              <a:rPr lang="ja-JP" altLang="en-US" sz="2000" dirty="0" smtClean="0"/>
              <a:t>　　○○県障害者権利擁護センター </a:t>
            </a:r>
            <a:r>
              <a:rPr lang="en-US" altLang="ja-JP" sz="2000" dirty="0" smtClean="0"/>
              <a:t>TEL △△</a:t>
            </a:r>
            <a:r>
              <a:rPr lang="ja-JP" altLang="en-US" sz="2000" dirty="0" smtClean="0"/>
              <a:t>－△△△△ </a:t>
            </a:r>
            <a:r>
              <a:rPr lang="en-US" altLang="ja-JP" sz="2000" dirty="0" smtClean="0"/>
              <a:t>FAX ○○</a:t>
            </a:r>
            <a:r>
              <a:rPr lang="ja-JP" altLang="en-US" sz="2000" dirty="0" smtClean="0"/>
              <a:t>－○○○○</a:t>
            </a:r>
          </a:p>
          <a:p>
            <a:r>
              <a:rPr lang="ja-JP" altLang="en-US" sz="2000" dirty="0" smtClean="0"/>
              <a:t>　　</a:t>
            </a:r>
            <a:r>
              <a:rPr lang="en-US" altLang="zh-TW" sz="2000" dirty="0" smtClean="0"/>
              <a:t>【</a:t>
            </a:r>
            <a:r>
              <a:rPr lang="zh-TW" altLang="en-US" sz="2000" dirty="0" smtClean="0"/>
              <a:t>休日夜間（○時～○時）</a:t>
            </a:r>
            <a:r>
              <a:rPr lang="en-US" altLang="zh-TW" sz="2000" dirty="0" smtClean="0"/>
              <a:t>】</a:t>
            </a:r>
          </a:p>
          <a:p>
            <a:r>
              <a:rPr lang="ja-JP" altLang="en-US" sz="2000" dirty="0" smtClean="0"/>
              <a:t>　　○○県障害者権利擁護センター </a:t>
            </a:r>
            <a:r>
              <a:rPr lang="en-US" altLang="ja-JP" sz="2000" dirty="0" smtClean="0"/>
              <a:t>(</a:t>
            </a:r>
            <a:r>
              <a:rPr lang="ja-JP" altLang="en-US" sz="2000" dirty="0" smtClean="0"/>
              <a:t>携帯</a:t>
            </a:r>
            <a:r>
              <a:rPr lang="en-US" altLang="ja-JP" sz="2000" dirty="0" smtClean="0"/>
              <a:t>)</a:t>
            </a:r>
            <a:r>
              <a:rPr lang="ja-JP" altLang="en-US" sz="2000" dirty="0" smtClean="0"/>
              <a:t>　</a:t>
            </a:r>
            <a:r>
              <a:rPr lang="en-US" altLang="ja-JP" sz="2000" dirty="0" smtClean="0"/>
              <a:t>TEL ×××</a:t>
            </a:r>
            <a:r>
              <a:rPr lang="ja-JP" altLang="en-US" sz="2000" dirty="0" smtClean="0"/>
              <a:t>－</a:t>
            </a:r>
            <a:r>
              <a:rPr lang="en-US" altLang="ja-JP" sz="2000" dirty="0" smtClean="0"/>
              <a:t>×××</a:t>
            </a:r>
            <a:r>
              <a:rPr lang="ja-JP" altLang="en-US" sz="2000" dirty="0" smtClean="0"/>
              <a:t>－</a:t>
            </a:r>
            <a:r>
              <a:rPr lang="en-US" altLang="ja-JP" sz="2000" dirty="0" smtClean="0"/>
              <a:t>××××</a:t>
            </a:r>
          </a:p>
          <a:p>
            <a:r>
              <a:rPr lang="ja-JP" altLang="en-US" sz="2000" dirty="0" smtClean="0"/>
              <a:t>　　携帯メールアドレス </a:t>
            </a:r>
            <a:r>
              <a:rPr lang="en-US" altLang="ja-JP" sz="2000" dirty="0" smtClean="0"/>
              <a:t>aaaaa@bbbb.ne.jp</a:t>
            </a:r>
            <a:r>
              <a:rPr lang="ja-JP" altLang="en-US" sz="2000" dirty="0" smtClean="0"/>
              <a:t>　</a:t>
            </a:r>
            <a:r>
              <a:rPr lang="en-US" altLang="ja-JP" sz="2000" dirty="0" smtClean="0"/>
              <a:t> FAX ○○</a:t>
            </a:r>
            <a:r>
              <a:rPr lang="ja-JP" altLang="en-US" sz="2000" dirty="0" smtClean="0"/>
              <a:t>－○○○○</a:t>
            </a:r>
            <a:endParaRPr lang="ja-JP" altLang="en-US" sz="2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179512" y="764704"/>
            <a:ext cx="8712968" cy="576064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467544" y="188641"/>
            <a:ext cx="8136904" cy="6140142"/>
          </a:xfrm>
          <a:prstGeom prst="rect">
            <a:avLst/>
          </a:prstGeom>
        </p:spPr>
        <p:txBody>
          <a:bodyPr wrap="square">
            <a:spAutoFit/>
          </a:bodyPr>
          <a:lstStyle/>
          <a:p>
            <a:pPr algn="ctr"/>
            <a:r>
              <a:rPr lang="ja-JP" altLang="en-US" sz="2400" dirty="0" smtClean="0"/>
              <a:t>通報義務　（</a:t>
            </a:r>
            <a:r>
              <a:rPr lang="en-US" altLang="ja-JP" sz="2400" dirty="0" smtClean="0"/>
              <a:t>P.109</a:t>
            </a:r>
            <a:r>
              <a:rPr lang="ja-JP" altLang="en-US" sz="2400" dirty="0" err="1" smtClean="0"/>
              <a:t>，</a:t>
            </a:r>
            <a:r>
              <a:rPr lang="en-US" altLang="ja-JP" sz="2400" dirty="0" smtClean="0"/>
              <a:t>P.111</a:t>
            </a:r>
            <a:r>
              <a:rPr lang="ja-JP" altLang="en-US" sz="2400" dirty="0" err="1" smtClean="0"/>
              <a:t>，</a:t>
            </a:r>
            <a:r>
              <a:rPr lang="en-US" altLang="ja-JP" sz="2400" dirty="0" smtClean="0"/>
              <a:t>P.112</a:t>
            </a:r>
            <a:r>
              <a:rPr lang="ja-JP" altLang="en-US" sz="2400" dirty="0" smtClean="0"/>
              <a:t>）</a:t>
            </a:r>
            <a:endParaRPr lang="en-US" altLang="ja-JP" sz="2400" dirty="0" smtClean="0"/>
          </a:p>
          <a:p>
            <a:endParaRPr lang="en-US" altLang="ja-JP" sz="2400" dirty="0" smtClean="0"/>
          </a:p>
          <a:p>
            <a:r>
              <a:rPr lang="ja-JP" altLang="en-US" sz="2300" dirty="0" smtClean="0"/>
              <a:t>第七条 第一項</a:t>
            </a:r>
            <a:endParaRPr lang="en-US" altLang="ja-JP" sz="2300" dirty="0" smtClean="0"/>
          </a:p>
          <a:p>
            <a:r>
              <a:rPr lang="ja-JP" altLang="en-US" sz="2300" dirty="0" smtClean="0"/>
              <a:t> </a:t>
            </a:r>
            <a:r>
              <a:rPr lang="ja-JP" altLang="en-US" sz="2300" dirty="0" smtClean="0">
                <a:solidFill>
                  <a:srgbClr val="FF0000"/>
                </a:solidFill>
              </a:rPr>
              <a:t>養護者による障害者虐待</a:t>
            </a:r>
            <a:r>
              <a:rPr lang="ja-JP" altLang="en-US" sz="2300" dirty="0" smtClean="0"/>
              <a:t>（十八歳未満の障害者について行われるものを除く。以下この章において同じ。）を受けたと思われる障害者を発見した者は、速やかに、これを市町村に通報しなければならない。</a:t>
            </a:r>
            <a:endParaRPr lang="en-US" altLang="ja-JP" sz="2300" dirty="0" smtClean="0"/>
          </a:p>
          <a:p>
            <a:endParaRPr lang="en-US" altLang="ja-JP" sz="2300" dirty="0" smtClean="0"/>
          </a:p>
          <a:p>
            <a:r>
              <a:rPr lang="ja-JP" altLang="en-US" sz="2300" dirty="0" smtClean="0"/>
              <a:t>第十六条第一項</a:t>
            </a:r>
            <a:endParaRPr lang="en-US" altLang="ja-JP" sz="2300" dirty="0" smtClean="0"/>
          </a:p>
          <a:p>
            <a:r>
              <a:rPr lang="ja-JP" altLang="en-US" sz="2300" dirty="0" smtClean="0"/>
              <a:t> </a:t>
            </a:r>
            <a:r>
              <a:rPr lang="ja-JP" altLang="en-US" sz="2300" dirty="0" smtClean="0">
                <a:solidFill>
                  <a:srgbClr val="FF0000"/>
                </a:solidFill>
              </a:rPr>
              <a:t>障害者福祉施設従事者等による障害者虐待</a:t>
            </a:r>
            <a:r>
              <a:rPr lang="ja-JP" altLang="en-US" sz="2300" dirty="0" smtClean="0"/>
              <a:t>を受けたと思われる障害者を発見した者は、速やかに、これを市町村に通報しなければならない。</a:t>
            </a:r>
            <a:endParaRPr lang="en-US" altLang="ja-JP" sz="2300" dirty="0" smtClean="0"/>
          </a:p>
          <a:p>
            <a:endParaRPr lang="en-US" altLang="ja-JP" sz="2300" dirty="0" smtClean="0"/>
          </a:p>
          <a:p>
            <a:r>
              <a:rPr lang="ja-JP" altLang="en-US" sz="2300" dirty="0" smtClean="0"/>
              <a:t>第二十二条第一項</a:t>
            </a:r>
            <a:endParaRPr lang="en-US" altLang="ja-JP" sz="2300" dirty="0" smtClean="0"/>
          </a:p>
          <a:p>
            <a:r>
              <a:rPr lang="ja-JP" altLang="en-US" sz="2300" dirty="0" smtClean="0"/>
              <a:t> </a:t>
            </a:r>
            <a:r>
              <a:rPr lang="ja-JP" altLang="en-US" sz="2300" dirty="0" smtClean="0">
                <a:solidFill>
                  <a:srgbClr val="FF0000"/>
                </a:solidFill>
              </a:rPr>
              <a:t>使用者による障害者虐待</a:t>
            </a:r>
            <a:r>
              <a:rPr lang="ja-JP" altLang="en-US" sz="2300" dirty="0" smtClean="0"/>
              <a:t>を受けたと思われる障害者を発見した者は、速やかに、これを市町村又は都道府県に通報しなければならない。</a:t>
            </a:r>
            <a:endParaRPr lang="ja-JP" altLang="en-US" sz="23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323529" y="2276872"/>
            <a:ext cx="8568952" cy="216024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5" name="正方形/長方形 4"/>
          <p:cNvSpPr/>
          <p:nvPr/>
        </p:nvSpPr>
        <p:spPr>
          <a:xfrm>
            <a:off x="467544" y="2564904"/>
            <a:ext cx="8339142" cy="1569660"/>
          </a:xfrm>
          <a:prstGeom prst="rect">
            <a:avLst/>
          </a:prstGeom>
        </p:spPr>
        <p:txBody>
          <a:bodyPr wrap="none">
            <a:spAutoFit/>
          </a:bodyPr>
          <a:lstStyle/>
          <a:p>
            <a:r>
              <a:rPr lang="en-US" altLang="ja-JP" sz="3600" dirty="0" smtClean="0">
                <a:solidFill>
                  <a:schemeClr val="bg1"/>
                </a:solidFill>
              </a:rPr>
              <a:t>Ⅱ </a:t>
            </a:r>
            <a:r>
              <a:rPr lang="ja-JP" altLang="en-US" sz="3600" dirty="0" smtClean="0">
                <a:solidFill>
                  <a:schemeClr val="bg1"/>
                </a:solidFill>
              </a:rPr>
              <a:t>養護者による障害者虐待の防止</a:t>
            </a:r>
            <a:r>
              <a:rPr lang="ja-JP" altLang="en-US" sz="3600" dirty="0">
                <a:solidFill>
                  <a:schemeClr val="bg1"/>
                </a:solidFill>
              </a:rPr>
              <a:t>と</a:t>
            </a:r>
            <a:r>
              <a:rPr lang="ja-JP" altLang="en-US" sz="3600" dirty="0" smtClean="0">
                <a:solidFill>
                  <a:schemeClr val="bg1"/>
                </a:solidFill>
              </a:rPr>
              <a:t>対応</a:t>
            </a:r>
            <a:endParaRPr lang="en-US" altLang="ja-JP" sz="3600" dirty="0" smtClean="0">
              <a:solidFill>
                <a:schemeClr val="bg1"/>
              </a:solidFill>
            </a:endParaRPr>
          </a:p>
          <a:p>
            <a:endParaRPr lang="en-US" altLang="ja-JP" sz="3600" dirty="0" smtClean="0">
              <a:solidFill>
                <a:schemeClr val="bg1"/>
              </a:solidFill>
            </a:endParaRPr>
          </a:p>
          <a:p>
            <a:pPr algn="ctr"/>
            <a:r>
              <a:rPr lang="ja-JP" altLang="en-US" sz="2400" dirty="0" smtClean="0">
                <a:solidFill>
                  <a:schemeClr val="bg1"/>
                </a:solidFill>
              </a:rPr>
              <a:t>マニュアル</a:t>
            </a:r>
            <a:r>
              <a:rPr lang="en-US" altLang="ja-JP" sz="2400" dirty="0" smtClean="0">
                <a:solidFill>
                  <a:schemeClr val="bg1"/>
                </a:solidFill>
              </a:rPr>
              <a:t>P.22</a:t>
            </a:r>
            <a:endParaRPr lang="ja-JP" altLang="en-US" sz="2400" dirty="0">
              <a:solidFill>
                <a:schemeClr val="bg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1403648" y="692696"/>
            <a:ext cx="6264696" cy="50405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23528" y="692698"/>
            <a:ext cx="8428911" cy="5447645"/>
          </a:xfrm>
          <a:prstGeom prst="rect">
            <a:avLst/>
          </a:prstGeom>
          <a:noFill/>
        </p:spPr>
        <p:txBody>
          <a:bodyPr wrap="none" rtlCol="0">
            <a:spAutoFit/>
          </a:bodyPr>
          <a:lstStyle/>
          <a:p>
            <a:pPr algn="ctr"/>
            <a:r>
              <a:rPr kumimoji="1" lang="ja-JP" altLang="en-US" sz="2400" dirty="0" smtClean="0">
                <a:solidFill>
                  <a:schemeClr val="bg1"/>
                </a:solidFill>
              </a:rPr>
              <a:t>１　障害者虐待の防止に向けた取り組み</a:t>
            </a:r>
            <a:r>
              <a:rPr kumimoji="1" lang="en-US" altLang="ja-JP" sz="2400" dirty="0" smtClean="0">
                <a:solidFill>
                  <a:schemeClr val="bg1"/>
                </a:solidFill>
              </a:rPr>
              <a:t>(P.23</a:t>
            </a:r>
            <a:r>
              <a:rPr kumimoji="1" lang="ja-JP" altLang="en-US" sz="2400" dirty="0" smtClean="0">
                <a:solidFill>
                  <a:schemeClr val="bg1"/>
                </a:solidFill>
              </a:rPr>
              <a:t>）</a:t>
            </a:r>
            <a:endParaRPr kumimoji="1" lang="en-US" altLang="ja-JP" sz="2400" dirty="0" smtClean="0">
              <a:solidFill>
                <a:schemeClr val="bg1"/>
              </a:solidFill>
            </a:endParaRPr>
          </a:p>
          <a:p>
            <a:endParaRPr lang="en-US" altLang="ja-JP" dirty="0" smtClean="0"/>
          </a:p>
          <a:p>
            <a:r>
              <a:rPr kumimoji="1" lang="ja-JP" altLang="en-US" dirty="0" smtClean="0"/>
              <a:t>（１）知識・理解の啓発</a:t>
            </a:r>
            <a:endParaRPr kumimoji="1" lang="en-US" altLang="ja-JP" dirty="0" smtClean="0"/>
          </a:p>
          <a:p>
            <a:r>
              <a:rPr lang="ja-JP" altLang="en-US" dirty="0" smtClean="0"/>
              <a:t>　・障害者虐待はどこの家庭でも起こりうる身近な問題。</a:t>
            </a:r>
            <a:endParaRPr lang="en-US" altLang="ja-JP" dirty="0" smtClean="0"/>
          </a:p>
          <a:p>
            <a:r>
              <a:rPr kumimoji="1" lang="ja-JP" altLang="en-US" dirty="0" smtClean="0"/>
              <a:t>　・養護者本人には虐待をしているという認識がない場合もある。</a:t>
            </a:r>
            <a:endParaRPr kumimoji="1" lang="en-US" altLang="ja-JP" dirty="0" smtClean="0"/>
          </a:p>
          <a:p>
            <a:r>
              <a:rPr lang="ja-JP" altLang="en-US" dirty="0" smtClean="0"/>
              <a:t>　・障害者自身も、虐待だと認識できない、被害を訴えられない場合もある。</a:t>
            </a:r>
            <a:endParaRPr lang="en-US" altLang="ja-JP" dirty="0" smtClean="0"/>
          </a:p>
          <a:p>
            <a:endParaRPr kumimoji="1" lang="en-US" altLang="ja-JP" dirty="0" smtClean="0"/>
          </a:p>
          <a:p>
            <a:r>
              <a:rPr kumimoji="1" lang="ja-JP" altLang="en-US" dirty="0" smtClean="0"/>
              <a:t>（２）虐待防止ネットワークの構築</a:t>
            </a:r>
            <a:endParaRPr kumimoji="1" lang="en-US" altLang="ja-JP" dirty="0" smtClean="0"/>
          </a:p>
          <a:p>
            <a:r>
              <a:rPr lang="ja-JP" altLang="en-US" dirty="0" smtClean="0"/>
              <a:t>　　　自立支援協議会に権利擁護部会を設置するなど、定期的な情報交換や体制作り</a:t>
            </a:r>
            <a:endParaRPr kumimoji="1" lang="en-US" altLang="ja-JP" dirty="0" smtClean="0"/>
          </a:p>
          <a:p>
            <a:r>
              <a:rPr lang="ja-JP" altLang="en-US" dirty="0" smtClean="0"/>
              <a:t>　① 虐待の予防、早期発見、見守りネットワーク</a:t>
            </a:r>
            <a:endParaRPr lang="en-US" altLang="ja-JP" dirty="0" smtClean="0"/>
          </a:p>
          <a:p>
            <a:r>
              <a:rPr kumimoji="1" lang="ja-JP" altLang="en-US" dirty="0" smtClean="0"/>
              <a:t>　　　地域住民・民生委員・社会福祉協議会・知的障害者相談員・家族会等</a:t>
            </a:r>
            <a:endParaRPr kumimoji="1" lang="en-US" altLang="ja-JP" dirty="0" smtClean="0"/>
          </a:p>
          <a:p>
            <a:r>
              <a:rPr lang="ja-JP" altLang="en-US" dirty="0" smtClean="0"/>
              <a:t>　② サービス事業者等による虐待発生時の対応ネットワーク</a:t>
            </a:r>
            <a:endParaRPr lang="en-US" altLang="ja-JP" dirty="0" smtClean="0"/>
          </a:p>
          <a:p>
            <a:r>
              <a:rPr kumimoji="1" lang="ja-JP" altLang="en-US" dirty="0" smtClean="0"/>
              <a:t>　　　障害福祉サービス事業者・相談支援事業者等</a:t>
            </a:r>
            <a:endParaRPr kumimoji="1" lang="en-US" altLang="ja-JP" dirty="0" smtClean="0"/>
          </a:p>
          <a:p>
            <a:r>
              <a:rPr lang="ja-JP" altLang="en-US" dirty="0" smtClean="0"/>
              <a:t>　③ 専門機関による介入ネットワーク</a:t>
            </a:r>
            <a:endParaRPr lang="en-US" altLang="ja-JP" dirty="0" smtClean="0"/>
          </a:p>
          <a:p>
            <a:r>
              <a:rPr kumimoji="1" lang="ja-JP" altLang="en-US" dirty="0" smtClean="0"/>
              <a:t>　　　警察・弁護士・医療機関・社会福祉士・権利擁護団体等</a:t>
            </a:r>
            <a:endParaRPr kumimoji="1" lang="en-US" altLang="ja-JP" dirty="0" smtClean="0"/>
          </a:p>
          <a:p>
            <a:endParaRPr lang="en-US" altLang="ja-JP" dirty="0" smtClean="0"/>
          </a:p>
          <a:p>
            <a:r>
              <a:rPr lang="ja-JP" altLang="en-US" dirty="0" smtClean="0"/>
              <a:t>（３）養護者支援による虐待の防止</a:t>
            </a:r>
            <a:endParaRPr lang="en-US" altLang="ja-JP" dirty="0" smtClean="0"/>
          </a:p>
          <a:p>
            <a:r>
              <a:rPr kumimoji="1" lang="ja-JP" altLang="en-US" dirty="0" smtClean="0"/>
              <a:t>　・家庭全体の状況から家庭の抱える問題を理解し、支援を行う。</a:t>
            </a:r>
            <a:endParaRPr kumimoji="1" lang="en-US" altLang="ja-JP" dirty="0" smtClean="0"/>
          </a:p>
          <a:p>
            <a:r>
              <a:rPr lang="ja-JP" altLang="en-US" dirty="0" smtClean="0"/>
              <a:t>　・養護者への支援を行うことで、障害者虐待を未然に防ぐことができる。</a:t>
            </a:r>
            <a:endParaRPr kumimoji="1" lang="en-US" altLang="ja-JP"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1115617" y="692696"/>
            <a:ext cx="6768752" cy="50405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539552" y="692698"/>
            <a:ext cx="7992888" cy="2954655"/>
          </a:xfrm>
          <a:prstGeom prst="rect">
            <a:avLst/>
          </a:prstGeom>
          <a:noFill/>
        </p:spPr>
        <p:txBody>
          <a:bodyPr wrap="square" rtlCol="0">
            <a:spAutoFit/>
          </a:bodyPr>
          <a:lstStyle/>
          <a:p>
            <a:pPr algn="ctr"/>
            <a:r>
              <a:rPr kumimoji="1" lang="ja-JP" altLang="en-US" sz="2400" dirty="0" smtClean="0">
                <a:solidFill>
                  <a:schemeClr val="bg1"/>
                </a:solidFill>
              </a:rPr>
              <a:t>２　障害者虐待の早期発見に向けた取り組み</a:t>
            </a:r>
            <a:r>
              <a:rPr kumimoji="1" lang="en-US" altLang="ja-JP" sz="2400" dirty="0" smtClean="0">
                <a:solidFill>
                  <a:schemeClr val="bg1"/>
                </a:solidFill>
              </a:rPr>
              <a:t>(P.24)</a:t>
            </a:r>
          </a:p>
          <a:p>
            <a:endParaRPr lang="en-US" altLang="ja-JP" dirty="0" smtClean="0"/>
          </a:p>
          <a:p>
            <a:r>
              <a:rPr kumimoji="1" lang="ja-JP" altLang="en-US" dirty="0" smtClean="0"/>
              <a:t>（１）通報義務の周知</a:t>
            </a:r>
            <a:endParaRPr kumimoji="1" lang="en-US" altLang="ja-JP" dirty="0" smtClean="0"/>
          </a:p>
          <a:p>
            <a:r>
              <a:rPr lang="ja-JP" altLang="en-US" dirty="0" smtClean="0"/>
              <a:t>　・広報誌・啓発ポスター・パンフレットによる住民への周知</a:t>
            </a:r>
            <a:endParaRPr lang="en-US" altLang="ja-JP" dirty="0" smtClean="0"/>
          </a:p>
          <a:p>
            <a:r>
              <a:rPr kumimoji="1" lang="ja-JP" altLang="en-US" dirty="0" smtClean="0"/>
              <a:t>　・養護者・家族・本人への伝達</a:t>
            </a:r>
            <a:endParaRPr kumimoji="1" lang="en-US" altLang="ja-JP" dirty="0" smtClean="0"/>
          </a:p>
          <a:p>
            <a:r>
              <a:rPr lang="ja-JP" altLang="en-US" dirty="0" smtClean="0"/>
              <a:t>　</a:t>
            </a:r>
            <a:endParaRPr kumimoji="1" lang="en-US" altLang="ja-JP" dirty="0" smtClean="0"/>
          </a:p>
          <a:p>
            <a:r>
              <a:rPr kumimoji="1" lang="ja-JP" altLang="en-US" dirty="0" smtClean="0"/>
              <a:t>（２）早期発見に向けて</a:t>
            </a:r>
            <a:endParaRPr kumimoji="1" lang="en-US" altLang="ja-JP" dirty="0" smtClean="0"/>
          </a:p>
          <a:p>
            <a:r>
              <a:rPr lang="ja-JP" altLang="en-US" dirty="0" smtClean="0"/>
              <a:t>　・ 相談支援専門員や障害福祉サービス事業所の職員による気づき</a:t>
            </a:r>
            <a:endParaRPr lang="en-US" altLang="ja-JP" dirty="0" smtClean="0"/>
          </a:p>
          <a:p>
            <a:r>
              <a:rPr kumimoji="1" lang="ja-JP" altLang="en-US" dirty="0" smtClean="0"/>
              <a:t>　・ 見守りネットワークによる気づき</a:t>
            </a:r>
            <a:endParaRPr kumimoji="1" lang="en-US" altLang="ja-JP" dirty="0" smtClean="0"/>
          </a:p>
          <a:p>
            <a:r>
              <a:rPr lang="ja-JP" altLang="en-US" dirty="0" smtClean="0"/>
              <a:t>　・ 障害者虐待発見チェックリストの活用（</a:t>
            </a:r>
            <a:r>
              <a:rPr lang="en-US" altLang="ja-JP" dirty="0" smtClean="0"/>
              <a:t>P.26</a:t>
            </a:r>
            <a:r>
              <a:rPr lang="ja-JP" altLang="en-US" dirty="0" smtClean="0"/>
              <a:t>～</a:t>
            </a:r>
            <a:r>
              <a:rPr lang="en-US" altLang="ja-JP" dirty="0" smtClean="0"/>
              <a:t>28</a:t>
            </a:r>
            <a:r>
              <a:rPr lang="ja-JP" altLang="en-US" dirty="0" smtClean="0"/>
              <a:t>）</a:t>
            </a:r>
            <a:endParaRPr kumimoji="1" lang="en-US" altLang="ja-JP"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611560" y="0"/>
            <a:ext cx="7704856" cy="50405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b="1" dirty="0" smtClean="0">
                <a:solidFill>
                  <a:schemeClr val="bg1"/>
                </a:solidFill>
                <a:latin typeface="Calibri" pitchFamily="34" charset="0"/>
              </a:rPr>
              <a:t>「障害者虐待の防止、障害者の養護者に対する支援等に関する法律」の経緯</a:t>
            </a:r>
            <a:endParaRPr lang="en-US" altLang="ja-JP" b="1" dirty="0" smtClean="0">
              <a:solidFill>
                <a:schemeClr val="bg1"/>
              </a:solidFill>
              <a:latin typeface="Calibri" pitchFamily="34" charset="0"/>
            </a:endParaRPr>
          </a:p>
        </p:txBody>
      </p:sp>
      <p:sp>
        <p:nvSpPr>
          <p:cNvPr id="5" name="テキスト ボックス 4"/>
          <p:cNvSpPr txBox="1"/>
          <p:nvPr/>
        </p:nvSpPr>
        <p:spPr>
          <a:xfrm>
            <a:off x="323528" y="689645"/>
            <a:ext cx="8574491" cy="6168355"/>
          </a:xfrm>
          <a:prstGeom prst="rect">
            <a:avLst/>
          </a:prstGeom>
          <a:noFill/>
        </p:spPr>
        <p:txBody>
          <a:bodyPr wrap="square">
            <a:spAutoFit/>
          </a:bodyPr>
          <a:lstStyle/>
          <a:p>
            <a:pPr fontAlgn="auto">
              <a:spcBef>
                <a:spcPts val="0"/>
              </a:spcBef>
              <a:spcAft>
                <a:spcPts val="0"/>
              </a:spcAft>
              <a:defRPr/>
            </a:pPr>
            <a:r>
              <a:rPr lang="ja-JP" altLang="en-US" sz="1600" u="sng" dirty="0">
                <a:solidFill>
                  <a:srgbClr val="FF0000"/>
                </a:solidFill>
                <a:latin typeface="+mn-ea"/>
                <a:ea typeface="+mn-ea"/>
              </a:rPr>
              <a:t>第１７１回通常国会</a:t>
            </a:r>
            <a:endParaRPr lang="en-US" altLang="ja-JP" sz="1600" u="sng" dirty="0">
              <a:solidFill>
                <a:srgbClr val="FF0000"/>
              </a:solidFill>
              <a:latin typeface="+mn-ea"/>
              <a:ea typeface="+mn-ea"/>
            </a:endParaRPr>
          </a:p>
          <a:p>
            <a:pPr fontAlgn="auto">
              <a:spcBef>
                <a:spcPts val="0"/>
              </a:spcBef>
              <a:spcAft>
                <a:spcPts val="0"/>
              </a:spcAft>
              <a:defRPr/>
            </a:pPr>
            <a:r>
              <a:rPr lang="ja-JP" altLang="en-US" sz="1600" dirty="0" smtClean="0">
                <a:latin typeface="+mn-ea"/>
                <a:ea typeface="+mn-ea"/>
              </a:rPr>
              <a:t>○</a:t>
            </a:r>
            <a:r>
              <a:rPr lang="ja-JP" altLang="en-US" sz="1600" dirty="0">
                <a:latin typeface="+mn-ea"/>
                <a:ea typeface="+mn-ea"/>
              </a:rPr>
              <a:t>平成</a:t>
            </a:r>
            <a:r>
              <a:rPr lang="en-US" altLang="ja-JP" sz="1600" dirty="0">
                <a:latin typeface="+mn-ea"/>
                <a:ea typeface="+mn-ea"/>
              </a:rPr>
              <a:t>21</a:t>
            </a:r>
            <a:r>
              <a:rPr lang="ja-JP" altLang="en-US" sz="1600" dirty="0" smtClean="0">
                <a:latin typeface="+mn-ea"/>
                <a:ea typeface="+mn-ea"/>
              </a:rPr>
              <a:t>年７月９日：民主党・社会民主党・国民新党　衆議院に提出</a:t>
            </a:r>
          </a:p>
          <a:p>
            <a:pPr fontAlgn="auto">
              <a:spcBef>
                <a:spcPts val="0"/>
              </a:spcBef>
              <a:spcAft>
                <a:spcPts val="0"/>
              </a:spcAft>
              <a:defRPr/>
            </a:pPr>
            <a:r>
              <a:rPr lang="ja-JP" altLang="en-US" sz="1600" dirty="0" smtClean="0">
                <a:latin typeface="+mn-ea"/>
                <a:ea typeface="+mn-ea"/>
              </a:rPr>
              <a:t>　　　　　　　　法案名： 「</a:t>
            </a:r>
            <a:r>
              <a:rPr lang="ja-JP" altLang="en-US" sz="1600" dirty="0" err="1" smtClean="0">
                <a:latin typeface="+mn-ea"/>
                <a:ea typeface="+mn-ea"/>
              </a:rPr>
              <a:t>障がい</a:t>
            </a:r>
            <a:r>
              <a:rPr lang="ja-JP" altLang="en-US" sz="1600" dirty="0" smtClean="0">
                <a:latin typeface="+mn-ea"/>
                <a:ea typeface="+mn-ea"/>
              </a:rPr>
              <a:t>者虐待の防止、</a:t>
            </a:r>
            <a:r>
              <a:rPr lang="ja-JP" altLang="en-US" sz="1600" dirty="0" err="1" smtClean="0">
                <a:latin typeface="+mn-ea"/>
                <a:ea typeface="+mn-ea"/>
              </a:rPr>
              <a:t>障がい</a:t>
            </a:r>
            <a:r>
              <a:rPr lang="ja-JP" altLang="en-US" sz="1600" dirty="0" smtClean="0">
                <a:latin typeface="+mn-ea"/>
                <a:ea typeface="+mn-ea"/>
              </a:rPr>
              <a:t>者の介護者に対する支援等に関する法律案」</a:t>
            </a:r>
            <a:endParaRPr lang="en-US" altLang="ja-JP" sz="1600" dirty="0">
              <a:latin typeface="+mn-ea"/>
              <a:ea typeface="+mn-ea"/>
            </a:endParaRPr>
          </a:p>
          <a:p>
            <a:pPr fontAlgn="auto">
              <a:spcBef>
                <a:spcPts val="0"/>
              </a:spcBef>
              <a:spcAft>
                <a:spcPts val="0"/>
              </a:spcAft>
              <a:defRPr/>
            </a:pPr>
            <a:endParaRPr lang="ja-JP" altLang="en-US" sz="1600" dirty="0" smtClean="0">
              <a:latin typeface="+mn-ea"/>
              <a:ea typeface="+mn-ea"/>
            </a:endParaRPr>
          </a:p>
          <a:p>
            <a:pPr fontAlgn="auto">
              <a:spcBef>
                <a:spcPts val="0"/>
              </a:spcBef>
              <a:spcAft>
                <a:spcPts val="0"/>
              </a:spcAft>
              <a:defRPr/>
            </a:pPr>
            <a:r>
              <a:rPr lang="ja-JP" altLang="en-US" sz="1600" dirty="0" smtClean="0">
                <a:latin typeface="+mn-ea"/>
                <a:ea typeface="+mn-ea"/>
              </a:rPr>
              <a:t>○平成</a:t>
            </a:r>
            <a:r>
              <a:rPr lang="en-US" altLang="ja-JP" sz="1600" dirty="0" smtClean="0">
                <a:latin typeface="+mn-ea"/>
                <a:ea typeface="+mn-ea"/>
              </a:rPr>
              <a:t>21</a:t>
            </a:r>
            <a:r>
              <a:rPr lang="ja-JP" altLang="en-US" sz="1600" dirty="0" smtClean="0">
                <a:latin typeface="+mn-ea"/>
                <a:ea typeface="+mn-ea"/>
              </a:rPr>
              <a:t>年７月９日：自由民主党・公明党　衆議院に提出</a:t>
            </a:r>
          </a:p>
          <a:p>
            <a:pPr fontAlgn="auto">
              <a:spcBef>
                <a:spcPts val="0"/>
              </a:spcBef>
              <a:spcAft>
                <a:spcPts val="0"/>
              </a:spcAft>
              <a:defRPr/>
            </a:pPr>
            <a:r>
              <a:rPr lang="ja-JP" altLang="en-US" sz="1600" dirty="0" smtClean="0">
                <a:latin typeface="+mn-ea"/>
                <a:ea typeface="+mn-ea"/>
              </a:rPr>
              <a:t>　　　　　　　　法案名： 「障害者虐待の防止、障害者の養護者に対する支援等に関する法律案」</a:t>
            </a:r>
            <a:endParaRPr lang="en-US" altLang="ja-JP" sz="1600" dirty="0" smtClean="0">
              <a:latin typeface="+mn-ea"/>
              <a:ea typeface="+mn-ea"/>
            </a:endParaRPr>
          </a:p>
          <a:p>
            <a:pPr fontAlgn="auto">
              <a:spcBef>
                <a:spcPts val="0"/>
              </a:spcBef>
              <a:spcAft>
                <a:spcPts val="0"/>
              </a:spcAft>
              <a:defRPr/>
            </a:pPr>
            <a:endParaRPr lang="ja-JP" altLang="en-US" sz="1600" dirty="0" smtClean="0">
              <a:latin typeface="+mn-ea"/>
              <a:ea typeface="+mn-ea"/>
            </a:endParaRPr>
          </a:p>
          <a:p>
            <a:pPr fontAlgn="auto">
              <a:spcBef>
                <a:spcPts val="0"/>
              </a:spcBef>
              <a:spcAft>
                <a:spcPts val="0"/>
              </a:spcAft>
              <a:defRPr/>
            </a:pPr>
            <a:r>
              <a:rPr lang="ja-JP" altLang="en-US" sz="1600" dirty="0" smtClean="0">
                <a:latin typeface="+mn-ea"/>
                <a:ea typeface="+mn-ea"/>
              </a:rPr>
              <a:t>○</a:t>
            </a:r>
            <a:r>
              <a:rPr lang="ja-JP" altLang="en-US" sz="1600" dirty="0">
                <a:latin typeface="+mn-ea"/>
                <a:ea typeface="+mn-ea"/>
              </a:rPr>
              <a:t>平成</a:t>
            </a:r>
            <a:r>
              <a:rPr lang="en-US" altLang="ja-JP" sz="1600" dirty="0">
                <a:latin typeface="+mn-ea"/>
                <a:ea typeface="+mn-ea"/>
              </a:rPr>
              <a:t>21</a:t>
            </a:r>
            <a:r>
              <a:rPr lang="ja-JP" altLang="en-US" sz="1600" dirty="0" smtClean="0">
                <a:latin typeface="+mn-ea"/>
                <a:ea typeface="+mn-ea"/>
              </a:rPr>
              <a:t>年７月</a:t>
            </a:r>
            <a:r>
              <a:rPr lang="en-US" altLang="ja-JP" sz="1600" dirty="0">
                <a:latin typeface="+mn-ea"/>
                <a:ea typeface="+mn-ea"/>
              </a:rPr>
              <a:t>21</a:t>
            </a:r>
            <a:r>
              <a:rPr lang="ja-JP" altLang="en-US" sz="1600" dirty="0">
                <a:latin typeface="+mn-ea"/>
                <a:ea typeface="+mn-ea"/>
              </a:rPr>
              <a:t>日：衆議院解散に伴い廃案</a:t>
            </a:r>
            <a:endParaRPr lang="en-US" altLang="ja-JP" sz="1600" dirty="0">
              <a:latin typeface="+mn-ea"/>
              <a:ea typeface="+mn-ea"/>
            </a:endParaRPr>
          </a:p>
          <a:p>
            <a:pPr fontAlgn="auto">
              <a:spcBef>
                <a:spcPts val="0"/>
              </a:spcBef>
              <a:spcAft>
                <a:spcPts val="0"/>
              </a:spcAft>
              <a:defRPr/>
            </a:pPr>
            <a:endParaRPr lang="en-US" altLang="ja-JP" sz="1600" dirty="0">
              <a:latin typeface="+mn-ea"/>
              <a:ea typeface="+mn-ea"/>
            </a:endParaRPr>
          </a:p>
          <a:p>
            <a:pPr fontAlgn="auto">
              <a:spcBef>
                <a:spcPts val="0"/>
              </a:spcBef>
              <a:spcAft>
                <a:spcPts val="0"/>
              </a:spcAft>
              <a:defRPr/>
            </a:pPr>
            <a:r>
              <a:rPr lang="ja-JP" altLang="en-US" sz="1600" u="sng" dirty="0" smtClean="0">
                <a:solidFill>
                  <a:srgbClr val="FF0000"/>
                </a:solidFill>
                <a:latin typeface="+mn-ea"/>
                <a:ea typeface="+mn-ea"/>
              </a:rPr>
              <a:t>第１７３回臨時国会</a:t>
            </a:r>
            <a:endParaRPr lang="en-US" altLang="ja-JP" sz="1600" u="sng" dirty="0">
              <a:solidFill>
                <a:srgbClr val="FF0000"/>
              </a:solidFill>
              <a:latin typeface="+mn-ea"/>
              <a:ea typeface="+mn-ea"/>
            </a:endParaRPr>
          </a:p>
          <a:p>
            <a:pPr fontAlgn="auto">
              <a:spcBef>
                <a:spcPts val="0"/>
              </a:spcBef>
              <a:spcAft>
                <a:spcPts val="0"/>
              </a:spcAft>
              <a:defRPr/>
            </a:pPr>
            <a:r>
              <a:rPr lang="ja-JP" altLang="en-US" sz="1600" dirty="0" smtClean="0">
                <a:latin typeface="+mn-ea"/>
                <a:ea typeface="+mn-ea"/>
              </a:rPr>
              <a:t>○</a:t>
            </a:r>
            <a:r>
              <a:rPr lang="ja-JP" altLang="en-US" sz="1600" dirty="0">
                <a:latin typeface="+mn-ea"/>
                <a:ea typeface="+mn-ea"/>
              </a:rPr>
              <a:t>平成</a:t>
            </a:r>
            <a:r>
              <a:rPr lang="en-US" altLang="ja-JP" sz="1600" dirty="0">
                <a:latin typeface="+mn-ea"/>
                <a:ea typeface="+mn-ea"/>
              </a:rPr>
              <a:t>22</a:t>
            </a:r>
            <a:r>
              <a:rPr lang="ja-JP" altLang="en-US" sz="1600" dirty="0">
                <a:latin typeface="+mn-ea"/>
                <a:ea typeface="+mn-ea"/>
              </a:rPr>
              <a:t>年</a:t>
            </a:r>
            <a:r>
              <a:rPr lang="en-US" altLang="ja-JP" sz="1600" dirty="0">
                <a:latin typeface="+mn-ea"/>
                <a:ea typeface="+mn-ea"/>
              </a:rPr>
              <a:t>4</a:t>
            </a:r>
            <a:r>
              <a:rPr lang="ja-JP" altLang="en-US" sz="1600" dirty="0">
                <a:latin typeface="+mn-ea"/>
                <a:ea typeface="+mn-ea"/>
              </a:rPr>
              <a:t>月</a:t>
            </a:r>
            <a:r>
              <a:rPr lang="en-US" altLang="ja-JP" sz="1600" dirty="0">
                <a:latin typeface="+mn-ea"/>
                <a:ea typeface="+mn-ea"/>
              </a:rPr>
              <a:t>27</a:t>
            </a:r>
            <a:r>
              <a:rPr lang="ja-JP" altLang="en-US" sz="1600" dirty="0">
                <a:latin typeface="+mn-ea"/>
                <a:ea typeface="+mn-ea"/>
              </a:rPr>
              <a:t>日：自民党、公明党　　衆議院</a:t>
            </a:r>
            <a:r>
              <a:rPr lang="ja-JP" altLang="en-US" sz="1600" dirty="0" smtClean="0">
                <a:latin typeface="+mn-ea"/>
                <a:ea typeface="+mn-ea"/>
              </a:rPr>
              <a:t>に再提出（継続審議、平成</a:t>
            </a:r>
            <a:r>
              <a:rPr lang="en-US" altLang="ja-JP" sz="1600" dirty="0" smtClean="0">
                <a:latin typeface="+mn-ea"/>
                <a:ea typeface="+mn-ea"/>
              </a:rPr>
              <a:t>23</a:t>
            </a:r>
            <a:r>
              <a:rPr lang="ja-JP" altLang="en-US" sz="1600" dirty="0" smtClean="0">
                <a:latin typeface="+mn-ea"/>
                <a:ea typeface="+mn-ea"/>
              </a:rPr>
              <a:t>年６月</a:t>
            </a:r>
            <a:r>
              <a:rPr lang="en-US" altLang="ja-JP" sz="1600" dirty="0" smtClean="0">
                <a:latin typeface="+mn-ea"/>
                <a:ea typeface="+mn-ea"/>
              </a:rPr>
              <a:t>14</a:t>
            </a:r>
            <a:r>
              <a:rPr lang="ja-JP" altLang="en-US" sz="1600" dirty="0" smtClean="0">
                <a:latin typeface="+mn-ea"/>
                <a:ea typeface="+mn-ea"/>
              </a:rPr>
              <a:t>日法案撤回）</a:t>
            </a:r>
          </a:p>
          <a:p>
            <a:pPr fontAlgn="auto">
              <a:spcBef>
                <a:spcPts val="0"/>
              </a:spcBef>
              <a:spcAft>
                <a:spcPts val="0"/>
              </a:spcAft>
              <a:defRPr/>
            </a:pPr>
            <a:r>
              <a:rPr lang="ja-JP" altLang="en-US" sz="1600" dirty="0" smtClean="0">
                <a:latin typeface="+mn-ea"/>
                <a:ea typeface="+mn-ea"/>
              </a:rPr>
              <a:t>　　　　　　　　　　　　　　　</a:t>
            </a:r>
            <a:r>
              <a:rPr lang="en-US" altLang="ja-JP" sz="1600" dirty="0" smtClean="0">
                <a:latin typeface="+mn-ea"/>
                <a:ea typeface="+mn-ea"/>
              </a:rPr>
              <a:t>※</a:t>
            </a:r>
            <a:r>
              <a:rPr lang="ja-JP" altLang="en-US" sz="1600" dirty="0" smtClean="0">
                <a:latin typeface="+mn-ea"/>
                <a:ea typeface="+mn-ea"/>
              </a:rPr>
              <a:t>みんなの党も提出会派として追加</a:t>
            </a:r>
            <a:endParaRPr lang="en-US" altLang="ja-JP" sz="1600" dirty="0">
              <a:latin typeface="+mn-ea"/>
              <a:ea typeface="+mn-ea"/>
            </a:endParaRPr>
          </a:p>
          <a:p>
            <a:pPr fontAlgn="auto">
              <a:spcBef>
                <a:spcPts val="0"/>
              </a:spcBef>
              <a:spcAft>
                <a:spcPts val="0"/>
              </a:spcAft>
              <a:defRPr/>
            </a:pPr>
            <a:r>
              <a:rPr lang="ja-JP" altLang="en-US" sz="1600" dirty="0">
                <a:latin typeface="+mn-ea"/>
                <a:ea typeface="+mn-ea"/>
              </a:rPr>
              <a:t>　　　　　　　　　　　　　　</a:t>
            </a:r>
            <a:endParaRPr lang="en-US" altLang="ja-JP" sz="1600" dirty="0">
              <a:latin typeface="+mn-ea"/>
              <a:ea typeface="+mn-ea"/>
            </a:endParaRPr>
          </a:p>
          <a:p>
            <a:pPr fontAlgn="auto">
              <a:lnSpc>
                <a:spcPts val="1300"/>
              </a:lnSpc>
              <a:spcBef>
                <a:spcPts val="0"/>
              </a:spcBef>
              <a:spcAft>
                <a:spcPts val="0"/>
              </a:spcAft>
              <a:defRPr/>
            </a:pPr>
            <a:r>
              <a:rPr lang="ja-JP" altLang="en-US" sz="1600" u="sng" dirty="0" smtClean="0">
                <a:solidFill>
                  <a:srgbClr val="FF0000"/>
                </a:solidFill>
                <a:latin typeface="+mn-ea"/>
                <a:ea typeface="+mn-ea"/>
              </a:rPr>
              <a:t>第１７７回通常国会</a:t>
            </a:r>
            <a:endParaRPr lang="en-US" altLang="ja-JP" sz="1600" u="sng" dirty="0">
              <a:solidFill>
                <a:srgbClr val="FF0000"/>
              </a:solidFill>
              <a:latin typeface="+mn-ea"/>
              <a:ea typeface="+mn-ea"/>
            </a:endParaRPr>
          </a:p>
          <a:p>
            <a:pPr fontAlgn="auto">
              <a:spcBef>
                <a:spcPts val="0"/>
              </a:spcBef>
              <a:spcAft>
                <a:spcPts val="0"/>
              </a:spcAft>
              <a:defRPr/>
            </a:pPr>
            <a:r>
              <a:rPr lang="ja-JP" altLang="en-US" sz="1600" dirty="0" smtClean="0">
                <a:latin typeface="+mn-ea"/>
                <a:ea typeface="+mn-ea"/>
              </a:rPr>
              <a:t>○平成</a:t>
            </a:r>
            <a:r>
              <a:rPr lang="en-US" altLang="ja-JP" sz="1600" dirty="0" smtClean="0">
                <a:latin typeface="+mn-ea"/>
                <a:ea typeface="+mn-ea"/>
              </a:rPr>
              <a:t>23</a:t>
            </a:r>
            <a:r>
              <a:rPr lang="ja-JP" altLang="en-US" sz="1600" dirty="0" smtClean="0">
                <a:latin typeface="+mn-ea"/>
                <a:ea typeface="+mn-ea"/>
              </a:rPr>
              <a:t>年６月</a:t>
            </a:r>
            <a:r>
              <a:rPr lang="en-US" altLang="ja-JP" sz="1600" dirty="0" smtClean="0">
                <a:latin typeface="+mn-ea"/>
                <a:ea typeface="+mn-ea"/>
              </a:rPr>
              <a:t>14</a:t>
            </a:r>
            <a:r>
              <a:rPr lang="ja-JP" altLang="en-US" sz="1600" dirty="0" smtClean="0">
                <a:latin typeface="+mn-ea"/>
                <a:ea typeface="+mn-ea"/>
              </a:rPr>
              <a:t>日</a:t>
            </a:r>
            <a:r>
              <a:rPr lang="ja-JP" altLang="en-US" sz="1600" dirty="0">
                <a:latin typeface="+mn-ea"/>
                <a:ea typeface="+mn-ea"/>
              </a:rPr>
              <a:t>：衆議院　厚生労働委員会</a:t>
            </a:r>
            <a:endParaRPr lang="en-US" altLang="ja-JP" sz="1600" dirty="0">
              <a:latin typeface="+mn-ea"/>
              <a:ea typeface="+mn-ea"/>
            </a:endParaRPr>
          </a:p>
          <a:p>
            <a:pPr fontAlgn="auto">
              <a:spcBef>
                <a:spcPts val="0"/>
              </a:spcBef>
              <a:spcAft>
                <a:spcPts val="0"/>
              </a:spcAft>
              <a:defRPr/>
            </a:pPr>
            <a:r>
              <a:rPr lang="ja-JP" altLang="en-US" sz="1600" dirty="0">
                <a:latin typeface="+mn-ea"/>
                <a:ea typeface="+mn-ea"/>
              </a:rPr>
              <a:t>　　　　　　　　　　　　　　</a:t>
            </a:r>
            <a:r>
              <a:rPr lang="ja-JP" altLang="en-US" sz="1600" dirty="0" smtClean="0">
                <a:latin typeface="+mn-ea"/>
                <a:ea typeface="+mn-ea"/>
              </a:rPr>
              <a:t>厚生</a:t>
            </a:r>
            <a:r>
              <a:rPr lang="ja-JP" altLang="en-US" sz="1600" dirty="0">
                <a:latin typeface="+mn-ea"/>
                <a:ea typeface="+mn-ea"/>
              </a:rPr>
              <a:t>労働委員長が委員長案を提出</a:t>
            </a:r>
            <a:endParaRPr lang="en-US" altLang="ja-JP" sz="1600" dirty="0">
              <a:latin typeface="+mn-ea"/>
              <a:ea typeface="+mn-ea"/>
            </a:endParaRPr>
          </a:p>
          <a:p>
            <a:pPr fontAlgn="auto">
              <a:spcBef>
                <a:spcPts val="0"/>
              </a:spcBef>
              <a:spcAft>
                <a:spcPts val="0"/>
              </a:spcAft>
              <a:defRPr/>
            </a:pPr>
            <a:r>
              <a:rPr lang="ja-JP" altLang="en-US" sz="1600" dirty="0">
                <a:latin typeface="+mn-ea"/>
                <a:ea typeface="+mn-ea"/>
              </a:rPr>
              <a:t>　　　　　　　　　</a:t>
            </a:r>
            <a:r>
              <a:rPr lang="ja-JP" altLang="en-US" sz="1600" dirty="0" smtClean="0">
                <a:latin typeface="+mn-ea"/>
                <a:ea typeface="+mn-ea"/>
              </a:rPr>
              <a:t>法案名</a:t>
            </a:r>
            <a:r>
              <a:rPr lang="ja-JP" altLang="en-US" sz="1600" dirty="0">
                <a:latin typeface="+mn-ea"/>
                <a:ea typeface="+mn-ea"/>
              </a:rPr>
              <a:t>：</a:t>
            </a:r>
            <a:r>
              <a:rPr lang="ja-JP" altLang="en-US" sz="1600" dirty="0" smtClean="0">
                <a:latin typeface="+mn-ea"/>
                <a:ea typeface="+mn-ea"/>
              </a:rPr>
              <a:t>「障害者虐待の防止、障害者の養護者に対する支援等に関する法律案」</a:t>
            </a:r>
            <a:endParaRPr lang="en-US" altLang="ja-JP" sz="1600" dirty="0">
              <a:latin typeface="+mn-ea"/>
              <a:ea typeface="+mn-ea"/>
            </a:endParaRPr>
          </a:p>
          <a:p>
            <a:pPr fontAlgn="auto">
              <a:spcBef>
                <a:spcPts val="0"/>
              </a:spcBef>
              <a:spcAft>
                <a:spcPts val="0"/>
              </a:spcAft>
              <a:defRPr/>
            </a:pPr>
            <a:r>
              <a:rPr lang="ja-JP" altLang="en-US" sz="1600" dirty="0">
                <a:latin typeface="+mn-ea"/>
                <a:ea typeface="+mn-ea"/>
              </a:rPr>
              <a:t>　　　　　　　　　　　　　　　</a:t>
            </a:r>
            <a:endParaRPr lang="en-US" altLang="ja-JP" sz="1600" dirty="0">
              <a:latin typeface="+mn-ea"/>
              <a:ea typeface="+mn-ea"/>
            </a:endParaRPr>
          </a:p>
          <a:p>
            <a:pPr fontAlgn="auto">
              <a:spcBef>
                <a:spcPts val="0"/>
              </a:spcBef>
              <a:spcAft>
                <a:spcPts val="0"/>
              </a:spcAft>
              <a:defRPr/>
            </a:pPr>
            <a:r>
              <a:rPr lang="ja-JP" altLang="en-US" sz="1600" dirty="0">
                <a:latin typeface="+mn-ea"/>
                <a:ea typeface="+mn-ea"/>
              </a:rPr>
              <a:t>○平成</a:t>
            </a:r>
            <a:r>
              <a:rPr lang="en-US" altLang="ja-JP" sz="1600" dirty="0" smtClean="0">
                <a:latin typeface="+mn-ea"/>
                <a:ea typeface="+mn-ea"/>
              </a:rPr>
              <a:t>23</a:t>
            </a:r>
            <a:r>
              <a:rPr lang="ja-JP" altLang="en-US" sz="1600" dirty="0" smtClean="0">
                <a:latin typeface="+mn-ea"/>
                <a:ea typeface="+mn-ea"/>
              </a:rPr>
              <a:t>年６月</a:t>
            </a:r>
            <a:r>
              <a:rPr lang="en-US" altLang="ja-JP" sz="1600" dirty="0" smtClean="0">
                <a:latin typeface="+mn-ea"/>
                <a:ea typeface="+mn-ea"/>
              </a:rPr>
              <a:t>14</a:t>
            </a:r>
            <a:r>
              <a:rPr lang="ja-JP" altLang="en-US" sz="1600" dirty="0" smtClean="0">
                <a:latin typeface="+mn-ea"/>
                <a:ea typeface="+mn-ea"/>
              </a:rPr>
              <a:t>日</a:t>
            </a:r>
            <a:r>
              <a:rPr lang="ja-JP" altLang="en-US" sz="1600" dirty="0">
                <a:latin typeface="+mn-ea"/>
                <a:ea typeface="+mn-ea"/>
              </a:rPr>
              <a:t>：衆議院　本</a:t>
            </a:r>
            <a:r>
              <a:rPr lang="ja-JP" altLang="en-US" sz="1600" dirty="0" smtClean="0">
                <a:latin typeface="+mn-ea"/>
                <a:ea typeface="+mn-ea"/>
              </a:rPr>
              <a:t>会議　　法案</a:t>
            </a:r>
            <a:r>
              <a:rPr lang="ja-JP" altLang="en-US" sz="1600" dirty="0">
                <a:latin typeface="+mn-ea"/>
                <a:ea typeface="+mn-ea"/>
              </a:rPr>
              <a:t>を可決</a:t>
            </a:r>
            <a:r>
              <a:rPr lang="ja-JP" altLang="en-US" sz="1600" dirty="0" smtClean="0">
                <a:latin typeface="+mn-ea"/>
                <a:ea typeface="+mn-ea"/>
              </a:rPr>
              <a:t>（全会一致）</a:t>
            </a:r>
            <a:endParaRPr lang="en-US" altLang="ja-JP" sz="1600" dirty="0">
              <a:latin typeface="+mn-ea"/>
              <a:ea typeface="+mn-ea"/>
            </a:endParaRPr>
          </a:p>
          <a:p>
            <a:pPr fontAlgn="auto">
              <a:spcBef>
                <a:spcPts val="0"/>
              </a:spcBef>
              <a:spcAft>
                <a:spcPts val="0"/>
              </a:spcAft>
              <a:defRPr/>
            </a:pPr>
            <a:endParaRPr lang="ja-JP" altLang="en-US" sz="1600" dirty="0" smtClean="0">
              <a:latin typeface="+mn-ea"/>
              <a:ea typeface="+mn-ea"/>
            </a:endParaRPr>
          </a:p>
          <a:p>
            <a:pPr fontAlgn="auto">
              <a:spcBef>
                <a:spcPts val="0"/>
              </a:spcBef>
              <a:spcAft>
                <a:spcPts val="0"/>
              </a:spcAft>
              <a:defRPr/>
            </a:pPr>
            <a:r>
              <a:rPr lang="ja-JP" altLang="en-US" sz="1600" dirty="0" smtClean="0">
                <a:latin typeface="+mn-ea"/>
                <a:ea typeface="+mn-ea"/>
              </a:rPr>
              <a:t>○平成</a:t>
            </a:r>
            <a:r>
              <a:rPr lang="en-US" altLang="ja-JP" sz="1600" dirty="0" smtClean="0">
                <a:latin typeface="+mn-ea"/>
                <a:ea typeface="+mn-ea"/>
              </a:rPr>
              <a:t>23</a:t>
            </a:r>
            <a:r>
              <a:rPr lang="ja-JP" altLang="en-US" sz="1600" dirty="0" smtClean="0">
                <a:latin typeface="+mn-ea"/>
                <a:ea typeface="+mn-ea"/>
              </a:rPr>
              <a:t>年６月</a:t>
            </a:r>
            <a:r>
              <a:rPr lang="en-US" altLang="ja-JP" sz="1600" dirty="0" smtClean="0">
                <a:latin typeface="+mn-ea"/>
                <a:ea typeface="+mn-ea"/>
              </a:rPr>
              <a:t>16</a:t>
            </a:r>
            <a:r>
              <a:rPr lang="ja-JP" altLang="en-US" sz="1600" dirty="0" smtClean="0">
                <a:latin typeface="+mn-ea"/>
                <a:ea typeface="+mn-ea"/>
              </a:rPr>
              <a:t>日</a:t>
            </a:r>
            <a:r>
              <a:rPr lang="ja-JP" altLang="en-US" sz="1600" dirty="0">
                <a:latin typeface="+mn-ea"/>
                <a:ea typeface="+mn-ea"/>
              </a:rPr>
              <a:t>：参議院　厚生労働</a:t>
            </a:r>
            <a:r>
              <a:rPr lang="ja-JP" altLang="en-US" sz="1600" dirty="0" smtClean="0">
                <a:latin typeface="+mn-ea"/>
                <a:ea typeface="+mn-ea"/>
              </a:rPr>
              <a:t>委員会　　法案</a:t>
            </a:r>
            <a:r>
              <a:rPr lang="ja-JP" altLang="en-US" sz="1600" dirty="0">
                <a:latin typeface="+mn-ea"/>
                <a:ea typeface="+mn-ea"/>
              </a:rPr>
              <a:t>を</a:t>
            </a:r>
            <a:r>
              <a:rPr lang="ja-JP" altLang="en-US" sz="1600" dirty="0" smtClean="0">
                <a:latin typeface="+mn-ea"/>
                <a:ea typeface="+mn-ea"/>
              </a:rPr>
              <a:t>可決（全会一致） </a:t>
            </a:r>
            <a:endParaRPr lang="en-US" altLang="ja-JP" sz="1600" dirty="0">
              <a:latin typeface="+mn-ea"/>
              <a:ea typeface="+mn-ea"/>
            </a:endParaRPr>
          </a:p>
          <a:p>
            <a:pPr fontAlgn="auto">
              <a:spcBef>
                <a:spcPts val="0"/>
              </a:spcBef>
              <a:spcAft>
                <a:spcPts val="0"/>
              </a:spcAft>
              <a:defRPr/>
            </a:pPr>
            <a:endParaRPr lang="ja-JP" altLang="en-US" sz="1600" dirty="0" smtClean="0">
              <a:latin typeface="+mn-ea"/>
              <a:ea typeface="+mn-ea"/>
            </a:endParaRPr>
          </a:p>
          <a:p>
            <a:pPr fontAlgn="auto">
              <a:spcBef>
                <a:spcPts val="0"/>
              </a:spcBef>
              <a:spcAft>
                <a:spcPts val="0"/>
              </a:spcAft>
              <a:defRPr/>
            </a:pPr>
            <a:r>
              <a:rPr lang="ja-JP" altLang="en-US" sz="1600" dirty="0" smtClean="0">
                <a:latin typeface="+mn-ea"/>
                <a:ea typeface="+mn-ea"/>
              </a:rPr>
              <a:t>○平成</a:t>
            </a:r>
            <a:r>
              <a:rPr lang="en-US" altLang="ja-JP" sz="1600" dirty="0" smtClean="0">
                <a:latin typeface="+mn-ea"/>
                <a:ea typeface="+mn-ea"/>
              </a:rPr>
              <a:t>23</a:t>
            </a:r>
            <a:r>
              <a:rPr lang="ja-JP" altLang="en-US" sz="1600" dirty="0" smtClean="0">
                <a:latin typeface="+mn-ea"/>
                <a:ea typeface="+mn-ea"/>
              </a:rPr>
              <a:t>年６月</a:t>
            </a:r>
            <a:r>
              <a:rPr lang="en-US" altLang="ja-JP" sz="1600" dirty="0" smtClean="0">
                <a:latin typeface="+mn-ea"/>
                <a:ea typeface="+mn-ea"/>
              </a:rPr>
              <a:t>17</a:t>
            </a:r>
            <a:r>
              <a:rPr lang="ja-JP" altLang="en-US" sz="1600" dirty="0" smtClean="0">
                <a:latin typeface="+mn-ea"/>
                <a:ea typeface="+mn-ea"/>
              </a:rPr>
              <a:t>日：参議院</a:t>
            </a:r>
            <a:r>
              <a:rPr lang="ja-JP" altLang="en-US" sz="1600" dirty="0">
                <a:latin typeface="+mn-ea"/>
                <a:ea typeface="+mn-ea"/>
              </a:rPr>
              <a:t>　本</a:t>
            </a:r>
            <a:r>
              <a:rPr lang="ja-JP" altLang="en-US" sz="1600" dirty="0" smtClean="0">
                <a:latin typeface="+mn-ea"/>
                <a:ea typeface="+mn-ea"/>
              </a:rPr>
              <a:t>会議　　法案</a:t>
            </a:r>
            <a:r>
              <a:rPr lang="ja-JP" altLang="en-US" sz="1600" dirty="0">
                <a:latin typeface="+mn-ea"/>
                <a:ea typeface="+mn-ea"/>
              </a:rPr>
              <a:t>を可決</a:t>
            </a:r>
            <a:r>
              <a:rPr lang="ja-JP" altLang="en-US" sz="1600" dirty="0" smtClean="0">
                <a:latin typeface="+mn-ea"/>
                <a:ea typeface="+mn-ea"/>
              </a:rPr>
              <a:t>（全会一致） </a:t>
            </a:r>
          </a:p>
          <a:p>
            <a:pPr fontAlgn="auto">
              <a:spcBef>
                <a:spcPts val="0"/>
              </a:spcBef>
              <a:spcAft>
                <a:spcPts val="0"/>
              </a:spcAft>
              <a:defRPr/>
            </a:pPr>
            <a:endParaRPr lang="ja-JP" altLang="en-US" sz="1600" dirty="0" smtClean="0">
              <a:latin typeface="+mn-ea"/>
              <a:ea typeface="+mn-ea"/>
            </a:endParaRPr>
          </a:p>
          <a:p>
            <a:pPr fontAlgn="auto">
              <a:spcBef>
                <a:spcPts val="0"/>
              </a:spcBef>
              <a:spcAft>
                <a:spcPts val="0"/>
              </a:spcAft>
              <a:defRPr/>
            </a:pPr>
            <a:r>
              <a:rPr lang="ja-JP" altLang="en-US" sz="1600" dirty="0" smtClean="0">
                <a:latin typeface="+mn-ea"/>
                <a:ea typeface="+mn-ea"/>
              </a:rPr>
              <a:t>○平成</a:t>
            </a:r>
            <a:r>
              <a:rPr lang="en-US" altLang="ja-JP" sz="1600" dirty="0" smtClean="0">
                <a:latin typeface="+mn-ea"/>
                <a:ea typeface="+mn-ea"/>
              </a:rPr>
              <a:t>23</a:t>
            </a:r>
            <a:r>
              <a:rPr lang="ja-JP" altLang="en-US" sz="1600" dirty="0" smtClean="0">
                <a:latin typeface="+mn-ea"/>
                <a:ea typeface="+mn-ea"/>
              </a:rPr>
              <a:t>年６月</a:t>
            </a:r>
            <a:r>
              <a:rPr lang="en-US" altLang="ja-JP" sz="1600" dirty="0" smtClean="0">
                <a:latin typeface="+mn-ea"/>
                <a:ea typeface="+mn-ea"/>
              </a:rPr>
              <a:t>24</a:t>
            </a:r>
            <a:r>
              <a:rPr lang="ja-JP" altLang="en-US" sz="1600" dirty="0" smtClean="0">
                <a:latin typeface="+mn-ea"/>
                <a:ea typeface="+mn-ea"/>
              </a:rPr>
              <a:t>日：</a:t>
            </a:r>
            <a:r>
              <a:rPr lang="ja-JP" altLang="en-US" sz="1600" dirty="0" smtClean="0">
                <a:latin typeface="+mn-ea"/>
              </a:rPr>
              <a:t> </a:t>
            </a:r>
            <a:r>
              <a:rPr lang="ja-JP" altLang="en-US" sz="1600" dirty="0" smtClean="0">
                <a:solidFill>
                  <a:srgbClr val="FF0000"/>
                </a:solidFill>
                <a:latin typeface="+mn-ea"/>
              </a:rPr>
              <a:t>「障害者虐待の防止、障害者の養護者に対する支援等に関する法律」公布</a:t>
            </a:r>
            <a:endParaRPr lang="en-US" altLang="ja-JP" sz="1600" dirty="0">
              <a:solidFill>
                <a:srgbClr val="FF0000"/>
              </a:solidFill>
              <a:latin typeface="+mn-ea"/>
              <a:ea typeface="+mn-ea"/>
            </a:endParaRPr>
          </a:p>
        </p:txBody>
      </p:sp>
      <p:cxnSp>
        <p:nvCxnSpPr>
          <p:cNvPr id="17412" name="直線コネクタ 6"/>
          <p:cNvCxnSpPr>
            <a:cxnSpLocks noChangeShapeType="1"/>
          </p:cNvCxnSpPr>
          <p:nvPr/>
        </p:nvCxnSpPr>
        <p:spPr bwMode="auto">
          <a:xfrm>
            <a:off x="252480" y="3717033"/>
            <a:ext cx="8640000" cy="1587"/>
          </a:xfrm>
          <a:prstGeom prst="line">
            <a:avLst/>
          </a:prstGeom>
          <a:noFill/>
          <a:ln w="9525" algn="ctr">
            <a:solidFill>
              <a:srgbClr val="00B0F0"/>
            </a:solidFill>
            <a:prstDash val="dash"/>
            <a:round/>
            <a:headEnd/>
            <a:tailEnd/>
          </a:ln>
        </p:spPr>
      </p:cxnSp>
      <p:cxnSp>
        <p:nvCxnSpPr>
          <p:cNvPr id="6" name="直線コネクタ 6"/>
          <p:cNvCxnSpPr>
            <a:cxnSpLocks noChangeShapeType="1"/>
          </p:cNvCxnSpPr>
          <p:nvPr/>
        </p:nvCxnSpPr>
        <p:spPr bwMode="auto">
          <a:xfrm>
            <a:off x="252480" y="2852937"/>
            <a:ext cx="8640000" cy="1587"/>
          </a:xfrm>
          <a:prstGeom prst="line">
            <a:avLst/>
          </a:prstGeom>
          <a:noFill/>
          <a:ln w="9525" algn="ctr">
            <a:solidFill>
              <a:srgbClr val="00B0F0"/>
            </a:solidFill>
            <a:prstDash val="dash"/>
            <a:round/>
            <a:headEnd/>
            <a:tailEnd/>
          </a:ln>
        </p:spPr>
      </p:cxn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683568" y="3068960"/>
            <a:ext cx="7704856" cy="50405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611560" y="3068962"/>
            <a:ext cx="7992888" cy="461665"/>
          </a:xfrm>
          <a:prstGeom prst="rect">
            <a:avLst/>
          </a:prstGeom>
          <a:noFill/>
        </p:spPr>
        <p:txBody>
          <a:bodyPr wrap="square" rtlCol="0">
            <a:spAutoFit/>
          </a:bodyPr>
          <a:lstStyle/>
          <a:p>
            <a:pPr algn="ctr"/>
            <a:r>
              <a:rPr kumimoji="1" lang="ja-JP" altLang="en-US" sz="2400" dirty="0" smtClean="0">
                <a:solidFill>
                  <a:schemeClr val="bg1"/>
                </a:solidFill>
              </a:rPr>
              <a:t>３　養護者による障害者虐待が発生した場合の対応</a:t>
            </a:r>
            <a:r>
              <a:rPr kumimoji="1" lang="en-US" altLang="ja-JP" sz="2400" dirty="0" smtClean="0">
                <a:solidFill>
                  <a:schemeClr val="bg1"/>
                </a:solidFill>
              </a:rPr>
              <a:t>(P.29)</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角丸四角形 19"/>
          <p:cNvSpPr/>
          <p:nvPr/>
        </p:nvSpPr>
        <p:spPr>
          <a:xfrm>
            <a:off x="539553" y="1196752"/>
            <a:ext cx="8136904" cy="554461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テキスト ボックス 1"/>
          <p:cNvSpPr txBox="1"/>
          <p:nvPr/>
        </p:nvSpPr>
        <p:spPr>
          <a:xfrm>
            <a:off x="827584" y="0"/>
            <a:ext cx="7344816" cy="369332"/>
          </a:xfrm>
          <a:prstGeom prst="rect">
            <a:avLst/>
          </a:prstGeom>
          <a:solidFill>
            <a:srgbClr val="FFC000"/>
          </a:solidFill>
          <a:ln w="6350">
            <a:solidFill>
              <a:schemeClr val="tx1"/>
            </a:solidFill>
          </a:ln>
        </p:spPr>
        <p:txBody>
          <a:bodyPr wrap="square" rtlCol="0">
            <a:spAutoFit/>
          </a:bodyPr>
          <a:lstStyle/>
          <a:p>
            <a:pPr algn="ctr"/>
            <a:r>
              <a:rPr lang="ja-JP" altLang="en-US" dirty="0" smtClean="0">
                <a:solidFill>
                  <a:schemeClr val="bg1"/>
                </a:solidFill>
              </a:rPr>
              <a:t>養護者による障害者虐待への対応（市町村）　（</a:t>
            </a:r>
            <a:r>
              <a:rPr lang="en-US" altLang="ja-JP" dirty="0" smtClean="0">
                <a:solidFill>
                  <a:schemeClr val="bg1"/>
                </a:solidFill>
              </a:rPr>
              <a:t>P.69</a:t>
            </a:r>
            <a:r>
              <a:rPr lang="ja-JP" altLang="en-US" dirty="0" smtClean="0">
                <a:solidFill>
                  <a:schemeClr val="bg1"/>
                </a:solidFill>
              </a:rPr>
              <a:t>）</a:t>
            </a:r>
            <a:endParaRPr kumimoji="1" lang="ja-JP" altLang="en-US" dirty="0">
              <a:solidFill>
                <a:schemeClr val="bg1"/>
              </a:solidFill>
            </a:endParaRPr>
          </a:p>
        </p:txBody>
      </p:sp>
      <p:sp>
        <p:nvSpPr>
          <p:cNvPr id="7" name="テキスト ボックス 6"/>
          <p:cNvSpPr txBox="1"/>
          <p:nvPr/>
        </p:nvSpPr>
        <p:spPr>
          <a:xfrm>
            <a:off x="1259633" y="2564906"/>
            <a:ext cx="5200463" cy="276999"/>
          </a:xfrm>
          <a:prstGeom prst="rect">
            <a:avLst/>
          </a:prstGeom>
          <a:solidFill>
            <a:schemeClr val="bg1"/>
          </a:solidFill>
          <a:ln w="6350">
            <a:solidFill>
              <a:schemeClr val="tx1"/>
            </a:solidFill>
          </a:ln>
        </p:spPr>
        <p:txBody>
          <a:bodyPr wrap="none" rtlCol="0">
            <a:spAutoFit/>
          </a:bodyPr>
          <a:lstStyle/>
          <a:p>
            <a:r>
              <a:rPr kumimoji="1" lang="ja-JP" altLang="en-US" sz="1200" b="1" dirty="0" smtClean="0"/>
              <a:t>（３）事実確認・訪問調査（安否確認）　　</a:t>
            </a:r>
            <a:r>
              <a:rPr kumimoji="1" lang="en-US" altLang="ja-JP" sz="1200" b="1" dirty="0" smtClean="0"/>
              <a:t>※</a:t>
            </a:r>
            <a:r>
              <a:rPr kumimoji="1" lang="ja-JP" altLang="en-US" sz="1200" b="1" dirty="0" smtClean="0"/>
              <a:t>必要に応じて都道府県に相談・報告</a:t>
            </a:r>
            <a:endParaRPr kumimoji="1" lang="ja-JP" altLang="en-US" sz="1200" b="1" dirty="0"/>
          </a:p>
        </p:txBody>
      </p:sp>
      <p:sp>
        <p:nvSpPr>
          <p:cNvPr id="8" name="テキスト ボックス 7"/>
          <p:cNvSpPr txBox="1"/>
          <p:nvPr/>
        </p:nvSpPr>
        <p:spPr>
          <a:xfrm>
            <a:off x="1259633" y="3068962"/>
            <a:ext cx="4931158" cy="276999"/>
          </a:xfrm>
          <a:prstGeom prst="rect">
            <a:avLst/>
          </a:prstGeom>
          <a:solidFill>
            <a:schemeClr val="bg1"/>
          </a:solidFill>
          <a:ln w="6350">
            <a:solidFill>
              <a:schemeClr val="tx1"/>
            </a:solidFill>
          </a:ln>
        </p:spPr>
        <p:txBody>
          <a:bodyPr wrap="none" rtlCol="0">
            <a:spAutoFit/>
          </a:bodyPr>
          <a:lstStyle/>
          <a:p>
            <a:r>
              <a:rPr kumimoji="1" lang="ja-JP" altLang="en-US" sz="1200" b="1" dirty="0" smtClean="0"/>
              <a:t>（４）ケース会議の開催　</a:t>
            </a:r>
            <a:r>
              <a:rPr lang="en-US" altLang="ja-JP" sz="1200" b="1" dirty="0" smtClean="0"/>
              <a:t>《</a:t>
            </a:r>
            <a:r>
              <a:rPr lang="ja-JP" altLang="en-US" sz="1200" b="1" dirty="0" smtClean="0">
                <a:solidFill>
                  <a:srgbClr val="FF0000"/>
                </a:solidFill>
              </a:rPr>
              <a:t>コアメンバー・事案対応メンバー・専門家チーム</a:t>
            </a:r>
            <a:r>
              <a:rPr lang="en-US" altLang="ja-JP" sz="1200" b="1" dirty="0" smtClean="0"/>
              <a:t>》</a:t>
            </a:r>
            <a:endParaRPr kumimoji="1" lang="ja-JP" altLang="en-US" sz="1200" b="1" dirty="0"/>
          </a:p>
        </p:txBody>
      </p:sp>
      <p:sp>
        <p:nvSpPr>
          <p:cNvPr id="19" name="テキスト ボックス 18"/>
          <p:cNvSpPr txBox="1"/>
          <p:nvPr/>
        </p:nvSpPr>
        <p:spPr>
          <a:xfrm>
            <a:off x="231195" y="2996952"/>
            <a:ext cx="553998" cy="1836400"/>
          </a:xfrm>
          <a:prstGeom prst="rect">
            <a:avLst/>
          </a:prstGeom>
          <a:solidFill>
            <a:srgbClr val="FFC000"/>
          </a:solidFill>
          <a:ln w="25400">
            <a:solidFill>
              <a:schemeClr val="tx1"/>
            </a:solidFill>
          </a:ln>
        </p:spPr>
        <p:txBody>
          <a:bodyPr vert="eaVert" wrap="none" rtlCol="0">
            <a:spAutoFit/>
          </a:bodyPr>
          <a:lstStyle/>
          <a:p>
            <a:r>
              <a:rPr kumimoji="1" lang="ja-JP" altLang="en-US" sz="2400" dirty="0" smtClean="0"/>
              <a:t>　市　町　村　</a:t>
            </a:r>
            <a:endParaRPr kumimoji="1" lang="ja-JP" altLang="en-US" sz="2400" dirty="0"/>
          </a:p>
        </p:txBody>
      </p:sp>
      <p:sp>
        <p:nvSpPr>
          <p:cNvPr id="21" name="下矢印 20"/>
          <p:cNvSpPr/>
          <p:nvPr/>
        </p:nvSpPr>
        <p:spPr>
          <a:xfrm>
            <a:off x="3059833" y="908720"/>
            <a:ext cx="288032" cy="504056"/>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1979713" y="548680"/>
            <a:ext cx="2455485" cy="523220"/>
          </a:xfrm>
          <a:prstGeom prst="rect">
            <a:avLst/>
          </a:prstGeom>
          <a:solidFill>
            <a:schemeClr val="bg1"/>
          </a:solidFill>
          <a:ln w="25400">
            <a:solidFill>
              <a:schemeClr val="tx1"/>
            </a:solidFill>
          </a:ln>
        </p:spPr>
        <p:txBody>
          <a:bodyPr wrap="square" rtlCol="0">
            <a:spAutoFit/>
          </a:bodyPr>
          <a:lstStyle/>
          <a:p>
            <a:r>
              <a:rPr lang="ja-JP" altLang="en-US" sz="1400" dirty="0" smtClean="0"/>
              <a:t>養護者による虐待を受けたと思われる障害者を発見した人</a:t>
            </a:r>
            <a:endParaRPr kumimoji="1" lang="ja-JP" altLang="en-US" sz="1400" dirty="0"/>
          </a:p>
        </p:txBody>
      </p:sp>
      <p:sp>
        <p:nvSpPr>
          <p:cNvPr id="23" name="下矢印 22"/>
          <p:cNvSpPr/>
          <p:nvPr/>
        </p:nvSpPr>
        <p:spPr>
          <a:xfrm>
            <a:off x="5580112" y="908720"/>
            <a:ext cx="288032" cy="504056"/>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4572000" y="548680"/>
            <a:ext cx="2304256" cy="523220"/>
          </a:xfrm>
          <a:prstGeom prst="rect">
            <a:avLst/>
          </a:prstGeom>
          <a:solidFill>
            <a:schemeClr val="bg1"/>
          </a:solidFill>
          <a:ln w="25400">
            <a:solidFill>
              <a:schemeClr val="tx1"/>
            </a:solidFill>
          </a:ln>
        </p:spPr>
        <p:txBody>
          <a:bodyPr wrap="square" rtlCol="0" anchor="ctr" anchorCtr="0">
            <a:spAutoFit/>
          </a:bodyPr>
          <a:lstStyle/>
          <a:p>
            <a:r>
              <a:rPr lang="ja-JP" altLang="en-US" sz="1400" dirty="0" smtClean="0"/>
              <a:t>養護者による虐待を受けた障害者</a:t>
            </a:r>
            <a:endParaRPr lang="en-US" altLang="ja-JP" sz="1400" dirty="0" smtClean="0"/>
          </a:p>
        </p:txBody>
      </p:sp>
      <p:sp>
        <p:nvSpPr>
          <p:cNvPr id="24" name="下矢印 23"/>
          <p:cNvSpPr/>
          <p:nvPr/>
        </p:nvSpPr>
        <p:spPr>
          <a:xfrm>
            <a:off x="1475657" y="1772816"/>
            <a:ext cx="144016" cy="216024"/>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1259633" y="1484786"/>
            <a:ext cx="6840760" cy="307777"/>
          </a:xfrm>
          <a:prstGeom prst="rect">
            <a:avLst/>
          </a:prstGeom>
          <a:solidFill>
            <a:schemeClr val="bg1"/>
          </a:solidFill>
          <a:ln w="6350">
            <a:solidFill>
              <a:schemeClr val="tx1"/>
            </a:solidFill>
          </a:ln>
        </p:spPr>
        <p:txBody>
          <a:bodyPr wrap="square" rtlCol="0">
            <a:spAutoFit/>
          </a:bodyPr>
          <a:lstStyle/>
          <a:p>
            <a:r>
              <a:rPr kumimoji="1" lang="ja-JP" altLang="en-US" sz="1400" dirty="0" smtClean="0"/>
              <a:t>（１）</a:t>
            </a:r>
            <a:r>
              <a:rPr kumimoji="1" lang="ja-JP" altLang="en-US" sz="1400" b="1" dirty="0" smtClean="0">
                <a:solidFill>
                  <a:srgbClr val="FF0000"/>
                </a:solidFill>
              </a:rPr>
              <a:t>市町村</a:t>
            </a:r>
            <a:r>
              <a:rPr lang="ja-JP" altLang="en-US" sz="1400" b="1" dirty="0" smtClean="0">
                <a:solidFill>
                  <a:srgbClr val="FF0000"/>
                </a:solidFill>
              </a:rPr>
              <a:t>虐待防止センター</a:t>
            </a:r>
            <a:r>
              <a:rPr lang="ja-JP" altLang="en-US" sz="1400" dirty="0" smtClean="0"/>
              <a:t>（市町村等の障害者虐待対応窓口）受付（受付記録の作成）</a:t>
            </a:r>
            <a:endParaRPr kumimoji="1" lang="ja-JP" altLang="en-US" sz="1400" dirty="0"/>
          </a:p>
        </p:txBody>
      </p:sp>
      <p:sp>
        <p:nvSpPr>
          <p:cNvPr id="25" name="下矢印 24"/>
          <p:cNvSpPr/>
          <p:nvPr/>
        </p:nvSpPr>
        <p:spPr>
          <a:xfrm>
            <a:off x="1475657" y="2348880"/>
            <a:ext cx="144016" cy="216024"/>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下矢印 25"/>
          <p:cNvSpPr/>
          <p:nvPr/>
        </p:nvSpPr>
        <p:spPr>
          <a:xfrm>
            <a:off x="1475657" y="2852936"/>
            <a:ext cx="144016" cy="216024"/>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下矢印 26"/>
          <p:cNvSpPr/>
          <p:nvPr/>
        </p:nvSpPr>
        <p:spPr>
          <a:xfrm>
            <a:off x="2051721" y="3356992"/>
            <a:ext cx="144016" cy="144016"/>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a:off x="1475656" y="3356992"/>
            <a:ext cx="72008" cy="108012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1907704" y="4581128"/>
            <a:ext cx="4824536" cy="72008"/>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下矢印 29"/>
          <p:cNvSpPr/>
          <p:nvPr/>
        </p:nvSpPr>
        <p:spPr>
          <a:xfrm>
            <a:off x="1835697" y="4581128"/>
            <a:ext cx="144016" cy="288032"/>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下矢印 30"/>
          <p:cNvSpPr/>
          <p:nvPr/>
        </p:nvSpPr>
        <p:spPr>
          <a:xfrm>
            <a:off x="3419873" y="4653136"/>
            <a:ext cx="144016" cy="216024"/>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下矢印 31"/>
          <p:cNvSpPr/>
          <p:nvPr/>
        </p:nvSpPr>
        <p:spPr>
          <a:xfrm>
            <a:off x="5076057" y="4653136"/>
            <a:ext cx="144016" cy="216024"/>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下矢印 32"/>
          <p:cNvSpPr/>
          <p:nvPr/>
        </p:nvSpPr>
        <p:spPr>
          <a:xfrm>
            <a:off x="6660233" y="4581128"/>
            <a:ext cx="144016" cy="288032"/>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p:nvSpPr>
        <p:spPr>
          <a:xfrm>
            <a:off x="4211961" y="4149080"/>
            <a:ext cx="72008" cy="432048"/>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1835697" y="3573018"/>
            <a:ext cx="5214889" cy="646331"/>
          </a:xfrm>
          <a:prstGeom prst="rect">
            <a:avLst/>
          </a:prstGeom>
          <a:solidFill>
            <a:schemeClr val="bg1"/>
          </a:solidFill>
          <a:ln w="6350">
            <a:solidFill>
              <a:schemeClr val="tx1"/>
            </a:solidFill>
          </a:ln>
        </p:spPr>
        <p:txBody>
          <a:bodyPr wrap="none" rtlCol="0">
            <a:spAutoFit/>
          </a:bodyPr>
          <a:lstStyle/>
          <a:p>
            <a:r>
              <a:rPr kumimoji="1" lang="ja-JP" altLang="en-US" sz="1200" b="1" dirty="0" smtClean="0"/>
              <a:t>（５）</a:t>
            </a:r>
            <a:r>
              <a:rPr kumimoji="1" lang="ja-JP" altLang="en-US" sz="1200" b="1" dirty="0" smtClean="0">
                <a:solidFill>
                  <a:srgbClr val="FF0000"/>
                </a:solidFill>
              </a:rPr>
              <a:t>立入調査</a:t>
            </a:r>
            <a:r>
              <a:rPr kumimoji="1" lang="ja-JP" altLang="en-US" sz="1200" b="1" dirty="0" smtClean="0"/>
              <a:t>（安否確認）　</a:t>
            </a:r>
            <a:r>
              <a:rPr lang="en-US" altLang="ja-JP" sz="1200" b="1" dirty="0" smtClean="0"/>
              <a:t>※</a:t>
            </a:r>
            <a:r>
              <a:rPr lang="ja-JP" altLang="en-US" sz="1200" b="1" dirty="0" smtClean="0"/>
              <a:t>市町村職員が実施　　</a:t>
            </a:r>
            <a:r>
              <a:rPr kumimoji="1" lang="en-US" altLang="ja-JP" sz="1200" b="1" dirty="0" smtClean="0"/>
              <a:t>※</a:t>
            </a:r>
            <a:r>
              <a:rPr kumimoji="1" lang="ja-JP" altLang="en-US" sz="1200" b="1" dirty="0" smtClean="0"/>
              <a:t>警察署長への援助要請</a:t>
            </a:r>
            <a:endParaRPr kumimoji="1" lang="en-US" altLang="ja-JP" sz="1200" b="1" dirty="0" smtClean="0"/>
          </a:p>
          <a:p>
            <a:endParaRPr kumimoji="1" lang="en-US" altLang="ja-JP" sz="1200" b="1" dirty="0" smtClean="0"/>
          </a:p>
          <a:p>
            <a:r>
              <a:rPr lang="ja-JP" altLang="en-US" sz="1200" b="1" dirty="0" smtClean="0"/>
              <a:t>　　  ケース会議の開催　　</a:t>
            </a:r>
            <a:r>
              <a:rPr lang="en-US" altLang="ja-JP" sz="1200" b="1" dirty="0" smtClean="0"/>
              <a:t>《</a:t>
            </a:r>
            <a:r>
              <a:rPr lang="ja-JP" altLang="en-US" sz="1200" b="1" dirty="0" smtClean="0">
                <a:solidFill>
                  <a:srgbClr val="FF0000"/>
                </a:solidFill>
              </a:rPr>
              <a:t>コアメンバー・事案対応メンバー・専門家チーム</a:t>
            </a:r>
            <a:r>
              <a:rPr lang="en-US" altLang="ja-JP" sz="1200" b="1" dirty="0" smtClean="0"/>
              <a:t>》 </a:t>
            </a:r>
            <a:endParaRPr lang="ja-JP" altLang="en-US" sz="1200" b="1" dirty="0" smtClean="0"/>
          </a:p>
        </p:txBody>
      </p:sp>
      <p:sp>
        <p:nvSpPr>
          <p:cNvPr id="35" name="正方形/長方形 34"/>
          <p:cNvSpPr/>
          <p:nvPr/>
        </p:nvSpPr>
        <p:spPr>
          <a:xfrm>
            <a:off x="1475656" y="4365104"/>
            <a:ext cx="2808312" cy="72008"/>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下矢印 36"/>
          <p:cNvSpPr/>
          <p:nvPr/>
        </p:nvSpPr>
        <p:spPr>
          <a:xfrm>
            <a:off x="6660233" y="2276872"/>
            <a:ext cx="144016" cy="1224136"/>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0" name="直線矢印コネクタ 39"/>
          <p:cNvCxnSpPr/>
          <p:nvPr/>
        </p:nvCxnSpPr>
        <p:spPr>
          <a:xfrm>
            <a:off x="7092280" y="2204864"/>
            <a:ext cx="432048" cy="0"/>
          </a:xfrm>
          <a:prstGeom prst="straightConnector1">
            <a:avLst/>
          </a:prstGeom>
          <a:ln w="254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p:nvPr/>
        </p:nvCxnSpPr>
        <p:spPr>
          <a:xfrm>
            <a:off x="7092280" y="3933056"/>
            <a:ext cx="432048" cy="0"/>
          </a:xfrm>
          <a:prstGeom prst="straightConnector1">
            <a:avLst/>
          </a:prstGeom>
          <a:ln w="254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a:off x="6228184" y="3284984"/>
            <a:ext cx="1296144" cy="0"/>
          </a:xfrm>
          <a:prstGeom prst="straightConnector1">
            <a:avLst/>
          </a:prstGeom>
          <a:ln w="254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a:stCxn id="17" idx="3"/>
          </p:cNvCxnSpPr>
          <p:nvPr/>
        </p:nvCxnSpPr>
        <p:spPr>
          <a:xfrm>
            <a:off x="7236296" y="6447820"/>
            <a:ext cx="864096" cy="551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flipV="1">
            <a:off x="8100392" y="3140968"/>
            <a:ext cx="0" cy="331236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直線矢印コネクタ 50"/>
          <p:cNvCxnSpPr/>
          <p:nvPr/>
        </p:nvCxnSpPr>
        <p:spPr>
          <a:xfrm flipH="1">
            <a:off x="6228184" y="3140968"/>
            <a:ext cx="1872208" cy="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7556266" y="1988840"/>
            <a:ext cx="400110" cy="2270306"/>
          </a:xfrm>
          <a:prstGeom prst="rect">
            <a:avLst/>
          </a:prstGeom>
          <a:solidFill>
            <a:schemeClr val="bg1"/>
          </a:solidFill>
          <a:ln w="25400">
            <a:solidFill>
              <a:schemeClr val="tx1"/>
            </a:solidFill>
            <a:prstDash val="sysDash"/>
          </a:ln>
        </p:spPr>
        <p:txBody>
          <a:bodyPr vert="eaVert" wrap="square" rtlCol="0">
            <a:spAutoFit/>
          </a:bodyPr>
          <a:lstStyle/>
          <a:p>
            <a:pPr algn="ctr"/>
            <a:r>
              <a:rPr kumimoji="1" lang="ja-JP" altLang="en-US" sz="1400" b="1" dirty="0" smtClean="0"/>
              <a:t>緊　急　性　の　判　断　</a:t>
            </a:r>
            <a:endParaRPr kumimoji="1" lang="ja-JP" altLang="en-US" sz="1400" b="1" dirty="0"/>
          </a:p>
        </p:txBody>
      </p:sp>
      <p:cxnSp>
        <p:nvCxnSpPr>
          <p:cNvPr id="53" name="直線コネクタ 52"/>
          <p:cNvCxnSpPr>
            <a:stCxn id="18" idx="2"/>
          </p:cNvCxnSpPr>
          <p:nvPr/>
        </p:nvCxnSpPr>
        <p:spPr>
          <a:xfrm flipH="1">
            <a:off x="7740355" y="4259146"/>
            <a:ext cx="15966" cy="118607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 name="直線矢印コネクタ 54"/>
          <p:cNvCxnSpPr/>
          <p:nvPr/>
        </p:nvCxnSpPr>
        <p:spPr>
          <a:xfrm flipH="1">
            <a:off x="7524328" y="5445224"/>
            <a:ext cx="216024" cy="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1" name="直線コネクタ 70"/>
          <p:cNvCxnSpPr>
            <a:stCxn id="9" idx="1"/>
            <a:endCxn id="9" idx="3"/>
          </p:cNvCxnSpPr>
          <p:nvPr/>
        </p:nvCxnSpPr>
        <p:spPr>
          <a:xfrm>
            <a:off x="1835697" y="3896184"/>
            <a:ext cx="521488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テキスト ボックス 71"/>
          <p:cNvSpPr txBox="1"/>
          <p:nvPr/>
        </p:nvSpPr>
        <p:spPr>
          <a:xfrm>
            <a:off x="3347865" y="1196754"/>
            <a:ext cx="543739" cy="307777"/>
          </a:xfrm>
          <a:prstGeom prst="rect">
            <a:avLst/>
          </a:prstGeom>
          <a:noFill/>
        </p:spPr>
        <p:txBody>
          <a:bodyPr wrap="none" rtlCol="0">
            <a:spAutoFit/>
          </a:bodyPr>
          <a:lstStyle/>
          <a:p>
            <a:r>
              <a:rPr kumimoji="1" lang="ja-JP" altLang="en-US" sz="1400" dirty="0" smtClean="0"/>
              <a:t>通報</a:t>
            </a:r>
            <a:endParaRPr kumimoji="1" lang="ja-JP" altLang="en-US" sz="1400" dirty="0"/>
          </a:p>
        </p:txBody>
      </p:sp>
      <p:sp>
        <p:nvSpPr>
          <p:cNvPr id="73" name="テキスト ボックス 72"/>
          <p:cNvSpPr txBox="1"/>
          <p:nvPr/>
        </p:nvSpPr>
        <p:spPr>
          <a:xfrm>
            <a:off x="5868144" y="1196754"/>
            <a:ext cx="543739" cy="307777"/>
          </a:xfrm>
          <a:prstGeom prst="rect">
            <a:avLst/>
          </a:prstGeom>
          <a:noFill/>
        </p:spPr>
        <p:txBody>
          <a:bodyPr wrap="none" rtlCol="0">
            <a:spAutoFit/>
          </a:bodyPr>
          <a:lstStyle/>
          <a:p>
            <a:r>
              <a:rPr lang="ja-JP" altLang="en-US" sz="1400" dirty="0" smtClean="0"/>
              <a:t>届出</a:t>
            </a:r>
            <a:endParaRPr kumimoji="1" lang="ja-JP" altLang="en-US" sz="1400" dirty="0"/>
          </a:p>
        </p:txBody>
      </p:sp>
      <p:sp>
        <p:nvSpPr>
          <p:cNvPr id="74" name="テキスト ボックス 73"/>
          <p:cNvSpPr txBox="1"/>
          <p:nvPr/>
        </p:nvSpPr>
        <p:spPr>
          <a:xfrm>
            <a:off x="1619673" y="1772818"/>
            <a:ext cx="1077539" cy="276999"/>
          </a:xfrm>
          <a:prstGeom prst="rect">
            <a:avLst/>
          </a:prstGeom>
          <a:noFill/>
        </p:spPr>
        <p:txBody>
          <a:bodyPr wrap="none" rtlCol="0">
            <a:spAutoFit/>
          </a:bodyPr>
          <a:lstStyle/>
          <a:p>
            <a:r>
              <a:rPr kumimoji="1" lang="ja-JP" altLang="en-US" sz="1200" dirty="0" smtClean="0"/>
              <a:t>（直ちに</a:t>
            </a:r>
            <a:r>
              <a:rPr lang="ja-JP" altLang="en-US" sz="1200" dirty="0" smtClean="0"/>
              <a:t>招集</a:t>
            </a:r>
            <a:r>
              <a:rPr kumimoji="1" lang="ja-JP" altLang="en-US" sz="1200" dirty="0" smtClean="0"/>
              <a:t>）</a:t>
            </a:r>
            <a:endParaRPr kumimoji="1" lang="ja-JP" altLang="en-US" sz="1200" dirty="0"/>
          </a:p>
        </p:txBody>
      </p:sp>
      <p:sp>
        <p:nvSpPr>
          <p:cNvPr id="6" name="テキスト ボックス 5"/>
          <p:cNvSpPr txBox="1"/>
          <p:nvPr/>
        </p:nvSpPr>
        <p:spPr>
          <a:xfrm>
            <a:off x="1259632" y="2060850"/>
            <a:ext cx="5832648" cy="276999"/>
          </a:xfrm>
          <a:prstGeom prst="rect">
            <a:avLst/>
          </a:prstGeom>
          <a:solidFill>
            <a:schemeClr val="bg1"/>
          </a:solidFill>
          <a:ln w="6350">
            <a:solidFill>
              <a:schemeClr val="tx1"/>
            </a:solidFill>
          </a:ln>
        </p:spPr>
        <p:txBody>
          <a:bodyPr wrap="square" rtlCol="0">
            <a:spAutoFit/>
          </a:bodyPr>
          <a:lstStyle/>
          <a:p>
            <a:r>
              <a:rPr kumimoji="1" lang="ja-JP" altLang="en-US" sz="1200" b="1" dirty="0" smtClean="0"/>
              <a:t>（２）対応方針の協議　　</a:t>
            </a:r>
            <a:r>
              <a:rPr kumimoji="1" lang="en-US" altLang="ja-JP" sz="1200" b="1" dirty="0" smtClean="0"/>
              <a:t>《</a:t>
            </a:r>
            <a:r>
              <a:rPr kumimoji="1" lang="ja-JP" altLang="en-US" sz="1200" b="1" dirty="0" smtClean="0">
                <a:solidFill>
                  <a:srgbClr val="FF0000"/>
                </a:solidFill>
              </a:rPr>
              <a:t>コアメンバー</a:t>
            </a:r>
            <a:r>
              <a:rPr kumimoji="1" lang="en-US" altLang="ja-JP" sz="1200" b="1" dirty="0" smtClean="0"/>
              <a:t>》</a:t>
            </a:r>
            <a:r>
              <a:rPr kumimoji="1" lang="ja-JP" altLang="en-US" sz="1200" b="1" dirty="0" smtClean="0"/>
              <a:t>（通報等の内容を詳細に検討）</a:t>
            </a:r>
            <a:endParaRPr kumimoji="1" lang="ja-JP" altLang="en-US" sz="1200" b="1" dirty="0"/>
          </a:p>
        </p:txBody>
      </p:sp>
      <p:grpSp>
        <p:nvGrpSpPr>
          <p:cNvPr id="10" name="グループ化 82"/>
          <p:cNvGrpSpPr/>
          <p:nvPr/>
        </p:nvGrpSpPr>
        <p:grpSpPr>
          <a:xfrm>
            <a:off x="2051720" y="6093296"/>
            <a:ext cx="4968552" cy="288032"/>
            <a:chOff x="2132112" y="4733528"/>
            <a:chExt cx="4968552" cy="288032"/>
          </a:xfrm>
          <a:scene3d>
            <a:camera prst="orthographicFront">
              <a:rot lat="0" lon="0" rev="10800000"/>
            </a:camera>
            <a:lightRig rig="threePt" dir="t"/>
          </a:scene3d>
        </p:grpSpPr>
        <p:sp>
          <p:nvSpPr>
            <p:cNvPr id="79" name="下矢印 78"/>
            <p:cNvSpPr/>
            <p:nvPr/>
          </p:nvSpPr>
          <p:spPr>
            <a:xfrm>
              <a:off x="2132112" y="4733528"/>
              <a:ext cx="144016" cy="288032"/>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下矢印 79"/>
            <p:cNvSpPr/>
            <p:nvPr/>
          </p:nvSpPr>
          <p:spPr>
            <a:xfrm>
              <a:off x="3716288" y="4805536"/>
              <a:ext cx="144016" cy="216024"/>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下矢印 80"/>
            <p:cNvSpPr/>
            <p:nvPr/>
          </p:nvSpPr>
          <p:spPr>
            <a:xfrm>
              <a:off x="5372472" y="4805536"/>
              <a:ext cx="144016" cy="216024"/>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下矢印 81"/>
            <p:cNvSpPr/>
            <p:nvPr/>
          </p:nvSpPr>
          <p:spPr>
            <a:xfrm>
              <a:off x="6956648" y="4733528"/>
              <a:ext cx="144016" cy="288032"/>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 name="グループ化 57"/>
          <p:cNvGrpSpPr/>
          <p:nvPr/>
        </p:nvGrpSpPr>
        <p:grpSpPr>
          <a:xfrm>
            <a:off x="1403648" y="6021290"/>
            <a:ext cx="5832648" cy="565031"/>
            <a:chOff x="1403648" y="6021288"/>
            <a:chExt cx="5832648" cy="565031"/>
          </a:xfrm>
        </p:grpSpPr>
        <p:sp>
          <p:nvSpPr>
            <p:cNvPr id="75" name="下矢印 74"/>
            <p:cNvSpPr/>
            <p:nvPr/>
          </p:nvSpPr>
          <p:spPr>
            <a:xfrm>
              <a:off x="1691680" y="6021288"/>
              <a:ext cx="144016" cy="288032"/>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下矢印 75"/>
            <p:cNvSpPr/>
            <p:nvPr/>
          </p:nvSpPr>
          <p:spPr>
            <a:xfrm>
              <a:off x="3275856" y="6093296"/>
              <a:ext cx="144016" cy="216024"/>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下矢印 76"/>
            <p:cNvSpPr/>
            <p:nvPr/>
          </p:nvSpPr>
          <p:spPr>
            <a:xfrm>
              <a:off x="4932040" y="6093296"/>
              <a:ext cx="144016" cy="216024"/>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下矢印 77"/>
            <p:cNvSpPr/>
            <p:nvPr/>
          </p:nvSpPr>
          <p:spPr>
            <a:xfrm>
              <a:off x="6516216" y="6021288"/>
              <a:ext cx="144016" cy="288032"/>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1403648" y="6309320"/>
              <a:ext cx="5832648" cy="276999"/>
            </a:xfrm>
            <a:prstGeom prst="rect">
              <a:avLst/>
            </a:prstGeom>
            <a:solidFill>
              <a:schemeClr val="bg1"/>
            </a:solidFill>
            <a:ln w="6350">
              <a:solidFill>
                <a:schemeClr val="tx1"/>
              </a:solidFill>
            </a:ln>
          </p:spPr>
          <p:txBody>
            <a:bodyPr wrap="square" rtlCol="0">
              <a:spAutoFit/>
            </a:bodyPr>
            <a:lstStyle/>
            <a:p>
              <a:pPr algn="ctr"/>
              <a:r>
                <a:rPr kumimoji="1" lang="ja-JP" altLang="en-US" sz="1200" b="1" dirty="0" smtClean="0"/>
                <a:t>（１０）　モニタリング　　・　　虐待対応の終結</a:t>
              </a:r>
              <a:endParaRPr kumimoji="1" lang="ja-JP" altLang="en-US" sz="1200" b="1" dirty="0"/>
            </a:p>
          </p:txBody>
        </p:sp>
      </p:grpSp>
      <p:sp>
        <p:nvSpPr>
          <p:cNvPr id="13" name="テキスト ボックス 12"/>
          <p:cNvSpPr txBox="1"/>
          <p:nvPr/>
        </p:nvSpPr>
        <p:spPr>
          <a:xfrm>
            <a:off x="1115616" y="4869162"/>
            <a:ext cx="1512168" cy="1200329"/>
          </a:xfrm>
          <a:prstGeom prst="rect">
            <a:avLst/>
          </a:prstGeom>
          <a:solidFill>
            <a:srgbClr val="FFCCFF"/>
          </a:solidFill>
          <a:ln w="6350">
            <a:solidFill>
              <a:schemeClr val="tx1"/>
            </a:solidFill>
          </a:ln>
        </p:spPr>
        <p:txBody>
          <a:bodyPr wrap="square" rtlCol="0">
            <a:spAutoFit/>
          </a:bodyPr>
          <a:lstStyle/>
          <a:p>
            <a:r>
              <a:rPr lang="ja-JP" altLang="en-US" sz="1200" b="1" dirty="0" smtClean="0"/>
              <a:t>（９）成年後見制度利用開始の審判請求</a:t>
            </a:r>
            <a:endParaRPr lang="en-US" altLang="ja-JP" sz="1200" b="1" dirty="0" smtClean="0"/>
          </a:p>
          <a:p>
            <a:endParaRPr lang="en-US" altLang="ja-JP" sz="1200" b="1" dirty="0" smtClean="0"/>
          </a:p>
          <a:p>
            <a:r>
              <a:rPr kumimoji="1" lang="en-US" altLang="ja-JP" sz="1200" b="1" dirty="0" smtClean="0"/>
              <a:t>※</a:t>
            </a:r>
            <a:r>
              <a:rPr kumimoji="1" lang="ja-JP" altLang="en-US" sz="1200" b="1" dirty="0" smtClean="0"/>
              <a:t>成年後見制度利用支援事業</a:t>
            </a:r>
            <a:endParaRPr lang="en-US" altLang="ja-JP" sz="1200" b="1" dirty="0" smtClean="0"/>
          </a:p>
          <a:p>
            <a:endParaRPr kumimoji="1" lang="ja-JP" altLang="en-US" sz="1200" b="1" dirty="0"/>
          </a:p>
        </p:txBody>
      </p:sp>
      <p:sp>
        <p:nvSpPr>
          <p:cNvPr id="14" name="テキスト ボックス 13"/>
          <p:cNvSpPr txBox="1"/>
          <p:nvPr/>
        </p:nvSpPr>
        <p:spPr>
          <a:xfrm>
            <a:off x="2771800" y="4869162"/>
            <a:ext cx="1512168" cy="1200329"/>
          </a:xfrm>
          <a:prstGeom prst="rect">
            <a:avLst/>
          </a:prstGeom>
          <a:solidFill>
            <a:srgbClr val="FFCCFF"/>
          </a:solidFill>
          <a:ln w="6350">
            <a:solidFill>
              <a:schemeClr val="tx1"/>
            </a:solidFill>
          </a:ln>
        </p:spPr>
        <p:txBody>
          <a:bodyPr wrap="square" rtlCol="0">
            <a:spAutoFit/>
          </a:bodyPr>
          <a:lstStyle/>
          <a:p>
            <a:r>
              <a:rPr lang="ja-JP" altLang="en-US" sz="1200" b="1" dirty="0" smtClean="0"/>
              <a:t>（８）養護者への支援</a:t>
            </a:r>
            <a:endParaRPr lang="en-US" altLang="ja-JP" sz="1200" b="1" dirty="0" smtClean="0"/>
          </a:p>
          <a:p>
            <a:r>
              <a:rPr lang="ja-JP" altLang="en-US" sz="1200" b="1" dirty="0" smtClean="0"/>
              <a:t>・相談、指導、助言</a:t>
            </a:r>
            <a:endParaRPr lang="en-US" altLang="ja-JP" sz="1200" b="1" dirty="0" smtClean="0"/>
          </a:p>
          <a:p>
            <a:r>
              <a:rPr lang="ja-JP" altLang="en-US" sz="1200" b="1" dirty="0" smtClean="0"/>
              <a:t>・養護負担の軽減</a:t>
            </a:r>
            <a:endParaRPr lang="en-US" altLang="ja-JP" sz="1200" b="1" dirty="0" smtClean="0"/>
          </a:p>
          <a:p>
            <a:endParaRPr lang="en-US" altLang="ja-JP" sz="1200" b="1" dirty="0" smtClean="0"/>
          </a:p>
          <a:p>
            <a:endParaRPr lang="en-US" altLang="ja-JP" sz="1200" b="1" dirty="0" smtClean="0"/>
          </a:p>
          <a:p>
            <a:endParaRPr lang="en-US" altLang="ja-JP" sz="1200" b="1" dirty="0" smtClean="0"/>
          </a:p>
        </p:txBody>
      </p:sp>
      <p:sp>
        <p:nvSpPr>
          <p:cNvPr id="15" name="テキスト ボックス 14"/>
          <p:cNvSpPr txBox="1"/>
          <p:nvPr/>
        </p:nvSpPr>
        <p:spPr>
          <a:xfrm>
            <a:off x="4427984" y="4869162"/>
            <a:ext cx="1512168" cy="1200329"/>
          </a:xfrm>
          <a:prstGeom prst="rect">
            <a:avLst/>
          </a:prstGeom>
          <a:solidFill>
            <a:srgbClr val="FFCCFF"/>
          </a:solidFill>
          <a:ln w="6350">
            <a:solidFill>
              <a:schemeClr val="tx1"/>
            </a:solidFill>
          </a:ln>
        </p:spPr>
        <p:txBody>
          <a:bodyPr wrap="square" rtlCol="0">
            <a:spAutoFit/>
          </a:bodyPr>
          <a:lstStyle/>
          <a:p>
            <a:r>
              <a:rPr lang="ja-JP" altLang="en-US" sz="1200" b="1" dirty="0" smtClean="0"/>
              <a:t>（７）障害者への支援</a:t>
            </a:r>
            <a:endParaRPr lang="en-US" altLang="ja-JP" sz="1200" b="1" dirty="0" smtClean="0"/>
          </a:p>
          <a:p>
            <a:r>
              <a:rPr lang="ja-JP" altLang="en-US" sz="1200" b="1" dirty="0" smtClean="0"/>
              <a:t>・相談、指導、助言</a:t>
            </a:r>
            <a:endParaRPr lang="en-US" altLang="ja-JP" sz="1200" b="1" dirty="0" smtClean="0"/>
          </a:p>
          <a:p>
            <a:endParaRPr lang="en-US" altLang="ja-JP" sz="1200" b="1" dirty="0" smtClean="0"/>
          </a:p>
          <a:p>
            <a:endParaRPr lang="en-US" altLang="ja-JP" sz="1200" b="1" dirty="0" smtClean="0"/>
          </a:p>
          <a:p>
            <a:endParaRPr lang="en-US" altLang="ja-JP" sz="1200" b="1" dirty="0" smtClean="0"/>
          </a:p>
          <a:p>
            <a:endParaRPr lang="en-US" altLang="ja-JP" sz="1200" b="1" dirty="0" smtClean="0"/>
          </a:p>
        </p:txBody>
      </p:sp>
      <p:sp>
        <p:nvSpPr>
          <p:cNvPr id="16" name="テキスト ボックス 15"/>
          <p:cNvSpPr txBox="1"/>
          <p:nvPr/>
        </p:nvSpPr>
        <p:spPr>
          <a:xfrm>
            <a:off x="6084168" y="4869162"/>
            <a:ext cx="1440160" cy="1200329"/>
          </a:xfrm>
          <a:prstGeom prst="rect">
            <a:avLst/>
          </a:prstGeom>
          <a:solidFill>
            <a:srgbClr val="FFCCFF"/>
          </a:solidFill>
          <a:ln w="6350">
            <a:solidFill>
              <a:schemeClr val="tx1"/>
            </a:solidFill>
          </a:ln>
        </p:spPr>
        <p:txBody>
          <a:bodyPr wrap="square" rtlCol="0">
            <a:spAutoFit/>
          </a:bodyPr>
          <a:lstStyle/>
          <a:p>
            <a:r>
              <a:rPr lang="ja-JP" altLang="en-US" sz="1200" b="1" dirty="0" smtClean="0"/>
              <a:t>（６）障害者の保護</a:t>
            </a:r>
            <a:endParaRPr lang="en-US" altLang="ja-JP" sz="1200" b="1" dirty="0" smtClean="0"/>
          </a:p>
          <a:p>
            <a:r>
              <a:rPr kumimoji="1" lang="ja-JP" altLang="en-US" sz="1200" b="1" dirty="0" smtClean="0"/>
              <a:t>・短期入所</a:t>
            </a:r>
            <a:endParaRPr kumimoji="1" lang="en-US" altLang="ja-JP" sz="1200" b="1" dirty="0" smtClean="0"/>
          </a:p>
          <a:p>
            <a:r>
              <a:rPr lang="ja-JP" altLang="en-US" sz="1200" b="1" dirty="0" smtClean="0"/>
              <a:t>・入院 </a:t>
            </a:r>
            <a:r>
              <a:rPr kumimoji="1" lang="ja-JP" altLang="en-US" sz="1200" b="1" dirty="0" smtClean="0"/>
              <a:t>・ 施設入所</a:t>
            </a:r>
            <a:endParaRPr kumimoji="1" lang="en-US" altLang="ja-JP" sz="1200" b="1" dirty="0" smtClean="0"/>
          </a:p>
          <a:p>
            <a:endParaRPr kumimoji="1" lang="en-US" altLang="ja-JP" sz="1200" b="1" dirty="0" smtClean="0"/>
          </a:p>
          <a:p>
            <a:endParaRPr lang="en-US" altLang="ja-JP" sz="1200" b="1" dirty="0" smtClean="0"/>
          </a:p>
          <a:p>
            <a:endParaRPr kumimoji="1" lang="en-US" altLang="ja-JP" sz="1200" b="1" dirty="0" smtClean="0"/>
          </a:p>
        </p:txBody>
      </p:sp>
      <p:sp>
        <p:nvSpPr>
          <p:cNvPr id="69" name="テキスト ボックス 68"/>
          <p:cNvSpPr txBox="1"/>
          <p:nvPr/>
        </p:nvSpPr>
        <p:spPr>
          <a:xfrm>
            <a:off x="6228184" y="5517234"/>
            <a:ext cx="1213794" cy="461665"/>
          </a:xfrm>
          <a:prstGeom prst="rect">
            <a:avLst/>
          </a:prstGeom>
          <a:solidFill>
            <a:schemeClr val="bg1"/>
          </a:solidFill>
          <a:ln w="6350">
            <a:solidFill>
              <a:schemeClr val="accent1">
                <a:shade val="50000"/>
              </a:schemeClr>
            </a:solidFill>
          </a:ln>
        </p:spPr>
        <p:txBody>
          <a:bodyPr wrap="square" rtlCol="0">
            <a:spAutoFit/>
          </a:bodyPr>
          <a:lstStyle/>
          <a:p>
            <a:r>
              <a:rPr lang="en-US" altLang="ja-JP" sz="1200" dirty="0" smtClean="0"/>
              <a:t>※</a:t>
            </a:r>
            <a:r>
              <a:rPr lang="ja-JP" altLang="en-US" sz="1200" dirty="0" smtClean="0"/>
              <a:t>やむを得ない</a:t>
            </a:r>
            <a:endParaRPr lang="en-US" altLang="ja-JP" sz="1200" dirty="0" smtClean="0"/>
          </a:p>
          <a:p>
            <a:r>
              <a:rPr lang="ja-JP" altLang="en-US" sz="1200" dirty="0" smtClean="0"/>
              <a:t>事由による措置</a:t>
            </a:r>
            <a:endParaRPr kumimoji="1" lang="ja-JP" altLang="en-US" sz="12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251520" y="332656"/>
            <a:ext cx="3888432" cy="50405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251520" y="404664"/>
            <a:ext cx="8424936" cy="6463308"/>
          </a:xfrm>
          <a:prstGeom prst="rect">
            <a:avLst/>
          </a:prstGeom>
          <a:noFill/>
        </p:spPr>
        <p:txBody>
          <a:bodyPr wrap="square" rtlCol="0">
            <a:spAutoFit/>
          </a:bodyPr>
          <a:lstStyle/>
          <a:p>
            <a:r>
              <a:rPr lang="ja-JP" altLang="ja-JP" dirty="0" smtClean="0">
                <a:solidFill>
                  <a:schemeClr val="bg1"/>
                </a:solidFill>
              </a:rPr>
              <a:t>（１）相談、通報及び届出の受付</a:t>
            </a:r>
            <a:r>
              <a:rPr lang="ja-JP" altLang="en-US" dirty="0" smtClean="0">
                <a:solidFill>
                  <a:schemeClr val="bg1"/>
                </a:solidFill>
              </a:rPr>
              <a:t>（</a:t>
            </a:r>
            <a:r>
              <a:rPr lang="en-US" altLang="ja-JP" dirty="0" smtClean="0">
                <a:solidFill>
                  <a:schemeClr val="bg1"/>
                </a:solidFill>
              </a:rPr>
              <a:t>P.30</a:t>
            </a:r>
            <a:r>
              <a:rPr lang="ja-JP" altLang="en-US" dirty="0" smtClean="0">
                <a:solidFill>
                  <a:schemeClr val="bg1"/>
                </a:solidFill>
              </a:rPr>
              <a:t>）</a:t>
            </a:r>
            <a:endParaRPr lang="ja-JP" altLang="ja-JP" dirty="0" smtClean="0">
              <a:solidFill>
                <a:schemeClr val="bg1"/>
              </a:solidFill>
            </a:endParaRPr>
          </a:p>
          <a:p>
            <a:endParaRPr lang="en-US" altLang="ja-JP" dirty="0" smtClean="0"/>
          </a:p>
          <a:p>
            <a:r>
              <a:rPr lang="ja-JP" altLang="en-US" dirty="0" smtClean="0"/>
              <a:t>　</a:t>
            </a:r>
            <a:r>
              <a:rPr lang="ja-JP" altLang="ja-JP" dirty="0" smtClean="0"/>
              <a:t>虐待の状況や障害者・養護者等の状況、通報者の情報など可能な限り情報を聴取</a:t>
            </a:r>
            <a:endParaRPr lang="en-US" altLang="ja-JP" dirty="0" smtClean="0"/>
          </a:p>
          <a:p>
            <a:r>
              <a:rPr lang="ja-JP" altLang="ja-JP" dirty="0" smtClean="0"/>
              <a:t>　①　虐待の状況</a:t>
            </a:r>
          </a:p>
          <a:p>
            <a:r>
              <a:rPr lang="ja-JP" altLang="ja-JP" dirty="0" smtClean="0"/>
              <a:t>　　　・　虐待の種類や程度</a:t>
            </a:r>
          </a:p>
          <a:p>
            <a:r>
              <a:rPr lang="ja-JP" altLang="ja-JP" dirty="0" smtClean="0"/>
              <a:t>　　　・　虐待の具体的な状況</a:t>
            </a:r>
          </a:p>
          <a:p>
            <a:r>
              <a:rPr lang="ja-JP" altLang="ja-JP" dirty="0" smtClean="0"/>
              <a:t>　　　・　虐待の経過</a:t>
            </a:r>
          </a:p>
          <a:p>
            <a:r>
              <a:rPr lang="ja-JP" altLang="ja-JP" dirty="0" smtClean="0"/>
              <a:t>　　　・　緊急性の有無</a:t>
            </a:r>
          </a:p>
          <a:p>
            <a:r>
              <a:rPr lang="ja-JP" altLang="ja-JP" dirty="0" smtClean="0"/>
              <a:t>　②　障害者の状況</a:t>
            </a:r>
          </a:p>
          <a:p>
            <a:r>
              <a:rPr lang="ja-JP" altLang="ja-JP" dirty="0" smtClean="0"/>
              <a:t>　　　・　障害者本人の氏名、居所、連絡先</a:t>
            </a:r>
          </a:p>
          <a:p>
            <a:r>
              <a:rPr lang="ja-JP" altLang="ja-JP" dirty="0" smtClean="0"/>
              <a:t>　　　・　障害者本人の心身の状況、意思表示能力</a:t>
            </a:r>
          </a:p>
          <a:p>
            <a:r>
              <a:rPr lang="ja-JP" altLang="en-US" dirty="0" smtClean="0"/>
              <a:t>　</a:t>
            </a:r>
            <a:r>
              <a:rPr lang="ja-JP" altLang="ja-JP" dirty="0" smtClean="0"/>
              <a:t>③　虐待者と家族の状況</a:t>
            </a:r>
          </a:p>
          <a:p>
            <a:r>
              <a:rPr lang="ja-JP" altLang="ja-JP" dirty="0" smtClean="0"/>
              <a:t>　　　・　虐待者の状況、虐待者と障害者の関係</a:t>
            </a:r>
          </a:p>
          <a:p>
            <a:r>
              <a:rPr lang="ja-JP" altLang="ja-JP" dirty="0" smtClean="0"/>
              <a:t>　　　・　その他の家族関係</a:t>
            </a:r>
          </a:p>
          <a:p>
            <a:r>
              <a:rPr lang="ja-JP" altLang="ja-JP" dirty="0" smtClean="0"/>
              <a:t>　④　障害福祉サービス等の利用状況や関係者の有無</a:t>
            </a:r>
          </a:p>
          <a:p>
            <a:r>
              <a:rPr lang="ja-JP" altLang="ja-JP" dirty="0" smtClean="0"/>
              <a:t>　　　・　障害福祉サービス等の利用の有無</a:t>
            </a:r>
          </a:p>
          <a:p>
            <a:r>
              <a:rPr lang="ja-JP" altLang="ja-JP" dirty="0" smtClean="0"/>
              <a:t>　　　・　家族に関わりのある関係者の有無</a:t>
            </a:r>
          </a:p>
          <a:p>
            <a:r>
              <a:rPr lang="ja-JP" altLang="ja-JP" dirty="0" smtClean="0"/>
              <a:t>　⑤　通報者の情報</a:t>
            </a:r>
          </a:p>
          <a:p>
            <a:r>
              <a:rPr lang="ja-JP" altLang="ja-JP" dirty="0" smtClean="0"/>
              <a:t>　　　・　氏名、連絡先、障害者・養護者との関係等</a:t>
            </a:r>
          </a:p>
          <a:p>
            <a:r>
              <a:rPr lang="en-US" altLang="ja-JP" dirty="0" smtClean="0"/>
              <a:t> </a:t>
            </a:r>
            <a:endParaRPr lang="ja-JP" altLang="ja-JP" dirty="0" smtClean="0"/>
          </a:p>
          <a:p>
            <a:r>
              <a:rPr lang="ja-JP" altLang="en-US" dirty="0" smtClean="0"/>
              <a:t>　</a:t>
            </a:r>
            <a:r>
              <a:rPr lang="ja-JP" altLang="ja-JP" dirty="0" smtClean="0"/>
              <a:t>受付記録の記入後においては、担当部署責任者の確認を受け、受付台帳に編綴して適切に保管することが必要。</a:t>
            </a:r>
          </a:p>
          <a:p>
            <a:endParaRPr kumimoji="1" lang="ja-JP" alt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179512" y="476672"/>
            <a:ext cx="4752528" cy="50405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179513" y="548680"/>
            <a:ext cx="8784976" cy="1477328"/>
          </a:xfrm>
          <a:prstGeom prst="rect">
            <a:avLst/>
          </a:prstGeom>
          <a:noFill/>
        </p:spPr>
        <p:txBody>
          <a:bodyPr wrap="square" rtlCol="0">
            <a:spAutoFit/>
          </a:bodyPr>
          <a:lstStyle/>
          <a:p>
            <a:r>
              <a:rPr lang="ja-JP" altLang="en-US" dirty="0" smtClean="0">
                <a:solidFill>
                  <a:schemeClr val="bg1"/>
                </a:solidFill>
              </a:rPr>
              <a:t>（２）コアメンバーによる対応方針の協議（</a:t>
            </a:r>
            <a:r>
              <a:rPr lang="en-US" altLang="ja-JP" dirty="0" smtClean="0">
                <a:solidFill>
                  <a:schemeClr val="bg1"/>
                </a:solidFill>
              </a:rPr>
              <a:t>P.33</a:t>
            </a:r>
            <a:r>
              <a:rPr lang="ja-JP" altLang="en-US" dirty="0" smtClean="0">
                <a:solidFill>
                  <a:schemeClr val="bg1"/>
                </a:solidFill>
              </a:rPr>
              <a:t>）</a:t>
            </a:r>
            <a:endParaRPr lang="en-US" altLang="ja-JP" dirty="0" smtClean="0">
              <a:solidFill>
                <a:schemeClr val="bg1"/>
              </a:solidFill>
            </a:endParaRPr>
          </a:p>
          <a:p>
            <a:endParaRPr lang="en-US" altLang="ja-JP" dirty="0" smtClean="0"/>
          </a:p>
          <a:p>
            <a:r>
              <a:rPr lang="ja-JP" altLang="ja-JP" dirty="0" smtClean="0"/>
              <a:t>ア　初動対応の決定</a:t>
            </a:r>
          </a:p>
          <a:p>
            <a:r>
              <a:rPr lang="ja-JP" altLang="ja-JP" dirty="0" smtClean="0"/>
              <a:t>　相談・通報・届出を受けたときには、直ちに虐待の疑いがあるかどうか及び緊急対応が必要な場合であるかどうかを</a:t>
            </a:r>
            <a:r>
              <a:rPr lang="ja-JP" altLang="en-US" dirty="0" smtClean="0"/>
              <a:t>組織的に</a:t>
            </a:r>
            <a:r>
              <a:rPr lang="ja-JP" altLang="ja-JP" dirty="0" smtClean="0"/>
              <a:t>判断。</a:t>
            </a:r>
            <a:endParaRPr lang="en-US" altLang="ja-JP" dirty="0" smtClean="0"/>
          </a:p>
        </p:txBody>
      </p:sp>
      <p:graphicFrame>
        <p:nvGraphicFramePr>
          <p:cNvPr id="8" name="表 7"/>
          <p:cNvGraphicFramePr>
            <a:graphicFrameLocks noGrp="1"/>
          </p:cNvGraphicFramePr>
          <p:nvPr/>
        </p:nvGraphicFramePr>
        <p:xfrm>
          <a:off x="179513" y="2132856"/>
          <a:ext cx="8784976" cy="648072"/>
        </p:xfrm>
        <a:graphic>
          <a:graphicData uri="http://schemas.openxmlformats.org/drawingml/2006/table">
            <a:tbl>
              <a:tblPr firstRow="1" bandRow="1">
                <a:tableStyleId>{5940675A-B579-460E-94D1-54222C63F5DA}</a:tableStyleId>
              </a:tblPr>
              <a:tblGrid>
                <a:gridCol w="2010122"/>
                <a:gridCol w="6774854"/>
              </a:tblGrid>
              <a:tr h="648072">
                <a:tc>
                  <a:txBody>
                    <a:bodyPr/>
                    <a:lstStyle/>
                    <a:p>
                      <a:r>
                        <a:rPr lang="ja-JP" altLang="en-US" dirty="0" smtClean="0"/>
                        <a:t>コアメンバー</a:t>
                      </a:r>
                      <a:endParaRPr lang="ja-JP" altLang="en-US" dirty="0"/>
                    </a:p>
                  </a:txBody>
                  <a:tcPr anchor="ctr">
                    <a:solidFill>
                      <a:srgbClr val="FFC000"/>
                    </a:solidFill>
                  </a:tcPr>
                </a:tc>
                <a:tc>
                  <a:txBody>
                    <a:bodyPr/>
                    <a:lstStyle/>
                    <a:p>
                      <a:r>
                        <a:rPr kumimoji="1" lang="ja-JP" altLang="en-US" dirty="0" smtClean="0"/>
                        <a:t>担当市町村職員及び担当部局管理職。委託先の担当職員を含む。</a:t>
                      </a:r>
                      <a:r>
                        <a:rPr kumimoji="1" lang="ja-JP" altLang="en-US" dirty="0" smtClean="0">
                          <a:solidFill>
                            <a:srgbClr val="FF0000"/>
                          </a:solidFill>
                        </a:rPr>
                        <a:t>市町村担当部局管理職は必須。</a:t>
                      </a:r>
                      <a:endParaRPr kumimoji="1" lang="ja-JP" altLang="en-US" dirty="0">
                        <a:solidFill>
                          <a:srgbClr val="FF0000"/>
                        </a:solidFill>
                      </a:endParaRPr>
                    </a:p>
                  </a:txBody>
                  <a:tcPr>
                    <a:solidFill>
                      <a:schemeClr val="bg1"/>
                    </a:solidFill>
                  </a:tcPr>
                </a:tc>
              </a:tr>
            </a:tbl>
          </a:graphicData>
        </a:graphic>
      </p:graphicFrame>
      <p:sp>
        <p:nvSpPr>
          <p:cNvPr id="9" name="正方形/長方形 8"/>
          <p:cNvSpPr/>
          <p:nvPr/>
        </p:nvSpPr>
        <p:spPr>
          <a:xfrm>
            <a:off x="179512" y="3068961"/>
            <a:ext cx="8748464" cy="2031325"/>
          </a:xfrm>
          <a:prstGeom prst="rect">
            <a:avLst/>
          </a:prstGeom>
        </p:spPr>
        <p:txBody>
          <a:bodyPr wrap="square">
            <a:spAutoFit/>
          </a:bodyPr>
          <a:lstStyle/>
          <a:p>
            <a:r>
              <a:rPr lang="ja-JP" altLang="ja-JP" dirty="0" smtClean="0"/>
              <a:t>○　時間外の対応の体制整備</a:t>
            </a:r>
          </a:p>
          <a:p>
            <a:r>
              <a:rPr lang="ja-JP" altLang="ja-JP" dirty="0" smtClean="0"/>
              <a:t>・休日・夜間でも迅速かつ適切に対応できる体制を整備</a:t>
            </a:r>
            <a:r>
              <a:rPr lang="ja-JP" altLang="en-US" dirty="0" smtClean="0"/>
              <a:t>。</a:t>
            </a:r>
            <a:endParaRPr lang="en-US" altLang="ja-JP" dirty="0" smtClean="0"/>
          </a:p>
          <a:p>
            <a:r>
              <a:rPr lang="ja-JP" altLang="en-US" dirty="0" smtClean="0"/>
              <a:t>・</a:t>
            </a:r>
            <a:r>
              <a:rPr lang="ja-JP" altLang="ja-JP" dirty="0" smtClean="0"/>
              <a:t>組織的判断や緊急対応などが適切に行える体制とすることも必要。</a:t>
            </a:r>
            <a:endParaRPr lang="en-US" altLang="ja-JP" dirty="0" smtClean="0"/>
          </a:p>
          <a:p>
            <a:r>
              <a:rPr lang="ja-JP" altLang="en-US" dirty="0" smtClean="0"/>
              <a:t>・</a:t>
            </a:r>
            <a:r>
              <a:rPr lang="ja-JP" altLang="ja-JP" dirty="0" smtClean="0"/>
              <a:t>関係する組織との連絡会議の開催など、連携に関する日常的な意見交換が重要。</a:t>
            </a:r>
          </a:p>
          <a:p>
            <a:endParaRPr lang="en-US" altLang="ja-JP" dirty="0" smtClean="0"/>
          </a:p>
          <a:p>
            <a:r>
              <a:rPr lang="ja-JP" altLang="ja-JP" dirty="0" smtClean="0"/>
              <a:t>○　通報者への報告</a:t>
            </a:r>
          </a:p>
          <a:p>
            <a:r>
              <a:rPr lang="ja-JP" altLang="ja-JP" dirty="0" smtClean="0"/>
              <a:t>・　通報者には守秘義務が</a:t>
            </a:r>
            <a:r>
              <a:rPr lang="ja-JP" altLang="en-US" dirty="0" smtClean="0"/>
              <a:t>ないため、</a:t>
            </a:r>
            <a:r>
              <a:rPr lang="ja-JP" altLang="ja-JP" dirty="0" smtClean="0"/>
              <a:t>通報者への報告は慎重に。</a:t>
            </a:r>
            <a:r>
              <a:rPr lang="en-US" altLang="ja-JP" dirty="0" smtClean="0"/>
              <a:t> </a:t>
            </a:r>
            <a:endParaRPr lang="ja-JP" alt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251520" y="188640"/>
            <a:ext cx="4896544" cy="50405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23529" y="260648"/>
            <a:ext cx="8496944" cy="6463308"/>
          </a:xfrm>
          <a:prstGeom prst="rect">
            <a:avLst/>
          </a:prstGeom>
          <a:noFill/>
        </p:spPr>
        <p:txBody>
          <a:bodyPr wrap="square" rtlCol="0">
            <a:spAutoFit/>
          </a:bodyPr>
          <a:lstStyle/>
          <a:p>
            <a:r>
              <a:rPr lang="ja-JP" altLang="ja-JP" b="1" dirty="0" smtClean="0">
                <a:solidFill>
                  <a:schemeClr val="bg1"/>
                </a:solidFill>
              </a:rPr>
              <a:t>イ　初動対応のための緊急性の判断について</a:t>
            </a:r>
          </a:p>
          <a:p>
            <a:endParaRPr lang="en-US" altLang="ja-JP" dirty="0" smtClean="0"/>
          </a:p>
          <a:p>
            <a:r>
              <a:rPr lang="ja-JP" altLang="en-US" dirty="0" smtClean="0"/>
              <a:t>　</a:t>
            </a:r>
            <a:r>
              <a:rPr lang="ja-JP" altLang="ja-JP" dirty="0" smtClean="0"/>
              <a:t>相談等の受付者が担当部局の管理職（又はそれに準ずる者）等に相談し、判断を行</a:t>
            </a:r>
            <a:r>
              <a:rPr lang="ja-JP" altLang="en-US" dirty="0" smtClean="0"/>
              <a:t>う。</a:t>
            </a:r>
            <a:endParaRPr lang="ja-JP" altLang="ja-JP" dirty="0" smtClean="0"/>
          </a:p>
          <a:p>
            <a:r>
              <a:rPr lang="ja-JP" altLang="ja-JP" b="1" dirty="0" smtClean="0"/>
              <a:t>①　緊急性の判断の際に留意すべき事項</a:t>
            </a:r>
          </a:p>
          <a:p>
            <a:r>
              <a:rPr lang="ja-JP" altLang="en-US" dirty="0" smtClean="0"/>
              <a:t>　</a:t>
            </a:r>
            <a:r>
              <a:rPr lang="ja-JP" altLang="ja-JP" dirty="0" smtClean="0"/>
              <a:t>緊急性の判断に当たっては、以下の点を検討。</a:t>
            </a:r>
          </a:p>
          <a:p>
            <a:r>
              <a:rPr lang="ja-JP" altLang="ja-JP" dirty="0" smtClean="0"/>
              <a:t>・　過去の通報や支援内容などに関する情報の確認</a:t>
            </a:r>
          </a:p>
          <a:p>
            <a:r>
              <a:rPr lang="ja-JP" altLang="ja-JP" dirty="0" smtClean="0"/>
              <a:t>・　虐待の状況や障害者の生命や身体への危険性</a:t>
            </a:r>
            <a:r>
              <a:rPr lang="en-US" altLang="ja-JP" dirty="0" smtClean="0"/>
              <a:t/>
            </a:r>
            <a:br>
              <a:rPr lang="en-US" altLang="ja-JP" dirty="0" smtClean="0"/>
            </a:br>
            <a:r>
              <a:rPr lang="ja-JP" altLang="en-US" dirty="0" smtClean="0"/>
              <a:t>　　</a:t>
            </a:r>
            <a:r>
              <a:rPr lang="ja-JP" altLang="ja-JP" dirty="0" smtClean="0"/>
              <a:t>【参考】　緊急性が高いと判断できる状況（例）</a:t>
            </a:r>
          </a:p>
          <a:p>
            <a:r>
              <a:rPr lang="en-US" altLang="ja-JP" dirty="0" smtClean="0"/>
              <a:t> </a:t>
            </a:r>
            <a:r>
              <a:rPr lang="ja-JP" altLang="en-US" dirty="0" smtClean="0"/>
              <a:t>　　</a:t>
            </a:r>
            <a:r>
              <a:rPr lang="ja-JP" altLang="ja-JP" dirty="0" smtClean="0"/>
              <a:t>○　生命が危ぶまれるような状況が確認される、もしくは予測される</a:t>
            </a:r>
          </a:p>
          <a:p>
            <a:r>
              <a:rPr lang="ja-JP" altLang="en-US" dirty="0" smtClean="0"/>
              <a:t>　　　　</a:t>
            </a:r>
            <a:r>
              <a:rPr lang="ja-JP" altLang="ja-JP" dirty="0" smtClean="0"/>
              <a:t>・　骨折、頭蓋内出血、重症のやけどなどの深刻な身体的外傷</a:t>
            </a:r>
          </a:p>
          <a:p>
            <a:r>
              <a:rPr lang="ja-JP" altLang="en-US" dirty="0" smtClean="0"/>
              <a:t>　　　　</a:t>
            </a:r>
            <a:r>
              <a:rPr lang="ja-JP" altLang="ja-JP" dirty="0" smtClean="0"/>
              <a:t>・　極端な栄養不良、脱水症状</a:t>
            </a:r>
          </a:p>
          <a:p>
            <a:r>
              <a:rPr lang="ja-JP" altLang="en-US" dirty="0" smtClean="0"/>
              <a:t>　　　　</a:t>
            </a:r>
            <a:r>
              <a:rPr lang="ja-JP" altLang="ja-JP" dirty="0" smtClean="0"/>
              <a:t>・　「うめき声が聞こえる」などの深刻な状況が予測される情報</a:t>
            </a:r>
          </a:p>
          <a:p>
            <a:r>
              <a:rPr lang="ja-JP" altLang="en-US" dirty="0" smtClean="0"/>
              <a:t>　　　　</a:t>
            </a:r>
            <a:r>
              <a:rPr lang="ja-JP" altLang="ja-JP" dirty="0" smtClean="0"/>
              <a:t>・　器物（刃物、食器</a:t>
            </a:r>
            <a:r>
              <a:rPr lang="ja-JP" altLang="en-US" dirty="0" smtClean="0"/>
              <a:t>等</a:t>
            </a:r>
            <a:r>
              <a:rPr lang="ja-JP" altLang="ja-JP" dirty="0" smtClean="0"/>
              <a:t>）を使った暴力</a:t>
            </a:r>
            <a:r>
              <a:rPr lang="ja-JP" altLang="en-US" dirty="0" smtClean="0"/>
              <a:t>や</a:t>
            </a:r>
            <a:r>
              <a:rPr lang="ja-JP" altLang="ja-JP" dirty="0" smtClean="0"/>
              <a:t>脅しがあり、生命の危険性が予測される</a:t>
            </a:r>
          </a:p>
          <a:p>
            <a:r>
              <a:rPr lang="ja-JP" altLang="en-US" dirty="0" smtClean="0"/>
              <a:t>　　</a:t>
            </a:r>
            <a:r>
              <a:rPr lang="en-US" altLang="ja-JP" dirty="0" smtClean="0"/>
              <a:t> </a:t>
            </a:r>
            <a:r>
              <a:rPr lang="ja-JP" altLang="ja-JP" dirty="0" smtClean="0"/>
              <a:t>○　障害者本人が保護を求めている</a:t>
            </a:r>
          </a:p>
          <a:p>
            <a:r>
              <a:rPr lang="en-US" altLang="ja-JP" dirty="0" smtClean="0"/>
              <a:t> </a:t>
            </a:r>
            <a:endParaRPr lang="ja-JP" altLang="ja-JP" dirty="0" smtClean="0"/>
          </a:p>
          <a:p>
            <a:r>
              <a:rPr lang="ja-JP" altLang="ja-JP" b="1" dirty="0" smtClean="0"/>
              <a:t>②　緊急性の判断後の対応</a:t>
            </a:r>
          </a:p>
          <a:p>
            <a:r>
              <a:rPr lang="ja-JP" altLang="ja-JP" dirty="0" smtClean="0"/>
              <a:t>○　緊急性があると判断したとき</a:t>
            </a:r>
          </a:p>
          <a:p>
            <a:r>
              <a:rPr lang="ja-JP" altLang="en-US" dirty="0" smtClean="0"/>
              <a:t>・　</a:t>
            </a:r>
            <a:r>
              <a:rPr lang="ja-JP" altLang="ja-JP" dirty="0" smtClean="0"/>
              <a:t>措置を含めた保護方法を速やかに検討</a:t>
            </a:r>
            <a:r>
              <a:rPr lang="ja-JP" altLang="en-US" dirty="0" smtClean="0"/>
              <a:t>（</a:t>
            </a:r>
            <a:r>
              <a:rPr lang="ja-JP" altLang="ja-JP" dirty="0" smtClean="0"/>
              <a:t>※　Ｐ</a:t>
            </a:r>
            <a:r>
              <a:rPr lang="en-US" altLang="ja-JP" dirty="0" smtClean="0"/>
              <a:t>55</a:t>
            </a:r>
            <a:r>
              <a:rPr lang="ja-JP" altLang="ja-JP" dirty="0" smtClean="0"/>
              <a:t>「Ⅱ</a:t>
            </a:r>
            <a:r>
              <a:rPr lang="en-US" altLang="ja-JP" dirty="0" smtClean="0"/>
              <a:t>3(6) </a:t>
            </a:r>
            <a:r>
              <a:rPr lang="ja-JP" altLang="ja-JP" dirty="0" smtClean="0"/>
              <a:t>参照</a:t>
            </a:r>
            <a:r>
              <a:rPr lang="ja-JP" altLang="en-US" dirty="0" smtClean="0"/>
              <a:t>）。</a:t>
            </a:r>
            <a:endParaRPr lang="ja-JP" altLang="ja-JP" dirty="0" smtClean="0"/>
          </a:p>
          <a:p>
            <a:r>
              <a:rPr lang="ja-JP" altLang="ja-JP" dirty="0" smtClean="0"/>
              <a:t>○　緊急性はないと判断したとき</a:t>
            </a:r>
          </a:p>
          <a:p>
            <a:r>
              <a:rPr lang="ja-JP" altLang="ja-JP" dirty="0" smtClean="0"/>
              <a:t>・　調査方針と担当者を決定。</a:t>
            </a:r>
          </a:p>
          <a:p>
            <a:r>
              <a:rPr lang="ja-JP" altLang="ja-JP" dirty="0" smtClean="0"/>
              <a:t>・　情報が不足</a:t>
            </a:r>
            <a:r>
              <a:rPr lang="ja-JP" altLang="en-US" dirty="0" smtClean="0"/>
              <a:t>で</a:t>
            </a:r>
            <a:r>
              <a:rPr lang="ja-JP" altLang="ja-JP" dirty="0" smtClean="0"/>
              <a:t>緊急性がないと確認できない場合は、さらに調査を進め</a:t>
            </a:r>
            <a:r>
              <a:rPr lang="ja-JP" altLang="en-US" dirty="0" smtClean="0"/>
              <a:t>る</a:t>
            </a:r>
            <a:r>
              <a:rPr lang="ja-JP" altLang="ja-JP" dirty="0" smtClean="0"/>
              <a:t>。</a:t>
            </a:r>
          </a:p>
          <a:p>
            <a:r>
              <a:rPr lang="ja-JP" altLang="ja-JP" dirty="0" smtClean="0"/>
              <a:t>○　共通</a:t>
            </a:r>
          </a:p>
          <a:p>
            <a:r>
              <a:rPr lang="ja-JP" altLang="ja-JP" dirty="0" smtClean="0"/>
              <a:t>・　決定した内容は会議録に記録し、速やかに責任者の確認を受け保存</a:t>
            </a:r>
            <a:r>
              <a:rPr lang="ja-JP" altLang="en-US" dirty="0" smtClean="0"/>
              <a:t>する</a:t>
            </a:r>
            <a:r>
              <a:rPr lang="ja-JP" altLang="ja-JP" dirty="0" smtClean="0"/>
              <a:t>。</a:t>
            </a:r>
            <a:endParaRPr kumimoji="1" lang="ja-JP" alt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251520" y="332656"/>
            <a:ext cx="2736304" cy="50405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251520" y="404665"/>
            <a:ext cx="8640960" cy="6186309"/>
          </a:xfrm>
          <a:prstGeom prst="rect">
            <a:avLst/>
          </a:prstGeom>
          <a:noFill/>
        </p:spPr>
        <p:txBody>
          <a:bodyPr wrap="square" rtlCol="0">
            <a:spAutoFit/>
          </a:bodyPr>
          <a:lstStyle/>
          <a:p>
            <a:r>
              <a:rPr lang="ja-JP" altLang="ja-JP" dirty="0" smtClean="0">
                <a:solidFill>
                  <a:schemeClr val="bg1"/>
                </a:solidFill>
              </a:rPr>
              <a:t>（３）事実確認、訪問調査</a:t>
            </a:r>
            <a:endParaRPr lang="en-US" altLang="ja-JP" dirty="0" smtClean="0">
              <a:solidFill>
                <a:schemeClr val="bg1"/>
              </a:solidFill>
            </a:endParaRPr>
          </a:p>
          <a:p>
            <a:endParaRPr lang="ja-JP" altLang="ja-JP" dirty="0" smtClean="0"/>
          </a:p>
          <a:p>
            <a:r>
              <a:rPr lang="en-US" altLang="ja-JP" dirty="0" smtClean="0"/>
              <a:t> </a:t>
            </a:r>
            <a:r>
              <a:rPr lang="ja-JP" altLang="ja-JP" dirty="0" smtClean="0"/>
              <a:t>　ア　事実確認の必要性</a:t>
            </a:r>
          </a:p>
          <a:p>
            <a:r>
              <a:rPr lang="en-US" altLang="ja-JP" dirty="0" smtClean="0"/>
              <a:t> </a:t>
            </a:r>
            <a:r>
              <a:rPr lang="ja-JP" altLang="ja-JP" dirty="0" smtClean="0"/>
              <a:t>　　市町村は、障害者虐待に関する相談・通報・届出がなされた場合、速やかにその内容に関する事実の確認を行う必要があ</a:t>
            </a:r>
            <a:r>
              <a:rPr lang="ja-JP" altLang="en-US" dirty="0" smtClean="0"/>
              <a:t>る</a:t>
            </a:r>
            <a:r>
              <a:rPr lang="ja-JP" altLang="ja-JP" dirty="0" smtClean="0"/>
              <a:t>（第</a:t>
            </a:r>
            <a:r>
              <a:rPr lang="en-US" altLang="ja-JP" dirty="0" smtClean="0"/>
              <a:t>9</a:t>
            </a:r>
            <a:r>
              <a:rPr lang="ja-JP" altLang="ja-JP" dirty="0" smtClean="0"/>
              <a:t>条）。</a:t>
            </a:r>
          </a:p>
          <a:p>
            <a:r>
              <a:rPr lang="en-US" altLang="ja-JP" dirty="0" smtClean="0"/>
              <a:t>※</a:t>
            </a:r>
            <a:r>
              <a:rPr lang="ja-JP" altLang="ja-JP" dirty="0" smtClean="0"/>
              <a:t>児童虐待防止法</a:t>
            </a:r>
            <a:r>
              <a:rPr lang="ja-JP" altLang="en-US" dirty="0" smtClean="0"/>
              <a:t>では</a:t>
            </a:r>
            <a:r>
              <a:rPr lang="ja-JP" altLang="ja-JP" dirty="0" smtClean="0"/>
              <a:t>、事実確認を</a:t>
            </a:r>
            <a:r>
              <a:rPr lang="en-US" altLang="ja-JP" dirty="0" smtClean="0"/>
              <a:t>48</a:t>
            </a:r>
            <a:r>
              <a:rPr lang="ja-JP" altLang="ja-JP" dirty="0" smtClean="0"/>
              <a:t>時間以内に実施すること</a:t>
            </a:r>
            <a:r>
              <a:rPr lang="ja-JP" altLang="en-US" dirty="0" smtClean="0"/>
              <a:t>が</a:t>
            </a:r>
            <a:r>
              <a:rPr lang="ja-JP" altLang="ja-JP" dirty="0" smtClean="0"/>
              <a:t>目安。</a:t>
            </a:r>
            <a:endParaRPr lang="en-US" altLang="ja-JP" dirty="0" smtClean="0"/>
          </a:p>
          <a:p>
            <a:endParaRPr lang="ja-JP" altLang="ja-JP" dirty="0" smtClean="0"/>
          </a:p>
          <a:p>
            <a:r>
              <a:rPr lang="ja-JP" altLang="ja-JP" dirty="0" smtClean="0"/>
              <a:t>イ　事実確認で把握・確認すべき事項</a:t>
            </a:r>
          </a:p>
          <a:p>
            <a:r>
              <a:rPr lang="en-US" altLang="ja-JP" dirty="0" smtClean="0"/>
              <a:t> </a:t>
            </a:r>
            <a:r>
              <a:rPr lang="ja-JP" altLang="ja-JP" dirty="0" smtClean="0"/>
              <a:t>　①　虐待の状況</a:t>
            </a:r>
          </a:p>
          <a:p>
            <a:r>
              <a:rPr lang="ja-JP" altLang="ja-JP" dirty="0" smtClean="0"/>
              <a:t>・　虐待の種類や程度</a:t>
            </a:r>
          </a:p>
          <a:p>
            <a:r>
              <a:rPr lang="ja-JP" altLang="ja-JP" dirty="0" smtClean="0"/>
              <a:t>・　虐待の具体的な状況</a:t>
            </a:r>
          </a:p>
          <a:p>
            <a:r>
              <a:rPr lang="ja-JP" altLang="ja-JP" dirty="0" smtClean="0"/>
              <a:t>・　虐待の経過</a:t>
            </a:r>
          </a:p>
          <a:p>
            <a:r>
              <a:rPr lang="ja-JP" altLang="ja-JP" dirty="0" smtClean="0"/>
              <a:t>　②　障害者の状況</a:t>
            </a:r>
          </a:p>
          <a:p>
            <a:r>
              <a:rPr lang="ja-JP" altLang="ja-JP" dirty="0" smtClean="0"/>
              <a:t>・　安全確認・・・関係機関や関係者の協力を得ながら、面会その他の方法で確認する。</a:t>
            </a:r>
          </a:p>
          <a:p>
            <a:r>
              <a:rPr lang="ja-JP" altLang="ja-JP" dirty="0" smtClean="0"/>
              <a:t>・　身体状況・・・傷害部位及びその状況を具体的に記録する。</a:t>
            </a:r>
          </a:p>
          <a:p>
            <a:r>
              <a:rPr lang="ja-JP" altLang="ja-JP" dirty="0" smtClean="0"/>
              <a:t>・　精神状態・・・虐待による精神的な影響が表情や行動に表れている可能性。</a:t>
            </a:r>
          </a:p>
          <a:p>
            <a:r>
              <a:rPr lang="ja-JP" altLang="ja-JP" dirty="0" smtClean="0"/>
              <a:t>・　生活環境・・・障害者が生活している居室等の生活環境を記録する。</a:t>
            </a:r>
          </a:p>
          <a:p>
            <a:r>
              <a:rPr lang="ja-JP" altLang="ja-JP" dirty="0" smtClean="0"/>
              <a:t>　③　障害者と家族の状況</a:t>
            </a:r>
          </a:p>
          <a:p>
            <a:r>
              <a:rPr lang="ja-JP" altLang="ja-JP" dirty="0" smtClean="0"/>
              <a:t>　・　人間関係・・・障害者と養護者・家族等の人間関係を把握（関わり方等）</a:t>
            </a:r>
          </a:p>
          <a:p>
            <a:r>
              <a:rPr lang="ja-JP" altLang="ja-JP" dirty="0" smtClean="0"/>
              <a:t>　・　養護者や同居人に関する情報</a:t>
            </a:r>
          </a:p>
          <a:p>
            <a:r>
              <a:rPr lang="ja-JP" altLang="ja-JP" dirty="0" smtClean="0"/>
              <a:t>　④　障害福祉サービス等の利用状況</a:t>
            </a:r>
          </a:p>
          <a:p>
            <a:r>
              <a:rPr lang="ja-JP" altLang="ja-JP" dirty="0" smtClean="0"/>
              <a:t>　　※　所管の警察との情報交換が必要となる場合も</a:t>
            </a:r>
            <a:r>
              <a:rPr lang="ja-JP" altLang="en-US" dirty="0" smtClean="0"/>
              <a:t>。</a:t>
            </a:r>
            <a:endParaRPr lang="ja-JP" altLang="ja-JP"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251520" y="260648"/>
            <a:ext cx="3672408" cy="50405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251520" y="332658"/>
            <a:ext cx="8568952" cy="5078313"/>
          </a:xfrm>
          <a:prstGeom prst="rect">
            <a:avLst/>
          </a:prstGeom>
          <a:noFill/>
        </p:spPr>
        <p:txBody>
          <a:bodyPr wrap="square" rtlCol="0">
            <a:spAutoFit/>
          </a:bodyPr>
          <a:lstStyle/>
          <a:p>
            <a:r>
              <a:rPr lang="ja-JP" altLang="ja-JP" dirty="0" smtClean="0">
                <a:solidFill>
                  <a:schemeClr val="bg1"/>
                </a:solidFill>
              </a:rPr>
              <a:t>ウ　関係機関からの情報収集</a:t>
            </a:r>
            <a:r>
              <a:rPr lang="ja-JP" altLang="en-US" dirty="0" smtClean="0">
                <a:solidFill>
                  <a:schemeClr val="bg1"/>
                </a:solidFill>
              </a:rPr>
              <a:t>（</a:t>
            </a:r>
            <a:r>
              <a:rPr lang="en-US" altLang="ja-JP" dirty="0" smtClean="0">
                <a:solidFill>
                  <a:schemeClr val="bg1"/>
                </a:solidFill>
              </a:rPr>
              <a:t>P.37</a:t>
            </a:r>
            <a:r>
              <a:rPr lang="ja-JP" altLang="en-US" dirty="0" smtClean="0">
                <a:solidFill>
                  <a:schemeClr val="bg1"/>
                </a:solidFill>
              </a:rPr>
              <a:t>）</a:t>
            </a:r>
            <a:endParaRPr lang="en-US" altLang="ja-JP" dirty="0" smtClean="0">
              <a:solidFill>
                <a:schemeClr val="bg1"/>
              </a:solidFill>
            </a:endParaRPr>
          </a:p>
          <a:p>
            <a:endParaRPr lang="ja-JP" altLang="ja-JP" dirty="0" smtClean="0">
              <a:solidFill>
                <a:schemeClr val="bg1"/>
              </a:solidFill>
            </a:endParaRPr>
          </a:p>
          <a:p>
            <a:r>
              <a:rPr lang="en-US" altLang="ja-JP" dirty="0" smtClean="0"/>
              <a:t> </a:t>
            </a:r>
            <a:r>
              <a:rPr lang="ja-JP" altLang="ja-JP" dirty="0" smtClean="0"/>
              <a:t>庁内他部局</a:t>
            </a:r>
            <a:r>
              <a:rPr lang="ja-JP" altLang="en-US" dirty="0" smtClean="0"/>
              <a:t>、</a:t>
            </a:r>
            <a:r>
              <a:rPr lang="ja-JP" altLang="ja-JP" dirty="0" smtClean="0"/>
              <a:t>民生児童委員</a:t>
            </a:r>
            <a:r>
              <a:rPr lang="ja-JP" altLang="en-US" dirty="0" smtClean="0"/>
              <a:t>、</a:t>
            </a:r>
            <a:r>
              <a:rPr lang="ja-JP" altLang="ja-JP" dirty="0" smtClean="0"/>
              <a:t>医療機関、障害福祉サービス</a:t>
            </a:r>
            <a:r>
              <a:rPr lang="ja-JP" altLang="en-US" dirty="0" smtClean="0"/>
              <a:t>事業所、</a:t>
            </a:r>
            <a:r>
              <a:rPr lang="ja-JP" altLang="ja-JP" dirty="0" smtClean="0"/>
              <a:t>相談支援専門員などから多面的な情報を収集。</a:t>
            </a:r>
          </a:p>
          <a:p>
            <a:r>
              <a:rPr lang="en-US" altLang="ja-JP" dirty="0" smtClean="0"/>
              <a:t> </a:t>
            </a:r>
          </a:p>
          <a:p>
            <a:r>
              <a:rPr lang="ja-JP" altLang="ja-JP" dirty="0" smtClean="0"/>
              <a:t>関係機関から収集する情報の種類等の例</a:t>
            </a:r>
          </a:p>
          <a:p>
            <a:r>
              <a:rPr lang="ja-JP" altLang="ja-JP" dirty="0" smtClean="0"/>
              <a:t>　・家族全員の住民票（同居家族構成の把握）</a:t>
            </a:r>
          </a:p>
          <a:p>
            <a:r>
              <a:rPr lang="ja-JP" altLang="ja-JP" dirty="0" smtClean="0"/>
              <a:t>　・戸籍謄本（家族の法的関係や転居歴等）</a:t>
            </a:r>
          </a:p>
          <a:p>
            <a:r>
              <a:rPr lang="ja-JP" altLang="ja-JP" dirty="0" smtClean="0"/>
              <a:t>　・生活保護受給の有無（受給</a:t>
            </a:r>
            <a:r>
              <a:rPr lang="ja-JP" altLang="en-US" dirty="0" smtClean="0"/>
              <a:t>の場合</a:t>
            </a:r>
            <a:r>
              <a:rPr lang="ja-JP" altLang="ja-JP" dirty="0" smtClean="0"/>
              <a:t>、福祉事務所</a:t>
            </a:r>
            <a:r>
              <a:rPr lang="ja-JP" altLang="en-US" dirty="0" smtClean="0"/>
              <a:t>から</a:t>
            </a:r>
            <a:r>
              <a:rPr lang="ja-JP" altLang="ja-JP" dirty="0" smtClean="0"/>
              <a:t>生活歴を把握</a:t>
            </a:r>
            <a:r>
              <a:rPr lang="ja-JP" altLang="en-US" dirty="0" smtClean="0"/>
              <a:t>、</a:t>
            </a:r>
            <a:r>
              <a:rPr lang="ja-JP" altLang="ja-JP" dirty="0" smtClean="0"/>
              <a:t>連携を図る。）</a:t>
            </a:r>
          </a:p>
          <a:p>
            <a:r>
              <a:rPr lang="ja-JP" altLang="ja-JP" dirty="0" smtClean="0"/>
              <a:t>　・障害福祉サービス</a:t>
            </a:r>
            <a:r>
              <a:rPr lang="ja-JP" altLang="en-US" dirty="0" smtClean="0"/>
              <a:t>事業所や</a:t>
            </a:r>
            <a:r>
              <a:rPr lang="ja-JP" altLang="ja-JP" dirty="0" smtClean="0"/>
              <a:t>相談支援専門員</a:t>
            </a:r>
            <a:r>
              <a:rPr lang="ja-JP" altLang="en-US" dirty="0" smtClean="0"/>
              <a:t>な</a:t>
            </a:r>
            <a:r>
              <a:rPr lang="ja-JP" altLang="ja-JP" dirty="0" smtClean="0"/>
              <a:t>どからの情報</a:t>
            </a:r>
          </a:p>
          <a:p>
            <a:r>
              <a:rPr lang="ja-JP" altLang="ja-JP" dirty="0" smtClean="0"/>
              <a:t>　・医療機関からの情報</a:t>
            </a:r>
          </a:p>
          <a:p>
            <a:r>
              <a:rPr lang="ja-JP" altLang="ja-JP" dirty="0" smtClean="0"/>
              <a:t>　・警察からの情報</a:t>
            </a:r>
          </a:p>
          <a:p>
            <a:r>
              <a:rPr lang="ja-JP" altLang="ja-JP" dirty="0" smtClean="0"/>
              <a:t>　・民生児童委員からの情報</a:t>
            </a:r>
          </a:p>
          <a:p>
            <a:r>
              <a:rPr lang="en-US" altLang="ja-JP" dirty="0" smtClean="0"/>
              <a:t> </a:t>
            </a:r>
            <a:endParaRPr lang="ja-JP" altLang="ja-JP" dirty="0" smtClean="0"/>
          </a:p>
          <a:p>
            <a:r>
              <a:rPr lang="ja-JP" altLang="ja-JP" dirty="0" smtClean="0"/>
              <a:t>情報収集する際の留意事項</a:t>
            </a:r>
          </a:p>
          <a:p>
            <a:r>
              <a:rPr lang="ja-JP" altLang="ja-JP" dirty="0" smtClean="0"/>
              <a:t>　障害者虐待に関する個人情報については、個人情報保護法の第三者提供の制限（同法第</a:t>
            </a:r>
            <a:r>
              <a:rPr lang="en-US" altLang="ja-JP" dirty="0" smtClean="0"/>
              <a:t>23</a:t>
            </a:r>
            <a:r>
              <a:rPr lang="ja-JP" altLang="ja-JP" dirty="0" smtClean="0"/>
              <a:t>条）の例外規定に該当すると解釈できる旨の説明や、相談支援事業者等との契約において包括的な同意のもとに個人情報の提供が可能な場合には、その旨を説明。</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323529" y="188640"/>
            <a:ext cx="2232248" cy="50405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23529" y="260650"/>
            <a:ext cx="8496944" cy="6186309"/>
          </a:xfrm>
          <a:prstGeom prst="rect">
            <a:avLst/>
          </a:prstGeom>
          <a:noFill/>
        </p:spPr>
        <p:txBody>
          <a:bodyPr wrap="square" rtlCol="0">
            <a:spAutoFit/>
          </a:bodyPr>
          <a:lstStyle/>
          <a:p>
            <a:r>
              <a:rPr lang="ja-JP" altLang="ja-JP" dirty="0" smtClean="0">
                <a:solidFill>
                  <a:schemeClr val="bg1"/>
                </a:solidFill>
              </a:rPr>
              <a:t>エ　訪問調査</a:t>
            </a:r>
            <a:r>
              <a:rPr lang="ja-JP" altLang="en-US" dirty="0" smtClean="0">
                <a:solidFill>
                  <a:schemeClr val="bg1"/>
                </a:solidFill>
              </a:rPr>
              <a:t>（</a:t>
            </a:r>
            <a:r>
              <a:rPr lang="en-US" altLang="ja-JP" dirty="0" smtClean="0">
                <a:solidFill>
                  <a:schemeClr val="bg1"/>
                </a:solidFill>
              </a:rPr>
              <a:t>P.38</a:t>
            </a:r>
            <a:r>
              <a:rPr lang="ja-JP" altLang="en-US" dirty="0" smtClean="0">
                <a:solidFill>
                  <a:schemeClr val="bg1"/>
                </a:solidFill>
              </a:rPr>
              <a:t>）</a:t>
            </a:r>
            <a:endParaRPr lang="en-US" altLang="ja-JP" dirty="0" smtClean="0">
              <a:solidFill>
                <a:schemeClr val="bg1"/>
              </a:solidFill>
            </a:endParaRPr>
          </a:p>
          <a:p>
            <a:endParaRPr lang="ja-JP" altLang="ja-JP" dirty="0" smtClean="0"/>
          </a:p>
          <a:p>
            <a:r>
              <a:rPr lang="ja-JP" altLang="ja-JP" dirty="0" smtClean="0"/>
              <a:t>　虐待の事実を確認するためには、障害者の自宅を訪問して安全確認や心身の状況、養護者や家族等の状況を把握することが必要。</a:t>
            </a:r>
          </a:p>
          <a:p>
            <a:r>
              <a:rPr lang="ja-JP" altLang="ja-JP" dirty="0" smtClean="0"/>
              <a:t>　ただし、調査を拒否するケースもあ</a:t>
            </a:r>
            <a:r>
              <a:rPr lang="ja-JP" altLang="en-US" dirty="0" smtClean="0"/>
              <a:t>り、</a:t>
            </a:r>
            <a:r>
              <a:rPr lang="ja-JP" altLang="ja-JP" dirty="0" smtClean="0"/>
              <a:t>その後の支援も受け入れなくなるおそれ</a:t>
            </a:r>
            <a:r>
              <a:rPr lang="ja-JP" altLang="en-US" dirty="0" smtClean="0"/>
              <a:t>も</a:t>
            </a:r>
            <a:r>
              <a:rPr lang="ja-JP" altLang="ja-JP" dirty="0" smtClean="0"/>
              <a:t>あ</a:t>
            </a:r>
            <a:r>
              <a:rPr lang="ja-JP" altLang="en-US" dirty="0" smtClean="0"/>
              <a:t>る</a:t>
            </a:r>
            <a:r>
              <a:rPr lang="ja-JP" altLang="ja-JP" dirty="0" smtClean="0"/>
              <a:t>。</a:t>
            </a:r>
          </a:p>
          <a:p>
            <a:r>
              <a:rPr lang="ja-JP" altLang="en-US" dirty="0" smtClean="0"/>
              <a:t>　</a:t>
            </a:r>
            <a:r>
              <a:rPr lang="ja-JP" altLang="ja-JP" dirty="0" smtClean="0"/>
              <a:t>障害者や養護者・家族等と関わりのある機関や親族、知人、近隣住民などの協力を得ながら情報収集を行う。</a:t>
            </a:r>
          </a:p>
          <a:p>
            <a:r>
              <a:rPr lang="en-US" altLang="ja-JP" dirty="0" smtClean="0"/>
              <a:t> </a:t>
            </a:r>
            <a:endParaRPr lang="ja-JP" altLang="ja-JP" dirty="0" smtClean="0"/>
          </a:p>
          <a:p>
            <a:r>
              <a:rPr lang="ja-JP" altLang="ja-JP" dirty="0" smtClean="0"/>
              <a:t>　（訪問調査を行う際の留意事項）</a:t>
            </a:r>
          </a:p>
          <a:p>
            <a:r>
              <a:rPr lang="ja-JP" altLang="ja-JP" dirty="0" smtClean="0"/>
              <a:t>①　信頼関係の構築を念頭に</a:t>
            </a:r>
            <a:endParaRPr lang="en-US" altLang="ja-JP" dirty="0" smtClean="0"/>
          </a:p>
          <a:p>
            <a:r>
              <a:rPr lang="ja-JP" altLang="ja-JP" dirty="0" smtClean="0"/>
              <a:t>②　複数の職員による訪問</a:t>
            </a:r>
            <a:endParaRPr lang="en-US" altLang="ja-JP" dirty="0" smtClean="0"/>
          </a:p>
          <a:p>
            <a:r>
              <a:rPr lang="ja-JP" altLang="ja-JP" dirty="0" smtClean="0"/>
              <a:t>③　医療職の立ち会い</a:t>
            </a:r>
            <a:r>
              <a:rPr lang="ja-JP" altLang="en-US" dirty="0" smtClean="0"/>
              <a:t>が求められる場合も</a:t>
            </a:r>
            <a:endParaRPr lang="en-US" altLang="ja-JP" dirty="0" smtClean="0"/>
          </a:p>
          <a:p>
            <a:r>
              <a:rPr lang="ja-JP" altLang="ja-JP" dirty="0" smtClean="0"/>
              <a:t>④　障害者、養護者等への十分な説明</a:t>
            </a:r>
          </a:p>
          <a:p>
            <a:r>
              <a:rPr lang="ja-JP" altLang="en-US" dirty="0" smtClean="0"/>
              <a:t>　　</a:t>
            </a:r>
            <a:r>
              <a:rPr lang="ja-JP" altLang="ja-JP" dirty="0" smtClean="0"/>
              <a:t>職務について</a:t>
            </a:r>
            <a:r>
              <a:rPr lang="ja-JP" altLang="en-US" dirty="0" smtClean="0"/>
              <a:t>、</a:t>
            </a:r>
            <a:r>
              <a:rPr lang="ja-JP" altLang="ja-JP" dirty="0" smtClean="0"/>
              <a:t>調査事項について</a:t>
            </a:r>
            <a:r>
              <a:rPr lang="ja-JP" altLang="en-US" dirty="0" smtClean="0"/>
              <a:t>、</a:t>
            </a:r>
            <a:r>
              <a:rPr lang="ja-JP" altLang="ja-JP" dirty="0" smtClean="0"/>
              <a:t>障害者の権利について</a:t>
            </a:r>
          </a:p>
          <a:p>
            <a:r>
              <a:rPr lang="ja-JP" altLang="ja-JP" dirty="0" smtClean="0"/>
              <a:t>⑤　障害者や養護者の権利、プライバシーへの配慮</a:t>
            </a:r>
          </a:p>
          <a:p>
            <a:r>
              <a:rPr lang="ja-JP" altLang="en-US" dirty="0" smtClean="0"/>
              <a:t>　・　</a:t>
            </a:r>
            <a:r>
              <a:rPr lang="ja-JP" altLang="ja-JP" dirty="0" smtClean="0"/>
              <a:t>身体状況の確認</a:t>
            </a:r>
            <a:r>
              <a:rPr lang="ja-JP" altLang="en-US" dirty="0" smtClean="0"/>
              <a:t>（</a:t>
            </a:r>
            <a:r>
              <a:rPr lang="ja-JP" altLang="ja-JP" dirty="0" smtClean="0"/>
              <a:t>同性職員</a:t>
            </a:r>
            <a:r>
              <a:rPr lang="ja-JP" altLang="en-US" dirty="0" smtClean="0"/>
              <a:t>）</a:t>
            </a:r>
            <a:endParaRPr lang="ja-JP" altLang="ja-JP" dirty="0" smtClean="0"/>
          </a:p>
          <a:p>
            <a:r>
              <a:rPr lang="ja-JP" altLang="en-US" dirty="0" smtClean="0"/>
              <a:t>　</a:t>
            </a:r>
            <a:r>
              <a:rPr lang="ja-JP" altLang="ja-JP" dirty="0" smtClean="0"/>
              <a:t>・　養護者への聞き取り</a:t>
            </a:r>
            <a:r>
              <a:rPr lang="ja-JP" altLang="en-US" dirty="0" smtClean="0"/>
              <a:t>（</a:t>
            </a:r>
            <a:r>
              <a:rPr lang="ja-JP" altLang="ja-JP" dirty="0" smtClean="0"/>
              <a:t>第三者の</a:t>
            </a:r>
            <a:r>
              <a:rPr lang="ja-JP" altLang="en-US" dirty="0" smtClean="0"/>
              <a:t>ない</a:t>
            </a:r>
            <a:r>
              <a:rPr lang="ja-JP" altLang="ja-JP" dirty="0" smtClean="0"/>
              <a:t>場所で</a:t>
            </a:r>
            <a:r>
              <a:rPr lang="ja-JP" altLang="en-US" dirty="0" smtClean="0"/>
              <a:t>）</a:t>
            </a:r>
            <a:endParaRPr lang="ja-JP" altLang="ja-JP" dirty="0" smtClean="0"/>
          </a:p>
          <a:p>
            <a:r>
              <a:rPr lang="ja-JP" altLang="en-US" dirty="0" smtClean="0"/>
              <a:t>　</a:t>
            </a:r>
            <a:r>
              <a:rPr lang="ja-JP" altLang="ja-JP" dirty="0" smtClean="0"/>
              <a:t>・　訪問調査→措置入所時</a:t>
            </a:r>
            <a:r>
              <a:rPr lang="ja-JP" altLang="en-US" dirty="0" smtClean="0"/>
              <a:t>（</a:t>
            </a:r>
            <a:r>
              <a:rPr lang="ja-JP" altLang="ja-JP" dirty="0" smtClean="0"/>
              <a:t>養護者不在時</a:t>
            </a:r>
            <a:r>
              <a:rPr lang="ja-JP" altLang="en-US" dirty="0" smtClean="0"/>
              <a:t>の</a:t>
            </a:r>
            <a:r>
              <a:rPr lang="ja-JP" altLang="ja-JP" dirty="0" smtClean="0"/>
              <a:t>訪問調査や保護は、法的根拠、趣旨、連</a:t>
            </a:r>
            <a:r>
              <a:rPr lang="ja-JP" altLang="en-US" dirty="0" smtClean="0"/>
              <a:t>　</a:t>
            </a:r>
            <a:endParaRPr lang="en-US" altLang="ja-JP" dirty="0" smtClean="0"/>
          </a:p>
          <a:p>
            <a:r>
              <a:rPr lang="ja-JP" altLang="en-US" dirty="0" smtClean="0"/>
              <a:t>　　　</a:t>
            </a:r>
            <a:r>
              <a:rPr lang="ja-JP" altLang="ja-JP" dirty="0" smtClean="0"/>
              <a:t>絡先等を明記した文書を置いておく</a:t>
            </a:r>
            <a:r>
              <a:rPr lang="ja-JP" altLang="en-US" dirty="0" smtClean="0"/>
              <a:t>）</a:t>
            </a:r>
            <a:endParaRPr lang="ja-JP" altLang="ja-JP" dirty="0" smtClean="0"/>
          </a:p>
          <a:p>
            <a:r>
              <a:rPr lang="ja-JP" altLang="ja-JP" dirty="0" smtClean="0"/>
              <a:t>⑥　柔軟な調査技法の実施</a:t>
            </a:r>
          </a:p>
          <a:p>
            <a:r>
              <a:rPr lang="ja-JP" altLang="ja-JP" dirty="0" smtClean="0"/>
              <a:t>⑦　調査の継続性の確保</a:t>
            </a:r>
            <a:r>
              <a:rPr lang="ja-JP" altLang="en-US" dirty="0" smtClean="0"/>
              <a:t>（</a:t>
            </a:r>
            <a:r>
              <a:rPr lang="ja-JP" altLang="ja-JP" dirty="0" smtClean="0"/>
              <a:t>定期的</a:t>
            </a:r>
            <a:r>
              <a:rPr lang="ja-JP" altLang="en-US" dirty="0" smtClean="0"/>
              <a:t>な</a:t>
            </a:r>
            <a:r>
              <a:rPr lang="ja-JP" altLang="ja-JP" dirty="0" smtClean="0"/>
              <a:t>訪問</a:t>
            </a:r>
            <a:r>
              <a:rPr lang="ja-JP" altLang="en-US" dirty="0" smtClean="0"/>
              <a:t>と</a:t>
            </a:r>
            <a:r>
              <a:rPr lang="ja-JP" altLang="ja-JP" dirty="0" smtClean="0"/>
              <a:t>継続的</a:t>
            </a:r>
            <a:r>
              <a:rPr lang="ja-JP" altLang="en-US" dirty="0" smtClean="0"/>
              <a:t>な</a:t>
            </a:r>
            <a:r>
              <a:rPr lang="ja-JP" altLang="ja-JP" dirty="0" smtClean="0"/>
              <a:t>アセスメント</a:t>
            </a:r>
            <a:r>
              <a:rPr lang="ja-JP" altLang="en-US" dirty="0" smtClean="0"/>
              <a:t>の</a:t>
            </a:r>
            <a:r>
              <a:rPr lang="ja-JP" altLang="ja-JP" dirty="0" smtClean="0"/>
              <a:t>実施</a:t>
            </a:r>
            <a:r>
              <a:rPr lang="ja-JP" altLang="en-US" dirty="0" smtClean="0"/>
              <a:t>）</a:t>
            </a:r>
            <a:endParaRPr lang="ja-JP" altLang="ja-JP" dirty="0" smtClean="0"/>
          </a:p>
          <a:p>
            <a:endParaRPr kumimoji="1" lang="ja-JP" alt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179512" y="188640"/>
            <a:ext cx="4104456" cy="50405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23528" y="260650"/>
            <a:ext cx="8640960" cy="6186309"/>
          </a:xfrm>
          <a:prstGeom prst="rect">
            <a:avLst/>
          </a:prstGeom>
          <a:noFill/>
        </p:spPr>
        <p:txBody>
          <a:bodyPr wrap="square" rtlCol="0">
            <a:spAutoFit/>
          </a:bodyPr>
          <a:lstStyle/>
          <a:p>
            <a:r>
              <a:rPr lang="ja-JP" altLang="ja-JP" dirty="0" smtClean="0">
                <a:solidFill>
                  <a:schemeClr val="bg1"/>
                </a:solidFill>
              </a:rPr>
              <a:t>事実確認と情報収集のポイント</a:t>
            </a:r>
            <a:r>
              <a:rPr lang="ja-JP" altLang="en-US" dirty="0" smtClean="0">
                <a:solidFill>
                  <a:schemeClr val="bg1"/>
                </a:solidFill>
              </a:rPr>
              <a:t>（</a:t>
            </a:r>
            <a:r>
              <a:rPr lang="en-US" altLang="ja-JP" dirty="0" smtClean="0">
                <a:solidFill>
                  <a:schemeClr val="bg1"/>
                </a:solidFill>
              </a:rPr>
              <a:t>P.39</a:t>
            </a:r>
            <a:r>
              <a:rPr lang="ja-JP" altLang="en-US" dirty="0" smtClean="0">
                <a:solidFill>
                  <a:schemeClr val="bg1"/>
                </a:solidFill>
              </a:rPr>
              <a:t>）</a:t>
            </a:r>
            <a:endParaRPr lang="ja-JP" altLang="ja-JP" dirty="0" smtClean="0">
              <a:solidFill>
                <a:schemeClr val="bg1"/>
              </a:solidFill>
            </a:endParaRPr>
          </a:p>
          <a:p>
            <a:r>
              <a:rPr lang="en-US" altLang="ja-JP" dirty="0" smtClean="0"/>
              <a:t> </a:t>
            </a:r>
            <a:endParaRPr lang="ja-JP" altLang="ja-JP" dirty="0" smtClean="0"/>
          </a:p>
          <a:p>
            <a:r>
              <a:rPr lang="ja-JP" altLang="ja-JP" dirty="0" smtClean="0"/>
              <a:t>①　原則として自宅を訪問する</a:t>
            </a:r>
          </a:p>
          <a:p>
            <a:r>
              <a:rPr lang="ja-JP" altLang="en-US" dirty="0" smtClean="0"/>
              <a:t>　　</a:t>
            </a:r>
            <a:r>
              <a:rPr lang="ja-JP" altLang="ja-JP" dirty="0" smtClean="0"/>
              <a:t>・　一方的に虐待者を悪と決めつけず、先入観を持たないで対応する。</a:t>
            </a:r>
          </a:p>
          <a:p>
            <a:r>
              <a:rPr lang="ja-JP" altLang="ja-JP" dirty="0" smtClean="0"/>
              <a:t>　　・　本人と虐待者は別々に対応する。（本人と虐待者の担当者は分け、チームで対応</a:t>
            </a:r>
            <a:r>
              <a:rPr lang="ja-JP" altLang="en-US" dirty="0" smtClean="0"/>
              <a:t>）</a:t>
            </a:r>
            <a:endParaRPr lang="ja-JP" altLang="ja-JP" dirty="0" smtClean="0"/>
          </a:p>
          <a:p>
            <a:r>
              <a:rPr lang="ja-JP" altLang="ja-JP" dirty="0" smtClean="0"/>
              <a:t>　　・　事案によっては、健康相談など別の理由による訪問とすることを検討する。</a:t>
            </a:r>
          </a:p>
          <a:p>
            <a:r>
              <a:rPr lang="ja-JP" altLang="ja-JP" dirty="0" smtClean="0"/>
              <a:t>　　・　虐待者に虐待を疑っていることがわからないよう対応する。</a:t>
            </a:r>
          </a:p>
          <a:p>
            <a:r>
              <a:rPr lang="ja-JP" altLang="ja-JP" dirty="0" smtClean="0"/>
              <a:t>　　※　虐待通報を受けての通報であることを明示する方が良い場合もあります。</a:t>
            </a:r>
          </a:p>
          <a:p>
            <a:r>
              <a:rPr lang="ja-JP" altLang="ja-JP" dirty="0" smtClean="0"/>
              <a:t>　　・　プライバシー保護について説明する。</a:t>
            </a:r>
          </a:p>
          <a:p>
            <a:r>
              <a:rPr lang="en-US" altLang="ja-JP" dirty="0" smtClean="0"/>
              <a:t> </a:t>
            </a:r>
            <a:endParaRPr lang="ja-JP" altLang="ja-JP" dirty="0" smtClean="0"/>
          </a:p>
          <a:p>
            <a:r>
              <a:rPr lang="ja-JP" altLang="ja-JP" dirty="0" smtClean="0"/>
              <a:t>②　収集した情報に基づいて確認を行う</a:t>
            </a:r>
          </a:p>
          <a:p>
            <a:r>
              <a:rPr lang="ja-JP" altLang="ja-JP" dirty="0" smtClean="0"/>
              <a:t>　　・　介護者の介護負担をねぎらい、問題を一緒に解決することを伝えながら情報</a:t>
            </a:r>
            <a:r>
              <a:rPr lang="ja-JP" altLang="en-US" dirty="0" smtClean="0"/>
              <a:t>収集</a:t>
            </a:r>
            <a:r>
              <a:rPr lang="ja-JP" altLang="ja-JP" dirty="0" smtClean="0"/>
              <a:t>。</a:t>
            </a:r>
          </a:p>
          <a:p>
            <a:r>
              <a:rPr lang="ja-JP" altLang="ja-JP" dirty="0" smtClean="0"/>
              <a:t>　　・　関係者から広く情報を収集する。（家の状況、居室内の状況、本人の様子など）</a:t>
            </a:r>
          </a:p>
          <a:p>
            <a:r>
              <a:rPr lang="en-US" altLang="ja-JP" dirty="0" smtClean="0"/>
              <a:t> </a:t>
            </a:r>
            <a:endParaRPr lang="ja-JP" altLang="ja-JP" dirty="0" smtClean="0"/>
          </a:p>
          <a:p>
            <a:r>
              <a:rPr lang="ja-JP" altLang="ja-JP" dirty="0" smtClean="0"/>
              <a:t>③　解決すべきことは何かを本人や虐待者の状況から判断する</a:t>
            </a:r>
          </a:p>
          <a:p>
            <a:r>
              <a:rPr lang="ja-JP" altLang="ja-JP" dirty="0" smtClean="0"/>
              <a:t>　　・　緊急分離か見守りか</a:t>
            </a:r>
          </a:p>
          <a:p>
            <a:r>
              <a:rPr lang="ja-JP" altLang="ja-JP" dirty="0" smtClean="0"/>
              <a:t>　　・　一時分離かサービス提供、家族支援か。</a:t>
            </a:r>
          </a:p>
          <a:p>
            <a:r>
              <a:rPr lang="ja-JP" altLang="ja-JP" dirty="0" smtClean="0"/>
              <a:t>　　・　介護負担軽減を図るプランを提案する。</a:t>
            </a:r>
          </a:p>
          <a:p>
            <a:r>
              <a:rPr lang="ja-JP" altLang="ja-JP" dirty="0" smtClean="0"/>
              <a:t>　　・　病院か施設か。</a:t>
            </a:r>
          </a:p>
          <a:p>
            <a:r>
              <a:rPr lang="ja-JP" altLang="ja-JP" dirty="0" smtClean="0"/>
              <a:t>　　・　自分の価値観で判断せず、組織的に判断</a:t>
            </a:r>
            <a:r>
              <a:rPr lang="ja-JP" altLang="en-US" dirty="0" smtClean="0"/>
              <a:t>する</a:t>
            </a:r>
            <a:r>
              <a:rPr lang="ja-JP" altLang="ja-JP" dirty="0" smtClean="0"/>
              <a:t>。</a:t>
            </a:r>
            <a:endParaRPr lang="en-US" altLang="ja-JP" dirty="0" smtClean="0"/>
          </a:p>
          <a:p>
            <a:endParaRPr lang="ja-JP" altLang="ja-JP" dirty="0" smtClean="0"/>
          </a:p>
          <a:p>
            <a:r>
              <a:rPr lang="ja-JP" altLang="ja-JP" dirty="0" smtClean="0"/>
              <a:t>※「障害者虐待防止マニュアル」（</a:t>
            </a:r>
            <a:r>
              <a:rPr lang="en-US" altLang="ja-JP" dirty="0" smtClean="0"/>
              <a:t>NPO</a:t>
            </a:r>
            <a:r>
              <a:rPr lang="ja-JP" altLang="ja-JP" dirty="0" smtClean="0"/>
              <a:t>法人</a:t>
            </a:r>
            <a:r>
              <a:rPr lang="en-US" altLang="ja-JP" dirty="0" err="1" smtClean="0"/>
              <a:t>PandA</a:t>
            </a:r>
            <a:r>
              <a:rPr lang="en-US" altLang="ja-JP" dirty="0" smtClean="0"/>
              <a:t>-J</a:t>
            </a:r>
            <a:r>
              <a:rPr lang="ja-JP" altLang="ja-JP" dirty="0" smtClean="0"/>
              <a:t>）を参考に作成</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179512" y="188640"/>
            <a:ext cx="4176464" cy="50405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23529" y="260650"/>
            <a:ext cx="8496944" cy="6186309"/>
          </a:xfrm>
          <a:prstGeom prst="rect">
            <a:avLst/>
          </a:prstGeom>
          <a:noFill/>
        </p:spPr>
        <p:txBody>
          <a:bodyPr wrap="square" rtlCol="0">
            <a:spAutoFit/>
          </a:bodyPr>
          <a:lstStyle/>
          <a:p>
            <a:r>
              <a:rPr lang="ja-JP" altLang="ja-JP" dirty="0" smtClean="0">
                <a:solidFill>
                  <a:schemeClr val="bg1"/>
                </a:solidFill>
              </a:rPr>
              <a:t>オ　介入拒否がある場合の対応</a:t>
            </a:r>
            <a:r>
              <a:rPr lang="ja-JP" altLang="en-US" dirty="0" smtClean="0">
                <a:solidFill>
                  <a:schemeClr val="bg1"/>
                </a:solidFill>
              </a:rPr>
              <a:t>（</a:t>
            </a:r>
            <a:r>
              <a:rPr lang="en-US" altLang="ja-JP" dirty="0" smtClean="0">
                <a:solidFill>
                  <a:schemeClr val="bg1"/>
                </a:solidFill>
              </a:rPr>
              <a:t>P.40</a:t>
            </a:r>
            <a:r>
              <a:rPr lang="ja-JP" altLang="en-US" dirty="0" smtClean="0">
                <a:solidFill>
                  <a:schemeClr val="bg1"/>
                </a:solidFill>
              </a:rPr>
              <a:t>）</a:t>
            </a:r>
            <a:endParaRPr lang="en-US" altLang="ja-JP" dirty="0" smtClean="0">
              <a:solidFill>
                <a:schemeClr val="bg1"/>
              </a:solidFill>
            </a:endParaRPr>
          </a:p>
          <a:p>
            <a:endParaRPr lang="ja-JP" altLang="ja-JP" dirty="0" smtClean="0"/>
          </a:p>
          <a:p>
            <a:r>
              <a:rPr lang="en-US" altLang="ja-JP" dirty="0" smtClean="0"/>
              <a:t> </a:t>
            </a:r>
            <a:r>
              <a:rPr lang="ja-JP" altLang="ja-JP" dirty="0" smtClean="0"/>
              <a:t>　障害者の安全確認ができない場合は、立入調査の実施も視野に入れながら、様々な関係者との連携協力のもとで対処する必要があ</a:t>
            </a:r>
            <a:r>
              <a:rPr lang="ja-JP" altLang="en-US" dirty="0" smtClean="0"/>
              <a:t>る</a:t>
            </a:r>
            <a:r>
              <a:rPr lang="ja-JP" altLang="ja-JP" dirty="0" smtClean="0"/>
              <a:t>。</a:t>
            </a:r>
          </a:p>
          <a:p>
            <a:r>
              <a:rPr lang="ja-JP" altLang="en-US" dirty="0" smtClean="0"/>
              <a:t>　</a:t>
            </a:r>
            <a:r>
              <a:rPr lang="ja-JP" altLang="ja-JP" dirty="0" smtClean="0"/>
              <a:t>緊急な介入が必要となる障害者の生命や身体に関する危険性が認められる場合には、養護者等の拒否的な態度に関わらず立入調査を含めて積極的な介入が必要。</a:t>
            </a:r>
          </a:p>
          <a:p>
            <a:r>
              <a:rPr lang="en-US" altLang="ja-JP" dirty="0" smtClean="0"/>
              <a:t> </a:t>
            </a:r>
            <a:endParaRPr lang="ja-JP" altLang="ja-JP" dirty="0" smtClean="0"/>
          </a:p>
          <a:p>
            <a:r>
              <a:rPr lang="en-US" altLang="ja-JP" dirty="0" smtClean="0"/>
              <a:t>(</a:t>
            </a:r>
            <a:r>
              <a:rPr lang="ja-JP" altLang="ja-JP" dirty="0" smtClean="0"/>
              <a:t>ｱ</a:t>
            </a:r>
            <a:r>
              <a:rPr lang="en-US" altLang="ja-JP" dirty="0" smtClean="0"/>
              <a:t>)</a:t>
            </a:r>
            <a:r>
              <a:rPr lang="ja-JP" altLang="ja-JP" dirty="0" smtClean="0"/>
              <a:t>　関わりのある機関からのアプローチ</a:t>
            </a:r>
          </a:p>
          <a:p>
            <a:r>
              <a:rPr lang="en-US" altLang="ja-JP" dirty="0" smtClean="0"/>
              <a:t> </a:t>
            </a:r>
            <a:r>
              <a:rPr lang="ja-JP" altLang="en-US" dirty="0" smtClean="0"/>
              <a:t>　</a:t>
            </a:r>
            <a:r>
              <a:rPr lang="ja-JP" altLang="ja-JP" dirty="0" smtClean="0"/>
              <a:t>相談支援専門員や障害福祉サービス事業所職員などから養護者に対して介護負担を軽減するためにショートステイ等の障害福祉サービスが利用できるなどの情報を伝え、養護者の介護負担に対する理解を示すことで、事実確認調査や援助に対する抵抗感を減らすことができる。</a:t>
            </a:r>
          </a:p>
          <a:p>
            <a:r>
              <a:rPr lang="en-US" altLang="ja-JP" dirty="0" smtClean="0"/>
              <a:t> </a:t>
            </a:r>
            <a:endParaRPr lang="ja-JP" altLang="ja-JP" dirty="0" smtClean="0"/>
          </a:p>
          <a:p>
            <a:r>
              <a:rPr lang="en-US" altLang="ja-JP" dirty="0" smtClean="0"/>
              <a:t>(</a:t>
            </a:r>
            <a:r>
              <a:rPr lang="ja-JP" altLang="ja-JP" dirty="0" smtClean="0"/>
              <a:t>ｲ</a:t>
            </a:r>
            <a:r>
              <a:rPr lang="en-US" altLang="ja-JP" dirty="0" smtClean="0"/>
              <a:t>)</a:t>
            </a:r>
            <a:r>
              <a:rPr lang="ja-JP" altLang="ja-JP" dirty="0" smtClean="0"/>
              <a:t>　医療機関への一時入院</a:t>
            </a:r>
          </a:p>
          <a:p>
            <a:r>
              <a:rPr lang="en-US" altLang="ja-JP" dirty="0" smtClean="0"/>
              <a:t> </a:t>
            </a:r>
            <a:r>
              <a:rPr lang="ja-JP" altLang="en-US" dirty="0" smtClean="0"/>
              <a:t>　</a:t>
            </a:r>
            <a:r>
              <a:rPr lang="ja-JP" altLang="ja-JP" dirty="0" smtClean="0"/>
              <a:t>障害者に外傷や疾病があったり体力の低下などが疑われる場合には、医師や医療機関に協力を仰いで検査入院等の措置を取り、その後の対応を検討することが必要なときもあ</a:t>
            </a:r>
            <a:r>
              <a:rPr lang="ja-JP" altLang="en-US" dirty="0" smtClean="0"/>
              <a:t>る</a:t>
            </a:r>
            <a:r>
              <a:rPr lang="ja-JP" altLang="ja-JP" dirty="0" smtClean="0"/>
              <a:t>。</a:t>
            </a:r>
          </a:p>
          <a:p>
            <a:r>
              <a:rPr lang="en-US" altLang="ja-JP" dirty="0" smtClean="0"/>
              <a:t> </a:t>
            </a:r>
            <a:endParaRPr lang="ja-JP" altLang="ja-JP" dirty="0" smtClean="0"/>
          </a:p>
          <a:p>
            <a:r>
              <a:rPr lang="en-US" altLang="ja-JP" dirty="0" smtClean="0"/>
              <a:t>(</a:t>
            </a:r>
            <a:r>
              <a:rPr lang="ja-JP" altLang="ja-JP" dirty="0" smtClean="0"/>
              <a:t>ｳ</a:t>
            </a:r>
            <a:r>
              <a:rPr lang="en-US" altLang="ja-JP" dirty="0" smtClean="0"/>
              <a:t>)</a:t>
            </a:r>
            <a:r>
              <a:rPr lang="ja-JP" altLang="ja-JP" dirty="0" smtClean="0"/>
              <a:t>　親族、知人、地域の関係者からのアプローチ</a:t>
            </a:r>
          </a:p>
          <a:p>
            <a:r>
              <a:rPr lang="en-US" altLang="ja-JP" dirty="0" smtClean="0"/>
              <a:t> </a:t>
            </a:r>
            <a:r>
              <a:rPr lang="ja-JP" altLang="en-US" dirty="0" smtClean="0"/>
              <a:t>　</a:t>
            </a:r>
            <a:r>
              <a:rPr lang="ja-JP" altLang="ja-JP" dirty="0" smtClean="0"/>
              <a:t>養護者と面識のある親族や知人、地域関係者などがいる場合には、それらの人に養護者の相談にのってもらいながら、障害者や養護者等の状況確認や市町村障害者虐待防止センター等へのつなぎに協力して</a:t>
            </a:r>
            <a:r>
              <a:rPr lang="ja-JP" altLang="en-US" dirty="0" smtClean="0"/>
              <a:t>もらう</a:t>
            </a:r>
            <a:r>
              <a:rPr lang="ja-JP" altLang="ja-JP" dirty="0" smtClean="0"/>
              <a:t>。</a:t>
            </a:r>
            <a:endParaRPr kumimoji="1" lang="ja-JP"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2843808" y="5301208"/>
            <a:ext cx="3456384" cy="50405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3" name="角丸四角形 2"/>
          <p:cNvSpPr/>
          <p:nvPr/>
        </p:nvSpPr>
        <p:spPr>
          <a:xfrm>
            <a:off x="395536" y="2204864"/>
            <a:ext cx="8352928" cy="273630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611561" y="764705"/>
            <a:ext cx="7920880" cy="5093702"/>
          </a:xfrm>
          <a:prstGeom prst="rect">
            <a:avLst/>
          </a:prstGeom>
        </p:spPr>
        <p:txBody>
          <a:bodyPr wrap="square">
            <a:spAutoFit/>
          </a:bodyPr>
          <a:lstStyle/>
          <a:p>
            <a:pPr marL="119063" indent="-119063" algn="just" defTabSz="873125"/>
            <a:endParaRPr lang="en-US" altLang="ja-JP" sz="2000" dirty="0" smtClean="0">
              <a:solidFill>
                <a:srgbClr val="FF0000"/>
              </a:solidFill>
            </a:endParaRPr>
          </a:p>
          <a:p>
            <a:pPr marL="119063" indent="-119063" algn="just" defTabSz="873125"/>
            <a:endParaRPr lang="en-US" altLang="ja-JP" sz="2000" dirty="0" smtClean="0">
              <a:solidFill>
                <a:srgbClr val="00B0F0"/>
              </a:solidFill>
              <a:latin typeface="HGPｺﾞｼｯｸE" pitchFamily="50" charset="-128"/>
            </a:endParaRPr>
          </a:p>
          <a:p>
            <a:pPr marL="119063" indent="-119063" algn="ctr" defTabSz="873125"/>
            <a:r>
              <a:rPr lang="ja-JP" altLang="en-US" sz="2100" b="1" dirty="0" smtClean="0">
                <a:latin typeface="HGPｺﾞｼｯｸE" pitchFamily="50" charset="-128"/>
              </a:rPr>
              <a:t>障害者虐待の防止、障害者の養護者に対する支援等に関する法律</a:t>
            </a:r>
            <a:endParaRPr lang="en-US" altLang="ja-JP" sz="2100" b="1" dirty="0" smtClean="0">
              <a:latin typeface="HGPｺﾞｼｯｸE" pitchFamily="50" charset="-128"/>
            </a:endParaRPr>
          </a:p>
          <a:p>
            <a:pPr marL="119063" indent="-119063" algn="ctr" defTabSz="873125"/>
            <a:r>
              <a:rPr lang="ja-JP" altLang="en-US" sz="2000" dirty="0" smtClean="0">
                <a:latin typeface="HGPｺﾞｼｯｸE" pitchFamily="50" charset="-128"/>
              </a:rPr>
              <a:t>（</a:t>
            </a:r>
            <a:r>
              <a:rPr lang="ja-JP" altLang="en-US" sz="2000" dirty="0" smtClean="0"/>
              <a:t>障害者</a:t>
            </a:r>
            <a:r>
              <a:rPr lang="ja-JP" altLang="en-US" sz="2000" dirty="0"/>
              <a:t>虐待</a:t>
            </a:r>
            <a:r>
              <a:rPr lang="ja-JP" altLang="en-US" sz="2000" dirty="0" smtClean="0"/>
              <a:t>防止法）の成立</a:t>
            </a:r>
            <a:endParaRPr lang="en-US" altLang="ja-JP" sz="2000" dirty="0" smtClean="0"/>
          </a:p>
          <a:p>
            <a:pPr marL="119063" indent="-119063" algn="ctr" defTabSz="873125"/>
            <a:endParaRPr lang="ja-JP" altLang="en-US" sz="2000" dirty="0"/>
          </a:p>
          <a:p>
            <a:pPr algn="just"/>
            <a:r>
              <a:rPr lang="ja-JP" altLang="en-US" sz="2000" spc="-20" dirty="0" smtClean="0">
                <a:solidFill>
                  <a:prstClr val="black"/>
                </a:solidFill>
                <a:latin typeface="HGSｺﾞｼｯｸM" pitchFamily="50" charset="-128"/>
              </a:rPr>
              <a:t>目的</a:t>
            </a:r>
            <a:endParaRPr lang="en-US" altLang="ja-JP" sz="2000" spc="-20" dirty="0" smtClean="0">
              <a:solidFill>
                <a:prstClr val="black"/>
              </a:solidFill>
              <a:latin typeface="HGSｺﾞｼｯｸM" pitchFamily="50" charset="-128"/>
            </a:endParaRPr>
          </a:p>
          <a:p>
            <a:pPr algn="just"/>
            <a:r>
              <a:rPr lang="ja-JP" altLang="en-US" sz="2000" spc="-20" dirty="0" smtClean="0">
                <a:solidFill>
                  <a:prstClr val="black"/>
                </a:solidFill>
                <a:latin typeface="HGSｺﾞｼｯｸM" pitchFamily="50" charset="-128"/>
              </a:rPr>
              <a:t>　障害者に対する虐待が障害者の尊厳を害するものであり、障害者の自立及び社会参加にとって障害者に対する虐待を防止することが極めて重要であること等に鑑み、障害者に対する虐待の禁止、国等の責務、障害者虐待を受けた障害者に対する保護及び自立の支援のための措置、養護者に対する支援のための措置等を定めることにより、障害者虐待の防止、養護者に対する支援等に関する施策を促進し、もって障害者の権利利益の擁護に資することを目的とする。</a:t>
            </a:r>
            <a:endParaRPr lang="ja-JP" altLang="en-US" sz="2000" dirty="0" smtClean="0"/>
          </a:p>
          <a:p>
            <a:endParaRPr lang="en-US" altLang="ja-JP" sz="2000" dirty="0" smtClean="0"/>
          </a:p>
          <a:p>
            <a:endParaRPr lang="en-US" altLang="ja-JP" sz="2000" dirty="0" smtClean="0"/>
          </a:p>
          <a:p>
            <a:pPr algn="ctr"/>
            <a:r>
              <a:rPr lang="ja-JP" altLang="en-US" sz="2400" b="1" dirty="0" smtClean="0">
                <a:solidFill>
                  <a:schemeClr val="bg1"/>
                </a:solidFill>
              </a:rPr>
              <a:t>平成</a:t>
            </a:r>
            <a:r>
              <a:rPr lang="en-US" altLang="ja-JP" sz="2400" b="1" dirty="0" smtClean="0">
                <a:solidFill>
                  <a:schemeClr val="bg1"/>
                </a:solidFill>
              </a:rPr>
              <a:t>24 </a:t>
            </a:r>
            <a:r>
              <a:rPr lang="ja-JP" altLang="en-US" sz="2400" b="1" dirty="0">
                <a:solidFill>
                  <a:schemeClr val="bg1"/>
                </a:solidFill>
              </a:rPr>
              <a:t>年</a:t>
            </a:r>
            <a:r>
              <a:rPr lang="en-US" altLang="ja-JP" sz="2400" b="1" dirty="0">
                <a:solidFill>
                  <a:schemeClr val="bg1"/>
                </a:solidFill>
              </a:rPr>
              <a:t>10 </a:t>
            </a:r>
            <a:r>
              <a:rPr lang="ja-JP" altLang="en-US" sz="2400" b="1" dirty="0">
                <a:solidFill>
                  <a:schemeClr val="bg1"/>
                </a:solidFill>
              </a:rPr>
              <a:t>月</a:t>
            </a:r>
            <a:r>
              <a:rPr lang="en-US" altLang="ja-JP" sz="2400" b="1" dirty="0">
                <a:solidFill>
                  <a:schemeClr val="bg1"/>
                </a:solidFill>
              </a:rPr>
              <a:t>1 </a:t>
            </a:r>
            <a:r>
              <a:rPr lang="ja-JP" altLang="en-US" sz="2400" b="1" dirty="0" smtClean="0">
                <a:solidFill>
                  <a:schemeClr val="bg1"/>
                </a:solidFill>
              </a:rPr>
              <a:t>日施行</a:t>
            </a:r>
            <a:endParaRPr lang="ja-JP" altLang="en-US" sz="2400" b="1" dirty="0">
              <a:solidFill>
                <a:schemeClr val="bg1"/>
              </a:solidFill>
            </a:endParaRPr>
          </a:p>
        </p:txBody>
      </p:sp>
      <p:sp>
        <p:nvSpPr>
          <p:cNvPr id="4" name="角丸四角形 3"/>
          <p:cNvSpPr/>
          <p:nvPr/>
        </p:nvSpPr>
        <p:spPr>
          <a:xfrm>
            <a:off x="2267744" y="260648"/>
            <a:ext cx="4536504" cy="50405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sz="2800" dirty="0" smtClean="0"/>
              <a:t>障害者虐待防止法の成立</a:t>
            </a:r>
            <a:endParaRPr kumimoji="1" lang="ja-JP" altLang="en-US" sz="28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251520" y="188640"/>
            <a:ext cx="5760640" cy="50405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251520" y="260648"/>
            <a:ext cx="8568952" cy="3416320"/>
          </a:xfrm>
          <a:prstGeom prst="rect">
            <a:avLst/>
          </a:prstGeom>
          <a:noFill/>
        </p:spPr>
        <p:txBody>
          <a:bodyPr wrap="square" rtlCol="0">
            <a:spAutoFit/>
          </a:bodyPr>
          <a:lstStyle/>
          <a:p>
            <a:r>
              <a:rPr lang="ja-JP" altLang="ja-JP" dirty="0" smtClean="0">
                <a:solidFill>
                  <a:schemeClr val="bg1"/>
                </a:solidFill>
              </a:rPr>
              <a:t>（４）個別ケース会議の開催による援助方針の決定</a:t>
            </a:r>
            <a:r>
              <a:rPr lang="ja-JP" altLang="en-US" dirty="0" smtClean="0">
                <a:solidFill>
                  <a:schemeClr val="bg1"/>
                </a:solidFill>
              </a:rPr>
              <a:t>（</a:t>
            </a:r>
            <a:r>
              <a:rPr lang="en-US" altLang="ja-JP" dirty="0" smtClean="0">
                <a:solidFill>
                  <a:schemeClr val="bg1"/>
                </a:solidFill>
              </a:rPr>
              <a:t>P.41</a:t>
            </a:r>
            <a:r>
              <a:rPr lang="ja-JP" altLang="en-US" dirty="0" smtClean="0">
                <a:solidFill>
                  <a:schemeClr val="bg1"/>
                </a:solidFill>
              </a:rPr>
              <a:t>）</a:t>
            </a:r>
            <a:endParaRPr lang="en-US" altLang="ja-JP" dirty="0" smtClean="0">
              <a:solidFill>
                <a:schemeClr val="bg1"/>
              </a:solidFill>
            </a:endParaRPr>
          </a:p>
          <a:p>
            <a:endParaRPr lang="ja-JP" altLang="ja-JP" dirty="0" smtClean="0"/>
          </a:p>
          <a:p>
            <a:r>
              <a:rPr lang="en-US" altLang="ja-JP" dirty="0" smtClean="0"/>
              <a:t> </a:t>
            </a:r>
            <a:r>
              <a:rPr lang="ja-JP" altLang="ja-JP" dirty="0" smtClean="0"/>
              <a:t>　訪問調査等による事実確認によって障害者本人や養護者の状況を確認した後、市町村障害者虐待対応協力者と対応について協議することが規定（第</a:t>
            </a:r>
            <a:r>
              <a:rPr lang="en-US" altLang="ja-JP" dirty="0" smtClean="0"/>
              <a:t>9</a:t>
            </a:r>
            <a:r>
              <a:rPr lang="ja-JP" altLang="ja-JP" dirty="0" smtClean="0"/>
              <a:t>条）。</a:t>
            </a:r>
          </a:p>
          <a:p>
            <a:endParaRPr lang="en-US" altLang="ja-JP" dirty="0" smtClean="0"/>
          </a:p>
          <a:p>
            <a:r>
              <a:rPr lang="ja-JP" altLang="ja-JP" dirty="0" smtClean="0"/>
              <a:t>　ア　個別ケース会議の開催</a:t>
            </a:r>
          </a:p>
          <a:p>
            <a:r>
              <a:rPr lang="ja-JP" altLang="en-US" dirty="0" smtClean="0"/>
              <a:t>・</a:t>
            </a:r>
            <a:r>
              <a:rPr lang="ja-JP" altLang="ja-JP" dirty="0" smtClean="0"/>
              <a:t>個別の虐待事案に対する援助方針、援助内容、各機関の役割、主担当者、連絡体制</a:t>
            </a:r>
            <a:endParaRPr lang="en-US" altLang="ja-JP" dirty="0" smtClean="0"/>
          </a:p>
          <a:p>
            <a:r>
              <a:rPr lang="ja-JP" altLang="en-US" dirty="0" smtClean="0"/>
              <a:t>　</a:t>
            </a:r>
            <a:r>
              <a:rPr lang="ja-JP" altLang="ja-JP" dirty="0" smtClean="0"/>
              <a:t>等について協議を行う、障害者虐待対応の中核。</a:t>
            </a:r>
          </a:p>
          <a:p>
            <a:r>
              <a:rPr lang="ja-JP" altLang="en-US" dirty="0" smtClean="0"/>
              <a:t>・</a:t>
            </a:r>
            <a:r>
              <a:rPr lang="ja-JP" altLang="ja-JP" dirty="0" smtClean="0"/>
              <a:t>市町村は、市町村障害者虐待対応協力者を、コアメンバー、事案対応メンバー及び専</a:t>
            </a:r>
            <a:endParaRPr lang="en-US" altLang="ja-JP" dirty="0" smtClean="0"/>
          </a:p>
          <a:p>
            <a:r>
              <a:rPr lang="ja-JP" altLang="en-US" dirty="0" smtClean="0"/>
              <a:t>　</a:t>
            </a:r>
            <a:r>
              <a:rPr lang="ja-JP" altLang="ja-JP" dirty="0" smtClean="0"/>
              <a:t>門家チームに分類しておくことが必要。</a:t>
            </a:r>
            <a:endParaRPr lang="en-US" altLang="ja-JP" dirty="0" smtClean="0"/>
          </a:p>
          <a:p>
            <a:r>
              <a:rPr lang="ja-JP" altLang="en-US" dirty="0" smtClean="0"/>
              <a:t>・</a:t>
            </a:r>
            <a:r>
              <a:rPr lang="ja-JP" altLang="ja-JP" dirty="0" smtClean="0"/>
              <a:t>事案対応メンバー及び専門家チームについては、</a:t>
            </a:r>
            <a:r>
              <a:rPr lang="ja-JP" altLang="en-US" dirty="0" smtClean="0"/>
              <a:t>「</a:t>
            </a:r>
            <a:r>
              <a:rPr lang="en-US" altLang="ja-JP" dirty="0" smtClean="0"/>
              <a:t> </a:t>
            </a:r>
            <a:r>
              <a:rPr lang="ja-JP" altLang="ja-JP" dirty="0" smtClean="0"/>
              <a:t>虐待防止ネットワークの構築」</a:t>
            </a:r>
            <a:r>
              <a:rPr lang="ja-JP" altLang="en-US" dirty="0" smtClean="0"/>
              <a:t>の</a:t>
            </a:r>
            <a:r>
              <a:rPr lang="ja-JP" altLang="ja-JP" dirty="0" smtClean="0"/>
              <a:t>役</a:t>
            </a:r>
            <a:endParaRPr lang="en-US" altLang="ja-JP" dirty="0" smtClean="0"/>
          </a:p>
          <a:p>
            <a:r>
              <a:rPr lang="ja-JP" altLang="en-US" dirty="0" smtClean="0"/>
              <a:t>　</a:t>
            </a:r>
            <a:r>
              <a:rPr lang="ja-JP" altLang="ja-JP" dirty="0" smtClean="0"/>
              <a:t>割と対応させて考えることができ</a:t>
            </a:r>
            <a:r>
              <a:rPr lang="ja-JP" altLang="en-US" dirty="0" smtClean="0"/>
              <a:t>る</a:t>
            </a:r>
            <a:r>
              <a:rPr lang="ja-JP" altLang="ja-JP" dirty="0" smtClean="0"/>
              <a:t>。</a:t>
            </a:r>
            <a:endParaRPr lang="en-US" altLang="ja-JP" dirty="0" smtClean="0"/>
          </a:p>
        </p:txBody>
      </p:sp>
      <p:graphicFrame>
        <p:nvGraphicFramePr>
          <p:cNvPr id="5" name="表 4"/>
          <p:cNvGraphicFramePr>
            <a:graphicFrameLocks noGrp="1"/>
          </p:cNvGraphicFramePr>
          <p:nvPr/>
        </p:nvGraphicFramePr>
        <p:xfrm>
          <a:off x="179513" y="3789040"/>
          <a:ext cx="8784976" cy="2520280"/>
        </p:xfrm>
        <a:graphic>
          <a:graphicData uri="http://schemas.openxmlformats.org/drawingml/2006/table">
            <a:tbl>
              <a:tblPr firstRow="1" bandRow="1">
                <a:tableStyleId>{5940675A-B579-460E-94D1-54222C63F5DA}</a:tableStyleId>
              </a:tblPr>
              <a:tblGrid>
                <a:gridCol w="2010122"/>
                <a:gridCol w="6774854"/>
              </a:tblGrid>
              <a:tr h="504056">
                <a:tc gridSpan="2">
                  <a:txBody>
                    <a:bodyPr/>
                    <a:lstStyle/>
                    <a:p>
                      <a:pPr algn="ctr"/>
                      <a:r>
                        <a:rPr kumimoji="1" lang="ja-JP" altLang="en-US" dirty="0" smtClean="0"/>
                        <a:t>個別ケース会議のメンバー構成（例）　（</a:t>
                      </a:r>
                      <a:r>
                        <a:rPr kumimoji="1" lang="en-US" altLang="ja-JP" dirty="0" smtClean="0"/>
                        <a:t>P.42</a:t>
                      </a:r>
                      <a:r>
                        <a:rPr kumimoji="1" lang="ja-JP" altLang="en-US" dirty="0" smtClean="0"/>
                        <a:t>）</a:t>
                      </a:r>
                      <a:endParaRPr kumimoji="1" lang="ja-JP" altLang="en-US" dirty="0"/>
                    </a:p>
                  </a:txBody>
                  <a:tcPr anchor="ctr">
                    <a:solidFill>
                      <a:schemeClr val="bg1"/>
                    </a:solidFill>
                  </a:tcPr>
                </a:tc>
                <a:tc hMerge="1">
                  <a:txBody>
                    <a:bodyPr/>
                    <a:lstStyle/>
                    <a:p>
                      <a:endParaRPr kumimoji="1" lang="ja-JP" altLang="en-US" dirty="0"/>
                    </a:p>
                  </a:txBody>
                  <a:tcPr/>
                </a:tc>
              </a:tr>
              <a:tr h="648072">
                <a:tc>
                  <a:txBody>
                    <a:bodyPr/>
                    <a:lstStyle/>
                    <a:p>
                      <a:r>
                        <a:rPr lang="ja-JP" altLang="en-US" dirty="0" smtClean="0"/>
                        <a:t>コアメンバー</a:t>
                      </a:r>
                      <a:endParaRPr lang="ja-JP" altLang="en-US" dirty="0"/>
                    </a:p>
                  </a:txBody>
                  <a:tcPr anchor="ctr">
                    <a:solidFill>
                      <a:srgbClr val="FFC000"/>
                    </a:solidFill>
                  </a:tcPr>
                </a:tc>
                <a:tc>
                  <a:txBody>
                    <a:bodyPr/>
                    <a:lstStyle/>
                    <a:p>
                      <a:r>
                        <a:rPr kumimoji="1" lang="ja-JP" altLang="en-US" dirty="0" smtClean="0"/>
                        <a:t>担当市町村職員及び担当部局管理職。委託先の担当職員を含む。</a:t>
                      </a:r>
                      <a:r>
                        <a:rPr kumimoji="1" lang="ja-JP" altLang="en-US" dirty="0" smtClean="0">
                          <a:solidFill>
                            <a:srgbClr val="FF0000"/>
                          </a:solidFill>
                        </a:rPr>
                        <a:t>市町村担当部局管理職は必須。</a:t>
                      </a:r>
                      <a:endParaRPr kumimoji="1" lang="ja-JP" altLang="en-US" dirty="0">
                        <a:solidFill>
                          <a:srgbClr val="FF0000"/>
                        </a:solidFill>
                      </a:endParaRPr>
                    </a:p>
                  </a:txBody>
                  <a:tcPr>
                    <a:solidFill>
                      <a:schemeClr val="bg1"/>
                    </a:solidFill>
                  </a:tcPr>
                </a:tc>
              </a:tr>
              <a:tr h="864096">
                <a:tc>
                  <a:txBody>
                    <a:bodyPr/>
                    <a:lstStyle/>
                    <a:p>
                      <a:r>
                        <a:rPr lang="ja-JP" altLang="en-US" dirty="0" smtClean="0"/>
                        <a:t>事案対応メンバー</a:t>
                      </a:r>
                      <a:endParaRPr lang="ja-JP" altLang="en-US" dirty="0"/>
                    </a:p>
                  </a:txBody>
                  <a:tcPr anchor="ctr">
                    <a:solidFill>
                      <a:srgbClr val="FFC000"/>
                    </a:solidFill>
                  </a:tcPr>
                </a:tc>
                <a:tc>
                  <a:txBody>
                    <a:bodyPr/>
                    <a:lstStyle/>
                    <a:p>
                      <a:r>
                        <a:rPr kumimoji="1" lang="ja-JP" altLang="en-US" dirty="0" smtClean="0"/>
                        <a:t>虐待の事案に対して、必要な支援が提供できる各機関等の実務担当者。行政、相談支援事業者、障害福祉サービス事業者、医療機関、労働関係機関等。</a:t>
                      </a:r>
                      <a:endParaRPr kumimoji="1" lang="ja-JP" altLang="en-US" dirty="0"/>
                    </a:p>
                  </a:txBody>
                  <a:tcPr>
                    <a:solidFill>
                      <a:schemeClr val="bg1"/>
                    </a:solidFill>
                  </a:tcPr>
                </a:tc>
              </a:tr>
              <a:tr h="453752">
                <a:tc>
                  <a:txBody>
                    <a:bodyPr/>
                    <a:lstStyle/>
                    <a:p>
                      <a:r>
                        <a:rPr lang="ja-JP" altLang="en-US" dirty="0" smtClean="0"/>
                        <a:t>専門家チーム</a:t>
                      </a:r>
                      <a:endParaRPr lang="ja-JP" altLang="en-US" dirty="0"/>
                    </a:p>
                  </a:txBody>
                  <a:tcPr anchor="ctr">
                    <a:solidFill>
                      <a:srgbClr val="FFC000"/>
                    </a:solidFill>
                  </a:tcPr>
                </a:tc>
                <a:tc>
                  <a:txBody>
                    <a:bodyPr/>
                    <a:lstStyle/>
                    <a:p>
                      <a:r>
                        <a:rPr kumimoji="1" lang="ja-JP" altLang="en-US" dirty="0" smtClean="0"/>
                        <a:t>虐待の事案に応じて、警察、弁護士、医療機関等。</a:t>
                      </a:r>
                      <a:endParaRPr kumimoji="1" lang="ja-JP" altLang="en-US" dirty="0"/>
                    </a:p>
                  </a:txBody>
                  <a:tcPr anchor="ctr">
                    <a:solidFill>
                      <a:schemeClr val="bg1"/>
                    </a:solidFill>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251520" y="3212976"/>
            <a:ext cx="3384376" cy="50405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3" name="角丸四角形 2"/>
          <p:cNvSpPr/>
          <p:nvPr/>
        </p:nvSpPr>
        <p:spPr>
          <a:xfrm>
            <a:off x="251520" y="188640"/>
            <a:ext cx="3384376" cy="50405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23529" y="260650"/>
            <a:ext cx="8568952" cy="5632311"/>
          </a:xfrm>
          <a:prstGeom prst="rect">
            <a:avLst/>
          </a:prstGeom>
          <a:noFill/>
        </p:spPr>
        <p:txBody>
          <a:bodyPr wrap="square" rtlCol="0">
            <a:spAutoFit/>
          </a:bodyPr>
          <a:lstStyle/>
          <a:p>
            <a:r>
              <a:rPr lang="ja-JP" altLang="ja-JP" dirty="0" smtClean="0">
                <a:solidFill>
                  <a:schemeClr val="bg1"/>
                </a:solidFill>
              </a:rPr>
              <a:t>イ　支援の必要度の判断</a:t>
            </a:r>
            <a:r>
              <a:rPr lang="ja-JP" altLang="en-US" dirty="0" smtClean="0">
                <a:solidFill>
                  <a:schemeClr val="bg1"/>
                </a:solidFill>
              </a:rPr>
              <a:t>（</a:t>
            </a:r>
            <a:r>
              <a:rPr lang="en-US" altLang="ja-JP" dirty="0" smtClean="0">
                <a:solidFill>
                  <a:schemeClr val="bg1"/>
                </a:solidFill>
              </a:rPr>
              <a:t>P.42</a:t>
            </a:r>
            <a:r>
              <a:rPr lang="ja-JP" altLang="en-US" dirty="0" smtClean="0">
                <a:solidFill>
                  <a:schemeClr val="bg1"/>
                </a:solidFill>
              </a:rPr>
              <a:t>）</a:t>
            </a:r>
            <a:endParaRPr lang="en-US" altLang="ja-JP" dirty="0" smtClean="0">
              <a:solidFill>
                <a:schemeClr val="bg1"/>
              </a:solidFill>
            </a:endParaRPr>
          </a:p>
          <a:p>
            <a:endParaRPr lang="ja-JP" altLang="ja-JP" dirty="0" smtClean="0"/>
          </a:p>
          <a:p>
            <a:r>
              <a:rPr lang="en-US" altLang="ja-JP" dirty="0" smtClean="0"/>
              <a:t> </a:t>
            </a:r>
            <a:r>
              <a:rPr lang="ja-JP" altLang="en-US" dirty="0" smtClean="0"/>
              <a:t>・</a:t>
            </a:r>
            <a:r>
              <a:rPr lang="ja-JP" altLang="ja-JP" dirty="0" smtClean="0"/>
              <a:t>障害者の生命や身体に危険性があるかどうか見極めることが最優先。</a:t>
            </a:r>
            <a:endParaRPr lang="en-US" altLang="ja-JP" dirty="0" smtClean="0"/>
          </a:p>
          <a:p>
            <a:r>
              <a:rPr lang="ja-JP" altLang="en-US" dirty="0" smtClean="0"/>
              <a:t>・</a:t>
            </a:r>
            <a:r>
              <a:rPr lang="ja-JP" altLang="ja-JP" dirty="0" smtClean="0"/>
              <a:t>支援の度合い（見守り・予防的支援、相談・調整・社会資源活用支援、保護・分離支援）</a:t>
            </a:r>
            <a:endParaRPr lang="en-US" altLang="ja-JP" dirty="0" smtClean="0"/>
          </a:p>
          <a:p>
            <a:r>
              <a:rPr lang="ja-JP" altLang="en-US" dirty="0" smtClean="0"/>
              <a:t>　</a:t>
            </a:r>
            <a:r>
              <a:rPr lang="ja-JP" altLang="ja-JP" dirty="0" smtClean="0"/>
              <a:t>の判断を行うことが必要</a:t>
            </a:r>
            <a:endParaRPr lang="en-US" altLang="ja-JP" dirty="0" smtClean="0"/>
          </a:p>
          <a:p>
            <a:r>
              <a:rPr lang="ja-JP" altLang="en-US" dirty="0" smtClean="0"/>
              <a:t>・</a:t>
            </a:r>
            <a:r>
              <a:rPr lang="ja-JP" altLang="ja-JP" dirty="0" smtClean="0"/>
              <a:t>状況によっては緊急保護を行うことが必要</a:t>
            </a:r>
            <a:r>
              <a:rPr lang="ja-JP" altLang="en-US" dirty="0" smtClean="0"/>
              <a:t>。</a:t>
            </a:r>
            <a:endParaRPr lang="en-US" altLang="ja-JP" dirty="0" smtClean="0"/>
          </a:p>
          <a:p>
            <a:r>
              <a:rPr lang="ja-JP" altLang="en-US" dirty="0" smtClean="0"/>
              <a:t>・</a:t>
            </a:r>
            <a:r>
              <a:rPr lang="ja-JP" altLang="ja-JP" dirty="0" smtClean="0"/>
              <a:t>虐待の事実がないと判断される場合にも、障害者の安全が確認されるまで見守り的な</a:t>
            </a:r>
            <a:endParaRPr lang="en-US" altLang="ja-JP" dirty="0" smtClean="0"/>
          </a:p>
          <a:p>
            <a:r>
              <a:rPr lang="ja-JP" altLang="en-US" dirty="0" smtClean="0"/>
              <a:t>　</a:t>
            </a:r>
            <a:r>
              <a:rPr lang="ja-JP" altLang="ja-JP" dirty="0" smtClean="0"/>
              <a:t>支援をする必要。</a:t>
            </a:r>
          </a:p>
          <a:p>
            <a:r>
              <a:rPr lang="ja-JP" altLang="en-US" dirty="0" smtClean="0"/>
              <a:t>・</a:t>
            </a:r>
            <a:r>
              <a:rPr lang="ja-JP" altLang="ja-JP" dirty="0" smtClean="0"/>
              <a:t>正確な情報収集に基づき「緊急性」と「重大性」を評価し、組織として判断</a:t>
            </a:r>
            <a:r>
              <a:rPr lang="ja-JP" altLang="en-US" dirty="0" smtClean="0"/>
              <a:t>。</a:t>
            </a:r>
            <a:endParaRPr lang="ja-JP" altLang="ja-JP" dirty="0" smtClean="0"/>
          </a:p>
          <a:p>
            <a:r>
              <a:rPr lang="en-US" altLang="ja-JP" dirty="0" smtClean="0"/>
              <a:t>※</a:t>
            </a:r>
            <a:r>
              <a:rPr lang="ja-JP" altLang="ja-JP" dirty="0" smtClean="0"/>
              <a:t>　</a:t>
            </a:r>
            <a:r>
              <a:rPr lang="ja-JP" altLang="en-US" dirty="0" smtClean="0"/>
              <a:t>参考・</a:t>
            </a:r>
            <a:r>
              <a:rPr lang="ja-JP" altLang="ja-JP" dirty="0" smtClean="0"/>
              <a:t>さいたま市「障害者虐待リスクアセスメント・チェックシート」</a:t>
            </a:r>
          </a:p>
          <a:p>
            <a:r>
              <a:rPr lang="en-US" altLang="ja-JP" dirty="0" smtClean="0">
                <a:solidFill>
                  <a:schemeClr val="bg1"/>
                </a:solidFill>
              </a:rPr>
              <a:t> </a:t>
            </a:r>
            <a:endParaRPr lang="ja-JP" altLang="ja-JP" dirty="0" smtClean="0">
              <a:solidFill>
                <a:schemeClr val="bg1"/>
              </a:solidFill>
            </a:endParaRPr>
          </a:p>
          <a:p>
            <a:r>
              <a:rPr lang="ja-JP" altLang="ja-JP" dirty="0" smtClean="0">
                <a:solidFill>
                  <a:schemeClr val="bg1"/>
                </a:solidFill>
              </a:rPr>
              <a:t>ウ　個人情報の取扱い</a:t>
            </a:r>
            <a:r>
              <a:rPr lang="ja-JP" altLang="en-US" dirty="0" smtClean="0">
                <a:solidFill>
                  <a:schemeClr val="bg1"/>
                </a:solidFill>
              </a:rPr>
              <a:t>（</a:t>
            </a:r>
            <a:r>
              <a:rPr lang="en-US" altLang="ja-JP" dirty="0" smtClean="0">
                <a:solidFill>
                  <a:schemeClr val="bg1"/>
                </a:solidFill>
              </a:rPr>
              <a:t>P.43</a:t>
            </a:r>
            <a:r>
              <a:rPr lang="ja-JP" altLang="en-US" dirty="0" smtClean="0">
                <a:solidFill>
                  <a:schemeClr val="bg1"/>
                </a:solidFill>
              </a:rPr>
              <a:t>）</a:t>
            </a:r>
            <a:endParaRPr lang="en-US" altLang="ja-JP" dirty="0" smtClean="0">
              <a:solidFill>
                <a:schemeClr val="bg1"/>
              </a:solidFill>
            </a:endParaRPr>
          </a:p>
          <a:p>
            <a:endParaRPr lang="ja-JP" altLang="ja-JP" dirty="0" smtClean="0"/>
          </a:p>
          <a:p>
            <a:r>
              <a:rPr lang="ja-JP" altLang="en-US" dirty="0" smtClean="0"/>
              <a:t>・</a:t>
            </a:r>
            <a:r>
              <a:rPr lang="ja-JP" altLang="ja-JP" dirty="0" smtClean="0"/>
              <a:t>個別ケース会議等では、障害者や養護者・家族の情報を支援者間で共有する必要</a:t>
            </a:r>
            <a:r>
              <a:rPr lang="ja-JP" altLang="en-US" dirty="0" smtClean="0"/>
              <a:t>。</a:t>
            </a:r>
            <a:endParaRPr lang="en-US" altLang="ja-JP" dirty="0" smtClean="0"/>
          </a:p>
          <a:p>
            <a:r>
              <a:rPr lang="ja-JP" altLang="en-US" dirty="0" smtClean="0"/>
              <a:t>・</a:t>
            </a:r>
            <a:r>
              <a:rPr lang="ja-JP" altLang="ja-JP" dirty="0" smtClean="0"/>
              <a:t>障害福祉サービス事業所は、秘密保持の義務が課せられており、情報共有の必要性</a:t>
            </a:r>
            <a:r>
              <a:rPr lang="ja-JP" altLang="en-US" dirty="0" smtClean="0"/>
              <a:t>　</a:t>
            </a:r>
            <a:endParaRPr lang="en-US" altLang="ja-JP" dirty="0" smtClean="0"/>
          </a:p>
          <a:p>
            <a:r>
              <a:rPr lang="ja-JP" altLang="en-US" dirty="0" smtClean="0"/>
              <a:t>　</a:t>
            </a:r>
            <a:r>
              <a:rPr lang="ja-JP" altLang="ja-JP" dirty="0" smtClean="0"/>
              <a:t>との間で調整が必要。</a:t>
            </a:r>
          </a:p>
          <a:p>
            <a:r>
              <a:rPr lang="ja-JP" altLang="en-US" dirty="0" smtClean="0"/>
              <a:t>・</a:t>
            </a:r>
            <a:r>
              <a:rPr lang="ja-JP" altLang="ja-JP" dirty="0" smtClean="0"/>
              <a:t>個人情報保護法「本人の生命、身体又は財産の保護のために必要がある場合であっ</a:t>
            </a:r>
            <a:endParaRPr lang="en-US" altLang="ja-JP" dirty="0" smtClean="0"/>
          </a:p>
          <a:p>
            <a:r>
              <a:rPr lang="ja-JP" altLang="en-US" dirty="0" smtClean="0"/>
              <a:t>　</a:t>
            </a:r>
            <a:r>
              <a:rPr lang="ja-JP" altLang="ja-JP" dirty="0" smtClean="0"/>
              <a:t>て、本人の同意を得ることが困難であるとき」の例外規定によって守秘義務が解除され</a:t>
            </a:r>
            <a:endParaRPr lang="en-US" altLang="ja-JP" dirty="0" smtClean="0"/>
          </a:p>
          <a:p>
            <a:r>
              <a:rPr lang="ja-JP" altLang="en-US" dirty="0" smtClean="0"/>
              <a:t>　</a:t>
            </a:r>
            <a:r>
              <a:rPr lang="ja-JP" altLang="ja-JP" dirty="0" err="1" smtClean="0"/>
              <a:t>ると</a:t>
            </a:r>
            <a:r>
              <a:rPr lang="ja-JP" altLang="ja-JP" dirty="0" smtClean="0"/>
              <a:t>考えられ</a:t>
            </a:r>
            <a:r>
              <a:rPr lang="ja-JP" altLang="en-US" dirty="0" smtClean="0"/>
              <a:t>る</a:t>
            </a:r>
            <a:r>
              <a:rPr lang="ja-JP" altLang="ja-JP" dirty="0" smtClean="0"/>
              <a:t>。</a:t>
            </a:r>
          </a:p>
          <a:p>
            <a:endParaRPr kumimoji="1" lang="ja-JP" alt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251521" y="188640"/>
            <a:ext cx="2232248" cy="50405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251520" y="260650"/>
            <a:ext cx="8568952" cy="5078313"/>
          </a:xfrm>
          <a:prstGeom prst="rect">
            <a:avLst/>
          </a:prstGeom>
          <a:noFill/>
        </p:spPr>
        <p:txBody>
          <a:bodyPr wrap="square" rtlCol="0">
            <a:spAutoFit/>
          </a:bodyPr>
          <a:lstStyle/>
          <a:p>
            <a:r>
              <a:rPr lang="en-US" altLang="ja-JP" dirty="0" smtClean="0">
                <a:solidFill>
                  <a:schemeClr val="bg1"/>
                </a:solidFill>
              </a:rPr>
              <a:t>(</a:t>
            </a:r>
            <a:r>
              <a:rPr lang="ja-JP" altLang="ja-JP" dirty="0" smtClean="0">
                <a:solidFill>
                  <a:schemeClr val="bg1"/>
                </a:solidFill>
              </a:rPr>
              <a:t>５</a:t>
            </a:r>
            <a:r>
              <a:rPr lang="en-US" altLang="ja-JP" dirty="0" smtClean="0">
                <a:solidFill>
                  <a:schemeClr val="bg1"/>
                </a:solidFill>
              </a:rPr>
              <a:t>)</a:t>
            </a:r>
            <a:r>
              <a:rPr lang="ja-JP" altLang="ja-JP" dirty="0" smtClean="0">
                <a:solidFill>
                  <a:schemeClr val="bg1"/>
                </a:solidFill>
              </a:rPr>
              <a:t>　立入調査</a:t>
            </a:r>
            <a:r>
              <a:rPr lang="ja-JP" altLang="en-US" dirty="0" smtClean="0">
                <a:solidFill>
                  <a:schemeClr val="bg1"/>
                </a:solidFill>
              </a:rPr>
              <a:t>（</a:t>
            </a:r>
            <a:r>
              <a:rPr lang="en-US" altLang="ja-JP" dirty="0" smtClean="0">
                <a:solidFill>
                  <a:schemeClr val="bg1"/>
                </a:solidFill>
              </a:rPr>
              <a:t>P.50</a:t>
            </a:r>
            <a:r>
              <a:rPr lang="ja-JP" altLang="en-US" dirty="0" smtClean="0">
                <a:solidFill>
                  <a:schemeClr val="bg1"/>
                </a:solidFill>
              </a:rPr>
              <a:t>）</a:t>
            </a:r>
            <a:endParaRPr lang="en-US" altLang="ja-JP" dirty="0" smtClean="0">
              <a:solidFill>
                <a:schemeClr val="bg1"/>
              </a:solidFill>
            </a:endParaRPr>
          </a:p>
          <a:p>
            <a:endParaRPr lang="ja-JP" altLang="ja-JP" dirty="0" smtClean="0"/>
          </a:p>
          <a:p>
            <a:r>
              <a:rPr lang="ja-JP" altLang="en-US" dirty="0" smtClean="0"/>
              <a:t>　</a:t>
            </a:r>
            <a:r>
              <a:rPr lang="ja-JP" altLang="ja-JP" dirty="0" smtClean="0"/>
              <a:t>ア　立入調査の法的根拠</a:t>
            </a:r>
          </a:p>
          <a:p>
            <a:r>
              <a:rPr lang="en-US" altLang="ja-JP" dirty="0" smtClean="0"/>
              <a:t> </a:t>
            </a:r>
            <a:r>
              <a:rPr lang="ja-JP" altLang="en-US" dirty="0" smtClean="0"/>
              <a:t>・</a:t>
            </a:r>
            <a:r>
              <a:rPr lang="ja-JP" altLang="ja-JP" dirty="0" smtClean="0"/>
              <a:t>障害者虐待により障害者の生命又は身体に重大な危険が生じているおそれがあると</a:t>
            </a:r>
            <a:endParaRPr lang="en-US" altLang="ja-JP" dirty="0" smtClean="0"/>
          </a:p>
          <a:p>
            <a:r>
              <a:rPr lang="ja-JP" altLang="en-US" dirty="0" smtClean="0"/>
              <a:t>　</a:t>
            </a:r>
            <a:r>
              <a:rPr lang="ja-JP" altLang="ja-JP" dirty="0" smtClean="0"/>
              <a:t>認められるときは、市町村長は、担当部局の職員に、虐待を受けている障害者の住所</a:t>
            </a:r>
            <a:endParaRPr lang="en-US" altLang="ja-JP" dirty="0" smtClean="0"/>
          </a:p>
          <a:p>
            <a:r>
              <a:rPr lang="ja-JP" altLang="en-US" dirty="0" smtClean="0"/>
              <a:t>　</a:t>
            </a:r>
            <a:r>
              <a:rPr lang="ja-JP" altLang="ja-JP" dirty="0" smtClean="0"/>
              <a:t>や居所に立ち入り、必要な調査や質問をさせることができる（第</a:t>
            </a:r>
            <a:r>
              <a:rPr lang="en-US" altLang="ja-JP" dirty="0" smtClean="0"/>
              <a:t>11</a:t>
            </a:r>
            <a:r>
              <a:rPr lang="ja-JP" altLang="ja-JP" dirty="0" smtClean="0"/>
              <a:t>条第</a:t>
            </a:r>
            <a:r>
              <a:rPr lang="en-US" altLang="ja-JP" dirty="0" smtClean="0"/>
              <a:t>1</a:t>
            </a:r>
            <a:r>
              <a:rPr lang="ja-JP" altLang="ja-JP" dirty="0" smtClean="0"/>
              <a:t>項）。</a:t>
            </a:r>
            <a:endParaRPr lang="en-US" altLang="ja-JP" dirty="0" smtClean="0"/>
          </a:p>
          <a:p>
            <a:r>
              <a:rPr lang="ja-JP" altLang="en-US" dirty="0" smtClean="0"/>
              <a:t>・</a:t>
            </a:r>
            <a:r>
              <a:rPr lang="ja-JP" altLang="ja-JP" dirty="0" smtClean="0"/>
              <a:t>立入調査は</a:t>
            </a:r>
            <a:r>
              <a:rPr lang="ja-JP" altLang="en-US" dirty="0" smtClean="0"/>
              <a:t>、</a:t>
            </a:r>
            <a:r>
              <a:rPr lang="ja-JP" altLang="ja-JP" dirty="0" smtClean="0"/>
              <a:t>市町村の障害福祉所管課職員が行う</a:t>
            </a:r>
            <a:r>
              <a:rPr lang="ja-JP" altLang="en-US" dirty="0" smtClean="0"/>
              <a:t>。</a:t>
            </a:r>
            <a:endParaRPr lang="ja-JP" altLang="ja-JP" dirty="0" smtClean="0"/>
          </a:p>
          <a:p>
            <a:r>
              <a:rPr lang="ja-JP" altLang="en-US" dirty="0" smtClean="0"/>
              <a:t>・</a:t>
            </a:r>
            <a:r>
              <a:rPr lang="ja-JP" altLang="ja-JP" dirty="0" smtClean="0"/>
              <a:t>必要に応じて適切に、管轄する警察署長に対し援助を求めなければならない（第</a:t>
            </a:r>
            <a:r>
              <a:rPr lang="en-US" altLang="ja-JP" dirty="0" smtClean="0"/>
              <a:t>12</a:t>
            </a:r>
            <a:r>
              <a:rPr lang="ja-JP" altLang="ja-JP" dirty="0" smtClean="0"/>
              <a:t>条）。</a:t>
            </a:r>
          </a:p>
          <a:p>
            <a:r>
              <a:rPr lang="ja-JP" altLang="en-US" dirty="0" smtClean="0"/>
              <a:t>・</a:t>
            </a:r>
            <a:r>
              <a:rPr lang="ja-JP" altLang="ja-JP" dirty="0" smtClean="0"/>
              <a:t>正当な理由がなく立入調査を拒み、妨げ、若しくは忌避し、又は質問に対して答弁を</a:t>
            </a:r>
            <a:r>
              <a:rPr lang="ja-JP" altLang="ja-JP" dirty="0" err="1" smtClean="0"/>
              <a:t>せ</a:t>
            </a:r>
            <a:endParaRPr lang="en-US" altLang="ja-JP" dirty="0" smtClean="0"/>
          </a:p>
          <a:p>
            <a:r>
              <a:rPr lang="ja-JP" altLang="en-US" dirty="0" smtClean="0"/>
              <a:t>　</a:t>
            </a:r>
            <a:r>
              <a:rPr lang="ja-JP" altLang="ja-JP" dirty="0" smtClean="0"/>
              <a:t>ず、若しくは虚偽の答弁をし、若しくは障害者に答弁をさせず、若しくは虚偽の答弁をさ</a:t>
            </a:r>
            <a:endParaRPr lang="en-US" altLang="ja-JP" dirty="0" smtClean="0"/>
          </a:p>
          <a:p>
            <a:r>
              <a:rPr lang="ja-JP" altLang="en-US" dirty="0" smtClean="0"/>
              <a:t>　</a:t>
            </a:r>
            <a:r>
              <a:rPr lang="ja-JP" altLang="ja-JP" dirty="0" smtClean="0"/>
              <a:t>せた者は、</a:t>
            </a:r>
            <a:r>
              <a:rPr lang="en-US" altLang="ja-JP" dirty="0" smtClean="0"/>
              <a:t>30</a:t>
            </a:r>
            <a:r>
              <a:rPr lang="ja-JP" altLang="ja-JP" dirty="0" smtClean="0"/>
              <a:t>万円以下の罰金に処せられる（第</a:t>
            </a:r>
            <a:r>
              <a:rPr lang="en-US" altLang="ja-JP" dirty="0" smtClean="0"/>
              <a:t>46</a:t>
            </a:r>
            <a:r>
              <a:rPr lang="ja-JP" altLang="ja-JP" dirty="0" smtClean="0"/>
              <a:t>条）。</a:t>
            </a:r>
          </a:p>
          <a:p>
            <a:r>
              <a:rPr lang="en-US" altLang="ja-JP" dirty="0" smtClean="0"/>
              <a:t> </a:t>
            </a:r>
            <a:endParaRPr lang="ja-JP" altLang="ja-JP" dirty="0" smtClean="0"/>
          </a:p>
          <a:p>
            <a:r>
              <a:rPr lang="ja-JP" altLang="ja-JP" dirty="0" smtClean="0"/>
              <a:t>　イ　立入調査の要否の判断</a:t>
            </a:r>
          </a:p>
          <a:p>
            <a:r>
              <a:rPr lang="en-US" altLang="ja-JP" dirty="0" smtClean="0"/>
              <a:t> </a:t>
            </a:r>
            <a:r>
              <a:rPr lang="ja-JP" altLang="en-US" dirty="0" smtClean="0"/>
              <a:t>・</a:t>
            </a:r>
            <a:r>
              <a:rPr lang="ja-JP" altLang="ja-JP" dirty="0" smtClean="0"/>
              <a:t>当事者から情報が取れない場合で、かつ障害者の安否が気遣われるようなときには、</a:t>
            </a:r>
            <a:endParaRPr lang="en-US" altLang="ja-JP" dirty="0" smtClean="0"/>
          </a:p>
          <a:p>
            <a:r>
              <a:rPr lang="ja-JP" altLang="en-US" dirty="0" smtClean="0"/>
              <a:t>　</a:t>
            </a:r>
            <a:r>
              <a:rPr lang="ja-JP" altLang="ja-JP" dirty="0" smtClean="0"/>
              <a:t>立入調査権の発動を検討する必要。</a:t>
            </a:r>
            <a:endParaRPr lang="en-US" altLang="ja-JP" dirty="0" smtClean="0"/>
          </a:p>
          <a:p>
            <a:r>
              <a:rPr lang="ja-JP" altLang="en-US" dirty="0" smtClean="0"/>
              <a:t>・</a:t>
            </a:r>
            <a:r>
              <a:rPr lang="ja-JP" altLang="ja-JP" dirty="0" smtClean="0"/>
              <a:t>決定に当たっては、担当部署の管理職が出席している会議で検討</a:t>
            </a:r>
            <a:r>
              <a:rPr lang="ja-JP" altLang="en-US" dirty="0" smtClean="0"/>
              <a:t>し</a:t>
            </a:r>
            <a:r>
              <a:rPr lang="ja-JP" altLang="ja-JP" dirty="0" smtClean="0"/>
              <a:t>、決裁を経る必要</a:t>
            </a:r>
            <a:r>
              <a:rPr lang="ja-JP" altLang="en-US" dirty="0" smtClean="0"/>
              <a:t>。</a:t>
            </a:r>
            <a:endParaRPr lang="ja-JP" altLang="ja-JP" dirty="0" smtClean="0"/>
          </a:p>
          <a:p>
            <a:r>
              <a:rPr lang="ja-JP" altLang="en-US" dirty="0" smtClean="0"/>
              <a:t>・</a:t>
            </a:r>
            <a:r>
              <a:rPr lang="ja-JP" altLang="ja-JP" dirty="0" smtClean="0"/>
              <a:t>立入調査が必要と認められる状況は、緊急性や重大性があるとともに</a:t>
            </a:r>
            <a:r>
              <a:rPr lang="ja-JP" altLang="en-US" dirty="0" smtClean="0"/>
              <a:t>、</a:t>
            </a:r>
            <a:r>
              <a:rPr lang="ja-JP" altLang="ja-JP" dirty="0" smtClean="0"/>
              <a:t>養護者の協力</a:t>
            </a:r>
            <a:endParaRPr lang="en-US" altLang="ja-JP" dirty="0" smtClean="0"/>
          </a:p>
          <a:p>
            <a:r>
              <a:rPr lang="ja-JP" altLang="en-US" dirty="0" smtClean="0"/>
              <a:t>　</a:t>
            </a:r>
            <a:r>
              <a:rPr lang="ja-JP" altLang="ja-JP" dirty="0" smtClean="0"/>
              <a:t>が得られない場合。</a:t>
            </a:r>
            <a:endParaRPr kumimoji="1" lang="ja-JP" alt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2483769" y="188640"/>
            <a:ext cx="4176464" cy="50405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179513" y="260648"/>
            <a:ext cx="8784976" cy="6463308"/>
          </a:xfrm>
          <a:prstGeom prst="rect">
            <a:avLst/>
          </a:prstGeom>
          <a:noFill/>
        </p:spPr>
        <p:txBody>
          <a:bodyPr wrap="square" rtlCol="0">
            <a:spAutoFit/>
          </a:bodyPr>
          <a:lstStyle/>
          <a:p>
            <a:pPr algn="ctr"/>
            <a:r>
              <a:rPr lang="ja-JP" altLang="ja-JP" dirty="0" smtClean="0">
                <a:solidFill>
                  <a:schemeClr val="bg1"/>
                </a:solidFill>
              </a:rPr>
              <a:t>立入調査が必要と判断される状況の例</a:t>
            </a:r>
            <a:endParaRPr lang="en-US" altLang="ja-JP" dirty="0" smtClean="0">
              <a:solidFill>
                <a:schemeClr val="bg1"/>
              </a:solidFill>
            </a:endParaRPr>
          </a:p>
          <a:p>
            <a:pPr algn="ctr"/>
            <a:endParaRPr lang="ja-JP" altLang="ja-JP" dirty="0" smtClean="0"/>
          </a:p>
          <a:p>
            <a:r>
              <a:rPr lang="ja-JP" altLang="ja-JP" dirty="0" smtClean="0"/>
              <a:t>○　障害者の姿が長期にわたって確認できず、また養護者が訪問に応じないなど、接</a:t>
            </a:r>
            <a:endParaRPr lang="en-US" altLang="ja-JP" dirty="0" smtClean="0"/>
          </a:p>
          <a:p>
            <a:r>
              <a:rPr lang="ja-JP" altLang="en-US" dirty="0" smtClean="0"/>
              <a:t>　　</a:t>
            </a:r>
            <a:r>
              <a:rPr lang="ja-JP" altLang="ja-JP" dirty="0" smtClean="0"/>
              <a:t>近する手がかりを得ることが困難と判断されたとき。</a:t>
            </a:r>
          </a:p>
          <a:p>
            <a:r>
              <a:rPr lang="ja-JP" altLang="ja-JP" dirty="0" smtClean="0"/>
              <a:t>○　障害者が居所内において拘束されていると判断されるような事態があるとき。</a:t>
            </a:r>
          </a:p>
          <a:p>
            <a:r>
              <a:rPr lang="ja-JP" altLang="ja-JP" dirty="0" smtClean="0"/>
              <a:t>○　何らかの団体や組織、あるいは個人が、障害者の福祉に反するような状況下で障</a:t>
            </a:r>
            <a:endParaRPr lang="en-US" altLang="ja-JP" dirty="0" smtClean="0"/>
          </a:p>
          <a:p>
            <a:r>
              <a:rPr lang="ja-JP" altLang="en-US" dirty="0" smtClean="0"/>
              <a:t>　　</a:t>
            </a:r>
            <a:r>
              <a:rPr lang="ja-JP" altLang="ja-JP" dirty="0" smtClean="0"/>
              <a:t>害者を生活させたり、管理していると判断されるとき。</a:t>
            </a:r>
          </a:p>
          <a:p>
            <a:r>
              <a:rPr lang="ja-JP" altLang="ja-JP" dirty="0" smtClean="0"/>
              <a:t>○　過去に虐待歴や援助の経過があるなど、虐待の蓋然性が高いにもかかわらず、養</a:t>
            </a:r>
            <a:endParaRPr lang="en-US" altLang="ja-JP" dirty="0" smtClean="0"/>
          </a:p>
          <a:p>
            <a:r>
              <a:rPr lang="ja-JP" altLang="en-US" dirty="0" smtClean="0"/>
              <a:t>　　</a:t>
            </a:r>
            <a:r>
              <a:rPr lang="ja-JP" altLang="ja-JP" dirty="0" smtClean="0"/>
              <a:t>護者が訪問者に障害者を会わせないなど非協力的な態度に終始しているとき。</a:t>
            </a:r>
          </a:p>
          <a:p>
            <a:r>
              <a:rPr lang="ja-JP" altLang="ja-JP" dirty="0" smtClean="0"/>
              <a:t>○　障害者の不自然な姿、けが、栄養不良、うめき声、泣き声などが目撃されたり、確</a:t>
            </a:r>
            <a:endParaRPr lang="en-US" altLang="ja-JP" dirty="0" smtClean="0"/>
          </a:p>
          <a:p>
            <a:r>
              <a:rPr lang="ja-JP" altLang="en-US" dirty="0" smtClean="0"/>
              <a:t>　　</a:t>
            </a:r>
            <a:r>
              <a:rPr lang="ja-JP" altLang="ja-JP" dirty="0" smtClean="0"/>
              <a:t>認されているにもかかわらず、養護者が他者の関わりに拒否的で接触そのものがで</a:t>
            </a:r>
            <a:endParaRPr lang="en-US" altLang="ja-JP" dirty="0" smtClean="0"/>
          </a:p>
          <a:p>
            <a:r>
              <a:rPr lang="ja-JP" altLang="en-US" dirty="0" smtClean="0"/>
              <a:t>　　</a:t>
            </a:r>
            <a:r>
              <a:rPr lang="ja-JP" altLang="ja-JP" dirty="0" smtClean="0"/>
              <a:t>きないとき。</a:t>
            </a:r>
          </a:p>
          <a:p>
            <a:r>
              <a:rPr lang="ja-JP" altLang="ja-JP" dirty="0" smtClean="0"/>
              <a:t>○　入院や医療的な措置が必要な障害者を養護者が無理やり連れ帰り、屋内に</a:t>
            </a:r>
            <a:r>
              <a:rPr lang="ja-JP" altLang="ja-JP" dirty="0" err="1" smtClean="0"/>
              <a:t>引きこ</a:t>
            </a:r>
            <a:endParaRPr lang="en-US" altLang="ja-JP" dirty="0" smtClean="0"/>
          </a:p>
          <a:p>
            <a:r>
              <a:rPr lang="ja-JP" altLang="en-US" dirty="0" smtClean="0"/>
              <a:t>　　</a:t>
            </a:r>
            <a:r>
              <a:rPr lang="ja-JP" altLang="ja-JP" dirty="0" smtClean="0"/>
              <a:t>もっているようなとき。</a:t>
            </a:r>
          </a:p>
          <a:p>
            <a:r>
              <a:rPr lang="ja-JP" altLang="ja-JP" dirty="0" smtClean="0"/>
              <a:t>○　入所施設などから無理やり引き取られ、養護者による加害や障害者の安全が懸念</a:t>
            </a:r>
            <a:endParaRPr lang="en-US" altLang="ja-JP" dirty="0" smtClean="0"/>
          </a:p>
          <a:p>
            <a:r>
              <a:rPr lang="ja-JP" altLang="en-US" dirty="0" smtClean="0"/>
              <a:t>　　</a:t>
            </a:r>
            <a:r>
              <a:rPr lang="ja-JP" altLang="ja-JP" dirty="0" smtClean="0"/>
              <a:t>されるようなとき。</a:t>
            </a:r>
          </a:p>
          <a:p>
            <a:r>
              <a:rPr lang="ja-JP" altLang="ja-JP" dirty="0" smtClean="0"/>
              <a:t>○　養護者の言動や精神状態が不安定で、一緒にいる障害者の安否が懸念されるよう</a:t>
            </a:r>
            <a:endParaRPr lang="en-US" altLang="ja-JP" dirty="0" smtClean="0"/>
          </a:p>
          <a:p>
            <a:r>
              <a:rPr lang="ja-JP" altLang="en-US" dirty="0" smtClean="0"/>
              <a:t>　　</a:t>
            </a:r>
            <a:r>
              <a:rPr lang="ja-JP" altLang="ja-JP" dirty="0" smtClean="0"/>
              <a:t>な事態にあるとき。</a:t>
            </a:r>
          </a:p>
          <a:p>
            <a:r>
              <a:rPr lang="ja-JP" altLang="ja-JP" dirty="0" smtClean="0"/>
              <a:t>○　家族全体が閉鎖的、孤立的な生活状況にあり、障害者の生活実態の把握が必要と</a:t>
            </a:r>
            <a:endParaRPr lang="en-US" altLang="ja-JP" dirty="0" smtClean="0"/>
          </a:p>
          <a:p>
            <a:r>
              <a:rPr lang="ja-JP" altLang="en-US" dirty="0" smtClean="0"/>
              <a:t>　　</a:t>
            </a:r>
            <a:r>
              <a:rPr lang="ja-JP" altLang="ja-JP" dirty="0" smtClean="0"/>
              <a:t>判断されるようなとき。</a:t>
            </a:r>
          </a:p>
          <a:p>
            <a:r>
              <a:rPr lang="ja-JP" altLang="ja-JP" dirty="0" smtClean="0"/>
              <a:t>○　その他、虐待の蓋然性が高いと判断されたり、障害者の権利や福祉上問題がある</a:t>
            </a:r>
            <a:endParaRPr lang="en-US" altLang="ja-JP" dirty="0" smtClean="0"/>
          </a:p>
          <a:p>
            <a:r>
              <a:rPr lang="ja-JP" altLang="en-US" dirty="0" smtClean="0"/>
              <a:t>　　</a:t>
            </a:r>
            <a:r>
              <a:rPr lang="ja-JP" altLang="ja-JP" dirty="0" smtClean="0"/>
              <a:t>と推定されるにもかかわらず、養護者が拒否的で実態の把握や障害者の保護が困</a:t>
            </a:r>
            <a:endParaRPr lang="en-US" altLang="ja-JP" dirty="0" smtClean="0"/>
          </a:p>
          <a:p>
            <a:r>
              <a:rPr lang="ja-JP" altLang="en-US" dirty="0" smtClean="0"/>
              <a:t>　　</a:t>
            </a:r>
            <a:r>
              <a:rPr lang="ja-JP" altLang="ja-JP" dirty="0" smtClean="0"/>
              <a:t>難であるとき。</a:t>
            </a:r>
            <a:endParaRPr kumimoji="1" lang="ja-JP" alt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1521" y="260650"/>
            <a:ext cx="8712968" cy="6186309"/>
          </a:xfrm>
          <a:prstGeom prst="rect">
            <a:avLst/>
          </a:prstGeom>
          <a:noFill/>
        </p:spPr>
        <p:txBody>
          <a:bodyPr wrap="square" rtlCol="0">
            <a:spAutoFit/>
          </a:bodyPr>
          <a:lstStyle/>
          <a:p>
            <a:r>
              <a:rPr lang="ja-JP" altLang="ja-JP" dirty="0" smtClean="0">
                <a:solidFill>
                  <a:schemeClr val="bg1"/>
                </a:solidFill>
              </a:rPr>
              <a:t>ウ　立入調査の実施体制</a:t>
            </a:r>
            <a:r>
              <a:rPr lang="ja-JP" altLang="en-US" dirty="0" smtClean="0">
                <a:solidFill>
                  <a:schemeClr val="bg1"/>
                </a:solidFill>
              </a:rPr>
              <a:t>（</a:t>
            </a:r>
            <a:r>
              <a:rPr lang="en-US" altLang="ja-JP" dirty="0" smtClean="0">
                <a:solidFill>
                  <a:schemeClr val="bg1"/>
                </a:solidFill>
              </a:rPr>
              <a:t>P.51</a:t>
            </a:r>
            <a:r>
              <a:rPr lang="ja-JP" altLang="en-US" dirty="0" smtClean="0">
                <a:solidFill>
                  <a:schemeClr val="bg1"/>
                </a:solidFill>
              </a:rPr>
              <a:t>）</a:t>
            </a:r>
            <a:endParaRPr lang="en-US" altLang="ja-JP" dirty="0" smtClean="0">
              <a:solidFill>
                <a:schemeClr val="bg1"/>
              </a:solidFill>
            </a:endParaRPr>
          </a:p>
          <a:p>
            <a:r>
              <a:rPr lang="en-US" altLang="ja-JP" dirty="0" smtClean="0"/>
              <a:t> </a:t>
            </a:r>
            <a:r>
              <a:rPr lang="ja-JP" altLang="ja-JP" dirty="0" smtClean="0"/>
              <a:t>①　立入調査の執行にあたる職員</a:t>
            </a:r>
          </a:p>
          <a:p>
            <a:r>
              <a:rPr lang="ja-JP" altLang="ja-JP" dirty="0" smtClean="0"/>
              <a:t>・　複数の職員を選任します。</a:t>
            </a:r>
          </a:p>
          <a:p>
            <a:r>
              <a:rPr lang="ja-JP" altLang="ja-JP" dirty="0" smtClean="0"/>
              <a:t>・　入院等の必要性を的確に判断することのできる医療職の同行も有効。</a:t>
            </a:r>
          </a:p>
          <a:p>
            <a:r>
              <a:rPr lang="ja-JP" altLang="ja-JP" dirty="0" smtClean="0"/>
              <a:t>・　市町村担当部署の職員が行</a:t>
            </a:r>
            <a:r>
              <a:rPr lang="ja-JP" altLang="en-US" dirty="0" smtClean="0"/>
              <a:t>う</a:t>
            </a:r>
            <a:r>
              <a:rPr lang="ja-JP" altLang="ja-JP" dirty="0" smtClean="0"/>
              <a:t>。市町村障害者虐待防止センターの職員だけでは</a:t>
            </a:r>
            <a:r>
              <a:rPr lang="ja-JP" altLang="en-US" dirty="0" smtClean="0"/>
              <a:t>不可</a:t>
            </a:r>
            <a:r>
              <a:rPr lang="ja-JP" altLang="ja-JP" dirty="0" smtClean="0"/>
              <a:t>。</a:t>
            </a:r>
          </a:p>
          <a:p>
            <a:r>
              <a:rPr lang="ja-JP" altLang="ja-JP" dirty="0" smtClean="0"/>
              <a:t>②　警察との連携</a:t>
            </a:r>
          </a:p>
          <a:p>
            <a:r>
              <a:rPr lang="ja-JP" altLang="en-US" dirty="0" smtClean="0"/>
              <a:t>・　</a:t>
            </a:r>
            <a:r>
              <a:rPr lang="ja-JP" altLang="ja-JP" dirty="0" smtClean="0"/>
              <a:t>警察署長への援助要請等についての規定</a:t>
            </a:r>
            <a:r>
              <a:rPr lang="ja-JP" altLang="en-US" dirty="0" smtClean="0"/>
              <a:t>あり</a:t>
            </a:r>
            <a:r>
              <a:rPr lang="ja-JP" altLang="ja-JP" dirty="0" smtClean="0"/>
              <a:t>（第</a:t>
            </a:r>
            <a:r>
              <a:rPr lang="en-US" altLang="ja-JP" dirty="0" smtClean="0"/>
              <a:t>12</a:t>
            </a:r>
            <a:r>
              <a:rPr lang="ja-JP" altLang="ja-JP" dirty="0" smtClean="0"/>
              <a:t>条第</a:t>
            </a:r>
            <a:r>
              <a:rPr lang="en-US" altLang="ja-JP" dirty="0" smtClean="0"/>
              <a:t>2</a:t>
            </a:r>
            <a:r>
              <a:rPr lang="ja-JP" altLang="ja-JP" dirty="0" smtClean="0"/>
              <a:t>項）。</a:t>
            </a:r>
          </a:p>
          <a:p>
            <a:r>
              <a:rPr lang="ja-JP" altLang="en-US" dirty="0" smtClean="0"/>
              <a:t>・　</a:t>
            </a:r>
            <a:r>
              <a:rPr lang="ja-JP" altLang="ja-JP" dirty="0" smtClean="0"/>
              <a:t>警察の援助が必要である場合には、所轄の警察署長あてに援助</a:t>
            </a:r>
            <a:r>
              <a:rPr lang="ja-JP" altLang="en-US" dirty="0" smtClean="0"/>
              <a:t>を</a:t>
            </a:r>
            <a:r>
              <a:rPr lang="ja-JP" altLang="ja-JP" dirty="0" smtClean="0"/>
              <a:t>依頼</a:t>
            </a:r>
            <a:r>
              <a:rPr lang="ja-JP" altLang="en-US" dirty="0" smtClean="0"/>
              <a:t>。</a:t>
            </a:r>
            <a:endParaRPr lang="ja-JP" altLang="ja-JP" dirty="0" smtClean="0"/>
          </a:p>
          <a:p>
            <a:r>
              <a:rPr lang="ja-JP" altLang="ja-JP" dirty="0" smtClean="0"/>
              <a:t>③　その他の関係者との連携</a:t>
            </a:r>
          </a:p>
          <a:p>
            <a:r>
              <a:rPr lang="ja-JP" altLang="en-US" dirty="0" smtClean="0"/>
              <a:t>・　</a:t>
            </a:r>
            <a:r>
              <a:rPr lang="ja-JP" altLang="ja-JP" dirty="0" smtClean="0"/>
              <a:t>養護者に精神的な疾患が疑われる場合は、精神保健福祉相談員の同行</a:t>
            </a:r>
            <a:r>
              <a:rPr lang="ja-JP" altLang="en-US" dirty="0" smtClean="0"/>
              <a:t>も。</a:t>
            </a:r>
            <a:endParaRPr lang="en-US" altLang="ja-JP" dirty="0" smtClean="0"/>
          </a:p>
          <a:p>
            <a:r>
              <a:rPr lang="ja-JP" altLang="en-US" dirty="0" smtClean="0"/>
              <a:t>・　</a:t>
            </a:r>
            <a:r>
              <a:rPr lang="ja-JP" altLang="ja-JP" dirty="0" smtClean="0"/>
              <a:t>精神保健指定医による診察や入院先の確保などの手配を行っておく必要。</a:t>
            </a:r>
          </a:p>
          <a:p>
            <a:r>
              <a:rPr lang="ja-JP" altLang="en-US" dirty="0" smtClean="0"/>
              <a:t>・　</a:t>
            </a:r>
            <a:r>
              <a:rPr lang="ja-JP" altLang="ja-JP" dirty="0" smtClean="0"/>
              <a:t>養護者や家族と関わりのある親族等に同行や立会いを求めることも有効。</a:t>
            </a:r>
          </a:p>
          <a:p>
            <a:r>
              <a:rPr lang="en-US" altLang="ja-JP" dirty="0" smtClean="0"/>
              <a:t> </a:t>
            </a:r>
            <a:endParaRPr lang="ja-JP" altLang="ja-JP" dirty="0" smtClean="0"/>
          </a:p>
          <a:p>
            <a:r>
              <a:rPr lang="ja-JP" altLang="ja-JP" dirty="0" smtClean="0"/>
              <a:t>エ　立入調査の実施方法の検討</a:t>
            </a:r>
            <a:endParaRPr lang="en-US" altLang="ja-JP" dirty="0" smtClean="0"/>
          </a:p>
          <a:p>
            <a:r>
              <a:rPr lang="ja-JP" altLang="en-US" dirty="0" smtClean="0"/>
              <a:t>・　立入調査を執行するための綿密な準備が必要。</a:t>
            </a:r>
            <a:endParaRPr lang="en-US" altLang="ja-JP" dirty="0" smtClean="0"/>
          </a:p>
          <a:p>
            <a:endParaRPr lang="ja-JP" altLang="ja-JP" dirty="0" smtClean="0"/>
          </a:p>
          <a:p>
            <a:r>
              <a:rPr lang="ja-JP" altLang="ja-JP" dirty="0" smtClean="0"/>
              <a:t>オ　立入調査の留意事項</a:t>
            </a:r>
          </a:p>
          <a:p>
            <a:r>
              <a:rPr lang="ja-JP" altLang="ja-JP" dirty="0" smtClean="0"/>
              <a:t>①　身分証明書</a:t>
            </a:r>
            <a:r>
              <a:rPr lang="ja-JP" altLang="en-US" dirty="0" smtClean="0"/>
              <a:t>の</a:t>
            </a:r>
            <a:r>
              <a:rPr lang="ja-JP" altLang="ja-JP" dirty="0" smtClean="0"/>
              <a:t>携帯（第</a:t>
            </a:r>
            <a:r>
              <a:rPr lang="en-US" altLang="ja-JP" dirty="0" smtClean="0"/>
              <a:t>11</a:t>
            </a:r>
            <a:r>
              <a:rPr lang="ja-JP" altLang="ja-JP" dirty="0" smtClean="0"/>
              <a:t>条第</a:t>
            </a:r>
            <a:r>
              <a:rPr lang="en-US" altLang="ja-JP" dirty="0" smtClean="0"/>
              <a:t>2</a:t>
            </a:r>
            <a:r>
              <a:rPr lang="ja-JP" altLang="ja-JP" dirty="0" smtClean="0"/>
              <a:t>項）（Ｐ</a:t>
            </a:r>
            <a:r>
              <a:rPr lang="en-US" altLang="ja-JP" dirty="0" smtClean="0"/>
              <a:t>54</a:t>
            </a:r>
            <a:r>
              <a:rPr lang="ja-JP" altLang="ja-JP" dirty="0" smtClean="0"/>
              <a:t>【参考例】「身分証明書」参照）</a:t>
            </a:r>
          </a:p>
          <a:p>
            <a:r>
              <a:rPr lang="ja-JP" altLang="ja-JP" dirty="0" smtClean="0"/>
              <a:t>②</a:t>
            </a:r>
            <a:r>
              <a:rPr lang="ja-JP" altLang="en-US" dirty="0" smtClean="0"/>
              <a:t>　</a:t>
            </a:r>
            <a:r>
              <a:rPr lang="ja-JP" altLang="ja-JP" dirty="0" smtClean="0"/>
              <a:t>立入調査の目的</a:t>
            </a:r>
            <a:r>
              <a:rPr lang="ja-JP" altLang="en-US" dirty="0" smtClean="0"/>
              <a:t>、</a:t>
            </a:r>
            <a:r>
              <a:rPr lang="ja-JP" altLang="ja-JP" dirty="0" smtClean="0"/>
              <a:t>確認したい事項、立入調査権を発動した理由など</a:t>
            </a:r>
            <a:r>
              <a:rPr lang="ja-JP" altLang="en-US" dirty="0" smtClean="0"/>
              <a:t>の</a:t>
            </a:r>
            <a:r>
              <a:rPr lang="ja-JP" altLang="ja-JP" dirty="0" smtClean="0"/>
              <a:t>説明</a:t>
            </a:r>
          </a:p>
          <a:p>
            <a:r>
              <a:rPr lang="ja-JP" altLang="ja-JP" dirty="0" smtClean="0"/>
              <a:t>③　保護の判断と実行</a:t>
            </a:r>
          </a:p>
          <a:p>
            <a:endParaRPr lang="en-US" altLang="ja-JP" dirty="0" smtClean="0"/>
          </a:p>
          <a:p>
            <a:r>
              <a:rPr lang="ja-JP" altLang="ja-JP" dirty="0" smtClean="0"/>
              <a:t>カ　調査記録の作成と関係書類等の整備</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323528" y="548680"/>
            <a:ext cx="4752528" cy="50405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23529" y="620690"/>
            <a:ext cx="8568952" cy="5078313"/>
          </a:xfrm>
          <a:prstGeom prst="rect">
            <a:avLst/>
          </a:prstGeom>
          <a:noFill/>
        </p:spPr>
        <p:txBody>
          <a:bodyPr wrap="square" rtlCol="0">
            <a:spAutoFit/>
          </a:bodyPr>
          <a:lstStyle/>
          <a:p>
            <a:r>
              <a:rPr lang="ja-JP" altLang="ja-JP" dirty="0" smtClean="0">
                <a:solidFill>
                  <a:schemeClr val="bg1"/>
                </a:solidFill>
              </a:rPr>
              <a:t>（６）積極的な介入の必要性が高い場合の対応</a:t>
            </a:r>
          </a:p>
          <a:p>
            <a:endParaRPr lang="en-US" altLang="ja-JP" dirty="0" smtClean="0"/>
          </a:p>
          <a:p>
            <a:r>
              <a:rPr lang="ja-JP" altLang="ja-JP" dirty="0" smtClean="0"/>
              <a:t>ア　障害者の保護（養護者との分離）</a:t>
            </a:r>
          </a:p>
          <a:p>
            <a:r>
              <a:rPr lang="ja-JP" altLang="en-US" dirty="0" smtClean="0"/>
              <a:t>　</a:t>
            </a:r>
            <a:r>
              <a:rPr lang="ja-JP" altLang="ja-JP" dirty="0" smtClean="0"/>
              <a:t>障害者の生命や身体に関わる危険性が高く、放置しておくと重大な結果を招くおそれが予測される場合や、他の方法では虐待の軽減が期待できない場合などには、障害者を保護するため、養護者等から分離する手段を検討。</a:t>
            </a:r>
          </a:p>
          <a:p>
            <a:endParaRPr lang="en-US" altLang="ja-JP" dirty="0" smtClean="0"/>
          </a:p>
          <a:p>
            <a:r>
              <a:rPr lang="ja-JP" altLang="ja-JP" dirty="0" smtClean="0"/>
              <a:t>　①　迅速な対応</a:t>
            </a:r>
          </a:p>
          <a:p>
            <a:r>
              <a:rPr lang="ja-JP" altLang="en-US" dirty="0" smtClean="0"/>
              <a:t>　・</a:t>
            </a:r>
            <a:r>
              <a:rPr lang="ja-JP" altLang="ja-JP" dirty="0" smtClean="0"/>
              <a:t>事案によっては、休日や夜間に関わりなくできる限り速やかに対応する。</a:t>
            </a:r>
          </a:p>
          <a:p>
            <a:endParaRPr lang="en-US" altLang="ja-JP" dirty="0" smtClean="0"/>
          </a:p>
          <a:p>
            <a:r>
              <a:rPr lang="ja-JP" altLang="ja-JP" dirty="0" smtClean="0"/>
              <a:t>　②　保護・分離の要否の判断</a:t>
            </a:r>
          </a:p>
          <a:p>
            <a:r>
              <a:rPr lang="ja-JP" altLang="en-US" dirty="0" smtClean="0"/>
              <a:t>　・</a:t>
            </a:r>
            <a:r>
              <a:rPr lang="ja-JP" altLang="ja-JP" dirty="0" smtClean="0"/>
              <a:t>障害者の保護・分離の必要性については、担当者個人ではなく、市町村として決定</a:t>
            </a:r>
            <a:r>
              <a:rPr lang="ja-JP" altLang="en-US" dirty="0" smtClean="0"/>
              <a:t>。</a:t>
            </a:r>
            <a:endParaRPr lang="en-US" altLang="ja-JP" dirty="0" smtClean="0"/>
          </a:p>
          <a:p>
            <a:r>
              <a:rPr lang="ja-JP" altLang="en-US" dirty="0" smtClean="0"/>
              <a:t>　・</a:t>
            </a:r>
            <a:r>
              <a:rPr lang="ja-JP" altLang="ja-JP" dirty="0" smtClean="0"/>
              <a:t>個別ケース会議等を通じ、関連機関・関係者との協議を行うなど客観的判断</a:t>
            </a:r>
            <a:r>
              <a:rPr lang="ja-JP" altLang="en-US" dirty="0" smtClean="0"/>
              <a:t>が必要</a:t>
            </a:r>
            <a:r>
              <a:rPr lang="ja-JP" altLang="ja-JP" dirty="0" smtClean="0"/>
              <a:t>。</a:t>
            </a:r>
          </a:p>
          <a:p>
            <a:endParaRPr lang="en-US" altLang="ja-JP" dirty="0" smtClean="0"/>
          </a:p>
          <a:p>
            <a:r>
              <a:rPr lang="ja-JP" altLang="ja-JP" dirty="0" smtClean="0"/>
              <a:t>　③　保護・分離の手段</a:t>
            </a:r>
          </a:p>
          <a:p>
            <a:r>
              <a:rPr lang="ja-JP" altLang="ja-JP" dirty="0" smtClean="0"/>
              <a:t>　</a:t>
            </a:r>
            <a:r>
              <a:rPr lang="ja-JP" altLang="en-US" dirty="0" smtClean="0"/>
              <a:t>・</a:t>
            </a:r>
            <a:r>
              <a:rPr lang="ja-JP" altLang="ja-JP" dirty="0" smtClean="0"/>
              <a:t>契約による障害福祉サービスの利用（短期入所、施設入所等）</a:t>
            </a:r>
            <a:r>
              <a:rPr lang="ja-JP" altLang="en-US" dirty="0" smtClean="0"/>
              <a:t>。</a:t>
            </a:r>
            <a:endParaRPr lang="en-US" altLang="ja-JP" dirty="0" smtClean="0"/>
          </a:p>
          <a:p>
            <a:r>
              <a:rPr lang="ja-JP" altLang="en-US" dirty="0" smtClean="0"/>
              <a:t>　・</a:t>
            </a:r>
            <a:r>
              <a:rPr lang="ja-JP" altLang="ja-JP" dirty="0" smtClean="0"/>
              <a:t>やむを得ない事由等による措置（施設入所、短期入所等）</a:t>
            </a:r>
            <a:r>
              <a:rPr lang="ja-JP" altLang="en-US" dirty="0" smtClean="0"/>
              <a:t>。</a:t>
            </a:r>
            <a:endParaRPr lang="en-US" altLang="ja-JP" dirty="0" smtClean="0"/>
          </a:p>
          <a:p>
            <a:r>
              <a:rPr lang="ja-JP" altLang="en-US" dirty="0" smtClean="0"/>
              <a:t>　・</a:t>
            </a:r>
            <a:r>
              <a:rPr lang="ja-JP" altLang="ja-JP" dirty="0" smtClean="0"/>
              <a:t>医療機関への一時入院、市町村独自事業による一時保護など</a:t>
            </a:r>
            <a:r>
              <a:rPr lang="ja-JP" altLang="en-US" dirty="0" smtClean="0"/>
              <a:t>。</a:t>
            </a:r>
            <a:endParaRPr kumimoji="1" lang="ja-JP" alt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79513" y="332658"/>
            <a:ext cx="8820472" cy="6186309"/>
          </a:xfrm>
          <a:prstGeom prst="rect">
            <a:avLst/>
          </a:prstGeom>
          <a:noFill/>
        </p:spPr>
        <p:txBody>
          <a:bodyPr wrap="square" rtlCol="0">
            <a:spAutoFit/>
          </a:bodyPr>
          <a:lstStyle/>
          <a:p>
            <a:pPr algn="just"/>
            <a:r>
              <a:rPr lang="ja-JP" altLang="ja-JP" dirty="0" smtClean="0"/>
              <a:t>イ　やむを得ない事由による措置</a:t>
            </a:r>
          </a:p>
          <a:p>
            <a:pPr algn="just"/>
            <a:r>
              <a:rPr lang="en-US" altLang="ja-JP" dirty="0" smtClean="0"/>
              <a:t>(</a:t>
            </a:r>
            <a:r>
              <a:rPr lang="ja-JP" altLang="ja-JP" dirty="0" smtClean="0"/>
              <a:t>ｱ</a:t>
            </a:r>
            <a:r>
              <a:rPr lang="en-US" altLang="ja-JP" dirty="0" smtClean="0"/>
              <a:t>)</a:t>
            </a:r>
            <a:r>
              <a:rPr lang="ja-JP" altLang="ja-JP" dirty="0" smtClean="0"/>
              <a:t>　やむを得ない事由による措置を行う場合</a:t>
            </a:r>
          </a:p>
          <a:p>
            <a:pPr algn="just"/>
            <a:r>
              <a:rPr lang="ja-JP" altLang="en-US" dirty="0" smtClean="0"/>
              <a:t>・</a:t>
            </a:r>
            <a:r>
              <a:rPr lang="ja-JP" altLang="ja-JP" dirty="0" smtClean="0"/>
              <a:t>「やむを得ない事由」によって契約による障害福祉サービスを利用することが著しく困難な</a:t>
            </a:r>
            <a:endParaRPr lang="en-US" altLang="ja-JP" dirty="0" smtClean="0"/>
          </a:p>
          <a:p>
            <a:pPr algn="just"/>
            <a:r>
              <a:rPr lang="ja-JP" altLang="en-US" dirty="0" smtClean="0"/>
              <a:t>　</a:t>
            </a:r>
            <a:r>
              <a:rPr lang="ja-JP" altLang="ja-JP" dirty="0" smtClean="0"/>
              <a:t>障害者に対して、市町村長が職権により障害福祉サービスを利用させることができる。</a:t>
            </a:r>
          </a:p>
          <a:p>
            <a:pPr algn="just"/>
            <a:r>
              <a:rPr lang="ja-JP" altLang="en-US" dirty="0" smtClean="0"/>
              <a:t>・</a:t>
            </a:r>
            <a:r>
              <a:rPr lang="ja-JP" altLang="ja-JP" dirty="0" smtClean="0"/>
              <a:t>障害者の生命又は身体に重大な危険が生じているおそれがあると認められる場合には、</a:t>
            </a:r>
            <a:endParaRPr lang="en-US" altLang="ja-JP" dirty="0" smtClean="0"/>
          </a:p>
          <a:p>
            <a:pPr algn="just"/>
            <a:r>
              <a:rPr lang="ja-JP" altLang="en-US" dirty="0" smtClean="0"/>
              <a:t>　</a:t>
            </a:r>
            <a:r>
              <a:rPr lang="ja-JP" altLang="ja-JP" dirty="0" smtClean="0"/>
              <a:t>障害者に対する養護者による障害者虐待の防止及び当該障害者の保護が図られるよう、</a:t>
            </a:r>
            <a:endParaRPr lang="en-US" altLang="ja-JP" dirty="0" smtClean="0"/>
          </a:p>
          <a:p>
            <a:pPr algn="just"/>
            <a:r>
              <a:rPr lang="ja-JP" altLang="en-US" dirty="0" smtClean="0"/>
              <a:t>　</a:t>
            </a:r>
            <a:r>
              <a:rPr lang="ja-JP" altLang="ja-JP" dirty="0" smtClean="0"/>
              <a:t>適切に身体障害者福祉法第</a:t>
            </a:r>
            <a:r>
              <a:rPr lang="en-US" altLang="ja-JP" dirty="0" smtClean="0"/>
              <a:t>18</a:t>
            </a:r>
            <a:r>
              <a:rPr lang="ja-JP" altLang="ja-JP" dirty="0" smtClean="0"/>
              <a:t>条第</a:t>
            </a:r>
            <a:r>
              <a:rPr lang="en-US" altLang="ja-JP" dirty="0" smtClean="0"/>
              <a:t>1</a:t>
            </a:r>
            <a:r>
              <a:rPr lang="ja-JP" altLang="ja-JP" dirty="0" smtClean="0"/>
              <a:t>項又は第</a:t>
            </a:r>
            <a:r>
              <a:rPr lang="en-US" altLang="ja-JP" dirty="0" smtClean="0"/>
              <a:t>2</a:t>
            </a:r>
            <a:r>
              <a:rPr lang="ja-JP" altLang="ja-JP" dirty="0" smtClean="0"/>
              <a:t>項（障害福祉サービス、障害者支援施設</a:t>
            </a:r>
            <a:endParaRPr lang="en-US" altLang="ja-JP" dirty="0" smtClean="0"/>
          </a:p>
          <a:p>
            <a:pPr algn="just"/>
            <a:r>
              <a:rPr lang="ja-JP" altLang="en-US" dirty="0" smtClean="0"/>
              <a:t>　</a:t>
            </a:r>
            <a:r>
              <a:rPr lang="ja-JP" altLang="ja-JP" dirty="0" smtClean="0"/>
              <a:t>等への入所等の措置）、知的障害者福祉法第</a:t>
            </a:r>
            <a:r>
              <a:rPr lang="en-US" altLang="ja-JP" dirty="0" smtClean="0"/>
              <a:t>15</a:t>
            </a:r>
            <a:r>
              <a:rPr lang="ja-JP" altLang="ja-JP" dirty="0" smtClean="0"/>
              <a:t>条の</a:t>
            </a:r>
            <a:r>
              <a:rPr lang="en-US" altLang="ja-JP" dirty="0" smtClean="0"/>
              <a:t>4</a:t>
            </a:r>
            <a:r>
              <a:rPr lang="ja-JP" altLang="ja-JP" dirty="0" smtClean="0"/>
              <a:t>又は第</a:t>
            </a:r>
            <a:r>
              <a:rPr lang="en-US" altLang="ja-JP" dirty="0" smtClean="0"/>
              <a:t>16</a:t>
            </a:r>
            <a:r>
              <a:rPr lang="ja-JP" altLang="ja-JP" dirty="0" smtClean="0"/>
              <a:t>条第</a:t>
            </a:r>
            <a:r>
              <a:rPr lang="en-US" altLang="ja-JP" dirty="0" smtClean="0"/>
              <a:t>1</a:t>
            </a:r>
            <a:r>
              <a:rPr lang="ja-JP" altLang="ja-JP" dirty="0" smtClean="0"/>
              <a:t>項第</a:t>
            </a:r>
            <a:r>
              <a:rPr lang="en-US" altLang="ja-JP" dirty="0" smtClean="0"/>
              <a:t>2</a:t>
            </a:r>
            <a:r>
              <a:rPr lang="ja-JP" altLang="ja-JP" dirty="0" smtClean="0"/>
              <a:t>号（障害福</a:t>
            </a:r>
            <a:endParaRPr lang="en-US" altLang="ja-JP" dirty="0" smtClean="0"/>
          </a:p>
          <a:p>
            <a:pPr algn="just"/>
            <a:r>
              <a:rPr lang="ja-JP" altLang="en-US" dirty="0" smtClean="0"/>
              <a:t>　</a:t>
            </a:r>
            <a:r>
              <a:rPr lang="ja-JP" altLang="ja-JP" dirty="0" smtClean="0"/>
              <a:t>祉サービス、障害者支援施設等への入所等の措置）の措置を講じること</a:t>
            </a:r>
            <a:r>
              <a:rPr lang="ja-JP" altLang="en-US" dirty="0" smtClean="0"/>
              <a:t>を</a:t>
            </a:r>
            <a:r>
              <a:rPr lang="ja-JP" altLang="ja-JP" dirty="0" smtClean="0"/>
              <a:t>規定。</a:t>
            </a:r>
            <a:endParaRPr lang="en-US" altLang="ja-JP" dirty="0" smtClean="0"/>
          </a:p>
          <a:p>
            <a:pPr algn="just"/>
            <a:r>
              <a:rPr lang="ja-JP" altLang="en-US" dirty="0" smtClean="0"/>
              <a:t>・</a:t>
            </a:r>
            <a:r>
              <a:rPr lang="ja-JP" altLang="ja-JP" dirty="0" smtClean="0">
                <a:solidFill>
                  <a:srgbClr val="FF0000"/>
                </a:solidFill>
              </a:rPr>
              <a:t>当該障害者が身体障害者及び知的障害者以外の障害者である場合は、身体障害者又</a:t>
            </a:r>
            <a:endParaRPr lang="en-US" altLang="ja-JP" dirty="0" smtClean="0">
              <a:solidFill>
                <a:srgbClr val="FF0000"/>
              </a:solidFill>
            </a:endParaRPr>
          </a:p>
          <a:p>
            <a:pPr algn="just"/>
            <a:r>
              <a:rPr lang="ja-JP" altLang="en-US" dirty="0" smtClean="0">
                <a:solidFill>
                  <a:srgbClr val="FF0000"/>
                </a:solidFill>
              </a:rPr>
              <a:t>　</a:t>
            </a:r>
            <a:r>
              <a:rPr lang="ja-JP" altLang="ja-JP" dirty="0" smtClean="0">
                <a:solidFill>
                  <a:srgbClr val="FF0000"/>
                </a:solidFill>
              </a:rPr>
              <a:t>は知的障害者とみなして、上記の規定を適用する</a:t>
            </a:r>
            <a:r>
              <a:rPr lang="ja-JP" altLang="ja-JP" dirty="0" smtClean="0"/>
              <a:t>（第</a:t>
            </a:r>
            <a:r>
              <a:rPr lang="en-US" altLang="ja-JP" dirty="0" smtClean="0"/>
              <a:t>9</a:t>
            </a:r>
            <a:r>
              <a:rPr lang="ja-JP" altLang="ja-JP" dirty="0" smtClean="0"/>
              <a:t>条第</a:t>
            </a:r>
            <a:r>
              <a:rPr lang="en-US" altLang="ja-JP" dirty="0" smtClean="0"/>
              <a:t>2</a:t>
            </a:r>
            <a:r>
              <a:rPr lang="ja-JP" altLang="ja-JP" dirty="0" smtClean="0"/>
              <a:t>項）。</a:t>
            </a:r>
          </a:p>
          <a:p>
            <a:pPr algn="just"/>
            <a:r>
              <a:rPr lang="en-US" altLang="ja-JP" dirty="0" smtClean="0"/>
              <a:t> </a:t>
            </a:r>
            <a:endParaRPr lang="ja-JP" altLang="ja-JP" dirty="0" smtClean="0"/>
          </a:p>
          <a:p>
            <a:pPr algn="just"/>
            <a:r>
              <a:rPr lang="en-US" altLang="ja-JP" dirty="0" smtClean="0"/>
              <a:t>(</a:t>
            </a:r>
            <a:r>
              <a:rPr lang="ja-JP" altLang="ja-JP" dirty="0" smtClean="0"/>
              <a:t>ｲ</a:t>
            </a:r>
            <a:r>
              <a:rPr lang="en-US" altLang="ja-JP" dirty="0" smtClean="0"/>
              <a:t>)</a:t>
            </a:r>
            <a:r>
              <a:rPr lang="ja-JP" altLang="ja-JP" dirty="0" smtClean="0"/>
              <a:t>　虐待を受けた障害者の措置のために必要な居室の確保</a:t>
            </a:r>
          </a:p>
          <a:p>
            <a:pPr algn="just"/>
            <a:r>
              <a:rPr lang="ja-JP" altLang="en-US" dirty="0" smtClean="0"/>
              <a:t>・</a:t>
            </a:r>
            <a:r>
              <a:rPr lang="ja-JP" altLang="ja-JP" dirty="0" smtClean="0"/>
              <a:t>市町村は、養護者による虐待を受けた障害者について、身体障害者福祉法又は知的障</a:t>
            </a:r>
            <a:endParaRPr lang="en-US" altLang="ja-JP" dirty="0" smtClean="0"/>
          </a:p>
          <a:p>
            <a:pPr algn="just"/>
            <a:r>
              <a:rPr lang="ja-JP" altLang="en-US" dirty="0" smtClean="0"/>
              <a:t>　</a:t>
            </a:r>
            <a:r>
              <a:rPr lang="ja-JP" altLang="ja-JP" dirty="0" smtClean="0"/>
              <a:t>害者福祉法の規定による措置を行うために必要な居室を確保するための措置を講ずる</a:t>
            </a:r>
            <a:endParaRPr lang="en-US" altLang="ja-JP" dirty="0" smtClean="0"/>
          </a:p>
          <a:p>
            <a:pPr algn="just"/>
            <a:r>
              <a:rPr lang="ja-JP" altLang="en-US" dirty="0" smtClean="0"/>
              <a:t>　</a:t>
            </a:r>
            <a:r>
              <a:rPr lang="ja-JP" altLang="ja-JP" dirty="0" smtClean="0"/>
              <a:t>（第</a:t>
            </a:r>
            <a:r>
              <a:rPr lang="en-US" altLang="ja-JP" dirty="0" smtClean="0"/>
              <a:t>10</a:t>
            </a:r>
            <a:r>
              <a:rPr lang="ja-JP" altLang="ja-JP" dirty="0" smtClean="0"/>
              <a:t>条）。</a:t>
            </a:r>
          </a:p>
          <a:p>
            <a:pPr algn="just"/>
            <a:r>
              <a:rPr lang="ja-JP" altLang="en-US" dirty="0" smtClean="0"/>
              <a:t>・</a:t>
            </a:r>
            <a:r>
              <a:rPr lang="ja-JP" altLang="ja-JP" dirty="0" smtClean="0"/>
              <a:t>障害者虐待防止対策支援事業の一時保護のための居室の確保等の活用</a:t>
            </a:r>
            <a:r>
              <a:rPr lang="ja-JP" altLang="en-US" dirty="0" smtClean="0"/>
              <a:t>など</a:t>
            </a:r>
            <a:r>
              <a:rPr lang="ja-JP" altLang="ja-JP" dirty="0" smtClean="0"/>
              <a:t>。</a:t>
            </a:r>
          </a:p>
          <a:p>
            <a:pPr algn="just"/>
            <a:r>
              <a:rPr lang="en-US" altLang="ja-JP" dirty="0" smtClean="0"/>
              <a:t> </a:t>
            </a:r>
            <a:endParaRPr lang="ja-JP" altLang="ja-JP" dirty="0" smtClean="0"/>
          </a:p>
          <a:p>
            <a:pPr algn="just"/>
            <a:r>
              <a:rPr lang="en-US" altLang="ja-JP" dirty="0" smtClean="0"/>
              <a:t>(</a:t>
            </a:r>
            <a:r>
              <a:rPr lang="ja-JP" altLang="ja-JP" dirty="0" smtClean="0"/>
              <a:t>ｳ</a:t>
            </a:r>
            <a:r>
              <a:rPr lang="en-US" altLang="ja-JP" dirty="0" smtClean="0"/>
              <a:t>)</a:t>
            </a:r>
            <a:r>
              <a:rPr lang="ja-JP" altLang="ja-JP" dirty="0" smtClean="0"/>
              <a:t>　面会の制限</a:t>
            </a:r>
          </a:p>
          <a:p>
            <a:pPr algn="just"/>
            <a:r>
              <a:rPr lang="ja-JP" altLang="en-US" dirty="0" smtClean="0"/>
              <a:t>・</a:t>
            </a:r>
            <a:r>
              <a:rPr lang="ja-JP" altLang="ja-JP" dirty="0" smtClean="0"/>
              <a:t>「やむを得ない事由による措置」が採られた場合、市町村長や障害者支援施設等の長は、</a:t>
            </a:r>
            <a:endParaRPr lang="en-US" altLang="ja-JP" dirty="0" smtClean="0"/>
          </a:p>
          <a:p>
            <a:pPr algn="just"/>
            <a:r>
              <a:rPr lang="ja-JP" altLang="en-US" dirty="0" smtClean="0"/>
              <a:t>　</a:t>
            </a:r>
            <a:r>
              <a:rPr lang="ja-JP" altLang="ja-JP" dirty="0" smtClean="0"/>
              <a:t>虐待の防止や障害者の保護の観点から、養護者と障害者の面会を制限することができる</a:t>
            </a:r>
            <a:endParaRPr lang="en-US" altLang="ja-JP" dirty="0" smtClean="0"/>
          </a:p>
          <a:p>
            <a:pPr algn="just"/>
            <a:r>
              <a:rPr lang="ja-JP" altLang="en-US" dirty="0" smtClean="0"/>
              <a:t>　</a:t>
            </a:r>
            <a:r>
              <a:rPr lang="ja-JP" altLang="ja-JP" dirty="0" smtClean="0"/>
              <a:t>（第</a:t>
            </a:r>
            <a:r>
              <a:rPr lang="en-US" altLang="ja-JP" dirty="0" smtClean="0"/>
              <a:t>13</a:t>
            </a:r>
            <a:r>
              <a:rPr lang="ja-JP" altLang="ja-JP" dirty="0" smtClean="0"/>
              <a:t>条）。</a:t>
            </a:r>
            <a:endParaRPr kumimoji="1" lang="ja-JP" alt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9" y="260649"/>
            <a:ext cx="8568952" cy="6740307"/>
          </a:xfrm>
          <a:prstGeom prst="rect">
            <a:avLst/>
          </a:prstGeom>
          <a:noFill/>
        </p:spPr>
        <p:txBody>
          <a:bodyPr wrap="square" rtlCol="0">
            <a:spAutoFit/>
          </a:bodyPr>
          <a:lstStyle/>
          <a:p>
            <a:r>
              <a:rPr lang="en-US" altLang="ja-JP" dirty="0" smtClean="0"/>
              <a:t>(</a:t>
            </a:r>
            <a:r>
              <a:rPr lang="ja-JP" altLang="ja-JP" dirty="0" smtClean="0"/>
              <a:t>ｴ</a:t>
            </a:r>
            <a:r>
              <a:rPr lang="en-US" altLang="ja-JP" dirty="0" smtClean="0"/>
              <a:t>)</a:t>
            </a:r>
            <a:r>
              <a:rPr lang="ja-JP" altLang="ja-JP" dirty="0" smtClean="0"/>
              <a:t>　措置後の対応</a:t>
            </a:r>
          </a:p>
          <a:p>
            <a:r>
              <a:rPr lang="ja-JP" altLang="en-US" dirty="0" smtClean="0"/>
              <a:t>　・</a:t>
            </a:r>
            <a:r>
              <a:rPr lang="ja-JP" altLang="ja-JP" dirty="0" smtClean="0"/>
              <a:t>虐待に対する恐怖心や不安</a:t>
            </a:r>
            <a:r>
              <a:rPr lang="ja-JP" altLang="en-US" dirty="0" smtClean="0"/>
              <a:t>、</a:t>
            </a:r>
            <a:r>
              <a:rPr lang="ja-JP" altLang="ja-JP" dirty="0" smtClean="0"/>
              <a:t>慣れない環境で</a:t>
            </a:r>
            <a:r>
              <a:rPr lang="ja-JP" altLang="en-US" dirty="0" smtClean="0"/>
              <a:t>の</a:t>
            </a:r>
            <a:r>
              <a:rPr lang="ja-JP" altLang="ja-JP" dirty="0" smtClean="0"/>
              <a:t>生活</a:t>
            </a:r>
            <a:r>
              <a:rPr lang="ja-JP" altLang="en-US" dirty="0" smtClean="0"/>
              <a:t>など</a:t>
            </a:r>
            <a:r>
              <a:rPr lang="ja-JP" altLang="ja-JP" dirty="0" smtClean="0"/>
              <a:t>に対する精神的な支援。</a:t>
            </a:r>
          </a:p>
          <a:p>
            <a:r>
              <a:rPr lang="ja-JP" altLang="en-US" dirty="0" smtClean="0"/>
              <a:t>　・</a:t>
            </a:r>
            <a:r>
              <a:rPr lang="ja-JP" altLang="ja-JP" dirty="0" smtClean="0"/>
              <a:t>障害者が安心して生活を送れる居所を確保するための支援。</a:t>
            </a:r>
          </a:p>
          <a:p>
            <a:r>
              <a:rPr lang="ja-JP" altLang="en-US" dirty="0" smtClean="0"/>
              <a:t>　・</a:t>
            </a:r>
            <a:r>
              <a:rPr lang="ja-JP" altLang="ja-JP" dirty="0" smtClean="0"/>
              <a:t>年金の搾取などが行われていた場合、口座を変更するなど関係機関との連携。</a:t>
            </a:r>
          </a:p>
          <a:p>
            <a:r>
              <a:rPr lang="ja-JP" altLang="en-US" dirty="0" smtClean="0"/>
              <a:t>　・</a:t>
            </a:r>
            <a:r>
              <a:rPr lang="ja-JP" altLang="ja-JP" dirty="0" smtClean="0"/>
              <a:t>養護者に対</a:t>
            </a:r>
            <a:r>
              <a:rPr lang="ja-JP" altLang="en-US" dirty="0" smtClean="0"/>
              <a:t>する</a:t>
            </a:r>
            <a:r>
              <a:rPr lang="ja-JP" altLang="ja-JP" dirty="0" smtClean="0"/>
              <a:t>、保護した障害者と同様</a:t>
            </a:r>
            <a:r>
              <a:rPr lang="ja-JP" altLang="en-US" dirty="0" smtClean="0"/>
              <a:t>の</a:t>
            </a:r>
            <a:r>
              <a:rPr lang="ja-JP" altLang="ja-JP" dirty="0" smtClean="0"/>
              <a:t>精神的な支援</a:t>
            </a:r>
            <a:r>
              <a:rPr lang="ja-JP" altLang="en-US" dirty="0" smtClean="0"/>
              <a:t>。</a:t>
            </a:r>
            <a:endParaRPr lang="en-US" altLang="ja-JP" dirty="0" smtClean="0"/>
          </a:p>
          <a:p>
            <a:r>
              <a:rPr lang="ja-JP" altLang="en-US" dirty="0" smtClean="0"/>
              <a:t>　・養護者の抱える</a:t>
            </a:r>
            <a:r>
              <a:rPr lang="ja-JP" altLang="ja-JP" dirty="0" smtClean="0"/>
              <a:t>経済的問題についての相談機関を紹介するなど</a:t>
            </a:r>
            <a:r>
              <a:rPr lang="ja-JP" altLang="en-US" dirty="0" smtClean="0"/>
              <a:t>の支援</a:t>
            </a:r>
            <a:r>
              <a:rPr lang="ja-JP" altLang="ja-JP" dirty="0" smtClean="0"/>
              <a:t>。</a:t>
            </a:r>
          </a:p>
          <a:p>
            <a:r>
              <a:rPr lang="en-US" altLang="ja-JP" dirty="0" smtClean="0"/>
              <a:t> </a:t>
            </a:r>
            <a:endParaRPr lang="ja-JP" altLang="ja-JP" dirty="0" smtClean="0"/>
          </a:p>
          <a:p>
            <a:r>
              <a:rPr lang="en-US" altLang="ja-JP" dirty="0" smtClean="0"/>
              <a:t>(</a:t>
            </a:r>
            <a:r>
              <a:rPr lang="ja-JP" altLang="ja-JP" dirty="0" smtClean="0"/>
              <a:t>ｵ</a:t>
            </a:r>
            <a:r>
              <a:rPr lang="en-US" altLang="ja-JP" dirty="0" smtClean="0"/>
              <a:t>)</a:t>
            </a:r>
            <a:r>
              <a:rPr lang="ja-JP" altLang="ja-JP" dirty="0" smtClean="0"/>
              <a:t>　措置の解除</a:t>
            </a:r>
          </a:p>
          <a:p>
            <a:r>
              <a:rPr lang="ja-JP" altLang="ja-JP" dirty="0" smtClean="0"/>
              <a:t>　①　自立した生活に移行する場合</a:t>
            </a:r>
            <a:r>
              <a:rPr lang="ja-JP" altLang="en-US" dirty="0" smtClean="0"/>
              <a:t>。</a:t>
            </a:r>
            <a:endParaRPr lang="ja-JP" altLang="ja-JP" dirty="0" smtClean="0"/>
          </a:p>
          <a:p>
            <a:r>
              <a:rPr lang="ja-JP" altLang="ja-JP" dirty="0" smtClean="0"/>
              <a:t>　②　家庭へ戻る場合</a:t>
            </a:r>
            <a:r>
              <a:rPr lang="ja-JP" altLang="en-US" dirty="0" smtClean="0"/>
              <a:t>。</a:t>
            </a:r>
            <a:endParaRPr lang="ja-JP" altLang="ja-JP" dirty="0" smtClean="0"/>
          </a:p>
          <a:p>
            <a:r>
              <a:rPr lang="ja-JP" altLang="ja-JP" dirty="0" smtClean="0"/>
              <a:t>　③　障害福祉サービスの申請や契約が可能になり、契約入所になる場合</a:t>
            </a:r>
            <a:r>
              <a:rPr lang="ja-JP" altLang="en-US" dirty="0" smtClean="0"/>
              <a:t>。</a:t>
            </a:r>
            <a:endParaRPr lang="ja-JP" altLang="ja-JP" dirty="0" smtClean="0"/>
          </a:p>
          <a:p>
            <a:r>
              <a:rPr lang="ja-JP" altLang="en-US" dirty="0" smtClean="0"/>
              <a:t>　　　</a:t>
            </a:r>
            <a:r>
              <a:rPr lang="ja-JP" altLang="ja-JP" dirty="0" smtClean="0"/>
              <a:t>措置継続</a:t>
            </a:r>
            <a:r>
              <a:rPr lang="ja-JP" altLang="en-US" dirty="0" smtClean="0"/>
              <a:t>中においても</a:t>
            </a:r>
            <a:r>
              <a:rPr lang="ja-JP" altLang="ja-JP" dirty="0" smtClean="0"/>
              <a:t>、グループホーム・ケアホームを検討した方がよい場合</a:t>
            </a:r>
            <a:r>
              <a:rPr lang="ja-JP" altLang="en-US" dirty="0" smtClean="0"/>
              <a:t>も</a:t>
            </a:r>
            <a:r>
              <a:rPr lang="ja-JP" altLang="ja-JP" dirty="0" smtClean="0"/>
              <a:t>。</a:t>
            </a:r>
          </a:p>
          <a:p>
            <a:r>
              <a:rPr lang="en-US" altLang="ja-JP" dirty="0" smtClean="0"/>
              <a:t> </a:t>
            </a:r>
            <a:endParaRPr lang="ja-JP" altLang="ja-JP" dirty="0" smtClean="0"/>
          </a:p>
          <a:p>
            <a:r>
              <a:rPr lang="ja-JP" altLang="ja-JP" dirty="0" smtClean="0"/>
              <a:t>（７）その他の障害者支援</a:t>
            </a:r>
          </a:p>
          <a:p>
            <a:r>
              <a:rPr lang="ja-JP" altLang="en-US" dirty="0" smtClean="0"/>
              <a:t>　</a:t>
            </a:r>
            <a:r>
              <a:rPr lang="ja-JP" altLang="ja-JP" dirty="0" smtClean="0"/>
              <a:t>国及び地方公共団体は、障害者虐待を受けた障害者が地域で自立した生活を営むことができるよう、居住の場所の確保、就業の支援その他の必要な施策を講ずるものとする（第</a:t>
            </a:r>
            <a:r>
              <a:rPr lang="en-US" altLang="ja-JP" dirty="0" smtClean="0"/>
              <a:t>41</a:t>
            </a:r>
            <a:r>
              <a:rPr lang="ja-JP" altLang="ja-JP" dirty="0" smtClean="0"/>
              <a:t>条）。</a:t>
            </a:r>
          </a:p>
          <a:p>
            <a:r>
              <a:rPr lang="en-US" altLang="ja-JP" dirty="0" smtClean="0"/>
              <a:t> </a:t>
            </a:r>
          </a:p>
          <a:p>
            <a:r>
              <a:rPr lang="ja-JP" altLang="ja-JP" dirty="0" smtClean="0"/>
              <a:t>○　適切な障害福祉サービス等の導入</a:t>
            </a:r>
          </a:p>
          <a:p>
            <a:r>
              <a:rPr lang="ja-JP" altLang="en-US" dirty="0" smtClean="0"/>
              <a:t>　・</a:t>
            </a:r>
            <a:r>
              <a:rPr lang="ja-JP" altLang="ja-JP" dirty="0" smtClean="0"/>
              <a:t>障害者本人に対する支援</a:t>
            </a:r>
            <a:r>
              <a:rPr lang="ja-JP" altLang="en-US" dirty="0" smtClean="0"/>
              <a:t>、</a:t>
            </a:r>
            <a:r>
              <a:rPr lang="ja-JP" altLang="ja-JP" dirty="0" smtClean="0"/>
              <a:t>養護者の介護負担軽減の</a:t>
            </a:r>
            <a:r>
              <a:rPr lang="ja-JP" altLang="en-US" dirty="0" smtClean="0"/>
              <a:t>ための</a:t>
            </a:r>
            <a:r>
              <a:rPr lang="ja-JP" altLang="ja-JP" dirty="0" smtClean="0"/>
              <a:t>サービスの導入。</a:t>
            </a:r>
          </a:p>
          <a:p>
            <a:r>
              <a:rPr lang="ja-JP" altLang="en-US" dirty="0" smtClean="0"/>
              <a:t>　・</a:t>
            </a:r>
            <a:r>
              <a:rPr lang="ja-JP" altLang="ja-JP" dirty="0" smtClean="0"/>
              <a:t>医療機関への受診が必要な場合、専門医を紹介し、診断・治療につなげ</a:t>
            </a:r>
            <a:r>
              <a:rPr lang="ja-JP" altLang="en-US" dirty="0" smtClean="0"/>
              <a:t>る</a:t>
            </a:r>
            <a:r>
              <a:rPr lang="ja-JP" altLang="ja-JP" dirty="0" smtClean="0"/>
              <a:t>。</a:t>
            </a:r>
          </a:p>
          <a:p>
            <a:r>
              <a:rPr lang="ja-JP" altLang="en-US" dirty="0" smtClean="0"/>
              <a:t>　・</a:t>
            </a:r>
            <a:r>
              <a:rPr lang="ja-JP" altLang="ja-JP" dirty="0" smtClean="0"/>
              <a:t>経済的な困窮がある場合には、生活保護を検討。</a:t>
            </a:r>
            <a:endParaRPr lang="en-US" altLang="ja-JP" dirty="0" smtClean="0"/>
          </a:p>
          <a:p>
            <a:r>
              <a:rPr lang="ja-JP" altLang="en-US" dirty="0" smtClean="0"/>
              <a:t>　・</a:t>
            </a:r>
            <a:r>
              <a:rPr lang="ja-JP" altLang="ja-JP" dirty="0" smtClean="0"/>
              <a:t>就業が必要な場合には、就労関係機関と連携して対応。</a:t>
            </a:r>
          </a:p>
          <a:p>
            <a:endParaRPr kumimoji="1" lang="ja-JP" alt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323529" y="260648"/>
            <a:ext cx="3744416" cy="50405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23529" y="332658"/>
            <a:ext cx="8496944" cy="5632311"/>
          </a:xfrm>
          <a:prstGeom prst="rect">
            <a:avLst/>
          </a:prstGeom>
          <a:noFill/>
        </p:spPr>
        <p:txBody>
          <a:bodyPr wrap="square" rtlCol="0">
            <a:spAutoFit/>
          </a:bodyPr>
          <a:lstStyle/>
          <a:p>
            <a:r>
              <a:rPr lang="ja-JP" altLang="ja-JP" dirty="0" smtClean="0">
                <a:solidFill>
                  <a:schemeClr val="bg1"/>
                </a:solidFill>
              </a:rPr>
              <a:t>（８）養護者（家族等）への支援</a:t>
            </a:r>
            <a:r>
              <a:rPr lang="ja-JP" altLang="en-US" dirty="0" smtClean="0">
                <a:solidFill>
                  <a:schemeClr val="bg1"/>
                </a:solidFill>
              </a:rPr>
              <a:t>（</a:t>
            </a:r>
            <a:r>
              <a:rPr lang="en-US" altLang="ja-JP" dirty="0" smtClean="0">
                <a:solidFill>
                  <a:schemeClr val="bg1"/>
                </a:solidFill>
              </a:rPr>
              <a:t>P.62</a:t>
            </a:r>
            <a:r>
              <a:rPr lang="ja-JP" altLang="en-US" dirty="0" smtClean="0">
                <a:solidFill>
                  <a:schemeClr val="bg1"/>
                </a:solidFill>
              </a:rPr>
              <a:t>）</a:t>
            </a:r>
            <a:endParaRPr lang="ja-JP" altLang="ja-JP" dirty="0" smtClean="0">
              <a:solidFill>
                <a:schemeClr val="bg1"/>
              </a:solidFill>
            </a:endParaRPr>
          </a:p>
          <a:p>
            <a:r>
              <a:rPr lang="en-US" altLang="ja-JP" dirty="0" smtClean="0"/>
              <a:t> </a:t>
            </a:r>
            <a:endParaRPr lang="ja-JP" altLang="ja-JP" dirty="0" smtClean="0"/>
          </a:p>
          <a:p>
            <a:r>
              <a:rPr lang="ja-JP" altLang="ja-JP" dirty="0" smtClean="0"/>
              <a:t>ア　養護者（家族等）支援の意義</a:t>
            </a:r>
          </a:p>
          <a:p>
            <a:r>
              <a:rPr lang="ja-JP" altLang="ja-JP" dirty="0" smtClean="0"/>
              <a:t>　</a:t>
            </a:r>
            <a:r>
              <a:rPr lang="ja-JP" altLang="en-US" dirty="0" smtClean="0"/>
              <a:t>　 </a:t>
            </a:r>
            <a:r>
              <a:rPr lang="ja-JP" altLang="ja-JP" dirty="0" smtClean="0"/>
              <a:t>養護者に対する相談、指導及び助言その他必要な措置を講じる（第</a:t>
            </a:r>
            <a:r>
              <a:rPr lang="en-US" altLang="ja-JP" dirty="0" smtClean="0"/>
              <a:t>14</a:t>
            </a:r>
            <a:r>
              <a:rPr lang="ja-JP" altLang="ja-JP" dirty="0" smtClean="0"/>
              <a:t>条第</a:t>
            </a:r>
            <a:r>
              <a:rPr lang="en-US" altLang="ja-JP" dirty="0" smtClean="0"/>
              <a:t>1</a:t>
            </a:r>
            <a:r>
              <a:rPr lang="ja-JP" altLang="ja-JP" dirty="0" smtClean="0"/>
              <a:t>項）。</a:t>
            </a:r>
          </a:p>
          <a:p>
            <a:r>
              <a:rPr lang="ja-JP" altLang="ja-JP" dirty="0" smtClean="0"/>
              <a:t>　①　養護者との間に信頼関係を確立する</a:t>
            </a:r>
          </a:p>
          <a:p>
            <a:r>
              <a:rPr lang="ja-JP" altLang="en-US" dirty="0" smtClean="0"/>
              <a:t>　</a:t>
            </a:r>
            <a:r>
              <a:rPr lang="ja-JP" altLang="ja-JP" dirty="0" smtClean="0"/>
              <a:t>②　家族関係の回復・生活の安定</a:t>
            </a:r>
          </a:p>
          <a:p>
            <a:r>
              <a:rPr lang="ja-JP" altLang="ja-JP" dirty="0" smtClean="0"/>
              <a:t>　③　養護者の介護負担・介護ストレスの軽減を図る、ねぎらう</a:t>
            </a:r>
          </a:p>
          <a:p>
            <a:r>
              <a:rPr lang="ja-JP" altLang="en-US" dirty="0" smtClean="0"/>
              <a:t>　</a:t>
            </a:r>
            <a:r>
              <a:rPr lang="ja-JP" altLang="ja-JP" dirty="0" smtClean="0"/>
              <a:t>④　養護者への専門的な支援</a:t>
            </a:r>
          </a:p>
          <a:p>
            <a:r>
              <a:rPr lang="en-US" altLang="ja-JP" dirty="0" smtClean="0"/>
              <a:t> </a:t>
            </a:r>
            <a:endParaRPr lang="ja-JP" altLang="ja-JP" dirty="0" smtClean="0"/>
          </a:p>
          <a:p>
            <a:r>
              <a:rPr lang="ja-JP" altLang="ja-JP" dirty="0" smtClean="0"/>
              <a:t>イ　養護者支援のためのショートステイ居室の確保</a:t>
            </a:r>
          </a:p>
          <a:p>
            <a:r>
              <a:rPr lang="en-US" altLang="ja-JP" dirty="0" smtClean="0"/>
              <a:t> </a:t>
            </a:r>
            <a:r>
              <a:rPr lang="ja-JP" altLang="en-US" dirty="0" smtClean="0"/>
              <a:t>  </a:t>
            </a:r>
            <a:r>
              <a:rPr lang="ja-JP" altLang="ja-JP" dirty="0" smtClean="0"/>
              <a:t>①　法的根拠</a:t>
            </a:r>
          </a:p>
          <a:p>
            <a:r>
              <a:rPr lang="ja-JP" altLang="ja-JP" dirty="0" smtClean="0"/>
              <a:t>　　障害者を短期間施設に入所させ、養護者の負担軽減を図るため、必要となる居室を</a:t>
            </a:r>
            <a:r>
              <a:rPr lang="ja-JP" altLang="en-US" dirty="0" smtClean="0"/>
              <a:t>　</a:t>
            </a:r>
            <a:endParaRPr lang="en-US" altLang="ja-JP" dirty="0" smtClean="0"/>
          </a:p>
          <a:p>
            <a:r>
              <a:rPr lang="ja-JP" altLang="en-US" dirty="0" smtClean="0"/>
              <a:t>　　</a:t>
            </a:r>
            <a:r>
              <a:rPr lang="ja-JP" altLang="ja-JP" dirty="0" smtClean="0"/>
              <a:t>確保するための措置を講ずる（第</a:t>
            </a:r>
            <a:r>
              <a:rPr lang="en-US" altLang="ja-JP" dirty="0" smtClean="0"/>
              <a:t>14</a:t>
            </a:r>
            <a:r>
              <a:rPr lang="ja-JP" altLang="ja-JP" dirty="0" smtClean="0"/>
              <a:t>条第</a:t>
            </a:r>
            <a:r>
              <a:rPr lang="en-US" altLang="ja-JP" dirty="0" smtClean="0"/>
              <a:t>2</a:t>
            </a:r>
            <a:r>
              <a:rPr lang="ja-JP" altLang="ja-JP" dirty="0" smtClean="0"/>
              <a:t>項）。</a:t>
            </a:r>
          </a:p>
          <a:p>
            <a:r>
              <a:rPr lang="ja-JP" altLang="ja-JP" dirty="0" smtClean="0"/>
              <a:t>　②　居室の確保策</a:t>
            </a:r>
          </a:p>
          <a:p>
            <a:r>
              <a:rPr lang="ja-JP" altLang="ja-JP" dirty="0" smtClean="0"/>
              <a:t>　　市町村独自に短期入所するための居室を確保</a:t>
            </a:r>
            <a:r>
              <a:rPr lang="ja-JP" altLang="en-US" dirty="0" smtClean="0"/>
              <a:t>。</a:t>
            </a:r>
            <a:endParaRPr lang="en-US" altLang="ja-JP" dirty="0" smtClean="0"/>
          </a:p>
          <a:p>
            <a:r>
              <a:rPr lang="ja-JP" altLang="en-US" dirty="0" smtClean="0"/>
              <a:t>　　</a:t>
            </a:r>
            <a:r>
              <a:rPr lang="ja-JP" altLang="ja-JP" dirty="0" smtClean="0"/>
              <a:t>障害者虐待防止対策支援事業（国庫補助事業）</a:t>
            </a:r>
            <a:r>
              <a:rPr lang="ja-JP" altLang="en-US" dirty="0" smtClean="0"/>
              <a:t>の</a:t>
            </a:r>
            <a:r>
              <a:rPr lang="ja-JP" altLang="ja-JP" dirty="0" smtClean="0"/>
              <a:t>活用。</a:t>
            </a:r>
          </a:p>
          <a:p>
            <a:r>
              <a:rPr lang="ja-JP" altLang="ja-JP" dirty="0" smtClean="0"/>
              <a:t>　③　継続的な関わり</a:t>
            </a:r>
          </a:p>
          <a:p>
            <a:r>
              <a:rPr lang="ja-JP" altLang="ja-JP" dirty="0" smtClean="0"/>
              <a:t>　　障害者本人</a:t>
            </a:r>
            <a:r>
              <a:rPr lang="ja-JP" altLang="en-US" dirty="0" smtClean="0"/>
              <a:t>、</a:t>
            </a:r>
            <a:r>
              <a:rPr lang="ja-JP" altLang="ja-JP" dirty="0" smtClean="0"/>
              <a:t>養護者等と定期的に関わりを持ち、今後の生活に対する希望などを把</a:t>
            </a:r>
            <a:r>
              <a:rPr lang="ja-JP" altLang="en-US" dirty="0" smtClean="0"/>
              <a:t>　</a:t>
            </a:r>
            <a:endParaRPr lang="en-US" altLang="ja-JP" dirty="0" smtClean="0"/>
          </a:p>
          <a:p>
            <a:r>
              <a:rPr lang="ja-JP" altLang="en-US" dirty="0" smtClean="0"/>
              <a:t>　　</a:t>
            </a:r>
            <a:r>
              <a:rPr lang="ja-JP" altLang="ja-JP" dirty="0" smtClean="0"/>
              <a:t>握しながら適切な相談、助言等の支援を行う。</a:t>
            </a:r>
          </a:p>
          <a:p>
            <a:endParaRPr kumimoji="1" lang="ja-JP" alt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251520" y="188640"/>
            <a:ext cx="3600400" cy="50405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3" name="角丸四角形 2"/>
          <p:cNvSpPr/>
          <p:nvPr/>
        </p:nvSpPr>
        <p:spPr>
          <a:xfrm>
            <a:off x="323528" y="2708920"/>
            <a:ext cx="8424936" cy="3744416"/>
          </a:xfrm>
          <a:prstGeom prst="round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23529" y="260648"/>
            <a:ext cx="8568952" cy="2308324"/>
          </a:xfrm>
          <a:prstGeom prst="rect">
            <a:avLst/>
          </a:prstGeom>
          <a:noFill/>
        </p:spPr>
        <p:txBody>
          <a:bodyPr wrap="square" rtlCol="0">
            <a:spAutoFit/>
          </a:bodyPr>
          <a:lstStyle/>
          <a:p>
            <a:r>
              <a:rPr lang="ja-JP" altLang="ja-JP" dirty="0" smtClean="0">
                <a:solidFill>
                  <a:schemeClr val="bg1"/>
                </a:solidFill>
              </a:rPr>
              <a:t>（９）成年後見制度等の活用</a:t>
            </a:r>
            <a:r>
              <a:rPr lang="ja-JP" altLang="en-US" dirty="0" smtClean="0">
                <a:solidFill>
                  <a:schemeClr val="bg1"/>
                </a:solidFill>
              </a:rPr>
              <a:t>（</a:t>
            </a:r>
            <a:r>
              <a:rPr lang="en-US" altLang="ja-JP" dirty="0" smtClean="0">
                <a:solidFill>
                  <a:schemeClr val="bg1"/>
                </a:solidFill>
              </a:rPr>
              <a:t>P.63</a:t>
            </a:r>
            <a:r>
              <a:rPr lang="ja-JP" altLang="en-US" dirty="0" smtClean="0">
                <a:solidFill>
                  <a:schemeClr val="bg1"/>
                </a:solidFill>
              </a:rPr>
              <a:t>）</a:t>
            </a:r>
            <a:endParaRPr lang="en-US" altLang="ja-JP" dirty="0" smtClean="0">
              <a:solidFill>
                <a:schemeClr val="bg1"/>
              </a:solidFill>
            </a:endParaRPr>
          </a:p>
          <a:p>
            <a:endParaRPr lang="en-US" altLang="ja-JP" dirty="0" smtClean="0"/>
          </a:p>
          <a:p>
            <a:r>
              <a:rPr lang="ja-JP" altLang="en-US" dirty="0" smtClean="0"/>
              <a:t>・</a:t>
            </a:r>
            <a:r>
              <a:rPr lang="ja-JP" altLang="ja-JP" dirty="0" smtClean="0"/>
              <a:t>適切に市町村長による成年後見制度の利用開始の審判請求を行うこと（第</a:t>
            </a:r>
            <a:r>
              <a:rPr lang="en-US" altLang="ja-JP" dirty="0" smtClean="0"/>
              <a:t>9</a:t>
            </a:r>
            <a:r>
              <a:rPr lang="ja-JP" altLang="ja-JP" dirty="0" smtClean="0"/>
              <a:t>条第</a:t>
            </a:r>
            <a:r>
              <a:rPr lang="en-US" altLang="ja-JP" dirty="0" smtClean="0"/>
              <a:t>3</a:t>
            </a:r>
            <a:r>
              <a:rPr lang="ja-JP" altLang="ja-JP" dirty="0" smtClean="0"/>
              <a:t>項）。</a:t>
            </a:r>
          </a:p>
          <a:p>
            <a:r>
              <a:rPr lang="ja-JP" altLang="en-US" dirty="0" smtClean="0"/>
              <a:t>・</a:t>
            </a:r>
            <a:r>
              <a:rPr lang="ja-JP" altLang="ja-JP" dirty="0" smtClean="0"/>
              <a:t>国や地方公共団体が成年後見制度利用の経済的負担軽減措置を図ること（第</a:t>
            </a:r>
            <a:r>
              <a:rPr lang="en-US" altLang="ja-JP" dirty="0" smtClean="0"/>
              <a:t>44</a:t>
            </a:r>
            <a:r>
              <a:rPr lang="ja-JP" altLang="ja-JP" dirty="0" smtClean="0"/>
              <a:t>条）。</a:t>
            </a:r>
          </a:p>
          <a:p>
            <a:endParaRPr lang="en-US" altLang="ja-JP" dirty="0" smtClean="0"/>
          </a:p>
          <a:p>
            <a:r>
              <a:rPr lang="en-US" altLang="ja-JP" dirty="0" smtClean="0"/>
              <a:t>※</a:t>
            </a:r>
            <a:r>
              <a:rPr lang="ja-JP" altLang="ja-JP" dirty="0" smtClean="0"/>
              <a:t>平成２４年４月施行の障害者自立支援法の一部改正により、市町村における成年後</a:t>
            </a:r>
            <a:endParaRPr lang="en-US" altLang="ja-JP" dirty="0" smtClean="0"/>
          </a:p>
          <a:p>
            <a:r>
              <a:rPr lang="ja-JP" altLang="en-US" dirty="0" smtClean="0"/>
              <a:t>　　</a:t>
            </a:r>
            <a:r>
              <a:rPr lang="ja-JP" altLang="ja-JP" dirty="0" smtClean="0"/>
              <a:t>見制度利用支援事業が必須事業化。</a:t>
            </a:r>
          </a:p>
          <a:p>
            <a:r>
              <a:rPr lang="en-US" altLang="ja-JP" dirty="0" smtClean="0"/>
              <a:t>※</a:t>
            </a:r>
            <a:r>
              <a:rPr lang="ja-JP" altLang="ja-JP" dirty="0" smtClean="0"/>
              <a:t>日常生活自立支援事業の活用も検討。</a:t>
            </a:r>
            <a:r>
              <a:rPr lang="ja-JP" altLang="en-US" dirty="0" smtClean="0"/>
              <a:t>（</a:t>
            </a:r>
            <a:r>
              <a:rPr lang="en-US" altLang="ja-JP" dirty="0" smtClean="0"/>
              <a:t>P.66</a:t>
            </a:r>
            <a:r>
              <a:rPr lang="ja-JP" altLang="en-US" dirty="0" smtClean="0"/>
              <a:t>）</a:t>
            </a:r>
            <a:r>
              <a:rPr lang="en-US" altLang="ja-JP" dirty="0" smtClean="0"/>
              <a:t> </a:t>
            </a:r>
          </a:p>
        </p:txBody>
      </p:sp>
      <p:sp>
        <p:nvSpPr>
          <p:cNvPr id="5" name="テキスト ボックス 4"/>
          <p:cNvSpPr txBox="1"/>
          <p:nvPr/>
        </p:nvSpPr>
        <p:spPr>
          <a:xfrm>
            <a:off x="611560" y="2924945"/>
            <a:ext cx="7848872" cy="3416320"/>
          </a:xfrm>
          <a:prstGeom prst="rect">
            <a:avLst/>
          </a:prstGeom>
          <a:noFill/>
        </p:spPr>
        <p:txBody>
          <a:bodyPr wrap="square" rtlCol="0">
            <a:spAutoFit/>
          </a:bodyPr>
          <a:lstStyle/>
          <a:p>
            <a:pPr algn="ctr"/>
            <a:r>
              <a:rPr lang="ja-JP" altLang="ja-JP" dirty="0" smtClean="0"/>
              <a:t>市町村長申立てについて</a:t>
            </a:r>
          </a:p>
          <a:p>
            <a:pPr algn="just"/>
            <a:r>
              <a:rPr lang="en-US" altLang="ja-JP" dirty="0" smtClean="0"/>
              <a:t> </a:t>
            </a:r>
            <a:endParaRPr lang="ja-JP" altLang="ja-JP" dirty="0" smtClean="0"/>
          </a:p>
          <a:p>
            <a:pPr algn="just"/>
            <a:r>
              <a:rPr lang="ja-JP" altLang="en-US" dirty="0" smtClean="0"/>
              <a:t>　</a:t>
            </a:r>
            <a:r>
              <a:rPr lang="ja-JP" altLang="ja-JP" dirty="0" smtClean="0"/>
              <a:t>市町村長による申立てを行うに当たっては、市町村は、基本的には２親等内の親族の意思を確認すれば足りる取扱いになっています（ただし、２親等以内の親族がいない場合であっても、３親等又は４親等の親族であって申立てをするものの存在が明らかである場合には、市町村長による申立ては行われないことが基本となります）。</a:t>
            </a:r>
          </a:p>
          <a:p>
            <a:pPr algn="just"/>
            <a:r>
              <a:rPr lang="ja-JP" altLang="en-US" dirty="0" smtClean="0"/>
              <a:t>　</a:t>
            </a:r>
            <a:r>
              <a:rPr lang="ja-JP" altLang="ja-JP" dirty="0" smtClean="0"/>
              <a:t>なお、虐待等の場合で２親等内の親族が申立てに反対する場合も考えられます。そのような場合には、２親等内の親族がいたとしても、本人の保護を図るため、市町村長申立てが必要となる場合があります。</a:t>
            </a:r>
            <a:endParaRPr lang="en-US" altLang="ja-JP" dirty="0" smtClean="0"/>
          </a:p>
          <a:p>
            <a:pPr algn="just"/>
            <a:endParaRPr lang="en-US" altLang="ja-JP" dirty="0" smtClean="0"/>
          </a:p>
          <a:p>
            <a:pPr algn="r"/>
            <a:r>
              <a:rPr lang="ja-JP" altLang="ja-JP" dirty="0" smtClean="0"/>
              <a:t>※（参考）「地域包括支援センター業務マニュアル」から</a:t>
            </a:r>
            <a:endParaRPr kumimoji="1" lang="ja-JP"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角丸四角形 2"/>
          <p:cNvSpPr/>
          <p:nvPr/>
        </p:nvSpPr>
        <p:spPr>
          <a:xfrm>
            <a:off x="1115616" y="2492896"/>
            <a:ext cx="7128792" cy="216024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331640" y="2924944"/>
            <a:ext cx="6644768" cy="1569660"/>
          </a:xfrm>
          <a:prstGeom prst="rect">
            <a:avLst/>
          </a:prstGeom>
        </p:spPr>
        <p:txBody>
          <a:bodyPr wrap="none">
            <a:spAutoFit/>
          </a:bodyPr>
          <a:lstStyle/>
          <a:p>
            <a:r>
              <a:rPr lang="en-US" altLang="ja-JP" sz="3600" dirty="0">
                <a:solidFill>
                  <a:schemeClr val="bg1"/>
                </a:solidFill>
              </a:rPr>
              <a:t>Ⅰ </a:t>
            </a:r>
            <a:r>
              <a:rPr lang="ja-JP" altLang="en-US" sz="3600" dirty="0">
                <a:solidFill>
                  <a:schemeClr val="bg1"/>
                </a:solidFill>
              </a:rPr>
              <a:t>障害者虐待防止と対応の</a:t>
            </a:r>
            <a:r>
              <a:rPr lang="ja-JP" altLang="en-US" sz="3600" dirty="0" smtClean="0">
                <a:solidFill>
                  <a:schemeClr val="bg1"/>
                </a:solidFill>
              </a:rPr>
              <a:t>基本</a:t>
            </a:r>
            <a:endParaRPr lang="en-US" altLang="ja-JP" sz="3600" dirty="0" smtClean="0">
              <a:solidFill>
                <a:schemeClr val="bg1"/>
              </a:solidFill>
            </a:endParaRPr>
          </a:p>
          <a:p>
            <a:endParaRPr lang="en-US" altLang="ja-JP" sz="3600" dirty="0" smtClean="0">
              <a:solidFill>
                <a:schemeClr val="bg1"/>
              </a:solidFill>
            </a:endParaRPr>
          </a:p>
          <a:p>
            <a:pPr algn="ctr"/>
            <a:r>
              <a:rPr lang="ja-JP" altLang="en-US" sz="2400" dirty="0" smtClean="0">
                <a:solidFill>
                  <a:schemeClr val="bg1"/>
                </a:solidFill>
              </a:rPr>
              <a:t>マニュアル</a:t>
            </a:r>
            <a:r>
              <a:rPr lang="en-US" altLang="ja-JP" sz="2400" dirty="0" smtClean="0">
                <a:solidFill>
                  <a:schemeClr val="bg1"/>
                </a:solidFill>
              </a:rPr>
              <a:t>P.1</a:t>
            </a:r>
            <a:endParaRPr lang="ja-JP" altLang="en-US" sz="2400" dirty="0">
              <a:solidFill>
                <a:schemeClr val="bg1"/>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251520" y="188640"/>
            <a:ext cx="4680520" cy="50405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95537" y="260650"/>
            <a:ext cx="8352928" cy="6186309"/>
          </a:xfrm>
          <a:prstGeom prst="rect">
            <a:avLst/>
          </a:prstGeom>
          <a:noFill/>
        </p:spPr>
        <p:txBody>
          <a:bodyPr wrap="square" rtlCol="0">
            <a:spAutoFit/>
          </a:bodyPr>
          <a:lstStyle/>
          <a:p>
            <a:r>
              <a:rPr lang="ja-JP" altLang="ja-JP" dirty="0" smtClean="0">
                <a:solidFill>
                  <a:schemeClr val="bg1"/>
                </a:solidFill>
              </a:rPr>
              <a:t>（１０）　モニタリング・虐待対応の終結</a:t>
            </a:r>
            <a:r>
              <a:rPr lang="ja-JP" altLang="en-US" dirty="0" smtClean="0">
                <a:solidFill>
                  <a:schemeClr val="bg1"/>
                </a:solidFill>
              </a:rPr>
              <a:t>（</a:t>
            </a:r>
            <a:r>
              <a:rPr lang="en-US" altLang="ja-JP" dirty="0" smtClean="0">
                <a:solidFill>
                  <a:schemeClr val="bg1"/>
                </a:solidFill>
              </a:rPr>
              <a:t>P.67</a:t>
            </a:r>
            <a:r>
              <a:rPr lang="ja-JP" altLang="en-US" dirty="0" smtClean="0">
                <a:solidFill>
                  <a:schemeClr val="bg1"/>
                </a:solidFill>
              </a:rPr>
              <a:t>）</a:t>
            </a:r>
            <a:endParaRPr lang="ja-JP" altLang="ja-JP" dirty="0" smtClean="0">
              <a:solidFill>
                <a:schemeClr val="bg1"/>
              </a:solidFill>
            </a:endParaRPr>
          </a:p>
          <a:p>
            <a:r>
              <a:rPr lang="en-US" altLang="ja-JP" dirty="0" smtClean="0"/>
              <a:t> </a:t>
            </a:r>
            <a:endParaRPr lang="ja-JP" altLang="ja-JP" dirty="0" smtClean="0"/>
          </a:p>
          <a:p>
            <a:r>
              <a:rPr lang="ja-JP" altLang="ja-JP" dirty="0" smtClean="0"/>
              <a:t>　ア　定期的なモニタリング</a:t>
            </a:r>
          </a:p>
          <a:p>
            <a:r>
              <a:rPr lang="en-US" altLang="ja-JP" dirty="0" smtClean="0"/>
              <a:t> </a:t>
            </a:r>
            <a:r>
              <a:rPr lang="ja-JP" altLang="en-US" dirty="0" smtClean="0"/>
              <a:t>　　</a:t>
            </a:r>
            <a:r>
              <a:rPr lang="ja-JP" altLang="ja-JP" dirty="0" smtClean="0"/>
              <a:t>市町村の担当職員や相談支援専門員等が定期的な訪問</a:t>
            </a:r>
            <a:r>
              <a:rPr lang="ja-JP" altLang="en-US" dirty="0" smtClean="0"/>
              <a:t>や</a:t>
            </a:r>
            <a:r>
              <a:rPr lang="ja-JP" altLang="ja-JP" dirty="0" smtClean="0"/>
              <a:t>、関係機関からの聞</a:t>
            </a:r>
            <a:endParaRPr lang="en-US" altLang="ja-JP" dirty="0" smtClean="0"/>
          </a:p>
          <a:p>
            <a:r>
              <a:rPr lang="ja-JP" altLang="en-US" dirty="0" smtClean="0"/>
              <a:t>　</a:t>
            </a:r>
            <a:r>
              <a:rPr lang="ja-JP" altLang="ja-JP" dirty="0" smtClean="0"/>
              <a:t>き取りなどにより障害者や養護者等の状況を把握し状況を確認・再評価しながら、</a:t>
            </a:r>
            <a:endParaRPr lang="en-US" altLang="ja-JP" dirty="0" smtClean="0"/>
          </a:p>
          <a:p>
            <a:r>
              <a:rPr lang="ja-JP" altLang="en-US" dirty="0" smtClean="0"/>
              <a:t>　</a:t>
            </a:r>
            <a:r>
              <a:rPr lang="ja-JP" altLang="ja-JP" dirty="0" smtClean="0"/>
              <a:t>必要に応じて新たな支援を検討</a:t>
            </a:r>
            <a:r>
              <a:rPr lang="ja-JP" altLang="en-US" dirty="0" smtClean="0"/>
              <a:t>する</a:t>
            </a:r>
            <a:r>
              <a:rPr lang="ja-JP" altLang="ja-JP" dirty="0" smtClean="0"/>
              <a:t>。</a:t>
            </a:r>
          </a:p>
          <a:p>
            <a:r>
              <a:rPr lang="en-US" altLang="ja-JP" dirty="0" smtClean="0"/>
              <a:t> </a:t>
            </a:r>
            <a:endParaRPr lang="ja-JP" altLang="ja-JP" dirty="0" smtClean="0"/>
          </a:p>
          <a:p>
            <a:r>
              <a:rPr lang="ja-JP" altLang="ja-JP" dirty="0" smtClean="0"/>
              <a:t>　イ　関係機関との連携による対応</a:t>
            </a:r>
          </a:p>
          <a:p>
            <a:r>
              <a:rPr lang="ja-JP" altLang="ja-JP" dirty="0" smtClean="0"/>
              <a:t>　　関係機関が相互に協力連携しながら複数の目によって</a:t>
            </a:r>
            <a:r>
              <a:rPr lang="ja-JP" altLang="en-US" dirty="0" smtClean="0"/>
              <a:t>モニタリングを</a:t>
            </a:r>
            <a:r>
              <a:rPr lang="ja-JP" altLang="ja-JP" dirty="0" smtClean="0"/>
              <a:t>行うことが</a:t>
            </a:r>
            <a:endParaRPr lang="en-US" altLang="ja-JP" dirty="0" smtClean="0"/>
          </a:p>
          <a:p>
            <a:r>
              <a:rPr lang="ja-JP" altLang="en-US" dirty="0" smtClean="0"/>
              <a:t>　</a:t>
            </a:r>
            <a:r>
              <a:rPr lang="ja-JP" altLang="ja-JP" dirty="0" smtClean="0"/>
              <a:t>重要。関係機関</a:t>
            </a:r>
            <a:r>
              <a:rPr lang="ja-JP" altLang="en-US" dirty="0" smtClean="0"/>
              <a:t>の</a:t>
            </a:r>
            <a:r>
              <a:rPr lang="ja-JP" altLang="ja-JP" dirty="0" smtClean="0"/>
              <a:t>役割分担や連絡体制等を明確にし、連携して対応</a:t>
            </a:r>
            <a:r>
              <a:rPr lang="ja-JP" altLang="en-US" dirty="0" smtClean="0"/>
              <a:t>し、</a:t>
            </a:r>
            <a:r>
              <a:rPr lang="ja-JP" altLang="ja-JP" dirty="0" smtClean="0"/>
              <a:t>定期的に情</a:t>
            </a:r>
            <a:endParaRPr lang="en-US" altLang="ja-JP" dirty="0" smtClean="0"/>
          </a:p>
          <a:p>
            <a:r>
              <a:rPr lang="ja-JP" altLang="en-US" dirty="0" smtClean="0"/>
              <a:t>　</a:t>
            </a:r>
            <a:r>
              <a:rPr lang="ja-JP" altLang="ja-JP" dirty="0" smtClean="0"/>
              <a:t>報交換や意見交換等を行</a:t>
            </a:r>
            <a:r>
              <a:rPr lang="ja-JP" altLang="en-US" dirty="0" smtClean="0"/>
              <a:t>う</a:t>
            </a:r>
            <a:r>
              <a:rPr lang="ja-JP" altLang="ja-JP" dirty="0" smtClean="0"/>
              <a:t>。</a:t>
            </a:r>
          </a:p>
          <a:p>
            <a:r>
              <a:rPr lang="en-US" altLang="ja-JP" dirty="0" smtClean="0"/>
              <a:t> </a:t>
            </a:r>
            <a:endParaRPr lang="ja-JP" altLang="ja-JP" dirty="0" smtClean="0"/>
          </a:p>
          <a:p>
            <a:r>
              <a:rPr lang="ja-JP" altLang="ja-JP" dirty="0" smtClean="0"/>
              <a:t>　ウ　再アセスメント・対応方針の修正</a:t>
            </a:r>
          </a:p>
          <a:p>
            <a:r>
              <a:rPr lang="en-US" altLang="ja-JP" dirty="0" smtClean="0"/>
              <a:t> </a:t>
            </a:r>
            <a:r>
              <a:rPr lang="ja-JP" altLang="ja-JP" dirty="0" smtClean="0"/>
              <a:t>　　状況が変化し、十分な対応ができなくなった場合には、個別ケース会議を開催し、</a:t>
            </a:r>
            <a:r>
              <a:rPr lang="ja-JP" altLang="en-US" dirty="0" smtClean="0"/>
              <a:t>　</a:t>
            </a:r>
            <a:endParaRPr lang="en-US" altLang="ja-JP" dirty="0" smtClean="0"/>
          </a:p>
          <a:p>
            <a:r>
              <a:rPr lang="ja-JP" altLang="en-US" dirty="0" smtClean="0"/>
              <a:t>　</a:t>
            </a:r>
            <a:r>
              <a:rPr lang="ja-JP" altLang="ja-JP" dirty="0" smtClean="0"/>
              <a:t>再アセスメント、対応方針の修正を行い、援助内容を変更</a:t>
            </a:r>
            <a:r>
              <a:rPr lang="ja-JP" altLang="en-US" dirty="0" smtClean="0"/>
              <a:t>する</a:t>
            </a:r>
            <a:r>
              <a:rPr lang="ja-JP" altLang="ja-JP" dirty="0" smtClean="0"/>
              <a:t>。</a:t>
            </a:r>
          </a:p>
          <a:p>
            <a:r>
              <a:rPr lang="en-US" altLang="ja-JP" dirty="0" smtClean="0"/>
              <a:t> </a:t>
            </a:r>
            <a:endParaRPr lang="ja-JP" altLang="ja-JP" dirty="0" smtClean="0"/>
          </a:p>
          <a:p>
            <a:r>
              <a:rPr lang="ja-JP" altLang="en-US" dirty="0" smtClean="0"/>
              <a:t>　</a:t>
            </a:r>
            <a:r>
              <a:rPr lang="ja-JP" altLang="ja-JP" dirty="0" smtClean="0"/>
              <a:t>エ　虐待対応の終結</a:t>
            </a:r>
          </a:p>
          <a:p>
            <a:r>
              <a:rPr lang="en-US" altLang="ja-JP" dirty="0" smtClean="0"/>
              <a:t> </a:t>
            </a:r>
            <a:r>
              <a:rPr lang="ja-JP" altLang="ja-JP" dirty="0" smtClean="0"/>
              <a:t>　　終結の判断基準は、虐待行為の解消だけでなく、虐待の発生要因が除去され虐</a:t>
            </a:r>
            <a:r>
              <a:rPr lang="ja-JP" altLang="en-US" dirty="0" smtClean="0"/>
              <a:t>　</a:t>
            </a:r>
            <a:endParaRPr lang="en-US" altLang="ja-JP" dirty="0" smtClean="0"/>
          </a:p>
          <a:p>
            <a:r>
              <a:rPr lang="ja-JP" altLang="en-US" dirty="0" smtClean="0"/>
              <a:t>　</a:t>
            </a:r>
            <a:r>
              <a:rPr lang="ja-JP" altLang="ja-JP" dirty="0" smtClean="0"/>
              <a:t>待行為が発生しないと判断されることが必要。</a:t>
            </a:r>
          </a:p>
          <a:p>
            <a:r>
              <a:rPr lang="ja-JP" altLang="en-US" dirty="0" smtClean="0"/>
              <a:t>　　</a:t>
            </a:r>
            <a:r>
              <a:rPr lang="ja-JP" altLang="ja-JP" dirty="0" smtClean="0"/>
              <a:t>終結したと思われた時点で、組織的に虐待対応の終結を決定。</a:t>
            </a:r>
            <a:endParaRPr lang="en-US" altLang="ja-JP" dirty="0" smtClean="0"/>
          </a:p>
          <a:p>
            <a:r>
              <a:rPr lang="ja-JP" altLang="en-US" dirty="0" smtClean="0"/>
              <a:t>　　</a:t>
            </a:r>
            <a:r>
              <a:rPr lang="ja-JP" altLang="ja-JP" dirty="0" smtClean="0"/>
              <a:t>その後の生活支援は、市町村や相談支援事業所に引き継ぐとともに、虐待再発</a:t>
            </a:r>
            <a:r>
              <a:rPr lang="ja-JP" altLang="en-US" dirty="0" smtClean="0"/>
              <a:t>時</a:t>
            </a:r>
            <a:endParaRPr lang="en-US" altLang="ja-JP" dirty="0" smtClean="0"/>
          </a:p>
          <a:p>
            <a:r>
              <a:rPr lang="ja-JP" altLang="en-US" dirty="0" smtClean="0"/>
              <a:t>　に</a:t>
            </a:r>
            <a:r>
              <a:rPr lang="ja-JP" altLang="ja-JP" dirty="0" smtClean="0"/>
              <a:t>速やかに把握できるよう、必要な関係機関に情報を提供</a:t>
            </a:r>
            <a:r>
              <a:rPr lang="ja-JP" altLang="en-US" dirty="0" smtClean="0"/>
              <a:t>する</a:t>
            </a:r>
            <a:r>
              <a:rPr lang="ja-JP" altLang="ja-JP" dirty="0" smtClean="0"/>
              <a:t>。</a:t>
            </a:r>
            <a:endParaRPr kumimoji="1" lang="ja-JP" alt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251520" y="188640"/>
            <a:ext cx="4896544" cy="50405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5" name="正方形/長方形 4"/>
          <p:cNvSpPr/>
          <p:nvPr/>
        </p:nvSpPr>
        <p:spPr>
          <a:xfrm>
            <a:off x="395537" y="2348880"/>
            <a:ext cx="8352928" cy="1080120"/>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23529" y="260648"/>
            <a:ext cx="8496944" cy="4801314"/>
          </a:xfrm>
          <a:prstGeom prst="rect">
            <a:avLst/>
          </a:prstGeom>
          <a:noFill/>
        </p:spPr>
        <p:txBody>
          <a:bodyPr wrap="square" rtlCol="0">
            <a:spAutoFit/>
          </a:bodyPr>
          <a:lstStyle/>
          <a:p>
            <a:r>
              <a:rPr lang="ja-JP" altLang="ja-JP" dirty="0" smtClean="0">
                <a:solidFill>
                  <a:schemeClr val="bg1"/>
                </a:solidFill>
              </a:rPr>
              <a:t>４　財産上の不当取引による被害の防止</a:t>
            </a:r>
            <a:r>
              <a:rPr lang="ja-JP" altLang="en-US" dirty="0" smtClean="0">
                <a:solidFill>
                  <a:schemeClr val="bg1"/>
                </a:solidFill>
              </a:rPr>
              <a:t>（</a:t>
            </a:r>
            <a:r>
              <a:rPr lang="en-US" altLang="ja-JP" dirty="0" smtClean="0">
                <a:solidFill>
                  <a:schemeClr val="bg1"/>
                </a:solidFill>
              </a:rPr>
              <a:t>P.68</a:t>
            </a:r>
            <a:r>
              <a:rPr lang="ja-JP" altLang="en-US" dirty="0" smtClean="0">
                <a:solidFill>
                  <a:schemeClr val="bg1"/>
                </a:solidFill>
              </a:rPr>
              <a:t>）</a:t>
            </a:r>
            <a:endParaRPr lang="ja-JP" altLang="ja-JP" dirty="0" smtClean="0">
              <a:solidFill>
                <a:schemeClr val="bg1"/>
              </a:solidFill>
            </a:endParaRPr>
          </a:p>
          <a:p>
            <a:r>
              <a:rPr lang="en-US" altLang="ja-JP" dirty="0" smtClean="0"/>
              <a:t> </a:t>
            </a:r>
            <a:endParaRPr lang="ja-JP" altLang="ja-JP" dirty="0" smtClean="0"/>
          </a:p>
          <a:p>
            <a:r>
              <a:rPr lang="ja-JP" altLang="ja-JP" dirty="0" smtClean="0"/>
              <a:t>（１）被害相談、消費生活関係部署・機関の紹介</a:t>
            </a:r>
          </a:p>
          <a:p>
            <a:r>
              <a:rPr lang="en-US" altLang="ja-JP" dirty="0" smtClean="0"/>
              <a:t> </a:t>
            </a:r>
            <a:r>
              <a:rPr lang="ja-JP" altLang="ja-JP" dirty="0" smtClean="0"/>
              <a:t>　　市町村は、養護者や障害者の親族、障害者福祉施設従事者等以外の第三者に</a:t>
            </a:r>
            <a:r>
              <a:rPr lang="ja-JP" altLang="en-US" dirty="0" smtClean="0"/>
              <a:t>　</a:t>
            </a:r>
            <a:endParaRPr lang="en-US" altLang="ja-JP" dirty="0" smtClean="0"/>
          </a:p>
          <a:p>
            <a:r>
              <a:rPr lang="ja-JP" altLang="en-US" dirty="0" smtClean="0"/>
              <a:t>　</a:t>
            </a:r>
            <a:r>
              <a:rPr lang="ja-JP" altLang="ja-JP" dirty="0" smtClean="0"/>
              <a:t>よって引き起こされた財産上の不当取引による被害について、相談に応じ、若しくは</a:t>
            </a:r>
            <a:endParaRPr lang="en-US" altLang="ja-JP" dirty="0" smtClean="0"/>
          </a:p>
          <a:p>
            <a:r>
              <a:rPr lang="ja-JP" altLang="en-US" dirty="0" smtClean="0"/>
              <a:t>　</a:t>
            </a:r>
            <a:r>
              <a:rPr lang="ja-JP" altLang="ja-JP" dirty="0" smtClean="0"/>
              <a:t>消費生活業務の担当部署や関連機関を紹介すること</a:t>
            </a:r>
            <a:r>
              <a:rPr lang="ja-JP" altLang="en-US" dirty="0" smtClean="0"/>
              <a:t>を</a:t>
            </a:r>
            <a:r>
              <a:rPr lang="ja-JP" altLang="ja-JP" dirty="0" smtClean="0"/>
              <a:t>規定（第</a:t>
            </a:r>
            <a:r>
              <a:rPr lang="en-US" altLang="ja-JP" dirty="0" smtClean="0"/>
              <a:t>43</a:t>
            </a:r>
            <a:r>
              <a:rPr lang="ja-JP" altLang="ja-JP" dirty="0" smtClean="0"/>
              <a:t>条第</a:t>
            </a:r>
            <a:r>
              <a:rPr lang="en-US" altLang="ja-JP" dirty="0" smtClean="0"/>
              <a:t>1</a:t>
            </a:r>
            <a:r>
              <a:rPr lang="ja-JP" altLang="ja-JP" dirty="0" smtClean="0"/>
              <a:t>項）。</a:t>
            </a:r>
            <a:endParaRPr lang="en-US" altLang="ja-JP" dirty="0" smtClean="0"/>
          </a:p>
          <a:p>
            <a:r>
              <a:rPr lang="ja-JP" altLang="en-US" dirty="0" smtClean="0"/>
              <a:t>　（</a:t>
            </a:r>
            <a:r>
              <a:rPr lang="en-US" altLang="ja-JP" dirty="0" smtClean="0"/>
              <a:t>※</a:t>
            </a:r>
            <a:r>
              <a:rPr lang="ja-JP" altLang="ja-JP" dirty="0" smtClean="0"/>
              <a:t>市町村障害者虐待対応協力者に委託することが可能</a:t>
            </a:r>
            <a:r>
              <a:rPr lang="ja-JP" altLang="en-US" dirty="0" smtClean="0"/>
              <a:t>）</a:t>
            </a:r>
            <a:endParaRPr lang="en-US" altLang="ja-JP" dirty="0" smtClean="0"/>
          </a:p>
          <a:p>
            <a:r>
              <a:rPr lang="ja-JP" altLang="en-US" dirty="0" smtClean="0"/>
              <a:t>　</a:t>
            </a:r>
            <a:r>
              <a:rPr lang="en-US" altLang="ja-JP" dirty="0" smtClean="0"/>
              <a:t> </a:t>
            </a:r>
            <a:endParaRPr lang="ja-JP" altLang="ja-JP" dirty="0" smtClean="0"/>
          </a:p>
          <a:p>
            <a:r>
              <a:rPr lang="ja-JP" altLang="ja-JP" dirty="0" smtClean="0"/>
              <a:t>　【相談窓口】</a:t>
            </a:r>
          </a:p>
          <a:p>
            <a:r>
              <a:rPr lang="ja-JP" altLang="ja-JP" dirty="0" smtClean="0"/>
              <a:t>　消費生活センター、国民生活センター、</a:t>
            </a:r>
            <a:r>
              <a:rPr lang="ja-JP" altLang="en-US" dirty="0" smtClean="0"/>
              <a:t>弁護士会、</a:t>
            </a:r>
            <a:r>
              <a:rPr lang="ja-JP" altLang="ja-JP" dirty="0" smtClean="0"/>
              <a:t>日本司法支援センター</a:t>
            </a:r>
            <a:r>
              <a:rPr lang="ja-JP" altLang="en-US" dirty="0" smtClean="0"/>
              <a:t>（法テラス）</a:t>
            </a:r>
            <a:r>
              <a:rPr lang="ja-JP" altLang="ja-JP" dirty="0" smtClean="0"/>
              <a:t>、</a:t>
            </a:r>
            <a:endParaRPr lang="en-US" altLang="ja-JP" dirty="0" smtClean="0"/>
          </a:p>
          <a:p>
            <a:r>
              <a:rPr lang="ja-JP" altLang="en-US" dirty="0" smtClean="0"/>
              <a:t>　</a:t>
            </a:r>
            <a:r>
              <a:rPr lang="ja-JP" altLang="ja-JP" dirty="0" smtClean="0"/>
              <a:t>成年後見センター・リーガルサポート</a:t>
            </a:r>
          </a:p>
          <a:p>
            <a:r>
              <a:rPr lang="en-US" altLang="ja-JP" dirty="0" smtClean="0"/>
              <a:t>  </a:t>
            </a:r>
            <a:endParaRPr lang="ja-JP" altLang="ja-JP" dirty="0" smtClean="0"/>
          </a:p>
          <a:p>
            <a:r>
              <a:rPr lang="ja-JP" altLang="ja-JP" dirty="0" smtClean="0"/>
              <a:t>（２）成年後見制度の活用</a:t>
            </a:r>
          </a:p>
          <a:p>
            <a:r>
              <a:rPr lang="en-US" altLang="ja-JP" dirty="0" smtClean="0"/>
              <a:t> </a:t>
            </a:r>
            <a:r>
              <a:rPr lang="ja-JP" altLang="ja-JP" dirty="0" smtClean="0"/>
              <a:t>　　財産上の不当取引のように、経済的虐待と同様の行為が認められる場合には、日</a:t>
            </a:r>
            <a:endParaRPr lang="en-US" altLang="ja-JP" dirty="0" smtClean="0"/>
          </a:p>
          <a:p>
            <a:r>
              <a:rPr lang="ja-JP" altLang="en-US" dirty="0" smtClean="0"/>
              <a:t>　</a:t>
            </a:r>
            <a:r>
              <a:rPr lang="ja-JP" altLang="ja-JP" dirty="0" smtClean="0"/>
              <a:t>常生活自立支援事業や成年後見制度の活用も含めた対応が必要。市町村長申立も</a:t>
            </a:r>
            <a:endParaRPr lang="en-US" altLang="ja-JP" dirty="0" smtClean="0"/>
          </a:p>
          <a:p>
            <a:r>
              <a:rPr lang="ja-JP" altLang="en-US" dirty="0" smtClean="0"/>
              <a:t>　</a:t>
            </a:r>
            <a:r>
              <a:rPr lang="ja-JP" altLang="ja-JP" dirty="0" smtClean="0"/>
              <a:t>活用しながら、障害者の財産が守られるよう、支援を行うことが必要（第</a:t>
            </a:r>
            <a:r>
              <a:rPr lang="en-US" altLang="ja-JP" dirty="0" smtClean="0"/>
              <a:t>43</a:t>
            </a:r>
            <a:r>
              <a:rPr lang="ja-JP" altLang="ja-JP" dirty="0" smtClean="0"/>
              <a:t>条第</a:t>
            </a:r>
            <a:r>
              <a:rPr lang="en-US" altLang="ja-JP" dirty="0" smtClean="0"/>
              <a:t>2</a:t>
            </a:r>
            <a:r>
              <a:rPr lang="ja-JP" altLang="ja-JP" dirty="0" smtClean="0"/>
              <a:t>項）。</a:t>
            </a:r>
          </a:p>
          <a:p>
            <a:endParaRPr kumimoji="1" lang="ja-JP" alt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323529" y="2060848"/>
            <a:ext cx="8568952" cy="216024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1043608" y="2276872"/>
            <a:ext cx="7200800" cy="1754326"/>
          </a:xfrm>
          <a:prstGeom prst="rect">
            <a:avLst/>
          </a:prstGeom>
          <a:noFill/>
        </p:spPr>
        <p:txBody>
          <a:bodyPr wrap="square" rtlCol="0">
            <a:spAutoFit/>
          </a:bodyPr>
          <a:lstStyle/>
          <a:p>
            <a:pPr algn="ctr"/>
            <a:r>
              <a:rPr lang="ja-JP" altLang="ja-JP" sz="3600" dirty="0" smtClean="0">
                <a:solidFill>
                  <a:schemeClr val="bg1"/>
                </a:solidFill>
              </a:rPr>
              <a:t>Ⅲ　障害者福祉施設従事者等による</a:t>
            </a:r>
            <a:endParaRPr lang="en-US" altLang="ja-JP" sz="3600" dirty="0" smtClean="0">
              <a:solidFill>
                <a:schemeClr val="bg1"/>
              </a:solidFill>
            </a:endParaRPr>
          </a:p>
          <a:p>
            <a:pPr algn="ctr"/>
            <a:r>
              <a:rPr lang="ja-JP" altLang="ja-JP" sz="3600" dirty="0" smtClean="0">
                <a:solidFill>
                  <a:schemeClr val="bg1"/>
                </a:solidFill>
              </a:rPr>
              <a:t>障害者虐待の防止と対応</a:t>
            </a:r>
            <a:endParaRPr lang="en-US" altLang="ja-JP" sz="3600" dirty="0" smtClean="0">
              <a:solidFill>
                <a:schemeClr val="bg1"/>
              </a:solidFill>
            </a:endParaRPr>
          </a:p>
          <a:p>
            <a:pPr algn="ctr"/>
            <a:endParaRPr lang="ja-JP" altLang="ja-JP" dirty="0" smtClean="0">
              <a:solidFill>
                <a:schemeClr val="bg1"/>
              </a:solidFill>
            </a:endParaRPr>
          </a:p>
          <a:p>
            <a:pPr algn="ctr"/>
            <a:r>
              <a:rPr kumimoji="1" lang="ja-JP" altLang="en-US" dirty="0" smtClean="0">
                <a:solidFill>
                  <a:schemeClr val="bg1"/>
                </a:solidFill>
              </a:rPr>
              <a:t>（マニュアル</a:t>
            </a:r>
            <a:r>
              <a:rPr kumimoji="1" lang="en-US" altLang="ja-JP" dirty="0" smtClean="0">
                <a:solidFill>
                  <a:schemeClr val="bg1"/>
                </a:solidFill>
              </a:rPr>
              <a:t>P.70</a:t>
            </a:r>
            <a:r>
              <a:rPr kumimoji="1" lang="ja-JP" altLang="en-US" dirty="0" smtClean="0">
                <a:solidFill>
                  <a:schemeClr val="bg1"/>
                </a:solidFill>
              </a:rPr>
              <a:t>）</a:t>
            </a:r>
            <a:endParaRPr kumimoji="1" lang="ja-JP" altLang="en-US" dirty="0">
              <a:solidFill>
                <a:schemeClr val="bg1"/>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467544" y="1484784"/>
            <a:ext cx="8208912" cy="187220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3200" spc="-150" dirty="0" smtClean="0"/>
              <a:t>障害者（児）施設における虐待の防止について</a:t>
            </a:r>
            <a:endParaRPr kumimoji="1" lang="en-US" altLang="ja-JP" sz="3200" spc="-150" dirty="0" smtClean="0"/>
          </a:p>
          <a:p>
            <a:pPr algn="ctr"/>
            <a:endParaRPr lang="en-US" altLang="ja-JP" sz="3200" spc="-150" dirty="0"/>
          </a:p>
          <a:p>
            <a:pPr algn="ctr"/>
            <a:r>
              <a:rPr kumimoji="1" lang="en-US" altLang="ja-JP" spc="-150" dirty="0" smtClean="0"/>
              <a:t>※</a:t>
            </a:r>
            <a:r>
              <a:rPr kumimoji="1" lang="ja-JP" altLang="en-US" spc="-150" dirty="0" smtClean="0"/>
              <a:t>虐待防止関係の通知より</a:t>
            </a:r>
            <a:endParaRPr kumimoji="1" lang="ja-JP" altLang="en-US" spc="-150" dirty="0"/>
          </a:p>
        </p:txBody>
      </p:sp>
      <p:sp>
        <p:nvSpPr>
          <p:cNvPr id="6" name="正方形/長方形 5"/>
          <p:cNvSpPr/>
          <p:nvPr/>
        </p:nvSpPr>
        <p:spPr>
          <a:xfrm>
            <a:off x="611560" y="3933056"/>
            <a:ext cx="7920880" cy="830997"/>
          </a:xfrm>
          <a:prstGeom prst="rect">
            <a:avLst/>
          </a:prstGeom>
        </p:spPr>
        <p:txBody>
          <a:bodyPr wrap="square">
            <a:spAutoFit/>
          </a:bodyPr>
          <a:lstStyle/>
          <a:p>
            <a:r>
              <a:rPr lang="ja-JP" altLang="en-US" sz="2400" dirty="0" smtClean="0"/>
              <a:t>　</a:t>
            </a:r>
            <a:r>
              <a:rPr lang="ja-JP" altLang="en-US" sz="2400" dirty="0"/>
              <a:t>施設における障害者（児）虐待が生ずる要因は複雑・多様であり、個々の実情に応じた</a:t>
            </a:r>
            <a:r>
              <a:rPr lang="ja-JP" altLang="en-US" sz="2400" dirty="0">
                <a:solidFill>
                  <a:srgbClr val="C00000"/>
                </a:solidFill>
              </a:rPr>
              <a:t>きめ細かな対策が必要</a:t>
            </a:r>
            <a:r>
              <a:rPr lang="ja-JP" altLang="en-US" sz="2400" dirty="0"/>
              <a:t>で</a:t>
            </a:r>
            <a:r>
              <a:rPr lang="ja-JP" altLang="en-US" sz="2400" dirty="0" smtClean="0"/>
              <a:t>ある</a:t>
            </a:r>
            <a:r>
              <a:rPr lang="ja-JP" altLang="en-US" sz="2400" dirty="0"/>
              <a:t>。</a:t>
            </a:r>
            <a:endParaRPr lang="en-US" altLang="ja-JP" sz="2400" dirty="0"/>
          </a:p>
        </p:txBody>
      </p:sp>
      <p:sp>
        <p:nvSpPr>
          <p:cNvPr id="7" name="テキスト ボックス 6"/>
          <p:cNvSpPr txBox="1"/>
          <p:nvPr/>
        </p:nvSpPr>
        <p:spPr>
          <a:xfrm>
            <a:off x="827584" y="5877272"/>
            <a:ext cx="7398179" cy="369332"/>
          </a:xfrm>
          <a:prstGeom prst="rect">
            <a:avLst/>
          </a:prstGeom>
          <a:noFill/>
        </p:spPr>
        <p:txBody>
          <a:bodyPr wrap="none" rtlCol="0">
            <a:spAutoFit/>
          </a:bodyPr>
          <a:lstStyle/>
          <a:p>
            <a:r>
              <a:rPr kumimoji="1" lang="ja-JP" altLang="en-US" dirty="0" smtClean="0"/>
              <a:t>（平成１７年１０月２０日　厚生労働省社会・援護局障害保健福祉部長通知）</a:t>
            </a:r>
            <a:endParaRPr kumimoji="1" lang="ja-JP" alt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467544" y="1052736"/>
            <a:ext cx="8208912" cy="72008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3200" dirty="0" smtClean="0"/>
              <a:t>障害者（児）虐待に共通な構図</a:t>
            </a:r>
            <a:endParaRPr kumimoji="1" lang="ja-JP" altLang="en-US" sz="3200" dirty="0"/>
          </a:p>
        </p:txBody>
      </p:sp>
      <p:sp>
        <p:nvSpPr>
          <p:cNvPr id="4" name="テキスト ボックス 3"/>
          <p:cNvSpPr txBox="1"/>
          <p:nvPr/>
        </p:nvSpPr>
        <p:spPr>
          <a:xfrm>
            <a:off x="395536" y="2492896"/>
            <a:ext cx="8424937" cy="2677656"/>
          </a:xfrm>
          <a:prstGeom prst="rect">
            <a:avLst/>
          </a:prstGeom>
          <a:noFill/>
        </p:spPr>
        <p:txBody>
          <a:bodyPr wrap="square" rtlCol="0">
            <a:spAutoFit/>
          </a:bodyPr>
          <a:lstStyle/>
          <a:p>
            <a:r>
              <a:rPr lang="ja-JP" altLang="en-US" sz="2400" dirty="0" smtClean="0"/>
              <a:t>・虐待は</a:t>
            </a:r>
            <a:r>
              <a:rPr lang="ja-JP" altLang="en-US" sz="2400" dirty="0" smtClean="0">
                <a:solidFill>
                  <a:srgbClr val="C00000"/>
                </a:solidFill>
              </a:rPr>
              <a:t>密室</a:t>
            </a:r>
            <a:r>
              <a:rPr lang="ja-JP" altLang="en-US" sz="2400" dirty="0" smtClean="0"/>
              <a:t>の環境下で行われる。</a:t>
            </a:r>
            <a:endParaRPr lang="en-US" altLang="ja-JP" sz="2400" dirty="0" smtClean="0"/>
          </a:p>
          <a:p>
            <a:endParaRPr lang="en-US" altLang="ja-JP" sz="2400" dirty="0" smtClean="0"/>
          </a:p>
          <a:p>
            <a:r>
              <a:rPr kumimoji="1" lang="ja-JP" altLang="en-US" sz="2400" dirty="0" smtClean="0"/>
              <a:t>・障害者（児）の権利を侵害する小さな出来事から心身に傷を負</a:t>
            </a:r>
            <a:endParaRPr kumimoji="1" lang="en-US" altLang="ja-JP" sz="2400" dirty="0" smtClean="0"/>
          </a:p>
          <a:p>
            <a:r>
              <a:rPr lang="ja-JP" altLang="en-US" sz="2400" dirty="0"/>
              <a:t>　</a:t>
            </a:r>
            <a:r>
              <a:rPr kumimoji="1" lang="ja-JP" altLang="en-US" sz="2400" dirty="0" smtClean="0"/>
              <a:t>わせる行為にまで</a:t>
            </a:r>
            <a:r>
              <a:rPr kumimoji="1" lang="ja-JP" altLang="en-US" sz="2400" dirty="0" smtClean="0">
                <a:solidFill>
                  <a:srgbClr val="C00000"/>
                </a:solidFill>
              </a:rPr>
              <a:t>エスカレート</a:t>
            </a:r>
            <a:r>
              <a:rPr kumimoji="1" lang="ja-JP" altLang="en-US" sz="2400" dirty="0" smtClean="0"/>
              <a:t>していく。</a:t>
            </a:r>
            <a:endParaRPr kumimoji="1" lang="en-US" altLang="ja-JP" sz="2400" dirty="0" smtClean="0"/>
          </a:p>
          <a:p>
            <a:endParaRPr lang="en-US" altLang="ja-JP" sz="2400" dirty="0" smtClean="0"/>
          </a:p>
          <a:p>
            <a:r>
              <a:rPr lang="ja-JP" altLang="en-US" sz="2400" dirty="0" smtClean="0"/>
              <a:t>・職員に行動障害などに対する</a:t>
            </a:r>
            <a:r>
              <a:rPr lang="ja-JP" altLang="en-US" sz="2400" dirty="0" smtClean="0">
                <a:solidFill>
                  <a:srgbClr val="C00000"/>
                </a:solidFill>
              </a:rPr>
              <a:t>専門的な知識や技術がない場合</a:t>
            </a:r>
            <a:endParaRPr lang="en-US" altLang="ja-JP" sz="2400" dirty="0" smtClean="0">
              <a:solidFill>
                <a:srgbClr val="C00000"/>
              </a:solidFill>
            </a:endParaRPr>
          </a:p>
          <a:p>
            <a:r>
              <a:rPr lang="ja-JP" altLang="en-US" sz="2400" dirty="0"/>
              <a:t>　</a:t>
            </a:r>
            <a:r>
              <a:rPr lang="ja-JP" altLang="en-US" sz="2400" dirty="0" smtClean="0"/>
              <a:t>に起こりやすい。</a:t>
            </a:r>
            <a:endParaRPr lang="en-US" altLang="ja-JP" sz="2400" dirty="0" smtClean="0"/>
          </a:p>
        </p:txBody>
      </p:sp>
      <p:sp>
        <p:nvSpPr>
          <p:cNvPr id="6" name="テキスト ボックス 5"/>
          <p:cNvSpPr txBox="1"/>
          <p:nvPr/>
        </p:nvSpPr>
        <p:spPr>
          <a:xfrm>
            <a:off x="827584" y="5877272"/>
            <a:ext cx="7398179" cy="369332"/>
          </a:xfrm>
          <a:prstGeom prst="rect">
            <a:avLst/>
          </a:prstGeom>
          <a:noFill/>
        </p:spPr>
        <p:txBody>
          <a:bodyPr wrap="none" rtlCol="0">
            <a:spAutoFit/>
          </a:bodyPr>
          <a:lstStyle/>
          <a:p>
            <a:r>
              <a:rPr kumimoji="1" lang="ja-JP" altLang="en-US" dirty="0" smtClean="0"/>
              <a:t>（平成１７年１０月２０日　厚生労働省社会・援護局障害保健福祉部長通知）</a:t>
            </a:r>
            <a:endParaRPr kumimoji="1" lang="ja-JP" alt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467544" y="1052736"/>
            <a:ext cx="8208912" cy="72008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3200" dirty="0" smtClean="0"/>
              <a:t>障害者（児）虐待防止への取組</a:t>
            </a:r>
            <a:endParaRPr kumimoji="1" lang="ja-JP" altLang="en-US" sz="3200" dirty="0"/>
          </a:p>
        </p:txBody>
      </p:sp>
      <p:sp>
        <p:nvSpPr>
          <p:cNvPr id="3" name="テキスト ボックス 2"/>
          <p:cNvSpPr txBox="1"/>
          <p:nvPr/>
        </p:nvSpPr>
        <p:spPr>
          <a:xfrm>
            <a:off x="467544" y="2492896"/>
            <a:ext cx="8208912" cy="2308324"/>
          </a:xfrm>
          <a:prstGeom prst="rect">
            <a:avLst/>
          </a:prstGeom>
          <a:noFill/>
        </p:spPr>
        <p:txBody>
          <a:bodyPr wrap="square" rtlCol="0">
            <a:spAutoFit/>
          </a:bodyPr>
          <a:lstStyle/>
          <a:p>
            <a:r>
              <a:rPr lang="ja-JP" altLang="en-US" sz="2400" dirty="0" smtClean="0"/>
              <a:t>・利用者への権利侵害をエスカレートさせない</a:t>
            </a:r>
            <a:r>
              <a:rPr lang="ja-JP" altLang="en-US" sz="2400" dirty="0" err="1" smtClean="0"/>
              <a:t>等</a:t>
            </a:r>
            <a:r>
              <a:rPr lang="ja-JP" altLang="en-US" sz="2400" dirty="0" smtClean="0"/>
              <a:t>虐待を</a:t>
            </a:r>
            <a:r>
              <a:rPr lang="ja-JP" altLang="en-US" sz="2400" dirty="0" smtClean="0">
                <a:solidFill>
                  <a:srgbClr val="C00000"/>
                </a:solidFill>
              </a:rPr>
              <a:t>未然に</a:t>
            </a:r>
            <a:endParaRPr lang="en-US" altLang="ja-JP" sz="2400" dirty="0" smtClean="0">
              <a:solidFill>
                <a:srgbClr val="C00000"/>
              </a:solidFill>
            </a:endParaRPr>
          </a:p>
          <a:p>
            <a:r>
              <a:rPr lang="ja-JP" altLang="en-US" sz="2400" dirty="0">
                <a:solidFill>
                  <a:srgbClr val="C00000"/>
                </a:solidFill>
              </a:rPr>
              <a:t>　</a:t>
            </a:r>
            <a:r>
              <a:rPr lang="ja-JP" altLang="en-US" sz="2400" dirty="0" smtClean="0">
                <a:solidFill>
                  <a:srgbClr val="C00000"/>
                </a:solidFill>
              </a:rPr>
              <a:t>防止</a:t>
            </a:r>
            <a:r>
              <a:rPr lang="ja-JP" altLang="en-US" sz="2400" dirty="0" smtClean="0"/>
              <a:t>する。</a:t>
            </a:r>
            <a:endParaRPr lang="en-US" altLang="ja-JP" sz="2400" dirty="0" smtClean="0"/>
          </a:p>
          <a:p>
            <a:endParaRPr lang="en-US" altLang="ja-JP" sz="2400" dirty="0" smtClean="0"/>
          </a:p>
          <a:p>
            <a:r>
              <a:rPr kumimoji="1" lang="ja-JP" altLang="en-US" sz="2400" dirty="0" smtClean="0"/>
              <a:t>・虐待を</a:t>
            </a:r>
            <a:r>
              <a:rPr kumimoji="1" lang="ja-JP" altLang="en-US" sz="2400" dirty="0" smtClean="0">
                <a:solidFill>
                  <a:srgbClr val="C00000"/>
                </a:solidFill>
              </a:rPr>
              <a:t>早期に発見</a:t>
            </a:r>
            <a:r>
              <a:rPr kumimoji="1" lang="ja-JP" altLang="en-US" sz="2400" dirty="0" smtClean="0"/>
              <a:t>して</a:t>
            </a:r>
            <a:r>
              <a:rPr kumimoji="1" lang="ja-JP" altLang="en-US" sz="2400" dirty="0" smtClean="0">
                <a:solidFill>
                  <a:srgbClr val="C00000"/>
                </a:solidFill>
              </a:rPr>
              <a:t>迅速な対応</a:t>
            </a:r>
            <a:r>
              <a:rPr kumimoji="1" lang="ja-JP" altLang="en-US" sz="2400" dirty="0" smtClean="0"/>
              <a:t>を図る。</a:t>
            </a:r>
            <a:endParaRPr kumimoji="1" lang="en-US" altLang="ja-JP" sz="2400" dirty="0" smtClean="0"/>
          </a:p>
          <a:p>
            <a:endParaRPr lang="en-US" altLang="ja-JP" sz="2400" dirty="0" smtClean="0"/>
          </a:p>
          <a:p>
            <a:r>
              <a:rPr lang="ja-JP" altLang="en-US" sz="2400" dirty="0" smtClean="0"/>
              <a:t>・</a:t>
            </a:r>
            <a:r>
              <a:rPr lang="ja-JP" altLang="en-US" sz="2400" dirty="0" smtClean="0">
                <a:solidFill>
                  <a:srgbClr val="C00000"/>
                </a:solidFill>
              </a:rPr>
              <a:t>再発防止</a:t>
            </a:r>
            <a:r>
              <a:rPr lang="ja-JP" altLang="en-US" sz="2400" dirty="0" smtClean="0"/>
              <a:t>の観点からその後の支援や指導をきめ細かく行う。</a:t>
            </a:r>
            <a:endParaRPr lang="en-US" altLang="ja-JP" sz="2400" dirty="0" smtClean="0"/>
          </a:p>
        </p:txBody>
      </p:sp>
      <p:sp>
        <p:nvSpPr>
          <p:cNvPr id="4" name="テキスト ボックス 3"/>
          <p:cNvSpPr txBox="1"/>
          <p:nvPr/>
        </p:nvSpPr>
        <p:spPr>
          <a:xfrm>
            <a:off x="827584" y="5877272"/>
            <a:ext cx="7398179" cy="369332"/>
          </a:xfrm>
          <a:prstGeom prst="rect">
            <a:avLst/>
          </a:prstGeom>
          <a:noFill/>
        </p:spPr>
        <p:txBody>
          <a:bodyPr wrap="none" rtlCol="0">
            <a:spAutoFit/>
          </a:bodyPr>
          <a:lstStyle/>
          <a:p>
            <a:r>
              <a:rPr kumimoji="1" lang="ja-JP" altLang="en-US" dirty="0" smtClean="0"/>
              <a:t>（平成１７年１０月２０日　厚生労働省社会・援護局障害保健福祉部長通知）</a:t>
            </a:r>
            <a:endParaRPr kumimoji="1" lang="ja-JP" alt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539552" y="2276872"/>
            <a:ext cx="7920880" cy="2308324"/>
          </a:xfrm>
          <a:prstGeom prst="rect">
            <a:avLst/>
          </a:prstGeom>
        </p:spPr>
        <p:txBody>
          <a:bodyPr wrap="square">
            <a:spAutoFit/>
          </a:bodyPr>
          <a:lstStyle/>
          <a:p>
            <a:pPr algn="just"/>
            <a:r>
              <a:rPr lang="ja-JP" altLang="en-US" sz="2400" dirty="0"/>
              <a:t>　</a:t>
            </a:r>
            <a:r>
              <a:rPr lang="ja-JP" altLang="en-US" sz="2400" dirty="0" smtClean="0"/>
              <a:t>自傷行為、他害行為、パニックなどの行動障害に対して、障害者（児）自身、周囲の者等の保護のため、緊急やむを得ず障害者（児）に強制力を加える行為は認められる場合があるが、その個々の利用者への適応の範囲・内容については、施設内の</a:t>
            </a:r>
            <a:r>
              <a:rPr lang="ja-JP" altLang="en-US" sz="2400" dirty="0" smtClean="0">
                <a:solidFill>
                  <a:srgbClr val="C00000"/>
                </a:solidFill>
              </a:rPr>
              <a:t>ガイドライン等を作成</a:t>
            </a:r>
            <a:r>
              <a:rPr lang="ja-JP" altLang="en-US" sz="2400" dirty="0" smtClean="0"/>
              <a:t>して</a:t>
            </a:r>
            <a:r>
              <a:rPr lang="ja-JP" altLang="en-US" sz="2400" dirty="0" smtClean="0">
                <a:solidFill>
                  <a:srgbClr val="C00000"/>
                </a:solidFill>
              </a:rPr>
              <a:t>共通認識に基づいて対応</a:t>
            </a:r>
            <a:r>
              <a:rPr lang="ja-JP" altLang="en-US" sz="2400" dirty="0" smtClean="0"/>
              <a:t>を図ること。</a:t>
            </a:r>
            <a:endParaRPr lang="en-US" altLang="ja-JP" sz="2400" dirty="0"/>
          </a:p>
        </p:txBody>
      </p:sp>
      <p:sp>
        <p:nvSpPr>
          <p:cNvPr id="3" name="角丸四角形 2"/>
          <p:cNvSpPr/>
          <p:nvPr/>
        </p:nvSpPr>
        <p:spPr>
          <a:xfrm>
            <a:off x="467544" y="1052736"/>
            <a:ext cx="8208912" cy="72008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3200" dirty="0" smtClean="0"/>
              <a:t>やむを得ない場合の「身体拘束」について</a:t>
            </a:r>
            <a:endParaRPr kumimoji="1" lang="ja-JP" altLang="en-US" sz="3200" dirty="0"/>
          </a:p>
        </p:txBody>
      </p:sp>
      <p:sp>
        <p:nvSpPr>
          <p:cNvPr id="4" name="テキスト ボックス 3"/>
          <p:cNvSpPr txBox="1"/>
          <p:nvPr/>
        </p:nvSpPr>
        <p:spPr>
          <a:xfrm>
            <a:off x="827584" y="5877272"/>
            <a:ext cx="7398179" cy="369332"/>
          </a:xfrm>
          <a:prstGeom prst="rect">
            <a:avLst/>
          </a:prstGeom>
          <a:noFill/>
        </p:spPr>
        <p:txBody>
          <a:bodyPr wrap="none" rtlCol="0">
            <a:spAutoFit/>
          </a:bodyPr>
          <a:lstStyle/>
          <a:p>
            <a:r>
              <a:rPr kumimoji="1" lang="ja-JP" altLang="en-US" dirty="0" smtClean="0"/>
              <a:t>（平成１７年１０月２０日　厚生労働省社会・援護局障害保健福祉部長通知）</a:t>
            </a:r>
            <a:endParaRPr kumimoji="1" lang="ja-JP" alt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179512" y="332656"/>
            <a:ext cx="3888432" cy="504056"/>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395537" y="404666"/>
            <a:ext cx="8352928" cy="5078313"/>
          </a:xfrm>
          <a:prstGeom prst="rect">
            <a:avLst/>
          </a:prstGeom>
          <a:noFill/>
        </p:spPr>
        <p:txBody>
          <a:bodyPr wrap="square" rtlCol="0">
            <a:spAutoFit/>
          </a:bodyPr>
          <a:lstStyle/>
          <a:p>
            <a:r>
              <a:rPr lang="ja-JP" altLang="ja-JP" dirty="0" smtClean="0">
                <a:solidFill>
                  <a:schemeClr val="bg1"/>
                </a:solidFill>
              </a:rPr>
              <a:t>４　身体拘束に対する考え方</a:t>
            </a:r>
            <a:r>
              <a:rPr lang="ja-JP" altLang="en-US" dirty="0" smtClean="0">
                <a:solidFill>
                  <a:schemeClr val="bg1"/>
                </a:solidFill>
              </a:rPr>
              <a:t>（</a:t>
            </a:r>
            <a:r>
              <a:rPr lang="en-US" altLang="ja-JP" dirty="0" smtClean="0">
                <a:solidFill>
                  <a:schemeClr val="bg1"/>
                </a:solidFill>
              </a:rPr>
              <a:t>P.88</a:t>
            </a:r>
            <a:r>
              <a:rPr lang="ja-JP" altLang="en-US" dirty="0" smtClean="0">
                <a:solidFill>
                  <a:schemeClr val="bg1"/>
                </a:solidFill>
              </a:rPr>
              <a:t>）</a:t>
            </a:r>
            <a:endParaRPr lang="en-US" altLang="ja-JP" dirty="0" smtClean="0">
              <a:solidFill>
                <a:schemeClr val="bg1"/>
              </a:solidFill>
            </a:endParaRPr>
          </a:p>
          <a:p>
            <a:endParaRPr lang="ja-JP" altLang="ja-JP" dirty="0" smtClean="0"/>
          </a:p>
          <a:p>
            <a:r>
              <a:rPr lang="ja-JP" altLang="ja-JP" dirty="0" smtClean="0"/>
              <a:t>（１）基本的考え方</a:t>
            </a:r>
          </a:p>
          <a:p>
            <a:r>
              <a:rPr lang="ja-JP" altLang="ja-JP" dirty="0" smtClean="0"/>
              <a:t>「正当な理由なく障害者の身体を拘束すること」は身体的虐待。</a:t>
            </a:r>
            <a:endParaRPr lang="en-US" altLang="ja-JP" dirty="0" smtClean="0"/>
          </a:p>
          <a:p>
            <a:r>
              <a:rPr lang="ja-JP" altLang="ja-JP" dirty="0" smtClean="0"/>
              <a:t>身体拘束が日常化することが更に深刻な虐待事案の第一歩とな</a:t>
            </a:r>
            <a:r>
              <a:rPr lang="ja-JP" altLang="en-US" dirty="0" smtClean="0"/>
              <a:t>る</a:t>
            </a:r>
            <a:r>
              <a:rPr lang="ja-JP" altLang="ja-JP" dirty="0" smtClean="0"/>
              <a:t>危険</a:t>
            </a:r>
            <a:r>
              <a:rPr lang="ja-JP" altLang="en-US" dirty="0" smtClean="0"/>
              <a:t>が</a:t>
            </a:r>
            <a:r>
              <a:rPr lang="ja-JP" altLang="ja-JP" dirty="0" smtClean="0"/>
              <a:t>あ</a:t>
            </a:r>
            <a:r>
              <a:rPr lang="ja-JP" altLang="en-US" dirty="0" smtClean="0"/>
              <a:t>る</a:t>
            </a:r>
            <a:r>
              <a:rPr lang="ja-JP" altLang="ja-JP" dirty="0" smtClean="0"/>
              <a:t>。</a:t>
            </a:r>
            <a:endParaRPr lang="en-US" altLang="ja-JP" dirty="0" smtClean="0"/>
          </a:p>
          <a:p>
            <a:r>
              <a:rPr lang="ja-JP" altLang="ja-JP" dirty="0" smtClean="0"/>
              <a:t>やむを得ず身体拘束をする場合であっても、その必要性を慎重に判断するとともに、その範囲は最小限にしなければな</a:t>
            </a:r>
            <a:r>
              <a:rPr lang="ja-JP" altLang="en-US" dirty="0" smtClean="0"/>
              <a:t>らない</a:t>
            </a:r>
            <a:r>
              <a:rPr lang="ja-JP" altLang="ja-JP" dirty="0" smtClean="0"/>
              <a:t>。</a:t>
            </a:r>
            <a:endParaRPr lang="en-US" altLang="ja-JP" dirty="0" smtClean="0"/>
          </a:p>
          <a:p>
            <a:r>
              <a:rPr lang="ja-JP" altLang="ja-JP" dirty="0" smtClean="0"/>
              <a:t>判断に当たっては適切な手続きを踏むとともに、身体拘束の解消に向けての道筋を明確にして、職員全体で取り組む必要があ</a:t>
            </a:r>
            <a:r>
              <a:rPr lang="ja-JP" altLang="en-US" dirty="0" smtClean="0"/>
              <a:t>る</a:t>
            </a:r>
            <a:r>
              <a:rPr lang="ja-JP" altLang="ja-JP" dirty="0" smtClean="0"/>
              <a:t>。</a:t>
            </a:r>
          </a:p>
          <a:p>
            <a:r>
              <a:rPr lang="en-US" altLang="ja-JP" dirty="0" smtClean="0"/>
              <a:t> </a:t>
            </a:r>
            <a:endParaRPr lang="ja-JP" altLang="ja-JP" dirty="0" smtClean="0"/>
          </a:p>
          <a:p>
            <a:r>
              <a:rPr lang="ja-JP" altLang="ja-JP" dirty="0" smtClean="0"/>
              <a:t>（２）身体拘束とは</a:t>
            </a:r>
          </a:p>
          <a:p>
            <a:r>
              <a:rPr lang="ja-JP" altLang="ja-JP" dirty="0" smtClean="0"/>
              <a:t>　身体拘束の具体的な内容としては、以下のような行為が該当すると考えられ</a:t>
            </a:r>
            <a:r>
              <a:rPr lang="ja-JP" altLang="en-US" dirty="0" smtClean="0"/>
              <a:t>る</a:t>
            </a:r>
            <a:r>
              <a:rPr lang="ja-JP" altLang="ja-JP" dirty="0" smtClean="0"/>
              <a:t>。</a:t>
            </a:r>
          </a:p>
          <a:p>
            <a:r>
              <a:rPr lang="ja-JP" altLang="ja-JP" dirty="0" smtClean="0"/>
              <a:t>　①　車いすやベッドなどに縛り付ける。</a:t>
            </a:r>
          </a:p>
          <a:p>
            <a:r>
              <a:rPr lang="ja-JP" altLang="ja-JP" dirty="0" smtClean="0"/>
              <a:t>　②　手指の機能を制限するために、ミトン型の手袋を付ける。</a:t>
            </a:r>
          </a:p>
          <a:p>
            <a:r>
              <a:rPr lang="ja-JP" altLang="ja-JP" dirty="0" smtClean="0"/>
              <a:t>　③　行動を制限するために、介護衣（つなぎ服）を着せる。</a:t>
            </a:r>
          </a:p>
          <a:p>
            <a:r>
              <a:rPr lang="ja-JP" altLang="ja-JP" dirty="0" smtClean="0"/>
              <a:t>　④　支援者が自分の体で利用者を押さえつけて行動を制限する。</a:t>
            </a:r>
          </a:p>
          <a:p>
            <a:r>
              <a:rPr lang="ja-JP" altLang="ja-JP" dirty="0" smtClean="0"/>
              <a:t>　⑤　行動を落ち着かせるために、向精神薬を過剰に服用させる。</a:t>
            </a:r>
          </a:p>
          <a:p>
            <a:r>
              <a:rPr lang="ja-JP" altLang="ja-JP" dirty="0" smtClean="0"/>
              <a:t>　⑥　自分の意思で開けることのできない居室等に隔離する。</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1475656" y="188640"/>
            <a:ext cx="6552728"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4" name="サブタイトル 3"/>
          <p:cNvSpPr>
            <a:spLocks noGrp="1"/>
          </p:cNvSpPr>
          <p:nvPr>
            <p:ph type="subTitle" idx="1"/>
          </p:nvPr>
        </p:nvSpPr>
        <p:spPr>
          <a:xfrm>
            <a:off x="179513" y="1484784"/>
            <a:ext cx="8777477" cy="5039866"/>
          </a:xfrm>
          <a:noFill/>
          <a:ln>
            <a:noFill/>
          </a:ln>
        </p:spPr>
        <p:txBody>
          <a:bodyPr anchor="ctr" anchorCtr="0">
            <a:normAutofit fontScale="92500"/>
          </a:bodyPr>
          <a:lstStyle/>
          <a:p>
            <a:pPr algn="l">
              <a:defRPr/>
            </a:pPr>
            <a:r>
              <a:rPr lang="ja-JP" altLang="en-US" sz="2200" dirty="0" smtClean="0">
                <a:solidFill>
                  <a:schemeClr val="tx1"/>
                </a:solidFill>
              </a:rPr>
              <a:t>①徘徊しないように、車いすやいす、ベッドに体幹や四肢を</a:t>
            </a:r>
            <a:r>
              <a:rPr lang="ja-JP" altLang="en-US" sz="2200" dirty="0" err="1" smtClean="0">
                <a:solidFill>
                  <a:schemeClr val="tx1"/>
                </a:solidFill>
              </a:rPr>
              <a:t>ひも</a:t>
            </a:r>
            <a:r>
              <a:rPr lang="ja-JP" altLang="en-US" sz="2200" dirty="0" smtClean="0">
                <a:solidFill>
                  <a:schemeClr val="tx1"/>
                </a:solidFill>
              </a:rPr>
              <a:t>等で縛る。</a:t>
            </a:r>
          </a:p>
          <a:p>
            <a:pPr algn="l">
              <a:defRPr/>
            </a:pPr>
            <a:r>
              <a:rPr lang="ja-JP" altLang="en-US" sz="2200" dirty="0" smtClean="0">
                <a:solidFill>
                  <a:schemeClr val="tx1"/>
                </a:solidFill>
              </a:rPr>
              <a:t>②転落しないように、ベッドに体幹や四肢を</a:t>
            </a:r>
            <a:r>
              <a:rPr lang="ja-JP" altLang="en-US" sz="2200" dirty="0" err="1" smtClean="0">
                <a:solidFill>
                  <a:schemeClr val="tx1"/>
                </a:solidFill>
              </a:rPr>
              <a:t>ひも</a:t>
            </a:r>
            <a:r>
              <a:rPr lang="ja-JP" altLang="en-US" sz="2200" dirty="0" smtClean="0">
                <a:solidFill>
                  <a:schemeClr val="tx1"/>
                </a:solidFill>
              </a:rPr>
              <a:t>等で縛る。</a:t>
            </a:r>
          </a:p>
          <a:p>
            <a:pPr algn="l">
              <a:defRPr/>
            </a:pPr>
            <a:r>
              <a:rPr lang="ja-JP" altLang="en-US" sz="2200" dirty="0" smtClean="0">
                <a:solidFill>
                  <a:schemeClr val="tx1"/>
                </a:solidFill>
              </a:rPr>
              <a:t>③自分で降りられないように、ベッドを柵（サイドレール）で囲む。</a:t>
            </a:r>
          </a:p>
          <a:p>
            <a:pPr algn="l">
              <a:defRPr/>
            </a:pPr>
            <a:r>
              <a:rPr lang="ja-JP" altLang="en-US" sz="2200" dirty="0" smtClean="0">
                <a:solidFill>
                  <a:schemeClr val="tx1"/>
                </a:solidFill>
              </a:rPr>
              <a:t>④点滴・経管栄養等のチューブを抜かないように、四肢を</a:t>
            </a:r>
            <a:r>
              <a:rPr lang="ja-JP" altLang="en-US" sz="2200" dirty="0" err="1" smtClean="0">
                <a:solidFill>
                  <a:schemeClr val="tx1"/>
                </a:solidFill>
              </a:rPr>
              <a:t>ひも</a:t>
            </a:r>
            <a:r>
              <a:rPr lang="ja-JP" altLang="en-US" sz="2200" dirty="0" smtClean="0">
                <a:solidFill>
                  <a:schemeClr val="tx1"/>
                </a:solidFill>
              </a:rPr>
              <a:t>等で縛る。</a:t>
            </a:r>
          </a:p>
          <a:p>
            <a:pPr algn="l">
              <a:defRPr/>
            </a:pPr>
            <a:r>
              <a:rPr lang="ja-JP" altLang="en-US" sz="2200" dirty="0" smtClean="0">
                <a:solidFill>
                  <a:schemeClr val="tx1"/>
                </a:solidFill>
              </a:rPr>
              <a:t>⑤点滴・経管栄養等のチューブを抜かないように、または皮膚を</a:t>
            </a:r>
            <a:r>
              <a:rPr lang="ja-JP" altLang="en-US" sz="2200" dirty="0" err="1" smtClean="0">
                <a:solidFill>
                  <a:schemeClr val="tx1"/>
                </a:solidFill>
              </a:rPr>
              <a:t>かきむしらな</a:t>
            </a:r>
            <a:endParaRPr lang="en-US" altLang="ja-JP" sz="2200" dirty="0" smtClean="0">
              <a:solidFill>
                <a:schemeClr val="tx1"/>
              </a:solidFill>
            </a:endParaRPr>
          </a:p>
          <a:p>
            <a:pPr algn="l">
              <a:defRPr/>
            </a:pPr>
            <a:r>
              <a:rPr lang="ja-JP" altLang="en-US" sz="2200" dirty="0" smtClean="0">
                <a:solidFill>
                  <a:schemeClr val="tx1"/>
                </a:solidFill>
              </a:rPr>
              <a:t>　　いように、手指の機能を制限するミトン型の手袋等をつける。</a:t>
            </a:r>
          </a:p>
          <a:p>
            <a:pPr algn="l">
              <a:defRPr/>
            </a:pPr>
            <a:r>
              <a:rPr lang="ja-JP" altLang="en-US" sz="2200" dirty="0" smtClean="0">
                <a:solidFill>
                  <a:schemeClr val="tx1"/>
                </a:solidFill>
              </a:rPr>
              <a:t>⑥車いすやいすからずり落ちたり、立ち上がったりしないように、Ｙ字型拘束帯</a:t>
            </a:r>
            <a:endParaRPr lang="en-US" altLang="ja-JP" sz="2200" dirty="0" smtClean="0">
              <a:solidFill>
                <a:schemeClr val="tx1"/>
              </a:solidFill>
            </a:endParaRPr>
          </a:p>
          <a:p>
            <a:pPr algn="l">
              <a:defRPr/>
            </a:pPr>
            <a:r>
              <a:rPr lang="ja-JP" altLang="en-US" sz="2200" dirty="0" smtClean="0">
                <a:solidFill>
                  <a:schemeClr val="tx1"/>
                </a:solidFill>
              </a:rPr>
              <a:t>　 や　腰ベルト、車いすテーブルをつける。</a:t>
            </a:r>
          </a:p>
          <a:p>
            <a:pPr algn="l">
              <a:defRPr/>
            </a:pPr>
            <a:r>
              <a:rPr lang="ja-JP" altLang="en-US" sz="2200" dirty="0" smtClean="0">
                <a:solidFill>
                  <a:schemeClr val="tx1"/>
                </a:solidFill>
              </a:rPr>
              <a:t>⑦立ち上がる能力のある人の立ち上がりを妨げるようないすを使用する。</a:t>
            </a:r>
          </a:p>
          <a:p>
            <a:pPr algn="l">
              <a:defRPr/>
            </a:pPr>
            <a:r>
              <a:rPr lang="ja-JP" altLang="en-US" sz="2200" dirty="0" smtClean="0">
                <a:solidFill>
                  <a:schemeClr val="tx1"/>
                </a:solidFill>
              </a:rPr>
              <a:t>⑧脱衣やおむつはずしを制限するために、介護衣（つなぎ服）を着せる。</a:t>
            </a:r>
          </a:p>
          <a:p>
            <a:pPr algn="l">
              <a:defRPr/>
            </a:pPr>
            <a:r>
              <a:rPr lang="ja-JP" altLang="en-US" sz="2200" dirty="0" smtClean="0">
                <a:solidFill>
                  <a:schemeClr val="tx1"/>
                </a:solidFill>
              </a:rPr>
              <a:t>⑨他人への迷惑行為を防ぐために、ベッドなどに体幹や四肢を</a:t>
            </a:r>
            <a:r>
              <a:rPr lang="ja-JP" altLang="en-US" sz="2200" dirty="0" err="1" smtClean="0">
                <a:solidFill>
                  <a:schemeClr val="tx1"/>
                </a:solidFill>
              </a:rPr>
              <a:t>ひも</a:t>
            </a:r>
            <a:r>
              <a:rPr lang="ja-JP" altLang="en-US" sz="2200" dirty="0" smtClean="0">
                <a:solidFill>
                  <a:schemeClr val="tx1"/>
                </a:solidFill>
              </a:rPr>
              <a:t>等で縛る。</a:t>
            </a:r>
          </a:p>
          <a:p>
            <a:pPr algn="l">
              <a:defRPr/>
            </a:pPr>
            <a:r>
              <a:rPr lang="ja-JP" altLang="en-US" sz="2200" dirty="0" smtClean="0">
                <a:solidFill>
                  <a:schemeClr val="tx1"/>
                </a:solidFill>
              </a:rPr>
              <a:t>⑩行動を落ち着かせるために、向精神薬を過剰に服用させる。</a:t>
            </a:r>
          </a:p>
          <a:p>
            <a:pPr algn="l">
              <a:defRPr/>
            </a:pPr>
            <a:r>
              <a:rPr lang="ja-JP" altLang="en-US" sz="2200" dirty="0" smtClean="0">
                <a:solidFill>
                  <a:schemeClr val="tx1"/>
                </a:solidFill>
              </a:rPr>
              <a:t>⑪自分の意思で開けることのできない居室等に隔離する。</a:t>
            </a:r>
          </a:p>
        </p:txBody>
      </p:sp>
      <p:sp>
        <p:nvSpPr>
          <p:cNvPr id="3" name="タイトル 2"/>
          <p:cNvSpPr>
            <a:spLocks noGrp="1"/>
          </p:cNvSpPr>
          <p:nvPr>
            <p:ph type="ctrTitle"/>
          </p:nvPr>
        </p:nvSpPr>
        <p:spPr>
          <a:xfrm>
            <a:off x="251520" y="404664"/>
            <a:ext cx="8567826" cy="1296988"/>
          </a:xfrm>
        </p:spPr>
        <p:txBody>
          <a:bodyPr>
            <a:normAutofit fontScale="90000"/>
          </a:bodyPr>
          <a:lstStyle/>
          <a:p>
            <a:pPr algn="l">
              <a:defRPr/>
            </a:pPr>
            <a:r>
              <a:rPr lang="ja-JP" altLang="en-US" sz="3100" dirty="0" smtClean="0">
                <a:solidFill>
                  <a:schemeClr val="bg1"/>
                </a:solidFill>
              </a:rPr>
              <a:t>　　　　　 身体拘束禁止の対象となる具体的な行為</a:t>
            </a:r>
            <a:r>
              <a:rPr lang="en-US" altLang="ja-JP" sz="3100" dirty="0" smtClean="0">
                <a:solidFill>
                  <a:schemeClr val="bg1"/>
                </a:solidFill>
              </a:rPr>
              <a:t/>
            </a:r>
            <a:br>
              <a:rPr lang="en-US" altLang="ja-JP" sz="3100" dirty="0" smtClean="0">
                <a:solidFill>
                  <a:schemeClr val="bg1"/>
                </a:solidFill>
              </a:rPr>
            </a:br>
            <a:r>
              <a:rPr lang="ja-JP" altLang="en-US" sz="3100" dirty="0" smtClean="0"/>
              <a:t>　</a:t>
            </a:r>
            <a:r>
              <a:rPr lang="ja-JP" altLang="en-US" sz="2000" dirty="0" smtClean="0">
                <a:solidFill>
                  <a:srgbClr val="002060"/>
                </a:solidFill>
              </a:rPr>
              <a:t>介護保険指定基準において禁止の対象となっている行為は、「身体的拘束その他入所者（利用者）の行動を制限する行為」で、具体的には次のような行為</a:t>
            </a:r>
            <a:r>
              <a:rPr lang="ja-JP" altLang="en-US" sz="1800" dirty="0" smtClean="0">
                <a:solidFill>
                  <a:srgbClr val="002060"/>
                </a:solidFill>
              </a:rPr>
              <a:t>。</a:t>
            </a:r>
            <a:r>
              <a:rPr lang="ja-JP" altLang="en-US" dirty="0" smtClean="0"/>
              <a:t/>
            </a:r>
            <a:br>
              <a:rPr lang="ja-JP" altLang="en-US" dirty="0" smtClean="0"/>
            </a:br>
            <a:endParaRPr lang="ja-JP" altLang="en-US" dirty="0"/>
          </a:p>
        </p:txBody>
      </p:sp>
      <p:sp>
        <p:nvSpPr>
          <p:cNvPr id="22532" name="テキスト ボックス 4"/>
          <p:cNvSpPr txBox="1">
            <a:spLocks noChangeArrowheads="1"/>
          </p:cNvSpPr>
          <p:nvPr/>
        </p:nvSpPr>
        <p:spPr bwMode="auto">
          <a:xfrm>
            <a:off x="1403649" y="6550225"/>
            <a:ext cx="7449199" cy="307777"/>
          </a:xfrm>
          <a:prstGeom prst="rect">
            <a:avLst/>
          </a:prstGeom>
          <a:noFill/>
          <a:ln w="9525">
            <a:noFill/>
            <a:miter lim="800000"/>
            <a:headEnd/>
            <a:tailEnd/>
          </a:ln>
        </p:spPr>
        <p:txBody>
          <a:bodyPr>
            <a:spAutoFit/>
          </a:bodyPr>
          <a:lstStyle/>
          <a:p>
            <a:pPr algn="r"/>
            <a:r>
              <a:rPr lang="ja-JP" altLang="en-US" sz="1400" dirty="0" smtClean="0">
                <a:solidFill>
                  <a:srgbClr val="000000"/>
                </a:solidFill>
              </a:rPr>
              <a:t>「身体拘束ゼロへの手引き」（平成</a:t>
            </a:r>
            <a:r>
              <a:rPr lang="en-US" altLang="ja-JP" sz="1400" dirty="0" smtClean="0">
                <a:solidFill>
                  <a:srgbClr val="000000"/>
                </a:solidFill>
              </a:rPr>
              <a:t>13</a:t>
            </a:r>
            <a:r>
              <a:rPr lang="ja-JP" altLang="en-US" sz="1400" dirty="0" smtClean="0">
                <a:solidFill>
                  <a:srgbClr val="000000"/>
                </a:solidFill>
              </a:rPr>
              <a:t>年</a:t>
            </a:r>
            <a:r>
              <a:rPr lang="en-US" altLang="ja-JP" sz="1400" dirty="0" smtClean="0">
                <a:solidFill>
                  <a:srgbClr val="000000"/>
                </a:solidFill>
              </a:rPr>
              <a:t>3</a:t>
            </a:r>
            <a:r>
              <a:rPr lang="ja-JP" altLang="en-US" sz="1400" dirty="0" smtClean="0">
                <a:solidFill>
                  <a:srgbClr val="000000"/>
                </a:solidFill>
              </a:rPr>
              <a:t>月　厚生労働省「身体拘束ゼロ作戦推進会議」）</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323529" y="404664"/>
            <a:ext cx="4392488" cy="504056"/>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6" name="角丸四角形 5"/>
          <p:cNvSpPr/>
          <p:nvPr/>
        </p:nvSpPr>
        <p:spPr>
          <a:xfrm>
            <a:off x="467545" y="2996952"/>
            <a:ext cx="1368152" cy="288032"/>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5" name="角丸四角形 4"/>
          <p:cNvSpPr/>
          <p:nvPr/>
        </p:nvSpPr>
        <p:spPr>
          <a:xfrm>
            <a:off x="467544" y="2132856"/>
            <a:ext cx="1512168" cy="288032"/>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3" name="角丸四角形 2"/>
          <p:cNvSpPr/>
          <p:nvPr/>
        </p:nvSpPr>
        <p:spPr>
          <a:xfrm>
            <a:off x="467545" y="1052736"/>
            <a:ext cx="1368152" cy="288032"/>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23529" y="476674"/>
            <a:ext cx="8496944" cy="6186309"/>
          </a:xfrm>
          <a:prstGeom prst="rect">
            <a:avLst/>
          </a:prstGeom>
          <a:noFill/>
        </p:spPr>
        <p:txBody>
          <a:bodyPr wrap="square" rtlCol="0">
            <a:spAutoFit/>
          </a:bodyPr>
          <a:lstStyle/>
          <a:p>
            <a:r>
              <a:rPr lang="ja-JP" altLang="ja-JP" b="1" dirty="0" smtClean="0">
                <a:solidFill>
                  <a:schemeClr val="bg1"/>
                </a:solidFill>
              </a:rPr>
              <a:t>ア　やむを得ず身体拘束を行う３要件</a:t>
            </a:r>
            <a:r>
              <a:rPr lang="ja-JP" altLang="en-US" b="1" dirty="0" smtClean="0">
                <a:solidFill>
                  <a:schemeClr val="bg1"/>
                </a:solidFill>
              </a:rPr>
              <a:t>（</a:t>
            </a:r>
            <a:r>
              <a:rPr lang="en-US" altLang="ja-JP" b="1" dirty="0" smtClean="0">
                <a:solidFill>
                  <a:schemeClr val="bg1"/>
                </a:solidFill>
              </a:rPr>
              <a:t>P.89)</a:t>
            </a:r>
          </a:p>
          <a:p>
            <a:endParaRPr lang="ja-JP" altLang="ja-JP" dirty="0" smtClean="0"/>
          </a:p>
          <a:p>
            <a:r>
              <a:rPr lang="ja-JP" altLang="en-US" dirty="0" smtClean="0">
                <a:solidFill>
                  <a:schemeClr val="bg1"/>
                </a:solidFill>
              </a:rPr>
              <a:t>　</a:t>
            </a:r>
            <a:r>
              <a:rPr lang="ja-JP" altLang="ja-JP" dirty="0" smtClean="0">
                <a:solidFill>
                  <a:schemeClr val="bg1"/>
                </a:solidFill>
              </a:rPr>
              <a:t>①　切迫性</a:t>
            </a:r>
          </a:p>
          <a:p>
            <a:r>
              <a:rPr lang="ja-JP" altLang="en-US" dirty="0" smtClean="0"/>
              <a:t>　　　</a:t>
            </a:r>
            <a:r>
              <a:rPr lang="ja-JP" altLang="ja-JP" dirty="0" smtClean="0"/>
              <a:t>身体拘束を行うことにより本人の日常生活等に与える悪影響を勘案し、それでも</a:t>
            </a:r>
            <a:r>
              <a:rPr lang="ja-JP" altLang="ja-JP" dirty="0" err="1" smtClean="0"/>
              <a:t>な</a:t>
            </a:r>
            <a:r>
              <a:rPr lang="ja-JP" altLang="en-US" dirty="0" smtClean="0"/>
              <a:t>　　</a:t>
            </a:r>
            <a:endParaRPr lang="en-US" altLang="ja-JP" dirty="0" smtClean="0"/>
          </a:p>
          <a:p>
            <a:r>
              <a:rPr lang="ja-JP" altLang="en-US" dirty="0" smtClean="0"/>
              <a:t>　　</a:t>
            </a:r>
            <a:r>
              <a:rPr lang="ja-JP" altLang="ja-JP" dirty="0" smtClean="0"/>
              <a:t>お身体拘束を行うことが必要な程度まで利用者本人等の生命又は身体が危険にさ</a:t>
            </a:r>
            <a:endParaRPr lang="en-US" altLang="ja-JP" dirty="0" smtClean="0"/>
          </a:p>
          <a:p>
            <a:r>
              <a:rPr lang="ja-JP" altLang="en-US" dirty="0" smtClean="0"/>
              <a:t>　　</a:t>
            </a:r>
            <a:r>
              <a:rPr lang="ja-JP" altLang="ja-JP" dirty="0" smtClean="0"/>
              <a:t>らされる可能性が高いことを確認する必要。</a:t>
            </a:r>
          </a:p>
          <a:p>
            <a:r>
              <a:rPr lang="ja-JP" altLang="en-US" dirty="0" smtClean="0"/>
              <a:t>　</a:t>
            </a:r>
            <a:r>
              <a:rPr lang="ja-JP" altLang="ja-JP" dirty="0" smtClean="0">
                <a:solidFill>
                  <a:schemeClr val="bg1"/>
                </a:solidFill>
              </a:rPr>
              <a:t>②　非代替性</a:t>
            </a:r>
          </a:p>
          <a:p>
            <a:r>
              <a:rPr lang="ja-JP" altLang="en-US" dirty="0" smtClean="0"/>
              <a:t>　　　</a:t>
            </a:r>
            <a:r>
              <a:rPr lang="ja-JP" altLang="ja-JP" dirty="0" smtClean="0"/>
              <a:t>身体拘束その他の行動制限を行う以外に代替する方法がないことが要件</a:t>
            </a:r>
            <a:r>
              <a:rPr lang="ja-JP" altLang="en-US" dirty="0" smtClean="0"/>
              <a:t>。</a:t>
            </a:r>
            <a:r>
              <a:rPr lang="ja-JP" altLang="ja-JP" dirty="0" smtClean="0"/>
              <a:t>利用者</a:t>
            </a:r>
            <a:endParaRPr lang="en-US" altLang="ja-JP" dirty="0" smtClean="0"/>
          </a:p>
          <a:p>
            <a:r>
              <a:rPr lang="ja-JP" altLang="en-US" dirty="0" smtClean="0"/>
              <a:t>　　</a:t>
            </a:r>
            <a:r>
              <a:rPr lang="ja-JP" altLang="ja-JP" dirty="0" smtClean="0"/>
              <a:t>本人の状態像等に応じて最も制限の少ない方法</a:t>
            </a:r>
            <a:r>
              <a:rPr lang="ja-JP" altLang="en-US" dirty="0" smtClean="0"/>
              <a:t>を</a:t>
            </a:r>
            <a:r>
              <a:rPr lang="ja-JP" altLang="ja-JP" dirty="0" smtClean="0"/>
              <a:t>選択</a:t>
            </a:r>
            <a:r>
              <a:rPr lang="ja-JP" altLang="en-US" dirty="0" smtClean="0"/>
              <a:t>する必要</a:t>
            </a:r>
            <a:r>
              <a:rPr lang="ja-JP" altLang="ja-JP" dirty="0" smtClean="0"/>
              <a:t>。</a:t>
            </a:r>
          </a:p>
          <a:p>
            <a:r>
              <a:rPr lang="ja-JP" altLang="en-US" b="1" dirty="0" smtClean="0">
                <a:solidFill>
                  <a:schemeClr val="bg1"/>
                </a:solidFill>
              </a:rPr>
              <a:t>　</a:t>
            </a:r>
            <a:r>
              <a:rPr lang="ja-JP" altLang="ja-JP" dirty="0" smtClean="0">
                <a:solidFill>
                  <a:schemeClr val="bg1"/>
                </a:solidFill>
              </a:rPr>
              <a:t>③　一時性</a:t>
            </a:r>
          </a:p>
          <a:p>
            <a:r>
              <a:rPr lang="ja-JP" altLang="en-US" dirty="0" smtClean="0"/>
              <a:t>　　　</a:t>
            </a:r>
            <a:r>
              <a:rPr lang="ja-JP" altLang="ja-JP" dirty="0" smtClean="0"/>
              <a:t>身体拘束その他の行動制限が</a:t>
            </a:r>
            <a:r>
              <a:rPr lang="ja-JP" altLang="en-US" dirty="0" smtClean="0"/>
              <a:t>、</a:t>
            </a:r>
            <a:r>
              <a:rPr lang="ja-JP" altLang="ja-JP" dirty="0" smtClean="0"/>
              <a:t>必要とされる最も短い拘束時間を想定する必要。</a:t>
            </a:r>
          </a:p>
          <a:p>
            <a:r>
              <a:rPr lang="en-US" altLang="ja-JP" dirty="0" smtClean="0"/>
              <a:t> </a:t>
            </a:r>
            <a:endParaRPr lang="ja-JP" altLang="ja-JP" dirty="0" smtClean="0"/>
          </a:p>
          <a:p>
            <a:r>
              <a:rPr lang="ja-JP" altLang="ja-JP" dirty="0" smtClean="0"/>
              <a:t>イ　やむを得ず身体拘束を行うときの手続き</a:t>
            </a:r>
          </a:p>
          <a:p>
            <a:r>
              <a:rPr lang="ja-JP" altLang="en-US" dirty="0" smtClean="0"/>
              <a:t>　</a:t>
            </a:r>
            <a:r>
              <a:rPr lang="ja-JP" altLang="ja-JP" dirty="0" smtClean="0"/>
              <a:t>①　</a:t>
            </a:r>
            <a:r>
              <a:rPr lang="ja-JP" altLang="ja-JP" dirty="0" smtClean="0">
                <a:solidFill>
                  <a:srgbClr val="FF0000"/>
                </a:solidFill>
              </a:rPr>
              <a:t>組織による決定と個別支援計画への記載</a:t>
            </a:r>
            <a:r>
              <a:rPr lang="ja-JP" altLang="ja-JP" dirty="0" smtClean="0"/>
              <a:t>　</a:t>
            </a:r>
          </a:p>
          <a:p>
            <a:r>
              <a:rPr lang="ja-JP" altLang="ja-JP" dirty="0" smtClean="0"/>
              <a:t>　</a:t>
            </a:r>
            <a:r>
              <a:rPr lang="ja-JP" altLang="en-US" dirty="0" smtClean="0"/>
              <a:t>　・</a:t>
            </a:r>
            <a:r>
              <a:rPr lang="ja-JP" altLang="ja-JP" dirty="0" smtClean="0"/>
              <a:t>組織として慎重に検討・決定する必要</a:t>
            </a:r>
            <a:r>
              <a:rPr lang="ja-JP" altLang="en-US" dirty="0" smtClean="0"/>
              <a:t>。</a:t>
            </a:r>
            <a:endParaRPr lang="ja-JP" altLang="ja-JP" dirty="0" smtClean="0"/>
          </a:p>
          <a:p>
            <a:r>
              <a:rPr lang="ja-JP" altLang="en-US" dirty="0" smtClean="0"/>
              <a:t>　　・</a:t>
            </a:r>
            <a:r>
              <a:rPr lang="ja-JP" altLang="ja-JP" dirty="0" smtClean="0"/>
              <a:t>個別支援計画に身体拘束の様態及び時間、緊急やむを得ない理由を記載。</a:t>
            </a:r>
            <a:r>
              <a:rPr lang="ja-JP" altLang="en-US" dirty="0" smtClean="0"/>
              <a:t>　</a:t>
            </a:r>
            <a:endParaRPr lang="en-US" altLang="ja-JP" dirty="0" smtClean="0"/>
          </a:p>
          <a:p>
            <a:r>
              <a:rPr lang="ja-JP" altLang="en-US" dirty="0" smtClean="0"/>
              <a:t>　　・</a:t>
            </a:r>
            <a:r>
              <a:rPr lang="ja-JP" altLang="ja-JP" dirty="0" smtClean="0"/>
              <a:t>個々人のニーズに応じた個別の支援を検討することが重要。</a:t>
            </a:r>
          </a:p>
          <a:p>
            <a:r>
              <a:rPr lang="ja-JP" altLang="en-US" dirty="0" smtClean="0"/>
              <a:t>　</a:t>
            </a:r>
            <a:r>
              <a:rPr lang="ja-JP" altLang="ja-JP" dirty="0" smtClean="0"/>
              <a:t>②　</a:t>
            </a:r>
            <a:r>
              <a:rPr lang="ja-JP" altLang="ja-JP" dirty="0" smtClean="0">
                <a:solidFill>
                  <a:srgbClr val="FF0000"/>
                </a:solidFill>
              </a:rPr>
              <a:t>本人・家族への十分な説明</a:t>
            </a:r>
          </a:p>
          <a:p>
            <a:r>
              <a:rPr lang="ja-JP" altLang="en-US" dirty="0" smtClean="0"/>
              <a:t>　　・</a:t>
            </a:r>
            <a:r>
              <a:rPr lang="ja-JP" altLang="ja-JP" dirty="0" smtClean="0"/>
              <a:t>利用者本人や家族に十分に説明をし、了解を得ることが必要。</a:t>
            </a:r>
          </a:p>
          <a:p>
            <a:r>
              <a:rPr lang="ja-JP" altLang="en-US" dirty="0" smtClean="0"/>
              <a:t>　</a:t>
            </a:r>
            <a:r>
              <a:rPr lang="ja-JP" altLang="ja-JP" dirty="0" smtClean="0"/>
              <a:t>③　</a:t>
            </a:r>
            <a:r>
              <a:rPr lang="ja-JP" altLang="ja-JP" dirty="0" smtClean="0">
                <a:solidFill>
                  <a:srgbClr val="FF0000"/>
                </a:solidFill>
              </a:rPr>
              <a:t>必要な事項の記録</a:t>
            </a:r>
          </a:p>
          <a:p>
            <a:r>
              <a:rPr lang="ja-JP" altLang="en-US" dirty="0" smtClean="0"/>
              <a:t>　　・</a:t>
            </a:r>
            <a:r>
              <a:rPr lang="ja-JP" altLang="ja-JP" dirty="0" smtClean="0"/>
              <a:t>身体拘束を行った場合、その様態及び時間、その際の利用者の心身の状況並び</a:t>
            </a:r>
            <a:endParaRPr lang="en-US" altLang="ja-JP" dirty="0" smtClean="0"/>
          </a:p>
          <a:p>
            <a:r>
              <a:rPr lang="ja-JP" altLang="en-US" dirty="0" smtClean="0"/>
              <a:t>　　　</a:t>
            </a:r>
            <a:r>
              <a:rPr lang="ja-JP" altLang="ja-JP" dirty="0" smtClean="0"/>
              <a:t>に緊急やむを得ない理由など必要な事項を記録。</a:t>
            </a:r>
            <a:endParaRPr kumimoji="1" lang="ja-JP"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323529" y="5805264"/>
            <a:ext cx="8568952" cy="86409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p:cNvSpPr/>
          <p:nvPr/>
        </p:nvSpPr>
        <p:spPr>
          <a:xfrm>
            <a:off x="323529" y="3933056"/>
            <a:ext cx="8568952" cy="158417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角丸四角形 2"/>
          <p:cNvSpPr/>
          <p:nvPr/>
        </p:nvSpPr>
        <p:spPr>
          <a:xfrm>
            <a:off x="323529" y="1052736"/>
            <a:ext cx="8568952" cy="266429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角丸四角形 7"/>
          <p:cNvSpPr/>
          <p:nvPr/>
        </p:nvSpPr>
        <p:spPr>
          <a:xfrm>
            <a:off x="323528" y="5805264"/>
            <a:ext cx="2304256" cy="36004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9" y="3933056"/>
            <a:ext cx="1800200" cy="43204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0" name="角丸四角形 9"/>
          <p:cNvSpPr/>
          <p:nvPr/>
        </p:nvSpPr>
        <p:spPr>
          <a:xfrm>
            <a:off x="323528" y="1052736"/>
            <a:ext cx="1080120" cy="36004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323529" y="260650"/>
            <a:ext cx="8496944" cy="6370975"/>
          </a:xfrm>
          <a:prstGeom prst="rect">
            <a:avLst/>
          </a:prstGeom>
        </p:spPr>
        <p:txBody>
          <a:bodyPr wrap="square">
            <a:spAutoFit/>
          </a:bodyPr>
          <a:lstStyle/>
          <a:p>
            <a:r>
              <a:rPr lang="ja-JP" altLang="en-US" sz="2400" dirty="0"/>
              <a:t>（２）「障害者虐待」の</a:t>
            </a:r>
            <a:r>
              <a:rPr lang="ja-JP" altLang="en-US" sz="2400" dirty="0" smtClean="0"/>
              <a:t>定義　（</a:t>
            </a:r>
            <a:r>
              <a:rPr lang="en-US" altLang="ja-JP" sz="2400" dirty="0" smtClean="0"/>
              <a:t>P.2</a:t>
            </a:r>
            <a:r>
              <a:rPr lang="ja-JP" altLang="en-US" sz="2400" dirty="0" smtClean="0"/>
              <a:t>）</a:t>
            </a:r>
            <a:endParaRPr lang="en-US" altLang="ja-JP" sz="2400" dirty="0" smtClean="0"/>
          </a:p>
          <a:p>
            <a:endParaRPr lang="ja-JP" altLang="en-US" sz="2400" dirty="0"/>
          </a:p>
          <a:p>
            <a:r>
              <a:rPr lang="ja-JP" altLang="en-US" sz="2400" dirty="0" smtClean="0">
                <a:solidFill>
                  <a:schemeClr val="bg1"/>
                </a:solidFill>
              </a:rPr>
              <a:t>障害者</a:t>
            </a:r>
            <a:endParaRPr lang="en-US" altLang="ja-JP" sz="2400" dirty="0" smtClean="0">
              <a:solidFill>
                <a:schemeClr val="bg1"/>
              </a:solidFill>
            </a:endParaRPr>
          </a:p>
          <a:p>
            <a:r>
              <a:rPr lang="ja-JP" altLang="en-US" sz="2400" dirty="0" smtClean="0"/>
              <a:t>　障害者</a:t>
            </a:r>
            <a:r>
              <a:rPr lang="ja-JP" altLang="en-US" sz="2400" dirty="0"/>
              <a:t>基本法第</a:t>
            </a:r>
            <a:r>
              <a:rPr lang="en-US" altLang="ja-JP" sz="2400" dirty="0"/>
              <a:t>2 </a:t>
            </a:r>
            <a:r>
              <a:rPr lang="ja-JP" altLang="en-US" sz="2400" dirty="0"/>
              <a:t>条第</a:t>
            </a:r>
            <a:r>
              <a:rPr lang="en-US" altLang="ja-JP" sz="2400" dirty="0"/>
              <a:t>1 </a:t>
            </a:r>
            <a:r>
              <a:rPr lang="ja-JP" altLang="en-US" sz="2400" dirty="0"/>
              <a:t>号に規定する</a:t>
            </a:r>
            <a:r>
              <a:rPr lang="ja-JP" altLang="en-US" sz="2400" dirty="0" smtClean="0"/>
              <a:t>障害者</a:t>
            </a:r>
            <a:r>
              <a:rPr lang="ja-JP" altLang="en-US" sz="2400" dirty="0"/>
              <a:t>と</a:t>
            </a:r>
            <a:r>
              <a:rPr lang="ja-JP" altLang="en-US" sz="2400" dirty="0" smtClean="0"/>
              <a:t>定義。</a:t>
            </a:r>
            <a:endParaRPr lang="en-US" altLang="ja-JP" sz="2400" dirty="0" smtClean="0"/>
          </a:p>
          <a:p>
            <a:r>
              <a:rPr lang="ja-JP" altLang="en-US" sz="2400" dirty="0" smtClean="0"/>
              <a:t>　「</a:t>
            </a:r>
            <a:r>
              <a:rPr lang="ja-JP" altLang="en-US" sz="2400" dirty="0"/>
              <a:t>身体障害、知的障害、精神</a:t>
            </a:r>
            <a:r>
              <a:rPr lang="ja-JP" altLang="en-US" sz="2400" dirty="0" smtClean="0"/>
              <a:t>障害（</a:t>
            </a:r>
            <a:r>
              <a:rPr lang="ja-JP" altLang="en-US" sz="2400" dirty="0"/>
              <a:t>発達障害を含む。）その他</a:t>
            </a:r>
            <a:r>
              <a:rPr lang="ja-JP" altLang="en-US" sz="2400" dirty="0" smtClean="0"/>
              <a:t>心　</a:t>
            </a:r>
            <a:endParaRPr lang="en-US" altLang="ja-JP" sz="2400" dirty="0" smtClean="0"/>
          </a:p>
          <a:p>
            <a:r>
              <a:rPr lang="ja-JP" altLang="en-US" sz="2400" dirty="0" smtClean="0"/>
              <a:t>　身</a:t>
            </a:r>
            <a:r>
              <a:rPr lang="ja-JP" altLang="en-US" sz="2400" dirty="0"/>
              <a:t>の機能の障害がある者であって、障害及び</a:t>
            </a:r>
            <a:r>
              <a:rPr lang="ja-JP" altLang="en-US" sz="2400" dirty="0" smtClean="0"/>
              <a:t>社会的障壁</a:t>
            </a:r>
            <a:r>
              <a:rPr lang="ja-JP" altLang="en-US" sz="2400" dirty="0"/>
              <a:t>に</a:t>
            </a:r>
            <a:r>
              <a:rPr lang="ja-JP" altLang="en-US" sz="2400" dirty="0" smtClean="0"/>
              <a:t>より</a:t>
            </a:r>
            <a:endParaRPr lang="en-US" altLang="ja-JP" sz="2400" dirty="0" smtClean="0"/>
          </a:p>
          <a:p>
            <a:r>
              <a:rPr lang="ja-JP" altLang="en-US" sz="2400" dirty="0" smtClean="0"/>
              <a:t>　継続的</a:t>
            </a:r>
            <a:r>
              <a:rPr lang="ja-JP" altLang="en-US" sz="2400" dirty="0"/>
              <a:t>に日常生活又は社会生活に相当な制限を受ける状態</a:t>
            </a:r>
            <a:r>
              <a:rPr lang="ja-JP" altLang="en-US" sz="2400" dirty="0" smtClean="0"/>
              <a:t>に</a:t>
            </a:r>
            <a:endParaRPr lang="en-US" altLang="ja-JP" sz="2400" dirty="0" smtClean="0"/>
          </a:p>
          <a:p>
            <a:r>
              <a:rPr lang="ja-JP" altLang="en-US" sz="2400" dirty="0" smtClean="0"/>
              <a:t>　ある</a:t>
            </a:r>
            <a:r>
              <a:rPr lang="ja-JP" altLang="en-US" sz="2400" dirty="0"/>
              <a:t>もの</a:t>
            </a:r>
            <a:r>
              <a:rPr lang="ja-JP" altLang="en-US" sz="2400" dirty="0" smtClean="0"/>
              <a:t>」障害者</a:t>
            </a:r>
            <a:r>
              <a:rPr lang="ja-JP" altLang="en-US" sz="2400" dirty="0"/>
              <a:t>手帳を取得していない場合も</a:t>
            </a:r>
            <a:r>
              <a:rPr lang="ja-JP" altLang="en-US" sz="2400" dirty="0" smtClean="0"/>
              <a:t>含まれる。１８歳</a:t>
            </a:r>
            <a:endParaRPr lang="en-US" altLang="ja-JP" sz="2400" dirty="0" smtClean="0"/>
          </a:p>
          <a:p>
            <a:r>
              <a:rPr lang="ja-JP" altLang="en-US" sz="2400" dirty="0" smtClean="0"/>
              <a:t>　未満</a:t>
            </a:r>
            <a:r>
              <a:rPr lang="ja-JP" altLang="en-US" sz="2400" dirty="0"/>
              <a:t>の者も</a:t>
            </a:r>
            <a:r>
              <a:rPr lang="ja-JP" altLang="en-US" sz="2400" dirty="0" smtClean="0"/>
              <a:t>含まれる。</a:t>
            </a:r>
            <a:endParaRPr lang="ja-JP" altLang="en-US" sz="2400" dirty="0"/>
          </a:p>
          <a:p>
            <a:endParaRPr lang="en-US" altLang="ja-JP" sz="2400" dirty="0" smtClean="0"/>
          </a:p>
          <a:p>
            <a:r>
              <a:rPr lang="ja-JP" altLang="en-US" sz="2400" dirty="0" smtClean="0">
                <a:solidFill>
                  <a:schemeClr val="bg1"/>
                </a:solidFill>
              </a:rPr>
              <a:t>障害者虐待</a:t>
            </a:r>
            <a:endParaRPr lang="en-US" altLang="ja-JP" sz="2400" dirty="0" smtClean="0">
              <a:solidFill>
                <a:schemeClr val="bg1"/>
              </a:solidFill>
            </a:endParaRPr>
          </a:p>
          <a:p>
            <a:r>
              <a:rPr lang="ja-JP" altLang="en-US" sz="2400" dirty="0" smtClean="0"/>
              <a:t>　（ア</a:t>
            </a:r>
            <a:r>
              <a:rPr lang="ja-JP" altLang="en-US" sz="2400" dirty="0"/>
              <a:t>）養護者による障害者</a:t>
            </a:r>
            <a:r>
              <a:rPr lang="ja-JP" altLang="en-US" sz="2400" dirty="0" smtClean="0"/>
              <a:t>虐待</a:t>
            </a:r>
            <a:endParaRPr lang="en-US" altLang="ja-JP" sz="2400" dirty="0" smtClean="0"/>
          </a:p>
          <a:p>
            <a:r>
              <a:rPr lang="ja-JP" altLang="en-US" sz="2400" dirty="0" smtClean="0"/>
              <a:t>　（イ</a:t>
            </a:r>
            <a:r>
              <a:rPr lang="ja-JP" altLang="en-US" sz="2400" dirty="0"/>
              <a:t>）</a:t>
            </a:r>
            <a:r>
              <a:rPr lang="ja-JP" altLang="en-US" sz="2400" dirty="0" smtClean="0"/>
              <a:t>障害者</a:t>
            </a:r>
            <a:r>
              <a:rPr lang="ja-JP" altLang="en-US" sz="2400" dirty="0"/>
              <a:t>福祉施設従事者等による障害者</a:t>
            </a:r>
            <a:r>
              <a:rPr lang="ja-JP" altLang="en-US" sz="2400" dirty="0" smtClean="0"/>
              <a:t>虐待</a:t>
            </a:r>
            <a:endParaRPr lang="en-US" altLang="ja-JP" sz="2400" dirty="0" smtClean="0"/>
          </a:p>
          <a:p>
            <a:r>
              <a:rPr lang="ja-JP" altLang="en-US" sz="2400" dirty="0" smtClean="0"/>
              <a:t>　（ウ</a:t>
            </a:r>
            <a:r>
              <a:rPr lang="ja-JP" altLang="en-US" sz="2400" dirty="0"/>
              <a:t>）使用者による障害者</a:t>
            </a:r>
            <a:r>
              <a:rPr lang="ja-JP" altLang="en-US" sz="2400" dirty="0" smtClean="0"/>
              <a:t>虐待　　　　　　　　　　　（</a:t>
            </a:r>
            <a:r>
              <a:rPr lang="ja-JP" altLang="en-US" sz="2400" dirty="0"/>
              <a:t>第</a:t>
            </a:r>
            <a:r>
              <a:rPr lang="en-US" altLang="ja-JP" sz="2400" dirty="0"/>
              <a:t>2 </a:t>
            </a:r>
            <a:r>
              <a:rPr lang="ja-JP" altLang="en-US" sz="2400" dirty="0"/>
              <a:t>条第</a:t>
            </a:r>
            <a:r>
              <a:rPr lang="en-US" altLang="ja-JP" sz="2400" dirty="0"/>
              <a:t>2 </a:t>
            </a:r>
            <a:r>
              <a:rPr lang="ja-JP" altLang="en-US" sz="2400" dirty="0"/>
              <a:t>項</a:t>
            </a:r>
            <a:r>
              <a:rPr lang="ja-JP" altLang="en-US" sz="2400" dirty="0" smtClean="0"/>
              <a:t>）</a:t>
            </a:r>
            <a:endParaRPr lang="ja-JP" altLang="en-US" sz="2400" dirty="0"/>
          </a:p>
          <a:p>
            <a:endParaRPr lang="en-US" altLang="ja-JP" sz="2400" dirty="0" smtClean="0"/>
          </a:p>
          <a:p>
            <a:r>
              <a:rPr lang="ja-JP" altLang="en-US" sz="2400" dirty="0" smtClean="0">
                <a:solidFill>
                  <a:schemeClr val="bg1"/>
                </a:solidFill>
              </a:rPr>
              <a:t>虐待行為の禁止</a:t>
            </a:r>
            <a:endParaRPr lang="en-US" altLang="ja-JP" sz="2400" dirty="0" smtClean="0">
              <a:solidFill>
                <a:schemeClr val="bg1"/>
              </a:solidFill>
            </a:endParaRPr>
          </a:p>
          <a:p>
            <a:r>
              <a:rPr lang="ja-JP" altLang="en-US" sz="2400" dirty="0" smtClean="0"/>
              <a:t>　「</a:t>
            </a:r>
            <a:r>
              <a:rPr lang="ja-JP" altLang="en-US" sz="2400" dirty="0"/>
              <a:t>何人も、障害者に対し、虐待をしてはならない。</a:t>
            </a:r>
            <a:r>
              <a:rPr lang="ja-JP" altLang="en-US" sz="2400" dirty="0" smtClean="0"/>
              <a:t>」（第</a:t>
            </a:r>
            <a:r>
              <a:rPr lang="en-US" altLang="ja-JP" sz="2400" dirty="0" smtClean="0"/>
              <a:t>3</a:t>
            </a:r>
            <a:r>
              <a:rPr lang="ja-JP" altLang="en-US" sz="2400" dirty="0" smtClean="0"/>
              <a:t>条）</a:t>
            </a:r>
            <a:endParaRPr lang="ja-JP" altLang="en-US" sz="24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179512" y="332656"/>
            <a:ext cx="6264696" cy="504056"/>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251520" y="404664"/>
            <a:ext cx="8424936" cy="4801314"/>
          </a:xfrm>
          <a:prstGeom prst="rect">
            <a:avLst/>
          </a:prstGeom>
          <a:noFill/>
        </p:spPr>
        <p:txBody>
          <a:bodyPr wrap="square" rtlCol="0">
            <a:spAutoFit/>
          </a:bodyPr>
          <a:lstStyle/>
          <a:p>
            <a:r>
              <a:rPr lang="ja-JP" altLang="ja-JP" dirty="0" smtClean="0">
                <a:solidFill>
                  <a:schemeClr val="bg1"/>
                </a:solidFill>
              </a:rPr>
              <a:t>２　障害者福祉施設従事者等による障害者虐待の防止</a:t>
            </a:r>
            <a:r>
              <a:rPr lang="ja-JP" altLang="en-US" dirty="0" smtClean="0">
                <a:solidFill>
                  <a:schemeClr val="bg1"/>
                </a:solidFill>
              </a:rPr>
              <a:t>（</a:t>
            </a:r>
            <a:r>
              <a:rPr lang="en-US" altLang="ja-JP" dirty="0" smtClean="0">
                <a:solidFill>
                  <a:schemeClr val="bg1"/>
                </a:solidFill>
              </a:rPr>
              <a:t>P.71</a:t>
            </a:r>
            <a:r>
              <a:rPr lang="ja-JP" altLang="en-US" dirty="0" smtClean="0">
                <a:solidFill>
                  <a:schemeClr val="bg1"/>
                </a:solidFill>
              </a:rPr>
              <a:t>）</a:t>
            </a:r>
            <a:endParaRPr lang="ja-JP" altLang="ja-JP" dirty="0" smtClean="0">
              <a:solidFill>
                <a:schemeClr val="bg1"/>
              </a:solidFill>
            </a:endParaRPr>
          </a:p>
          <a:p>
            <a:r>
              <a:rPr lang="en-US" altLang="ja-JP" dirty="0" smtClean="0"/>
              <a:t> </a:t>
            </a:r>
            <a:endParaRPr lang="ja-JP" altLang="ja-JP" dirty="0" smtClean="0"/>
          </a:p>
          <a:p>
            <a:r>
              <a:rPr lang="ja-JP" altLang="ja-JP" dirty="0" smtClean="0"/>
              <a:t>（１）管理職・職員の研修、資質向上</a:t>
            </a:r>
          </a:p>
          <a:p>
            <a:r>
              <a:rPr lang="ja-JP" altLang="en-US" dirty="0" smtClean="0"/>
              <a:t>　・</a:t>
            </a:r>
            <a:r>
              <a:rPr lang="ja-JP" altLang="ja-JP" dirty="0" smtClean="0"/>
              <a:t>障害者の人権の尊重や虐待の問題について、管理職、職員</a:t>
            </a:r>
            <a:r>
              <a:rPr lang="ja-JP" altLang="en-US" dirty="0" smtClean="0"/>
              <a:t>に</a:t>
            </a:r>
            <a:r>
              <a:rPr lang="ja-JP" altLang="ja-JP" dirty="0" smtClean="0"/>
              <a:t>高い意識が必要</a:t>
            </a:r>
            <a:r>
              <a:rPr lang="ja-JP" altLang="en-US" dirty="0" smtClean="0"/>
              <a:t>。</a:t>
            </a:r>
            <a:endParaRPr lang="en-US" altLang="ja-JP" dirty="0" smtClean="0"/>
          </a:p>
          <a:p>
            <a:r>
              <a:rPr lang="ja-JP" altLang="en-US" dirty="0" smtClean="0"/>
              <a:t>　・</a:t>
            </a:r>
            <a:r>
              <a:rPr lang="ja-JP" altLang="ja-JP" dirty="0" smtClean="0"/>
              <a:t>職員各人が支援技術を高め、組織としてもノウハウを共有することが不可欠。</a:t>
            </a:r>
          </a:p>
          <a:p>
            <a:r>
              <a:rPr lang="ja-JP" altLang="en-US" dirty="0" smtClean="0"/>
              <a:t>　・</a:t>
            </a:r>
            <a:r>
              <a:rPr lang="ja-JP" altLang="ja-JP" dirty="0" smtClean="0"/>
              <a:t>管理者が率先し、職員とともに、風通し良く、働きがいのある職場環境を</a:t>
            </a:r>
            <a:r>
              <a:rPr lang="ja-JP" altLang="en-US" dirty="0" smtClean="0"/>
              <a:t>整える必要。</a:t>
            </a:r>
            <a:endParaRPr lang="ja-JP" altLang="ja-JP" dirty="0" smtClean="0"/>
          </a:p>
          <a:p>
            <a:r>
              <a:rPr lang="en-US" altLang="ja-JP" dirty="0" smtClean="0"/>
              <a:t> </a:t>
            </a:r>
            <a:endParaRPr lang="ja-JP" altLang="ja-JP" dirty="0" smtClean="0"/>
          </a:p>
          <a:p>
            <a:r>
              <a:rPr lang="ja-JP" altLang="ja-JP" dirty="0" smtClean="0"/>
              <a:t>（２）個別支援の推進</a:t>
            </a:r>
          </a:p>
          <a:p>
            <a:r>
              <a:rPr lang="ja-JP" altLang="en-US" dirty="0" smtClean="0"/>
              <a:t>　・</a:t>
            </a:r>
            <a:r>
              <a:rPr lang="ja-JP" altLang="ja-JP" dirty="0" smtClean="0"/>
              <a:t>利用者個々のニーズに応じた個別的な支援を日々実践することが、虐待を防止</a:t>
            </a:r>
            <a:r>
              <a:rPr lang="ja-JP" altLang="en-US" dirty="0" smtClean="0"/>
              <a:t>。</a:t>
            </a:r>
            <a:endParaRPr lang="ja-JP" altLang="ja-JP" dirty="0" smtClean="0"/>
          </a:p>
          <a:p>
            <a:r>
              <a:rPr lang="en-US" altLang="ja-JP" dirty="0" smtClean="0"/>
              <a:t> </a:t>
            </a:r>
            <a:endParaRPr lang="ja-JP" altLang="ja-JP" dirty="0" smtClean="0"/>
          </a:p>
          <a:p>
            <a:r>
              <a:rPr lang="ja-JP" altLang="ja-JP" dirty="0" smtClean="0"/>
              <a:t>（３）開かれた施設運営の推進</a:t>
            </a:r>
          </a:p>
          <a:p>
            <a:r>
              <a:rPr lang="en-US" altLang="ja-JP" dirty="0" smtClean="0"/>
              <a:t> </a:t>
            </a:r>
            <a:r>
              <a:rPr lang="ja-JP" altLang="en-US" dirty="0" smtClean="0"/>
              <a:t>　・</a:t>
            </a:r>
            <a:r>
              <a:rPr lang="ja-JP" altLang="ja-JP" dirty="0" smtClean="0"/>
              <a:t>地域住民やボランティア、実習生など多くの人が施設に関わること</a:t>
            </a:r>
            <a:r>
              <a:rPr lang="ja-JP" altLang="en-US" dirty="0" smtClean="0"/>
              <a:t>や、</a:t>
            </a:r>
            <a:r>
              <a:rPr lang="ja-JP" altLang="ja-JP" dirty="0" smtClean="0"/>
              <a:t>サービス評</a:t>
            </a:r>
            <a:endParaRPr lang="en-US" altLang="ja-JP" dirty="0" smtClean="0"/>
          </a:p>
          <a:p>
            <a:r>
              <a:rPr lang="ja-JP" altLang="en-US" dirty="0" smtClean="0"/>
              <a:t>　　</a:t>
            </a:r>
            <a:r>
              <a:rPr lang="ja-JP" altLang="ja-JP" dirty="0" smtClean="0"/>
              <a:t>価（自己評価、第三者評価など）の導入も積極的に検討することが大切</a:t>
            </a:r>
            <a:r>
              <a:rPr lang="ja-JP" altLang="en-US" dirty="0" smtClean="0"/>
              <a:t>。</a:t>
            </a:r>
            <a:endParaRPr lang="ja-JP" altLang="ja-JP" dirty="0" smtClean="0"/>
          </a:p>
          <a:p>
            <a:r>
              <a:rPr lang="en-US" altLang="ja-JP" dirty="0" smtClean="0"/>
              <a:t> </a:t>
            </a:r>
            <a:endParaRPr lang="ja-JP" altLang="ja-JP" dirty="0" smtClean="0"/>
          </a:p>
          <a:p>
            <a:r>
              <a:rPr lang="ja-JP" altLang="ja-JP" dirty="0" smtClean="0"/>
              <a:t>（４）実効性のある苦情処理体制の構築</a:t>
            </a:r>
          </a:p>
          <a:p>
            <a:r>
              <a:rPr lang="ja-JP" altLang="en-US" dirty="0" smtClean="0"/>
              <a:t>　・</a:t>
            </a:r>
            <a:r>
              <a:rPr lang="ja-JP" altLang="ja-JP" dirty="0" smtClean="0"/>
              <a:t>障害福祉サービス事業所等に対して</a:t>
            </a:r>
            <a:r>
              <a:rPr lang="ja-JP" altLang="en-US" dirty="0" smtClean="0"/>
              <a:t>、</a:t>
            </a:r>
            <a:r>
              <a:rPr lang="ja-JP" altLang="ja-JP" dirty="0" smtClean="0"/>
              <a:t>サービス利用者やその家族からの苦情処</a:t>
            </a:r>
            <a:r>
              <a:rPr lang="ja-JP" altLang="en-US" dirty="0" smtClean="0"/>
              <a:t>　</a:t>
            </a:r>
            <a:endParaRPr lang="en-US" altLang="ja-JP" dirty="0" smtClean="0"/>
          </a:p>
          <a:p>
            <a:r>
              <a:rPr lang="ja-JP" altLang="en-US" dirty="0" smtClean="0"/>
              <a:t>　　</a:t>
            </a:r>
            <a:r>
              <a:rPr lang="ja-JP" altLang="ja-JP" dirty="0" smtClean="0"/>
              <a:t>理体制を整備すること等により虐待防止等の措置を講ずること</a:t>
            </a:r>
            <a:r>
              <a:rPr lang="ja-JP" altLang="en-US" dirty="0" smtClean="0"/>
              <a:t>を</a:t>
            </a:r>
            <a:r>
              <a:rPr lang="ja-JP" altLang="ja-JP" dirty="0" smtClean="0"/>
              <a:t>規定（第</a:t>
            </a:r>
            <a:r>
              <a:rPr lang="en-US" altLang="ja-JP" dirty="0" smtClean="0"/>
              <a:t>15</a:t>
            </a:r>
            <a:r>
              <a:rPr lang="ja-JP" altLang="ja-JP" dirty="0" smtClean="0"/>
              <a:t>条）。</a:t>
            </a:r>
            <a:endParaRPr kumimoji="1" lang="ja-JP" alt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539552" y="1844824"/>
            <a:ext cx="3960440"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2400" dirty="0" smtClean="0">
                <a:solidFill>
                  <a:schemeClr val="bg1"/>
                </a:solidFill>
              </a:rPr>
              <a:t>（１）職員の人権意識の向上</a:t>
            </a:r>
            <a:endParaRPr lang="en-US" altLang="ja-JP" sz="2400" dirty="0" smtClean="0">
              <a:solidFill>
                <a:schemeClr val="bg1"/>
              </a:solidFill>
            </a:endParaRPr>
          </a:p>
        </p:txBody>
      </p:sp>
      <p:sp>
        <p:nvSpPr>
          <p:cNvPr id="2" name="角丸四角形 1"/>
          <p:cNvSpPr/>
          <p:nvPr/>
        </p:nvSpPr>
        <p:spPr>
          <a:xfrm>
            <a:off x="467544" y="620688"/>
            <a:ext cx="8208912" cy="72008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3200" dirty="0" smtClean="0"/>
              <a:t>障害者（児）虐待の未然の防止</a:t>
            </a:r>
            <a:endParaRPr kumimoji="1" lang="ja-JP" altLang="en-US" sz="3200" dirty="0"/>
          </a:p>
        </p:txBody>
      </p:sp>
      <p:sp>
        <p:nvSpPr>
          <p:cNvPr id="3" name="正方形/長方形 2"/>
          <p:cNvSpPr/>
          <p:nvPr/>
        </p:nvSpPr>
        <p:spPr>
          <a:xfrm>
            <a:off x="539552" y="1844824"/>
            <a:ext cx="8136904" cy="4524315"/>
          </a:xfrm>
          <a:prstGeom prst="rect">
            <a:avLst/>
          </a:prstGeom>
        </p:spPr>
        <p:txBody>
          <a:bodyPr wrap="square">
            <a:spAutoFit/>
          </a:bodyPr>
          <a:lstStyle/>
          <a:p>
            <a:pPr algn="just"/>
            <a:endParaRPr lang="en-US" altLang="ja-JP" sz="2400" dirty="0" smtClean="0"/>
          </a:p>
          <a:p>
            <a:pPr algn="just"/>
            <a:endParaRPr lang="en-US" altLang="ja-JP" sz="2400" dirty="0" smtClean="0"/>
          </a:p>
          <a:p>
            <a:pPr algn="just"/>
            <a:r>
              <a:rPr lang="ja-JP" altLang="en-US" sz="2400" dirty="0" smtClean="0"/>
              <a:t>　①　職員が自らの行為が虐待などの権利侵害に当たること</a:t>
            </a:r>
            <a:endParaRPr lang="en-US" altLang="ja-JP" sz="2400" dirty="0" smtClean="0"/>
          </a:p>
          <a:p>
            <a:pPr algn="just"/>
            <a:r>
              <a:rPr lang="ja-JP" altLang="en-US" sz="2400" dirty="0"/>
              <a:t>　</a:t>
            </a:r>
            <a:r>
              <a:rPr lang="ja-JP" altLang="en-US" sz="2400" dirty="0" smtClean="0"/>
              <a:t>　　 を自覚していない場合があることから、別紙のような</a:t>
            </a:r>
            <a:r>
              <a:rPr lang="ja-JP" altLang="en-US" sz="2400" dirty="0" smtClean="0">
                <a:solidFill>
                  <a:srgbClr val="C00000"/>
                </a:solidFill>
              </a:rPr>
              <a:t>掲示</a:t>
            </a:r>
            <a:endParaRPr lang="en-US" altLang="ja-JP" sz="2400" dirty="0" smtClean="0">
              <a:solidFill>
                <a:srgbClr val="C00000"/>
              </a:solidFill>
            </a:endParaRPr>
          </a:p>
          <a:p>
            <a:pPr algn="just"/>
            <a:r>
              <a:rPr lang="ja-JP" altLang="en-US" sz="2400" dirty="0">
                <a:solidFill>
                  <a:srgbClr val="C00000"/>
                </a:solidFill>
              </a:rPr>
              <a:t>　</a:t>
            </a:r>
            <a:r>
              <a:rPr lang="ja-JP" altLang="en-US" sz="2400" dirty="0" smtClean="0">
                <a:solidFill>
                  <a:srgbClr val="C00000"/>
                </a:solidFill>
              </a:rPr>
              <a:t>　　 物を施設内の見やすい場所に掲示</a:t>
            </a:r>
            <a:r>
              <a:rPr lang="ja-JP" altLang="en-US" sz="2400" dirty="0" smtClean="0"/>
              <a:t>し、</a:t>
            </a:r>
            <a:r>
              <a:rPr lang="ja-JP" altLang="en-US" sz="2400" dirty="0" smtClean="0">
                <a:solidFill>
                  <a:srgbClr val="C00000"/>
                </a:solidFill>
              </a:rPr>
              <a:t>職員の自覚・自省</a:t>
            </a:r>
            <a:endParaRPr lang="en-US" altLang="ja-JP" sz="2400" dirty="0" smtClean="0">
              <a:solidFill>
                <a:srgbClr val="C00000"/>
              </a:solidFill>
            </a:endParaRPr>
          </a:p>
          <a:p>
            <a:pPr algn="just"/>
            <a:r>
              <a:rPr lang="ja-JP" altLang="en-US" sz="2400" dirty="0">
                <a:solidFill>
                  <a:srgbClr val="C00000"/>
                </a:solidFill>
              </a:rPr>
              <a:t>　</a:t>
            </a:r>
            <a:r>
              <a:rPr lang="ja-JP" altLang="en-US" sz="2400" dirty="0" smtClean="0">
                <a:solidFill>
                  <a:srgbClr val="C00000"/>
                </a:solidFill>
              </a:rPr>
              <a:t>　　 を促す</a:t>
            </a:r>
            <a:r>
              <a:rPr lang="ja-JP" altLang="en-US" sz="2400" dirty="0" smtClean="0"/>
              <a:t>。</a:t>
            </a:r>
            <a:endParaRPr lang="en-US" altLang="ja-JP" sz="2400" dirty="0" smtClean="0"/>
          </a:p>
          <a:p>
            <a:pPr algn="just"/>
            <a:r>
              <a:rPr lang="ja-JP" altLang="en-US" sz="2400" dirty="0"/>
              <a:t>　</a:t>
            </a:r>
            <a:r>
              <a:rPr lang="ja-JP" altLang="en-US" sz="2400" dirty="0" smtClean="0"/>
              <a:t>　　　 なお、掲示物については、職員で話し合って定期的に</a:t>
            </a:r>
            <a:endParaRPr lang="en-US" altLang="ja-JP" sz="2400" dirty="0" smtClean="0"/>
          </a:p>
          <a:p>
            <a:pPr algn="just"/>
            <a:r>
              <a:rPr lang="ja-JP" altLang="en-US" sz="2400" dirty="0"/>
              <a:t>　</a:t>
            </a:r>
            <a:r>
              <a:rPr lang="ja-JP" altLang="en-US" sz="2400" dirty="0" smtClean="0"/>
              <a:t>　　 新しいものに張り替えるなど、関心が薄れないよう工夫</a:t>
            </a:r>
            <a:endParaRPr lang="en-US" altLang="ja-JP" sz="2400" dirty="0" smtClean="0"/>
          </a:p>
          <a:p>
            <a:pPr algn="just"/>
            <a:r>
              <a:rPr lang="ja-JP" altLang="en-US" sz="2400" dirty="0"/>
              <a:t>　</a:t>
            </a:r>
            <a:r>
              <a:rPr lang="ja-JP" altLang="en-US" sz="2400" dirty="0" smtClean="0"/>
              <a:t>　　 する。</a:t>
            </a:r>
            <a:endParaRPr lang="en-US" altLang="ja-JP" sz="2400" dirty="0" smtClean="0"/>
          </a:p>
          <a:p>
            <a:pPr algn="just"/>
            <a:r>
              <a:rPr lang="ja-JP" altLang="en-US" sz="2400" dirty="0"/>
              <a:t>　</a:t>
            </a:r>
            <a:r>
              <a:rPr lang="ja-JP" altLang="en-US" sz="2400" dirty="0" smtClean="0"/>
              <a:t>②　</a:t>
            </a:r>
            <a:r>
              <a:rPr lang="ja-JP" altLang="en-US" sz="2400" dirty="0" smtClean="0">
                <a:solidFill>
                  <a:srgbClr val="C00000"/>
                </a:solidFill>
              </a:rPr>
              <a:t>倫理綱領</a:t>
            </a:r>
            <a:r>
              <a:rPr lang="ja-JP" altLang="en-US" sz="2400" dirty="0" smtClean="0"/>
              <a:t>、</a:t>
            </a:r>
            <a:r>
              <a:rPr lang="ja-JP" altLang="en-US" sz="2400" dirty="0" smtClean="0">
                <a:solidFill>
                  <a:srgbClr val="C00000"/>
                </a:solidFill>
              </a:rPr>
              <a:t>行動規範</a:t>
            </a:r>
            <a:r>
              <a:rPr lang="ja-JP" altLang="en-US" sz="2400" dirty="0" smtClean="0"/>
              <a:t>等を定め、職員に周知徹底する。</a:t>
            </a:r>
            <a:endParaRPr lang="en-US" altLang="ja-JP" sz="2400" dirty="0" smtClean="0"/>
          </a:p>
          <a:p>
            <a:pPr algn="just"/>
            <a:r>
              <a:rPr lang="ja-JP" altLang="en-US" sz="2400" dirty="0" smtClean="0"/>
              <a:t>　③　普段から研修などを通して、職員の</a:t>
            </a:r>
            <a:r>
              <a:rPr lang="ja-JP" altLang="en-US" sz="2400" dirty="0" smtClean="0">
                <a:solidFill>
                  <a:srgbClr val="C00000"/>
                </a:solidFill>
              </a:rPr>
              <a:t>人権意識を高める</a:t>
            </a:r>
            <a:r>
              <a:rPr lang="ja-JP" altLang="en-US" sz="2400" dirty="0" smtClean="0"/>
              <a:t>。</a:t>
            </a:r>
            <a:endParaRPr lang="en-US" altLang="ja-JP" sz="2400" dirty="0" smtClean="0"/>
          </a:p>
          <a:p>
            <a:pPr algn="just"/>
            <a:endParaRPr lang="en-US" altLang="ja-JP" sz="2400" dirty="0"/>
          </a:p>
        </p:txBody>
      </p:sp>
      <p:sp>
        <p:nvSpPr>
          <p:cNvPr id="5" name="テキスト ボックス 4"/>
          <p:cNvSpPr txBox="1"/>
          <p:nvPr/>
        </p:nvSpPr>
        <p:spPr>
          <a:xfrm>
            <a:off x="827584" y="6237312"/>
            <a:ext cx="7398179" cy="369332"/>
          </a:xfrm>
          <a:prstGeom prst="rect">
            <a:avLst/>
          </a:prstGeom>
          <a:noFill/>
        </p:spPr>
        <p:txBody>
          <a:bodyPr wrap="none" rtlCol="0">
            <a:spAutoFit/>
          </a:bodyPr>
          <a:lstStyle/>
          <a:p>
            <a:r>
              <a:rPr kumimoji="1" lang="ja-JP" altLang="en-US" dirty="0" smtClean="0"/>
              <a:t>（平成１７年１０月２０日　厚生労働省社会・援護局障害保健福祉部長通知）</a:t>
            </a:r>
            <a:endParaRPr kumimoji="1" lang="ja-JP" alt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683568" y="188640"/>
            <a:ext cx="7992888" cy="6555641"/>
          </a:xfrm>
          <a:prstGeom prst="rect">
            <a:avLst/>
          </a:prstGeom>
          <a:noFill/>
        </p:spPr>
        <p:txBody>
          <a:bodyPr wrap="square" rtlCol="0">
            <a:spAutoFit/>
          </a:bodyPr>
          <a:lstStyle/>
          <a:p>
            <a:endParaRPr kumimoji="1" lang="en-US" altLang="ja-JP" sz="1600" i="1" dirty="0" smtClean="0"/>
          </a:p>
          <a:p>
            <a:r>
              <a:rPr kumimoji="1" lang="ja-JP" altLang="en-US" sz="1600" i="1" dirty="0" smtClean="0"/>
              <a:t>　以下のような行為は、</a:t>
            </a:r>
            <a:r>
              <a:rPr kumimoji="1" lang="ja-JP" altLang="en-US" sz="1600" i="1" dirty="0" smtClean="0">
                <a:ea typeface="ＤＦ特太ゴシック体" pitchFamily="1" charset="-128"/>
              </a:rPr>
              <a:t>障害者（児）への虐待</a:t>
            </a:r>
            <a:r>
              <a:rPr kumimoji="1" lang="ja-JP" altLang="en-US" sz="1600" i="1" dirty="0" smtClean="0"/>
              <a:t>です。</a:t>
            </a:r>
            <a:endParaRPr kumimoji="1" lang="en-US" altLang="ja-JP" sz="1600" i="1" dirty="0" smtClean="0"/>
          </a:p>
          <a:p>
            <a:r>
              <a:rPr lang="ja-JP" altLang="en-US" sz="1600" i="1" dirty="0"/>
              <a:t>　</a:t>
            </a:r>
            <a:r>
              <a:rPr lang="ja-JP" altLang="en-US" sz="1600" i="1" dirty="0" smtClean="0">
                <a:ea typeface="ＤＦ特太ゴシック体" pitchFamily="1" charset="-128"/>
              </a:rPr>
              <a:t>不適切な支援</a:t>
            </a:r>
            <a:r>
              <a:rPr lang="ja-JP" altLang="en-US" sz="1600" i="1" dirty="0" smtClean="0"/>
              <a:t>から、傷害罪などに当たる</a:t>
            </a:r>
            <a:r>
              <a:rPr lang="ja-JP" altLang="en-US" sz="1600" i="1" dirty="0" smtClean="0">
                <a:ea typeface="ＤＦ特太ゴシック体" pitchFamily="1" charset="-128"/>
              </a:rPr>
              <a:t>犯罪行為</a:t>
            </a:r>
            <a:r>
              <a:rPr lang="ja-JP" altLang="en-US" sz="1600" i="1" dirty="0" smtClean="0"/>
              <a:t>まで様々ですが、</a:t>
            </a:r>
            <a:endParaRPr lang="en-US" altLang="ja-JP" sz="1600" i="1" dirty="0" smtClean="0"/>
          </a:p>
          <a:p>
            <a:r>
              <a:rPr lang="ja-JP" altLang="en-US" sz="1600" i="1" dirty="0" smtClean="0"/>
              <a:t>いずれも</a:t>
            </a:r>
            <a:r>
              <a:rPr lang="ja-JP" altLang="en-US" sz="1600" i="1" dirty="0" smtClean="0">
                <a:ea typeface="ＤＦ特太ゴシック体" pitchFamily="1" charset="-128"/>
              </a:rPr>
              <a:t>障害者（児）の人権の重大は侵害</a:t>
            </a:r>
            <a:r>
              <a:rPr lang="ja-JP" altLang="en-US" sz="1600" i="1" dirty="0" smtClean="0"/>
              <a:t>であり、</a:t>
            </a:r>
            <a:r>
              <a:rPr lang="ja-JP" altLang="en-US" sz="1600" i="1" dirty="0" smtClean="0">
                <a:ea typeface="ＤＦ特太ゴシック体" pitchFamily="1" charset="-128"/>
              </a:rPr>
              <a:t>絶対に許されるものではありません。</a:t>
            </a:r>
            <a:endParaRPr lang="en-US" altLang="ja-JP" sz="1600" i="1" dirty="0" smtClean="0">
              <a:ea typeface="ＤＦ特太ゴシック体" pitchFamily="1" charset="-128"/>
            </a:endParaRPr>
          </a:p>
          <a:p>
            <a:r>
              <a:rPr kumimoji="1" lang="ja-JP" altLang="en-US" sz="1400" i="1" dirty="0" smtClean="0"/>
              <a:t>　</a:t>
            </a:r>
            <a:r>
              <a:rPr kumimoji="1" lang="ja-JP" altLang="en-US" sz="1400" b="1" i="1" dirty="0" smtClean="0"/>
              <a:t>○身体的虐待</a:t>
            </a:r>
            <a:endParaRPr kumimoji="1" lang="en-US" altLang="ja-JP" sz="1400" b="1" i="1" dirty="0" smtClean="0"/>
          </a:p>
          <a:p>
            <a:r>
              <a:rPr lang="ja-JP" altLang="en-US" sz="1400" i="1" dirty="0" smtClean="0"/>
              <a:t>　　　・殴る、蹴る、たばこを押しつける。</a:t>
            </a:r>
            <a:endParaRPr lang="en-US" altLang="ja-JP" sz="1400" i="1" dirty="0" smtClean="0"/>
          </a:p>
          <a:p>
            <a:r>
              <a:rPr kumimoji="1" lang="ja-JP" altLang="en-US" sz="1400" i="1" dirty="0" smtClean="0"/>
              <a:t>　　　・熱湯を飲ませる、食べられないものを食べさせる、食事を与えない。</a:t>
            </a:r>
            <a:endParaRPr kumimoji="1" lang="en-US" altLang="ja-JP" sz="1400" i="1" dirty="0" smtClean="0"/>
          </a:p>
          <a:p>
            <a:r>
              <a:rPr lang="ja-JP" altLang="en-US" sz="1400" i="1" dirty="0" smtClean="0"/>
              <a:t>　　　・戸外に閉め出す、部屋に閉じ込める、縄などで縛る。</a:t>
            </a:r>
            <a:endParaRPr lang="en-US" altLang="ja-JP" sz="1400" i="1" dirty="0" smtClean="0"/>
          </a:p>
          <a:p>
            <a:r>
              <a:rPr kumimoji="1" lang="ja-JP" altLang="en-US" sz="1400" i="1" dirty="0" smtClean="0"/>
              <a:t>　</a:t>
            </a:r>
            <a:r>
              <a:rPr kumimoji="1" lang="ja-JP" altLang="en-US" sz="1400" b="1" i="1" dirty="0" smtClean="0"/>
              <a:t>○性的虐待</a:t>
            </a:r>
            <a:endParaRPr kumimoji="1" lang="en-US" altLang="ja-JP" sz="1400" b="1" i="1" dirty="0" smtClean="0"/>
          </a:p>
          <a:p>
            <a:r>
              <a:rPr lang="ja-JP" altLang="en-US" sz="1400" i="1" dirty="0" smtClean="0"/>
              <a:t>　　　・性交、性的暴力、性的行為の強要。</a:t>
            </a:r>
            <a:endParaRPr lang="en-US" altLang="ja-JP" sz="1400" i="1" dirty="0" smtClean="0"/>
          </a:p>
          <a:p>
            <a:r>
              <a:rPr kumimoji="1" lang="ja-JP" altLang="en-US" sz="1400" i="1" dirty="0" smtClean="0"/>
              <a:t>　　　・性器や性交、性的雑誌やビデオを見るように強いる。</a:t>
            </a:r>
            <a:endParaRPr kumimoji="1" lang="en-US" altLang="ja-JP" sz="1400" i="1" dirty="0" smtClean="0"/>
          </a:p>
          <a:p>
            <a:r>
              <a:rPr lang="ja-JP" altLang="en-US" sz="1400" i="1" dirty="0" smtClean="0"/>
              <a:t>　</a:t>
            </a:r>
            <a:r>
              <a:rPr lang="ja-JP" altLang="en-US" sz="1400" b="1" i="1" dirty="0" smtClean="0"/>
              <a:t>○ネグレクト</a:t>
            </a:r>
            <a:endParaRPr lang="en-US" altLang="ja-JP" sz="1400" b="1" i="1" dirty="0" smtClean="0"/>
          </a:p>
          <a:p>
            <a:r>
              <a:rPr kumimoji="1" lang="ja-JP" altLang="en-US" sz="1400" i="1" dirty="0" smtClean="0"/>
              <a:t>　　　・自己決定といって、放置する。</a:t>
            </a:r>
            <a:endParaRPr kumimoji="1" lang="en-US" altLang="ja-JP" sz="1400" i="1" dirty="0" smtClean="0"/>
          </a:p>
          <a:p>
            <a:r>
              <a:rPr lang="ja-JP" altLang="en-US" sz="1400" i="1" dirty="0" smtClean="0"/>
              <a:t>　　　・話しかけられても無視する。拒否的態度を示す。</a:t>
            </a:r>
            <a:endParaRPr lang="en-US" altLang="ja-JP" sz="1400" i="1" dirty="0" smtClean="0"/>
          </a:p>
          <a:p>
            <a:r>
              <a:rPr kumimoji="1" lang="ja-JP" altLang="en-US" sz="1400" i="1" dirty="0" smtClean="0"/>
              <a:t>　　　・失禁をしていても衣服を取り替えない。</a:t>
            </a:r>
            <a:endParaRPr kumimoji="1" lang="en-US" altLang="ja-JP" sz="1400" i="1" dirty="0" smtClean="0"/>
          </a:p>
          <a:p>
            <a:r>
              <a:rPr lang="ja-JP" altLang="en-US" sz="1400" i="1" dirty="0" smtClean="0"/>
              <a:t>　　　・職員の不注意によりけがをさせる。</a:t>
            </a:r>
            <a:endParaRPr lang="en-US" altLang="ja-JP" sz="1400" i="1" dirty="0" smtClean="0"/>
          </a:p>
          <a:p>
            <a:r>
              <a:rPr kumimoji="1" lang="ja-JP" altLang="en-US" sz="1400" b="1" i="1" dirty="0" smtClean="0"/>
              <a:t>　○心理的虐待</a:t>
            </a:r>
            <a:endParaRPr kumimoji="1" lang="en-US" altLang="ja-JP" sz="1400" b="1" i="1" dirty="0" smtClean="0"/>
          </a:p>
          <a:p>
            <a:r>
              <a:rPr lang="ja-JP" altLang="en-US" sz="1400" i="1" dirty="0" smtClean="0"/>
              <a:t>　　　・「そんなことすると外出させない」など言葉による脅迫。</a:t>
            </a:r>
            <a:endParaRPr lang="en-US" altLang="ja-JP" sz="1400" i="1" dirty="0" smtClean="0"/>
          </a:p>
          <a:p>
            <a:r>
              <a:rPr kumimoji="1" lang="ja-JP" altLang="en-US" sz="1400" i="1" dirty="0" smtClean="0"/>
              <a:t>　　　・「何度言ったらわかるの」など心を傷つけることを繰り返す。</a:t>
            </a:r>
            <a:endParaRPr kumimoji="1" lang="en-US" altLang="ja-JP" sz="1400" i="1" dirty="0" smtClean="0"/>
          </a:p>
          <a:p>
            <a:r>
              <a:rPr lang="ja-JP" altLang="en-US" sz="1400" i="1" dirty="0" smtClean="0"/>
              <a:t>　　　・成人の障害者を子ども扱いするなど自尊心を傷つける。</a:t>
            </a:r>
            <a:endParaRPr lang="en-US" altLang="ja-JP" sz="1400" i="1" dirty="0" smtClean="0"/>
          </a:p>
          <a:p>
            <a:r>
              <a:rPr kumimoji="1" lang="ja-JP" altLang="en-US" sz="1400" i="1" dirty="0" smtClean="0"/>
              <a:t>　　　・他の障害者（児）と差別的な取り扱いをする。</a:t>
            </a:r>
            <a:endParaRPr kumimoji="1" lang="en-US" altLang="ja-JP" sz="1400" i="1" dirty="0" smtClean="0"/>
          </a:p>
          <a:p>
            <a:r>
              <a:rPr lang="ja-JP" altLang="en-US" sz="1400" i="1" dirty="0" smtClean="0"/>
              <a:t>　</a:t>
            </a:r>
            <a:r>
              <a:rPr lang="ja-JP" altLang="en-US" sz="1400" b="1" i="1" dirty="0" smtClean="0"/>
              <a:t>○その他</a:t>
            </a:r>
            <a:endParaRPr lang="en-US" altLang="ja-JP" sz="1400" b="1" i="1" dirty="0" smtClean="0"/>
          </a:p>
          <a:p>
            <a:r>
              <a:rPr kumimoji="1" lang="ja-JP" altLang="en-US" sz="1400" i="1" dirty="0" smtClean="0"/>
              <a:t>　　　・障害者（児）の同意を得ない年金等の流用など財産の不当な処分。</a:t>
            </a:r>
            <a:endParaRPr kumimoji="1" lang="en-US" altLang="ja-JP" sz="1400" i="1" dirty="0" smtClean="0"/>
          </a:p>
          <a:p>
            <a:r>
              <a:rPr lang="ja-JP" altLang="en-US" sz="1400" i="1" dirty="0" smtClean="0"/>
              <a:t>　　　・職員のやるべき仕事を指導の一環として行わせる。</a:t>
            </a:r>
            <a:endParaRPr lang="en-US" altLang="ja-JP" sz="1400" i="1" dirty="0" smtClean="0"/>
          </a:p>
          <a:p>
            <a:r>
              <a:rPr kumimoji="1" lang="ja-JP" altLang="en-US" sz="1400" i="1" dirty="0" smtClean="0"/>
              <a:t>　　　・躾</a:t>
            </a:r>
            <a:r>
              <a:rPr kumimoji="1" lang="ja-JP" altLang="en-US" sz="1400" i="1" dirty="0" err="1" smtClean="0"/>
              <a:t>けや</a:t>
            </a:r>
            <a:r>
              <a:rPr kumimoji="1" lang="ja-JP" altLang="en-US" sz="1400" i="1" dirty="0" smtClean="0"/>
              <a:t>指導と称して行われる上記の行為も虐待です。</a:t>
            </a:r>
            <a:endParaRPr kumimoji="1" lang="en-US" altLang="ja-JP" sz="1400" i="1" dirty="0" smtClean="0"/>
          </a:p>
          <a:p>
            <a:endParaRPr lang="en-US" altLang="ja-JP" sz="1400" i="1" dirty="0"/>
          </a:p>
          <a:p>
            <a:r>
              <a:rPr kumimoji="1" lang="ja-JP" altLang="en-US" sz="1600" i="1" dirty="0" smtClean="0"/>
              <a:t>　自分がされたら嫌なことを障害者（児）にしていませんか。</a:t>
            </a:r>
            <a:endParaRPr kumimoji="1" lang="en-US" altLang="ja-JP" sz="1600" i="1" dirty="0" smtClean="0"/>
          </a:p>
          <a:p>
            <a:r>
              <a:rPr lang="ja-JP" altLang="en-US" sz="1600" i="1" dirty="0" smtClean="0"/>
              <a:t>　常に相手の立場で、適切な支援を心がけましょう。</a:t>
            </a:r>
            <a:endParaRPr kumimoji="1" lang="ja-JP" altLang="en-US" sz="1600" i="1" dirty="0"/>
          </a:p>
        </p:txBody>
      </p:sp>
      <p:sp>
        <p:nvSpPr>
          <p:cNvPr id="5" name="テキスト ボックス 4"/>
          <p:cNvSpPr txBox="1"/>
          <p:nvPr/>
        </p:nvSpPr>
        <p:spPr>
          <a:xfrm>
            <a:off x="1619672" y="6550223"/>
            <a:ext cx="5801588" cy="307777"/>
          </a:xfrm>
          <a:prstGeom prst="rect">
            <a:avLst/>
          </a:prstGeom>
          <a:noFill/>
        </p:spPr>
        <p:txBody>
          <a:bodyPr wrap="none" rtlCol="0">
            <a:spAutoFit/>
          </a:bodyPr>
          <a:lstStyle/>
          <a:p>
            <a:r>
              <a:rPr kumimoji="1" lang="ja-JP" altLang="en-US" sz="1400" dirty="0" smtClean="0"/>
              <a:t>（平成１７年１０月２０日　厚生労働省社会・援護局障害保健福祉部長通知）</a:t>
            </a:r>
            <a:endParaRPr kumimoji="1" lang="ja-JP" altLang="en-US" sz="1400" dirty="0"/>
          </a:p>
        </p:txBody>
      </p:sp>
      <p:sp>
        <p:nvSpPr>
          <p:cNvPr id="7" name="正方形/長方形 6"/>
          <p:cNvSpPr/>
          <p:nvPr/>
        </p:nvSpPr>
        <p:spPr>
          <a:xfrm>
            <a:off x="2064328" y="0"/>
            <a:ext cx="4685899" cy="461665"/>
          </a:xfrm>
          <a:prstGeom prst="rect">
            <a:avLst/>
          </a:prstGeom>
        </p:spPr>
        <p:txBody>
          <a:bodyPr wrap="none">
            <a:spAutoFit/>
          </a:bodyPr>
          <a:lstStyle/>
          <a:p>
            <a:pPr algn="ctr"/>
            <a:r>
              <a:rPr lang="ja-JP" altLang="en-US" sz="2400" b="1" i="1" dirty="0" smtClean="0"/>
              <a:t>障害者（児）を支援する職員の方に</a:t>
            </a:r>
            <a:endParaRPr lang="en-US" altLang="ja-JP" sz="2400" b="1" i="1"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395536" y="332656"/>
            <a:ext cx="4248472"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2400" dirty="0" smtClean="0">
                <a:solidFill>
                  <a:schemeClr val="bg1"/>
                </a:solidFill>
              </a:rPr>
              <a:t>（２）職員の知識や技術の向上</a:t>
            </a:r>
            <a:endParaRPr lang="en-US" altLang="ja-JP" sz="2400" dirty="0" smtClean="0">
              <a:solidFill>
                <a:schemeClr val="bg1"/>
              </a:solidFill>
            </a:endParaRPr>
          </a:p>
        </p:txBody>
      </p:sp>
      <p:sp>
        <p:nvSpPr>
          <p:cNvPr id="2" name="正方形/長方形 1"/>
          <p:cNvSpPr/>
          <p:nvPr/>
        </p:nvSpPr>
        <p:spPr>
          <a:xfrm>
            <a:off x="395536" y="332656"/>
            <a:ext cx="8352928" cy="5632311"/>
          </a:xfrm>
          <a:prstGeom prst="rect">
            <a:avLst/>
          </a:prstGeom>
        </p:spPr>
        <p:txBody>
          <a:bodyPr wrap="square">
            <a:spAutoFit/>
          </a:bodyPr>
          <a:lstStyle/>
          <a:p>
            <a:pPr algn="just"/>
            <a:endParaRPr lang="en-US" altLang="ja-JP" sz="2400" dirty="0" smtClean="0"/>
          </a:p>
          <a:p>
            <a:pPr algn="just"/>
            <a:endParaRPr lang="en-US" altLang="ja-JP" sz="2400" dirty="0" smtClean="0"/>
          </a:p>
          <a:p>
            <a:pPr algn="just"/>
            <a:r>
              <a:rPr lang="ja-JP" altLang="en-US" sz="2400" dirty="0" smtClean="0"/>
              <a:t>　研修などを通して、職員の知識や技術、特に行動障害などの問題行動を有する利用者が虐待を受けるケースが高いと言われていることから、それぞれの施設において、次のような取組を行うこと。</a:t>
            </a:r>
            <a:endParaRPr lang="en-US" altLang="ja-JP" sz="2400" dirty="0" smtClean="0"/>
          </a:p>
          <a:p>
            <a:pPr algn="just"/>
            <a:endParaRPr lang="en-US" altLang="ja-JP" sz="2400" dirty="0" smtClean="0"/>
          </a:p>
          <a:p>
            <a:pPr algn="just"/>
            <a:r>
              <a:rPr lang="ja-JP" altLang="en-US" sz="2400" dirty="0" smtClean="0"/>
              <a:t>①　研修などを通して、職員の知識や技術、特に行動障害など</a:t>
            </a:r>
            <a:endParaRPr lang="en-US" altLang="ja-JP" sz="2400" dirty="0" smtClean="0"/>
          </a:p>
          <a:p>
            <a:pPr algn="just"/>
            <a:r>
              <a:rPr lang="ja-JP" altLang="en-US" sz="2400" dirty="0"/>
              <a:t>　</a:t>
            </a:r>
            <a:r>
              <a:rPr lang="ja-JP" altLang="en-US" sz="2400" dirty="0" smtClean="0"/>
              <a:t>　 の特別な支援を必要とする障害者（児）の支援に関する</a:t>
            </a:r>
            <a:r>
              <a:rPr lang="ja-JP" altLang="en-US" sz="2400" dirty="0" smtClean="0">
                <a:solidFill>
                  <a:srgbClr val="C00000"/>
                </a:solidFill>
              </a:rPr>
              <a:t>知識　</a:t>
            </a:r>
            <a:endParaRPr lang="en-US" altLang="ja-JP" sz="2400" dirty="0" smtClean="0">
              <a:solidFill>
                <a:srgbClr val="C00000"/>
              </a:solidFill>
            </a:endParaRPr>
          </a:p>
          <a:p>
            <a:pPr algn="just"/>
            <a:r>
              <a:rPr lang="ja-JP" altLang="en-US" sz="2400" dirty="0">
                <a:solidFill>
                  <a:srgbClr val="C00000"/>
                </a:solidFill>
              </a:rPr>
              <a:t>　</a:t>
            </a:r>
            <a:r>
              <a:rPr lang="ja-JP" altLang="en-US" sz="2400" dirty="0" smtClean="0">
                <a:solidFill>
                  <a:srgbClr val="C00000"/>
                </a:solidFill>
              </a:rPr>
              <a:t>　 や技術の向上</a:t>
            </a:r>
            <a:r>
              <a:rPr lang="ja-JP" altLang="en-US" sz="2400" dirty="0" smtClean="0"/>
              <a:t>を図る。</a:t>
            </a:r>
            <a:endParaRPr lang="en-US" altLang="ja-JP" sz="2400" dirty="0" smtClean="0"/>
          </a:p>
          <a:p>
            <a:pPr algn="just"/>
            <a:r>
              <a:rPr lang="ja-JP" altLang="en-US" sz="2400" dirty="0" smtClean="0"/>
              <a:t>②　個々の障害者（児）の状況に応じた</a:t>
            </a:r>
            <a:r>
              <a:rPr lang="ja-JP" altLang="en-US" sz="2400" dirty="0" smtClean="0">
                <a:solidFill>
                  <a:srgbClr val="C00000"/>
                </a:solidFill>
              </a:rPr>
              <a:t>個別支援計画を作成</a:t>
            </a:r>
            <a:r>
              <a:rPr lang="ja-JP" altLang="en-US" sz="2400" dirty="0" smtClean="0"/>
              <a:t>す</a:t>
            </a:r>
            <a:endParaRPr lang="en-US" altLang="ja-JP" sz="2400" dirty="0" smtClean="0"/>
          </a:p>
          <a:p>
            <a:pPr algn="just"/>
            <a:r>
              <a:rPr lang="ja-JP" altLang="en-US" sz="2400" dirty="0"/>
              <a:t>　</a:t>
            </a:r>
            <a:r>
              <a:rPr lang="ja-JP" altLang="en-US" sz="2400" dirty="0" smtClean="0"/>
              <a:t>　 るなどして、適切な支援を行う。</a:t>
            </a:r>
            <a:endParaRPr lang="en-US" altLang="ja-JP" sz="2400" dirty="0" smtClean="0"/>
          </a:p>
          <a:p>
            <a:pPr algn="just"/>
            <a:r>
              <a:rPr lang="ja-JP" altLang="en-US" sz="2400" dirty="0" smtClean="0"/>
              <a:t>③　職員が支援に当たっての</a:t>
            </a:r>
            <a:r>
              <a:rPr lang="ja-JP" altLang="en-US" sz="2400" dirty="0" smtClean="0">
                <a:solidFill>
                  <a:srgbClr val="C00000"/>
                </a:solidFill>
              </a:rPr>
              <a:t>悩みや苦労を相談できる体制</a:t>
            </a:r>
            <a:r>
              <a:rPr lang="ja-JP" altLang="en-US" sz="2400" dirty="0" smtClean="0"/>
              <a:t>を整</a:t>
            </a:r>
            <a:endParaRPr lang="en-US" altLang="ja-JP" sz="2400" dirty="0" smtClean="0"/>
          </a:p>
          <a:p>
            <a:pPr algn="just"/>
            <a:r>
              <a:rPr lang="ja-JP" altLang="en-US" sz="2400" dirty="0"/>
              <a:t>　</a:t>
            </a:r>
            <a:r>
              <a:rPr lang="ja-JP" altLang="en-US" sz="2400" dirty="0" smtClean="0"/>
              <a:t>　 える他、職員が利用者の</a:t>
            </a:r>
            <a:r>
              <a:rPr lang="ja-JP" altLang="en-US" sz="2400" dirty="0" smtClean="0">
                <a:solidFill>
                  <a:srgbClr val="C00000"/>
                </a:solidFill>
              </a:rPr>
              <a:t>権利擁護に取り組める環境を整備</a:t>
            </a:r>
            <a:endParaRPr lang="en-US" altLang="ja-JP" sz="2400" dirty="0" smtClean="0">
              <a:solidFill>
                <a:srgbClr val="C00000"/>
              </a:solidFill>
            </a:endParaRPr>
          </a:p>
          <a:p>
            <a:pPr algn="just"/>
            <a:r>
              <a:rPr lang="ja-JP" altLang="en-US" sz="2400" dirty="0" smtClean="0"/>
              <a:t>　　 する。　</a:t>
            </a:r>
            <a:endParaRPr lang="en-US" altLang="ja-JP" sz="2400" dirty="0"/>
          </a:p>
        </p:txBody>
      </p:sp>
      <p:sp>
        <p:nvSpPr>
          <p:cNvPr id="4" name="テキスト ボックス 3"/>
          <p:cNvSpPr txBox="1"/>
          <p:nvPr/>
        </p:nvSpPr>
        <p:spPr>
          <a:xfrm>
            <a:off x="827584" y="5877272"/>
            <a:ext cx="7398179" cy="369332"/>
          </a:xfrm>
          <a:prstGeom prst="rect">
            <a:avLst/>
          </a:prstGeom>
          <a:noFill/>
        </p:spPr>
        <p:txBody>
          <a:bodyPr wrap="none" rtlCol="0">
            <a:spAutoFit/>
          </a:bodyPr>
          <a:lstStyle/>
          <a:p>
            <a:r>
              <a:rPr kumimoji="1" lang="ja-JP" altLang="en-US" dirty="0" smtClean="0"/>
              <a:t>（平成１７年１０月２０日　厚生労働省社会・援護局障害保健福祉部長通知）</a:t>
            </a:r>
            <a:endParaRPr kumimoji="1" lang="ja-JP" altLang="en-US"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395536" y="2780928"/>
            <a:ext cx="4032448"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2400" dirty="0" smtClean="0">
                <a:solidFill>
                  <a:schemeClr val="bg1"/>
                </a:solidFill>
              </a:rPr>
              <a:t>（４）サービス評価などの利用</a:t>
            </a:r>
            <a:endParaRPr lang="en-US" altLang="ja-JP" sz="2400" dirty="0" smtClean="0">
              <a:solidFill>
                <a:schemeClr val="bg1"/>
              </a:solidFill>
            </a:endParaRPr>
          </a:p>
        </p:txBody>
      </p:sp>
      <p:sp>
        <p:nvSpPr>
          <p:cNvPr id="5" name="角丸四角形 4"/>
          <p:cNvSpPr/>
          <p:nvPr/>
        </p:nvSpPr>
        <p:spPr>
          <a:xfrm>
            <a:off x="395536" y="4293096"/>
            <a:ext cx="3528392"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2400" dirty="0" smtClean="0">
                <a:solidFill>
                  <a:schemeClr val="bg1"/>
                </a:solidFill>
              </a:rPr>
              <a:t>（５）成年後見制度の利用</a:t>
            </a:r>
            <a:endParaRPr lang="en-US" altLang="ja-JP" sz="2400" dirty="0" smtClean="0">
              <a:solidFill>
                <a:schemeClr val="bg1"/>
              </a:solidFill>
            </a:endParaRPr>
          </a:p>
        </p:txBody>
      </p:sp>
      <p:sp>
        <p:nvSpPr>
          <p:cNvPr id="2" name="角丸四角形 1"/>
          <p:cNvSpPr/>
          <p:nvPr/>
        </p:nvSpPr>
        <p:spPr>
          <a:xfrm>
            <a:off x="395536" y="332656"/>
            <a:ext cx="3600400"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2400" dirty="0" smtClean="0">
                <a:solidFill>
                  <a:schemeClr val="bg1"/>
                </a:solidFill>
              </a:rPr>
              <a:t>（３）苦情解決制度の利用</a:t>
            </a:r>
            <a:endParaRPr lang="en-US" altLang="ja-JP" sz="2400" dirty="0" smtClean="0">
              <a:solidFill>
                <a:schemeClr val="bg1"/>
              </a:solidFill>
            </a:endParaRPr>
          </a:p>
        </p:txBody>
      </p:sp>
      <p:sp>
        <p:nvSpPr>
          <p:cNvPr id="3" name="正方形/長方形 2"/>
          <p:cNvSpPr/>
          <p:nvPr/>
        </p:nvSpPr>
        <p:spPr>
          <a:xfrm>
            <a:off x="395536" y="332656"/>
            <a:ext cx="8496944" cy="5632311"/>
          </a:xfrm>
          <a:prstGeom prst="rect">
            <a:avLst/>
          </a:prstGeom>
        </p:spPr>
        <p:txBody>
          <a:bodyPr wrap="square">
            <a:spAutoFit/>
          </a:bodyPr>
          <a:lstStyle/>
          <a:p>
            <a:pPr algn="just"/>
            <a:endParaRPr lang="en-US" altLang="ja-JP" sz="2400" dirty="0" smtClean="0"/>
          </a:p>
          <a:p>
            <a:pPr algn="just"/>
            <a:r>
              <a:rPr lang="ja-JP" altLang="en-US" sz="2400" dirty="0" smtClean="0"/>
              <a:t>　苦情解決制度については、社会福祉法において社会福祉事業の経営者に対して、</a:t>
            </a:r>
            <a:r>
              <a:rPr lang="ja-JP" altLang="en-US" sz="2400" dirty="0" smtClean="0">
                <a:solidFill>
                  <a:srgbClr val="C00000"/>
                </a:solidFill>
              </a:rPr>
              <a:t>利用者等からの苦情の適切な解決に努める</a:t>
            </a:r>
            <a:r>
              <a:rPr lang="ja-JP" altLang="en-US" sz="2400" dirty="0" smtClean="0"/>
              <a:t>べきこととされており、更に施設運営者と中立的立場にある</a:t>
            </a:r>
            <a:r>
              <a:rPr lang="ja-JP" altLang="en-US" sz="2400" dirty="0" smtClean="0">
                <a:solidFill>
                  <a:srgbClr val="C00000"/>
                </a:solidFill>
              </a:rPr>
              <a:t>第三者委員を積極的に活用</a:t>
            </a:r>
            <a:r>
              <a:rPr lang="ja-JP" altLang="en-US" sz="2400" dirty="0" smtClean="0"/>
              <a:t>することなどにより、障害者（児）虐待を未然に防止する</a:t>
            </a:r>
            <a:r>
              <a:rPr lang="ja-JP" altLang="en-US" sz="2400" dirty="0"/>
              <a:t>見地</a:t>
            </a:r>
            <a:r>
              <a:rPr lang="ja-JP" altLang="en-US" sz="2400" dirty="0" smtClean="0"/>
              <a:t>から苦情解決制度の実効性を確保すること。</a:t>
            </a:r>
            <a:endParaRPr lang="en-US" altLang="ja-JP" sz="2400" dirty="0" smtClean="0"/>
          </a:p>
          <a:p>
            <a:pPr algn="just"/>
            <a:endParaRPr lang="en-US" altLang="ja-JP" sz="2400" dirty="0"/>
          </a:p>
          <a:p>
            <a:pPr algn="just"/>
            <a:endParaRPr lang="en-US" altLang="ja-JP" sz="2400" i="1" dirty="0" smtClean="0"/>
          </a:p>
          <a:p>
            <a:pPr algn="just"/>
            <a:r>
              <a:rPr lang="ja-JP" altLang="en-US" sz="2400" dirty="0" smtClean="0"/>
              <a:t>　「福祉サービス第三者評価事業に関する指針について」等を参考にして利用者の権利擁護がなされるよう積極的に取り組むこと。</a:t>
            </a:r>
            <a:endParaRPr lang="en-US" altLang="ja-JP" sz="2400" dirty="0" smtClean="0"/>
          </a:p>
          <a:p>
            <a:pPr algn="just"/>
            <a:endParaRPr lang="en-US" altLang="ja-JP" sz="2400" dirty="0"/>
          </a:p>
          <a:p>
            <a:pPr algn="just"/>
            <a:endParaRPr lang="en-US" altLang="ja-JP" sz="2400" dirty="0" smtClean="0"/>
          </a:p>
          <a:p>
            <a:pPr algn="just"/>
            <a:r>
              <a:rPr lang="ja-JP" altLang="en-US" sz="2400" dirty="0"/>
              <a:t>　</a:t>
            </a:r>
            <a:r>
              <a:rPr lang="ja-JP" altLang="en-US" sz="2400" dirty="0" smtClean="0"/>
              <a:t>自ら権利を擁護することに困難を抱える障害者については、成年後見制度を活用して権利擁護を行っていくことが重要である。</a:t>
            </a:r>
            <a:endParaRPr lang="en-US" altLang="ja-JP" sz="2400" dirty="0" smtClean="0"/>
          </a:p>
          <a:p>
            <a:pPr algn="just"/>
            <a:endParaRPr lang="en-US" altLang="ja-JP" sz="2400" dirty="0"/>
          </a:p>
        </p:txBody>
      </p:sp>
      <p:sp>
        <p:nvSpPr>
          <p:cNvPr id="7" name="テキスト ボックス 6"/>
          <p:cNvSpPr txBox="1"/>
          <p:nvPr/>
        </p:nvSpPr>
        <p:spPr>
          <a:xfrm>
            <a:off x="827584" y="6093296"/>
            <a:ext cx="7398179" cy="369332"/>
          </a:xfrm>
          <a:prstGeom prst="rect">
            <a:avLst/>
          </a:prstGeom>
          <a:noFill/>
        </p:spPr>
        <p:txBody>
          <a:bodyPr wrap="none" rtlCol="0">
            <a:spAutoFit/>
          </a:bodyPr>
          <a:lstStyle/>
          <a:p>
            <a:r>
              <a:rPr kumimoji="1" lang="ja-JP" altLang="en-US" dirty="0" smtClean="0"/>
              <a:t>（平成１７年１０月２０日　厚生労働省社会・援護局障害保健福祉部長通知）</a:t>
            </a:r>
            <a:endParaRPr kumimoji="1" lang="ja-JP" alt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1187624" y="548680"/>
            <a:ext cx="6768752"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2400" dirty="0" smtClean="0">
                <a:solidFill>
                  <a:schemeClr val="bg1"/>
                </a:solidFill>
              </a:rPr>
              <a:t>権利侵害行為の未然防止のための措置について</a:t>
            </a:r>
            <a:endParaRPr lang="en-US" altLang="ja-JP" sz="2400" dirty="0" smtClean="0">
              <a:solidFill>
                <a:schemeClr val="bg1"/>
              </a:solidFill>
            </a:endParaRPr>
          </a:p>
        </p:txBody>
      </p:sp>
      <p:sp>
        <p:nvSpPr>
          <p:cNvPr id="2" name="正方形/長方形 1"/>
          <p:cNvSpPr/>
          <p:nvPr/>
        </p:nvSpPr>
        <p:spPr>
          <a:xfrm>
            <a:off x="395536" y="548680"/>
            <a:ext cx="8352928" cy="5539978"/>
          </a:xfrm>
          <a:prstGeom prst="rect">
            <a:avLst/>
          </a:prstGeom>
        </p:spPr>
        <p:txBody>
          <a:bodyPr wrap="square">
            <a:spAutoFit/>
          </a:bodyPr>
          <a:lstStyle/>
          <a:p>
            <a:pPr algn="just"/>
            <a:endParaRPr lang="en-US" altLang="ja-JP" sz="2400" dirty="0" smtClean="0"/>
          </a:p>
          <a:p>
            <a:pPr algn="just"/>
            <a:endParaRPr lang="en-US" altLang="ja-JP" sz="2400" dirty="0"/>
          </a:p>
          <a:p>
            <a:pPr algn="just"/>
            <a:r>
              <a:rPr lang="ja-JP" altLang="en-US" sz="2400" dirty="0" smtClean="0"/>
              <a:t>　厚生労働省令で定める設備及び運営に関する基準には、次の旨が規定されている。</a:t>
            </a:r>
            <a:endParaRPr lang="en-US" altLang="ja-JP" sz="2400" dirty="0" smtClean="0"/>
          </a:p>
          <a:p>
            <a:pPr algn="just"/>
            <a:endParaRPr lang="en-US" altLang="ja-JP" sz="2400" dirty="0" smtClean="0"/>
          </a:p>
          <a:p>
            <a:pPr algn="just"/>
            <a:r>
              <a:rPr lang="ja-JP" altLang="en-US" sz="2400" dirty="0"/>
              <a:t>（１</a:t>
            </a:r>
            <a:r>
              <a:rPr lang="ja-JP" altLang="en-US" sz="2400" dirty="0" smtClean="0"/>
              <a:t>）運営規定として、</a:t>
            </a:r>
            <a:r>
              <a:rPr lang="ja-JP" altLang="en-US" sz="2400" dirty="0" smtClean="0">
                <a:solidFill>
                  <a:srgbClr val="C00000"/>
                </a:solidFill>
              </a:rPr>
              <a:t>虐待の防止のための措置に関する事項</a:t>
            </a:r>
            <a:r>
              <a:rPr lang="ja-JP" altLang="en-US" sz="2400" dirty="0" smtClean="0"/>
              <a:t>を</a:t>
            </a:r>
            <a:endParaRPr lang="en-US" altLang="ja-JP" sz="2400" dirty="0" smtClean="0"/>
          </a:p>
          <a:p>
            <a:pPr algn="just"/>
            <a:r>
              <a:rPr lang="ja-JP" altLang="en-US" sz="2400" dirty="0"/>
              <a:t>　</a:t>
            </a:r>
            <a:r>
              <a:rPr lang="ja-JP" altLang="en-US" sz="2400" dirty="0" smtClean="0"/>
              <a:t>　定めておかねばならない。</a:t>
            </a:r>
            <a:endParaRPr lang="en-US" altLang="ja-JP" sz="2400" dirty="0" smtClean="0"/>
          </a:p>
          <a:p>
            <a:pPr algn="just"/>
            <a:endParaRPr lang="en-US" altLang="ja-JP" sz="2400" dirty="0" smtClean="0"/>
          </a:p>
          <a:p>
            <a:pPr algn="just"/>
            <a:r>
              <a:rPr lang="ja-JP" altLang="en-US" sz="2400" dirty="0" smtClean="0"/>
              <a:t>（</a:t>
            </a:r>
            <a:r>
              <a:rPr lang="ja-JP" altLang="en-US" sz="2400" dirty="0"/>
              <a:t>２</a:t>
            </a:r>
            <a:r>
              <a:rPr lang="ja-JP" altLang="en-US" sz="2400" dirty="0" smtClean="0"/>
              <a:t>）指定障害福祉サービス事業者及び指定障害者支援施設等</a:t>
            </a:r>
            <a:endParaRPr lang="en-US" altLang="ja-JP" sz="2400" dirty="0" smtClean="0"/>
          </a:p>
          <a:p>
            <a:pPr algn="just"/>
            <a:r>
              <a:rPr lang="ja-JP" altLang="en-US" sz="2400" dirty="0"/>
              <a:t>　</a:t>
            </a:r>
            <a:r>
              <a:rPr lang="ja-JP" altLang="en-US" sz="2400" dirty="0" smtClean="0"/>
              <a:t>　の一般原則として、利用者の人権の擁護、虐待の防止等の</a:t>
            </a:r>
            <a:endParaRPr lang="en-US" altLang="ja-JP" sz="2400" dirty="0" smtClean="0"/>
          </a:p>
          <a:p>
            <a:pPr algn="just"/>
            <a:r>
              <a:rPr lang="ja-JP" altLang="en-US" sz="2400" dirty="0"/>
              <a:t>　</a:t>
            </a:r>
            <a:r>
              <a:rPr lang="ja-JP" altLang="en-US" sz="2400" dirty="0" smtClean="0"/>
              <a:t>　ため、</a:t>
            </a:r>
            <a:r>
              <a:rPr lang="ja-JP" altLang="en-US" sz="2400" dirty="0" smtClean="0">
                <a:solidFill>
                  <a:srgbClr val="C00000"/>
                </a:solidFill>
              </a:rPr>
              <a:t>責任者を設置する等必要な体制の整備</a:t>
            </a:r>
            <a:r>
              <a:rPr lang="ja-JP" altLang="en-US" sz="2400" dirty="0" smtClean="0"/>
              <a:t>を行うとともに、</a:t>
            </a:r>
            <a:endParaRPr lang="en-US" altLang="ja-JP" sz="2400" dirty="0" smtClean="0"/>
          </a:p>
          <a:p>
            <a:pPr algn="just"/>
            <a:r>
              <a:rPr lang="ja-JP" altLang="en-US" sz="2400" dirty="0"/>
              <a:t>　</a:t>
            </a:r>
            <a:r>
              <a:rPr lang="ja-JP" altLang="en-US" sz="2400" dirty="0" smtClean="0"/>
              <a:t>　その従事者に対し、</a:t>
            </a:r>
            <a:r>
              <a:rPr lang="ja-JP" altLang="en-US" sz="2400" dirty="0" smtClean="0">
                <a:solidFill>
                  <a:srgbClr val="C00000"/>
                </a:solidFill>
              </a:rPr>
              <a:t>研修を実施する等の措置</a:t>
            </a:r>
            <a:r>
              <a:rPr lang="ja-JP" altLang="en-US" sz="2400" dirty="0" smtClean="0"/>
              <a:t>を講ずるよう努</a:t>
            </a:r>
            <a:endParaRPr lang="en-US" altLang="ja-JP" sz="2400" dirty="0" smtClean="0"/>
          </a:p>
          <a:p>
            <a:pPr algn="just"/>
            <a:r>
              <a:rPr lang="ja-JP" altLang="en-US" sz="2400" dirty="0"/>
              <a:t>　</a:t>
            </a:r>
            <a:r>
              <a:rPr lang="ja-JP" altLang="en-US" sz="2400" dirty="0" smtClean="0"/>
              <a:t>　めなければならない。</a:t>
            </a:r>
            <a:endParaRPr lang="en-US" altLang="ja-JP" sz="2400" dirty="0" smtClean="0"/>
          </a:p>
          <a:p>
            <a:pPr algn="just"/>
            <a:endParaRPr lang="en-US" altLang="ja-JP" sz="2400" dirty="0"/>
          </a:p>
          <a:p>
            <a:pPr algn="ctr"/>
            <a:r>
              <a:rPr lang="ja-JP" altLang="en-US" dirty="0" smtClean="0"/>
              <a:t>（平成２０年３月３１日　厚生労働省社会・援護局障害保健福祉部長通知）</a:t>
            </a:r>
            <a:endParaRPr lang="en-US" altLang="ja-JP"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1691680" y="620688"/>
            <a:ext cx="5760640"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2400" dirty="0" smtClean="0">
                <a:solidFill>
                  <a:schemeClr val="bg1"/>
                </a:solidFill>
              </a:rPr>
              <a:t>都道府県によるサービス事業者への指導</a:t>
            </a:r>
            <a:endParaRPr lang="en-US" altLang="ja-JP" sz="2400" dirty="0" smtClean="0">
              <a:solidFill>
                <a:schemeClr val="bg1"/>
              </a:solidFill>
            </a:endParaRPr>
          </a:p>
        </p:txBody>
      </p:sp>
      <p:sp>
        <p:nvSpPr>
          <p:cNvPr id="2" name="正方形/長方形 1"/>
          <p:cNvSpPr/>
          <p:nvPr/>
        </p:nvSpPr>
        <p:spPr>
          <a:xfrm>
            <a:off x="395536" y="548680"/>
            <a:ext cx="8352928" cy="5570756"/>
          </a:xfrm>
          <a:prstGeom prst="rect">
            <a:avLst/>
          </a:prstGeom>
        </p:spPr>
        <p:txBody>
          <a:bodyPr wrap="square">
            <a:spAutoFit/>
          </a:bodyPr>
          <a:lstStyle/>
          <a:p>
            <a:pPr algn="just"/>
            <a:endParaRPr lang="en-US" altLang="ja-JP" sz="2400" dirty="0" smtClean="0"/>
          </a:p>
          <a:p>
            <a:pPr algn="just"/>
            <a:endParaRPr lang="en-US" altLang="ja-JP" sz="2400" dirty="0" smtClean="0"/>
          </a:p>
          <a:p>
            <a:pPr algn="just"/>
            <a:r>
              <a:rPr lang="ja-JP" altLang="en-US" sz="2400" dirty="0"/>
              <a:t>（１</a:t>
            </a:r>
            <a:r>
              <a:rPr lang="ja-JP" altLang="en-US" sz="2400" dirty="0" smtClean="0"/>
              <a:t>）上記基準に基づき定めた虐待防止のための措置に関する</a:t>
            </a:r>
            <a:endParaRPr lang="en-US" altLang="ja-JP" sz="2400" dirty="0" smtClean="0"/>
          </a:p>
          <a:p>
            <a:pPr algn="just"/>
            <a:r>
              <a:rPr lang="ja-JP" altLang="en-US" sz="2400" dirty="0"/>
              <a:t>　</a:t>
            </a:r>
            <a:r>
              <a:rPr lang="ja-JP" altLang="en-US" sz="2400" dirty="0" smtClean="0"/>
              <a:t>　</a:t>
            </a:r>
            <a:r>
              <a:rPr lang="ja-JP" altLang="en-US" sz="2400" dirty="0" smtClean="0">
                <a:solidFill>
                  <a:srgbClr val="C00000"/>
                </a:solidFill>
              </a:rPr>
              <a:t>運営規定を職員に周知徹底</a:t>
            </a:r>
            <a:r>
              <a:rPr lang="ja-JP" altLang="en-US" sz="2400" dirty="0" smtClean="0"/>
              <a:t>すること。</a:t>
            </a:r>
            <a:endParaRPr lang="en-US" altLang="ja-JP" sz="2400" dirty="0" smtClean="0"/>
          </a:p>
          <a:p>
            <a:pPr algn="just"/>
            <a:endParaRPr lang="en-US" altLang="ja-JP" sz="2400" dirty="0" smtClean="0"/>
          </a:p>
          <a:p>
            <a:pPr algn="just"/>
            <a:r>
              <a:rPr lang="ja-JP" altLang="en-US" sz="2400" dirty="0" smtClean="0"/>
              <a:t>（</a:t>
            </a:r>
            <a:r>
              <a:rPr lang="ja-JP" altLang="en-US" sz="2400" dirty="0"/>
              <a:t>２</a:t>
            </a:r>
            <a:r>
              <a:rPr lang="ja-JP" altLang="en-US" sz="2400" dirty="0" smtClean="0"/>
              <a:t>）専門機関や関係団体の協力を得て、研修を実施するなど、</a:t>
            </a:r>
            <a:endParaRPr lang="en-US" altLang="ja-JP" sz="2400" dirty="0" smtClean="0"/>
          </a:p>
          <a:p>
            <a:pPr algn="just"/>
            <a:r>
              <a:rPr lang="ja-JP" altLang="en-US" sz="2400" dirty="0"/>
              <a:t>　</a:t>
            </a:r>
            <a:r>
              <a:rPr lang="ja-JP" altLang="en-US" sz="2400" dirty="0" smtClean="0"/>
              <a:t>　</a:t>
            </a:r>
            <a:r>
              <a:rPr lang="ja-JP" altLang="en-US" sz="2400" dirty="0" smtClean="0">
                <a:solidFill>
                  <a:srgbClr val="C00000"/>
                </a:solidFill>
              </a:rPr>
              <a:t>職員の知識や技術の向上に努めること。</a:t>
            </a:r>
            <a:endParaRPr lang="en-US" altLang="ja-JP" sz="2400" dirty="0" smtClean="0">
              <a:solidFill>
                <a:srgbClr val="C00000"/>
              </a:solidFill>
            </a:endParaRPr>
          </a:p>
          <a:p>
            <a:pPr algn="just"/>
            <a:endParaRPr lang="en-US" altLang="ja-JP" sz="2400" dirty="0" smtClean="0"/>
          </a:p>
          <a:p>
            <a:pPr algn="just"/>
            <a:r>
              <a:rPr lang="ja-JP" altLang="en-US" sz="2400" dirty="0"/>
              <a:t>　</a:t>
            </a:r>
            <a:r>
              <a:rPr lang="ja-JP" altLang="en-US" sz="2400" dirty="0" smtClean="0"/>
              <a:t>なお、指導に当たっては、</a:t>
            </a:r>
            <a:r>
              <a:rPr lang="ja-JP" altLang="en-US" sz="2400" dirty="0" smtClean="0">
                <a:solidFill>
                  <a:srgbClr val="C00000"/>
                </a:solidFill>
              </a:rPr>
              <a:t>職員が自らの行為を虐待などの権利侵害に当たると自覚していない場合がある</a:t>
            </a:r>
            <a:r>
              <a:rPr lang="ja-JP" altLang="en-US" sz="2400" dirty="0" smtClean="0"/>
              <a:t>ことに留意し、サービス事業者等が職員に対し利用者の人権の擁護、虐待の防止等に関する意識について点検を行う等、</a:t>
            </a:r>
            <a:r>
              <a:rPr lang="ja-JP" altLang="en-US" sz="2400" dirty="0" smtClean="0">
                <a:solidFill>
                  <a:srgbClr val="C00000"/>
                </a:solidFill>
              </a:rPr>
              <a:t>職員の人権に関する自覚・自省を促すよう指導</a:t>
            </a:r>
            <a:r>
              <a:rPr lang="ja-JP" altLang="en-US" sz="2400" dirty="0" smtClean="0"/>
              <a:t>する。</a:t>
            </a:r>
            <a:endParaRPr lang="en-US" altLang="ja-JP" sz="2400" dirty="0"/>
          </a:p>
          <a:p>
            <a:pPr algn="just"/>
            <a:endParaRPr lang="en-US" altLang="ja-JP" sz="2400" dirty="0" smtClean="0"/>
          </a:p>
          <a:p>
            <a:pPr algn="ctr"/>
            <a:r>
              <a:rPr lang="ja-JP" altLang="en-US" sz="2000" dirty="0" smtClean="0"/>
              <a:t>（平成２０年３月３１日　厚生労働省社会・援護局障害保健福祉部長通知）</a:t>
            </a:r>
            <a:endParaRPr lang="en-US" altLang="ja-JP" sz="2000" dirty="0" smtClean="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827584" y="6237312"/>
            <a:ext cx="7398179" cy="369332"/>
          </a:xfrm>
          <a:prstGeom prst="rect">
            <a:avLst/>
          </a:prstGeom>
          <a:noFill/>
        </p:spPr>
        <p:txBody>
          <a:bodyPr wrap="none" rtlCol="0">
            <a:spAutoFit/>
          </a:bodyPr>
          <a:lstStyle/>
          <a:p>
            <a:r>
              <a:rPr kumimoji="1" lang="ja-JP" altLang="en-US" dirty="0" smtClean="0"/>
              <a:t>（平成１７年１０月２０日　厚生労働省社会・援護局障害保健福祉部長通知）</a:t>
            </a:r>
            <a:endParaRPr kumimoji="1" lang="ja-JP" altLang="en-US" dirty="0"/>
          </a:p>
        </p:txBody>
      </p:sp>
      <p:sp>
        <p:nvSpPr>
          <p:cNvPr id="5" name="角丸四角形 4"/>
          <p:cNvSpPr/>
          <p:nvPr/>
        </p:nvSpPr>
        <p:spPr>
          <a:xfrm>
            <a:off x="467544" y="332656"/>
            <a:ext cx="8208912" cy="72008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3200" dirty="0" smtClean="0"/>
              <a:t>障害者（児）虐待の</a:t>
            </a:r>
            <a:r>
              <a:rPr lang="ja-JP" altLang="en-US" sz="3200" dirty="0" smtClean="0"/>
              <a:t>早期発見・対応</a:t>
            </a:r>
            <a:endParaRPr kumimoji="1" lang="ja-JP" altLang="en-US" sz="3200" dirty="0"/>
          </a:p>
        </p:txBody>
      </p:sp>
      <p:sp>
        <p:nvSpPr>
          <p:cNvPr id="6" name="テキスト ボックス 5"/>
          <p:cNvSpPr txBox="1"/>
          <p:nvPr/>
        </p:nvSpPr>
        <p:spPr>
          <a:xfrm>
            <a:off x="251520" y="1340768"/>
            <a:ext cx="8568952" cy="4893647"/>
          </a:xfrm>
          <a:prstGeom prst="rect">
            <a:avLst/>
          </a:prstGeom>
          <a:noFill/>
        </p:spPr>
        <p:txBody>
          <a:bodyPr wrap="square" rtlCol="0">
            <a:spAutoFit/>
          </a:bodyPr>
          <a:lstStyle/>
          <a:p>
            <a:pPr algn="just"/>
            <a:r>
              <a:rPr kumimoji="1" lang="ja-JP" altLang="en-US" sz="2400" dirty="0" smtClean="0"/>
              <a:t>　障害者（児）やその家族は、支援を受けている</a:t>
            </a:r>
            <a:r>
              <a:rPr kumimoji="1" lang="ja-JP" altLang="en-US" sz="2400" dirty="0" smtClean="0">
                <a:solidFill>
                  <a:srgbClr val="C00000"/>
                </a:solidFill>
              </a:rPr>
              <a:t>施設への遠慮から、直接</a:t>
            </a:r>
            <a:r>
              <a:rPr lang="ja-JP" altLang="en-US" sz="2400" dirty="0" smtClean="0">
                <a:solidFill>
                  <a:srgbClr val="C00000"/>
                </a:solidFill>
              </a:rPr>
              <a:t>苦情を言いにくい</a:t>
            </a:r>
            <a:r>
              <a:rPr lang="ja-JP" altLang="en-US" sz="2400" dirty="0" smtClean="0"/>
              <a:t>という指摘や、入所施設においては</a:t>
            </a:r>
            <a:r>
              <a:rPr lang="ja-JP" altLang="en-US" sz="2400" dirty="0" smtClean="0">
                <a:solidFill>
                  <a:srgbClr val="C00000"/>
                </a:solidFill>
              </a:rPr>
              <a:t>権利侵害行為が明るみになりにくい</a:t>
            </a:r>
            <a:r>
              <a:rPr lang="ja-JP" altLang="en-US" sz="2400" dirty="0" smtClean="0"/>
              <a:t>といった指摘があることから、都道府県及び市町村は、あらゆる機会を通じて、障害者（児）に対する権利侵害行為の防止に関する</a:t>
            </a:r>
            <a:r>
              <a:rPr lang="ja-JP" altLang="en-US" sz="2400" dirty="0" smtClean="0">
                <a:solidFill>
                  <a:srgbClr val="C00000"/>
                </a:solidFill>
              </a:rPr>
              <a:t>普及・啓発</a:t>
            </a:r>
            <a:r>
              <a:rPr lang="ja-JP" altLang="en-US" sz="2400" dirty="0" smtClean="0"/>
              <a:t>に努めるとともに、権利侵害行為の</a:t>
            </a:r>
            <a:r>
              <a:rPr lang="ja-JP" altLang="en-US" sz="2400" dirty="0" smtClean="0">
                <a:solidFill>
                  <a:srgbClr val="C00000"/>
                </a:solidFill>
              </a:rPr>
              <a:t>早期発見</a:t>
            </a:r>
            <a:r>
              <a:rPr lang="ja-JP" altLang="en-US" sz="2400" dirty="0" smtClean="0"/>
              <a:t>に努めること。</a:t>
            </a:r>
            <a:endParaRPr lang="en-US" altLang="ja-JP" sz="2400" dirty="0" smtClean="0"/>
          </a:p>
          <a:p>
            <a:pPr algn="just"/>
            <a:r>
              <a:rPr kumimoji="1" lang="ja-JP" altLang="en-US" sz="2400" dirty="0" smtClean="0"/>
              <a:t>　また、通報先として、都道府県、市町村、児童相談所などの</a:t>
            </a:r>
            <a:r>
              <a:rPr kumimoji="1" lang="ja-JP" altLang="en-US" sz="2400" dirty="0" smtClean="0">
                <a:solidFill>
                  <a:srgbClr val="C00000"/>
                </a:solidFill>
              </a:rPr>
              <a:t>行政窓口における苦情の受付</a:t>
            </a:r>
            <a:r>
              <a:rPr kumimoji="1" lang="ja-JP" altLang="en-US" sz="2400" dirty="0" smtClean="0"/>
              <a:t>、都道府県社会福祉協議会の</a:t>
            </a:r>
            <a:r>
              <a:rPr kumimoji="1" lang="ja-JP" altLang="en-US" sz="2400" dirty="0" smtClean="0">
                <a:solidFill>
                  <a:srgbClr val="C00000"/>
                </a:solidFill>
              </a:rPr>
              <a:t>運営適正委員会における苦情解決制度</a:t>
            </a:r>
            <a:r>
              <a:rPr kumimoji="1" lang="ja-JP" altLang="en-US" sz="2400" dirty="0" smtClean="0"/>
              <a:t>の活用を図ること。</a:t>
            </a:r>
            <a:endParaRPr kumimoji="1" lang="en-US" altLang="ja-JP" sz="2400" dirty="0" smtClean="0"/>
          </a:p>
          <a:p>
            <a:pPr algn="just"/>
            <a:r>
              <a:rPr lang="ja-JP" altLang="en-US" sz="2400" dirty="0" smtClean="0"/>
              <a:t>　権利侵害行為が発生していることを察知した場合には、権利侵害行為の拡大に繋がらないよう、関係法令に基づく調査を行い、関係者に対する報告を求める等により、</a:t>
            </a:r>
            <a:r>
              <a:rPr lang="ja-JP" altLang="en-US" sz="2400" dirty="0" smtClean="0">
                <a:solidFill>
                  <a:srgbClr val="C00000"/>
                </a:solidFill>
              </a:rPr>
              <a:t>事実関係を早急に確認する</a:t>
            </a:r>
            <a:r>
              <a:rPr lang="ja-JP" altLang="en-US" sz="2400" dirty="0" smtClean="0"/>
              <a:t>こと。</a:t>
            </a:r>
            <a:endParaRPr kumimoji="1" lang="ja-JP" altLang="en-US" sz="2400"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2771800" y="548680"/>
            <a:ext cx="3528392" cy="504056"/>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2400" dirty="0" smtClean="0">
                <a:solidFill>
                  <a:schemeClr val="bg1"/>
                </a:solidFill>
              </a:rPr>
              <a:t>施設内の調査について</a:t>
            </a:r>
            <a:endParaRPr lang="en-US" altLang="ja-JP" sz="2400" dirty="0" smtClean="0">
              <a:solidFill>
                <a:schemeClr val="bg1"/>
              </a:solidFill>
            </a:endParaRPr>
          </a:p>
        </p:txBody>
      </p:sp>
      <p:sp>
        <p:nvSpPr>
          <p:cNvPr id="2" name="正方形/長方形 1"/>
          <p:cNvSpPr/>
          <p:nvPr/>
        </p:nvSpPr>
        <p:spPr>
          <a:xfrm>
            <a:off x="395536" y="548680"/>
            <a:ext cx="8352928" cy="4524315"/>
          </a:xfrm>
          <a:prstGeom prst="rect">
            <a:avLst/>
          </a:prstGeom>
        </p:spPr>
        <p:txBody>
          <a:bodyPr wrap="square">
            <a:spAutoFit/>
          </a:bodyPr>
          <a:lstStyle/>
          <a:p>
            <a:pPr algn="just"/>
            <a:endParaRPr lang="en-US" altLang="ja-JP" sz="2400" dirty="0" smtClean="0"/>
          </a:p>
          <a:p>
            <a:pPr algn="just"/>
            <a:endParaRPr lang="en-US" altLang="ja-JP" sz="2400" dirty="0"/>
          </a:p>
          <a:p>
            <a:pPr algn="just"/>
            <a:r>
              <a:rPr lang="ja-JP" altLang="en-US" sz="2400" dirty="0" smtClean="0"/>
              <a:t>　都道府県及び市町村は、施設における障害者（児）虐待の情報を得たときは、虐待の拡大につながらないように、社会福祉法第７０条などの関係法令に基づく</a:t>
            </a:r>
            <a:r>
              <a:rPr lang="ja-JP" altLang="en-US" sz="2400" dirty="0" smtClean="0">
                <a:solidFill>
                  <a:srgbClr val="C00000"/>
                </a:solidFill>
              </a:rPr>
              <a:t>調査を速やかに開始</a:t>
            </a:r>
            <a:r>
              <a:rPr lang="ja-JP" altLang="en-US" sz="2400" dirty="0" smtClean="0"/>
              <a:t>すること。</a:t>
            </a:r>
            <a:endParaRPr lang="en-US" altLang="ja-JP" sz="2400" dirty="0" smtClean="0"/>
          </a:p>
          <a:p>
            <a:pPr algn="just"/>
            <a:r>
              <a:rPr lang="ja-JP" altLang="en-US" sz="2400" dirty="0"/>
              <a:t>　</a:t>
            </a:r>
            <a:r>
              <a:rPr lang="ja-JP" altLang="en-US" sz="2400" dirty="0" smtClean="0"/>
              <a:t>また、調査は</a:t>
            </a:r>
            <a:r>
              <a:rPr lang="ja-JP" altLang="en-US" sz="2400" dirty="0" smtClean="0">
                <a:solidFill>
                  <a:srgbClr val="C00000"/>
                </a:solidFill>
              </a:rPr>
              <a:t>利用者の生命保護・人権擁護の立場から行う</a:t>
            </a:r>
            <a:r>
              <a:rPr lang="ja-JP" altLang="en-US" sz="2400" dirty="0" smtClean="0"/>
              <a:t>こと。</a:t>
            </a:r>
            <a:endParaRPr lang="en-US" altLang="ja-JP" sz="2400" dirty="0" smtClean="0"/>
          </a:p>
          <a:p>
            <a:pPr algn="just"/>
            <a:r>
              <a:rPr lang="ja-JP" altLang="en-US" sz="2400" dirty="0"/>
              <a:t>　</a:t>
            </a:r>
            <a:r>
              <a:rPr lang="ja-JP" altLang="en-US" sz="2400" dirty="0" smtClean="0"/>
              <a:t>調査に当たっては、障害者（児）やその家族、施設関係者等複数の人々からの聞き取りを行い、その際、本人やその家族が安心して話せる場所の設定や、やさしく説明する等の配慮を行うこと。</a:t>
            </a:r>
            <a:endParaRPr lang="en-US" altLang="ja-JP" sz="2400" dirty="0" smtClean="0"/>
          </a:p>
          <a:p>
            <a:pPr algn="just"/>
            <a:r>
              <a:rPr lang="ja-JP" altLang="en-US" sz="2400" dirty="0"/>
              <a:t>　</a:t>
            </a:r>
            <a:r>
              <a:rPr lang="ja-JP" altLang="en-US" sz="2400" dirty="0" smtClean="0"/>
              <a:t>ま</a:t>
            </a:r>
            <a:r>
              <a:rPr lang="ja-JP" altLang="en-US" sz="2400" dirty="0"/>
              <a:t>た、</a:t>
            </a:r>
            <a:r>
              <a:rPr lang="ja-JP" altLang="en-US" sz="2400" dirty="0" smtClean="0">
                <a:solidFill>
                  <a:srgbClr val="C00000"/>
                </a:solidFill>
              </a:rPr>
              <a:t>話の秘密が守られる</a:t>
            </a:r>
            <a:r>
              <a:rPr lang="ja-JP" altLang="en-US" sz="2400" dirty="0" smtClean="0"/>
              <a:t>ことや、</a:t>
            </a:r>
            <a:r>
              <a:rPr lang="ja-JP" altLang="en-US" sz="2400" dirty="0" smtClean="0">
                <a:solidFill>
                  <a:srgbClr val="C00000"/>
                </a:solidFill>
              </a:rPr>
              <a:t>権利が擁護されることを丁寧に説明</a:t>
            </a:r>
            <a:r>
              <a:rPr lang="ja-JP" altLang="en-US" sz="2400" dirty="0" smtClean="0"/>
              <a:t>すること。</a:t>
            </a:r>
            <a:endParaRPr lang="en-US" altLang="ja-JP" sz="2400" dirty="0"/>
          </a:p>
        </p:txBody>
      </p:sp>
      <p:sp>
        <p:nvSpPr>
          <p:cNvPr id="4" name="テキスト ボックス 3"/>
          <p:cNvSpPr txBox="1"/>
          <p:nvPr/>
        </p:nvSpPr>
        <p:spPr>
          <a:xfrm>
            <a:off x="827584" y="6237312"/>
            <a:ext cx="7398179" cy="369332"/>
          </a:xfrm>
          <a:prstGeom prst="rect">
            <a:avLst/>
          </a:prstGeom>
          <a:noFill/>
        </p:spPr>
        <p:txBody>
          <a:bodyPr wrap="none" rtlCol="0">
            <a:spAutoFit/>
          </a:bodyPr>
          <a:lstStyle/>
          <a:p>
            <a:r>
              <a:rPr kumimoji="1" lang="ja-JP" altLang="en-US" dirty="0" smtClean="0"/>
              <a:t>（平成１７年１０月２０日　厚生労働省社会・援護局障害保健福祉部長通知）</a:t>
            </a:r>
            <a:endParaRPr kumimoji="1" lang="ja-JP" altLang="en-U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2771800" y="548680"/>
            <a:ext cx="3528392" cy="504056"/>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2400" dirty="0" smtClean="0">
                <a:solidFill>
                  <a:schemeClr val="bg1"/>
                </a:solidFill>
              </a:rPr>
              <a:t>調査後の対応について</a:t>
            </a:r>
            <a:endParaRPr lang="en-US" altLang="ja-JP" sz="2400" dirty="0" smtClean="0">
              <a:solidFill>
                <a:schemeClr val="bg1"/>
              </a:solidFill>
            </a:endParaRPr>
          </a:p>
        </p:txBody>
      </p:sp>
      <p:sp>
        <p:nvSpPr>
          <p:cNvPr id="3" name="正方形/長方形 2"/>
          <p:cNvSpPr/>
          <p:nvPr/>
        </p:nvSpPr>
        <p:spPr>
          <a:xfrm>
            <a:off x="395536" y="548680"/>
            <a:ext cx="8352928" cy="4154984"/>
          </a:xfrm>
          <a:prstGeom prst="rect">
            <a:avLst/>
          </a:prstGeom>
        </p:spPr>
        <p:txBody>
          <a:bodyPr wrap="square">
            <a:spAutoFit/>
          </a:bodyPr>
          <a:lstStyle/>
          <a:p>
            <a:pPr algn="just"/>
            <a:endParaRPr lang="en-US" altLang="ja-JP" sz="2400" dirty="0" smtClean="0"/>
          </a:p>
          <a:p>
            <a:pPr algn="just"/>
            <a:endParaRPr lang="en-US" altLang="ja-JP" sz="2400" dirty="0"/>
          </a:p>
          <a:p>
            <a:pPr algn="just"/>
            <a:r>
              <a:rPr lang="ja-JP" altLang="en-US" sz="2400" dirty="0" smtClean="0"/>
              <a:t>　都道府県は、虐待の行われた施設に対し、知的障害者福祉法、身体障害者福祉法、児童福祉法等に基づく</a:t>
            </a:r>
            <a:r>
              <a:rPr lang="ja-JP" altLang="en-US" sz="2400" dirty="0" smtClean="0">
                <a:solidFill>
                  <a:srgbClr val="C00000"/>
                </a:solidFill>
              </a:rPr>
              <a:t>改善命令</a:t>
            </a:r>
            <a:r>
              <a:rPr lang="ja-JP" altLang="en-US" sz="2400" dirty="0" smtClean="0"/>
              <a:t>、</a:t>
            </a:r>
            <a:r>
              <a:rPr lang="ja-JP" altLang="en-US" sz="2400" dirty="0" smtClean="0">
                <a:solidFill>
                  <a:srgbClr val="C00000"/>
                </a:solidFill>
              </a:rPr>
              <a:t>業務停止</a:t>
            </a:r>
            <a:r>
              <a:rPr lang="ja-JP" altLang="en-US" sz="2400" dirty="0" smtClean="0"/>
              <a:t>等、精神保健及び精神障害者福祉に関する法律に基づく</a:t>
            </a:r>
            <a:r>
              <a:rPr lang="ja-JP" altLang="en-US" sz="2400" dirty="0" smtClean="0">
                <a:solidFill>
                  <a:srgbClr val="C00000"/>
                </a:solidFill>
              </a:rPr>
              <a:t>業務の停止</a:t>
            </a:r>
            <a:r>
              <a:rPr lang="ja-JP" altLang="en-US" sz="2400" dirty="0" smtClean="0"/>
              <a:t>等又は社会福祉法に基づく</a:t>
            </a:r>
            <a:r>
              <a:rPr lang="ja-JP" altLang="en-US" sz="2400" dirty="0" smtClean="0">
                <a:solidFill>
                  <a:srgbClr val="C00000"/>
                </a:solidFill>
              </a:rPr>
              <a:t>改善命令</a:t>
            </a:r>
            <a:r>
              <a:rPr lang="ja-JP" altLang="en-US" sz="2400" dirty="0" smtClean="0"/>
              <a:t>、</a:t>
            </a:r>
            <a:r>
              <a:rPr lang="ja-JP" altLang="en-US" sz="2400" dirty="0" smtClean="0">
                <a:solidFill>
                  <a:srgbClr val="C00000"/>
                </a:solidFill>
              </a:rPr>
              <a:t>業務停止</a:t>
            </a:r>
            <a:r>
              <a:rPr lang="ja-JP" altLang="en-US" sz="2400" dirty="0" smtClean="0"/>
              <a:t>、</a:t>
            </a:r>
            <a:r>
              <a:rPr lang="ja-JP" altLang="en-US" sz="2400" dirty="0" smtClean="0">
                <a:solidFill>
                  <a:srgbClr val="C00000"/>
                </a:solidFill>
              </a:rPr>
              <a:t>許可取消し</a:t>
            </a:r>
            <a:r>
              <a:rPr lang="ja-JP" altLang="en-US" sz="2400" dirty="0" smtClean="0"/>
              <a:t>等の適切な対応を図ること。</a:t>
            </a:r>
            <a:endParaRPr lang="en-US" altLang="ja-JP" sz="2400" dirty="0" smtClean="0"/>
          </a:p>
          <a:p>
            <a:pPr algn="just"/>
            <a:r>
              <a:rPr lang="ja-JP" altLang="en-US" sz="2400" dirty="0"/>
              <a:t>　</a:t>
            </a:r>
            <a:r>
              <a:rPr lang="ja-JP" altLang="en-US" sz="2400" dirty="0" smtClean="0"/>
              <a:t>また、市町村は、知的障害者福祉法又は身体障害者福祉法による</a:t>
            </a:r>
            <a:r>
              <a:rPr lang="ja-JP" altLang="en-US" sz="2400" dirty="0" smtClean="0">
                <a:solidFill>
                  <a:srgbClr val="C00000"/>
                </a:solidFill>
              </a:rPr>
              <a:t>通知</a:t>
            </a:r>
            <a:r>
              <a:rPr lang="ja-JP" altLang="en-US" sz="2400" dirty="0" smtClean="0"/>
              <a:t>を行うなど、都道府県と協力して対応すること。</a:t>
            </a:r>
            <a:endParaRPr lang="en-US" altLang="ja-JP" sz="2400" dirty="0" smtClean="0"/>
          </a:p>
          <a:p>
            <a:pPr algn="just"/>
            <a:r>
              <a:rPr lang="ja-JP" altLang="en-US" sz="2400" dirty="0"/>
              <a:t>　</a:t>
            </a:r>
            <a:r>
              <a:rPr lang="ja-JP" altLang="en-US" sz="2400" dirty="0" smtClean="0"/>
              <a:t>これらの対応を行うに当たって、都道府県及び市町村は、必要に応じて</a:t>
            </a:r>
            <a:r>
              <a:rPr lang="ja-JP" altLang="en-US" sz="2400" dirty="0" smtClean="0">
                <a:solidFill>
                  <a:srgbClr val="C00000"/>
                </a:solidFill>
              </a:rPr>
              <a:t>警察や法務局・地方法務局と連携</a:t>
            </a:r>
            <a:r>
              <a:rPr lang="ja-JP" altLang="en-US" sz="2400" dirty="0" smtClean="0"/>
              <a:t>すること。</a:t>
            </a:r>
            <a:endParaRPr lang="en-US" altLang="ja-JP" sz="2400" dirty="0"/>
          </a:p>
        </p:txBody>
      </p:sp>
      <p:sp>
        <p:nvSpPr>
          <p:cNvPr id="4" name="テキスト ボックス 3"/>
          <p:cNvSpPr txBox="1"/>
          <p:nvPr/>
        </p:nvSpPr>
        <p:spPr>
          <a:xfrm>
            <a:off x="827584" y="5877272"/>
            <a:ext cx="7398179" cy="369332"/>
          </a:xfrm>
          <a:prstGeom prst="rect">
            <a:avLst/>
          </a:prstGeom>
          <a:noFill/>
        </p:spPr>
        <p:txBody>
          <a:bodyPr wrap="none" rtlCol="0">
            <a:spAutoFit/>
          </a:bodyPr>
          <a:lstStyle/>
          <a:p>
            <a:r>
              <a:rPr kumimoji="1" lang="ja-JP" altLang="en-US" dirty="0" smtClean="0"/>
              <a:t>（平成１７年１０月２０日　厚生労働省社会・援護局障害保健福祉部長通知）</a:t>
            </a:r>
            <a:endParaRPr kumimoji="1" lang="ja-JP"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323528" y="404664"/>
            <a:ext cx="4752528" cy="432048"/>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ja-JP" altLang="en-US" sz="2400" dirty="0" smtClean="0"/>
              <a:t>ア 養護者による障害者虐待　（</a:t>
            </a:r>
            <a:r>
              <a:rPr lang="en-US" altLang="ja-JP" sz="2400" dirty="0" smtClean="0"/>
              <a:t>P.2</a:t>
            </a:r>
            <a:r>
              <a:rPr lang="ja-JP" altLang="en-US" sz="2400" dirty="0" smtClean="0"/>
              <a:t>）</a:t>
            </a:r>
            <a:endParaRPr lang="en-US" altLang="ja-JP" sz="2400" dirty="0" smtClean="0"/>
          </a:p>
        </p:txBody>
      </p:sp>
      <p:sp>
        <p:nvSpPr>
          <p:cNvPr id="3" name="角丸四角形 2"/>
          <p:cNvSpPr/>
          <p:nvPr/>
        </p:nvSpPr>
        <p:spPr>
          <a:xfrm>
            <a:off x="323529" y="1196752"/>
            <a:ext cx="8568952" cy="266429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p:cNvSpPr/>
          <p:nvPr/>
        </p:nvSpPr>
        <p:spPr>
          <a:xfrm>
            <a:off x="323528" y="1196752"/>
            <a:ext cx="1224136" cy="36004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2" name="正方形/長方形 1"/>
          <p:cNvSpPr/>
          <p:nvPr/>
        </p:nvSpPr>
        <p:spPr>
          <a:xfrm>
            <a:off x="395536" y="404664"/>
            <a:ext cx="8280920" cy="3416320"/>
          </a:xfrm>
          <a:prstGeom prst="rect">
            <a:avLst/>
          </a:prstGeom>
        </p:spPr>
        <p:txBody>
          <a:bodyPr wrap="square">
            <a:spAutoFit/>
          </a:bodyPr>
          <a:lstStyle/>
          <a:p>
            <a:endParaRPr lang="ja-JP" altLang="en-US" sz="2400" dirty="0">
              <a:solidFill>
                <a:schemeClr val="bg1"/>
              </a:solidFill>
            </a:endParaRPr>
          </a:p>
          <a:p>
            <a:endParaRPr lang="en-US" altLang="ja-JP" sz="2400" dirty="0" smtClean="0">
              <a:solidFill>
                <a:schemeClr val="bg1"/>
              </a:solidFill>
            </a:endParaRPr>
          </a:p>
          <a:p>
            <a:r>
              <a:rPr lang="ja-JP" altLang="en-US" sz="2400" dirty="0" smtClean="0">
                <a:solidFill>
                  <a:schemeClr val="bg1"/>
                </a:solidFill>
              </a:rPr>
              <a:t>養護者</a:t>
            </a:r>
            <a:endParaRPr lang="en-US" altLang="ja-JP" sz="2400" dirty="0" smtClean="0">
              <a:solidFill>
                <a:schemeClr val="bg1"/>
              </a:solidFill>
            </a:endParaRPr>
          </a:p>
          <a:p>
            <a:r>
              <a:rPr lang="ja-JP" altLang="en-US" sz="2400" dirty="0" smtClean="0"/>
              <a:t>・「</a:t>
            </a:r>
            <a:r>
              <a:rPr lang="ja-JP" altLang="en-US" sz="2400" dirty="0"/>
              <a:t>障害者を現に養護する者であって障害者福祉施設</a:t>
            </a:r>
            <a:r>
              <a:rPr lang="ja-JP" altLang="en-US" sz="2400" dirty="0" smtClean="0"/>
              <a:t>従事者等　</a:t>
            </a:r>
            <a:endParaRPr lang="en-US" altLang="ja-JP" sz="2400" dirty="0" smtClean="0"/>
          </a:p>
          <a:p>
            <a:r>
              <a:rPr lang="ja-JP" altLang="en-US" sz="2400" dirty="0" smtClean="0"/>
              <a:t>　及び</a:t>
            </a:r>
            <a:r>
              <a:rPr lang="ja-JP" altLang="en-US" sz="2400" dirty="0"/>
              <a:t>使用者以外のもの」と</a:t>
            </a:r>
            <a:r>
              <a:rPr lang="ja-JP" altLang="en-US" sz="2400" dirty="0" smtClean="0"/>
              <a:t>定義。</a:t>
            </a:r>
            <a:endParaRPr lang="en-US" altLang="ja-JP" sz="2400" dirty="0" smtClean="0"/>
          </a:p>
          <a:p>
            <a:r>
              <a:rPr lang="ja-JP" altLang="en-US" sz="2400" dirty="0" smtClean="0"/>
              <a:t>・身辺</a:t>
            </a:r>
            <a:r>
              <a:rPr lang="ja-JP" altLang="en-US" sz="2400" dirty="0"/>
              <a:t>の世話や身体介助、金銭</a:t>
            </a:r>
            <a:r>
              <a:rPr lang="ja-JP" altLang="en-US" sz="2400" dirty="0" smtClean="0"/>
              <a:t>の管理</a:t>
            </a:r>
            <a:r>
              <a:rPr lang="ja-JP" altLang="en-US" sz="2400" dirty="0"/>
              <a:t>などを行っている</a:t>
            </a:r>
            <a:r>
              <a:rPr lang="ja-JP" altLang="en-US" sz="2400" dirty="0" smtClean="0"/>
              <a:t>障害者</a:t>
            </a:r>
            <a:endParaRPr lang="en-US" altLang="ja-JP" sz="2400" dirty="0" smtClean="0"/>
          </a:p>
          <a:p>
            <a:r>
              <a:rPr lang="ja-JP" altLang="en-US" sz="2400" dirty="0" smtClean="0"/>
              <a:t>　の</a:t>
            </a:r>
            <a:r>
              <a:rPr lang="ja-JP" altLang="en-US" sz="2400" dirty="0"/>
              <a:t>家族、親族、同居人等が</a:t>
            </a:r>
            <a:r>
              <a:rPr lang="ja-JP" altLang="en-US" sz="2400" dirty="0" smtClean="0"/>
              <a:t>該当。</a:t>
            </a:r>
            <a:endParaRPr lang="en-US" altLang="ja-JP" sz="2400" dirty="0" smtClean="0"/>
          </a:p>
          <a:p>
            <a:r>
              <a:rPr lang="ja-JP" altLang="en-US" sz="2400" dirty="0" smtClean="0"/>
              <a:t>・同居</a:t>
            </a:r>
            <a:r>
              <a:rPr lang="ja-JP" altLang="en-US" sz="2400" dirty="0"/>
              <a:t>していなくても、現に身辺の世話をしている親族・知人</a:t>
            </a:r>
            <a:r>
              <a:rPr lang="ja-JP" altLang="en-US" sz="2400" dirty="0" smtClean="0"/>
              <a:t>など</a:t>
            </a:r>
            <a:endParaRPr lang="en-US" altLang="ja-JP" sz="2400" dirty="0" smtClean="0"/>
          </a:p>
          <a:p>
            <a:r>
              <a:rPr lang="ja-JP" altLang="en-US" sz="2400" dirty="0" smtClean="0"/>
              <a:t>　が養護者</a:t>
            </a:r>
            <a:r>
              <a:rPr lang="ja-JP" altLang="en-US" sz="2400" dirty="0"/>
              <a:t>に該当する</a:t>
            </a:r>
            <a:r>
              <a:rPr lang="ja-JP" altLang="en-US" sz="2400" dirty="0" smtClean="0"/>
              <a:t>場合あり。</a:t>
            </a:r>
            <a:endParaRPr lang="ja-JP" altLang="en-US" sz="2400"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323528" y="260649"/>
            <a:ext cx="8424936" cy="79208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2400" spc="-300" dirty="0" smtClean="0">
                <a:solidFill>
                  <a:schemeClr val="bg1"/>
                </a:solidFill>
              </a:rPr>
              <a:t>権利侵害行為を行ったサービス事業者等に対する厳格な対処について</a:t>
            </a:r>
            <a:endParaRPr lang="en-US" altLang="ja-JP" sz="2400" spc="-300" dirty="0" smtClean="0">
              <a:solidFill>
                <a:schemeClr val="bg1"/>
              </a:solidFill>
            </a:endParaRPr>
          </a:p>
        </p:txBody>
      </p:sp>
      <p:sp>
        <p:nvSpPr>
          <p:cNvPr id="3" name="正方形/長方形 2"/>
          <p:cNvSpPr/>
          <p:nvPr/>
        </p:nvSpPr>
        <p:spPr>
          <a:xfrm>
            <a:off x="395536" y="476672"/>
            <a:ext cx="8352928" cy="5570756"/>
          </a:xfrm>
          <a:prstGeom prst="rect">
            <a:avLst/>
          </a:prstGeom>
        </p:spPr>
        <p:txBody>
          <a:bodyPr wrap="square">
            <a:spAutoFit/>
          </a:bodyPr>
          <a:lstStyle/>
          <a:p>
            <a:pPr algn="just"/>
            <a:endParaRPr lang="en-US" altLang="ja-JP" sz="2400" dirty="0" smtClean="0"/>
          </a:p>
          <a:p>
            <a:pPr algn="just"/>
            <a:endParaRPr lang="en-US" altLang="ja-JP" sz="2400" dirty="0" smtClean="0"/>
          </a:p>
          <a:p>
            <a:pPr algn="just"/>
            <a:r>
              <a:rPr lang="ja-JP" altLang="en-US" sz="2400" dirty="0"/>
              <a:t>　</a:t>
            </a:r>
            <a:r>
              <a:rPr lang="ja-JP" altLang="en-US" sz="2400" dirty="0" smtClean="0"/>
              <a:t>法においては、サービス事業者等が（サービス事業者等の責務）に違反したと認められるときは、都道府県知事は、サービス事業者等に係る</a:t>
            </a:r>
            <a:r>
              <a:rPr lang="ja-JP" altLang="en-US" sz="2400" dirty="0" smtClean="0">
                <a:solidFill>
                  <a:srgbClr val="C00000"/>
                </a:solidFill>
              </a:rPr>
              <a:t>指定を取消し</a:t>
            </a:r>
            <a:r>
              <a:rPr lang="ja-JP" altLang="en-US" sz="2400" dirty="0" smtClean="0"/>
              <a:t>、又は期間を定めてその</a:t>
            </a:r>
            <a:r>
              <a:rPr lang="ja-JP" altLang="en-US" sz="2400" dirty="0" smtClean="0">
                <a:solidFill>
                  <a:srgbClr val="C00000"/>
                </a:solidFill>
              </a:rPr>
              <a:t>指定の全部若しくは一部の効力を停止</a:t>
            </a:r>
            <a:r>
              <a:rPr lang="ja-JP" altLang="en-US" sz="2400" dirty="0" smtClean="0"/>
              <a:t>することができるなど、都道府県知事に対して監督権限を付与している。権利侵害行為の事実が確認された場合には、こうした監督権限の行使を含めて適切な措置を講ずること。</a:t>
            </a:r>
            <a:endParaRPr lang="en-US" altLang="ja-JP" sz="2400" dirty="0" smtClean="0"/>
          </a:p>
          <a:p>
            <a:pPr algn="just"/>
            <a:r>
              <a:rPr lang="ja-JP" altLang="en-US" sz="2400" dirty="0"/>
              <a:t>　</a:t>
            </a:r>
            <a:r>
              <a:rPr lang="ja-JP" altLang="en-US" sz="2400" dirty="0" smtClean="0"/>
              <a:t>特に、サービス事業者等において</a:t>
            </a:r>
            <a:r>
              <a:rPr lang="ja-JP" altLang="en-US" sz="2400" dirty="0" smtClean="0">
                <a:solidFill>
                  <a:srgbClr val="C00000"/>
                </a:solidFill>
              </a:rPr>
              <a:t>組織的な権利侵害行為の存在が明らかになった場合</a:t>
            </a:r>
            <a:r>
              <a:rPr lang="ja-JP" altLang="en-US" sz="2400" dirty="0" smtClean="0"/>
              <a:t>には、代替施設を含めたサービス利用の継続性にも配慮しつつ、当該サービス事業者等に対し、</a:t>
            </a:r>
            <a:r>
              <a:rPr lang="ja-JP" altLang="en-US" sz="2400" dirty="0" smtClean="0">
                <a:solidFill>
                  <a:srgbClr val="C00000"/>
                </a:solidFill>
              </a:rPr>
              <a:t>指定の取消、役員体制の一新の指導など厳正な対処を行う</a:t>
            </a:r>
            <a:r>
              <a:rPr lang="ja-JP" altLang="en-US" sz="2400" dirty="0" smtClean="0"/>
              <a:t>こと。</a:t>
            </a:r>
            <a:endParaRPr lang="en-US" altLang="ja-JP" sz="2400" dirty="0" smtClean="0"/>
          </a:p>
          <a:p>
            <a:pPr algn="just"/>
            <a:endParaRPr lang="en-US" altLang="ja-JP" sz="2400" dirty="0"/>
          </a:p>
          <a:p>
            <a:pPr algn="ctr"/>
            <a:r>
              <a:rPr lang="ja-JP" altLang="en-US" sz="2000" dirty="0" smtClean="0"/>
              <a:t>（平成２０年３月３１日　厚生労働省社会・援護局障害保健福祉部長通知）</a:t>
            </a:r>
            <a:endParaRPr lang="en-US" altLang="ja-JP" sz="2000" dirty="0" smtClean="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2771800" y="117693"/>
            <a:ext cx="3528392" cy="504056"/>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2400" dirty="0" smtClean="0">
                <a:solidFill>
                  <a:schemeClr val="bg1"/>
                </a:solidFill>
              </a:rPr>
              <a:t>対応後の支援について</a:t>
            </a:r>
            <a:endParaRPr lang="en-US" altLang="ja-JP" sz="2400" dirty="0" smtClean="0">
              <a:solidFill>
                <a:schemeClr val="bg1"/>
              </a:solidFill>
            </a:endParaRPr>
          </a:p>
        </p:txBody>
      </p:sp>
      <p:sp>
        <p:nvSpPr>
          <p:cNvPr id="3" name="正方形/長方形 2"/>
          <p:cNvSpPr/>
          <p:nvPr/>
        </p:nvSpPr>
        <p:spPr>
          <a:xfrm>
            <a:off x="395536" y="117693"/>
            <a:ext cx="8352928" cy="6494085"/>
          </a:xfrm>
          <a:prstGeom prst="rect">
            <a:avLst/>
          </a:prstGeom>
        </p:spPr>
        <p:txBody>
          <a:bodyPr wrap="square">
            <a:spAutoFit/>
          </a:bodyPr>
          <a:lstStyle/>
          <a:p>
            <a:pPr algn="just"/>
            <a:endParaRPr lang="en-US" altLang="ja-JP" sz="2400" dirty="0" smtClean="0"/>
          </a:p>
          <a:p>
            <a:pPr algn="just"/>
            <a:endParaRPr lang="en-US" altLang="ja-JP" sz="2400" dirty="0" smtClean="0"/>
          </a:p>
          <a:p>
            <a:pPr algn="just"/>
            <a:r>
              <a:rPr lang="ja-JP" altLang="en-US" sz="2300" dirty="0"/>
              <a:t>（１</a:t>
            </a:r>
            <a:r>
              <a:rPr lang="ja-JP" altLang="en-US" sz="2300" dirty="0" smtClean="0"/>
              <a:t>）　虐待を受けた障害者（児）やその家族については、心のケア　</a:t>
            </a:r>
            <a:endParaRPr lang="en-US" altLang="ja-JP" sz="2300" dirty="0" smtClean="0"/>
          </a:p>
          <a:p>
            <a:pPr algn="just"/>
            <a:r>
              <a:rPr lang="ja-JP" altLang="en-US" sz="2300" dirty="0"/>
              <a:t>　</a:t>
            </a:r>
            <a:r>
              <a:rPr lang="ja-JP" altLang="en-US" sz="2300" dirty="0" smtClean="0"/>
              <a:t>　を含め、その後の支援が適切に行われるよう</a:t>
            </a:r>
            <a:r>
              <a:rPr lang="ja-JP" altLang="en-US" sz="2300" dirty="0" smtClean="0">
                <a:solidFill>
                  <a:srgbClr val="C00000"/>
                </a:solidFill>
              </a:rPr>
              <a:t>継続的にフォロー</a:t>
            </a:r>
            <a:endParaRPr lang="en-US" altLang="ja-JP" sz="2300" dirty="0" smtClean="0">
              <a:solidFill>
                <a:srgbClr val="C00000"/>
              </a:solidFill>
            </a:endParaRPr>
          </a:p>
          <a:p>
            <a:pPr algn="just"/>
            <a:r>
              <a:rPr lang="ja-JP" altLang="en-US" sz="2300" dirty="0"/>
              <a:t>　</a:t>
            </a:r>
            <a:r>
              <a:rPr lang="ja-JP" altLang="en-US" sz="2300" dirty="0" smtClean="0"/>
              <a:t>　すること。</a:t>
            </a:r>
            <a:endParaRPr lang="en-US" altLang="ja-JP" sz="2300" dirty="0" smtClean="0"/>
          </a:p>
          <a:p>
            <a:pPr algn="just"/>
            <a:endParaRPr lang="en-US" altLang="ja-JP" sz="2300" dirty="0"/>
          </a:p>
          <a:p>
            <a:pPr algn="just"/>
            <a:r>
              <a:rPr lang="ja-JP" altLang="en-US" sz="2300" dirty="0" smtClean="0"/>
              <a:t>（２）　虐待が行われた施設については、その後の支援をきめ細かく</a:t>
            </a:r>
            <a:endParaRPr lang="en-US" altLang="ja-JP" sz="2300" dirty="0" smtClean="0"/>
          </a:p>
          <a:p>
            <a:pPr algn="just"/>
            <a:r>
              <a:rPr lang="ja-JP" altLang="en-US" sz="2300" dirty="0"/>
              <a:t>　</a:t>
            </a:r>
            <a:r>
              <a:rPr lang="ja-JP" altLang="en-US" sz="2300" dirty="0" smtClean="0"/>
              <a:t>　行い、再発の防止に努めるとともに、</a:t>
            </a:r>
            <a:r>
              <a:rPr lang="ja-JP" altLang="en-US" sz="2300" dirty="0" smtClean="0">
                <a:solidFill>
                  <a:srgbClr val="C00000"/>
                </a:solidFill>
              </a:rPr>
              <a:t>ケースを一つの特異な</a:t>
            </a:r>
            <a:endParaRPr lang="en-US" altLang="ja-JP" sz="2300" dirty="0" smtClean="0">
              <a:solidFill>
                <a:srgbClr val="C00000"/>
              </a:solidFill>
            </a:endParaRPr>
          </a:p>
          <a:p>
            <a:pPr algn="just"/>
            <a:r>
              <a:rPr lang="ja-JP" altLang="en-US" sz="2300" dirty="0">
                <a:solidFill>
                  <a:srgbClr val="C00000"/>
                </a:solidFill>
              </a:rPr>
              <a:t>　</a:t>
            </a:r>
            <a:r>
              <a:rPr lang="ja-JP" altLang="en-US" sz="2300" dirty="0" smtClean="0">
                <a:solidFill>
                  <a:srgbClr val="C00000"/>
                </a:solidFill>
              </a:rPr>
              <a:t>　ケースとせず、施設に共通な課題として取り組む</a:t>
            </a:r>
            <a:r>
              <a:rPr lang="ja-JP" altLang="en-US" sz="2300" dirty="0" smtClean="0"/>
              <a:t>ために、必要</a:t>
            </a:r>
            <a:endParaRPr lang="en-US" altLang="ja-JP" sz="2300" dirty="0" smtClean="0"/>
          </a:p>
          <a:p>
            <a:pPr algn="just"/>
            <a:r>
              <a:rPr lang="ja-JP" altLang="en-US" sz="2300" dirty="0"/>
              <a:t>　</a:t>
            </a:r>
            <a:r>
              <a:rPr lang="ja-JP" altLang="en-US" sz="2300" dirty="0" smtClean="0"/>
              <a:t>　に応じ、情報を都道府県内の施設に提供すること。</a:t>
            </a:r>
            <a:endParaRPr lang="en-US" altLang="ja-JP" sz="2300" dirty="0" smtClean="0"/>
          </a:p>
          <a:p>
            <a:pPr algn="just"/>
            <a:r>
              <a:rPr lang="ja-JP" altLang="en-US" sz="2300" dirty="0"/>
              <a:t>　　</a:t>
            </a:r>
            <a:r>
              <a:rPr lang="ja-JP" altLang="en-US" sz="2300" dirty="0" smtClean="0"/>
              <a:t>　施設での再発を防止するためには、</a:t>
            </a:r>
            <a:r>
              <a:rPr lang="ja-JP" altLang="en-US" sz="2300" dirty="0" smtClean="0">
                <a:solidFill>
                  <a:srgbClr val="C00000"/>
                </a:solidFill>
              </a:rPr>
              <a:t>改善計画を作成</a:t>
            </a:r>
            <a:r>
              <a:rPr lang="ja-JP" altLang="en-US" sz="2300" dirty="0" smtClean="0"/>
              <a:t>し、それ</a:t>
            </a:r>
            <a:endParaRPr lang="en-US" altLang="ja-JP" sz="2300" dirty="0" smtClean="0"/>
          </a:p>
          <a:p>
            <a:pPr algn="just"/>
            <a:r>
              <a:rPr lang="ja-JP" altLang="en-US" sz="2300" dirty="0"/>
              <a:t>　</a:t>
            </a:r>
            <a:r>
              <a:rPr lang="ja-JP" altLang="en-US" sz="2300" dirty="0" smtClean="0"/>
              <a:t>　に則り迅速な対応を図るよう指導すること。その際、理事会や施</a:t>
            </a:r>
            <a:endParaRPr lang="en-US" altLang="ja-JP" sz="2300" dirty="0" smtClean="0"/>
          </a:p>
          <a:p>
            <a:pPr algn="just"/>
            <a:r>
              <a:rPr lang="ja-JP" altLang="en-US" sz="2300" dirty="0"/>
              <a:t>　</a:t>
            </a:r>
            <a:r>
              <a:rPr lang="ja-JP" altLang="en-US" sz="2300" dirty="0" smtClean="0"/>
              <a:t>　設長など管理者が大きな役割を果たすことから、適切な</a:t>
            </a:r>
            <a:r>
              <a:rPr lang="ja-JP" altLang="en-US" sz="2300" dirty="0" smtClean="0">
                <a:solidFill>
                  <a:srgbClr val="C00000"/>
                </a:solidFill>
              </a:rPr>
              <a:t>理事会</a:t>
            </a:r>
            <a:endParaRPr lang="en-US" altLang="ja-JP" sz="2300" dirty="0" smtClean="0">
              <a:solidFill>
                <a:srgbClr val="C00000"/>
              </a:solidFill>
            </a:endParaRPr>
          </a:p>
          <a:p>
            <a:pPr algn="just"/>
            <a:r>
              <a:rPr lang="ja-JP" altLang="en-US" sz="2300" dirty="0">
                <a:solidFill>
                  <a:srgbClr val="C00000"/>
                </a:solidFill>
              </a:rPr>
              <a:t>　</a:t>
            </a:r>
            <a:r>
              <a:rPr lang="ja-JP" altLang="en-US" sz="2300" dirty="0" smtClean="0">
                <a:solidFill>
                  <a:srgbClr val="C00000"/>
                </a:solidFill>
              </a:rPr>
              <a:t>　組織や管理体制が構築できるよう指導</a:t>
            </a:r>
            <a:r>
              <a:rPr lang="ja-JP" altLang="en-US" sz="2300" dirty="0" smtClean="0"/>
              <a:t>すること。</a:t>
            </a:r>
            <a:endParaRPr lang="en-US" altLang="ja-JP" sz="2300" dirty="0" smtClean="0"/>
          </a:p>
          <a:p>
            <a:pPr algn="just"/>
            <a:endParaRPr lang="en-US" altLang="ja-JP" sz="2300" dirty="0"/>
          </a:p>
          <a:p>
            <a:pPr algn="just"/>
            <a:r>
              <a:rPr lang="ja-JP" altLang="en-US" sz="2300" dirty="0" smtClean="0"/>
              <a:t>（３）　虐待防止は、県内全体の課題と受け止め、</a:t>
            </a:r>
            <a:r>
              <a:rPr lang="ja-JP" altLang="en-US" sz="2300" dirty="0" smtClean="0">
                <a:solidFill>
                  <a:srgbClr val="C00000"/>
                </a:solidFill>
              </a:rPr>
              <a:t>再発防止のため</a:t>
            </a:r>
            <a:endParaRPr lang="en-US" altLang="ja-JP" sz="2300" dirty="0" smtClean="0">
              <a:solidFill>
                <a:srgbClr val="C00000"/>
              </a:solidFill>
            </a:endParaRPr>
          </a:p>
          <a:p>
            <a:pPr algn="just"/>
            <a:r>
              <a:rPr lang="ja-JP" altLang="en-US" sz="2300" dirty="0">
                <a:solidFill>
                  <a:srgbClr val="C00000"/>
                </a:solidFill>
              </a:rPr>
              <a:t>　</a:t>
            </a:r>
            <a:r>
              <a:rPr lang="ja-JP" altLang="en-US" sz="2300" dirty="0" smtClean="0">
                <a:solidFill>
                  <a:srgbClr val="C00000"/>
                </a:solidFill>
              </a:rPr>
              <a:t>　のシステム構築</a:t>
            </a:r>
            <a:r>
              <a:rPr lang="ja-JP" altLang="en-US" sz="2300" dirty="0" smtClean="0"/>
              <a:t>や</a:t>
            </a:r>
            <a:r>
              <a:rPr lang="ja-JP" altLang="en-US" sz="2300" dirty="0" smtClean="0">
                <a:solidFill>
                  <a:srgbClr val="C00000"/>
                </a:solidFill>
              </a:rPr>
              <a:t>虐待対応マニュアルの作成</a:t>
            </a:r>
            <a:r>
              <a:rPr lang="ja-JP" altLang="en-US" sz="2300" dirty="0" smtClean="0"/>
              <a:t>等を各施設に指</a:t>
            </a:r>
            <a:endParaRPr lang="en-US" altLang="ja-JP" sz="2300" dirty="0" smtClean="0"/>
          </a:p>
          <a:p>
            <a:pPr algn="just"/>
            <a:r>
              <a:rPr lang="ja-JP" altLang="en-US" sz="2300" dirty="0"/>
              <a:t>　</a:t>
            </a:r>
            <a:r>
              <a:rPr lang="ja-JP" altLang="en-US" sz="2300" dirty="0" smtClean="0"/>
              <a:t>　導すること。</a:t>
            </a:r>
            <a:endParaRPr lang="en-US" altLang="ja-JP" sz="2300" dirty="0"/>
          </a:p>
        </p:txBody>
      </p:sp>
      <p:sp>
        <p:nvSpPr>
          <p:cNvPr id="4" name="テキスト ボックス 3"/>
          <p:cNvSpPr txBox="1"/>
          <p:nvPr/>
        </p:nvSpPr>
        <p:spPr>
          <a:xfrm>
            <a:off x="1907704" y="6550223"/>
            <a:ext cx="5801588" cy="307777"/>
          </a:xfrm>
          <a:prstGeom prst="rect">
            <a:avLst/>
          </a:prstGeom>
          <a:noFill/>
        </p:spPr>
        <p:txBody>
          <a:bodyPr wrap="none" rtlCol="0">
            <a:spAutoFit/>
          </a:bodyPr>
          <a:lstStyle/>
          <a:p>
            <a:r>
              <a:rPr kumimoji="1" lang="ja-JP" altLang="en-US" sz="1400" dirty="0" smtClean="0"/>
              <a:t>（平成１７年１０月２０日　厚生労働省社会・援護局障害保健福祉部長通知）</a:t>
            </a:r>
            <a:endParaRPr kumimoji="1" lang="ja-JP" altLang="en-US" sz="1400"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2771800" y="117693"/>
            <a:ext cx="3528392" cy="504056"/>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2400" dirty="0" smtClean="0">
                <a:solidFill>
                  <a:schemeClr val="bg1"/>
                </a:solidFill>
              </a:rPr>
              <a:t>関係者の連携について</a:t>
            </a:r>
            <a:endParaRPr lang="en-US" altLang="ja-JP" sz="2400" dirty="0" smtClean="0">
              <a:solidFill>
                <a:schemeClr val="bg1"/>
              </a:solidFill>
            </a:endParaRPr>
          </a:p>
        </p:txBody>
      </p:sp>
      <p:sp>
        <p:nvSpPr>
          <p:cNvPr id="3" name="正方形/長方形 2"/>
          <p:cNvSpPr/>
          <p:nvPr/>
        </p:nvSpPr>
        <p:spPr>
          <a:xfrm>
            <a:off x="395536" y="117693"/>
            <a:ext cx="8352928" cy="5262979"/>
          </a:xfrm>
          <a:prstGeom prst="rect">
            <a:avLst/>
          </a:prstGeom>
        </p:spPr>
        <p:txBody>
          <a:bodyPr wrap="square">
            <a:spAutoFit/>
          </a:bodyPr>
          <a:lstStyle/>
          <a:p>
            <a:pPr algn="just"/>
            <a:endParaRPr lang="en-US" altLang="ja-JP" sz="2400" dirty="0" smtClean="0"/>
          </a:p>
          <a:p>
            <a:pPr algn="just"/>
            <a:endParaRPr lang="en-US" altLang="ja-JP" sz="2400" dirty="0" smtClean="0"/>
          </a:p>
          <a:p>
            <a:pPr algn="just"/>
            <a:r>
              <a:rPr lang="ja-JP" altLang="en-US" sz="2400" dirty="0"/>
              <a:t>　</a:t>
            </a:r>
            <a:r>
              <a:rPr lang="ja-JP" altLang="en-US" sz="2400" dirty="0" smtClean="0"/>
              <a:t>施設における障害者（児）の虐待については、都道府県、市町村、福祉事務所、知的障害者更生相談所、身体障害者更生相談所、児童相談所、保健所、精神</a:t>
            </a:r>
            <a:r>
              <a:rPr lang="ja-JP" altLang="en-US" sz="2400" dirty="0"/>
              <a:t>保健福祉</a:t>
            </a:r>
            <a:r>
              <a:rPr lang="ja-JP" altLang="en-US" sz="2400" dirty="0" smtClean="0"/>
              <a:t>センターなどの機関だけでなく、障害者（児）団体、施設などの関係団体、学校、警察、法務局・地方法務局、司法関係者、医療関係者、民生委員、人権擁護委員、ボランティア、オンブズマン、地域の住民などの協力なしには効果的な対応が図られないことから、これら</a:t>
            </a:r>
            <a:r>
              <a:rPr lang="ja-JP" altLang="en-US" sz="2400" dirty="0" smtClean="0">
                <a:solidFill>
                  <a:srgbClr val="C00000"/>
                </a:solidFill>
              </a:rPr>
              <a:t>関係機関とのネットワークを普段から構築</a:t>
            </a:r>
            <a:r>
              <a:rPr lang="ja-JP" altLang="en-US" sz="2400" dirty="0" smtClean="0"/>
              <a:t>すること。</a:t>
            </a:r>
            <a:endParaRPr lang="en-US" altLang="ja-JP" sz="2400" dirty="0" smtClean="0"/>
          </a:p>
          <a:p>
            <a:pPr algn="just"/>
            <a:r>
              <a:rPr lang="ja-JP" altLang="en-US" sz="2400" dirty="0"/>
              <a:t>　</a:t>
            </a:r>
            <a:r>
              <a:rPr lang="ja-JP" altLang="en-US" sz="2400" dirty="0" smtClean="0"/>
              <a:t>また、障害者（児）虐待の未然防止については、</a:t>
            </a:r>
            <a:r>
              <a:rPr lang="ja-JP" altLang="en-US" sz="2400" dirty="0" smtClean="0">
                <a:solidFill>
                  <a:srgbClr val="C00000"/>
                </a:solidFill>
              </a:rPr>
              <a:t>施設職員のモラルの向上や権利問題を検討できる職場の雰囲気などが重要</a:t>
            </a:r>
            <a:r>
              <a:rPr lang="ja-JP" altLang="en-US" sz="2400" dirty="0" smtClean="0"/>
              <a:t>であることから、改めてその周知徹底を図ること。そのために、施設職員等に対する研修の機会を利用すること。</a:t>
            </a:r>
            <a:endParaRPr lang="en-US" altLang="ja-JP" sz="2400" dirty="0" smtClean="0"/>
          </a:p>
        </p:txBody>
      </p:sp>
      <p:sp>
        <p:nvSpPr>
          <p:cNvPr id="4" name="テキスト ボックス 3"/>
          <p:cNvSpPr txBox="1"/>
          <p:nvPr/>
        </p:nvSpPr>
        <p:spPr>
          <a:xfrm>
            <a:off x="827584" y="5877272"/>
            <a:ext cx="7398179" cy="369332"/>
          </a:xfrm>
          <a:prstGeom prst="rect">
            <a:avLst/>
          </a:prstGeom>
          <a:noFill/>
        </p:spPr>
        <p:txBody>
          <a:bodyPr wrap="none" rtlCol="0">
            <a:spAutoFit/>
          </a:bodyPr>
          <a:lstStyle/>
          <a:p>
            <a:r>
              <a:rPr kumimoji="1" lang="ja-JP" altLang="en-US" dirty="0" smtClean="0"/>
              <a:t>（平成１７年１０月２０日　厚生労働省社会・援護局障害保健福祉部長通知）</a:t>
            </a:r>
            <a:endParaRPr kumimoji="1" lang="ja-JP" alt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2051720" y="0"/>
            <a:ext cx="4896544" cy="476672"/>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graphicFrame>
        <p:nvGraphicFramePr>
          <p:cNvPr id="3" name="表 2"/>
          <p:cNvGraphicFramePr>
            <a:graphicFrameLocks noGrp="1"/>
          </p:cNvGraphicFramePr>
          <p:nvPr/>
        </p:nvGraphicFramePr>
        <p:xfrm>
          <a:off x="1" y="614597"/>
          <a:ext cx="9144000" cy="6243403"/>
        </p:xfrm>
        <a:graphic>
          <a:graphicData uri="http://schemas.openxmlformats.org/drawingml/2006/table">
            <a:tbl>
              <a:tblPr firstRow="1" bandRow="1">
                <a:tableStyleId>{5940675A-B579-460E-94D1-54222C63F5DA}</a:tableStyleId>
              </a:tblPr>
              <a:tblGrid>
                <a:gridCol w="341828"/>
                <a:gridCol w="629771"/>
                <a:gridCol w="792088"/>
                <a:gridCol w="648072"/>
                <a:gridCol w="1296144"/>
                <a:gridCol w="1872208"/>
                <a:gridCol w="3563889"/>
              </a:tblGrid>
              <a:tr h="468848">
                <a:tc>
                  <a:txBody>
                    <a:bodyPr/>
                    <a:lstStyle/>
                    <a:p>
                      <a:pPr algn="ctr"/>
                      <a:endParaRPr kumimoji="1" lang="ja-JP" altLang="en-US" sz="1600" dirty="0"/>
                    </a:p>
                  </a:txBody>
                  <a:tcPr anchor="ctr">
                    <a:lnB w="12700" cap="flat" cmpd="sng" algn="ctr">
                      <a:solidFill>
                        <a:schemeClr val="tx1"/>
                      </a:solidFill>
                      <a:prstDash val="solid"/>
                      <a:round/>
                      <a:headEnd type="none" w="med" len="med"/>
                      <a:tailEnd type="none" w="med" len="med"/>
                    </a:lnB>
                    <a:lnTlToBr w="12700" cap="flat" cmpd="sng" algn="ctr">
                      <a:noFill/>
                      <a:prstDash val="solid"/>
                      <a:round/>
                      <a:headEnd type="none" w="med" len="med"/>
                      <a:tailEnd type="none" w="med" len="med"/>
                    </a:lnTlToBr>
                    <a:solidFill>
                      <a:schemeClr val="tx2">
                        <a:lumMod val="20000"/>
                        <a:lumOff val="80000"/>
                      </a:schemeClr>
                    </a:solidFill>
                  </a:tcPr>
                </a:tc>
                <a:tc>
                  <a:txBody>
                    <a:bodyPr/>
                    <a:lstStyle/>
                    <a:p>
                      <a:pPr algn="ctr"/>
                      <a:r>
                        <a:rPr kumimoji="1" lang="ja-JP" altLang="en-US" sz="1200" dirty="0" smtClean="0"/>
                        <a:t>都道</a:t>
                      </a:r>
                      <a:endParaRPr kumimoji="1" lang="en-US" altLang="ja-JP" sz="1200" dirty="0" smtClean="0"/>
                    </a:p>
                    <a:p>
                      <a:pPr algn="ctr"/>
                      <a:r>
                        <a:rPr kumimoji="1" lang="ja-JP" altLang="en-US" sz="1200" dirty="0" smtClean="0"/>
                        <a:t>府県</a:t>
                      </a:r>
                      <a:endParaRPr kumimoji="1" lang="ja-JP" altLang="en-US" sz="1200" dirty="0"/>
                    </a:p>
                  </a:txBody>
                  <a:tcPr anchor="ctr">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r>
                        <a:rPr kumimoji="1" lang="ja-JP" altLang="en-US" sz="1200" dirty="0" smtClean="0"/>
                        <a:t>新聞</a:t>
                      </a:r>
                      <a:endParaRPr kumimoji="1" lang="en-US" altLang="ja-JP" sz="1200" dirty="0" smtClean="0"/>
                    </a:p>
                    <a:p>
                      <a:pPr algn="ctr"/>
                      <a:r>
                        <a:rPr kumimoji="1" lang="ja-JP" altLang="en-US" sz="1200" dirty="0" smtClean="0"/>
                        <a:t>報道</a:t>
                      </a:r>
                      <a:endParaRPr kumimoji="1" lang="ja-JP" altLang="en-US" sz="1200" dirty="0"/>
                    </a:p>
                  </a:txBody>
                  <a:tcPr anchor="ctr">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r>
                        <a:rPr kumimoji="1" lang="ja-JP" altLang="en-US" sz="1200" dirty="0" smtClean="0"/>
                        <a:t>虐待</a:t>
                      </a:r>
                      <a:endParaRPr kumimoji="1" lang="en-US" altLang="ja-JP" sz="1200" dirty="0" smtClean="0"/>
                    </a:p>
                    <a:p>
                      <a:pPr algn="ctr"/>
                      <a:r>
                        <a:rPr kumimoji="1" lang="ja-JP" altLang="en-US" sz="1200" dirty="0" smtClean="0"/>
                        <a:t>種別</a:t>
                      </a:r>
                      <a:endParaRPr kumimoji="1" lang="en-US" altLang="ja-JP" sz="1200" dirty="0" smtClean="0"/>
                    </a:p>
                  </a:txBody>
                  <a:tcPr anchor="ctr">
                    <a:solidFill>
                      <a:schemeClr val="tx2">
                        <a:lumMod val="20000"/>
                        <a:lumOff val="80000"/>
                      </a:schemeClr>
                    </a:solidFill>
                  </a:tcPr>
                </a:tc>
                <a:tc>
                  <a:txBody>
                    <a:bodyPr/>
                    <a:lstStyle/>
                    <a:p>
                      <a:pPr algn="ctr"/>
                      <a:r>
                        <a:rPr kumimoji="1" lang="ja-JP" altLang="en-US" sz="1200" dirty="0" smtClean="0"/>
                        <a:t>虐待が</a:t>
                      </a:r>
                      <a:endParaRPr kumimoji="1" lang="en-US" altLang="ja-JP" sz="1200" dirty="0" smtClean="0"/>
                    </a:p>
                    <a:p>
                      <a:pPr algn="ctr"/>
                      <a:r>
                        <a:rPr kumimoji="1" lang="ja-JP" altLang="en-US" sz="1200" dirty="0" smtClean="0"/>
                        <a:t>起こった場所</a:t>
                      </a:r>
                      <a:endParaRPr kumimoji="1" lang="en-US" altLang="ja-JP" sz="1200" dirty="0" smtClean="0"/>
                    </a:p>
                  </a:txBody>
                  <a:tcPr anchor="ctr">
                    <a:solidFill>
                      <a:schemeClr val="tx2">
                        <a:lumMod val="20000"/>
                        <a:lumOff val="80000"/>
                      </a:schemeClr>
                    </a:solidFill>
                  </a:tcPr>
                </a:tc>
                <a:tc>
                  <a:txBody>
                    <a:bodyPr/>
                    <a:lstStyle/>
                    <a:p>
                      <a:pPr algn="ctr"/>
                      <a:r>
                        <a:rPr kumimoji="1" lang="ja-JP" altLang="en-US" sz="1200" dirty="0" smtClean="0"/>
                        <a:t>内　　容</a:t>
                      </a:r>
                      <a:endParaRPr kumimoji="1" lang="en-US" altLang="ja-JP" sz="1200" dirty="0" smtClean="0"/>
                    </a:p>
                  </a:txBody>
                  <a:tcPr anchor="ctr">
                    <a:solidFill>
                      <a:schemeClr val="tx2">
                        <a:lumMod val="20000"/>
                        <a:lumOff val="80000"/>
                      </a:schemeClr>
                    </a:solidFill>
                  </a:tcPr>
                </a:tc>
                <a:tc>
                  <a:txBody>
                    <a:bodyPr/>
                    <a:lstStyle/>
                    <a:p>
                      <a:pPr algn="ctr"/>
                      <a:r>
                        <a:rPr kumimoji="1" lang="ja-JP" altLang="en-US" sz="1200" dirty="0" smtClean="0"/>
                        <a:t>行政の対応</a:t>
                      </a:r>
                      <a:endParaRPr kumimoji="1" lang="en-US" altLang="ja-JP" sz="1200" dirty="0" smtClean="0"/>
                    </a:p>
                  </a:txBody>
                  <a:tcPr anchor="ctr">
                    <a:lnR w="12700" cap="flat" cmpd="sng" algn="ctr">
                      <a:solidFill>
                        <a:schemeClr val="tx1"/>
                      </a:solidFill>
                      <a:prstDash val="solid"/>
                      <a:round/>
                      <a:headEnd type="none" w="med" len="med"/>
                      <a:tailEnd type="none" w="med" len="med"/>
                    </a:lnR>
                    <a:solidFill>
                      <a:schemeClr val="tx2">
                        <a:lumMod val="20000"/>
                        <a:lumOff val="80000"/>
                      </a:schemeClr>
                    </a:solidFill>
                  </a:tcPr>
                </a:tc>
              </a:tr>
              <a:tr h="923475">
                <a:tc>
                  <a:txBody>
                    <a:bodyPr/>
                    <a:lstStyle/>
                    <a:p>
                      <a:pPr algn="ctr"/>
                      <a:r>
                        <a:rPr kumimoji="1" lang="ja-JP" altLang="en-US" sz="1100" dirty="0" smtClean="0"/>
                        <a:t>１</a:t>
                      </a:r>
                      <a:endParaRPr kumimoji="1" lang="ja-JP" altLang="en-US" sz="1100" dirty="0"/>
                    </a:p>
                  </a:txBody>
                  <a:tcPr anchor="ctr">
                    <a:lnT w="12700" cap="flat" cmpd="sng" algn="ctr">
                      <a:solidFill>
                        <a:schemeClr val="tx1"/>
                      </a:solidFill>
                      <a:prstDash val="solid"/>
                      <a:round/>
                      <a:headEnd type="none" w="med" len="med"/>
                      <a:tailEnd type="none" w="med" len="med"/>
                    </a:lnT>
                  </a:tcPr>
                </a:tc>
                <a:tc>
                  <a:txBody>
                    <a:bodyPr/>
                    <a:lstStyle/>
                    <a:p>
                      <a:pPr algn="ctr"/>
                      <a:r>
                        <a:rPr kumimoji="1" lang="ja-JP" altLang="en-US" sz="1200" dirty="0" smtClean="0"/>
                        <a:t>千葉県</a:t>
                      </a:r>
                      <a:endParaRPr kumimoji="1" lang="ja-JP" altLang="en-US" sz="1200" dirty="0"/>
                    </a:p>
                  </a:txBody>
                  <a:tcPr vert="eaVert" anchor="ctr">
                    <a:lnT w="12700" cap="flat" cmpd="sng" algn="ctr">
                      <a:solidFill>
                        <a:schemeClr val="tx1"/>
                      </a:solidFill>
                      <a:prstDash val="solid"/>
                      <a:round/>
                      <a:headEnd type="none" w="med" len="med"/>
                      <a:tailEnd type="none" w="med" len="med"/>
                    </a:lnT>
                  </a:tcPr>
                </a:tc>
                <a:tc>
                  <a:txBody>
                    <a:bodyPr/>
                    <a:lstStyle/>
                    <a:p>
                      <a:pPr algn="ctr"/>
                      <a:r>
                        <a:rPr kumimoji="1" lang="en-US" altLang="ja-JP" sz="1200" dirty="0" smtClean="0"/>
                        <a:t>H22.4.7</a:t>
                      </a:r>
                      <a:endParaRPr kumimoji="1" lang="ja-JP" altLang="en-US" sz="1200" dirty="0"/>
                    </a:p>
                  </a:txBody>
                  <a:tcPr anchor="ctr">
                    <a:lnT w="12700" cap="flat" cmpd="sng" algn="ctr">
                      <a:solidFill>
                        <a:schemeClr val="tx1"/>
                      </a:solidFill>
                      <a:prstDash val="solid"/>
                      <a:round/>
                      <a:headEnd type="none" w="med" len="med"/>
                      <a:tailEnd type="none" w="med" len="med"/>
                    </a:lnT>
                  </a:tcPr>
                </a:tc>
                <a:tc>
                  <a:txBody>
                    <a:bodyPr/>
                    <a:lstStyle/>
                    <a:p>
                      <a:pPr algn="ctr"/>
                      <a:r>
                        <a:rPr kumimoji="1" lang="ja-JP" altLang="en-US" sz="1200" dirty="0" smtClean="0"/>
                        <a:t>性的　　　虐待</a:t>
                      </a:r>
                      <a:endParaRPr kumimoji="1" lang="ja-JP" altLang="en-US" sz="1200" dirty="0"/>
                    </a:p>
                  </a:txBody>
                  <a:tcPr anchor="ctr"/>
                </a:tc>
                <a:tc>
                  <a:txBody>
                    <a:bodyPr/>
                    <a:lstStyle/>
                    <a:p>
                      <a:pPr algn="ctr"/>
                      <a:r>
                        <a:rPr kumimoji="1" lang="ja-JP" altLang="en-US" sz="1200" dirty="0" smtClean="0"/>
                        <a:t>障害者支援施設</a:t>
                      </a:r>
                      <a:endParaRPr kumimoji="1" lang="ja-JP" altLang="en-US" sz="1200" dirty="0"/>
                    </a:p>
                  </a:txBody>
                  <a:tcPr anchor="ctr"/>
                </a:tc>
                <a:tc>
                  <a:txBody>
                    <a:bodyPr/>
                    <a:lstStyle/>
                    <a:p>
                      <a:pPr algn="l"/>
                      <a:r>
                        <a:rPr kumimoji="1" lang="ja-JP" altLang="en-US" sz="1200" dirty="0" smtClean="0"/>
                        <a:t>　施設職員が利用者に対して、</a:t>
                      </a:r>
                      <a:r>
                        <a:rPr kumimoji="1" lang="ja-JP" altLang="en-US" sz="1200" dirty="0" smtClean="0">
                          <a:solidFill>
                            <a:srgbClr val="FF0000"/>
                          </a:solidFill>
                        </a:rPr>
                        <a:t>性的虐待</a:t>
                      </a:r>
                      <a:r>
                        <a:rPr kumimoji="1" lang="ja-JP" altLang="en-US" sz="1200" dirty="0" smtClean="0"/>
                        <a:t>を行っていた。</a:t>
                      </a:r>
                      <a:endParaRPr kumimoji="1" lang="ja-JP" altLang="en-US" sz="1200" dirty="0"/>
                    </a:p>
                  </a:txBody>
                  <a:tcPr anchor="ctr"/>
                </a:tc>
                <a:tc>
                  <a:txBody>
                    <a:bodyPr/>
                    <a:lstStyle/>
                    <a:p>
                      <a:pPr algn="l"/>
                      <a:r>
                        <a:rPr kumimoji="1" lang="ja-JP" altLang="en-US" sz="1200" dirty="0" smtClean="0"/>
                        <a:t>　行政が立入調査を実施。</a:t>
                      </a:r>
                      <a:endParaRPr kumimoji="1" lang="en-US" altLang="ja-JP" sz="1200" dirty="0" smtClean="0"/>
                    </a:p>
                    <a:p>
                      <a:pPr algn="l"/>
                      <a:r>
                        <a:rPr kumimoji="1" lang="ja-JP" altLang="en-US" sz="1200" dirty="0" smtClean="0"/>
                        <a:t>　法人に対し、研修の実施やマニュアルの周知徹底、利用者の健康状況のチェック等の改善措置を講ずるよう、</a:t>
                      </a:r>
                      <a:r>
                        <a:rPr kumimoji="1" lang="ja-JP" altLang="en-US" sz="1200" u="sng" dirty="0" smtClean="0"/>
                        <a:t>障害者自立支援法に基づき勧告</a:t>
                      </a:r>
                      <a:r>
                        <a:rPr kumimoji="1" lang="ja-JP" altLang="en-US" sz="1200" dirty="0" smtClean="0"/>
                        <a:t>。</a:t>
                      </a:r>
                      <a:endParaRPr kumimoji="1" lang="ja-JP" altLang="en-US" sz="1200" dirty="0"/>
                    </a:p>
                  </a:txBody>
                  <a:tcPr anchor="ctr">
                    <a:lnR w="12700" cap="flat" cmpd="sng" algn="ctr">
                      <a:solidFill>
                        <a:schemeClr val="tx1"/>
                      </a:solidFill>
                      <a:prstDash val="solid"/>
                      <a:round/>
                      <a:headEnd type="none" w="med" len="med"/>
                      <a:tailEnd type="none" w="med" len="med"/>
                    </a:lnR>
                    <a:noFill/>
                  </a:tcPr>
                </a:tc>
              </a:tr>
              <a:tr h="843927">
                <a:tc>
                  <a:txBody>
                    <a:bodyPr/>
                    <a:lstStyle/>
                    <a:p>
                      <a:pPr algn="ctr"/>
                      <a:r>
                        <a:rPr kumimoji="1" lang="ja-JP" altLang="en-US" sz="1100" dirty="0" smtClean="0"/>
                        <a:t>２</a:t>
                      </a:r>
                      <a:endParaRPr kumimoji="1" lang="ja-JP" altLang="en-US" sz="1100" dirty="0"/>
                    </a:p>
                  </a:txBody>
                  <a:tcPr anchor="ctr"/>
                </a:tc>
                <a:tc rowSpan="4">
                  <a:txBody>
                    <a:bodyPr/>
                    <a:lstStyle/>
                    <a:p>
                      <a:pPr algn="ctr"/>
                      <a:r>
                        <a:rPr kumimoji="1" lang="ja-JP" altLang="en-US" sz="1200" dirty="0" smtClean="0"/>
                        <a:t>大阪府</a:t>
                      </a:r>
                      <a:endParaRPr kumimoji="1" lang="ja-JP" altLang="en-US" sz="1200" dirty="0"/>
                    </a:p>
                  </a:txBody>
                  <a:tcPr vert="eaVert" anchor="ctr"/>
                </a:tc>
                <a:tc>
                  <a:txBody>
                    <a:bodyPr/>
                    <a:lstStyle/>
                    <a:p>
                      <a:pPr algn="ctr"/>
                      <a:r>
                        <a:rPr kumimoji="1" lang="en-US" altLang="ja-JP" sz="1200" dirty="0" smtClean="0"/>
                        <a:t>H22.4.8</a:t>
                      </a:r>
                      <a:endParaRPr kumimoji="1" lang="ja-JP" altLang="en-US" sz="1200" dirty="0"/>
                    </a:p>
                  </a:txBody>
                  <a:tcPr anchor="ctr"/>
                </a:tc>
                <a:tc>
                  <a:txBody>
                    <a:bodyPr/>
                    <a:lstStyle/>
                    <a:p>
                      <a:pPr algn="ctr"/>
                      <a:r>
                        <a:rPr kumimoji="1" lang="ja-JP" altLang="en-US" sz="1200" dirty="0" smtClean="0"/>
                        <a:t>身体的　虐待</a:t>
                      </a:r>
                      <a:endParaRPr kumimoji="1" lang="ja-JP" altLang="en-US" sz="1200" dirty="0"/>
                    </a:p>
                  </a:txBody>
                  <a:tcPr anchor="ctr"/>
                </a:tc>
                <a:tc>
                  <a:txBody>
                    <a:bodyPr/>
                    <a:lstStyle/>
                    <a:p>
                      <a:pPr algn="ctr"/>
                      <a:r>
                        <a:rPr kumimoji="1" lang="ja-JP" altLang="en-US" sz="1200" dirty="0" smtClean="0"/>
                        <a:t>知的障害児施設</a:t>
                      </a:r>
                      <a:endParaRPr kumimoji="1" lang="ja-JP" altLang="en-US" sz="1200" dirty="0"/>
                    </a:p>
                  </a:txBody>
                  <a:tcPr anchor="ctr"/>
                </a:tc>
                <a:tc>
                  <a:txBody>
                    <a:bodyPr/>
                    <a:lstStyle/>
                    <a:p>
                      <a:pPr algn="l"/>
                      <a:r>
                        <a:rPr kumimoji="1" lang="ja-JP" altLang="en-US" sz="1200" dirty="0" smtClean="0"/>
                        <a:t>　施設職員が利用者に対して、</a:t>
                      </a:r>
                      <a:r>
                        <a:rPr kumimoji="1" lang="ja-JP" altLang="en-US" sz="1200" dirty="0" smtClean="0">
                          <a:solidFill>
                            <a:srgbClr val="FF0000"/>
                          </a:solidFill>
                        </a:rPr>
                        <a:t>身体的暴力</a:t>
                      </a:r>
                      <a:r>
                        <a:rPr kumimoji="1" lang="ja-JP" altLang="en-US" sz="1200" dirty="0" smtClean="0"/>
                        <a:t>を行っていた。</a:t>
                      </a:r>
                      <a:endParaRPr kumimoji="1" lang="ja-JP" altLang="en-US" sz="1200" dirty="0"/>
                    </a:p>
                  </a:txBody>
                  <a:tcPr anchor="ctr"/>
                </a:tc>
                <a:tc>
                  <a:txBody>
                    <a:bodyPr/>
                    <a:lstStyle/>
                    <a:p>
                      <a:pPr algn="l"/>
                      <a:r>
                        <a:rPr kumimoji="1" lang="ja-JP" altLang="en-US" sz="1200" dirty="0" smtClean="0"/>
                        <a:t>　行政が立入調査を実施。</a:t>
                      </a:r>
                      <a:endParaRPr kumimoji="1" lang="en-US" altLang="ja-JP" sz="1200" dirty="0" smtClean="0"/>
                    </a:p>
                    <a:p>
                      <a:pPr algn="l"/>
                      <a:r>
                        <a:rPr kumimoji="1" lang="ja-JP" altLang="en-US" sz="1200" dirty="0" smtClean="0"/>
                        <a:t>　法人に対し、健全な組織運営体制の確立、研修の実施や苦情解決システムの構築等の改善措置を講ずるよう、指導。</a:t>
                      </a:r>
                      <a:endParaRPr kumimoji="1" lang="en-US" altLang="ja-JP" sz="1200" dirty="0" smtClean="0"/>
                    </a:p>
                  </a:txBody>
                  <a:tcPr anchor="ctr">
                    <a:lnR w="12700" cap="flat" cmpd="sng" algn="ctr">
                      <a:solidFill>
                        <a:schemeClr val="tx1"/>
                      </a:solidFill>
                      <a:prstDash val="solid"/>
                      <a:round/>
                      <a:headEnd type="none" w="med" len="med"/>
                      <a:tailEnd type="none" w="med" len="med"/>
                    </a:lnR>
                  </a:tcPr>
                </a:tc>
              </a:tr>
              <a:tr h="1073710">
                <a:tc>
                  <a:txBody>
                    <a:bodyPr/>
                    <a:lstStyle/>
                    <a:p>
                      <a:pPr algn="ctr"/>
                      <a:r>
                        <a:rPr kumimoji="1" lang="ja-JP" altLang="en-US" sz="1100" dirty="0" smtClean="0"/>
                        <a:t>３</a:t>
                      </a:r>
                      <a:endParaRPr kumimoji="1" lang="ja-JP" altLang="en-US" sz="1100" dirty="0"/>
                    </a:p>
                  </a:txBody>
                  <a:tcPr anchor="ctr"/>
                </a:tc>
                <a:tc vMerge="1">
                  <a:txBody>
                    <a:bodyPr/>
                    <a:lstStyle/>
                    <a:p>
                      <a:endParaRPr kumimoji="1" lang="ja-JP" altLang="en-US"/>
                    </a:p>
                  </a:txBody>
                  <a:tcPr/>
                </a:tc>
                <a:tc>
                  <a:txBody>
                    <a:bodyPr/>
                    <a:lstStyle/>
                    <a:p>
                      <a:pPr algn="ctr"/>
                      <a:r>
                        <a:rPr kumimoji="1" lang="en-US" altLang="ja-JP" sz="1200" dirty="0" smtClean="0"/>
                        <a:t>H22.4.14</a:t>
                      </a:r>
                      <a:endParaRPr kumimoji="1" lang="ja-JP" altLang="en-US" sz="1200" dirty="0"/>
                    </a:p>
                  </a:txBody>
                  <a:tcPr anchor="ctr"/>
                </a:tc>
                <a:tc>
                  <a:txBody>
                    <a:bodyPr/>
                    <a:lstStyle/>
                    <a:p>
                      <a:pPr algn="ctr"/>
                      <a:r>
                        <a:rPr kumimoji="1" lang="ja-JP" altLang="en-US" sz="1200" dirty="0" smtClean="0"/>
                        <a:t>身体的　虐待</a:t>
                      </a:r>
                      <a:endParaRPr kumimoji="1" lang="ja-JP" altLang="en-US" sz="1200" dirty="0"/>
                    </a:p>
                  </a:txBody>
                  <a:tcPr anchor="ctr"/>
                </a:tc>
                <a:tc>
                  <a:txBody>
                    <a:bodyPr/>
                    <a:lstStyle/>
                    <a:p>
                      <a:pPr algn="ctr"/>
                      <a:r>
                        <a:rPr kumimoji="1" lang="ja-JP" altLang="en-US" sz="1200" dirty="0" smtClean="0"/>
                        <a:t>知的障害児施設</a:t>
                      </a:r>
                      <a:endParaRPr kumimoji="1" lang="en-US" altLang="ja-JP" sz="1200" dirty="0" smtClean="0"/>
                    </a:p>
                  </a:txBody>
                  <a:tcPr anchor="ctr"/>
                </a:tc>
                <a:tc>
                  <a:txBody>
                    <a:bodyPr/>
                    <a:lstStyle/>
                    <a:p>
                      <a:pPr algn="l"/>
                      <a:r>
                        <a:rPr kumimoji="1" lang="ja-JP" altLang="en-US" sz="1200" dirty="0" smtClean="0"/>
                        <a:t>　施設職員が利用者に対して、</a:t>
                      </a:r>
                      <a:r>
                        <a:rPr kumimoji="1" lang="ja-JP" altLang="en-US" sz="1200" dirty="0" smtClean="0">
                          <a:solidFill>
                            <a:srgbClr val="FF0000"/>
                          </a:solidFill>
                        </a:rPr>
                        <a:t>身体的暴力</a:t>
                      </a:r>
                      <a:r>
                        <a:rPr kumimoji="1" lang="ja-JP" altLang="en-US" sz="1200" dirty="0" smtClean="0"/>
                        <a:t>や</a:t>
                      </a:r>
                      <a:r>
                        <a:rPr kumimoji="1" lang="ja-JP" altLang="en-US" sz="1200" dirty="0" smtClean="0">
                          <a:solidFill>
                            <a:srgbClr val="FF0000"/>
                          </a:solidFill>
                        </a:rPr>
                        <a:t>身体拘束</a:t>
                      </a:r>
                      <a:r>
                        <a:rPr kumimoji="1" lang="ja-JP" altLang="en-US" sz="1200" dirty="0" smtClean="0"/>
                        <a:t>を行っていた。</a:t>
                      </a:r>
                      <a:endParaRPr kumimoji="1" lang="ja-JP" altLang="en-US" sz="1200" dirty="0"/>
                    </a:p>
                  </a:txBody>
                  <a:tcPr anchor="ctr"/>
                </a:tc>
                <a:tc>
                  <a:txBody>
                    <a:bodyPr/>
                    <a:lstStyle/>
                    <a:p>
                      <a:pPr algn="l"/>
                      <a:r>
                        <a:rPr kumimoji="1" lang="ja-JP" altLang="en-US" sz="1200" dirty="0" smtClean="0"/>
                        <a:t>　行政が立入調査を実施。</a:t>
                      </a:r>
                      <a:endParaRPr kumimoji="1" lang="en-US" altLang="ja-JP" sz="1200" dirty="0" smtClean="0"/>
                    </a:p>
                    <a:p>
                      <a:pPr algn="l"/>
                      <a:r>
                        <a:rPr kumimoji="1" lang="ja-JP" altLang="en-US" sz="1200" dirty="0" smtClean="0"/>
                        <a:t>　法人に対し、研修の実施、やむを得ず身体拘束を行う場合の手続きに係るマニュアル等の整備、健全な組織運営体制の確立等の改善措置を講ずるよう、指導。</a:t>
                      </a:r>
                      <a:endParaRPr kumimoji="1" lang="ja-JP" altLang="en-US" sz="1200" dirty="0"/>
                    </a:p>
                  </a:txBody>
                  <a:tcPr anchor="ctr">
                    <a:lnR w="12700" cap="flat" cmpd="sng" algn="ctr">
                      <a:solidFill>
                        <a:schemeClr val="tx1"/>
                      </a:solidFill>
                      <a:prstDash val="solid"/>
                      <a:round/>
                      <a:headEnd type="none" w="med" len="med"/>
                      <a:tailEnd type="none" w="med" len="med"/>
                    </a:lnR>
                    <a:noFill/>
                  </a:tcPr>
                </a:tc>
              </a:tr>
              <a:tr h="1083987">
                <a:tc>
                  <a:txBody>
                    <a:bodyPr/>
                    <a:lstStyle/>
                    <a:p>
                      <a:pPr algn="ctr"/>
                      <a:r>
                        <a:rPr kumimoji="1" lang="ja-JP" altLang="en-US" sz="1100" dirty="0" smtClean="0"/>
                        <a:t>４</a:t>
                      </a:r>
                      <a:endParaRPr kumimoji="1" lang="ja-JP" altLang="en-US" sz="1100" dirty="0"/>
                    </a:p>
                  </a:txBody>
                  <a:tcPr anchor="ctr"/>
                </a:tc>
                <a:tc vMerge="1">
                  <a:txBody>
                    <a:bodyPr/>
                    <a:lstStyle/>
                    <a:p>
                      <a:endParaRPr kumimoji="1" lang="ja-JP" altLang="en-US"/>
                    </a:p>
                  </a:txBody>
                  <a:tcPr/>
                </a:tc>
                <a:tc>
                  <a:txBody>
                    <a:bodyPr/>
                    <a:lstStyle/>
                    <a:p>
                      <a:pPr algn="ctr"/>
                      <a:r>
                        <a:rPr kumimoji="1" lang="en-US" altLang="ja-JP" sz="1200" dirty="0" smtClean="0"/>
                        <a:t>H22.7.16</a:t>
                      </a:r>
                      <a:endParaRPr kumimoji="1" lang="ja-JP" altLang="en-US" sz="1200" dirty="0"/>
                    </a:p>
                  </a:txBody>
                  <a:tcPr anchor="ctr"/>
                </a:tc>
                <a:tc>
                  <a:txBody>
                    <a:bodyPr/>
                    <a:lstStyle/>
                    <a:p>
                      <a:pPr algn="ctr"/>
                      <a:r>
                        <a:rPr kumimoji="1" lang="ja-JP" altLang="en-US" sz="1200" dirty="0" smtClean="0"/>
                        <a:t>身体的</a:t>
                      </a:r>
                      <a:endParaRPr kumimoji="1" lang="en-US" altLang="ja-JP" sz="1200" dirty="0" smtClean="0"/>
                    </a:p>
                    <a:p>
                      <a:pPr algn="ctr"/>
                      <a:r>
                        <a:rPr kumimoji="1" lang="ja-JP" altLang="en-US" sz="1200" dirty="0" smtClean="0"/>
                        <a:t>虐待</a:t>
                      </a:r>
                      <a:endParaRPr kumimoji="1" lang="ja-JP" altLang="en-US" sz="1200" dirty="0"/>
                    </a:p>
                  </a:txBody>
                  <a:tcPr anchor="ctr"/>
                </a:tc>
                <a:tc>
                  <a:txBody>
                    <a:bodyPr/>
                    <a:lstStyle/>
                    <a:p>
                      <a:pPr algn="ctr"/>
                      <a:r>
                        <a:rPr kumimoji="1" lang="ja-JP" altLang="en-US" sz="1200" dirty="0" smtClean="0"/>
                        <a:t>知的障害者</a:t>
                      </a:r>
                      <a:endParaRPr kumimoji="1" lang="en-US" altLang="ja-JP" sz="1200" dirty="0" smtClean="0"/>
                    </a:p>
                    <a:p>
                      <a:pPr algn="ctr"/>
                      <a:r>
                        <a:rPr kumimoji="1" lang="ja-JP" altLang="en-US" sz="1200" dirty="0" smtClean="0"/>
                        <a:t>更生施設</a:t>
                      </a:r>
                      <a:endParaRPr kumimoji="1" lang="ja-JP" altLang="en-US" sz="1200" dirty="0"/>
                    </a:p>
                  </a:txBody>
                  <a:tcPr anchor="ctr"/>
                </a:tc>
                <a:tc>
                  <a:txBody>
                    <a:bodyPr/>
                    <a:lstStyle/>
                    <a:p>
                      <a:pPr algn="l"/>
                      <a:r>
                        <a:rPr kumimoji="1" lang="ja-JP" altLang="en-US" sz="1200" dirty="0" smtClean="0"/>
                        <a:t>　施設職員が利用者に対し、</a:t>
                      </a:r>
                      <a:r>
                        <a:rPr kumimoji="1" lang="ja-JP" altLang="en-US" sz="1200" dirty="0" smtClean="0">
                          <a:solidFill>
                            <a:srgbClr val="FF0000"/>
                          </a:solidFill>
                        </a:rPr>
                        <a:t>身体的暴力</a:t>
                      </a:r>
                      <a:r>
                        <a:rPr kumimoji="1" lang="ja-JP" altLang="en-US" sz="1200" dirty="0" smtClean="0"/>
                        <a:t>を行っていた。</a:t>
                      </a:r>
                      <a:endParaRPr kumimoji="1" lang="ja-JP" altLang="en-US" sz="1200" dirty="0"/>
                    </a:p>
                  </a:txBody>
                  <a:tcPr anchor="ctr"/>
                </a:tc>
                <a:tc>
                  <a:txBody>
                    <a:bodyPr/>
                    <a:lstStyle/>
                    <a:p>
                      <a:pPr algn="l"/>
                      <a:r>
                        <a:rPr kumimoji="1" lang="ja-JP" altLang="en-US" sz="1200" dirty="0" smtClean="0"/>
                        <a:t>　行政が立入調査を実施。</a:t>
                      </a:r>
                      <a:endParaRPr kumimoji="1" lang="en-US" altLang="ja-JP" sz="1200" dirty="0" smtClean="0"/>
                    </a:p>
                    <a:p>
                      <a:pPr algn="l"/>
                      <a:r>
                        <a:rPr kumimoji="1" lang="ja-JP" altLang="en-US" sz="1200" dirty="0" smtClean="0"/>
                        <a:t>　法人に対し、不適切な支援の是正、研修の実施、やむを得ず身体拘束を行う場合の手続きに係るマニュアル等の整備、健全な組織運営体制の確立等の改善措置を講ずるよう、指導。</a:t>
                      </a:r>
                      <a:endParaRPr kumimoji="1" lang="ja-JP" altLang="en-US" sz="1200" dirty="0"/>
                    </a:p>
                  </a:txBody>
                  <a:tcPr anchor="ctr">
                    <a:lnR w="12700" cap="flat" cmpd="sng" algn="ctr">
                      <a:solidFill>
                        <a:schemeClr val="tx1"/>
                      </a:solidFill>
                      <a:prstDash val="solid"/>
                      <a:round/>
                      <a:headEnd type="none" w="med" len="med"/>
                      <a:tailEnd type="none" w="med" len="med"/>
                    </a:lnR>
                    <a:noFill/>
                  </a:tcPr>
                </a:tc>
              </a:tr>
              <a:tr h="847660">
                <a:tc>
                  <a:txBody>
                    <a:bodyPr/>
                    <a:lstStyle/>
                    <a:p>
                      <a:pPr algn="ctr"/>
                      <a:r>
                        <a:rPr kumimoji="1" lang="ja-JP" altLang="en-US" sz="1100" dirty="0" smtClean="0"/>
                        <a:t>５</a:t>
                      </a:r>
                      <a:endParaRPr kumimoji="1" lang="ja-JP" altLang="en-US" sz="1100" dirty="0"/>
                    </a:p>
                  </a:txBody>
                  <a:tcPr anchor="ctr"/>
                </a:tc>
                <a:tc vMerge="1">
                  <a:txBody>
                    <a:bodyPr/>
                    <a:lstStyle/>
                    <a:p>
                      <a:endParaRPr kumimoji="1" lang="ja-JP" altLang="en-US"/>
                    </a:p>
                  </a:txBody>
                  <a:tcPr/>
                </a:tc>
                <a:tc>
                  <a:txBody>
                    <a:bodyPr/>
                    <a:lstStyle/>
                    <a:p>
                      <a:pPr algn="ctr"/>
                      <a:r>
                        <a:rPr kumimoji="1" lang="en-US" altLang="ja-JP" sz="1200" dirty="0" smtClean="0"/>
                        <a:t>H22.9.1</a:t>
                      </a:r>
                      <a:endParaRPr kumimoji="1" lang="ja-JP" altLang="en-US" sz="1200" dirty="0"/>
                    </a:p>
                  </a:txBody>
                  <a:tcPr anchor="ctr"/>
                </a:tc>
                <a:tc>
                  <a:txBody>
                    <a:bodyPr/>
                    <a:lstStyle/>
                    <a:p>
                      <a:pPr algn="ctr"/>
                      <a:r>
                        <a:rPr kumimoji="1" lang="ja-JP" altLang="en-US" sz="1200" dirty="0" smtClean="0"/>
                        <a:t>身体的　虐待</a:t>
                      </a:r>
                      <a:endParaRPr kumimoji="1" lang="ja-JP" altLang="en-US" sz="1200" dirty="0"/>
                    </a:p>
                  </a:txBody>
                  <a:tcPr anchor="ctr"/>
                </a:tc>
                <a:tc>
                  <a:txBody>
                    <a:bodyPr/>
                    <a:lstStyle/>
                    <a:p>
                      <a:pPr algn="ctr"/>
                      <a:r>
                        <a:rPr kumimoji="1" lang="ja-JP" altLang="en-US" sz="1200" dirty="0" smtClean="0"/>
                        <a:t>障害者支援施設</a:t>
                      </a:r>
                      <a:endParaRPr kumimoji="1" lang="ja-JP" altLang="en-US" sz="1200" dirty="0"/>
                    </a:p>
                  </a:txBody>
                  <a:tcPr anchor="ctr"/>
                </a:tc>
                <a:tc>
                  <a:txBody>
                    <a:bodyPr/>
                    <a:lstStyle/>
                    <a:p>
                      <a:pPr algn="l"/>
                      <a:r>
                        <a:rPr kumimoji="1" lang="ja-JP" altLang="en-US" sz="1200" dirty="0" smtClean="0"/>
                        <a:t>　施設職員が利用者に対して、</a:t>
                      </a:r>
                      <a:r>
                        <a:rPr kumimoji="1" lang="ja-JP" altLang="en-US" sz="1200" dirty="0" smtClean="0">
                          <a:solidFill>
                            <a:srgbClr val="FF0000"/>
                          </a:solidFill>
                        </a:rPr>
                        <a:t>身体的暴力</a:t>
                      </a:r>
                      <a:r>
                        <a:rPr kumimoji="1" lang="ja-JP" altLang="en-US" sz="1200" dirty="0" smtClean="0"/>
                        <a:t>を行っていた。　</a:t>
                      </a:r>
                      <a:endParaRPr kumimoji="1" lang="ja-JP" altLang="en-US" sz="1200" dirty="0"/>
                    </a:p>
                  </a:txBody>
                  <a:tcPr anchor="ctr"/>
                </a:tc>
                <a:tc>
                  <a:txBody>
                    <a:bodyPr/>
                    <a:lstStyle/>
                    <a:p>
                      <a:pPr algn="l"/>
                      <a:r>
                        <a:rPr kumimoji="1" lang="ja-JP" altLang="en-US" sz="1200" dirty="0" smtClean="0"/>
                        <a:t>　行政が立入調査を実施。</a:t>
                      </a:r>
                      <a:endParaRPr kumimoji="1" lang="en-US" altLang="ja-JP" sz="1200" dirty="0" smtClean="0"/>
                    </a:p>
                    <a:p>
                      <a:pPr algn="l"/>
                      <a:r>
                        <a:rPr kumimoji="1" lang="ja-JP" altLang="en-US" sz="1200" dirty="0" smtClean="0"/>
                        <a:t>　法人に対し、健全な組織運営体制の確立、苦情解決システムの構築、研修の実施等の改善措置を講ずるよう、</a:t>
                      </a:r>
                      <a:r>
                        <a:rPr kumimoji="1" lang="ja-JP" altLang="en-US" sz="1200" u="sng" dirty="0" smtClean="0"/>
                        <a:t>障害者自立支援法に基づき勧告</a:t>
                      </a:r>
                      <a:r>
                        <a:rPr kumimoji="1" lang="ja-JP" altLang="en-US" sz="1200" dirty="0" smtClean="0"/>
                        <a:t>。</a:t>
                      </a:r>
                      <a:endParaRPr kumimoji="1" lang="ja-JP" altLang="en-US" sz="1200" dirty="0"/>
                    </a:p>
                  </a:txBody>
                  <a:tcPr anchor="ctr">
                    <a:lnR w="12700" cap="flat" cmpd="sng" algn="ctr">
                      <a:solidFill>
                        <a:schemeClr val="tx1"/>
                      </a:solidFill>
                      <a:prstDash val="solid"/>
                      <a:round/>
                      <a:headEnd type="none" w="med" len="med"/>
                      <a:tailEnd type="none" w="med" len="med"/>
                    </a:lnR>
                    <a:noFill/>
                  </a:tcPr>
                </a:tc>
              </a:tr>
              <a:tr h="1001796">
                <a:tc>
                  <a:txBody>
                    <a:bodyPr/>
                    <a:lstStyle/>
                    <a:p>
                      <a:pPr algn="ctr"/>
                      <a:r>
                        <a:rPr kumimoji="1" lang="ja-JP" altLang="en-US" sz="1100" dirty="0" smtClean="0"/>
                        <a:t>６</a:t>
                      </a:r>
                      <a:endParaRPr kumimoji="1" lang="ja-JP" altLang="en-US" sz="1100" dirty="0"/>
                    </a:p>
                  </a:txBody>
                  <a:tcPr anchor="ctr"/>
                </a:tc>
                <a:tc>
                  <a:txBody>
                    <a:bodyPr/>
                    <a:lstStyle/>
                    <a:p>
                      <a:pPr algn="ctr"/>
                      <a:r>
                        <a:rPr kumimoji="1" lang="ja-JP" altLang="en-US" sz="1200" dirty="0" smtClean="0"/>
                        <a:t>埼玉県</a:t>
                      </a:r>
                      <a:endParaRPr kumimoji="1" lang="ja-JP" altLang="en-US" sz="1200" dirty="0"/>
                    </a:p>
                  </a:txBody>
                  <a:tcPr vert="eaVert" anchor="ctr"/>
                </a:tc>
                <a:tc>
                  <a:txBody>
                    <a:bodyPr/>
                    <a:lstStyle/>
                    <a:p>
                      <a:pPr algn="ctr"/>
                      <a:r>
                        <a:rPr kumimoji="1" lang="en-US" altLang="ja-JP" sz="1200" dirty="0" smtClean="0"/>
                        <a:t>H23.2.16</a:t>
                      </a:r>
                      <a:endParaRPr kumimoji="1" lang="ja-JP" altLang="en-US" sz="1200" dirty="0"/>
                    </a:p>
                  </a:txBody>
                  <a:tcPr anchor="ctr"/>
                </a:tc>
                <a:tc>
                  <a:txBody>
                    <a:bodyPr/>
                    <a:lstStyle/>
                    <a:p>
                      <a:pPr algn="ctr"/>
                      <a:r>
                        <a:rPr kumimoji="1" lang="ja-JP" altLang="en-US" sz="1200" dirty="0" smtClean="0"/>
                        <a:t>性的　　　虐待</a:t>
                      </a:r>
                      <a:endParaRPr kumimoji="1" lang="ja-JP" altLang="en-US" sz="1200" dirty="0"/>
                    </a:p>
                  </a:txBody>
                  <a:tcPr anchor="ctr"/>
                </a:tc>
                <a:tc>
                  <a:txBody>
                    <a:bodyPr/>
                    <a:lstStyle/>
                    <a:p>
                      <a:pPr algn="ctr"/>
                      <a:r>
                        <a:rPr kumimoji="1" lang="ja-JP" altLang="en-US" sz="1200" dirty="0" smtClean="0"/>
                        <a:t>知的障害者</a:t>
                      </a:r>
                      <a:endParaRPr kumimoji="1" lang="en-US" altLang="ja-JP" sz="1200" dirty="0" smtClean="0"/>
                    </a:p>
                    <a:p>
                      <a:pPr algn="ctr"/>
                      <a:r>
                        <a:rPr kumimoji="1" lang="ja-JP" altLang="en-US" sz="1200" dirty="0" smtClean="0"/>
                        <a:t>入所更生施設</a:t>
                      </a:r>
                      <a:endParaRPr kumimoji="1" lang="en-US" altLang="ja-JP" sz="1200" dirty="0" smtClean="0"/>
                    </a:p>
                    <a:p>
                      <a:pPr algn="ctr"/>
                      <a:r>
                        <a:rPr kumimoji="1" lang="ja-JP" altLang="en-US" sz="1200" dirty="0" smtClean="0"/>
                        <a:t>知的障害児施設</a:t>
                      </a:r>
                      <a:endParaRPr kumimoji="1" lang="ja-JP" altLang="en-US" sz="1200" dirty="0"/>
                    </a:p>
                  </a:txBody>
                  <a:tcPr anchor="ctr"/>
                </a:tc>
                <a:tc>
                  <a:txBody>
                    <a:bodyPr/>
                    <a:lstStyle/>
                    <a:p>
                      <a:pPr algn="l"/>
                      <a:r>
                        <a:rPr kumimoji="1" lang="ja-JP" altLang="en-US" sz="1200" dirty="0" smtClean="0"/>
                        <a:t>　施設職員が利用者に対して、</a:t>
                      </a:r>
                      <a:r>
                        <a:rPr kumimoji="1" lang="ja-JP" altLang="en-US" sz="1200" dirty="0" smtClean="0">
                          <a:solidFill>
                            <a:srgbClr val="FF0000"/>
                          </a:solidFill>
                        </a:rPr>
                        <a:t>性的虐待</a:t>
                      </a:r>
                      <a:r>
                        <a:rPr kumimoji="1" lang="ja-JP" altLang="en-US" sz="1200" dirty="0" smtClean="0"/>
                        <a:t>を行っていた。</a:t>
                      </a:r>
                      <a:endParaRPr kumimoji="1" lang="en-US" altLang="ja-JP" sz="1200" dirty="0" smtClean="0"/>
                    </a:p>
                  </a:txBody>
                  <a:tcPr anchor="ctr"/>
                </a:tc>
                <a:tc>
                  <a:txBody>
                    <a:bodyPr/>
                    <a:lstStyle/>
                    <a:p>
                      <a:pPr algn="l"/>
                      <a:r>
                        <a:rPr kumimoji="1" lang="ja-JP" altLang="en-US" sz="1200" dirty="0" smtClean="0"/>
                        <a:t>　行政が立入調査を実施。</a:t>
                      </a:r>
                      <a:endParaRPr kumimoji="1" lang="en-US" altLang="ja-JP" sz="1200" dirty="0" smtClean="0"/>
                    </a:p>
                    <a:p>
                      <a:pPr algn="l"/>
                      <a:r>
                        <a:rPr kumimoji="1" lang="ja-JP" altLang="en-US" sz="1200" dirty="0" smtClean="0"/>
                        <a:t>　法人に対し、被害者への誠実な対応、職員の心のケア、再発防止策の作成等の改善措置を講ずるよう、指導。</a:t>
                      </a:r>
                      <a:endParaRPr kumimoji="1" lang="en-US" altLang="ja-JP" sz="1200" dirty="0" smtClean="0"/>
                    </a:p>
                  </a:txBody>
                  <a:tcPr anchor="ctr">
                    <a:lnR w="12700" cap="flat" cmpd="sng" algn="ctr">
                      <a:solidFill>
                        <a:schemeClr val="tx1"/>
                      </a:solidFill>
                      <a:prstDash val="solid"/>
                      <a:round/>
                      <a:headEnd type="none" w="med" len="med"/>
                      <a:tailEnd type="none" w="med" len="med"/>
                    </a:lnR>
                    <a:noFill/>
                  </a:tcPr>
                </a:tc>
              </a:tr>
            </a:tbl>
          </a:graphicData>
        </a:graphic>
      </p:graphicFrame>
      <p:sp>
        <p:nvSpPr>
          <p:cNvPr id="10" name="テキスト ボックス 9"/>
          <p:cNvSpPr txBox="1"/>
          <p:nvPr/>
        </p:nvSpPr>
        <p:spPr>
          <a:xfrm>
            <a:off x="899592" y="2"/>
            <a:ext cx="7286676" cy="461665"/>
          </a:xfrm>
          <a:prstGeom prst="rect">
            <a:avLst/>
          </a:prstGeom>
          <a:noFill/>
        </p:spPr>
        <p:txBody>
          <a:bodyPr wrap="square" rtlCol="0">
            <a:spAutoFit/>
          </a:bodyPr>
          <a:lstStyle/>
          <a:p>
            <a:pPr algn="ctr" fontAlgn="auto">
              <a:spcBef>
                <a:spcPts val="0"/>
              </a:spcBef>
              <a:spcAft>
                <a:spcPts val="0"/>
              </a:spcAft>
            </a:pPr>
            <a:r>
              <a:rPr lang="ja-JP" altLang="en-US" sz="2400" dirty="0" smtClean="0">
                <a:solidFill>
                  <a:schemeClr val="bg1"/>
                </a:solidFill>
                <a:latin typeface="Calibri"/>
                <a:ea typeface="ＭＳ Ｐゴシック"/>
              </a:rPr>
              <a:t>最近の主な障害者虐待に係る報道</a:t>
            </a:r>
            <a:endParaRPr lang="ja-JP" altLang="en-US" sz="2400" dirty="0">
              <a:solidFill>
                <a:schemeClr val="bg1"/>
              </a:solidFill>
              <a:latin typeface="Calibri"/>
              <a:ea typeface="ＭＳ Ｐゴシック"/>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755576" y="260648"/>
            <a:ext cx="7632848" cy="115212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fontScale="90000"/>
          </a:bodyPr>
          <a:lstStyle/>
          <a:p>
            <a:r>
              <a:rPr kumimoji="1" lang="ja-JP" altLang="en-US" sz="2400" dirty="0" smtClean="0">
                <a:solidFill>
                  <a:schemeClr val="bg1"/>
                </a:solidFill>
              </a:rPr>
              <a:t>社会福祉法人Ｔ福祉会に対する</a:t>
            </a:r>
            <a:r>
              <a:rPr kumimoji="1" lang="en-US" altLang="ja-JP" sz="2400" dirty="0" smtClean="0">
                <a:solidFill>
                  <a:schemeClr val="bg1"/>
                </a:solidFill>
              </a:rPr>
              <a:t/>
            </a:r>
            <a:br>
              <a:rPr kumimoji="1" lang="en-US" altLang="ja-JP" sz="2400" dirty="0" smtClean="0">
                <a:solidFill>
                  <a:schemeClr val="bg1"/>
                </a:solidFill>
              </a:rPr>
            </a:br>
            <a:r>
              <a:rPr kumimoji="1" lang="ja-JP" altLang="en-US" sz="2400" dirty="0" smtClean="0">
                <a:solidFill>
                  <a:schemeClr val="bg1"/>
                </a:solidFill>
              </a:rPr>
              <a:t>大阪府「設備及び運営に関する基準の遵守について」勧告（抄）</a:t>
            </a:r>
            <a:r>
              <a:rPr kumimoji="1" lang="en-US" altLang="ja-JP" sz="2400" dirty="0" smtClean="0">
                <a:solidFill>
                  <a:schemeClr val="bg1"/>
                </a:solidFill>
              </a:rPr>
              <a:t/>
            </a:r>
            <a:br>
              <a:rPr kumimoji="1" lang="en-US" altLang="ja-JP" sz="2400" dirty="0" smtClean="0">
                <a:solidFill>
                  <a:schemeClr val="bg1"/>
                </a:solidFill>
              </a:rPr>
            </a:br>
            <a:r>
              <a:rPr kumimoji="1" lang="ja-JP" altLang="en-US" sz="2400" dirty="0" smtClean="0">
                <a:solidFill>
                  <a:schemeClr val="bg1"/>
                </a:solidFill>
              </a:rPr>
              <a:t>（</a:t>
            </a:r>
            <a:r>
              <a:rPr lang="ja-JP" altLang="en-US" sz="2400" dirty="0" smtClean="0">
                <a:solidFill>
                  <a:schemeClr val="bg1"/>
                </a:solidFill>
              </a:rPr>
              <a:t>平成</a:t>
            </a:r>
            <a:r>
              <a:rPr lang="en-US" altLang="ja-JP" sz="2400" dirty="0" smtClean="0">
                <a:solidFill>
                  <a:schemeClr val="bg1"/>
                </a:solidFill>
              </a:rPr>
              <a:t>22</a:t>
            </a:r>
            <a:r>
              <a:rPr lang="ja-JP" altLang="en-US" sz="2400" dirty="0" smtClean="0">
                <a:solidFill>
                  <a:schemeClr val="bg1"/>
                </a:solidFill>
              </a:rPr>
              <a:t>年</a:t>
            </a:r>
            <a:r>
              <a:rPr lang="en-US" altLang="ja-JP" sz="2400" dirty="0" smtClean="0">
                <a:solidFill>
                  <a:schemeClr val="bg1"/>
                </a:solidFill>
              </a:rPr>
              <a:t>8</a:t>
            </a:r>
            <a:r>
              <a:rPr lang="ja-JP" altLang="en-US" sz="2400" dirty="0" smtClean="0">
                <a:solidFill>
                  <a:schemeClr val="bg1"/>
                </a:solidFill>
              </a:rPr>
              <a:t>月</a:t>
            </a:r>
            <a:r>
              <a:rPr lang="en-US" altLang="ja-JP" sz="2400" dirty="0" smtClean="0">
                <a:solidFill>
                  <a:schemeClr val="bg1"/>
                </a:solidFill>
              </a:rPr>
              <a:t>31</a:t>
            </a:r>
            <a:r>
              <a:rPr lang="ja-JP" altLang="en-US" sz="2400" dirty="0" smtClean="0">
                <a:solidFill>
                  <a:schemeClr val="bg1"/>
                </a:solidFill>
              </a:rPr>
              <a:t>日付）</a:t>
            </a:r>
            <a:endParaRPr kumimoji="1" lang="ja-JP" altLang="en-US" sz="2400" dirty="0">
              <a:solidFill>
                <a:schemeClr val="bg1"/>
              </a:solidFill>
            </a:endParaRPr>
          </a:p>
        </p:txBody>
      </p:sp>
      <p:sp>
        <p:nvSpPr>
          <p:cNvPr id="3" name="コンテンツ プレースホルダ 2"/>
          <p:cNvSpPr>
            <a:spLocks noGrp="1"/>
          </p:cNvSpPr>
          <p:nvPr>
            <p:ph idx="1"/>
          </p:nvPr>
        </p:nvSpPr>
        <p:spPr>
          <a:xfrm>
            <a:off x="457200" y="1600206"/>
            <a:ext cx="8229600" cy="5069154"/>
          </a:xfrm>
        </p:spPr>
        <p:txBody>
          <a:bodyPr>
            <a:normAutofit lnSpcReduction="10000"/>
          </a:bodyPr>
          <a:lstStyle/>
          <a:p>
            <a:pPr>
              <a:buNone/>
            </a:pPr>
            <a:r>
              <a:rPr lang="en-US" altLang="ja-JP" sz="1800" dirty="0" smtClean="0">
                <a:latin typeface="+mn-ea"/>
              </a:rPr>
              <a:t>(1) </a:t>
            </a:r>
            <a:r>
              <a:rPr lang="ja-JP" altLang="en-US" sz="1800" dirty="0" smtClean="0">
                <a:latin typeface="+mn-ea"/>
              </a:rPr>
              <a:t>指定障害者支援施設等は、利用者の意思及び人権を尊重して、常に当該利用者の立場に立った施設障害福祉サービスの提供に努めなければならないが、</a:t>
            </a:r>
            <a:r>
              <a:rPr lang="ja-JP" altLang="en-US" sz="1800" dirty="0" smtClean="0">
                <a:solidFill>
                  <a:srgbClr val="FF0000"/>
                </a:solidFill>
                <a:latin typeface="+mn-ea"/>
              </a:rPr>
              <a:t>職員が当該利用者に対し「身体的虐待」「心理的虐待」を行っていた。</a:t>
            </a:r>
          </a:p>
          <a:p>
            <a:pPr>
              <a:buNone/>
            </a:pPr>
            <a:r>
              <a:rPr lang="ja-JP" altLang="en-US" sz="1800" dirty="0" smtClean="0">
                <a:latin typeface="+mn-ea"/>
              </a:rPr>
              <a:t>　　　</a:t>
            </a:r>
            <a:r>
              <a:rPr lang="en-US" altLang="ja-JP" sz="1800" dirty="0" smtClean="0">
                <a:latin typeface="+mn-ea"/>
              </a:rPr>
              <a:t>【</a:t>
            </a:r>
            <a:r>
              <a:rPr lang="ja-JP" altLang="en-US" sz="1800" dirty="0" smtClean="0">
                <a:latin typeface="+mn-ea"/>
              </a:rPr>
              <a:t>平成</a:t>
            </a:r>
            <a:r>
              <a:rPr lang="en-US" altLang="ja-JP" sz="1800" dirty="0" smtClean="0">
                <a:latin typeface="+mn-ea"/>
              </a:rPr>
              <a:t>18</a:t>
            </a:r>
            <a:r>
              <a:rPr lang="ja-JP" altLang="en-US" sz="1800" dirty="0" smtClean="0">
                <a:latin typeface="+mn-ea"/>
              </a:rPr>
              <a:t>年</a:t>
            </a:r>
            <a:r>
              <a:rPr lang="en-US" altLang="ja-JP" sz="1800" dirty="0" smtClean="0">
                <a:latin typeface="+mn-ea"/>
              </a:rPr>
              <a:t>9</a:t>
            </a:r>
            <a:r>
              <a:rPr lang="ja-JP" altLang="en-US" sz="1800" dirty="0" smtClean="0">
                <a:latin typeface="+mn-ea"/>
              </a:rPr>
              <a:t>月</a:t>
            </a:r>
            <a:r>
              <a:rPr lang="en-US" altLang="ja-JP" sz="1800" dirty="0" smtClean="0">
                <a:latin typeface="+mn-ea"/>
              </a:rPr>
              <a:t>29</a:t>
            </a:r>
            <a:r>
              <a:rPr lang="ja-JP" altLang="en-US" sz="1800" dirty="0" smtClean="0">
                <a:latin typeface="+mn-ea"/>
              </a:rPr>
              <a:t>日厚労令第</a:t>
            </a:r>
            <a:r>
              <a:rPr lang="en-US" altLang="ja-JP" sz="1800" dirty="0" smtClean="0">
                <a:latin typeface="+mn-ea"/>
              </a:rPr>
              <a:t>172 </a:t>
            </a:r>
            <a:r>
              <a:rPr lang="ja-JP" altLang="en-US" sz="1800" dirty="0" smtClean="0">
                <a:latin typeface="+mn-ea"/>
              </a:rPr>
              <a:t>号第</a:t>
            </a:r>
            <a:r>
              <a:rPr lang="en-US" altLang="ja-JP" sz="1800" dirty="0" smtClean="0">
                <a:latin typeface="+mn-ea"/>
              </a:rPr>
              <a:t> 3</a:t>
            </a:r>
            <a:r>
              <a:rPr lang="ja-JP" altLang="en-US" sz="1800" dirty="0" smtClean="0">
                <a:latin typeface="+mn-ea"/>
              </a:rPr>
              <a:t>条第</a:t>
            </a:r>
            <a:r>
              <a:rPr lang="en-US" altLang="ja-JP" sz="1800" dirty="0" smtClean="0">
                <a:latin typeface="+mn-ea"/>
              </a:rPr>
              <a:t>2</a:t>
            </a:r>
            <a:r>
              <a:rPr lang="ja-JP" altLang="en-US" sz="1800" dirty="0" smtClean="0">
                <a:latin typeface="+mn-ea"/>
              </a:rPr>
              <a:t>項</a:t>
            </a:r>
            <a:r>
              <a:rPr lang="en-US" altLang="ja-JP" sz="1800" dirty="0" smtClean="0">
                <a:latin typeface="+mn-ea"/>
              </a:rPr>
              <a:t>】</a:t>
            </a:r>
          </a:p>
          <a:p>
            <a:pPr>
              <a:buNone/>
            </a:pPr>
            <a:r>
              <a:rPr lang="en-US" altLang="ja-JP" sz="1800" dirty="0" smtClean="0">
                <a:latin typeface="+mn-ea"/>
              </a:rPr>
              <a:t>(2) </a:t>
            </a:r>
            <a:r>
              <a:rPr lang="ja-JP" altLang="en-US" sz="1800" dirty="0" smtClean="0">
                <a:latin typeface="+mn-ea"/>
              </a:rPr>
              <a:t>指定障害者支援施設等は、利用者の人権の擁護、虐待の防止等のため、責任者を設置する等必要な体制の整備を行うとともに、その従業者</a:t>
            </a:r>
            <a:r>
              <a:rPr lang="en-US" altLang="ja-JP" sz="1800" dirty="0" smtClean="0">
                <a:latin typeface="+mn-ea"/>
              </a:rPr>
              <a:t>l</a:t>
            </a:r>
            <a:r>
              <a:rPr lang="ja-JP" altLang="en-US" sz="1800" dirty="0" smtClean="0">
                <a:latin typeface="+mn-ea"/>
              </a:rPr>
              <a:t>こ対し研修を実施する等の措置を講ずるよう努めなくてはならないが、</a:t>
            </a:r>
            <a:r>
              <a:rPr lang="ja-JP" altLang="en-US" sz="1800" dirty="0" smtClean="0">
                <a:solidFill>
                  <a:srgbClr val="FF0000"/>
                </a:solidFill>
                <a:latin typeface="+mn-ea"/>
              </a:rPr>
              <a:t>虐待防止</a:t>
            </a:r>
            <a:r>
              <a:rPr lang="en-US" altLang="ja-JP" sz="1800" dirty="0" smtClean="0">
                <a:solidFill>
                  <a:srgbClr val="FF0000"/>
                </a:solidFill>
                <a:latin typeface="+mn-ea"/>
              </a:rPr>
              <a:t>:</a:t>
            </a:r>
            <a:r>
              <a:rPr lang="ja-JP" altLang="en-US" sz="1800" dirty="0" smtClean="0">
                <a:solidFill>
                  <a:srgbClr val="FF0000"/>
                </a:solidFill>
                <a:latin typeface="+mn-ea"/>
              </a:rPr>
              <a:t>マニュアルの内容及び取り扱いについて、支援の現場の実情に即さないとともに、従業者への周知がなされていない形式的なもの</a:t>
            </a:r>
            <a:r>
              <a:rPr lang="ja-JP" altLang="en-US" sz="1800" dirty="0" smtClean="0">
                <a:latin typeface="+mn-ea"/>
              </a:rPr>
              <a:t>となっていた。また、</a:t>
            </a:r>
            <a:r>
              <a:rPr lang="ja-JP" altLang="en-US" sz="1800" dirty="0" smtClean="0">
                <a:solidFill>
                  <a:srgbClr val="FF0000"/>
                </a:solidFill>
                <a:latin typeface="+mn-ea"/>
              </a:rPr>
              <a:t>研修の記録、外部研修受講後の伝達研修の実施が不十分</a:t>
            </a:r>
            <a:r>
              <a:rPr lang="ja-JP" altLang="en-US" sz="1800" dirty="0" smtClean="0">
                <a:latin typeface="+mn-ea"/>
              </a:rPr>
              <a:t>であった。</a:t>
            </a:r>
          </a:p>
          <a:p>
            <a:pPr>
              <a:buNone/>
            </a:pPr>
            <a:r>
              <a:rPr lang="ja-JP" altLang="en-US" sz="1800" dirty="0" smtClean="0">
                <a:latin typeface="+mn-ea"/>
              </a:rPr>
              <a:t>　　　</a:t>
            </a:r>
            <a:r>
              <a:rPr lang="en-US" altLang="ja-JP" sz="1800" dirty="0" smtClean="0">
                <a:latin typeface="+mn-ea"/>
              </a:rPr>
              <a:t>【</a:t>
            </a:r>
            <a:r>
              <a:rPr lang="ja-JP" altLang="en-US" sz="1800" dirty="0" smtClean="0">
                <a:latin typeface="+mn-ea"/>
              </a:rPr>
              <a:t>平成</a:t>
            </a:r>
            <a:r>
              <a:rPr lang="en-US" altLang="ja-JP" sz="1800" dirty="0" smtClean="0">
                <a:latin typeface="+mn-ea"/>
              </a:rPr>
              <a:t>18</a:t>
            </a:r>
            <a:r>
              <a:rPr lang="ja-JP" altLang="en-US" sz="1800" dirty="0" smtClean="0">
                <a:latin typeface="+mn-ea"/>
              </a:rPr>
              <a:t>年</a:t>
            </a:r>
            <a:r>
              <a:rPr lang="en-US" altLang="ja-JP" sz="1800" dirty="0" smtClean="0">
                <a:latin typeface="+mn-ea"/>
              </a:rPr>
              <a:t>9</a:t>
            </a:r>
            <a:r>
              <a:rPr lang="ja-JP" altLang="en-US" sz="1800" dirty="0" smtClean="0">
                <a:latin typeface="+mn-ea"/>
              </a:rPr>
              <a:t>月</a:t>
            </a:r>
            <a:r>
              <a:rPr lang="en-US" altLang="ja-JP" sz="1800" dirty="0" smtClean="0">
                <a:latin typeface="+mn-ea"/>
              </a:rPr>
              <a:t>29</a:t>
            </a:r>
            <a:r>
              <a:rPr lang="ja-JP" altLang="en-US" sz="1800" dirty="0" smtClean="0">
                <a:latin typeface="+mn-ea"/>
              </a:rPr>
              <a:t>日厚労</a:t>
            </a:r>
            <a:r>
              <a:rPr lang="zh-CN" altLang="en-US" sz="1800" dirty="0" smtClean="0">
                <a:latin typeface="+mn-ea"/>
              </a:rPr>
              <a:t>令第</a:t>
            </a:r>
            <a:r>
              <a:rPr lang="en-US" altLang="zh-CN" sz="1800" dirty="0" smtClean="0">
                <a:latin typeface="+mn-ea"/>
              </a:rPr>
              <a:t>172</a:t>
            </a:r>
            <a:r>
              <a:rPr lang="zh-CN" altLang="en-US" sz="1800" dirty="0" smtClean="0">
                <a:latin typeface="+mn-ea"/>
              </a:rPr>
              <a:t>号</a:t>
            </a:r>
            <a:r>
              <a:rPr lang="ja-JP" altLang="en-US" sz="1800" dirty="0" smtClean="0">
                <a:latin typeface="+mn-ea"/>
              </a:rPr>
              <a:t>　</a:t>
            </a:r>
            <a:r>
              <a:rPr lang="zh-CN" altLang="en-US" sz="1800" dirty="0" smtClean="0">
                <a:latin typeface="+mn-ea"/>
              </a:rPr>
              <a:t>第</a:t>
            </a:r>
            <a:r>
              <a:rPr lang="en-US" altLang="zh-CN" sz="1800" dirty="0" smtClean="0">
                <a:latin typeface="+mn-ea"/>
              </a:rPr>
              <a:t>3</a:t>
            </a:r>
            <a:r>
              <a:rPr lang="zh-CN" altLang="en-US" sz="1800" dirty="0" smtClean="0">
                <a:latin typeface="+mn-ea"/>
              </a:rPr>
              <a:t>条第</a:t>
            </a:r>
            <a:r>
              <a:rPr lang="en-US" altLang="zh-CN" sz="1800" dirty="0" smtClean="0">
                <a:latin typeface="+mn-ea"/>
              </a:rPr>
              <a:t>3</a:t>
            </a:r>
            <a:r>
              <a:rPr lang="ja-JP" altLang="en-US" sz="1800" dirty="0" smtClean="0">
                <a:latin typeface="+mn-ea"/>
              </a:rPr>
              <a:t>項</a:t>
            </a:r>
            <a:r>
              <a:rPr lang="zh-CN" altLang="en-US" sz="1800" dirty="0" smtClean="0">
                <a:latin typeface="+mn-ea"/>
              </a:rPr>
              <a:t>、第</a:t>
            </a:r>
            <a:r>
              <a:rPr lang="en-US" altLang="zh-CN" sz="1800" dirty="0" smtClean="0">
                <a:latin typeface="+mn-ea"/>
              </a:rPr>
              <a:t>42</a:t>
            </a:r>
            <a:r>
              <a:rPr lang="zh-CN" altLang="en-US" sz="1800" dirty="0" smtClean="0">
                <a:latin typeface="+mn-ea"/>
              </a:rPr>
              <a:t>条第</a:t>
            </a:r>
            <a:r>
              <a:rPr lang="en-US" altLang="zh-CN" sz="1800" dirty="0" smtClean="0">
                <a:latin typeface="+mn-ea"/>
              </a:rPr>
              <a:t>3</a:t>
            </a:r>
            <a:r>
              <a:rPr lang="zh-CN" altLang="en-US" sz="1800" dirty="0" smtClean="0">
                <a:latin typeface="+mn-ea"/>
              </a:rPr>
              <a:t>項</a:t>
            </a:r>
            <a:r>
              <a:rPr lang="en-US" altLang="zh-CN" sz="1800" dirty="0" smtClean="0">
                <a:latin typeface="+mn-ea"/>
              </a:rPr>
              <a:t>】</a:t>
            </a:r>
          </a:p>
          <a:p>
            <a:pPr>
              <a:buNone/>
            </a:pPr>
            <a:r>
              <a:rPr lang="ja-JP" altLang="en-US" sz="1800" dirty="0" smtClean="0">
                <a:latin typeface="+mn-ea"/>
              </a:rPr>
              <a:t>（</a:t>
            </a:r>
            <a:r>
              <a:rPr lang="en-US" altLang="ja-JP" sz="1800" dirty="0" smtClean="0">
                <a:latin typeface="+mn-ea"/>
              </a:rPr>
              <a:t>3</a:t>
            </a:r>
            <a:r>
              <a:rPr lang="ja-JP" altLang="en-US" sz="1800" dirty="0" smtClean="0">
                <a:latin typeface="+mn-ea"/>
              </a:rPr>
              <a:t>）</a:t>
            </a:r>
            <a:r>
              <a:rPr lang="en-US" altLang="ja-JP" sz="1800" dirty="0" smtClean="0">
                <a:latin typeface="+mn-ea"/>
              </a:rPr>
              <a:t> </a:t>
            </a:r>
            <a:r>
              <a:rPr lang="ja-JP" altLang="en-US" sz="1800" dirty="0" smtClean="0">
                <a:latin typeface="+mn-ea"/>
              </a:rPr>
              <a:t>指定障害者支援施設等のサービス管理責任者は、施設障害福祉サービス計画の作成後、</a:t>
            </a:r>
            <a:r>
              <a:rPr lang="ja-JP" altLang="en-US" sz="1800" dirty="0" smtClean="0">
                <a:solidFill>
                  <a:srgbClr val="FF0000"/>
                </a:solidFill>
                <a:latin typeface="+mn-ea"/>
              </a:rPr>
              <a:t>施設サービス計画の実施状況の把握</a:t>
            </a:r>
            <a:r>
              <a:rPr lang="ja-JP" altLang="en-US" sz="1800" dirty="0" smtClean="0">
                <a:latin typeface="+mn-ea"/>
              </a:rPr>
              <a:t>（利用者についての継続的なアセスメントを含む。</a:t>
            </a:r>
            <a:r>
              <a:rPr lang="en-US" altLang="ja-JP" sz="1800" dirty="0" smtClean="0">
                <a:latin typeface="+mn-ea"/>
              </a:rPr>
              <a:t>)</a:t>
            </a:r>
            <a:r>
              <a:rPr lang="ja-JP" altLang="en-US" sz="1800" dirty="0" smtClean="0">
                <a:latin typeface="+mn-ea"/>
              </a:rPr>
              <a:t>を行わなくてはならないが、実施状況の把提が</a:t>
            </a:r>
            <a:r>
              <a:rPr lang="ja-JP" altLang="en-US" sz="1800" dirty="0" smtClean="0">
                <a:solidFill>
                  <a:srgbClr val="FF0000"/>
                </a:solidFill>
                <a:latin typeface="+mn-ea"/>
              </a:rPr>
              <a:t>不十分</a:t>
            </a:r>
            <a:r>
              <a:rPr lang="ja-JP" altLang="en-US" sz="1800" dirty="0" smtClean="0">
                <a:latin typeface="+mn-ea"/>
              </a:rPr>
              <a:t>であった。</a:t>
            </a:r>
          </a:p>
          <a:p>
            <a:pPr>
              <a:buNone/>
            </a:pPr>
            <a:r>
              <a:rPr lang="ja-JP" altLang="en-US" sz="1800" dirty="0" smtClean="0">
                <a:latin typeface="+mn-ea"/>
              </a:rPr>
              <a:t>　　　　また、他の従業者に対する技術指導及び助言を行わなくてはならないが、</a:t>
            </a:r>
            <a:r>
              <a:rPr lang="ja-JP" altLang="en-US" sz="1800" dirty="0" smtClean="0">
                <a:solidFill>
                  <a:srgbClr val="FF0000"/>
                </a:solidFill>
                <a:latin typeface="+mn-ea"/>
              </a:rPr>
              <a:t>技術指導及び助言が不十分</a:t>
            </a:r>
            <a:r>
              <a:rPr lang="ja-JP" altLang="en-US" sz="1800" dirty="0" smtClean="0">
                <a:latin typeface="+mn-ea"/>
              </a:rPr>
              <a:t>であった。</a:t>
            </a:r>
          </a:p>
          <a:p>
            <a:pPr>
              <a:buNone/>
            </a:pPr>
            <a:r>
              <a:rPr lang="ja-JP" altLang="en-US" sz="1800" dirty="0" smtClean="0">
                <a:latin typeface="+mn-ea"/>
              </a:rPr>
              <a:t>　　　</a:t>
            </a:r>
            <a:r>
              <a:rPr lang="en-US" altLang="ja-JP" sz="1800" dirty="0" smtClean="0">
                <a:latin typeface="+mn-ea"/>
              </a:rPr>
              <a:t>【</a:t>
            </a:r>
            <a:r>
              <a:rPr lang="ja-JP" altLang="en-US" sz="1800" dirty="0" smtClean="0">
                <a:latin typeface="+mn-ea"/>
              </a:rPr>
              <a:t>平成</a:t>
            </a:r>
            <a:r>
              <a:rPr lang="en-US" altLang="ja-JP" sz="1800" dirty="0" smtClean="0">
                <a:latin typeface="+mn-ea"/>
              </a:rPr>
              <a:t>18</a:t>
            </a:r>
            <a:r>
              <a:rPr lang="ja-JP" altLang="en-US" sz="1800" dirty="0" smtClean="0">
                <a:latin typeface="+mn-ea"/>
              </a:rPr>
              <a:t>年</a:t>
            </a:r>
            <a:r>
              <a:rPr lang="en-US" altLang="ja-JP" sz="1800" dirty="0" smtClean="0">
                <a:latin typeface="+mn-ea"/>
              </a:rPr>
              <a:t>9</a:t>
            </a:r>
            <a:r>
              <a:rPr lang="ja-JP" altLang="en-US" sz="1800" dirty="0" smtClean="0">
                <a:latin typeface="+mn-ea"/>
              </a:rPr>
              <a:t>月</a:t>
            </a:r>
            <a:r>
              <a:rPr lang="en-US" altLang="ja-JP" sz="1800" dirty="0" smtClean="0">
                <a:latin typeface="+mn-ea"/>
              </a:rPr>
              <a:t>29</a:t>
            </a:r>
            <a:r>
              <a:rPr lang="ja-JP" altLang="en-US" sz="1800" dirty="0" smtClean="0">
                <a:latin typeface="+mn-ea"/>
              </a:rPr>
              <a:t>日厚労</a:t>
            </a:r>
            <a:r>
              <a:rPr lang="zh-CN" altLang="en-US" sz="1800" dirty="0" smtClean="0">
                <a:latin typeface="+mn-ea"/>
              </a:rPr>
              <a:t>令</a:t>
            </a:r>
            <a:r>
              <a:rPr lang="ja-JP" altLang="en-US" sz="1800" dirty="0" smtClean="0">
                <a:latin typeface="+mn-ea"/>
              </a:rPr>
              <a:t>第</a:t>
            </a:r>
            <a:r>
              <a:rPr lang="en-US" altLang="ja-JP" sz="1800" dirty="0" smtClean="0">
                <a:latin typeface="+mn-ea"/>
              </a:rPr>
              <a:t>172</a:t>
            </a:r>
            <a:r>
              <a:rPr lang="zh-CN" altLang="en-US" sz="1800" dirty="0" smtClean="0">
                <a:latin typeface="+mn-ea"/>
              </a:rPr>
              <a:t>号</a:t>
            </a:r>
            <a:r>
              <a:rPr lang="ja-JP" altLang="en-US" sz="1800" dirty="0" smtClean="0">
                <a:latin typeface="+mn-ea"/>
              </a:rPr>
              <a:t>　</a:t>
            </a:r>
            <a:r>
              <a:rPr lang="zh-CN" altLang="en-US" sz="1800" dirty="0" smtClean="0">
                <a:latin typeface="+mn-ea"/>
              </a:rPr>
              <a:t>第</a:t>
            </a:r>
            <a:r>
              <a:rPr lang="en-US" altLang="zh-CN" sz="1800" dirty="0" smtClean="0">
                <a:latin typeface="+mn-ea"/>
              </a:rPr>
              <a:t>23</a:t>
            </a:r>
            <a:r>
              <a:rPr lang="zh-CN" altLang="en-US" sz="1800" dirty="0" smtClean="0">
                <a:latin typeface="+mn-ea"/>
              </a:rPr>
              <a:t>条第</a:t>
            </a:r>
            <a:r>
              <a:rPr lang="en-US" altLang="zh-CN" sz="1800" dirty="0" smtClean="0">
                <a:latin typeface="+mn-ea"/>
              </a:rPr>
              <a:t>8</a:t>
            </a:r>
            <a:r>
              <a:rPr lang="ja-JP" altLang="en-US" sz="1800" dirty="0" smtClean="0">
                <a:latin typeface="+mn-ea"/>
              </a:rPr>
              <a:t>項</a:t>
            </a:r>
            <a:r>
              <a:rPr lang="zh-CN" altLang="en-US" sz="1800" dirty="0" smtClean="0">
                <a:latin typeface="+mn-ea"/>
              </a:rPr>
              <a:t>、第</a:t>
            </a:r>
            <a:r>
              <a:rPr lang="en-US" altLang="zh-CN" sz="1800" dirty="0" smtClean="0">
                <a:latin typeface="+mn-ea"/>
              </a:rPr>
              <a:t>24</a:t>
            </a:r>
            <a:r>
              <a:rPr lang="zh-CN" altLang="en-US" sz="1800" dirty="0" smtClean="0">
                <a:latin typeface="+mn-ea"/>
              </a:rPr>
              <a:t>条第</a:t>
            </a:r>
            <a:r>
              <a:rPr lang="en-US" altLang="zh-CN" sz="1800" dirty="0" smtClean="0">
                <a:latin typeface="+mn-ea"/>
              </a:rPr>
              <a:t>1</a:t>
            </a:r>
            <a:r>
              <a:rPr lang="zh-CN" altLang="en-US" sz="1800" dirty="0" smtClean="0">
                <a:latin typeface="+mn-ea"/>
              </a:rPr>
              <a:t>項第</a:t>
            </a:r>
            <a:r>
              <a:rPr lang="en-US" altLang="zh-CN" sz="1800" dirty="0" smtClean="0">
                <a:latin typeface="+mn-ea"/>
              </a:rPr>
              <a:t>3</a:t>
            </a:r>
            <a:r>
              <a:rPr lang="zh-CN" altLang="en-US" sz="1800" dirty="0" smtClean="0">
                <a:latin typeface="+mn-ea"/>
              </a:rPr>
              <a:t>号</a:t>
            </a:r>
            <a:r>
              <a:rPr lang="en-US" altLang="ja-JP" sz="1800" dirty="0" smtClean="0">
                <a:latin typeface="+mn-ea"/>
              </a:rPr>
              <a:t>】</a:t>
            </a:r>
            <a:endParaRPr lang="en-US" altLang="zh-CN" sz="1800" dirty="0" smtClean="0">
              <a:latin typeface="+mn-ea"/>
            </a:endParaRPr>
          </a:p>
          <a:p>
            <a:pPr>
              <a:buNone/>
            </a:pPr>
            <a:endParaRPr kumimoji="1" lang="ja-JP" altLang="en-US" sz="1800" dirty="0">
              <a:latin typeface="+mn-ea"/>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457200" y="404669"/>
            <a:ext cx="8229600" cy="5721505"/>
          </a:xfrm>
        </p:spPr>
        <p:txBody>
          <a:bodyPr/>
          <a:lstStyle/>
          <a:p>
            <a:pPr>
              <a:buNone/>
            </a:pPr>
            <a:r>
              <a:rPr lang="en-US" altLang="ja-JP" sz="1800" dirty="0" smtClean="0">
                <a:latin typeface="+mn-ea"/>
              </a:rPr>
              <a:t>(4) </a:t>
            </a:r>
            <a:r>
              <a:rPr lang="ja-JP" altLang="en-US" sz="1800" dirty="0" smtClean="0">
                <a:latin typeface="+mn-ea"/>
              </a:rPr>
              <a:t>指定障害者支俊施設等の管理者は、当該指定障害者支援施設等の従業者に人員、設備及び運営に関する基準を遵守させるため必要な指揮命令を行わなければならないが、</a:t>
            </a:r>
            <a:r>
              <a:rPr lang="ja-JP" altLang="en-US" sz="1800" dirty="0" smtClean="0">
                <a:solidFill>
                  <a:srgbClr val="FF0000"/>
                </a:solidFill>
                <a:latin typeface="+mn-ea"/>
              </a:rPr>
              <a:t>管理者による管理監督が不十分</a:t>
            </a:r>
            <a:r>
              <a:rPr lang="ja-JP" altLang="en-US" sz="1800" dirty="0" smtClean="0">
                <a:latin typeface="+mn-ea"/>
              </a:rPr>
              <a:t>で、人員、設備及び運営に関する基準を遵守させるために必要な</a:t>
            </a:r>
            <a:r>
              <a:rPr lang="ja-JP" altLang="en-US" sz="1800" dirty="0" smtClean="0">
                <a:solidFill>
                  <a:srgbClr val="FF0000"/>
                </a:solidFill>
                <a:latin typeface="+mn-ea"/>
              </a:rPr>
              <a:t>指揮・命令が適切に行われておらず</a:t>
            </a:r>
            <a:r>
              <a:rPr lang="ja-JP" altLang="en-US" sz="1800" dirty="0" smtClean="0">
                <a:latin typeface="+mn-ea"/>
              </a:rPr>
              <a:t>、従業者による、</a:t>
            </a:r>
            <a:r>
              <a:rPr lang="ja-JP" altLang="en-US" sz="1800" dirty="0" smtClean="0">
                <a:solidFill>
                  <a:srgbClr val="FF0000"/>
                </a:solidFill>
                <a:latin typeface="+mn-ea"/>
              </a:rPr>
              <a:t>利用者に対する人権への配慮に欠けた不適切な支援</a:t>
            </a:r>
            <a:r>
              <a:rPr lang="ja-JP" altLang="en-US" sz="1800" dirty="0" smtClean="0">
                <a:latin typeface="+mn-ea"/>
              </a:rPr>
              <a:t>を招いた。</a:t>
            </a:r>
          </a:p>
          <a:p>
            <a:pPr>
              <a:buNone/>
            </a:pPr>
            <a:r>
              <a:rPr lang="ja-JP" altLang="en-US" sz="1800" dirty="0" smtClean="0">
                <a:latin typeface="+mn-ea"/>
              </a:rPr>
              <a:t>　　　</a:t>
            </a:r>
            <a:r>
              <a:rPr lang="en-US" altLang="ja-JP" sz="1800" dirty="0" smtClean="0">
                <a:latin typeface="+mn-ea"/>
              </a:rPr>
              <a:t>【</a:t>
            </a:r>
            <a:r>
              <a:rPr lang="ja-JP" altLang="en-US" sz="1800" dirty="0" smtClean="0">
                <a:latin typeface="+mn-ea"/>
              </a:rPr>
              <a:t>平成</a:t>
            </a:r>
            <a:r>
              <a:rPr lang="en-US" altLang="ja-JP" sz="1800" dirty="0" smtClean="0">
                <a:latin typeface="+mn-ea"/>
              </a:rPr>
              <a:t>18</a:t>
            </a:r>
            <a:r>
              <a:rPr lang="ja-JP" altLang="en-US" sz="1800" dirty="0" smtClean="0">
                <a:latin typeface="+mn-ea"/>
              </a:rPr>
              <a:t>年</a:t>
            </a:r>
            <a:r>
              <a:rPr lang="en-US" altLang="ja-JP" sz="1800" dirty="0" smtClean="0">
                <a:latin typeface="+mn-ea"/>
              </a:rPr>
              <a:t>9</a:t>
            </a:r>
            <a:r>
              <a:rPr lang="ja-JP" altLang="en-US" sz="1800" dirty="0" smtClean="0">
                <a:latin typeface="+mn-ea"/>
              </a:rPr>
              <a:t>月</a:t>
            </a:r>
            <a:r>
              <a:rPr lang="en-US" altLang="ja-JP" sz="1800" dirty="0" smtClean="0">
                <a:latin typeface="+mn-ea"/>
              </a:rPr>
              <a:t>29</a:t>
            </a:r>
            <a:r>
              <a:rPr lang="ja-JP" altLang="en-US" sz="1800" dirty="0" smtClean="0">
                <a:latin typeface="+mn-ea"/>
              </a:rPr>
              <a:t>日厚労</a:t>
            </a:r>
            <a:r>
              <a:rPr lang="zh-CN" altLang="en-US" sz="1800" dirty="0" smtClean="0">
                <a:latin typeface="+mn-ea"/>
              </a:rPr>
              <a:t>令第</a:t>
            </a:r>
            <a:r>
              <a:rPr lang="en-US" altLang="zh-CN" sz="1800" dirty="0" smtClean="0">
                <a:latin typeface="+mn-ea"/>
              </a:rPr>
              <a:t>172</a:t>
            </a:r>
            <a:r>
              <a:rPr lang="zh-CN" altLang="en-US" sz="1800" dirty="0" smtClean="0">
                <a:latin typeface="+mn-ea"/>
              </a:rPr>
              <a:t>号</a:t>
            </a:r>
            <a:r>
              <a:rPr lang="ja-JP" altLang="en-US" sz="1800" dirty="0" smtClean="0">
                <a:latin typeface="+mn-ea"/>
              </a:rPr>
              <a:t>　</a:t>
            </a:r>
            <a:r>
              <a:rPr lang="zh-CN" altLang="en-US" sz="1800" dirty="0" smtClean="0">
                <a:latin typeface="+mn-ea"/>
              </a:rPr>
              <a:t>第</a:t>
            </a:r>
            <a:r>
              <a:rPr lang="en-US" altLang="zh-CN" sz="1800" dirty="0" smtClean="0">
                <a:latin typeface="+mn-ea"/>
              </a:rPr>
              <a:t>40</a:t>
            </a:r>
            <a:r>
              <a:rPr lang="zh-CN" altLang="en-US" sz="1800" dirty="0" smtClean="0">
                <a:latin typeface="+mn-ea"/>
              </a:rPr>
              <a:t>条第</a:t>
            </a:r>
            <a:r>
              <a:rPr lang="en-US" altLang="zh-CN" sz="1800" dirty="0" smtClean="0">
                <a:latin typeface="+mn-ea"/>
              </a:rPr>
              <a:t>3</a:t>
            </a:r>
            <a:r>
              <a:rPr lang="ja-JP" altLang="en-US" sz="1800" dirty="0" smtClean="0">
                <a:latin typeface="+mn-ea"/>
              </a:rPr>
              <a:t>項</a:t>
            </a:r>
            <a:r>
              <a:rPr lang="en-US" altLang="ja-JP" sz="1800" dirty="0" smtClean="0">
                <a:latin typeface="+mn-ea"/>
              </a:rPr>
              <a:t>】</a:t>
            </a:r>
            <a:endParaRPr lang="en-US" altLang="zh-CN" sz="1800" dirty="0" smtClean="0">
              <a:latin typeface="+mn-ea"/>
            </a:endParaRPr>
          </a:p>
          <a:p>
            <a:pPr>
              <a:buNone/>
            </a:pPr>
            <a:r>
              <a:rPr lang="en-US" altLang="ja-JP" sz="1800" dirty="0" smtClean="0">
                <a:latin typeface="+mn-ea"/>
              </a:rPr>
              <a:t>(5) </a:t>
            </a:r>
            <a:r>
              <a:rPr lang="ja-JP" altLang="en-US" sz="1800" dirty="0" smtClean="0">
                <a:latin typeface="+mn-ea"/>
              </a:rPr>
              <a:t>指定障害者支援施設等は、施設障害福祉サービスの提供に当たっては、利用者又は他の利用者の生命又は身体を保護するため緊急やむを得ない場合を除き、身体的拘束その他利用者の行動を制限する行為を行ってはならないが、緊急やむを得ず利用者の</a:t>
            </a:r>
            <a:r>
              <a:rPr lang="ja-JP" altLang="en-US" sz="1800" dirty="0" smtClean="0">
                <a:solidFill>
                  <a:srgbClr val="FF0000"/>
                </a:solidFill>
                <a:latin typeface="+mn-ea"/>
              </a:rPr>
              <a:t>行動を制限する場合に必要な手続（拘束の妥当性についての組織判断等）を行わずに居室等への施錠隔離による行動制限並びに布紐等による身体拘束</a:t>
            </a:r>
            <a:r>
              <a:rPr lang="ja-JP" altLang="en-US" sz="1800" dirty="0" smtClean="0">
                <a:latin typeface="+mn-ea"/>
              </a:rPr>
              <a:t>を行っていた。</a:t>
            </a:r>
          </a:p>
          <a:p>
            <a:pPr>
              <a:buNone/>
            </a:pPr>
            <a:r>
              <a:rPr lang="ja-JP" altLang="en-US" sz="1800" dirty="0" smtClean="0">
                <a:latin typeface="+mn-ea"/>
              </a:rPr>
              <a:t>　　　</a:t>
            </a:r>
            <a:r>
              <a:rPr lang="en-US" altLang="ja-JP" sz="1800" dirty="0" smtClean="0">
                <a:latin typeface="+mn-ea"/>
              </a:rPr>
              <a:t>【</a:t>
            </a:r>
            <a:r>
              <a:rPr lang="ja-JP" altLang="en-US" sz="1800" dirty="0" smtClean="0">
                <a:latin typeface="+mn-ea"/>
              </a:rPr>
              <a:t>平成</a:t>
            </a:r>
            <a:r>
              <a:rPr lang="en-US" altLang="ja-JP" sz="1800" dirty="0" smtClean="0">
                <a:latin typeface="+mn-ea"/>
              </a:rPr>
              <a:t>18</a:t>
            </a:r>
            <a:r>
              <a:rPr lang="ja-JP" altLang="en-US" sz="1800" dirty="0" smtClean="0">
                <a:latin typeface="+mn-ea"/>
              </a:rPr>
              <a:t>年</a:t>
            </a:r>
            <a:r>
              <a:rPr lang="en-US" altLang="ja-JP" sz="1800" dirty="0" smtClean="0">
                <a:latin typeface="+mn-ea"/>
              </a:rPr>
              <a:t>9</a:t>
            </a:r>
            <a:r>
              <a:rPr lang="ja-JP" altLang="en-US" sz="1800" dirty="0" smtClean="0">
                <a:latin typeface="+mn-ea"/>
              </a:rPr>
              <a:t>月</a:t>
            </a:r>
            <a:r>
              <a:rPr lang="en-US" altLang="ja-JP" sz="1800" dirty="0" smtClean="0">
                <a:latin typeface="+mn-ea"/>
              </a:rPr>
              <a:t>29</a:t>
            </a:r>
            <a:r>
              <a:rPr lang="ja-JP" altLang="en-US" sz="1800" dirty="0" smtClean="0">
                <a:latin typeface="+mn-ea"/>
              </a:rPr>
              <a:t>日厚労</a:t>
            </a:r>
            <a:r>
              <a:rPr lang="zh-CN" altLang="en-US" sz="1800" dirty="0" smtClean="0">
                <a:latin typeface="+mn-ea"/>
              </a:rPr>
              <a:t>令</a:t>
            </a:r>
            <a:r>
              <a:rPr lang="zh-TW" altLang="en-US" sz="1800" dirty="0" smtClean="0">
                <a:latin typeface="+mn-ea"/>
              </a:rPr>
              <a:t>第</a:t>
            </a:r>
            <a:r>
              <a:rPr lang="en-US" altLang="ja-JP" sz="1800" dirty="0" smtClean="0">
                <a:latin typeface="+mn-ea"/>
              </a:rPr>
              <a:t>172</a:t>
            </a:r>
            <a:r>
              <a:rPr lang="ja-JP" altLang="en-US" sz="1800" dirty="0" smtClean="0">
                <a:latin typeface="+mn-ea"/>
              </a:rPr>
              <a:t>号　第</a:t>
            </a:r>
            <a:r>
              <a:rPr lang="en-US" altLang="ja-JP" sz="1800" dirty="0" smtClean="0">
                <a:latin typeface="+mn-ea"/>
              </a:rPr>
              <a:t>48</a:t>
            </a:r>
            <a:r>
              <a:rPr lang="zh-TW" altLang="en-US" sz="1800" dirty="0" smtClean="0">
                <a:latin typeface="+mn-ea"/>
              </a:rPr>
              <a:t>条第</a:t>
            </a:r>
            <a:r>
              <a:rPr lang="en-US" altLang="ja-JP" sz="1800" dirty="0" smtClean="0">
                <a:latin typeface="+mn-ea"/>
              </a:rPr>
              <a:t>1</a:t>
            </a:r>
            <a:r>
              <a:rPr lang="zh-TW" altLang="en-US" sz="1800" dirty="0" smtClean="0">
                <a:latin typeface="+mn-ea"/>
              </a:rPr>
              <a:t>項</a:t>
            </a:r>
            <a:r>
              <a:rPr lang="en-US" altLang="ja-JP" sz="1800" dirty="0" smtClean="0">
                <a:latin typeface="+mn-ea"/>
              </a:rPr>
              <a:t>】</a:t>
            </a:r>
            <a:endParaRPr lang="en-US" altLang="zh-TW" sz="1800" dirty="0" smtClean="0">
              <a:latin typeface="+mn-ea"/>
            </a:endParaRPr>
          </a:p>
          <a:p>
            <a:pPr>
              <a:buNone/>
            </a:pPr>
            <a:r>
              <a:rPr lang="en-US" altLang="ja-JP" sz="1800" dirty="0" smtClean="0">
                <a:latin typeface="+mn-ea"/>
              </a:rPr>
              <a:t>(6) </a:t>
            </a:r>
            <a:r>
              <a:rPr lang="ja-JP" altLang="en-US" sz="1800" dirty="0" smtClean="0">
                <a:latin typeface="+mn-ea"/>
              </a:rPr>
              <a:t>指定障害者支援施設等は、やむを得ず身体拘束等を行う場合には、その態様及び時間、その際の</a:t>
            </a:r>
            <a:r>
              <a:rPr lang="ja-JP" altLang="en-US" sz="1800" dirty="0" smtClean="0">
                <a:solidFill>
                  <a:srgbClr val="FF0000"/>
                </a:solidFill>
                <a:latin typeface="+mn-ea"/>
              </a:rPr>
              <a:t>利用者の心身の状況並びに緊急やむを得ない理由その他必要な事項</a:t>
            </a:r>
            <a:r>
              <a:rPr lang="ja-JP" altLang="en-US" sz="1800" dirty="0" smtClean="0">
                <a:latin typeface="+mn-ea"/>
              </a:rPr>
              <a:t>を記録しなければないが、これらの事項が</a:t>
            </a:r>
            <a:r>
              <a:rPr lang="ja-JP" altLang="en-US" sz="1800" dirty="0" smtClean="0">
                <a:solidFill>
                  <a:srgbClr val="FF0000"/>
                </a:solidFill>
                <a:latin typeface="+mn-ea"/>
              </a:rPr>
              <a:t>適切に記録されていなかった</a:t>
            </a:r>
            <a:r>
              <a:rPr lang="ja-JP" altLang="en-US" sz="1800" dirty="0" smtClean="0">
                <a:latin typeface="+mn-ea"/>
              </a:rPr>
              <a:t>。</a:t>
            </a:r>
          </a:p>
          <a:p>
            <a:pPr>
              <a:buNone/>
            </a:pPr>
            <a:r>
              <a:rPr lang="ja-JP" altLang="en-US" sz="1800" dirty="0" smtClean="0">
                <a:latin typeface="+mn-ea"/>
              </a:rPr>
              <a:t>　　　</a:t>
            </a:r>
            <a:r>
              <a:rPr lang="en-US" altLang="ja-JP" sz="1800" dirty="0" smtClean="0">
                <a:latin typeface="+mn-ea"/>
              </a:rPr>
              <a:t>【</a:t>
            </a:r>
            <a:r>
              <a:rPr lang="ja-JP" altLang="en-US" sz="1800" dirty="0" smtClean="0">
                <a:latin typeface="+mn-ea"/>
              </a:rPr>
              <a:t>平成</a:t>
            </a:r>
            <a:r>
              <a:rPr lang="en-US" altLang="ja-JP" sz="1800" dirty="0" smtClean="0">
                <a:latin typeface="+mn-ea"/>
              </a:rPr>
              <a:t>18</a:t>
            </a:r>
            <a:r>
              <a:rPr lang="ja-JP" altLang="en-US" sz="1800" dirty="0" smtClean="0">
                <a:latin typeface="+mn-ea"/>
              </a:rPr>
              <a:t>年</a:t>
            </a:r>
            <a:r>
              <a:rPr lang="en-US" altLang="ja-JP" sz="1800" dirty="0" smtClean="0">
                <a:latin typeface="+mn-ea"/>
              </a:rPr>
              <a:t>9</a:t>
            </a:r>
            <a:r>
              <a:rPr lang="ja-JP" altLang="en-US" sz="1800" dirty="0" smtClean="0">
                <a:latin typeface="+mn-ea"/>
              </a:rPr>
              <a:t>月</a:t>
            </a:r>
            <a:r>
              <a:rPr lang="en-US" altLang="ja-JP" sz="1800" dirty="0" smtClean="0">
                <a:latin typeface="+mn-ea"/>
              </a:rPr>
              <a:t>29</a:t>
            </a:r>
            <a:r>
              <a:rPr lang="ja-JP" altLang="en-US" sz="1800" dirty="0" smtClean="0">
                <a:latin typeface="+mn-ea"/>
              </a:rPr>
              <a:t>日厚労</a:t>
            </a:r>
            <a:r>
              <a:rPr lang="zh-CN" altLang="en-US" sz="1800" dirty="0" smtClean="0">
                <a:latin typeface="+mn-ea"/>
              </a:rPr>
              <a:t>令</a:t>
            </a:r>
            <a:r>
              <a:rPr lang="ja-JP" altLang="en-US" sz="1800" dirty="0" smtClean="0">
                <a:latin typeface="+mn-ea"/>
              </a:rPr>
              <a:t>第</a:t>
            </a:r>
            <a:r>
              <a:rPr lang="en-US" altLang="ja-JP" sz="1800" dirty="0" smtClean="0">
                <a:latin typeface="+mn-ea"/>
              </a:rPr>
              <a:t>172</a:t>
            </a:r>
            <a:r>
              <a:rPr lang="ja-JP" altLang="en-US" sz="1800" dirty="0" smtClean="0">
                <a:latin typeface="+mn-ea"/>
              </a:rPr>
              <a:t>号　第</a:t>
            </a:r>
            <a:r>
              <a:rPr lang="en-US" altLang="ja-JP" sz="1800" dirty="0" smtClean="0">
                <a:latin typeface="+mn-ea"/>
              </a:rPr>
              <a:t>48</a:t>
            </a:r>
            <a:r>
              <a:rPr lang="ja-JP" altLang="en-US" sz="1800" dirty="0" smtClean="0">
                <a:latin typeface="+mn-ea"/>
              </a:rPr>
              <a:t>条第</a:t>
            </a:r>
            <a:r>
              <a:rPr lang="en-US" altLang="ja-JP" sz="1800" dirty="0" smtClean="0">
                <a:latin typeface="+mn-ea"/>
              </a:rPr>
              <a:t>2</a:t>
            </a:r>
            <a:r>
              <a:rPr lang="ja-JP" altLang="en-US" sz="1800" dirty="0" smtClean="0">
                <a:latin typeface="+mn-ea"/>
              </a:rPr>
              <a:t>項</a:t>
            </a:r>
            <a:r>
              <a:rPr lang="en-US" altLang="ja-JP" sz="1800" dirty="0" smtClean="0">
                <a:latin typeface="+mn-ea"/>
              </a:rPr>
              <a:t>】</a:t>
            </a:r>
            <a:endParaRPr kumimoji="1" lang="ja-JP" altLang="en-US" sz="1800" dirty="0">
              <a:latin typeface="+mn-ea"/>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角丸四角形 93"/>
          <p:cNvSpPr/>
          <p:nvPr/>
        </p:nvSpPr>
        <p:spPr>
          <a:xfrm>
            <a:off x="467544" y="4653136"/>
            <a:ext cx="8136904" cy="2016224"/>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角丸四角形 19"/>
          <p:cNvSpPr/>
          <p:nvPr/>
        </p:nvSpPr>
        <p:spPr>
          <a:xfrm>
            <a:off x="539553" y="1196752"/>
            <a:ext cx="8136904" cy="338437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テキスト ボックス 1"/>
          <p:cNvSpPr txBox="1"/>
          <p:nvPr/>
        </p:nvSpPr>
        <p:spPr>
          <a:xfrm>
            <a:off x="827584" y="0"/>
            <a:ext cx="7344816" cy="369332"/>
          </a:xfrm>
          <a:prstGeom prst="rect">
            <a:avLst/>
          </a:prstGeom>
          <a:solidFill>
            <a:srgbClr val="92D050"/>
          </a:solidFill>
          <a:ln w="6350">
            <a:solidFill>
              <a:schemeClr val="tx1"/>
            </a:solidFill>
          </a:ln>
        </p:spPr>
        <p:txBody>
          <a:bodyPr wrap="square" rtlCol="0">
            <a:spAutoFit/>
          </a:bodyPr>
          <a:lstStyle/>
          <a:p>
            <a:pPr algn="ctr"/>
            <a:r>
              <a:rPr lang="ja-JP" altLang="en-US" dirty="0" smtClean="0">
                <a:solidFill>
                  <a:schemeClr val="bg1"/>
                </a:solidFill>
              </a:rPr>
              <a:t>障害者施設従事者等よる障害者虐待への対応　（</a:t>
            </a:r>
            <a:r>
              <a:rPr lang="en-US" altLang="ja-JP" dirty="0" smtClean="0">
                <a:solidFill>
                  <a:schemeClr val="bg1"/>
                </a:solidFill>
              </a:rPr>
              <a:t>P.80</a:t>
            </a:r>
            <a:r>
              <a:rPr lang="ja-JP" altLang="en-US" dirty="0" smtClean="0">
                <a:solidFill>
                  <a:schemeClr val="bg1"/>
                </a:solidFill>
              </a:rPr>
              <a:t>）</a:t>
            </a:r>
            <a:endParaRPr kumimoji="1" lang="ja-JP" altLang="en-US" dirty="0">
              <a:solidFill>
                <a:schemeClr val="bg1"/>
              </a:solidFill>
            </a:endParaRPr>
          </a:p>
        </p:txBody>
      </p:sp>
      <p:sp>
        <p:nvSpPr>
          <p:cNvPr id="8" name="テキスト ボックス 7"/>
          <p:cNvSpPr txBox="1"/>
          <p:nvPr/>
        </p:nvSpPr>
        <p:spPr>
          <a:xfrm>
            <a:off x="2051720" y="3140970"/>
            <a:ext cx="4671472" cy="276999"/>
          </a:xfrm>
          <a:prstGeom prst="rect">
            <a:avLst/>
          </a:prstGeom>
          <a:solidFill>
            <a:schemeClr val="bg1"/>
          </a:solidFill>
          <a:ln w="6350">
            <a:solidFill>
              <a:schemeClr val="tx1"/>
            </a:solidFill>
          </a:ln>
        </p:spPr>
        <p:txBody>
          <a:bodyPr wrap="none" rtlCol="0">
            <a:spAutoFit/>
          </a:bodyPr>
          <a:lstStyle/>
          <a:p>
            <a:pPr algn="ctr"/>
            <a:r>
              <a:rPr kumimoji="1" lang="ja-JP" altLang="en-US" sz="1200" b="1" dirty="0" smtClean="0"/>
              <a:t>ケース会議の開催　</a:t>
            </a:r>
            <a:r>
              <a:rPr lang="en-US" altLang="ja-JP" sz="1200" b="1" dirty="0" smtClean="0"/>
              <a:t>《</a:t>
            </a:r>
            <a:r>
              <a:rPr lang="ja-JP" altLang="en-US" sz="1200" b="1" dirty="0" smtClean="0">
                <a:solidFill>
                  <a:srgbClr val="FF0000"/>
                </a:solidFill>
              </a:rPr>
              <a:t>コアメンバー・事案対応メンバー・専門家チーム</a:t>
            </a:r>
            <a:r>
              <a:rPr lang="en-US" altLang="ja-JP" sz="1200" b="1" dirty="0" smtClean="0"/>
              <a:t>》</a:t>
            </a:r>
            <a:endParaRPr kumimoji="1" lang="ja-JP" altLang="en-US" sz="1200" b="1" dirty="0"/>
          </a:p>
        </p:txBody>
      </p:sp>
      <p:sp>
        <p:nvSpPr>
          <p:cNvPr id="19" name="テキスト ボックス 18"/>
          <p:cNvSpPr txBox="1"/>
          <p:nvPr/>
        </p:nvSpPr>
        <p:spPr>
          <a:xfrm>
            <a:off x="251521" y="2060848"/>
            <a:ext cx="553998" cy="1836400"/>
          </a:xfrm>
          <a:prstGeom prst="rect">
            <a:avLst/>
          </a:prstGeom>
          <a:solidFill>
            <a:srgbClr val="FFC000"/>
          </a:solidFill>
          <a:ln w="25400">
            <a:solidFill>
              <a:schemeClr val="tx1"/>
            </a:solidFill>
          </a:ln>
        </p:spPr>
        <p:txBody>
          <a:bodyPr vert="eaVert" wrap="none" rtlCol="0">
            <a:spAutoFit/>
          </a:bodyPr>
          <a:lstStyle/>
          <a:p>
            <a:r>
              <a:rPr kumimoji="1" lang="ja-JP" altLang="en-US" sz="2400" dirty="0" smtClean="0"/>
              <a:t>　市　町　村　</a:t>
            </a:r>
            <a:endParaRPr kumimoji="1" lang="ja-JP" altLang="en-US" sz="2400" dirty="0"/>
          </a:p>
        </p:txBody>
      </p:sp>
      <p:sp>
        <p:nvSpPr>
          <p:cNvPr id="21" name="下矢印 20"/>
          <p:cNvSpPr/>
          <p:nvPr/>
        </p:nvSpPr>
        <p:spPr>
          <a:xfrm>
            <a:off x="3059833" y="908720"/>
            <a:ext cx="288032" cy="504056"/>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1763689" y="548680"/>
            <a:ext cx="2671509" cy="523220"/>
          </a:xfrm>
          <a:prstGeom prst="rect">
            <a:avLst/>
          </a:prstGeom>
          <a:solidFill>
            <a:schemeClr val="bg1"/>
          </a:solidFill>
          <a:ln w="25400">
            <a:solidFill>
              <a:schemeClr val="tx1"/>
            </a:solidFill>
          </a:ln>
        </p:spPr>
        <p:txBody>
          <a:bodyPr wrap="square" rtlCol="0">
            <a:spAutoFit/>
          </a:bodyPr>
          <a:lstStyle/>
          <a:p>
            <a:r>
              <a:rPr lang="ja-JP" altLang="en-US" sz="1400" dirty="0" smtClean="0"/>
              <a:t>従事者等による虐待を受けたと思われる障害者を発見した人</a:t>
            </a:r>
            <a:endParaRPr kumimoji="1" lang="ja-JP" altLang="en-US" sz="1400" dirty="0"/>
          </a:p>
        </p:txBody>
      </p:sp>
      <p:sp>
        <p:nvSpPr>
          <p:cNvPr id="23" name="下矢印 22"/>
          <p:cNvSpPr/>
          <p:nvPr/>
        </p:nvSpPr>
        <p:spPr>
          <a:xfrm>
            <a:off x="5580112" y="908720"/>
            <a:ext cx="288032" cy="504056"/>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4572001" y="548680"/>
            <a:ext cx="2448272" cy="523220"/>
          </a:xfrm>
          <a:prstGeom prst="rect">
            <a:avLst/>
          </a:prstGeom>
          <a:solidFill>
            <a:schemeClr val="bg1"/>
          </a:solidFill>
          <a:ln w="25400">
            <a:solidFill>
              <a:schemeClr val="tx1"/>
            </a:solidFill>
          </a:ln>
        </p:spPr>
        <p:txBody>
          <a:bodyPr wrap="square" rtlCol="0" anchor="ctr" anchorCtr="0">
            <a:spAutoFit/>
          </a:bodyPr>
          <a:lstStyle/>
          <a:p>
            <a:r>
              <a:rPr lang="ja-JP" altLang="en-US" sz="1400" dirty="0" smtClean="0"/>
              <a:t>従事者等による虐待を受けた障害者</a:t>
            </a:r>
            <a:endParaRPr lang="en-US" altLang="ja-JP" sz="1400" dirty="0" smtClean="0"/>
          </a:p>
        </p:txBody>
      </p:sp>
      <p:sp>
        <p:nvSpPr>
          <p:cNvPr id="5" name="テキスト ボックス 4"/>
          <p:cNvSpPr txBox="1"/>
          <p:nvPr/>
        </p:nvSpPr>
        <p:spPr>
          <a:xfrm>
            <a:off x="1043608" y="1484786"/>
            <a:ext cx="6264696" cy="307777"/>
          </a:xfrm>
          <a:prstGeom prst="rect">
            <a:avLst/>
          </a:prstGeom>
          <a:solidFill>
            <a:schemeClr val="bg1"/>
          </a:solidFill>
          <a:ln w="6350">
            <a:solidFill>
              <a:schemeClr val="tx1"/>
            </a:solidFill>
          </a:ln>
        </p:spPr>
        <p:txBody>
          <a:bodyPr wrap="square" rtlCol="0">
            <a:spAutoFit/>
          </a:bodyPr>
          <a:lstStyle/>
          <a:p>
            <a:pPr algn="ctr"/>
            <a:r>
              <a:rPr kumimoji="1" lang="ja-JP" altLang="en-US" sz="1400" dirty="0" smtClean="0">
                <a:solidFill>
                  <a:srgbClr val="FF0000"/>
                </a:solidFill>
              </a:rPr>
              <a:t>市町村</a:t>
            </a:r>
            <a:r>
              <a:rPr lang="ja-JP" altLang="en-US" sz="1400" dirty="0" smtClean="0">
                <a:solidFill>
                  <a:srgbClr val="FF0000"/>
                </a:solidFill>
              </a:rPr>
              <a:t>虐待防止センター</a:t>
            </a:r>
            <a:r>
              <a:rPr lang="ja-JP" altLang="en-US" sz="1200" b="1" dirty="0" smtClean="0"/>
              <a:t>（市町村等の障害者虐待対応窓口）受付記録の作成</a:t>
            </a:r>
            <a:endParaRPr kumimoji="1" lang="ja-JP" altLang="en-US" sz="1200" b="1" dirty="0"/>
          </a:p>
        </p:txBody>
      </p:sp>
      <p:sp>
        <p:nvSpPr>
          <p:cNvPr id="25" name="下矢印 24"/>
          <p:cNvSpPr/>
          <p:nvPr/>
        </p:nvSpPr>
        <p:spPr>
          <a:xfrm>
            <a:off x="1475657" y="2348880"/>
            <a:ext cx="144016" cy="2448272"/>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下矢印 26"/>
          <p:cNvSpPr/>
          <p:nvPr/>
        </p:nvSpPr>
        <p:spPr>
          <a:xfrm>
            <a:off x="2771801" y="3429000"/>
            <a:ext cx="144016" cy="144016"/>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7308305" y="4365104"/>
            <a:ext cx="1440160" cy="72008"/>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p:nvSpPr>
        <p:spPr>
          <a:xfrm>
            <a:off x="8748465" y="4365104"/>
            <a:ext cx="72008" cy="2016224"/>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1835697" y="3573016"/>
            <a:ext cx="4896544" cy="288032"/>
          </a:xfrm>
          <a:prstGeom prst="rect">
            <a:avLst/>
          </a:prstGeom>
          <a:solidFill>
            <a:schemeClr val="bg1"/>
          </a:solidFill>
          <a:ln w="6350">
            <a:solidFill>
              <a:schemeClr val="tx1"/>
            </a:solidFill>
          </a:ln>
        </p:spPr>
        <p:txBody>
          <a:bodyPr wrap="square" rtlCol="0">
            <a:spAutoFit/>
          </a:bodyPr>
          <a:lstStyle/>
          <a:p>
            <a:r>
              <a:rPr kumimoji="1" lang="ja-JP" altLang="en-US" sz="1200" b="1" dirty="0" smtClean="0"/>
              <a:t>虐待防止・障害者保護を図るための各法規に</a:t>
            </a:r>
            <a:r>
              <a:rPr lang="ja-JP" altLang="en-US" sz="1200" b="1" dirty="0" smtClean="0"/>
              <a:t>よる権限の行使</a:t>
            </a:r>
            <a:endParaRPr kumimoji="1" lang="en-US" altLang="ja-JP" sz="1200" b="1" dirty="0" smtClean="0"/>
          </a:p>
        </p:txBody>
      </p:sp>
      <p:cxnSp>
        <p:nvCxnSpPr>
          <p:cNvPr id="47" name="直線コネクタ 46"/>
          <p:cNvCxnSpPr/>
          <p:nvPr/>
        </p:nvCxnSpPr>
        <p:spPr>
          <a:xfrm>
            <a:off x="5652121" y="2708920"/>
            <a:ext cx="288032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72" name="テキスト ボックス 71"/>
          <p:cNvSpPr txBox="1"/>
          <p:nvPr/>
        </p:nvSpPr>
        <p:spPr>
          <a:xfrm>
            <a:off x="3347865" y="1196754"/>
            <a:ext cx="543739" cy="307777"/>
          </a:xfrm>
          <a:prstGeom prst="rect">
            <a:avLst/>
          </a:prstGeom>
          <a:noFill/>
        </p:spPr>
        <p:txBody>
          <a:bodyPr wrap="none" rtlCol="0">
            <a:spAutoFit/>
          </a:bodyPr>
          <a:lstStyle/>
          <a:p>
            <a:r>
              <a:rPr kumimoji="1" lang="ja-JP" altLang="en-US" sz="1400" dirty="0" smtClean="0"/>
              <a:t>通報</a:t>
            </a:r>
            <a:endParaRPr kumimoji="1" lang="ja-JP" altLang="en-US" sz="1400" dirty="0"/>
          </a:p>
        </p:txBody>
      </p:sp>
      <p:sp>
        <p:nvSpPr>
          <p:cNvPr id="73" name="テキスト ボックス 72"/>
          <p:cNvSpPr txBox="1"/>
          <p:nvPr/>
        </p:nvSpPr>
        <p:spPr>
          <a:xfrm>
            <a:off x="5868144" y="1196754"/>
            <a:ext cx="543739" cy="307777"/>
          </a:xfrm>
          <a:prstGeom prst="rect">
            <a:avLst/>
          </a:prstGeom>
          <a:noFill/>
        </p:spPr>
        <p:txBody>
          <a:bodyPr wrap="none" rtlCol="0">
            <a:spAutoFit/>
          </a:bodyPr>
          <a:lstStyle/>
          <a:p>
            <a:r>
              <a:rPr lang="ja-JP" altLang="en-US" sz="1400" dirty="0" smtClean="0"/>
              <a:t>届出</a:t>
            </a:r>
            <a:endParaRPr kumimoji="1" lang="ja-JP" altLang="en-US" sz="1400" dirty="0"/>
          </a:p>
        </p:txBody>
      </p:sp>
      <p:sp>
        <p:nvSpPr>
          <p:cNvPr id="74" name="テキスト ボックス 73"/>
          <p:cNvSpPr txBox="1"/>
          <p:nvPr/>
        </p:nvSpPr>
        <p:spPr>
          <a:xfrm>
            <a:off x="4211961" y="1772818"/>
            <a:ext cx="1077539" cy="276999"/>
          </a:xfrm>
          <a:prstGeom prst="rect">
            <a:avLst/>
          </a:prstGeom>
          <a:noFill/>
        </p:spPr>
        <p:txBody>
          <a:bodyPr wrap="none" rtlCol="0">
            <a:spAutoFit/>
          </a:bodyPr>
          <a:lstStyle/>
          <a:p>
            <a:r>
              <a:rPr kumimoji="1" lang="ja-JP" altLang="en-US" sz="1200" dirty="0" smtClean="0"/>
              <a:t>（直ちに招集）</a:t>
            </a:r>
            <a:endParaRPr kumimoji="1" lang="ja-JP" altLang="en-US" sz="1200" dirty="0"/>
          </a:p>
        </p:txBody>
      </p:sp>
      <p:sp>
        <p:nvSpPr>
          <p:cNvPr id="6" name="テキスト ボックス 5"/>
          <p:cNvSpPr txBox="1"/>
          <p:nvPr/>
        </p:nvSpPr>
        <p:spPr>
          <a:xfrm>
            <a:off x="1259632" y="2060850"/>
            <a:ext cx="5832648" cy="276999"/>
          </a:xfrm>
          <a:prstGeom prst="rect">
            <a:avLst/>
          </a:prstGeom>
          <a:solidFill>
            <a:schemeClr val="bg1"/>
          </a:solidFill>
          <a:ln w="6350">
            <a:solidFill>
              <a:schemeClr val="tx1"/>
            </a:solidFill>
          </a:ln>
        </p:spPr>
        <p:txBody>
          <a:bodyPr wrap="square" rtlCol="0">
            <a:spAutoFit/>
          </a:bodyPr>
          <a:lstStyle/>
          <a:p>
            <a:pPr algn="ctr"/>
            <a:r>
              <a:rPr lang="ja-JP" altLang="en-US" sz="1200" b="1" dirty="0" smtClean="0"/>
              <a:t>緊急性の判断</a:t>
            </a:r>
            <a:r>
              <a:rPr kumimoji="1" lang="ja-JP" altLang="en-US" sz="1200" b="1" dirty="0" smtClean="0"/>
              <a:t>　　</a:t>
            </a:r>
            <a:r>
              <a:rPr kumimoji="1" lang="en-US" altLang="ja-JP" sz="1200" b="1" dirty="0" smtClean="0"/>
              <a:t>《</a:t>
            </a:r>
            <a:r>
              <a:rPr kumimoji="1" lang="ja-JP" altLang="en-US" sz="1200" b="1" dirty="0" smtClean="0">
                <a:solidFill>
                  <a:srgbClr val="FF0000"/>
                </a:solidFill>
              </a:rPr>
              <a:t>コアメンバー</a:t>
            </a:r>
            <a:r>
              <a:rPr kumimoji="1" lang="en-US" altLang="ja-JP" sz="1200" b="1" dirty="0" smtClean="0"/>
              <a:t>》</a:t>
            </a:r>
            <a:r>
              <a:rPr kumimoji="1" lang="ja-JP" altLang="en-US" sz="1200" b="1" dirty="0" smtClean="0"/>
              <a:t>（通報等の内容を詳細に検討）</a:t>
            </a:r>
            <a:endParaRPr kumimoji="1" lang="ja-JP" altLang="en-US" sz="1200" b="1" dirty="0"/>
          </a:p>
        </p:txBody>
      </p:sp>
      <p:sp>
        <p:nvSpPr>
          <p:cNvPr id="57" name="テキスト ボックス 56"/>
          <p:cNvSpPr txBox="1"/>
          <p:nvPr/>
        </p:nvSpPr>
        <p:spPr>
          <a:xfrm>
            <a:off x="8036004" y="1484786"/>
            <a:ext cx="1107996" cy="461665"/>
          </a:xfrm>
          <a:prstGeom prst="rect">
            <a:avLst/>
          </a:prstGeom>
          <a:solidFill>
            <a:schemeClr val="bg1"/>
          </a:solidFill>
          <a:ln w="25400">
            <a:solidFill>
              <a:srgbClr val="000000"/>
            </a:solidFill>
          </a:ln>
        </p:spPr>
        <p:txBody>
          <a:bodyPr vert="horz" wrap="none" rtlCol="0">
            <a:spAutoFit/>
          </a:bodyPr>
          <a:lstStyle/>
          <a:p>
            <a:r>
              <a:rPr kumimoji="1" lang="ja-JP" altLang="en-US" sz="1200" dirty="0" smtClean="0"/>
              <a:t>苦情処理窓口</a:t>
            </a:r>
            <a:endParaRPr kumimoji="1" lang="en-US" altLang="ja-JP" sz="1200" dirty="0" smtClean="0"/>
          </a:p>
          <a:p>
            <a:r>
              <a:rPr lang="ja-JP" altLang="en-US" sz="1200" dirty="0" smtClean="0"/>
              <a:t>関係機関等へ</a:t>
            </a:r>
            <a:endParaRPr kumimoji="1" lang="ja-JP" altLang="en-US" sz="1200" dirty="0"/>
          </a:p>
        </p:txBody>
      </p:sp>
      <p:cxnSp>
        <p:nvCxnSpPr>
          <p:cNvPr id="60" name="直線矢印コネクタ 59"/>
          <p:cNvCxnSpPr/>
          <p:nvPr/>
        </p:nvCxnSpPr>
        <p:spPr>
          <a:xfrm flipV="1">
            <a:off x="8532440" y="1988840"/>
            <a:ext cx="0" cy="72008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2090192" y="2564906"/>
            <a:ext cx="4171335" cy="276999"/>
          </a:xfrm>
          <a:prstGeom prst="rect">
            <a:avLst/>
          </a:prstGeom>
          <a:solidFill>
            <a:schemeClr val="bg1"/>
          </a:solidFill>
          <a:ln w="6350">
            <a:solidFill>
              <a:schemeClr val="tx1"/>
            </a:solidFill>
          </a:ln>
        </p:spPr>
        <p:txBody>
          <a:bodyPr wrap="none" rtlCol="0">
            <a:spAutoFit/>
          </a:bodyPr>
          <a:lstStyle/>
          <a:p>
            <a:pPr algn="ctr"/>
            <a:r>
              <a:rPr kumimoji="1" lang="ja-JP" altLang="en-US" sz="1200" b="1" dirty="0" smtClean="0"/>
              <a:t>事実確認・訪問調査　　</a:t>
            </a:r>
            <a:r>
              <a:rPr kumimoji="1" lang="en-US" altLang="ja-JP" sz="1200" b="1" dirty="0" smtClean="0"/>
              <a:t>※</a:t>
            </a:r>
            <a:r>
              <a:rPr kumimoji="1" lang="ja-JP" altLang="en-US" sz="1200" b="1" dirty="0" smtClean="0"/>
              <a:t>必要に応じて都道府県に相談・報告</a:t>
            </a:r>
            <a:endParaRPr kumimoji="1" lang="ja-JP" altLang="en-US" sz="1200" b="1" dirty="0"/>
          </a:p>
        </p:txBody>
      </p:sp>
      <p:cxnSp>
        <p:nvCxnSpPr>
          <p:cNvPr id="62" name="直線コネクタ 61"/>
          <p:cNvCxnSpPr>
            <a:stCxn id="6" idx="3"/>
          </p:cNvCxnSpPr>
          <p:nvPr/>
        </p:nvCxnSpPr>
        <p:spPr>
          <a:xfrm>
            <a:off x="7092281" y="2199348"/>
            <a:ext cx="1440160" cy="551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直線矢印コネクタ 64"/>
          <p:cNvCxnSpPr>
            <a:stCxn id="5" idx="3"/>
          </p:cNvCxnSpPr>
          <p:nvPr/>
        </p:nvCxnSpPr>
        <p:spPr>
          <a:xfrm flipV="1">
            <a:off x="7308304" y="1628802"/>
            <a:ext cx="720080" cy="987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7" name="直線矢印コネクタ 66"/>
          <p:cNvCxnSpPr>
            <a:stCxn id="5" idx="2"/>
            <a:endCxn id="6" idx="0"/>
          </p:cNvCxnSpPr>
          <p:nvPr/>
        </p:nvCxnSpPr>
        <p:spPr>
          <a:xfrm>
            <a:off x="4175956" y="1792563"/>
            <a:ext cx="0" cy="26828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8" name="直線矢印コネクタ 67"/>
          <p:cNvCxnSpPr/>
          <p:nvPr/>
        </p:nvCxnSpPr>
        <p:spPr>
          <a:xfrm>
            <a:off x="4139952" y="2348882"/>
            <a:ext cx="0" cy="26828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p:nvPr/>
        </p:nvCxnSpPr>
        <p:spPr>
          <a:xfrm>
            <a:off x="4139952" y="2852938"/>
            <a:ext cx="0" cy="26828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3" name="正方形/長方形 82"/>
          <p:cNvSpPr/>
          <p:nvPr/>
        </p:nvSpPr>
        <p:spPr>
          <a:xfrm>
            <a:off x="2411761" y="3861050"/>
            <a:ext cx="3744416" cy="276999"/>
          </a:xfrm>
          <a:prstGeom prst="rect">
            <a:avLst/>
          </a:prstGeom>
          <a:solidFill>
            <a:schemeClr val="bg1"/>
          </a:solidFill>
          <a:ln w="12700">
            <a:solidFill>
              <a:schemeClr val="tx1"/>
            </a:solidFill>
          </a:ln>
        </p:spPr>
        <p:txBody>
          <a:bodyPr wrap="square">
            <a:spAutoFit/>
          </a:bodyPr>
          <a:lstStyle/>
          <a:p>
            <a:r>
              <a:rPr lang="ja-JP" altLang="en-US" sz="1200" b="1" dirty="0" smtClean="0"/>
              <a:t> ・施設からの報告徴収・立入検査・事業者の監督　等</a:t>
            </a:r>
            <a:r>
              <a:rPr lang="en-US" altLang="ja-JP" sz="1200" b="1" dirty="0" smtClean="0"/>
              <a:t> </a:t>
            </a:r>
            <a:endParaRPr lang="ja-JP" altLang="en-US" sz="1200" dirty="0"/>
          </a:p>
        </p:txBody>
      </p:sp>
      <p:sp>
        <p:nvSpPr>
          <p:cNvPr id="84" name="正方形/長方形 83"/>
          <p:cNvSpPr/>
          <p:nvPr/>
        </p:nvSpPr>
        <p:spPr>
          <a:xfrm>
            <a:off x="3563889" y="4221090"/>
            <a:ext cx="3744416" cy="276999"/>
          </a:xfrm>
          <a:prstGeom prst="rect">
            <a:avLst/>
          </a:prstGeom>
          <a:solidFill>
            <a:schemeClr val="bg1"/>
          </a:solidFill>
          <a:ln w="12700">
            <a:solidFill>
              <a:schemeClr val="tx1"/>
            </a:solidFill>
          </a:ln>
        </p:spPr>
        <p:txBody>
          <a:bodyPr wrap="square">
            <a:spAutoFit/>
          </a:bodyPr>
          <a:lstStyle/>
          <a:p>
            <a:pPr algn="ctr"/>
            <a:r>
              <a:rPr lang="ja-JP" altLang="en-US" sz="1200" b="1" dirty="0" smtClean="0"/>
              <a:t>従事者等による虐待の状況等の報告</a:t>
            </a:r>
            <a:r>
              <a:rPr lang="en-US" altLang="ja-JP" sz="1200" b="1" dirty="0" smtClean="0"/>
              <a:t> </a:t>
            </a:r>
            <a:endParaRPr lang="ja-JP" altLang="en-US" sz="1200" dirty="0"/>
          </a:p>
        </p:txBody>
      </p:sp>
      <p:sp>
        <p:nvSpPr>
          <p:cNvPr id="18" name="テキスト ボックス 17"/>
          <p:cNvSpPr txBox="1"/>
          <p:nvPr/>
        </p:nvSpPr>
        <p:spPr>
          <a:xfrm>
            <a:off x="7452320" y="1484784"/>
            <a:ext cx="400110" cy="1440160"/>
          </a:xfrm>
          <a:prstGeom prst="rect">
            <a:avLst/>
          </a:prstGeom>
          <a:solidFill>
            <a:schemeClr val="bg1"/>
          </a:solidFill>
          <a:ln w="25400">
            <a:solidFill>
              <a:schemeClr val="tx1"/>
            </a:solidFill>
            <a:prstDash val="sysDash"/>
          </a:ln>
        </p:spPr>
        <p:txBody>
          <a:bodyPr vert="eaVert" wrap="square" rtlCol="0">
            <a:spAutoFit/>
          </a:bodyPr>
          <a:lstStyle/>
          <a:p>
            <a:pPr algn="ctr"/>
            <a:r>
              <a:rPr lang="ja-JP" altLang="en-US" sz="1400" b="1" dirty="0" smtClean="0"/>
              <a:t>見　極　</a:t>
            </a:r>
            <a:r>
              <a:rPr lang="ja-JP" altLang="en-US" sz="1400" b="1" dirty="0" err="1" smtClean="0"/>
              <a:t>め</a:t>
            </a:r>
            <a:r>
              <a:rPr kumimoji="1" lang="ja-JP" altLang="en-US" sz="1400" b="1" dirty="0" smtClean="0"/>
              <a:t>　</a:t>
            </a:r>
            <a:endParaRPr kumimoji="1" lang="ja-JP" altLang="en-US" sz="1400" b="1" dirty="0"/>
          </a:p>
        </p:txBody>
      </p:sp>
      <p:sp>
        <p:nvSpPr>
          <p:cNvPr id="86" name="テキスト ボックス 85"/>
          <p:cNvSpPr txBox="1"/>
          <p:nvPr/>
        </p:nvSpPr>
        <p:spPr>
          <a:xfrm>
            <a:off x="2051721" y="2852938"/>
            <a:ext cx="4411785" cy="276999"/>
          </a:xfrm>
          <a:prstGeom prst="rect">
            <a:avLst/>
          </a:prstGeom>
          <a:noFill/>
        </p:spPr>
        <p:txBody>
          <a:bodyPr wrap="none" rtlCol="0">
            <a:spAutoFit/>
          </a:bodyPr>
          <a:lstStyle/>
          <a:p>
            <a:r>
              <a:rPr kumimoji="1" lang="ja-JP" altLang="en-US" sz="1200" dirty="0" smtClean="0"/>
              <a:t>障害者施設従事者等による虐待が疑われる場合（速やかに招集）</a:t>
            </a:r>
            <a:endParaRPr kumimoji="1" lang="ja-JP" altLang="en-US" sz="1200" dirty="0"/>
          </a:p>
        </p:txBody>
      </p:sp>
      <p:sp>
        <p:nvSpPr>
          <p:cNvPr id="87" name="テキスト ボックス 86"/>
          <p:cNvSpPr txBox="1"/>
          <p:nvPr/>
        </p:nvSpPr>
        <p:spPr>
          <a:xfrm>
            <a:off x="1259632" y="5373216"/>
            <a:ext cx="6768752" cy="288032"/>
          </a:xfrm>
          <a:prstGeom prst="rect">
            <a:avLst/>
          </a:prstGeom>
          <a:solidFill>
            <a:schemeClr val="bg1"/>
          </a:solidFill>
          <a:ln w="6350">
            <a:solidFill>
              <a:schemeClr val="tx1"/>
            </a:solidFill>
          </a:ln>
        </p:spPr>
        <p:txBody>
          <a:bodyPr wrap="square" rtlCol="0">
            <a:spAutoFit/>
          </a:bodyPr>
          <a:lstStyle/>
          <a:p>
            <a:pPr algn="ctr"/>
            <a:r>
              <a:rPr lang="ja-JP" altLang="en-US" sz="1200" b="1" dirty="0" smtClean="0"/>
              <a:t>虐待防止・障害者保護を図るため障害者自立支援法、社会福祉法等の規定による権限の適切な行使</a:t>
            </a:r>
            <a:endParaRPr kumimoji="1" lang="ja-JP" altLang="en-US" sz="1200" b="1" dirty="0"/>
          </a:p>
        </p:txBody>
      </p:sp>
      <p:sp>
        <p:nvSpPr>
          <p:cNvPr id="88" name="テキスト ボックス 87"/>
          <p:cNvSpPr txBox="1"/>
          <p:nvPr/>
        </p:nvSpPr>
        <p:spPr>
          <a:xfrm>
            <a:off x="1979712" y="5661250"/>
            <a:ext cx="5112568" cy="461665"/>
          </a:xfrm>
          <a:prstGeom prst="rect">
            <a:avLst/>
          </a:prstGeom>
          <a:solidFill>
            <a:schemeClr val="bg1"/>
          </a:solidFill>
          <a:ln w="6350">
            <a:solidFill>
              <a:schemeClr val="tx1"/>
            </a:solidFill>
          </a:ln>
        </p:spPr>
        <p:txBody>
          <a:bodyPr wrap="square" rtlCol="0">
            <a:spAutoFit/>
          </a:bodyPr>
          <a:lstStyle/>
          <a:p>
            <a:r>
              <a:rPr lang="en-US" altLang="ja-JP" sz="1200" dirty="0" smtClean="0"/>
              <a:t>〔</a:t>
            </a:r>
            <a:r>
              <a:rPr lang="ja-JP" altLang="en-US" sz="1200" dirty="0" smtClean="0"/>
              <a:t>社会福祉法</a:t>
            </a:r>
            <a:r>
              <a:rPr lang="en-US" altLang="ja-JP" sz="1200" dirty="0" smtClean="0"/>
              <a:t>〕</a:t>
            </a:r>
            <a:r>
              <a:rPr lang="ja-JP" altLang="en-US" sz="1200" dirty="0" smtClean="0"/>
              <a:t>　報告徴収、措置命令、業務制限・停止命令、認可取消</a:t>
            </a:r>
            <a:endParaRPr lang="en-US" altLang="ja-JP" sz="1200" dirty="0" smtClean="0"/>
          </a:p>
          <a:p>
            <a:r>
              <a:rPr kumimoji="1" lang="en-US" altLang="ja-JP" sz="1200" dirty="0" smtClean="0"/>
              <a:t>〔</a:t>
            </a:r>
            <a:r>
              <a:rPr kumimoji="1" lang="ja-JP" altLang="en-US" sz="1200" dirty="0" smtClean="0"/>
              <a:t>障害者自立支援法</a:t>
            </a:r>
            <a:r>
              <a:rPr kumimoji="1" lang="en-US" altLang="ja-JP" sz="1200" dirty="0" smtClean="0"/>
              <a:t>〕</a:t>
            </a:r>
            <a:r>
              <a:rPr kumimoji="1" lang="ja-JP" altLang="en-US" sz="1200" dirty="0" smtClean="0"/>
              <a:t>　施設等か</a:t>
            </a:r>
            <a:r>
              <a:rPr lang="ja-JP" altLang="en-US" sz="1200" dirty="0" smtClean="0"/>
              <a:t>らの報告徴収、勧告、措置命令、指定取消</a:t>
            </a:r>
            <a:endParaRPr kumimoji="1" lang="ja-JP" altLang="en-US" sz="1200" dirty="0"/>
          </a:p>
        </p:txBody>
      </p:sp>
      <p:sp>
        <p:nvSpPr>
          <p:cNvPr id="89" name="テキスト ボックス 88"/>
          <p:cNvSpPr txBox="1"/>
          <p:nvPr/>
        </p:nvSpPr>
        <p:spPr>
          <a:xfrm>
            <a:off x="1259632" y="6237314"/>
            <a:ext cx="6768752" cy="276999"/>
          </a:xfrm>
          <a:prstGeom prst="rect">
            <a:avLst/>
          </a:prstGeom>
          <a:solidFill>
            <a:schemeClr val="bg1"/>
          </a:solidFill>
          <a:ln w="6350">
            <a:solidFill>
              <a:schemeClr val="tx1"/>
            </a:solidFill>
          </a:ln>
        </p:spPr>
        <p:txBody>
          <a:bodyPr wrap="square" rtlCol="0">
            <a:spAutoFit/>
          </a:bodyPr>
          <a:lstStyle/>
          <a:p>
            <a:pPr algn="ctr"/>
            <a:r>
              <a:rPr lang="ja-JP" altLang="en-US" sz="1200" b="1" dirty="0" smtClean="0"/>
              <a:t>従事者等による虐待の状況等の公表（毎年度）</a:t>
            </a:r>
            <a:endParaRPr kumimoji="1" lang="ja-JP" altLang="en-US" sz="1200" b="1" dirty="0"/>
          </a:p>
        </p:txBody>
      </p:sp>
      <p:sp>
        <p:nvSpPr>
          <p:cNvPr id="90" name="下矢印 89"/>
          <p:cNvSpPr/>
          <p:nvPr/>
        </p:nvSpPr>
        <p:spPr>
          <a:xfrm>
            <a:off x="4355976" y="5157192"/>
            <a:ext cx="144016" cy="216024"/>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下矢印 91"/>
          <p:cNvSpPr/>
          <p:nvPr/>
        </p:nvSpPr>
        <p:spPr>
          <a:xfrm>
            <a:off x="8388425" y="6021288"/>
            <a:ext cx="144016" cy="692696"/>
          </a:xfrm>
          <a:prstGeom prst="downArrow">
            <a:avLst/>
          </a:prstGeom>
          <a:solidFill>
            <a:schemeClr val="accent1">
              <a:lumMod val="75000"/>
            </a:schemeClr>
          </a:solidFill>
          <a:scene3d>
            <a:camera prst="orthographicFront">
              <a:rot lat="0" lon="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下矢印 92"/>
          <p:cNvSpPr/>
          <p:nvPr/>
        </p:nvSpPr>
        <p:spPr>
          <a:xfrm>
            <a:off x="2051721" y="3861048"/>
            <a:ext cx="144016" cy="936104"/>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テキスト ボックス 94"/>
          <p:cNvSpPr txBox="1"/>
          <p:nvPr/>
        </p:nvSpPr>
        <p:spPr>
          <a:xfrm>
            <a:off x="251521" y="4797152"/>
            <a:ext cx="553998" cy="1733808"/>
          </a:xfrm>
          <a:prstGeom prst="rect">
            <a:avLst/>
          </a:prstGeom>
          <a:solidFill>
            <a:srgbClr val="FFFF00"/>
          </a:solidFill>
          <a:ln w="25400">
            <a:solidFill>
              <a:schemeClr val="tx1"/>
            </a:solidFill>
          </a:ln>
        </p:spPr>
        <p:txBody>
          <a:bodyPr vert="eaVert" wrap="none" rtlCol="0">
            <a:spAutoFit/>
          </a:bodyPr>
          <a:lstStyle/>
          <a:p>
            <a:r>
              <a:rPr kumimoji="1" lang="ja-JP" altLang="en-US" sz="2400" dirty="0" smtClean="0"/>
              <a:t>　</a:t>
            </a:r>
            <a:r>
              <a:rPr lang="ja-JP" altLang="en-US" sz="2400" dirty="0" smtClean="0"/>
              <a:t>都道府県</a:t>
            </a:r>
            <a:r>
              <a:rPr kumimoji="1" lang="ja-JP" altLang="en-US" sz="2400" dirty="0" smtClean="0"/>
              <a:t>　</a:t>
            </a:r>
            <a:endParaRPr kumimoji="1" lang="ja-JP" altLang="en-US" sz="2400" dirty="0"/>
          </a:p>
        </p:txBody>
      </p:sp>
      <p:sp>
        <p:nvSpPr>
          <p:cNvPr id="96" name="テキスト ボックス 95"/>
          <p:cNvSpPr txBox="1"/>
          <p:nvPr/>
        </p:nvSpPr>
        <p:spPr>
          <a:xfrm>
            <a:off x="2915816" y="3356994"/>
            <a:ext cx="3474028" cy="276999"/>
          </a:xfrm>
          <a:prstGeom prst="rect">
            <a:avLst/>
          </a:prstGeom>
          <a:noFill/>
        </p:spPr>
        <p:txBody>
          <a:bodyPr wrap="none" rtlCol="0">
            <a:spAutoFit/>
          </a:bodyPr>
          <a:lstStyle/>
          <a:p>
            <a:r>
              <a:rPr kumimoji="1" lang="ja-JP" altLang="en-US" sz="1200" dirty="0" smtClean="0"/>
              <a:t>障害者施設従事者等による虐待が認められた場合</a:t>
            </a:r>
            <a:endParaRPr kumimoji="1" lang="ja-JP" altLang="en-US" sz="1200" dirty="0"/>
          </a:p>
        </p:txBody>
      </p:sp>
      <p:sp>
        <p:nvSpPr>
          <p:cNvPr id="17" name="テキスト ボックス 16"/>
          <p:cNvSpPr txBox="1"/>
          <p:nvPr/>
        </p:nvSpPr>
        <p:spPr>
          <a:xfrm>
            <a:off x="1259632" y="4869162"/>
            <a:ext cx="6768752" cy="307777"/>
          </a:xfrm>
          <a:prstGeom prst="rect">
            <a:avLst/>
          </a:prstGeom>
          <a:solidFill>
            <a:schemeClr val="bg1"/>
          </a:solidFill>
          <a:ln w="12700">
            <a:solidFill>
              <a:schemeClr val="tx1"/>
            </a:solidFill>
            <a:prstDash val="solid"/>
          </a:ln>
        </p:spPr>
        <p:txBody>
          <a:bodyPr wrap="square" rtlCol="0">
            <a:spAutoFit/>
          </a:bodyPr>
          <a:lstStyle/>
          <a:p>
            <a:pPr algn="ctr"/>
            <a:r>
              <a:rPr lang="ja-JP" altLang="en-US" sz="1400" dirty="0" smtClean="0">
                <a:solidFill>
                  <a:srgbClr val="FF0000"/>
                </a:solidFill>
              </a:rPr>
              <a:t>都道府県障害者権利擁護センター</a:t>
            </a:r>
            <a:r>
              <a:rPr lang="ja-JP" altLang="en-US" sz="1200" b="1" dirty="0" smtClean="0"/>
              <a:t>　　　安全の確認その他の事実の確認（市町村と連携）</a:t>
            </a:r>
            <a:endParaRPr kumimoji="1" lang="ja-JP" altLang="en-US" sz="1200" b="1"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179512" y="332656"/>
            <a:ext cx="2448272" cy="504056"/>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395537" y="404665"/>
            <a:ext cx="8352928" cy="5078313"/>
          </a:xfrm>
          <a:prstGeom prst="rect">
            <a:avLst/>
          </a:prstGeom>
          <a:noFill/>
        </p:spPr>
        <p:txBody>
          <a:bodyPr wrap="square" rtlCol="0">
            <a:spAutoFit/>
          </a:bodyPr>
          <a:lstStyle/>
          <a:p>
            <a:r>
              <a:rPr lang="ja-JP" altLang="ja-JP" dirty="0" smtClean="0">
                <a:solidFill>
                  <a:schemeClr val="bg1"/>
                </a:solidFill>
              </a:rPr>
              <a:t>（１）通報等の受付</a:t>
            </a:r>
          </a:p>
          <a:p>
            <a:r>
              <a:rPr lang="en-US" altLang="ja-JP" dirty="0" smtClean="0">
                <a:solidFill>
                  <a:schemeClr val="bg1"/>
                </a:solidFill>
              </a:rPr>
              <a:t> </a:t>
            </a:r>
            <a:endParaRPr lang="ja-JP" altLang="ja-JP" dirty="0" smtClean="0">
              <a:solidFill>
                <a:schemeClr val="bg1"/>
              </a:solidFill>
            </a:endParaRPr>
          </a:p>
          <a:p>
            <a:r>
              <a:rPr lang="ja-JP" altLang="ja-JP" dirty="0" smtClean="0"/>
              <a:t>ア　通報等の対象</a:t>
            </a:r>
          </a:p>
          <a:p>
            <a:r>
              <a:rPr lang="en-US" altLang="ja-JP" dirty="0" smtClean="0"/>
              <a:t> </a:t>
            </a:r>
            <a:r>
              <a:rPr lang="ja-JP" altLang="en-US" dirty="0" smtClean="0"/>
              <a:t>　</a:t>
            </a:r>
            <a:r>
              <a:rPr lang="ja-JP" altLang="ja-JP" dirty="0" smtClean="0"/>
              <a:t>障害者虐待防止法では、障害者福祉施設従事者等による虐待を受けたと思われる障害者を発見した者に対し、市町村への通報義務が規定されてい</a:t>
            </a:r>
            <a:r>
              <a:rPr lang="ja-JP" altLang="en-US" dirty="0" smtClean="0"/>
              <a:t>る</a:t>
            </a:r>
            <a:r>
              <a:rPr lang="ja-JP" altLang="ja-JP" dirty="0" smtClean="0"/>
              <a:t>（第</a:t>
            </a:r>
            <a:r>
              <a:rPr lang="en-US" altLang="ja-JP" dirty="0" smtClean="0"/>
              <a:t>16</a:t>
            </a:r>
            <a:r>
              <a:rPr lang="ja-JP" altLang="ja-JP" dirty="0" smtClean="0"/>
              <a:t>条第</a:t>
            </a:r>
            <a:r>
              <a:rPr lang="en-US" altLang="ja-JP" dirty="0" smtClean="0"/>
              <a:t>1</a:t>
            </a:r>
            <a:r>
              <a:rPr lang="ja-JP" altLang="ja-JP" dirty="0" smtClean="0"/>
              <a:t>項）。これは、発見者が障害者福祉施設従事者等の場合であっても同様。</a:t>
            </a:r>
          </a:p>
          <a:p>
            <a:r>
              <a:rPr lang="ja-JP" altLang="en-US" dirty="0" smtClean="0"/>
              <a:t>　</a:t>
            </a:r>
            <a:r>
              <a:rPr lang="ja-JP" altLang="ja-JP" dirty="0" smtClean="0"/>
              <a:t>また、虐待を受けた障害者は市町村に届け出ることができる（第</a:t>
            </a:r>
            <a:r>
              <a:rPr lang="en-US" altLang="ja-JP" dirty="0" smtClean="0"/>
              <a:t>16</a:t>
            </a:r>
            <a:r>
              <a:rPr lang="ja-JP" altLang="ja-JP" dirty="0" smtClean="0"/>
              <a:t>条第</a:t>
            </a:r>
            <a:r>
              <a:rPr lang="en-US" altLang="ja-JP" dirty="0" smtClean="0"/>
              <a:t>2</a:t>
            </a:r>
            <a:r>
              <a:rPr lang="ja-JP" altLang="ja-JP" dirty="0" smtClean="0"/>
              <a:t>項）。</a:t>
            </a:r>
          </a:p>
          <a:p>
            <a:r>
              <a:rPr lang="en-US" altLang="ja-JP" dirty="0" smtClean="0"/>
              <a:t> </a:t>
            </a:r>
            <a:endParaRPr lang="ja-JP" altLang="ja-JP" dirty="0" smtClean="0"/>
          </a:p>
          <a:p>
            <a:r>
              <a:rPr lang="ja-JP" altLang="ja-JP" dirty="0" smtClean="0"/>
              <a:t>イ　施設等の所在地と支給決定を行った市町村が異なる場合</a:t>
            </a:r>
          </a:p>
          <a:p>
            <a:r>
              <a:rPr lang="ja-JP" altLang="ja-JP" dirty="0" smtClean="0"/>
              <a:t>　障害者が入所している障害者支援施設の所在地と当該支給決定を行った市町村が異なる場合、どちらの市町村にも通報等が行われる可能性。</a:t>
            </a:r>
            <a:endParaRPr lang="en-US" altLang="ja-JP" dirty="0" smtClean="0"/>
          </a:p>
          <a:p>
            <a:r>
              <a:rPr lang="ja-JP" altLang="en-US" dirty="0" smtClean="0"/>
              <a:t>　</a:t>
            </a:r>
            <a:r>
              <a:rPr lang="ja-JP" altLang="ja-JP" dirty="0" smtClean="0"/>
              <a:t>いずれの場合も、通報者への聞き取りなどの初期対応は通報等を受けた市町村が行</a:t>
            </a:r>
            <a:r>
              <a:rPr lang="ja-JP" altLang="en-US" dirty="0" smtClean="0"/>
              <a:t>う</a:t>
            </a:r>
            <a:r>
              <a:rPr lang="ja-JP" altLang="ja-JP" dirty="0" smtClean="0"/>
              <a:t>。その上で、支給決定を行った市町村が異なる場合は、速やかに支給決定を行った市町村に引き継</a:t>
            </a:r>
            <a:r>
              <a:rPr lang="ja-JP" altLang="en-US" dirty="0" smtClean="0"/>
              <a:t>ぐ</a:t>
            </a:r>
            <a:r>
              <a:rPr lang="ja-JP" altLang="ja-JP" dirty="0" smtClean="0"/>
              <a:t>。</a:t>
            </a:r>
          </a:p>
          <a:p>
            <a:r>
              <a:rPr lang="ja-JP" altLang="en-US" dirty="0" smtClean="0"/>
              <a:t>　</a:t>
            </a:r>
            <a:r>
              <a:rPr lang="ja-JP" altLang="ja-JP" dirty="0" smtClean="0"/>
              <a:t>その後の対応等については、障害者福祉施設等の指定や法人の許認可を行った都道府県（政令市・中核市）と協力して行うことにな</a:t>
            </a:r>
            <a:r>
              <a:rPr lang="ja-JP" altLang="en-US" dirty="0" smtClean="0"/>
              <a:t>るため</a:t>
            </a:r>
            <a:r>
              <a:rPr lang="ja-JP" altLang="ja-JP" dirty="0" smtClean="0"/>
              <a:t>、当該自治体にも速やかに連絡を入れる。</a:t>
            </a:r>
          </a:p>
          <a:p>
            <a:r>
              <a:rPr lang="en-US" altLang="ja-JP" dirty="0" smtClean="0"/>
              <a:t> </a:t>
            </a:r>
            <a:endParaRPr lang="ja-JP" altLang="ja-JP" dirty="0" smtClean="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95536" y="4797152"/>
            <a:ext cx="8424936" cy="1440160"/>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23529" y="260650"/>
            <a:ext cx="8496944" cy="6186309"/>
          </a:xfrm>
          <a:prstGeom prst="rect">
            <a:avLst/>
          </a:prstGeom>
          <a:noFill/>
        </p:spPr>
        <p:txBody>
          <a:bodyPr wrap="square" rtlCol="0">
            <a:spAutoFit/>
          </a:bodyPr>
          <a:lstStyle/>
          <a:p>
            <a:r>
              <a:rPr lang="ja-JP" altLang="ja-JP" dirty="0" smtClean="0"/>
              <a:t>ウ　通報等の受付時の対応</a:t>
            </a:r>
            <a:r>
              <a:rPr lang="ja-JP" altLang="en-US" dirty="0" smtClean="0"/>
              <a:t>（</a:t>
            </a:r>
            <a:r>
              <a:rPr lang="en-US" altLang="ja-JP" dirty="0" smtClean="0"/>
              <a:t>P.74</a:t>
            </a:r>
            <a:r>
              <a:rPr lang="ja-JP" altLang="en-US" dirty="0" smtClean="0"/>
              <a:t>）</a:t>
            </a:r>
            <a:endParaRPr lang="ja-JP" altLang="ja-JP" dirty="0" smtClean="0"/>
          </a:p>
          <a:p>
            <a:r>
              <a:rPr lang="ja-JP" altLang="en-US" dirty="0" smtClean="0"/>
              <a:t>・</a:t>
            </a:r>
            <a:r>
              <a:rPr lang="ja-JP" altLang="ja-JP" dirty="0" smtClean="0"/>
              <a:t>通報等の内容は、サービス内容に対する苦情</a:t>
            </a:r>
            <a:r>
              <a:rPr lang="ja-JP" altLang="en-US" dirty="0" smtClean="0"/>
              <a:t>や</a:t>
            </a:r>
            <a:r>
              <a:rPr lang="ja-JP" altLang="ja-JP" dirty="0" smtClean="0"/>
              <a:t>、また虚偽による通報や過失による</a:t>
            </a:r>
            <a:endParaRPr lang="en-US" altLang="ja-JP" dirty="0" smtClean="0"/>
          </a:p>
          <a:p>
            <a:r>
              <a:rPr lang="ja-JP" altLang="en-US" dirty="0" smtClean="0"/>
              <a:t>　</a:t>
            </a:r>
            <a:r>
              <a:rPr lang="ja-JP" altLang="ja-JP" dirty="0" smtClean="0"/>
              <a:t>事故であったりすることも考えられ</a:t>
            </a:r>
            <a:r>
              <a:rPr lang="ja-JP" altLang="en-US" dirty="0" smtClean="0"/>
              <a:t>るため、</a:t>
            </a:r>
            <a:r>
              <a:rPr lang="ja-JP" altLang="ja-JP" dirty="0" smtClean="0"/>
              <a:t>迅速かつ正確な事実確認を行うことが必要。</a:t>
            </a:r>
          </a:p>
          <a:p>
            <a:r>
              <a:rPr lang="ja-JP" altLang="en-US" dirty="0" smtClean="0"/>
              <a:t>・</a:t>
            </a:r>
            <a:r>
              <a:rPr lang="ja-JP" altLang="ja-JP" dirty="0" smtClean="0"/>
              <a:t>通報等の内容が、サービス内容に対する苦情等で他の相談窓口（例</a:t>
            </a:r>
            <a:r>
              <a:rPr lang="ja-JP" altLang="en-US" dirty="0" smtClean="0"/>
              <a:t>・</a:t>
            </a:r>
            <a:r>
              <a:rPr lang="ja-JP" altLang="ja-JP" dirty="0" smtClean="0"/>
              <a:t>市町村や事</a:t>
            </a:r>
            <a:endParaRPr lang="en-US" altLang="ja-JP" dirty="0" smtClean="0"/>
          </a:p>
          <a:p>
            <a:r>
              <a:rPr lang="ja-JP" altLang="en-US" dirty="0" smtClean="0"/>
              <a:t>　</a:t>
            </a:r>
            <a:r>
              <a:rPr lang="ja-JP" altLang="ja-JP" dirty="0" smtClean="0"/>
              <a:t>業所の苦情処理窓口等）での対応が適切</a:t>
            </a:r>
            <a:r>
              <a:rPr lang="ja-JP" altLang="en-US" dirty="0" smtClean="0"/>
              <a:t>な</a:t>
            </a:r>
            <a:r>
              <a:rPr lang="ja-JP" altLang="ja-JP" dirty="0" smtClean="0"/>
              <a:t>場合は適切な相談窓口につな</a:t>
            </a:r>
            <a:r>
              <a:rPr lang="ja-JP" altLang="en-US" dirty="0" smtClean="0"/>
              <a:t>ぐ</a:t>
            </a:r>
            <a:r>
              <a:rPr lang="ja-JP" altLang="ja-JP" dirty="0" smtClean="0"/>
              <a:t>。</a:t>
            </a:r>
          </a:p>
          <a:p>
            <a:r>
              <a:rPr lang="en-US" altLang="ja-JP" dirty="0" smtClean="0"/>
              <a:t> </a:t>
            </a:r>
            <a:r>
              <a:rPr lang="ja-JP" altLang="en-US" dirty="0" smtClean="0"/>
              <a:t>・</a:t>
            </a:r>
            <a:r>
              <a:rPr lang="ja-JP" altLang="ja-JP" dirty="0" smtClean="0"/>
              <a:t>障害者福祉施設従事者が通報者である場合には、通報者に関する情報の取扱いに</a:t>
            </a:r>
            <a:r>
              <a:rPr lang="ja-JP" altLang="en-US" dirty="0" smtClean="0"/>
              <a:t>　</a:t>
            </a:r>
            <a:endParaRPr lang="en-US" altLang="ja-JP" dirty="0" smtClean="0"/>
          </a:p>
          <a:p>
            <a:r>
              <a:rPr lang="ja-JP" altLang="en-US" dirty="0" smtClean="0"/>
              <a:t>　</a:t>
            </a:r>
            <a:r>
              <a:rPr lang="ja-JP" altLang="ja-JP" dirty="0" smtClean="0"/>
              <a:t>は特に注意が必要</a:t>
            </a:r>
            <a:r>
              <a:rPr lang="ja-JP" altLang="en-US" dirty="0" smtClean="0"/>
              <a:t>。</a:t>
            </a:r>
            <a:r>
              <a:rPr lang="ja-JP" altLang="ja-JP" dirty="0" smtClean="0"/>
              <a:t>施設・事業者には通報者は明かさずに調査を行うなど、通報者</a:t>
            </a:r>
            <a:endParaRPr lang="en-US" altLang="ja-JP" dirty="0" smtClean="0"/>
          </a:p>
          <a:p>
            <a:r>
              <a:rPr lang="ja-JP" altLang="en-US" dirty="0" smtClean="0"/>
              <a:t>　</a:t>
            </a:r>
            <a:r>
              <a:rPr lang="ja-JP" altLang="ja-JP" dirty="0" smtClean="0"/>
              <a:t>の立場の保護に特に配慮することが必要。</a:t>
            </a:r>
          </a:p>
          <a:p>
            <a:r>
              <a:rPr lang="en-US" altLang="ja-JP" dirty="0" smtClean="0"/>
              <a:t> </a:t>
            </a:r>
            <a:endParaRPr lang="ja-JP" altLang="ja-JP" dirty="0" smtClean="0"/>
          </a:p>
          <a:p>
            <a:r>
              <a:rPr lang="ja-JP" altLang="ja-JP" dirty="0" smtClean="0"/>
              <a:t>エ　通報等による不利益取扱いの禁止</a:t>
            </a:r>
          </a:p>
          <a:p>
            <a:r>
              <a:rPr lang="en-US" altLang="ja-JP" dirty="0" smtClean="0"/>
              <a:t> </a:t>
            </a:r>
            <a:r>
              <a:rPr lang="ja-JP" altLang="ja-JP" dirty="0" smtClean="0"/>
              <a:t>　　障害者虐待防止法では、</a:t>
            </a:r>
          </a:p>
          <a:p>
            <a:r>
              <a:rPr lang="ja-JP" altLang="ja-JP" dirty="0" smtClean="0"/>
              <a:t>①　刑法の秘密漏示罪その他の守秘義務に関する法律の規定は、障害者福祉施設従事者等による障害者虐待の通報を妨げるものと解釈してはならないこと（この旨は、養護者による障害者虐待についても同様。）（第</a:t>
            </a:r>
            <a:r>
              <a:rPr lang="en-US" altLang="ja-JP" dirty="0" smtClean="0"/>
              <a:t>16</a:t>
            </a:r>
            <a:r>
              <a:rPr lang="ja-JP" altLang="ja-JP" dirty="0" smtClean="0"/>
              <a:t>条第</a:t>
            </a:r>
            <a:r>
              <a:rPr lang="en-US" altLang="ja-JP" dirty="0" smtClean="0"/>
              <a:t>3</a:t>
            </a:r>
            <a:r>
              <a:rPr lang="ja-JP" altLang="ja-JP" dirty="0" smtClean="0"/>
              <a:t>項）</a:t>
            </a:r>
          </a:p>
          <a:p>
            <a:r>
              <a:rPr lang="ja-JP" altLang="ja-JP" dirty="0" smtClean="0"/>
              <a:t>②　障害者福祉施設従事者等による障害者虐待の通報等を行った従業者等は、通報等をしたことを理由に、解雇その他不利益な取扱いを受けないこと（第</a:t>
            </a:r>
            <a:r>
              <a:rPr lang="en-US" altLang="ja-JP" dirty="0" smtClean="0"/>
              <a:t>16</a:t>
            </a:r>
            <a:r>
              <a:rPr lang="ja-JP" altLang="ja-JP" dirty="0" smtClean="0"/>
              <a:t>条第</a:t>
            </a:r>
            <a:r>
              <a:rPr lang="en-US" altLang="ja-JP" dirty="0" smtClean="0"/>
              <a:t>4</a:t>
            </a:r>
            <a:r>
              <a:rPr lang="ja-JP" altLang="ja-JP" dirty="0" smtClean="0"/>
              <a:t>項）。</a:t>
            </a:r>
          </a:p>
          <a:p>
            <a:r>
              <a:rPr lang="en-US" altLang="ja-JP" dirty="0" smtClean="0"/>
              <a:t> </a:t>
            </a:r>
            <a:endParaRPr lang="ja-JP" altLang="ja-JP" dirty="0" smtClean="0"/>
          </a:p>
          <a:p>
            <a:r>
              <a:rPr lang="ja-JP" altLang="en-US" dirty="0" smtClean="0"/>
              <a:t>　</a:t>
            </a:r>
            <a:r>
              <a:rPr lang="ja-JP" altLang="ja-JP" dirty="0" smtClean="0"/>
              <a:t>■公益通報者に対する保護規定</a:t>
            </a:r>
          </a:p>
          <a:p>
            <a:r>
              <a:rPr lang="ja-JP" altLang="en-US" dirty="0" smtClean="0"/>
              <a:t>　</a:t>
            </a:r>
            <a:r>
              <a:rPr lang="ja-JP" altLang="ja-JP" dirty="0" smtClean="0"/>
              <a:t>①　解雇の無効</a:t>
            </a:r>
          </a:p>
          <a:p>
            <a:r>
              <a:rPr lang="ja-JP" altLang="en-US" dirty="0" smtClean="0"/>
              <a:t>　</a:t>
            </a:r>
            <a:r>
              <a:rPr lang="ja-JP" altLang="ja-JP" dirty="0" smtClean="0"/>
              <a:t>②　その他不利益な取扱い（降格、減給、訓告、自宅待機命令、給与上の差別、退職</a:t>
            </a:r>
          </a:p>
          <a:p>
            <a:r>
              <a:rPr lang="ja-JP" altLang="en-US" dirty="0" smtClean="0"/>
              <a:t>　　　 </a:t>
            </a:r>
            <a:r>
              <a:rPr lang="ja-JP" altLang="ja-JP" dirty="0" smtClean="0"/>
              <a:t>の強要、専ら雑務に従事させること、退職金の減給・没収等）の禁止</a:t>
            </a:r>
          </a:p>
          <a:p>
            <a:r>
              <a:rPr lang="en-US" altLang="ja-JP" dirty="0" smtClean="0"/>
              <a:t> </a:t>
            </a:r>
            <a:endParaRPr lang="ja-JP" altLang="ja-JP" dirty="0" smtClean="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179512" y="188640"/>
            <a:ext cx="4104456" cy="504056"/>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395537" y="260648"/>
            <a:ext cx="8352928" cy="6463308"/>
          </a:xfrm>
          <a:prstGeom prst="rect">
            <a:avLst/>
          </a:prstGeom>
          <a:noFill/>
        </p:spPr>
        <p:txBody>
          <a:bodyPr wrap="square" rtlCol="0">
            <a:spAutoFit/>
          </a:bodyPr>
          <a:lstStyle/>
          <a:p>
            <a:r>
              <a:rPr lang="ja-JP" altLang="ja-JP" dirty="0" smtClean="0">
                <a:solidFill>
                  <a:schemeClr val="bg1"/>
                </a:solidFill>
              </a:rPr>
              <a:t>（２）市町村による事実の確認</a:t>
            </a:r>
            <a:r>
              <a:rPr lang="ja-JP" altLang="en-US" dirty="0" smtClean="0">
                <a:solidFill>
                  <a:schemeClr val="bg1"/>
                </a:solidFill>
              </a:rPr>
              <a:t>（</a:t>
            </a:r>
            <a:r>
              <a:rPr lang="en-US" altLang="ja-JP" dirty="0" smtClean="0">
                <a:solidFill>
                  <a:schemeClr val="bg1"/>
                </a:solidFill>
              </a:rPr>
              <a:t>P.76</a:t>
            </a:r>
            <a:r>
              <a:rPr lang="ja-JP" altLang="en-US" dirty="0" smtClean="0">
                <a:solidFill>
                  <a:schemeClr val="bg1"/>
                </a:solidFill>
              </a:rPr>
              <a:t>）</a:t>
            </a:r>
            <a:endParaRPr lang="en-US" altLang="ja-JP" dirty="0" smtClean="0">
              <a:solidFill>
                <a:schemeClr val="bg1"/>
              </a:solidFill>
            </a:endParaRPr>
          </a:p>
          <a:p>
            <a:endParaRPr lang="ja-JP" altLang="ja-JP" dirty="0" smtClean="0"/>
          </a:p>
          <a:p>
            <a:r>
              <a:rPr lang="ja-JP" altLang="en-US" dirty="0" smtClean="0"/>
              <a:t>・</a:t>
            </a:r>
            <a:r>
              <a:rPr lang="ja-JP" altLang="ja-JP" dirty="0" smtClean="0"/>
              <a:t>通報等内容の事実確認や障害者の安全確認を行</a:t>
            </a:r>
            <a:r>
              <a:rPr lang="ja-JP" altLang="en-US" dirty="0" smtClean="0"/>
              <a:t>う</a:t>
            </a:r>
            <a:endParaRPr lang="en-US" altLang="ja-JP" dirty="0" smtClean="0"/>
          </a:p>
          <a:p>
            <a:r>
              <a:rPr lang="ja-JP" altLang="en-US" dirty="0" smtClean="0"/>
              <a:t>・</a:t>
            </a:r>
            <a:r>
              <a:rPr lang="ja-JP" altLang="ja-JP" dirty="0" smtClean="0"/>
              <a:t>事実確認の調査は、通報等がなされた従事者等の勤務する障害福祉サービス事業</a:t>
            </a:r>
            <a:endParaRPr lang="en-US" altLang="ja-JP" dirty="0" smtClean="0"/>
          </a:p>
          <a:p>
            <a:r>
              <a:rPr lang="ja-JP" altLang="en-US" dirty="0" smtClean="0"/>
              <a:t>　</a:t>
            </a:r>
            <a:r>
              <a:rPr lang="ja-JP" altLang="ja-JP" dirty="0" smtClean="0"/>
              <a:t>所等、虐待を受けたと思われる障害者に対して実施。</a:t>
            </a:r>
            <a:endParaRPr lang="en-US" altLang="ja-JP" dirty="0" smtClean="0"/>
          </a:p>
          <a:p>
            <a:r>
              <a:rPr lang="ja-JP" altLang="en-US" dirty="0" smtClean="0"/>
              <a:t>・</a:t>
            </a:r>
            <a:r>
              <a:rPr lang="ja-JP" altLang="ja-JP" dirty="0" smtClean="0"/>
              <a:t>ていねいに事実確認を行い、事案の実態や背景を慎重に見極める。</a:t>
            </a:r>
          </a:p>
          <a:p>
            <a:r>
              <a:rPr lang="ja-JP" altLang="en-US" dirty="0" smtClean="0"/>
              <a:t>・</a:t>
            </a:r>
            <a:r>
              <a:rPr lang="ja-JP" altLang="ja-JP" dirty="0" smtClean="0"/>
              <a:t>事実確認等は、障害福祉サービス事業所等の任意の協力の下に行われるもの。</a:t>
            </a:r>
          </a:p>
          <a:p>
            <a:r>
              <a:rPr lang="ja-JP" altLang="en-US" dirty="0" smtClean="0"/>
              <a:t>・</a:t>
            </a:r>
            <a:r>
              <a:rPr lang="ja-JP" altLang="ja-JP" dirty="0" smtClean="0"/>
              <a:t>協力が得られない場合などは、早期に都道府県へ報告し、都道府県と共同で事実確</a:t>
            </a:r>
            <a:endParaRPr lang="en-US" altLang="ja-JP" dirty="0" smtClean="0"/>
          </a:p>
          <a:p>
            <a:r>
              <a:rPr lang="ja-JP" altLang="en-US" dirty="0" smtClean="0"/>
              <a:t>　</a:t>
            </a:r>
            <a:r>
              <a:rPr lang="ja-JP" altLang="ja-JP" dirty="0" smtClean="0"/>
              <a:t>認を行うことも検討。</a:t>
            </a:r>
          </a:p>
          <a:p>
            <a:r>
              <a:rPr lang="ja-JP" altLang="en-US" dirty="0" smtClean="0"/>
              <a:t>・事業所等において</a:t>
            </a:r>
            <a:r>
              <a:rPr lang="ja-JP" altLang="ja-JP" dirty="0" smtClean="0"/>
              <a:t>第三者性を担保したオンブズマン制度や虐待防止委員会などの</a:t>
            </a:r>
            <a:endParaRPr lang="en-US" altLang="ja-JP" dirty="0" smtClean="0"/>
          </a:p>
          <a:p>
            <a:r>
              <a:rPr lang="ja-JP" altLang="en-US" dirty="0" smtClean="0"/>
              <a:t>　</a:t>
            </a:r>
            <a:r>
              <a:rPr lang="ja-JP" altLang="ja-JP" dirty="0" smtClean="0"/>
              <a:t>組織が整備されている場合は、市町村</a:t>
            </a:r>
            <a:r>
              <a:rPr lang="ja-JP" altLang="en-US" dirty="0" smtClean="0"/>
              <a:t>の</a:t>
            </a:r>
            <a:r>
              <a:rPr lang="ja-JP" altLang="ja-JP" dirty="0" smtClean="0"/>
              <a:t>事実確認調査とあわせ、第三者性を担保</a:t>
            </a:r>
            <a:endParaRPr lang="en-US" altLang="ja-JP" dirty="0" smtClean="0"/>
          </a:p>
          <a:p>
            <a:r>
              <a:rPr lang="ja-JP" altLang="en-US" dirty="0" smtClean="0"/>
              <a:t>　</a:t>
            </a:r>
            <a:r>
              <a:rPr lang="ja-JP" altLang="ja-JP" dirty="0" smtClean="0"/>
              <a:t>した組織が事実確認を行うことにより、運営改善に向けた取組が機能しやすくなる。</a:t>
            </a:r>
            <a:r>
              <a:rPr lang="en-US" altLang="ja-JP" dirty="0" smtClean="0"/>
              <a:t> </a:t>
            </a:r>
            <a:endParaRPr lang="ja-JP" altLang="ja-JP" dirty="0" smtClean="0"/>
          </a:p>
          <a:p>
            <a:r>
              <a:rPr lang="en-US" altLang="ja-JP" dirty="0" smtClean="0"/>
              <a:t/>
            </a:r>
            <a:br>
              <a:rPr lang="en-US" altLang="ja-JP" dirty="0" smtClean="0"/>
            </a:br>
            <a:r>
              <a:rPr lang="ja-JP" altLang="ja-JP" dirty="0" smtClean="0"/>
              <a:t>　ア　調査項目</a:t>
            </a:r>
            <a:r>
              <a:rPr lang="ja-JP" altLang="en-US" dirty="0" smtClean="0"/>
              <a:t>（</a:t>
            </a:r>
            <a:r>
              <a:rPr lang="en-US" altLang="ja-JP" dirty="0" smtClean="0"/>
              <a:t>P.77</a:t>
            </a:r>
            <a:r>
              <a:rPr lang="ja-JP" altLang="en-US" dirty="0" smtClean="0"/>
              <a:t>）</a:t>
            </a:r>
            <a:endParaRPr lang="ja-JP" altLang="ja-JP" dirty="0" smtClean="0"/>
          </a:p>
          <a:p>
            <a:r>
              <a:rPr lang="ja-JP" altLang="en-US" dirty="0" smtClean="0"/>
              <a:t>　</a:t>
            </a:r>
            <a:r>
              <a:rPr lang="en-US" altLang="ja-JP" dirty="0" smtClean="0"/>
              <a:t> (</a:t>
            </a:r>
            <a:r>
              <a:rPr lang="ja-JP" altLang="en-US" dirty="0" smtClean="0"/>
              <a:t>ｱ</a:t>
            </a:r>
            <a:r>
              <a:rPr lang="en-US" altLang="ja-JP" dirty="0" smtClean="0"/>
              <a:t>)</a:t>
            </a:r>
            <a:r>
              <a:rPr lang="ja-JP" altLang="ja-JP" dirty="0" smtClean="0"/>
              <a:t>障害者本人への調査項目例</a:t>
            </a:r>
            <a:r>
              <a:rPr lang="ja-JP" altLang="en-US" dirty="0" smtClean="0"/>
              <a:t>　　</a:t>
            </a:r>
            <a:r>
              <a:rPr lang="ja-JP" altLang="ja-JP" dirty="0" smtClean="0"/>
              <a:t>①虐待の状況　②障害者の状況　</a:t>
            </a:r>
            <a:r>
              <a:rPr lang="ja-JP" altLang="en-US" dirty="0" smtClean="0"/>
              <a:t>③</a:t>
            </a:r>
            <a:r>
              <a:rPr lang="ja-JP" altLang="ja-JP" dirty="0" smtClean="0"/>
              <a:t>障害福祉</a:t>
            </a:r>
            <a:endParaRPr lang="en-US" altLang="ja-JP" dirty="0" smtClean="0"/>
          </a:p>
          <a:p>
            <a:r>
              <a:rPr lang="ja-JP" altLang="en-US" dirty="0" smtClean="0"/>
              <a:t>　　　</a:t>
            </a:r>
            <a:r>
              <a:rPr lang="ja-JP" altLang="ja-JP" dirty="0" smtClean="0"/>
              <a:t>サービス等の利用状況</a:t>
            </a:r>
            <a:r>
              <a:rPr lang="ja-JP" altLang="en-US" dirty="0" smtClean="0"/>
              <a:t>　　④</a:t>
            </a:r>
            <a:r>
              <a:rPr lang="ja-JP" altLang="ja-JP" dirty="0" smtClean="0"/>
              <a:t>障害者の生活状況　等</a:t>
            </a:r>
          </a:p>
          <a:p>
            <a:r>
              <a:rPr lang="ja-JP" altLang="en-US" dirty="0" smtClean="0"/>
              <a:t>　</a:t>
            </a:r>
            <a:r>
              <a:rPr lang="en-US" altLang="ja-JP" dirty="0" smtClean="0"/>
              <a:t>(</a:t>
            </a:r>
            <a:r>
              <a:rPr lang="ja-JP" altLang="ja-JP" dirty="0" smtClean="0"/>
              <a:t>ｲ</a:t>
            </a:r>
            <a:r>
              <a:rPr lang="en-US" altLang="ja-JP" dirty="0" smtClean="0"/>
              <a:t>)</a:t>
            </a:r>
            <a:r>
              <a:rPr lang="ja-JP" altLang="ja-JP" dirty="0" smtClean="0"/>
              <a:t>　障害福祉サービス事業所等への調査項目例　　①当該障害者に対するサービ</a:t>
            </a:r>
            <a:endParaRPr lang="en-US" altLang="ja-JP" dirty="0" smtClean="0"/>
          </a:p>
          <a:p>
            <a:r>
              <a:rPr lang="ja-JP" altLang="en-US" dirty="0" smtClean="0"/>
              <a:t>　　　　</a:t>
            </a:r>
            <a:r>
              <a:rPr lang="ja-JP" altLang="ja-JP" dirty="0" smtClean="0"/>
              <a:t>ス提供状況　　②虐待を行った疑いのある職員の勤務状況等　③　通報等の内</a:t>
            </a:r>
            <a:endParaRPr lang="en-US" altLang="ja-JP" dirty="0" smtClean="0"/>
          </a:p>
          <a:p>
            <a:r>
              <a:rPr lang="ja-JP" altLang="en-US" dirty="0" smtClean="0"/>
              <a:t>　　　　</a:t>
            </a:r>
            <a:r>
              <a:rPr lang="ja-JP" altLang="ja-JP" dirty="0" smtClean="0"/>
              <a:t>容に係る事実確認、状況の説明　④職員の勤務体制</a:t>
            </a:r>
            <a:r>
              <a:rPr lang="ja-JP" altLang="en-US" dirty="0" smtClean="0"/>
              <a:t>　</a:t>
            </a:r>
            <a:r>
              <a:rPr lang="ja-JP" altLang="ja-JP" dirty="0" smtClean="0"/>
              <a:t>⑤　その他必要事項</a:t>
            </a:r>
            <a:r>
              <a:rPr lang="en-US" altLang="ja-JP" dirty="0" smtClean="0"/>
              <a:t> </a:t>
            </a:r>
            <a:endParaRPr lang="ja-JP" altLang="ja-JP" dirty="0" smtClean="0"/>
          </a:p>
          <a:p>
            <a:r>
              <a:rPr lang="ja-JP" altLang="ja-JP" dirty="0" smtClean="0"/>
              <a:t>　イ　調査を行う際の留意事項</a:t>
            </a:r>
          </a:p>
          <a:p>
            <a:r>
              <a:rPr lang="en-US" altLang="ja-JP" dirty="0" smtClean="0"/>
              <a:t> </a:t>
            </a:r>
            <a:r>
              <a:rPr lang="ja-JP" altLang="en-US" dirty="0" smtClean="0"/>
              <a:t>　</a:t>
            </a:r>
            <a:r>
              <a:rPr lang="ja-JP" altLang="ja-JP" dirty="0" smtClean="0"/>
              <a:t>①複数職員による訪問調査</a:t>
            </a:r>
            <a:r>
              <a:rPr lang="ja-JP" altLang="en-US" dirty="0" smtClean="0"/>
              <a:t>　</a:t>
            </a:r>
            <a:r>
              <a:rPr lang="ja-JP" altLang="ja-JP" dirty="0" smtClean="0"/>
              <a:t>②医療職の立ち会い</a:t>
            </a:r>
            <a:r>
              <a:rPr lang="ja-JP" altLang="en-US" dirty="0" smtClean="0"/>
              <a:t>　</a:t>
            </a:r>
            <a:r>
              <a:rPr lang="ja-JP" altLang="ja-JP" dirty="0" smtClean="0"/>
              <a:t>③障害者、障害福祉サービス</a:t>
            </a:r>
            <a:endParaRPr lang="en-US" altLang="ja-JP" dirty="0" smtClean="0"/>
          </a:p>
          <a:p>
            <a:r>
              <a:rPr lang="ja-JP" altLang="en-US" dirty="0" smtClean="0"/>
              <a:t>　　　</a:t>
            </a:r>
            <a:r>
              <a:rPr lang="ja-JP" altLang="ja-JP" dirty="0" smtClean="0"/>
              <a:t>事業所等への十分な説明</a:t>
            </a:r>
            <a:r>
              <a:rPr lang="ja-JP" altLang="en-US" dirty="0" smtClean="0"/>
              <a:t>　</a:t>
            </a:r>
            <a:r>
              <a:rPr lang="ja-JP" altLang="ja-JP" dirty="0" smtClean="0"/>
              <a:t>④障害者や障害者福祉施設従事者等の権利、プラ</a:t>
            </a:r>
            <a:endParaRPr lang="en-US" altLang="ja-JP" dirty="0" smtClean="0"/>
          </a:p>
          <a:p>
            <a:r>
              <a:rPr lang="ja-JP" altLang="en-US" dirty="0" smtClean="0"/>
              <a:t>　　　</a:t>
            </a:r>
            <a:r>
              <a:rPr lang="ja-JP" altLang="ja-JP" dirty="0" smtClean="0"/>
              <a:t>イバシーへの配慮</a:t>
            </a:r>
            <a:endParaRPr kumimoji="1" lang="ja-JP"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251520" y="4077072"/>
            <a:ext cx="2088232" cy="432048"/>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6" name="角丸四角形 5"/>
          <p:cNvSpPr/>
          <p:nvPr/>
        </p:nvSpPr>
        <p:spPr>
          <a:xfrm>
            <a:off x="251520" y="2996952"/>
            <a:ext cx="1944216" cy="36004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5" name="角丸四角形 4"/>
          <p:cNvSpPr/>
          <p:nvPr/>
        </p:nvSpPr>
        <p:spPr>
          <a:xfrm>
            <a:off x="251520" y="2276872"/>
            <a:ext cx="2088232" cy="36004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4" name="角丸四角形 3"/>
          <p:cNvSpPr/>
          <p:nvPr/>
        </p:nvSpPr>
        <p:spPr>
          <a:xfrm>
            <a:off x="251521" y="1556792"/>
            <a:ext cx="1800200" cy="36004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3" name="角丸四角形 2"/>
          <p:cNvSpPr/>
          <p:nvPr/>
        </p:nvSpPr>
        <p:spPr>
          <a:xfrm>
            <a:off x="251520" y="476672"/>
            <a:ext cx="2088232" cy="36004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2" name="正方形/長方形 1"/>
          <p:cNvSpPr/>
          <p:nvPr/>
        </p:nvSpPr>
        <p:spPr>
          <a:xfrm>
            <a:off x="251521" y="404666"/>
            <a:ext cx="8712968" cy="6001643"/>
          </a:xfrm>
          <a:prstGeom prst="rect">
            <a:avLst/>
          </a:prstGeom>
        </p:spPr>
        <p:txBody>
          <a:bodyPr wrap="square">
            <a:spAutoFit/>
          </a:bodyPr>
          <a:lstStyle/>
          <a:p>
            <a:r>
              <a:rPr lang="ja-JP" altLang="en-US" sz="2400" dirty="0" smtClean="0">
                <a:solidFill>
                  <a:schemeClr val="bg1"/>
                </a:solidFill>
              </a:rPr>
              <a:t>① </a:t>
            </a:r>
            <a:r>
              <a:rPr lang="ja-JP" altLang="en-US" sz="2400" dirty="0">
                <a:solidFill>
                  <a:schemeClr val="bg1"/>
                </a:solidFill>
              </a:rPr>
              <a:t>身体的</a:t>
            </a:r>
            <a:r>
              <a:rPr lang="ja-JP" altLang="en-US" sz="2400" dirty="0" smtClean="0">
                <a:solidFill>
                  <a:schemeClr val="bg1"/>
                </a:solidFill>
              </a:rPr>
              <a:t>虐待</a:t>
            </a:r>
            <a:r>
              <a:rPr lang="ja-JP" altLang="en-US" sz="2400" dirty="0"/>
              <a:t>　</a:t>
            </a:r>
            <a:r>
              <a:rPr lang="ja-JP" altLang="en-US" sz="2400" dirty="0" smtClean="0"/>
              <a:t>障害者</a:t>
            </a:r>
            <a:r>
              <a:rPr lang="ja-JP" altLang="en-US" sz="2400" dirty="0"/>
              <a:t>の身体に外傷が生じ、若しくは生じる</a:t>
            </a:r>
            <a:r>
              <a:rPr lang="ja-JP" altLang="en-US" sz="2400" dirty="0" err="1" smtClean="0"/>
              <a:t>おそ</a:t>
            </a:r>
            <a:endParaRPr lang="en-US" altLang="ja-JP" sz="2400" dirty="0" smtClean="0"/>
          </a:p>
          <a:p>
            <a:r>
              <a:rPr lang="ja-JP" altLang="en-US" sz="2400" dirty="0"/>
              <a:t>　</a:t>
            </a:r>
            <a:r>
              <a:rPr lang="ja-JP" altLang="en-US" sz="2400" dirty="0" smtClean="0"/>
              <a:t>　</a:t>
            </a:r>
            <a:r>
              <a:rPr lang="ja-JP" altLang="en-US" sz="2400" dirty="0" err="1" smtClean="0"/>
              <a:t>れの</a:t>
            </a:r>
            <a:r>
              <a:rPr lang="ja-JP" altLang="en-US" sz="2400" dirty="0" smtClean="0"/>
              <a:t>ある暴行</a:t>
            </a:r>
            <a:r>
              <a:rPr lang="ja-JP" altLang="en-US" sz="2400" dirty="0"/>
              <a:t>を加え、又は正当な理由なく障害者の身体</a:t>
            </a:r>
            <a:r>
              <a:rPr lang="ja-JP" altLang="en-US" sz="2400" dirty="0" smtClean="0"/>
              <a:t>を拘</a:t>
            </a:r>
            <a:endParaRPr lang="en-US" altLang="ja-JP" sz="2400" dirty="0" smtClean="0"/>
          </a:p>
          <a:p>
            <a:r>
              <a:rPr lang="ja-JP" altLang="en-US" sz="2400" dirty="0"/>
              <a:t>　</a:t>
            </a:r>
            <a:r>
              <a:rPr lang="ja-JP" altLang="en-US" sz="2400" dirty="0" smtClean="0"/>
              <a:t>　束</a:t>
            </a:r>
            <a:r>
              <a:rPr lang="ja-JP" altLang="en-US" sz="2400" dirty="0"/>
              <a:t>すること。</a:t>
            </a:r>
          </a:p>
          <a:p>
            <a:r>
              <a:rPr lang="ja-JP" altLang="en-US" sz="2400" dirty="0">
                <a:solidFill>
                  <a:schemeClr val="bg1"/>
                </a:solidFill>
              </a:rPr>
              <a:t>② 性的</a:t>
            </a:r>
            <a:r>
              <a:rPr lang="ja-JP" altLang="en-US" sz="2400" dirty="0" smtClean="0">
                <a:solidFill>
                  <a:schemeClr val="bg1"/>
                </a:solidFill>
              </a:rPr>
              <a:t>虐待</a:t>
            </a:r>
            <a:r>
              <a:rPr lang="ja-JP" altLang="en-US" sz="2400" dirty="0"/>
              <a:t>　</a:t>
            </a:r>
            <a:r>
              <a:rPr lang="ja-JP" altLang="en-US" sz="2400" dirty="0" smtClean="0"/>
              <a:t>障害者</a:t>
            </a:r>
            <a:r>
              <a:rPr lang="ja-JP" altLang="en-US" sz="2400" dirty="0"/>
              <a:t>にわいせつな行為をすること又は障害者を</a:t>
            </a:r>
            <a:r>
              <a:rPr lang="ja-JP" altLang="en-US" sz="2400" dirty="0" smtClean="0"/>
              <a:t>し</a:t>
            </a:r>
            <a:endParaRPr lang="en-US" altLang="ja-JP" sz="2400" dirty="0" smtClean="0"/>
          </a:p>
          <a:p>
            <a:r>
              <a:rPr lang="ja-JP" altLang="en-US" sz="2400" dirty="0"/>
              <a:t>　</a:t>
            </a:r>
            <a:r>
              <a:rPr lang="ja-JP" altLang="en-US" sz="2400" dirty="0" smtClean="0"/>
              <a:t>　てわいせつ</a:t>
            </a:r>
            <a:r>
              <a:rPr lang="ja-JP" altLang="en-US" sz="2400" dirty="0"/>
              <a:t>な行為をさせること。</a:t>
            </a:r>
          </a:p>
          <a:p>
            <a:r>
              <a:rPr lang="ja-JP" altLang="en-US" sz="2400" dirty="0">
                <a:solidFill>
                  <a:schemeClr val="bg1"/>
                </a:solidFill>
              </a:rPr>
              <a:t>③ 心理的</a:t>
            </a:r>
            <a:r>
              <a:rPr lang="ja-JP" altLang="en-US" sz="2400" dirty="0" smtClean="0">
                <a:solidFill>
                  <a:schemeClr val="bg1"/>
                </a:solidFill>
              </a:rPr>
              <a:t>虐待　</a:t>
            </a:r>
            <a:r>
              <a:rPr lang="ja-JP" altLang="en-US" sz="2400" dirty="0" smtClean="0"/>
              <a:t>障害者</a:t>
            </a:r>
            <a:r>
              <a:rPr lang="ja-JP" altLang="en-US" sz="2400" dirty="0"/>
              <a:t>に対する著しい暴言又は著しく拒絶的な</a:t>
            </a:r>
            <a:r>
              <a:rPr lang="ja-JP" altLang="en-US" sz="2400" dirty="0" smtClean="0"/>
              <a:t>対</a:t>
            </a:r>
            <a:endParaRPr lang="en-US" altLang="ja-JP" sz="2400" dirty="0" smtClean="0"/>
          </a:p>
          <a:p>
            <a:r>
              <a:rPr lang="ja-JP" altLang="en-US" sz="2400" dirty="0"/>
              <a:t>　</a:t>
            </a:r>
            <a:r>
              <a:rPr lang="ja-JP" altLang="en-US" sz="2400" dirty="0" smtClean="0"/>
              <a:t>　応その他の</a:t>
            </a:r>
            <a:r>
              <a:rPr lang="ja-JP" altLang="en-US" sz="2400" dirty="0"/>
              <a:t>障害者に著しい心理的外傷を与える言動を行うこと。</a:t>
            </a:r>
          </a:p>
          <a:p>
            <a:r>
              <a:rPr lang="ja-JP" altLang="en-US" sz="2400" dirty="0">
                <a:solidFill>
                  <a:schemeClr val="bg1"/>
                </a:solidFill>
              </a:rPr>
              <a:t>④ 放棄・</a:t>
            </a:r>
            <a:r>
              <a:rPr lang="ja-JP" altLang="en-US" sz="2400" dirty="0" smtClean="0">
                <a:solidFill>
                  <a:schemeClr val="bg1"/>
                </a:solidFill>
              </a:rPr>
              <a:t>放任</a:t>
            </a:r>
            <a:r>
              <a:rPr lang="ja-JP" altLang="en-US" sz="2400" dirty="0"/>
              <a:t>　</a:t>
            </a:r>
            <a:r>
              <a:rPr lang="ja-JP" altLang="en-US" sz="2400" dirty="0" smtClean="0"/>
              <a:t>障害者</a:t>
            </a:r>
            <a:r>
              <a:rPr lang="ja-JP" altLang="en-US" sz="2400" dirty="0"/>
              <a:t>を衰弱させるような著しい減食、長時間の</a:t>
            </a:r>
            <a:r>
              <a:rPr lang="ja-JP" altLang="en-US" sz="2400" dirty="0" smtClean="0"/>
              <a:t>放</a:t>
            </a:r>
            <a:endParaRPr lang="en-US" altLang="ja-JP" sz="2400" dirty="0" smtClean="0"/>
          </a:p>
          <a:p>
            <a:r>
              <a:rPr lang="ja-JP" altLang="en-US" sz="2400" dirty="0"/>
              <a:t>　</a:t>
            </a:r>
            <a:r>
              <a:rPr lang="ja-JP" altLang="en-US" sz="2400" dirty="0" smtClean="0"/>
              <a:t>　置</a:t>
            </a:r>
            <a:r>
              <a:rPr lang="ja-JP" altLang="en-US" sz="2400" dirty="0"/>
              <a:t>、</a:t>
            </a:r>
            <a:r>
              <a:rPr lang="ja-JP" altLang="en-US" sz="2400" dirty="0" smtClean="0"/>
              <a:t>養護者</a:t>
            </a:r>
            <a:r>
              <a:rPr lang="ja-JP" altLang="en-US" sz="2400" dirty="0"/>
              <a:t>以外の同居人による①から③までに掲げる行為と</a:t>
            </a:r>
            <a:r>
              <a:rPr lang="ja-JP" altLang="en-US" sz="2400" dirty="0" smtClean="0"/>
              <a:t>同</a:t>
            </a:r>
            <a:endParaRPr lang="en-US" altLang="ja-JP" sz="2400" dirty="0" smtClean="0"/>
          </a:p>
          <a:p>
            <a:r>
              <a:rPr lang="ja-JP" altLang="en-US" sz="2400" dirty="0"/>
              <a:t>　</a:t>
            </a:r>
            <a:r>
              <a:rPr lang="ja-JP" altLang="en-US" sz="2400" dirty="0" smtClean="0"/>
              <a:t>　様の行為</a:t>
            </a:r>
            <a:r>
              <a:rPr lang="ja-JP" altLang="en-US" sz="2400" dirty="0"/>
              <a:t>の放置等養護を著しく怠ること。</a:t>
            </a:r>
          </a:p>
          <a:p>
            <a:r>
              <a:rPr lang="ja-JP" altLang="en-US" sz="2400" dirty="0">
                <a:solidFill>
                  <a:schemeClr val="bg1"/>
                </a:solidFill>
              </a:rPr>
              <a:t>⑤ 経済的</a:t>
            </a:r>
            <a:r>
              <a:rPr lang="ja-JP" altLang="en-US" sz="2400" dirty="0" smtClean="0">
                <a:solidFill>
                  <a:schemeClr val="bg1"/>
                </a:solidFill>
              </a:rPr>
              <a:t>虐待</a:t>
            </a:r>
            <a:r>
              <a:rPr lang="ja-JP" altLang="en-US" sz="2400" dirty="0"/>
              <a:t>　</a:t>
            </a:r>
            <a:r>
              <a:rPr lang="ja-JP" altLang="en-US" sz="2400" dirty="0" smtClean="0"/>
              <a:t>養護者</a:t>
            </a:r>
            <a:r>
              <a:rPr lang="ja-JP" altLang="en-US" sz="2400" dirty="0"/>
              <a:t>又は障害者の親族が当該障害者の財産</a:t>
            </a:r>
            <a:r>
              <a:rPr lang="ja-JP" altLang="en-US" sz="2400" dirty="0" smtClean="0"/>
              <a:t>を</a:t>
            </a:r>
            <a:endParaRPr lang="en-US" altLang="ja-JP" sz="2400" dirty="0" smtClean="0"/>
          </a:p>
          <a:p>
            <a:r>
              <a:rPr lang="ja-JP" altLang="en-US" sz="2400" dirty="0"/>
              <a:t>　</a:t>
            </a:r>
            <a:r>
              <a:rPr lang="ja-JP" altLang="en-US" sz="2400" dirty="0" smtClean="0"/>
              <a:t>　不当</a:t>
            </a:r>
            <a:r>
              <a:rPr lang="ja-JP" altLang="en-US" sz="2400" dirty="0"/>
              <a:t>に</a:t>
            </a:r>
            <a:r>
              <a:rPr lang="ja-JP" altLang="en-US" sz="2400" dirty="0" smtClean="0"/>
              <a:t>処分する</a:t>
            </a:r>
            <a:r>
              <a:rPr lang="ja-JP" altLang="en-US" sz="2400" dirty="0"/>
              <a:t>ことその他当該障害者から不当に財産上の</a:t>
            </a:r>
            <a:r>
              <a:rPr lang="ja-JP" altLang="en-US" sz="2400" dirty="0" smtClean="0"/>
              <a:t>利</a:t>
            </a:r>
            <a:endParaRPr lang="en-US" altLang="ja-JP" sz="2400" dirty="0" smtClean="0"/>
          </a:p>
          <a:p>
            <a:r>
              <a:rPr lang="ja-JP" altLang="en-US" sz="2400" dirty="0"/>
              <a:t>　</a:t>
            </a:r>
            <a:r>
              <a:rPr lang="ja-JP" altLang="en-US" sz="2400" dirty="0" smtClean="0"/>
              <a:t>　益</a:t>
            </a:r>
            <a:r>
              <a:rPr lang="ja-JP" altLang="en-US" sz="2400" dirty="0"/>
              <a:t>を得る</a:t>
            </a:r>
            <a:r>
              <a:rPr lang="ja-JP" altLang="en-US" sz="2400" dirty="0" smtClean="0"/>
              <a:t>こと（障害者の親族による行為が含まれる）。</a:t>
            </a:r>
            <a:endParaRPr lang="ja-JP" altLang="en-US" sz="2400" dirty="0"/>
          </a:p>
          <a:p>
            <a:endParaRPr lang="en-US" altLang="ja-JP" sz="2400" dirty="0" smtClean="0"/>
          </a:p>
          <a:p>
            <a:r>
              <a:rPr lang="en-US" altLang="ja-JP" sz="2400" dirty="0"/>
              <a:t>※</a:t>
            </a:r>
            <a:r>
              <a:rPr lang="ja-JP" altLang="en-US" sz="2400" dirty="0" smtClean="0"/>
              <a:t>１８歳</a:t>
            </a:r>
            <a:r>
              <a:rPr lang="ja-JP" altLang="en-US" sz="2400" dirty="0"/>
              <a:t>未満の障害児に対する養護者</a:t>
            </a:r>
            <a:r>
              <a:rPr lang="ja-JP" altLang="en-US" sz="2400" dirty="0" smtClean="0"/>
              <a:t>虐待の通報の受理や通報</a:t>
            </a:r>
            <a:endParaRPr lang="en-US" altLang="ja-JP" sz="2400" dirty="0" smtClean="0"/>
          </a:p>
          <a:p>
            <a:r>
              <a:rPr lang="ja-JP" altLang="en-US" sz="2400" dirty="0" smtClean="0"/>
              <a:t>　　に対する虐待対応は</a:t>
            </a:r>
            <a:r>
              <a:rPr lang="ja-JP" altLang="en-US" sz="2400" dirty="0"/>
              <a:t>、児童虐待防止法が</a:t>
            </a:r>
            <a:r>
              <a:rPr lang="ja-JP" altLang="en-US" sz="2400" dirty="0" smtClean="0"/>
              <a:t>適用。</a:t>
            </a:r>
            <a:endParaRPr lang="ja-JP" altLang="en-US" sz="2400"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179512" y="188640"/>
            <a:ext cx="3888432" cy="504056"/>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
        <p:nvSpPr>
          <p:cNvPr id="3" name="正方形/長方形 2"/>
          <p:cNvSpPr/>
          <p:nvPr/>
        </p:nvSpPr>
        <p:spPr>
          <a:xfrm>
            <a:off x="251520" y="2564904"/>
            <a:ext cx="8568952" cy="2304256"/>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smtClean="0">
                <a:solidFill>
                  <a:schemeClr val="tx1"/>
                </a:solidFill>
              </a:rPr>
              <a:t>　</a:t>
            </a:r>
            <a:r>
              <a:rPr lang="ja-JP" altLang="ja-JP" dirty="0" smtClean="0">
                <a:solidFill>
                  <a:schemeClr val="tx1"/>
                </a:solidFill>
              </a:rPr>
              <a:t>都道府県に報告すべき事項（案）</a:t>
            </a:r>
          </a:p>
          <a:p>
            <a:r>
              <a:rPr lang="ja-JP" altLang="en-US" dirty="0" smtClean="0">
                <a:solidFill>
                  <a:schemeClr val="tx1"/>
                </a:solidFill>
              </a:rPr>
              <a:t>　</a:t>
            </a:r>
            <a:r>
              <a:rPr lang="ja-JP" altLang="ja-JP" dirty="0" smtClean="0">
                <a:solidFill>
                  <a:schemeClr val="tx1"/>
                </a:solidFill>
              </a:rPr>
              <a:t>１ 　障害者福祉施設等の名称、所在地及び種別 </a:t>
            </a:r>
          </a:p>
          <a:p>
            <a:pPr marL="342900" indent="-342900"/>
            <a:r>
              <a:rPr lang="ja-JP" altLang="en-US" dirty="0" smtClean="0">
                <a:solidFill>
                  <a:schemeClr val="tx1"/>
                </a:solidFill>
              </a:rPr>
              <a:t>　２　</a:t>
            </a:r>
            <a:r>
              <a:rPr lang="ja-JP" altLang="ja-JP" dirty="0" smtClean="0">
                <a:solidFill>
                  <a:schemeClr val="tx1"/>
                </a:solidFill>
              </a:rPr>
              <a:t>虐待を受けた又は受けたと思われる障害者の性別、年齢、障害の種類及び障害</a:t>
            </a:r>
            <a:endParaRPr lang="en-US" altLang="ja-JP" dirty="0" smtClean="0">
              <a:solidFill>
                <a:schemeClr val="tx1"/>
              </a:solidFill>
            </a:endParaRPr>
          </a:p>
          <a:p>
            <a:pPr marL="342900" indent="-342900"/>
            <a:r>
              <a:rPr lang="ja-JP" altLang="en-US" dirty="0" smtClean="0">
                <a:solidFill>
                  <a:schemeClr val="tx1"/>
                </a:solidFill>
              </a:rPr>
              <a:t>　　　</a:t>
            </a:r>
            <a:r>
              <a:rPr lang="ja-JP" altLang="ja-JP" dirty="0" smtClean="0">
                <a:solidFill>
                  <a:schemeClr val="tx1"/>
                </a:solidFill>
              </a:rPr>
              <a:t>程度区分その他の心身の状況 </a:t>
            </a:r>
          </a:p>
          <a:p>
            <a:r>
              <a:rPr lang="ja-JP" altLang="en-US" dirty="0" smtClean="0">
                <a:solidFill>
                  <a:schemeClr val="tx1"/>
                </a:solidFill>
              </a:rPr>
              <a:t>　３　</a:t>
            </a:r>
            <a:r>
              <a:rPr lang="ja-JP" altLang="ja-JP" dirty="0" smtClean="0">
                <a:solidFill>
                  <a:schemeClr val="tx1"/>
                </a:solidFill>
              </a:rPr>
              <a:t>虐待の種別、内容及び発生要因 </a:t>
            </a:r>
          </a:p>
          <a:p>
            <a:r>
              <a:rPr lang="ja-JP" altLang="en-US" dirty="0" smtClean="0">
                <a:solidFill>
                  <a:schemeClr val="tx1"/>
                </a:solidFill>
              </a:rPr>
              <a:t>　４　</a:t>
            </a:r>
            <a:r>
              <a:rPr lang="ja-JP" altLang="ja-JP" dirty="0" smtClean="0">
                <a:solidFill>
                  <a:schemeClr val="tx1"/>
                </a:solidFill>
              </a:rPr>
              <a:t>虐待を行った障害者福祉施設従事者等の氏名、生年月日及び職種 </a:t>
            </a:r>
          </a:p>
          <a:p>
            <a:r>
              <a:rPr lang="ja-JP" altLang="en-US" dirty="0" smtClean="0">
                <a:solidFill>
                  <a:schemeClr val="tx1"/>
                </a:solidFill>
              </a:rPr>
              <a:t>　５　</a:t>
            </a:r>
            <a:r>
              <a:rPr lang="ja-JP" altLang="ja-JP" dirty="0" smtClean="0">
                <a:solidFill>
                  <a:schemeClr val="tx1"/>
                </a:solidFill>
              </a:rPr>
              <a:t>市町村が行った対応 </a:t>
            </a:r>
          </a:p>
          <a:p>
            <a:r>
              <a:rPr lang="ja-JP" altLang="en-US" dirty="0" smtClean="0">
                <a:solidFill>
                  <a:schemeClr val="tx1"/>
                </a:solidFill>
              </a:rPr>
              <a:t>　６　</a:t>
            </a:r>
            <a:r>
              <a:rPr lang="ja-JP" altLang="ja-JP" dirty="0" smtClean="0">
                <a:solidFill>
                  <a:schemeClr val="tx1"/>
                </a:solidFill>
              </a:rPr>
              <a:t>虐待が行われた障害者施設等において改善措置が採られている場合はその内容 </a:t>
            </a:r>
          </a:p>
        </p:txBody>
      </p:sp>
      <p:sp>
        <p:nvSpPr>
          <p:cNvPr id="2" name="テキスト ボックス 1"/>
          <p:cNvSpPr txBox="1"/>
          <p:nvPr/>
        </p:nvSpPr>
        <p:spPr>
          <a:xfrm>
            <a:off x="395537" y="260648"/>
            <a:ext cx="8352928" cy="2308324"/>
          </a:xfrm>
          <a:prstGeom prst="rect">
            <a:avLst/>
          </a:prstGeom>
          <a:noFill/>
        </p:spPr>
        <p:txBody>
          <a:bodyPr wrap="square" rtlCol="0">
            <a:spAutoFit/>
          </a:bodyPr>
          <a:lstStyle/>
          <a:p>
            <a:r>
              <a:rPr lang="ja-JP" altLang="ja-JP" dirty="0" smtClean="0">
                <a:solidFill>
                  <a:schemeClr val="bg1"/>
                </a:solidFill>
              </a:rPr>
              <a:t>（３）市町村から都道府県への報告</a:t>
            </a:r>
            <a:endParaRPr lang="en-US" altLang="ja-JP" dirty="0" smtClean="0">
              <a:solidFill>
                <a:schemeClr val="bg1"/>
              </a:solidFill>
            </a:endParaRPr>
          </a:p>
          <a:p>
            <a:endParaRPr lang="ja-JP" altLang="ja-JP" dirty="0" smtClean="0"/>
          </a:p>
          <a:p>
            <a:r>
              <a:rPr lang="en-US" altLang="ja-JP" dirty="0" smtClean="0"/>
              <a:t> </a:t>
            </a:r>
            <a:r>
              <a:rPr lang="ja-JP" altLang="ja-JP" dirty="0" smtClean="0"/>
              <a:t>　</a:t>
            </a:r>
            <a:r>
              <a:rPr lang="ja-JP" altLang="en-US" dirty="0" smtClean="0"/>
              <a:t>・</a:t>
            </a:r>
            <a:r>
              <a:rPr lang="ja-JP" altLang="ja-JP" dirty="0" smtClean="0"/>
              <a:t>市町村は、障害者福祉施設従事者等による障害者虐待に関する通報等を受けた</a:t>
            </a:r>
            <a:endParaRPr lang="en-US" altLang="ja-JP" dirty="0" smtClean="0"/>
          </a:p>
          <a:p>
            <a:r>
              <a:rPr lang="ja-JP" altLang="en-US" dirty="0" smtClean="0"/>
              <a:t>　　</a:t>
            </a:r>
            <a:r>
              <a:rPr lang="ja-JP" altLang="ja-JP" dirty="0" smtClean="0"/>
              <a:t>場合、虐待に関する事項を都道府県に報告すること（第</a:t>
            </a:r>
            <a:r>
              <a:rPr lang="en-US" altLang="ja-JP" dirty="0" smtClean="0"/>
              <a:t>17</a:t>
            </a:r>
            <a:r>
              <a:rPr lang="ja-JP" altLang="ja-JP" dirty="0" smtClean="0"/>
              <a:t>条）。</a:t>
            </a:r>
            <a:endParaRPr lang="en-US" altLang="ja-JP" dirty="0" smtClean="0"/>
          </a:p>
          <a:p>
            <a:r>
              <a:rPr lang="ja-JP" altLang="en-US" dirty="0" smtClean="0"/>
              <a:t>　 ・</a:t>
            </a:r>
            <a:r>
              <a:rPr lang="ja-JP" altLang="ja-JP" dirty="0" smtClean="0"/>
              <a:t>都道府県に報告する情報は、通報のあった全ての事案ではなく、障害者福祉施設</a:t>
            </a:r>
            <a:endParaRPr lang="en-US" altLang="ja-JP" dirty="0" smtClean="0"/>
          </a:p>
          <a:p>
            <a:r>
              <a:rPr lang="ja-JP" altLang="en-US" dirty="0" smtClean="0"/>
              <a:t>　　</a:t>
            </a:r>
            <a:r>
              <a:rPr lang="ja-JP" altLang="ja-JP" dirty="0" smtClean="0"/>
              <a:t>従事者等による虐待の事実が確認できた事案。</a:t>
            </a:r>
          </a:p>
          <a:p>
            <a:r>
              <a:rPr lang="ja-JP" altLang="en-US" dirty="0" smtClean="0"/>
              <a:t>　 ・</a:t>
            </a:r>
            <a:r>
              <a:rPr lang="ja-JP" altLang="ja-JP" dirty="0" smtClean="0"/>
              <a:t>悪質なケース等で、都道府県による迅速な権限発動が求められる場合には、速や</a:t>
            </a:r>
            <a:endParaRPr lang="en-US" altLang="ja-JP" dirty="0" smtClean="0"/>
          </a:p>
          <a:p>
            <a:r>
              <a:rPr lang="ja-JP" altLang="en-US" dirty="0" smtClean="0"/>
              <a:t>　　</a:t>
            </a:r>
            <a:r>
              <a:rPr lang="ja-JP" altLang="ja-JP" dirty="0" smtClean="0"/>
              <a:t>かに市町村から都道府県に報告する。</a:t>
            </a:r>
          </a:p>
        </p:txBody>
      </p:sp>
      <p:sp>
        <p:nvSpPr>
          <p:cNvPr id="4" name="テキスト ボックス 3"/>
          <p:cNvSpPr txBox="1"/>
          <p:nvPr/>
        </p:nvSpPr>
        <p:spPr>
          <a:xfrm>
            <a:off x="395536" y="4941168"/>
            <a:ext cx="8280920" cy="1754326"/>
          </a:xfrm>
          <a:prstGeom prst="rect">
            <a:avLst/>
          </a:prstGeom>
          <a:noFill/>
        </p:spPr>
        <p:txBody>
          <a:bodyPr wrap="square" rtlCol="0">
            <a:spAutoFit/>
          </a:bodyPr>
          <a:lstStyle/>
          <a:p>
            <a:r>
              <a:rPr lang="ja-JP" altLang="ja-JP" dirty="0" smtClean="0"/>
              <a:t>（４）都道府県による事実の確認</a:t>
            </a:r>
          </a:p>
          <a:p>
            <a:r>
              <a:rPr lang="en-US" altLang="ja-JP" dirty="0" smtClean="0"/>
              <a:t> </a:t>
            </a:r>
            <a:r>
              <a:rPr lang="ja-JP" altLang="en-US" dirty="0" smtClean="0"/>
              <a:t>　・</a:t>
            </a:r>
            <a:r>
              <a:rPr lang="ja-JP" altLang="ja-JP" dirty="0" smtClean="0"/>
              <a:t>市町村からの報告を受けた都道府県は、市町村によって障害者虐待の事実確認</a:t>
            </a:r>
            <a:endParaRPr lang="en-US" altLang="ja-JP" dirty="0" smtClean="0"/>
          </a:p>
          <a:p>
            <a:r>
              <a:rPr lang="ja-JP" altLang="en-US" dirty="0" smtClean="0"/>
              <a:t>　　</a:t>
            </a:r>
            <a:r>
              <a:rPr lang="ja-JP" altLang="ja-JP" dirty="0" smtClean="0"/>
              <a:t>がされていないときなど、報告に係る障害福祉サービス事業所等に対して、事実</a:t>
            </a:r>
            <a:endParaRPr lang="en-US" altLang="ja-JP" dirty="0" smtClean="0"/>
          </a:p>
          <a:p>
            <a:r>
              <a:rPr lang="ja-JP" altLang="en-US" dirty="0" smtClean="0"/>
              <a:t>　　</a:t>
            </a:r>
            <a:r>
              <a:rPr lang="ja-JP" altLang="ja-JP" dirty="0" smtClean="0"/>
              <a:t>確認のための調査を実施。</a:t>
            </a:r>
          </a:p>
          <a:p>
            <a:r>
              <a:rPr lang="ja-JP" altLang="en-US" dirty="0" smtClean="0"/>
              <a:t>　・</a:t>
            </a:r>
            <a:r>
              <a:rPr lang="ja-JP" altLang="ja-JP" dirty="0" smtClean="0"/>
              <a:t>調査の際には、当該通報等に係る障害者についての支給決定を行った市町村に</a:t>
            </a:r>
            <a:endParaRPr lang="en-US" altLang="ja-JP" dirty="0" smtClean="0"/>
          </a:p>
          <a:p>
            <a:r>
              <a:rPr lang="ja-JP" altLang="en-US" dirty="0" smtClean="0"/>
              <a:t>　　</a:t>
            </a:r>
            <a:r>
              <a:rPr lang="ja-JP" altLang="ja-JP" dirty="0" smtClean="0"/>
              <a:t>調査への同行を依頼するなど連携して対応。</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179513" y="188640"/>
            <a:ext cx="6840760" cy="504056"/>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95536" y="260650"/>
            <a:ext cx="8424936" cy="3693319"/>
          </a:xfrm>
          <a:prstGeom prst="rect">
            <a:avLst/>
          </a:prstGeom>
          <a:noFill/>
        </p:spPr>
        <p:txBody>
          <a:bodyPr wrap="square" rtlCol="0">
            <a:spAutoFit/>
          </a:bodyPr>
          <a:lstStyle/>
          <a:p>
            <a:r>
              <a:rPr lang="ja-JP" altLang="ja-JP" dirty="0" smtClean="0">
                <a:solidFill>
                  <a:schemeClr val="bg1"/>
                </a:solidFill>
              </a:rPr>
              <a:t>（５）社会福祉法及び障害者自立支援法の規定による権限の行使</a:t>
            </a:r>
            <a:endParaRPr lang="en-US" altLang="ja-JP" dirty="0" smtClean="0">
              <a:solidFill>
                <a:schemeClr val="bg1"/>
              </a:solidFill>
            </a:endParaRPr>
          </a:p>
          <a:p>
            <a:endParaRPr lang="ja-JP" altLang="ja-JP" dirty="0" smtClean="0"/>
          </a:p>
          <a:p>
            <a:r>
              <a:rPr lang="ja-JP" altLang="ja-JP" dirty="0" smtClean="0"/>
              <a:t>　</a:t>
            </a:r>
            <a:r>
              <a:rPr lang="ja-JP" altLang="en-US" dirty="0" smtClean="0"/>
              <a:t>・</a:t>
            </a:r>
            <a:r>
              <a:rPr lang="ja-JP" altLang="ja-JP" dirty="0" smtClean="0"/>
              <a:t>障害者虐待の防止と虐待を受けた障害者の保護を図るため、市町村長又は都道</a:t>
            </a:r>
            <a:endParaRPr lang="en-US" altLang="ja-JP" dirty="0" smtClean="0"/>
          </a:p>
          <a:p>
            <a:r>
              <a:rPr lang="ja-JP" altLang="en-US" dirty="0" smtClean="0"/>
              <a:t>　　</a:t>
            </a:r>
            <a:r>
              <a:rPr lang="ja-JP" altLang="ja-JP" dirty="0" smtClean="0"/>
              <a:t>府県知事は、社会福祉法及び障害者自立支援法に規定された権限を適切に行使</a:t>
            </a:r>
            <a:endParaRPr lang="en-US" altLang="ja-JP" dirty="0" smtClean="0"/>
          </a:p>
          <a:p>
            <a:r>
              <a:rPr lang="ja-JP" altLang="en-US" dirty="0" smtClean="0"/>
              <a:t>　　</a:t>
            </a:r>
            <a:r>
              <a:rPr lang="ja-JP" altLang="ja-JP" dirty="0" smtClean="0"/>
              <a:t>し、対応を図ること</a:t>
            </a:r>
            <a:r>
              <a:rPr lang="ja-JP" altLang="en-US" dirty="0" smtClean="0"/>
              <a:t>を</a:t>
            </a:r>
            <a:r>
              <a:rPr lang="ja-JP" altLang="ja-JP" dirty="0" smtClean="0"/>
              <a:t>規定（第</a:t>
            </a:r>
            <a:r>
              <a:rPr lang="en-US" altLang="ja-JP" dirty="0" smtClean="0"/>
              <a:t>19</a:t>
            </a:r>
            <a:r>
              <a:rPr lang="ja-JP" altLang="ja-JP" dirty="0" smtClean="0"/>
              <a:t>条）。</a:t>
            </a:r>
          </a:p>
          <a:p>
            <a:r>
              <a:rPr lang="ja-JP" altLang="en-US" dirty="0" smtClean="0"/>
              <a:t>　・</a:t>
            </a:r>
            <a:r>
              <a:rPr lang="ja-JP" altLang="ja-JP" dirty="0" smtClean="0"/>
              <a:t>障害者福祉施設従事者等による障害者虐待が強く疑われる場合には、当該施設</a:t>
            </a:r>
            <a:endParaRPr lang="en-US" altLang="ja-JP" dirty="0" smtClean="0"/>
          </a:p>
          <a:p>
            <a:r>
              <a:rPr lang="ja-JP" altLang="en-US" dirty="0" smtClean="0"/>
              <a:t>　　</a:t>
            </a:r>
            <a:r>
              <a:rPr lang="ja-JP" altLang="ja-JP" dirty="0" smtClean="0"/>
              <a:t>等から報告徴収を受けて事実を確認し、障害者虐待が認められた場合には、市</a:t>
            </a:r>
            <a:endParaRPr lang="en-US" altLang="ja-JP" dirty="0" smtClean="0"/>
          </a:p>
          <a:p>
            <a:r>
              <a:rPr lang="ja-JP" altLang="en-US" dirty="0" smtClean="0"/>
              <a:t>　　</a:t>
            </a:r>
            <a:r>
              <a:rPr lang="ja-JP" altLang="ja-JP" dirty="0" smtClean="0"/>
              <a:t>町村又は都道府県は、改善を図るよう</a:t>
            </a:r>
            <a:r>
              <a:rPr lang="ja-JP" altLang="en-US" dirty="0" smtClean="0"/>
              <a:t>指導</a:t>
            </a:r>
            <a:r>
              <a:rPr lang="ja-JP" altLang="ja-JP" dirty="0" smtClean="0"/>
              <a:t>。</a:t>
            </a:r>
          </a:p>
          <a:p>
            <a:r>
              <a:rPr lang="ja-JP" altLang="en-US" dirty="0" smtClean="0"/>
              <a:t>　・</a:t>
            </a:r>
            <a:r>
              <a:rPr lang="ja-JP" altLang="ja-JP" dirty="0" smtClean="0"/>
              <a:t>指導に従わない場合には、別表</a:t>
            </a:r>
            <a:r>
              <a:rPr lang="ja-JP" altLang="en-US" dirty="0" smtClean="0"/>
              <a:t>（</a:t>
            </a:r>
            <a:r>
              <a:rPr lang="en-US" altLang="ja-JP" dirty="0" smtClean="0"/>
              <a:t>P.84</a:t>
            </a:r>
            <a:r>
              <a:rPr lang="ja-JP" altLang="en-US" dirty="0" smtClean="0"/>
              <a:t>～</a:t>
            </a:r>
            <a:r>
              <a:rPr lang="en-US" altLang="ja-JP" dirty="0" smtClean="0"/>
              <a:t>86</a:t>
            </a:r>
            <a:r>
              <a:rPr lang="ja-JP" altLang="en-US" dirty="0" smtClean="0"/>
              <a:t>）</a:t>
            </a:r>
            <a:r>
              <a:rPr lang="ja-JP" altLang="ja-JP" dirty="0" smtClean="0"/>
              <a:t>に掲げる社会福祉法及び障害者自立</a:t>
            </a:r>
            <a:endParaRPr lang="en-US" altLang="ja-JP" dirty="0" smtClean="0"/>
          </a:p>
          <a:p>
            <a:r>
              <a:rPr lang="ja-JP" altLang="en-US" dirty="0" smtClean="0"/>
              <a:t>　　</a:t>
            </a:r>
            <a:r>
              <a:rPr lang="ja-JP" altLang="ja-JP" dirty="0" smtClean="0"/>
              <a:t>支援法に基づく勧告・命令、指定の取消し処分などの権限を適切に行使すること</a:t>
            </a:r>
            <a:endParaRPr lang="en-US" altLang="ja-JP" dirty="0" smtClean="0"/>
          </a:p>
          <a:p>
            <a:r>
              <a:rPr lang="ja-JP" altLang="en-US" dirty="0" smtClean="0"/>
              <a:t>　　</a:t>
            </a:r>
            <a:r>
              <a:rPr lang="ja-JP" altLang="ja-JP" dirty="0" smtClean="0"/>
              <a:t>により、障害者の保護を図</a:t>
            </a:r>
            <a:r>
              <a:rPr lang="ja-JP" altLang="en-US" dirty="0" smtClean="0"/>
              <a:t>る</a:t>
            </a:r>
            <a:r>
              <a:rPr lang="ja-JP" altLang="ja-JP" dirty="0" smtClean="0"/>
              <a:t>。</a:t>
            </a:r>
          </a:p>
          <a:p>
            <a:endParaRPr lang="ja-JP" altLang="en-US" dirty="0" smtClean="0"/>
          </a:p>
          <a:p>
            <a:endParaRPr kumimoji="1" lang="ja-JP" altLang="en-US"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p:cNvPicPr>
            <a:picLocks noChangeAspect="1" noChangeArrowheads="1"/>
          </p:cNvPicPr>
          <p:nvPr/>
        </p:nvPicPr>
        <p:blipFill>
          <a:blip r:embed="rId2" cstate="print"/>
          <a:srcRect/>
          <a:stretch>
            <a:fillRect/>
          </a:stretch>
        </p:blipFill>
        <p:spPr bwMode="auto">
          <a:xfrm>
            <a:off x="395536" y="980728"/>
            <a:ext cx="8343900" cy="3894137"/>
          </a:xfrm>
          <a:prstGeom prst="rect">
            <a:avLst/>
          </a:prstGeom>
          <a:noFill/>
          <a:ln w="9525">
            <a:noFill/>
            <a:miter lim="800000"/>
            <a:headEnd/>
            <a:tailEnd/>
          </a:ln>
          <a:effectLst/>
        </p:spPr>
      </p:pic>
      <p:sp>
        <p:nvSpPr>
          <p:cNvPr id="12" name="角丸四角形 11"/>
          <p:cNvSpPr/>
          <p:nvPr/>
        </p:nvSpPr>
        <p:spPr>
          <a:xfrm>
            <a:off x="539552" y="332656"/>
            <a:ext cx="7992888" cy="504056"/>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ja-JP" altLang="ja-JP" sz="2000" dirty="0" smtClean="0"/>
              <a:t>【別表】社会福祉法・障害者自立支援法による権限規定</a:t>
            </a:r>
            <a:r>
              <a:rPr lang="en-US" altLang="ja-JP" sz="2000" dirty="0" smtClean="0"/>
              <a:t> </a:t>
            </a:r>
            <a:r>
              <a:rPr lang="ja-JP" altLang="en-US" sz="2000" dirty="0" smtClean="0"/>
              <a:t>　（</a:t>
            </a:r>
            <a:r>
              <a:rPr lang="en-US" altLang="ja-JP" sz="2000" dirty="0" smtClean="0"/>
              <a:t>P.84</a:t>
            </a:r>
            <a:r>
              <a:rPr lang="ja-JP" altLang="en-US" sz="2000" dirty="0" smtClean="0"/>
              <a:t>～</a:t>
            </a:r>
            <a:r>
              <a:rPr lang="en-US" altLang="ja-JP" sz="2000" dirty="0" smtClean="0"/>
              <a:t>86</a:t>
            </a:r>
            <a:r>
              <a:rPr lang="ja-JP" altLang="en-US" sz="2000" dirty="0" smtClean="0"/>
              <a:t>）</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cstate="print"/>
          <a:srcRect/>
          <a:stretch>
            <a:fillRect/>
          </a:stretch>
        </p:blipFill>
        <p:spPr bwMode="auto">
          <a:xfrm>
            <a:off x="400050" y="319088"/>
            <a:ext cx="8343900" cy="6218237"/>
          </a:xfrm>
          <a:prstGeom prst="rect">
            <a:avLst/>
          </a:prstGeom>
          <a:noFill/>
          <a:ln w="9525">
            <a:noFill/>
            <a:miter lim="800000"/>
            <a:headEnd/>
            <a:tailEnd/>
          </a:ln>
          <a:effectLst/>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cstate="print"/>
          <a:srcRect/>
          <a:stretch>
            <a:fillRect/>
          </a:stretch>
        </p:blipFill>
        <p:spPr bwMode="auto">
          <a:xfrm>
            <a:off x="400050" y="247650"/>
            <a:ext cx="8343900" cy="6362700"/>
          </a:xfrm>
          <a:prstGeom prst="rect">
            <a:avLst/>
          </a:prstGeom>
          <a:noFill/>
          <a:ln w="9525">
            <a:noFill/>
            <a:miter lim="800000"/>
            <a:headEnd/>
            <a:tailEnd/>
          </a:ln>
          <a:effectLst/>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179512" y="260648"/>
            <a:ext cx="6768752" cy="504056"/>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
        <p:nvSpPr>
          <p:cNvPr id="3" name="正方形/長方形 2"/>
          <p:cNvSpPr/>
          <p:nvPr/>
        </p:nvSpPr>
        <p:spPr>
          <a:xfrm>
            <a:off x="251520" y="3717032"/>
            <a:ext cx="8568952" cy="2088232"/>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395537" y="332658"/>
            <a:ext cx="8352928" cy="5632311"/>
          </a:xfrm>
          <a:prstGeom prst="rect">
            <a:avLst/>
          </a:prstGeom>
          <a:noFill/>
        </p:spPr>
        <p:txBody>
          <a:bodyPr wrap="square" rtlCol="0">
            <a:spAutoFit/>
          </a:bodyPr>
          <a:lstStyle/>
          <a:p>
            <a:r>
              <a:rPr lang="ja-JP" altLang="ja-JP" dirty="0" smtClean="0">
                <a:solidFill>
                  <a:schemeClr val="bg1"/>
                </a:solidFill>
              </a:rPr>
              <a:t>（６）障害者福祉施設従事者等による障害者虐待の状況の公表</a:t>
            </a:r>
          </a:p>
          <a:p>
            <a:r>
              <a:rPr lang="en-US" altLang="ja-JP" dirty="0" smtClean="0"/>
              <a:t> </a:t>
            </a:r>
            <a:endParaRPr lang="ja-JP" altLang="ja-JP" dirty="0" smtClean="0"/>
          </a:p>
          <a:p>
            <a:r>
              <a:rPr lang="ja-JP" altLang="ja-JP" dirty="0" smtClean="0"/>
              <a:t>都道府県知事は、毎年度、障害者福祉施設従事者等による障害者虐待の状況、障害者福祉施設従事者等による障害者虐待があった場合にとった措置その他厚生労働省令で定める事項を公表（年次報告）する（第</a:t>
            </a:r>
            <a:r>
              <a:rPr lang="en-US" altLang="ja-JP" dirty="0" smtClean="0"/>
              <a:t>20</a:t>
            </a:r>
            <a:r>
              <a:rPr lang="ja-JP" altLang="ja-JP" dirty="0" smtClean="0"/>
              <a:t>条）。</a:t>
            </a:r>
            <a:endParaRPr lang="en-US" altLang="ja-JP" dirty="0" smtClean="0"/>
          </a:p>
          <a:p>
            <a:endParaRPr lang="ja-JP" altLang="ja-JP" dirty="0" smtClean="0"/>
          </a:p>
          <a:p>
            <a:r>
              <a:rPr lang="ja-JP" altLang="ja-JP" dirty="0" smtClean="0"/>
              <a:t>この公表制度を設けた趣旨は、各都道府県における障害者虐待の防止に向けた取組に反映していくことを目的とするものであり、障害者虐待を行った事業者名を公表</a:t>
            </a:r>
            <a:r>
              <a:rPr lang="ja-JP" altLang="en-US" dirty="0" smtClean="0"/>
              <a:t>し</a:t>
            </a:r>
            <a:r>
              <a:rPr lang="ja-JP" altLang="ja-JP" dirty="0" smtClean="0"/>
              <a:t>施設等に対して制裁を与えることを目的とするものでは</a:t>
            </a:r>
            <a:r>
              <a:rPr lang="ja-JP" altLang="en-US" dirty="0" smtClean="0"/>
              <a:t>ない</a:t>
            </a:r>
            <a:r>
              <a:rPr lang="ja-JP" altLang="ja-JP" dirty="0" smtClean="0"/>
              <a:t>（ただし、障害者虐待等により、障害福祉サービス事業所としての指定取消が行われた場合には、障害者自立支援法に基づきその旨を公示）。</a:t>
            </a:r>
          </a:p>
          <a:p>
            <a:endParaRPr lang="en-US" altLang="ja-JP" dirty="0" smtClean="0"/>
          </a:p>
          <a:p>
            <a:endParaRPr lang="ja-JP" altLang="ja-JP" dirty="0" smtClean="0"/>
          </a:p>
          <a:p>
            <a:r>
              <a:rPr lang="ja-JP" altLang="en-US" dirty="0" smtClean="0"/>
              <a:t>　</a:t>
            </a:r>
            <a:r>
              <a:rPr lang="ja-JP" altLang="ja-JP" dirty="0" smtClean="0"/>
              <a:t>都道府県知事が公表する項目（案）</a:t>
            </a:r>
          </a:p>
          <a:p>
            <a:r>
              <a:rPr lang="ja-JP" altLang="en-US" b="1" dirty="0" smtClean="0"/>
              <a:t>　</a:t>
            </a:r>
            <a:r>
              <a:rPr lang="ja-JP" altLang="ja-JP" b="1" dirty="0" smtClean="0"/>
              <a:t>一 </a:t>
            </a:r>
            <a:r>
              <a:rPr lang="ja-JP" altLang="ja-JP" dirty="0" smtClean="0"/>
              <a:t>　虐待があった障害者福祉施設等の種別 </a:t>
            </a:r>
          </a:p>
          <a:p>
            <a:r>
              <a:rPr lang="ja-JP" altLang="en-US" b="1" dirty="0" smtClean="0"/>
              <a:t>　</a:t>
            </a:r>
            <a:r>
              <a:rPr lang="ja-JP" altLang="ja-JP" b="1" dirty="0" smtClean="0"/>
              <a:t>二 </a:t>
            </a:r>
            <a:r>
              <a:rPr lang="ja-JP" altLang="ja-JP" dirty="0" smtClean="0"/>
              <a:t>　虐待を行った障害者福祉施設従事者等の職種 </a:t>
            </a:r>
          </a:p>
          <a:p>
            <a:r>
              <a:rPr lang="en-US" altLang="ja-JP" dirty="0" smtClean="0"/>
              <a:t> </a:t>
            </a:r>
            <a:endParaRPr lang="ja-JP" altLang="ja-JP" dirty="0" smtClean="0"/>
          </a:p>
          <a:p>
            <a:r>
              <a:rPr lang="ja-JP" altLang="ja-JP" dirty="0" smtClean="0"/>
              <a:t>　</a:t>
            </a:r>
            <a:r>
              <a:rPr lang="ja-JP" altLang="en-US" dirty="0" smtClean="0"/>
              <a:t>　</a:t>
            </a:r>
            <a:r>
              <a:rPr lang="ja-JP" altLang="ja-JP" dirty="0" smtClean="0"/>
              <a:t>法に基づく公表事項以外にも、障害者福祉施設従事者等による障害者虐待に対</a:t>
            </a:r>
            <a:endParaRPr lang="en-US" altLang="ja-JP" dirty="0" smtClean="0"/>
          </a:p>
          <a:p>
            <a:r>
              <a:rPr lang="ja-JP" altLang="en-US" dirty="0" smtClean="0"/>
              <a:t>　</a:t>
            </a:r>
            <a:r>
              <a:rPr lang="ja-JP" altLang="ja-JP" dirty="0" smtClean="0"/>
              <a:t>する指導・措置等を適宜公表することとしている自治体もあ</a:t>
            </a:r>
            <a:r>
              <a:rPr lang="ja-JP" altLang="en-US" dirty="0" smtClean="0"/>
              <a:t>る</a:t>
            </a:r>
            <a:r>
              <a:rPr lang="ja-JP" altLang="ja-JP" dirty="0" smtClean="0"/>
              <a:t>。</a:t>
            </a:r>
          </a:p>
          <a:p>
            <a:endParaRPr kumimoji="1" lang="ja-JP" altLang="en-US"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323529" y="2132856"/>
            <a:ext cx="8568952" cy="216024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1331641" y="2348880"/>
            <a:ext cx="6340197" cy="1754326"/>
          </a:xfrm>
          <a:prstGeom prst="rect">
            <a:avLst/>
          </a:prstGeom>
          <a:noFill/>
        </p:spPr>
        <p:txBody>
          <a:bodyPr wrap="none" rtlCol="0">
            <a:spAutoFit/>
          </a:bodyPr>
          <a:lstStyle/>
          <a:p>
            <a:pPr algn="ctr"/>
            <a:r>
              <a:rPr lang="ja-JP" altLang="ja-JP" sz="3600" dirty="0" smtClean="0">
                <a:solidFill>
                  <a:schemeClr val="bg1"/>
                </a:solidFill>
              </a:rPr>
              <a:t>Ⅳ　使用者による障害者虐待の</a:t>
            </a:r>
            <a:endParaRPr lang="en-US" altLang="ja-JP" sz="3600" dirty="0" smtClean="0">
              <a:solidFill>
                <a:schemeClr val="bg1"/>
              </a:solidFill>
            </a:endParaRPr>
          </a:p>
          <a:p>
            <a:pPr algn="ctr"/>
            <a:r>
              <a:rPr lang="ja-JP" altLang="ja-JP" sz="3600" dirty="0" smtClean="0">
                <a:solidFill>
                  <a:schemeClr val="bg1"/>
                </a:solidFill>
              </a:rPr>
              <a:t>防止と対応　</a:t>
            </a:r>
          </a:p>
          <a:p>
            <a:pPr algn="ctr"/>
            <a:endParaRPr kumimoji="1" lang="en-US" altLang="ja-JP" dirty="0" smtClean="0">
              <a:solidFill>
                <a:schemeClr val="bg1"/>
              </a:solidFill>
            </a:endParaRPr>
          </a:p>
          <a:p>
            <a:pPr algn="ctr"/>
            <a:r>
              <a:rPr lang="ja-JP" altLang="en-US" dirty="0" smtClean="0">
                <a:solidFill>
                  <a:schemeClr val="bg1"/>
                </a:solidFill>
              </a:rPr>
              <a:t>（マニュアル</a:t>
            </a:r>
            <a:r>
              <a:rPr lang="en-US" altLang="ja-JP" dirty="0" smtClean="0">
                <a:solidFill>
                  <a:schemeClr val="bg1"/>
                </a:solidFill>
              </a:rPr>
              <a:t>P.90</a:t>
            </a:r>
            <a:r>
              <a:rPr lang="ja-JP" altLang="en-US" dirty="0" smtClean="0">
                <a:solidFill>
                  <a:schemeClr val="bg1"/>
                </a:solidFill>
              </a:rPr>
              <a:t>）</a:t>
            </a:r>
            <a:endParaRPr kumimoji="1" lang="ja-JP" altLang="en-US" dirty="0">
              <a:solidFill>
                <a:schemeClr val="bg1"/>
              </a:solidFill>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角丸四角形 52"/>
          <p:cNvSpPr/>
          <p:nvPr/>
        </p:nvSpPr>
        <p:spPr>
          <a:xfrm>
            <a:off x="539553" y="4797152"/>
            <a:ext cx="8136904" cy="1872208"/>
          </a:xfrm>
          <a:prstGeom prst="round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9" name="正方形/長方形 28"/>
          <p:cNvSpPr/>
          <p:nvPr/>
        </p:nvSpPr>
        <p:spPr>
          <a:xfrm>
            <a:off x="1547664" y="692696"/>
            <a:ext cx="1440160" cy="14401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角丸四角形 93"/>
          <p:cNvSpPr/>
          <p:nvPr/>
        </p:nvSpPr>
        <p:spPr>
          <a:xfrm>
            <a:off x="539553" y="3573016"/>
            <a:ext cx="8136904" cy="1224136"/>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角丸四角形 19"/>
          <p:cNvSpPr/>
          <p:nvPr/>
        </p:nvSpPr>
        <p:spPr>
          <a:xfrm>
            <a:off x="539553" y="1124744"/>
            <a:ext cx="8136904" cy="244827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テキスト ボックス 1"/>
          <p:cNvSpPr txBox="1"/>
          <p:nvPr/>
        </p:nvSpPr>
        <p:spPr>
          <a:xfrm>
            <a:off x="827584" y="0"/>
            <a:ext cx="7344816" cy="369332"/>
          </a:xfrm>
          <a:prstGeom prst="rect">
            <a:avLst/>
          </a:prstGeom>
          <a:solidFill>
            <a:srgbClr val="00B0F0"/>
          </a:solidFill>
          <a:ln w="6350">
            <a:solidFill>
              <a:schemeClr val="tx1"/>
            </a:solidFill>
          </a:ln>
        </p:spPr>
        <p:txBody>
          <a:bodyPr wrap="square" rtlCol="0">
            <a:spAutoFit/>
          </a:bodyPr>
          <a:lstStyle/>
          <a:p>
            <a:pPr algn="ctr"/>
            <a:r>
              <a:rPr lang="ja-JP" altLang="en-US" dirty="0" smtClean="0">
                <a:solidFill>
                  <a:schemeClr val="bg1"/>
                </a:solidFill>
              </a:rPr>
              <a:t>使用者よる障害者虐待への対応　（</a:t>
            </a:r>
            <a:r>
              <a:rPr lang="en-US" altLang="ja-JP" dirty="0" smtClean="0">
                <a:solidFill>
                  <a:schemeClr val="bg1"/>
                </a:solidFill>
              </a:rPr>
              <a:t>P.104)</a:t>
            </a:r>
            <a:endParaRPr kumimoji="1" lang="ja-JP" altLang="en-US" dirty="0">
              <a:solidFill>
                <a:schemeClr val="bg1"/>
              </a:solidFill>
            </a:endParaRPr>
          </a:p>
        </p:txBody>
      </p:sp>
      <p:sp>
        <p:nvSpPr>
          <p:cNvPr id="19" name="テキスト ボックス 18"/>
          <p:cNvSpPr txBox="1"/>
          <p:nvPr/>
        </p:nvSpPr>
        <p:spPr>
          <a:xfrm>
            <a:off x="323530" y="1628800"/>
            <a:ext cx="492443" cy="1541448"/>
          </a:xfrm>
          <a:prstGeom prst="rect">
            <a:avLst/>
          </a:prstGeom>
          <a:solidFill>
            <a:srgbClr val="FFC000"/>
          </a:solidFill>
          <a:ln w="25400">
            <a:solidFill>
              <a:schemeClr val="tx1"/>
            </a:solidFill>
          </a:ln>
        </p:spPr>
        <p:txBody>
          <a:bodyPr vert="eaVert" wrap="none" rtlCol="0">
            <a:spAutoFit/>
          </a:bodyPr>
          <a:lstStyle/>
          <a:p>
            <a:r>
              <a:rPr kumimoji="1" lang="ja-JP" altLang="en-US" sz="2000" dirty="0" smtClean="0"/>
              <a:t>　市　町　村　</a:t>
            </a:r>
            <a:endParaRPr kumimoji="1" lang="ja-JP" altLang="en-US" sz="2000" dirty="0"/>
          </a:p>
        </p:txBody>
      </p:sp>
      <p:sp>
        <p:nvSpPr>
          <p:cNvPr id="21" name="下矢印 20"/>
          <p:cNvSpPr/>
          <p:nvPr/>
        </p:nvSpPr>
        <p:spPr>
          <a:xfrm>
            <a:off x="3059833" y="836712"/>
            <a:ext cx="288032" cy="504056"/>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1979712" y="476672"/>
            <a:ext cx="2520280" cy="523220"/>
          </a:xfrm>
          <a:prstGeom prst="rect">
            <a:avLst/>
          </a:prstGeom>
          <a:solidFill>
            <a:schemeClr val="bg1"/>
          </a:solidFill>
          <a:ln w="25400">
            <a:solidFill>
              <a:schemeClr val="tx1"/>
            </a:solidFill>
          </a:ln>
        </p:spPr>
        <p:txBody>
          <a:bodyPr wrap="square" rtlCol="0">
            <a:spAutoFit/>
          </a:bodyPr>
          <a:lstStyle/>
          <a:p>
            <a:r>
              <a:rPr lang="ja-JP" altLang="en-US" sz="1400" dirty="0" smtClean="0"/>
              <a:t>使用者による虐待を受けたと思われる障害者を発見した人</a:t>
            </a:r>
            <a:endParaRPr kumimoji="1" lang="ja-JP" altLang="en-US" sz="1400" dirty="0"/>
          </a:p>
        </p:txBody>
      </p:sp>
      <p:sp>
        <p:nvSpPr>
          <p:cNvPr id="23" name="下矢印 22"/>
          <p:cNvSpPr/>
          <p:nvPr/>
        </p:nvSpPr>
        <p:spPr>
          <a:xfrm>
            <a:off x="5580112" y="836712"/>
            <a:ext cx="288032" cy="504056"/>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4499992" y="476672"/>
            <a:ext cx="2376264" cy="523220"/>
          </a:xfrm>
          <a:prstGeom prst="rect">
            <a:avLst/>
          </a:prstGeom>
          <a:solidFill>
            <a:schemeClr val="bg1"/>
          </a:solidFill>
          <a:ln w="25400">
            <a:solidFill>
              <a:schemeClr val="tx1"/>
            </a:solidFill>
          </a:ln>
        </p:spPr>
        <p:txBody>
          <a:bodyPr wrap="square" rtlCol="0" anchor="ctr" anchorCtr="0">
            <a:spAutoFit/>
          </a:bodyPr>
          <a:lstStyle/>
          <a:p>
            <a:r>
              <a:rPr lang="ja-JP" altLang="en-US" sz="1400" dirty="0" smtClean="0"/>
              <a:t>使用者による虐待を受けた障害者</a:t>
            </a:r>
            <a:endParaRPr lang="en-US" altLang="ja-JP" sz="1400" dirty="0" smtClean="0"/>
          </a:p>
        </p:txBody>
      </p:sp>
      <p:sp>
        <p:nvSpPr>
          <p:cNvPr id="5" name="テキスト ボックス 4"/>
          <p:cNvSpPr txBox="1"/>
          <p:nvPr/>
        </p:nvSpPr>
        <p:spPr>
          <a:xfrm>
            <a:off x="1979712" y="1412778"/>
            <a:ext cx="4896544" cy="307777"/>
          </a:xfrm>
          <a:prstGeom prst="rect">
            <a:avLst/>
          </a:prstGeom>
          <a:solidFill>
            <a:schemeClr val="bg1"/>
          </a:solidFill>
          <a:ln w="6350">
            <a:solidFill>
              <a:schemeClr val="tx1"/>
            </a:solidFill>
          </a:ln>
        </p:spPr>
        <p:txBody>
          <a:bodyPr wrap="square" rtlCol="0">
            <a:spAutoFit/>
          </a:bodyPr>
          <a:lstStyle/>
          <a:p>
            <a:pPr algn="ctr"/>
            <a:r>
              <a:rPr kumimoji="1" lang="ja-JP" altLang="en-US" sz="1400" dirty="0" smtClean="0">
                <a:solidFill>
                  <a:srgbClr val="FF0000"/>
                </a:solidFill>
              </a:rPr>
              <a:t>市町村</a:t>
            </a:r>
            <a:r>
              <a:rPr lang="ja-JP" altLang="en-US" sz="1400" dirty="0" smtClean="0">
                <a:solidFill>
                  <a:srgbClr val="FF0000"/>
                </a:solidFill>
              </a:rPr>
              <a:t>虐待防止センター</a:t>
            </a:r>
            <a:r>
              <a:rPr lang="ja-JP" altLang="en-US" sz="1200" b="1" dirty="0" smtClean="0"/>
              <a:t>（市町村等の障害者虐待対応窓口）</a:t>
            </a:r>
            <a:endParaRPr kumimoji="1" lang="ja-JP" altLang="en-US" sz="1200" b="1" dirty="0"/>
          </a:p>
        </p:txBody>
      </p:sp>
      <p:sp>
        <p:nvSpPr>
          <p:cNvPr id="25" name="下矢印 24"/>
          <p:cNvSpPr/>
          <p:nvPr/>
        </p:nvSpPr>
        <p:spPr>
          <a:xfrm>
            <a:off x="1475656" y="764704"/>
            <a:ext cx="288032" cy="2952328"/>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0000"/>
              </a:solidFill>
            </a:endParaRPr>
          </a:p>
        </p:txBody>
      </p:sp>
      <p:cxnSp>
        <p:nvCxnSpPr>
          <p:cNvPr id="47" name="直線コネクタ 46"/>
          <p:cNvCxnSpPr/>
          <p:nvPr/>
        </p:nvCxnSpPr>
        <p:spPr>
          <a:xfrm>
            <a:off x="5652121" y="2636912"/>
            <a:ext cx="288032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72" name="テキスト ボックス 71"/>
          <p:cNvSpPr txBox="1"/>
          <p:nvPr/>
        </p:nvSpPr>
        <p:spPr>
          <a:xfrm>
            <a:off x="3347865" y="1124746"/>
            <a:ext cx="543739" cy="307777"/>
          </a:xfrm>
          <a:prstGeom prst="rect">
            <a:avLst/>
          </a:prstGeom>
          <a:noFill/>
        </p:spPr>
        <p:txBody>
          <a:bodyPr wrap="none" rtlCol="0">
            <a:spAutoFit/>
          </a:bodyPr>
          <a:lstStyle/>
          <a:p>
            <a:r>
              <a:rPr kumimoji="1" lang="ja-JP" altLang="en-US" sz="1400" dirty="0" smtClean="0"/>
              <a:t>通報</a:t>
            </a:r>
            <a:endParaRPr kumimoji="1" lang="ja-JP" altLang="en-US" sz="1400" dirty="0"/>
          </a:p>
        </p:txBody>
      </p:sp>
      <p:sp>
        <p:nvSpPr>
          <p:cNvPr id="73" name="テキスト ボックス 72"/>
          <p:cNvSpPr txBox="1"/>
          <p:nvPr/>
        </p:nvSpPr>
        <p:spPr>
          <a:xfrm>
            <a:off x="5868144" y="1124746"/>
            <a:ext cx="543739" cy="307777"/>
          </a:xfrm>
          <a:prstGeom prst="rect">
            <a:avLst/>
          </a:prstGeom>
          <a:noFill/>
        </p:spPr>
        <p:txBody>
          <a:bodyPr wrap="none" rtlCol="0">
            <a:spAutoFit/>
          </a:bodyPr>
          <a:lstStyle/>
          <a:p>
            <a:r>
              <a:rPr lang="ja-JP" altLang="en-US" sz="1400" dirty="0" smtClean="0"/>
              <a:t>届出</a:t>
            </a:r>
            <a:endParaRPr kumimoji="1" lang="ja-JP" altLang="en-US" sz="1400" dirty="0"/>
          </a:p>
        </p:txBody>
      </p:sp>
      <p:sp>
        <p:nvSpPr>
          <p:cNvPr id="74" name="テキスト ボックス 73"/>
          <p:cNvSpPr txBox="1"/>
          <p:nvPr/>
        </p:nvSpPr>
        <p:spPr>
          <a:xfrm>
            <a:off x="4211961" y="1700810"/>
            <a:ext cx="1077539" cy="276999"/>
          </a:xfrm>
          <a:prstGeom prst="rect">
            <a:avLst/>
          </a:prstGeom>
          <a:noFill/>
        </p:spPr>
        <p:txBody>
          <a:bodyPr wrap="none" rtlCol="0">
            <a:spAutoFit/>
          </a:bodyPr>
          <a:lstStyle/>
          <a:p>
            <a:r>
              <a:rPr kumimoji="1" lang="ja-JP" altLang="en-US" sz="1200" dirty="0" smtClean="0"/>
              <a:t>（直ちに招集）</a:t>
            </a:r>
            <a:endParaRPr kumimoji="1" lang="ja-JP" altLang="en-US" sz="1200" dirty="0"/>
          </a:p>
        </p:txBody>
      </p:sp>
      <p:sp>
        <p:nvSpPr>
          <p:cNvPr id="6" name="テキスト ボックス 5"/>
          <p:cNvSpPr txBox="1"/>
          <p:nvPr/>
        </p:nvSpPr>
        <p:spPr>
          <a:xfrm>
            <a:off x="1979712" y="1988842"/>
            <a:ext cx="4896544" cy="276999"/>
          </a:xfrm>
          <a:prstGeom prst="rect">
            <a:avLst/>
          </a:prstGeom>
          <a:solidFill>
            <a:schemeClr val="bg1"/>
          </a:solidFill>
          <a:ln w="6350">
            <a:solidFill>
              <a:schemeClr val="tx1"/>
            </a:solidFill>
          </a:ln>
        </p:spPr>
        <p:txBody>
          <a:bodyPr wrap="square" rtlCol="0">
            <a:spAutoFit/>
          </a:bodyPr>
          <a:lstStyle/>
          <a:p>
            <a:pPr algn="ctr"/>
            <a:r>
              <a:rPr lang="ja-JP" altLang="en-US" sz="1200" b="1" dirty="0" smtClean="0"/>
              <a:t>緊急性の判断</a:t>
            </a:r>
            <a:r>
              <a:rPr kumimoji="1" lang="ja-JP" altLang="en-US" sz="1200" b="1" dirty="0" smtClean="0"/>
              <a:t>　　</a:t>
            </a:r>
            <a:r>
              <a:rPr kumimoji="1" lang="en-US" altLang="ja-JP" sz="1200" b="1" dirty="0" smtClean="0"/>
              <a:t>《</a:t>
            </a:r>
            <a:r>
              <a:rPr kumimoji="1" lang="ja-JP" altLang="en-US" sz="1200" b="1" dirty="0" smtClean="0">
                <a:solidFill>
                  <a:srgbClr val="FF0000"/>
                </a:solidFill>
              </a:rPr>
              <a:t>コアメンバー</a:t>
            </a:r>
            <a:r>
              <a:rPr kumimoji="1" lang="en-US" altLang="ja-JP" sz="1200" b="1" dirty="0" smtClean="0"/>
              <a:t>》</a:t>
            </a:r>
            <a:r>
              <a:rPr kumimoji="1" lang="ja-JP" altLang="en-US" sz="1200" b="1" dirty="0" smtClean="0"/>
              <a:t>（通報等の内容を詳細に検討）</a:t>
            </a:r>
            <a:endParaRPr kumimoji="1" lang="ja-JP" altLang="en-US" sz="1200" b="1" dirty="0"/>
          </a:p>
        </p:txBody>
      </p:sp>
      <p:sp>
        <p:nvSpPr>
          <p:cNvPr id="57" name="テキスト ボックス 56"/>
          <p:cNvSpPr txBox="1"/>
          <p:nvPr/>
        </p:nvSpPr>
        <p:spPr>
          <a:xfrm>
            <a:off x="8036004" y="1412778"/>
            <a:ext cx="1107996" cy="461665"/>
          </a:xfrm>
          <a:prstGeom prst="rect">
            <a:avLst/>
          </a:prstGeom>
          <a:solidFill>
            <a:schemeClr val="bg1"/>
          </a:solidFill>
          <a:ln w="25400">
            <a:solidFill>
              <a:srgbClr val="000000"/>
            </a:solidFill>
          </a:ln>
        </p:spPr>
        <p:txBody>
          <a:bodyPr vert="horz" wrap="none" rtlCol="0">
            <a:spAutoFit/>
          </a:bodyPr>
          <a:lstStyle/>
          <a:p>
            <a:r>
              <a:rPr kumimoji="1" lang="ja-JP" altLang="en-US" sz="1200" dirty="0" smtClean="0"/>
              <a:t>苦情処理窓口</a:t>
            </a:r>
            <a:endParaRPr kumimoji="1" lang="en-US" altLang="ja-JP" sz="1200" dirty="0" smtClean="0"/>
          </a:p>
          <a:p>
            <a:r>
              <a:rPr lang="ja-JP" altLang="en-US" sz="1200" dirty="0" smtClean="0"/>
              <a:t>関係機関等へ</a:t>
            </a:r>
            <a:endParaRPr kumimoji="1" lang="ja-JP" altLang="en-US" sz="1200" dirty="0"/>
          </a:p>
        </p:txBody>
      </p:sp>
      <p:cxnSp>
        <p:nvCxnSpPr>
          <p:cNvPr id="60" name="直線矢印コネクタ 59"/>
          <p:cNvCxnSpPr/>
          <p:nvPr/>
        </p:nvCxnSpPr>
        <p:spPr>
          <a:xfrm flipV="1">
            <a:off x="8532440" y="1916832"/>
            <a:ext cx="0" cy="72008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a:stCxn id="6" idx="3"/>
          </p:cNvCxnSpPr>
          <p:nvPr/>
        </p:nvCxnSpPr>
        <p:spPr>
          <a:xfrm>
            <a:off x="6876257" y="2127340"/>
            <a:ext cx="1656184" cy="551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直線矢印コネクタ 64"/>
          <p:cNvCxnSpPr>
            <a:stCxn id="5" idx="3"/>
          </p:cNvCxnSpPr>
          <p:nvPr/>
        </p:nvCxnSpPr>
        <p:spPr>
          <a:xfrm flipV="1">
            <a:off x="6876256" y="1556793"/>
            <a:ext cx="1152128" cy="987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7" name="直線矢印コネクタ 66"/>
          <p:cNvCxnSpPr>
            <a:stCxn id="5" idx="2"/>
            <a:endCxn id="6" idx="0"/>
          </p:cNvCxnSpPr>
          <p:nvPr/>
        </p:nvCxnSpPr>
        <p:spPr>
          <a:xfrm>
            <a:off x="4427984" y="1720555"/>
            <a:ext cx="0" cy="26828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8" name="直線矢印コネクタ 67"/>
          <p:cNvCxnSpPr/>
          <p:nvPr/>
        </p:nvCxnSpPr>
        <p:spPr>
          <a:xfrm>
            <a:off x="4139952" y="2276874"/>
            <a:ext cx="0" cy="26828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p:nvPr/>
        </p:nvCxnSpPr>
        <p:spPr>
          <a:xfrm>
            <a:off x="4139952" y="2780930"/>
            <a:ext cx="0" cy="26828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7452320" y="1412776"/>
            <a:ext cx="400110" cy="1440160"/>
          </a:xfrm>
          <a:prstGeom prst="rect">
            <a:avLst/>
          </a:prstGeom>
          <a:solidFill>
            <a:schemeClr val="bg1"/>
          </a:solidFill>
          <a:ln w="25400">
            <a:solidFill>
              <a:schemeClr val="tx1"/>
            </a:solidFill>
            <a:prstDash val="sysDash"/>
          </a:ln>
        </p:spPr>
        <p:txBody>
          <a:bodyPr vert="eaVert" wrap="square" rtlCol="0">
            <a:spAutoFit/>
          </a:bodyPr>
          <a:lstStyle/>
          <a:p>
            <a:pPr algn="ctr"/>
            <a:r>
              <a:rPr lang="ja-JP" altLang="en-US" sz="1400" b="1" dirty="0" smtClean="0"/>
              <a:t>見　極　</a:t>
            </a:r>
            <a:r>
              <a:rPr lang="ja-JP" altLang="en-US" sz="1400" b="1" dirty="0" err="1" smtClean="0"/>
              <a:t>め</a:t>
            </a:r>
            <a:r>
              <a:rPr kumimoji="1" lang="ja-JP" altLang="en-US" sz="1400" b="1" dirty="0" smtClean="0"/>
              <a:t>　</a:t>
            </a:r>
            <a:endParaRPr kumimoji="1" lang="ja-JP" altLang="en-US" sz="1400" b="1" dirty="0"/>
          </a:p>
        </p:txBody>
      </p:sp>
      <p:sp>
        <p:nvSpPr>
          <p:cNvPr id="86" name="テキスト ボックス 85"/>
          <p:cNvSpPr txBox="1"/>
          <p:nvPr/>
        </p:nvSpPr>
        <p:spPr>
          <a:xfrm>
            <a:off x="2051721" y="2780930"/>
            <a:ext cx="3488455" cy="276999"/>
          </a:xfrm>
          <a:prstGeom prst="rect">
            <a:avLst/>
          </a:prstGeom>
          <a:noFill/>
        </p:spPr>
        <p:txBody>
          <a:bodyPr wrap="none" rtlCol="0">
            <a:spAutoFit/>
          </a:bodyPr>
          <a:lstStyle/>
          <a:p>
            <a:r>
              <a:rPr lang="ja-JP" altLang="en-US" sz="1200" dirty="0" smtClean="0"/>
              <a:t>使用</a:t>
            </a:r>
            <a:r>
              <a:rPr kumimoji="1" lang="ja-JP" altLang="en-US" sz="1200" dirty="0" smtClean="0"/>
              <a:t>者による虐待が疑われる場合（速やかに招集）</a:t>
            </a:r>
            <a:endParaRPr kumimoji="1" lang="ja-JP" altLang="en-US" sz="1200" dirty="0"/>
          </a:p>
        </p:txBody>
      </p:sp>
      <p:sp>
        <p:nvSpPr>
          <p:cNvPr id="90" name="下矢印 89"/>
          <p:cNvSpPr/>
          <p:nvPr/>
        </p:nvSpPr>
        <p:spPr>
          <a:xfrm>
            <a:off x="4427985" y="3933056"/>
            <a:ext cx="144016" cy="1008112"/>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テキスト ボックス 94"/>
          <p:cNvSpPr txBox="1"/>
          <p:nvPr/>
        </p:nvSpPr>
        <p:spPr>
          <a:xfrm>
            <a:off x="323531" y="3645024"/>
            <a:ext cx="492443" cy="1080120"/>
          </a:xfrm>
          <a:prstGeom prst="rect">
            <a:avLst/>
          </a:prstGeom>
          <a:solidFill>
            <a:srgbClr val="FFFF00"/>
          </a:solidFill>
          <a:ln w="25400">
            <a:solidFill>
              <a:schemeClr val="tx1"/>
            </a:solidFill>
          </a:ln>
        </p:spPr>
        <p:txBody>
          <a:bodyPr vert="eaVert" wrap="square" rtlCol="0">
            <a:spAutoFit/>
          </a:bodyPr>
          <a:lstStyle/>
          <a:p>
            <a:r>
              <a:rPr lang="ja-JP" altLang="en-US" sz="2000" spc="-150" dirty="0" smtClean="0"/>
              <a:t>都道府県</a:t>
            </a:r>
            <a:r>
              <a:rPr kumimoji="1" lang="ja-JP" altLang="en-US" sz="2000" spc="-150" dirty="0" smtClean="0"/>
              <a:t>　</a:t>
            </a:r>
            <a:endParaRPr kumimoji="1" lang="ja-JP" altLang="en-US" sz="2000" spc="-150" dirty="0"/>
          </a:p>
        </p:txBody>
      </p:sp>
      <p:sp>
        <p:nvSpPr>
          <p:cNvPr id="96" name="テキスト ボックス 95"/>
          <p:cNvSpPr txBox="1"/>
          <p:nvPr/>
        </p:nvSpPr>
        <p:spPr>
          <a:xfrm>
            <a:off x="2915817" y="3284986"/>
            <a:ext cx="3012363" cy="276999"/>
          </a:xfrm>
          <a:prstGeom prst="rect">
            <a:avLst/>
          </a:prstGeom>
          <a:noFill/>
        </p:spPr>
        <p:txBody>
          <a:bodyPr wrap="none" rtlCol="0">
            <a:spAutoFit/>
          </a:bodyPr>
          <a:lstStyle/>
          <a:p>
            <a:r>
              <a:rPr lang="ja-JP" altLang="en-US" sz="1200" dirty="0" smtClean="0"/>
              <a:t>使用者</a:t>
            </a:r>
            <a:r>
              <a:rPr kumimoji="1" lang="ja-JP" altLang="en-US" sz="1200" dirty="0" smtClean="0"/>
              <a:t>による障害者虐待が認められた場合</a:t>
            </a:r>
            <a:endParaRPr kumimoji="1" lang="ja-JP" altLang="en-US" sz="1200" dirty="0"/>
          </a:p>
        </p:txBody>
      </p:sp>
      <p:sp>
        <p:nvSpPr>
          <p:cNvPr id="93" name="下矢印 92"/>
          <p:cNvSpPr/>
          <p:nvPr/>
        </p:nvSpPr>
        <p:spPr>
          <a:xfrm>
            <a:off x="6228185" y="3140968"/>
            <a:ext cx="144016" cy="576064"/>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2051720" y="3068962"/>
            <a:ext cx="4671472" cy="276999"/>
          </a:xfrm>
          <a:prstGeom prst="rect">
            <a:avLst/>
          </a:prstGeom>
          <a:solidFill>
            <a:schemeClr val="bg1"/>
          </a:solidFill>
          <a:ln w="6350">
            <a:solidFill>
              <a:schemeClr val="tx1"/>
            </a:solidFill>
          </a:ln>
        </p:spPr>
        <p:txBody>
          <a:bodyPr wrap="none" rtlCol="0">
            <a:spAutoFit/>
          </a:bodyPr>
          <a:lstStyle/>
          <a:p>
            <a:pPr algn="ctr"/>
            <a:r>
              <a:rPr kumimoji="1" lang="ja-JP" altLang="en-US" sz="1200" b="1" dirty="0" smtClean="0"/>
              <a:t>ケース会議の開催　</a:t>
            </a:r>
            <a:r>
              <a:rPr lang="en-US" altLang="ja-JP" sz="1200" b="1" dirty="0" smtClean="0"/>
              <a:t>《</a:t>
            </a:r>
            <a:r>
              <a:rPr lang="ja-JP" altLang="en-US" sz="1200" b="1" dirty="0" smtClean="0">
                <a:solidFill>
                  <a:srgbClr val="FF0000"/>
                </a:solidFill>
              </a:rPr>
              <a:t>コアメンバー・事案対応メンバー・専門家チーム</a:t>
            </a:r>
            <a:r>
              <a:rPr lang="en-US" altLang="ja-JP" sz="1200" b="1" dirty="0" smtClean="0"/>
              <a:t>》</a:t>
            </a:r>
            <a:endParaRPr kumimoji="1" lang="ja-JP" altLang="en-US" sz="1200" b="1" dirty="0"/>
          </a:p>
        </p:txBody>
      </p:sp>
      <p:sp>
        <p:nvSpPr>
          <p:cNvPr id="17" name="テキスト ボックス 16"/>
          <p:cNvSpPr txBox="1"/>
          <p:nvPr/>
        </p:nvSpPr>
        <p:spPr>
          <a:xfrm>
            <a:off x="1403648" y="3717033"/>
            <a:ext cx="5400600" cy="307777"/>
          </a:xfrm>
          <a:prstGeom prst="rect">
            <a:avLst/>
          </a:prstGeom>
          <a:solidFill>
            <a:schemeClr val="bg1"/>
          </a:solidFill>
          <a:ln w="12700">
            <a:solidFill>
              <a:schemeClr val="tx1"/>
            </a:solidFill>
            <a:prstDash val="solid"/>
          </a:ln>
        </p:spPr>
        <p:txBody>
          <a:bodyPr wrap="square" rtlCol="0">
            <a:spAutoFit/>
          </a:bodyPr>
          <a:lstStyle/>
          <a:p>
            <a:pPr algn="ctr"/>
            <a:r>
              <a:rPr lang="ja-JP" altLang="en-US" sz="1400" dirty="0" smtClean="0">
                <a:solidFill>
                  <a:srgbClr val="FF0000"/>
                </a:solidFill>
              </a:rPr>
              <a:t>都道府県障害者権利擁護センター</a:t>
            </a:r>
            <a:r>
              <a:rPr lang="ja-JP" altLang="en-US" sz="1200" b="1" dirty="0" smtClean="0"/>
              <a:t>　　　</a:t>
            </a:r>
            <a:endParaRPr kumimoji="1" lang="ja-JP" altLang="en-US" sz="1200" b="1" dirty="0"/>
          </a:p>
        </p:txBody>
      </p:sp>
      <p:sp>
        <p:nvSpPr>
          <p:cNvPr id="87" name="テキスト ボックス 86"/>
          <p:cNvSpPr txBox="1"/>
          <p:nvPr/>
        </p:nvSpPr>
        <p:spPr>
          <a:xfrm>
            <a:off x="2411761" y="4077072"/>
            <a:ext cx="4176464" cy="288032"/>
          </a:xfrm>
          <a:prstGeom prst="rect">
            <a:avLst/>
          </a:prstGeom>
          <a:solidFill>
            <a:schemeClr val="bg1"/>
          </a:solidFill>
          <a:ln w="6350">
            <a:solidFill>
              <a:schemeClr val="tx1"/>
            </a:solidFill>
            <a:prstDash val="dash"/>
          </a:ln>
        </p:spPr>
        <p:txBody>
          <a:bodyPr wrap="square" rtlCol="0">
            <a:spAutoFit/>
          </a:bodyPr>
          <a:lstStyle/>
          <a:p>
            <a:pPr algn="ctr"/>
            <a:r>
              <a:rPr kumimoji="1" lang="ja-JP" altLang="en-US" sz="1200" b="1" dirty="0" smtClean="0"/>
              <a:t>（必要に応じ事実確認、訪問調査）</a:t>
            </a:r>
            <a:endParaRPr kumimoji="1" lang="ja-JP" altLang="en-US" sz="1200" b="1" dirty="0"/>
          </a:p>
        </p:txBody>
      </p:sp>
      <p:sp>
        <p:nvSpPr>
          <p:cNvPr id="89" name="テキスト ボックス 88"/>
          <p:cNvSpPr txBox="1"/>
          <p:nvPr/>
        </p:nvSpPr>
        <p:spPr>
          <a:xfrm>
            <a:off x="2411760" y="4437114"/>
            <a:ext cx="4320480" cy="276999"/>
          </a:xfrm>
          <a:prstGeom prst="rect">
            <a:avLst/>
          </a:prstGeom>
          <a:solidFill>
            <a:schemeClr val="bg1"/>
          </a:solidFill>
          <a:ln w="6350">
            <a:solidFill>
              <a:schemeClr val="tx1"/>
            </a:solidFill>
          </a:ln>
        </p:spPr>
        <p:txBody>
          <a:bodyPr wrap="square" rtlCol="0">
            <a:spAutoFit/>
          </a:bodyPr>
          <a:lstStyle/>
          <a:p>
            <a:pPr algn="ctr"/>
            <a:r>
              <a:rPr kumimoji="1" lang="ja-JP" altLang="en-US" sz="1200" b="1" dirty="0" smtClean="0"/>
              <a:t>市町村と同様に緊急性の判断やケース会議の開催等が必要</a:t>
            </a:r>
            <a:endParaRPr kumimoji="1" lang="ja-JP" altLang="en-US" sz="1200" b="1" dirty="0"/>
          </a:p>
        </p:txBody>
      </p:sp>
      <p:sp>
        <p:nvSpPr>
          <p:cNvPr id="55" name="テキスト ボックス 54"/>
          <p:cNvSpPr txBox="1"/>
          <p:nvPr/>
        </p:nvSpPr>
        <p:spPr>
          <a:xfrm>
            <a:off x="1259632" y="5373218"/>
            <a:ext cx="6768752" cy="276999"/>
          </a:xfrm>
          <a:prstGeom prst="rect">
            <a:avLst/>
          </a:prstGeom>
          <a:solidFill>
            <a:schemeClr val="bg1"/>
          </a:solidFill>
          <a:ln w="6350">
            <a:solidFill>
              <a:schemeClr val="tx1"/>
            </a:solidFill>
          </a:ln>
        </p:spPr>
        <p:txBody>
          <a:bodyPr wrap="square" rtlCol="0">
            <a:spAutoFit/>
          </a:bodyPr>
          <a:lstStyle/>
          <a:p>
            <a:pPr algn="ctr"/>
            <a:r>
              <a:rPr lang="ja-JP" altLang="en-US" sz="1200" b="1" dirty="0" smtClean="0"/>
              <a:t>公共職業安定所、労働基準監督署、雇用均等室、企画室等</a:t>
            </a:r>
            <a:endParaRPr kumimoji="1" lang="ja-JP" altLang="en-US" sz="1200" b="1" dirty="0"/>
          </a:p>
        </p:txBody>
      </p:sp>
      <p:sp>
        <p:nvSpPr>
          <p:cNvPr id="58" name="テキスト ボックス 57"/>
          <p:cNvSpPr txBox="1"/>
          <p:nvPr/>
        </p:nvSpPr>
        <p:spPr>
          <a:xfrm>
            <a:off x="1259632" y="6309322"/>
            <a:ext cx="6768752" cy="276999"/>
          </a:xfrm>
          <a:prstGeom prst="rect">
            <a:avLst/>
          </a:prstGeom>
          <a:solidFill>
            <a:schemeClr val="bg1"/>
          </a:solidFill>
          <a:ln w="6350">
            <a:solidFill>
              <a:schemeClr val="tx1"/>
            </a:solidFill>
          </a:ln>
        </p:spPr>
        <p:txBody>
          <a:bodyPr wrap="square" rtlCol="0">
            <a:spAutoFit/>
          </a:bodyPr>
          <a:lstStyle/>
          <a:p>
            <a:pPr algn="ctr"/>
            <a:r>
              <a:rPr lang="ja-JP" altLang="en-US" sz="1200" b="1" dirty="0" smtClean="0"/>
              <a:t>使用者による虐待の状況等の公表（毎年度）</a:t>
            </a:r>
            <a:endParaRPr kumimoji="1" lang="ja-JP" altLang="en-US" sz="1200" b="1" dirty="0"/>
          </a:p>
        </p:txBody>
      </p:sp>
      <p:sp>
        <p:nvSpPr>
          <p:cNvPr id="59" name="下矢印 58"/>
          <p:cNvSpPr/>
          <p:nvPr/>
        </p:nvSpPr>
        <p:spPr>
          <a:xfrm>
            <a:off x="4427985" y="5157192"/>
            <a:ext cx="144016" cy="216024"/>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テキスト ボックス 62"/>
          <p:cNvSpPr txBox="1"/>
          <p:nvPr/>
        </p:nvSpPr>
        <p:spPr>
          <a:xfrm>
            <a:off x="179512" y="5229202"/>
            <a:ext cx="738664" cy="1002839"/>
          </a:xfrm>
          <a:prstGeom prst="rect">
            <a:avLst/>
          </a:prstGeom>
          <a:solidFill>
            <a:srgbClr val="FFFF00"/>
          </a:solidFill>
          <a:ln w="25400">
            <a:solidFill>
              <a:schemeClr val="tx1"/>
            </a:solidFill>
          </a:ln>
        </p:spPr>
        <p:txBody>
          <a:bodyPr vert="eaVert" wrap="none" rtlCol="0">
            <a:spAutoFit/>
          </a:bodyPr>
          <a:lstStyle/>
          <a:p>
            <a:r>
              <a:rPr lang="ja-JP" altLang="en-US" b="1" dirty="0" smtClean="0"/>
              <a:t>都道府県</a:t>
            </a:r>
            <a:endParaRPr lang="en-US" altLang="ja-JP" b="1" dirty="0" smtClean="0"/>
          </a:p>
          <a:p>
            <a:r>
              <a:rPr lang="ja-JP" altLang="en-US" b="1" dirty="0" smtClean="0"/>
              <a:t>労働局</a:t>
            </a:r>
            <a:endParaRPr kumimoji="1" lang="ja-JP" altLang="en-US" b="1" dirty="0"/>
          </a:p>
        </p:txBody>
      </p:sp>
      <p:sp>
        <p:nvSpPr>
          <p:cNvPr id="54" name="テキスト ボックス 53"/>
          <p:cNvSpPr txBox="1"/>
          <p:nvPr/>
        </p:nvSpPr>
        <p:spPr>
          <a:xfrm>
            <a:off x="1259632" y="4941170"/>
            <a:ext cx="6768752" cy="307777"/>
          </a:xfrm>
          <a:prstGeom prst="rect">
            <a:avLst/>
          </a:prstGeom>
          <a:solidFill>
            <a:schemeClr val="bg1"/>
          </a:solidFill>
          <a:ln w="12700">
            <a:solidFill>
              <a:schemeClr val="tx1"/>
            </a:solidFill>
            <a:prstDash val="solid"/>
          </a:ln>
        </p:spPr>
        <p:txBody>
          <a:bodyPr wrap="square" rtlCol="0">
            <a:spAutoFit/>
          </a:bodyPr>
          <a:lstStyle/>
          <a:p>
            <a:pPr algn="ctr"/>
            <a:r>
              <a:rPr lang="ja-JP" altLang="en-US" sz="1400" dirty="0" smtClean="0">
                <a:solidFill>
                  <a:srgbClr val="FF0000"/>
                </a:solidFill>
              </a:rPr>
              <a:t>都道府県労働局</a:t>
            </a:r>
            <a:r>
              <a:rPr lang="ja-JP" altLang="en-US" sz="1200" b="1" dirty="0" smtClean="0"/>
              <a:t>　（総務部企画室）</a:t>
            </a:r>
            <a:endParaRPr kumimoji="1" lang="ja-JP" altLang="en-US" sz="1200" b="1" dirty="0"/>
          </a:p>
        </p:txBody>
      </p:sp>
      <p:sp>
        <p:nvSpPr>
          <p:cNvPr id="64" name="下矢印 63"/>
          <p:cNvSpPr/>
          <p:nvPr/>
        </p:nvSpPr>
        <p:spPr>
          <a:xfrm>
            <a:off x="4427985" y="6093296"/>
            <a:ext cx="144016" cy="216024"/>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ボックス 55"/>
          <p:cNvSpPr txBox="1"/>
          <p:nvPr/>
        </p:nvSpPr>
        <p:spPr>
          <a:xfrm>
            <a:off x="2051721" y="5661250"/>
            <a:ext cx="5112568" cy="461665"/>
          </a:xfrm>
          <a:prstGeom prst="rect">
            <a:avLst/>
          </a:prstGeom>
          <a:solidFill>
            <a:schemeClr val="bg1"/>
          </a:solidFill>
          <a:ln w="6350">
            <a:solidFill>
              <a:schemeClr val="tx1"/>
            </a:solidFill>
          </a:ln>
        </p:spPr>
        <p:txBody>
          <a:bodyPr wrap="square" rtlCol="0">
            <a:spAutoFit/>
          </a:bodyPr>
          <a:lstStyle/>
          <a:p>
            <a:r>
              <a:rPr kumimoji="1" lang="ja-JP" altLang="en-US" sz="1200" dirty="0" smtClean="0"/>
              <a:t>虐待防止・障害者保護を図るため、障害者雇用促進法、労働基準法、雇用均等法、個別労働紛争解決促進法などの規程による権限の適切な行使</a:t>
            </a:r>
            <a:endParaRPr kumimoji="1" lang="ja-JP" altLang="en-US" sz="1200" dirty="0"/>
          </a:p>
        </p:txBody>
      </p:sp>
      <p:sp>
        <p:nvSpPr>
          <p:cNvPr id="66" name="テキスト ボックス 65"/>
          <p:cNvSpPr txBox="1"/>
          <p:nvPr/>
        </p:nvSpPr>
        <p:spPr>
          <a:xfrm>
            <a:off x="6372201" y="3356994"/>
            <a:ext cx="492443" cy="276999"/>
          </a:xfrm>
          <a:prstGeom prst="rect">
            <a:avLst/>
          </a:prstGeom>
          <a:noFill/>
        </p:spPr>
        <p:txBody>
          <a:bodyPr wrap="none" rtlCol="0">
            <a:spAutoFit/>
          </a:bodyPr>
          <a:lstStyle/>
          <a:p>
            <a:r>
              <a:rPr kumimoji="1" lang="ja-JP" altLang="en-US" sz="1200" dirty="0" smtClean="0"/>
              <a:t>通知</a:t>
            </a:r>
            <a:endParaRPr kumimoji="1" lang="ja-JP" altLang="en-US" sz="1200" dirty="0"/>
          </a:p>
        </p:txBody>
      </p:sp>
      <p:sp>
        <p:nvSpPr>
          <p:cNvPr id="69" name="テキスト ボックス 68"/>
          <p:cNvSpPr txBox="1"/>
          <p:nvPr/>
        </p:nvSpPr>
        <p:spPr>
          <a:xfrm>
            <a:off x="4716017" y="4653138"/>
            <a:ext cx="492443" cy="276999"/>
          </a:xfrm>
          <a:prstGeom prst="rect">
            <a:avLst/>
          </a:prstGeom>
          <a:noFill/>
        </p:spPr>
        <p:txBody>
          <a:bodyPr wrap="none" rtlCol="0">
            <a:spAutoFit/>
          </a:bodyPr>
          <a:lstStyle/>
          <a:p>
            <a:r>
              <a:rPr lang="ja-JP" altLang="en-US" sz="1200" dirty="0" smtClean="0"/>
              <a:t>報告</a:t>
            </a:r>
            <a:endParaRPr kumimoji="1" lang="ja-JP" altLang="en-US" sz="1200" dirty="0"/>
          </a:p>
        </p:txBody>
      </p:sp>
      <p:sp>
        <p:nvSpPr>
          <p:cNvPr id="71" name="テキスト ボックス 70"/>
          <p:cNvSpPr txBox="1"/>
          <p:nvPr/>
        </p:nvSpPr>
        <p:spPr>
          <a:xfrm>
            <a:off x="611561" y="692698"/>
            <a:ext cx="992579" cy="307777"/>
          </a:xfrm>
          <a:prstGeom prst="rect">
            <a:avLst/>
          </a:prstGeom>
          <a:noFill/>
        </p:spPr>
        <p:txBody>
          <a:bodyPr wrap="none" rtlCol="0">
            <a:spAutoFit/>
          </a:bodyPr>
          <a:lstStyle/>
          <a:p>
            <a:r>
              <a:rPr kumimoji="1" lang="ja-JP" altLang="en-US" sz="1400" dirty="0" smtClean="0"/>
              <a:t>通報・届出</a:t>
            </a:r>
            <a:endParaRPr kumimoji="1" lang="ja-JP" altLang="en-US" sz="1400" dirty="0"/>
          </a:p>
        </p:txBody>
      </p:sp>
      <p:sp>
        <p:nvSpPr>
          <p:cNvPr id="48" name="テキスト ボックス 47"/>
          <p:cNvSpPr txBox="1"/>
          <p:nvPr/>
        </p:nvSpPr>
        <p:spPr>
          <a:xfrm>
            <a:off x="2411761" y="2492896"/>
            <a:ext cx="4176464" cy="288032"/>
          </a:xfrm>
          <a:prstGeom prst="rect">
            <a:avLst/>
          </a:prstGeom>
          <a:solidFill>
            <a:schemeClr val="bg1"/>
          </a:solidFill>
          <a:ln w="6350">
            <a:solidFill>
              <a:schemeClr val="tx1"/>
            </a:solidFill>
            <a:prstDash val="dash"/>
          </a:ln>
        </p:spPr>
        <p:txBody>
          <a:bodyPr wrap="square" rtlCol="0">
            <a:spAutoFit/>
          </a:bodyPr>
          <a:lstStyle/>
          <a:p>
            <a:pPr algn="ctr"/>
            <a:r>
              <a:rPr kumimoji="1" lang="ja-JP" altLang="en-US" sz="1200" b="1" dirty="0" smtClean="0"/>
              <a:t>（必要に応じ事実確認、訪問調査）</a:t>
            </a:r>
            <a:endParaRPr kumimoji="1" lang="ja-JP" altLang="en-US" sz="1200" b="1"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251521" y="188640"/>
            <a:ext cx="2232248" cy="36004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395536" y="188641"/>
            <a:ext cx="8424936" cy="6740307"/>
          </a:xfrm>
          <a:prstGeom prst="rect">
            <a:avLst/>
          </a:prstGeom>
          <a:noFill/>
        </p:spPr>
        <p:txBody>
          <a:bodyPr wrap="square" rtlCol="0">
            <a:spAutoFit/>
          </a:bodyPr>
          <a:lstStyle/>
          <a:p>
            <a:r>
              <a:rPr lang="ja-JP" altLang="ja-JP" dirty="0" smtClean="0">
                <a:solidFill>
                  <a:schemeClr val="bg1"/>
                </a:solidFill>
              </a:rPr>
              <a:t>（１）通報等の受付</a:t>
            </a:r>
            <a:endParaRPr lang="en-US" altLang="ja-JP" dirty="0" smtClean="0">
              <a:solidFill>
                <a:schemeClr val="bg1"/>
              </a:solidFill>
            </a:endParaRPr>
          </a:p>
          <a:p>
            <a:endParaRPr lang="ja-JP" altLang="ja-JP" dirty="0" smtClean="0"/>
          </a:p>
          <a:p>
            <a:r>
              <a:rPr lang="en-US" altLang="ja-JP" dirty="0" smtClean="0"/>
              <a:t> </a:t>
            </a:r>
            <a:r>
              <a:rPr lang="ja-JP" altLang="ja-JP" dirty="0" smtClean="0"/>
              <a:t>　ア　通報等の対象</a:t>
            </a:r>
          </a:p>
          <a:p>
            <a:r>
              <a:rPr lang="en-US" altLang="ja-JP" dirty="0" smtClean="0"/>
              <a:t> </a:t>
            </a:r>
            <a:r>
              <a:rPr lang="ja-JP" altLang="en-US" dirty="0" smtClean="0"/>
              <a:t>　　　</a:t>
            </a:r>
            <a:r>
              <a:rPr lang="ja-JP" altLang="ja-JP" dirty="0" smtClean="0"/>
              <a:t>使用者による虐待を受けたと思われる障害者を発見した者に対し、市町村又は</a:t>
            </a:r>
            <a:endParaRPr lang="en-US" altLang="ja-JP" dirty="0" smtClean="0"/>
          </a:p>
          <a:p>
            <a:r>
              <a:rPr lang="ja-JP" altLang="en-US" dirty="0" smtClean="0"/>
              <a:t>　　</a:t>
            </a:r>
            <a:r>
              <a:rPr lang="ja-JP" altLang="ja-JP" dirty="0" smtClean="0"/>
              <a:t>都道府県への通報義務が規定（第</a:t>
            </a:r>
            <a:r>
              <a:rPr lang="en-US" altLang="ja-JP" dirty="0" smtClean="0"/>
              <a:t>22</a:t>
            </a:r>
            <a:r>
              <a:rPr lang="ja-JP" altLang="ja-JP" dirty="0" smtClean="0"/>
              <a:t>条第</a:t>
            </a:r>
            <a:r>
              <a:rPr lang="en-US" altLang="ja-JP" dirty="0" smtClean="0"/>
              <a:t>1</a:t>
            </a:r>
            <a:r>
              <a:rPr lang="ja-JP" altLang="ja-JP" dirty="0" smtClean="0"/>
              <a:t>項）。</a:t>
            </a:r>
          </a:p>
          <a:p>
            <a:r>
              <a:rPr lang="ja-JP" altLang="en-US" dirty="0" smtClean="0"/>
              <a:t>　　</a:t>
            </a:r>
            <a:r>
              <a:rPr lang="ja-JP" altLang="ja-JP" dirty="0" smtClean="0"/>
              <a:t>使用者による虐待を受けた障害者は、市町村又は都道府県に届け出ることができ</a:t>
            </a:r>
            <a:endParaRPr lang="en-US" altLang="ja-JP" dirty="0" smtClean="0"/>
          </a:p>
          <a:p>
            <a:r>
              <a:rPr lang="ja-JP" altLang="en-US" dirty="0" smtClean="0"/>
              <a:t>　　</a:t>
            </a:r>
            <a:r>
              <a:rPr lang="ja-JP" altLang="ja-JP" dirty="0" smtClean="0"/>
              <a:t>る（第</a:t>
            </a:r>
            <a:r>
              <a:rPr lang="en-US" altLang="ja-JP" dirty="0" smtClean="0"/>
              <a:t>22</a:t>
            </a:r>
            <a:r>
              <a:rPr lang="ja-JP" altLang="ja-JP" dirty="0" smtClean="0"/>
              <a:t>条第</a:t>
            </a:r>
            <a:r>
              <a:rPr lang="en-US" altLang="ja-JP" dirty="0" smtClean="0"/>
              <a:t>2</a:t>
            </a:r>
            <a:r>
              <a:rPr lang="ja-JP" altLang="ja-JP" dirty="0" smtClean="0"/>
              <a:t>項）。</a:t>
            </a:r>
          </a:p>
          <a:p>
            <a:r>
              <a:rPr lang="ja-JP" altLang="en-US" dirty="0" smtClean="0"/>
              <a:t>　　　</a:t>
            </a:r>
            <a:r>
              <a:rPr lang="ja-JP" altLang="ja-JP" dirty="0" smtClean="0"/>
              <a:t>就労継続支援Ａ型に関する相談・通報等であって、当該事業所と利用者が雇用契</a:t>
            </a:r>
            <a:endParaRPr lang="en-US" altLang="ja-JP" dirty="0" smtClean="0"/>
          </a:p>
          <a:p>
            <a:r>
              <a:rPr lang="ja-JP" altLang="en-US" dirty="0" smtClean="0"/>
              <a:t>　　</a:t>
            </a:r>
            <a:r>
              <a:rPr lang="ja-JP" altLang="ja-JP" dirty="0" smtClean="0"/>
              <a:t>約を結んでいる場合は、障害者福祉施設従事者等による障害者虐待と使用者に</a:t>
            </a:r>
            <a:r>
              <a:rPr lang="ja-JP" altLang="ja-JP" dirty="0" err="1" smtClean="0"/>
              <a:t>よ</a:t>
            </a:r>
            <a:r>
              <a:rPr lang="ja-JP" altLang="en-US" dirty="0" smtClean="0"/>
              <a:t>　</a:t>
            </a:r>
            <a:endParaRPr lang="en-US" altLang="ja-JP" dirty="0" smtClean="0"/>
          </a:p>
          <a:p>
            <a:r>
              <a:rPr lang="ja-JP" altLang="en-US" dirty="0" smtClean="0"/>
              <a:t>　　</a:t>
            </a:r>
            <a:r>
              <a:rPr lang="ja-JP" altLang="ja-JP" dirty="0" smtClean="0"/>
              <a:t>る障害者虐待の両方に該当。市町村、都道府県及び都道府県労働局等が緊密な</a:t>
            </a:r>
            <a:r>
              <a:rPr lang="ja-JP" altLang="en-US" dirty="0" smtClean="0"/>
              <a:t>　</a:t>
            </a:r>
            <a:endParaRPr lang="en-US" altLang="ja-JP" dirty="0" smtClean="0"/>
          </a:p>
          <a:p>
            <a:r>
              <a:rPr lang="ja-JP" altLang="en-US" dirty="0" smtClean="0"/>
              <a:t>　　</a:t>
            </a:r>
            <a:r>
              <a:rPr lang="ja-JP" altLang="ja-JP" dirty="0" smtClean="0"/>
              <a:t>連携を取ることが必要。</a:t>
            </a:r>
          </a:p>
          <a:p>
            <a:r>
              <a:rPr lang="en-US" altLang="ja-JP" dirty="0" smtClean="0"/>
              <a:t> </a:t>
            </a:r>
            <a:endParaRPr lang="ja-JP" altLang="ja-JP" dirty="0" smtClean="0"/>
          </a:p>
          <a:p>
            <a:r>
              <a:rPr lang="ja-JP" altLang="en-US" dirty="0" smtClean="0"/>
              <a:t>　</a:t>
            </a:r>
            <a:r>
              <a:rPr lang="ja-JP" altLang="ja-JP" dirty="0" smtClean="0"/>
              <a:t>イ　事業所の所在地と障害者の居住地が異なる場合</a:t>
            </a:r>
          </a:p>
          <a:p>
            <a:r>
              <a:rPr lang="ja-JP" altLang="en-US" dirty="0" smtClean="0"/>
              <a:t>　</a:t>
            </a:r>
            <a:r>
              <a:rPr lang="ja-JP" altLang="ja-JP" dirty="0" smtClean="0"/>
              <a:t>　①　事業所の所在地の市町村に通報等があった場合</a:t>
            </a:r>
          </a:p>
          <a:p>
            <a:r>
              <a:rPr lang="ja-JP" altLang="en-US" dirty="0" smtClean="0"/>
              <a:t>　</a:t>
            </a:r>
            <a:r>
              <a:rPr lang="ja-JP" altLang="ja-JP" dirty="0" smtClean="0"/>
              <a:t>　　　通報等を受けた市町村は、通報者への聞き取りなどの初期対応を行った上で、</a:t>
            </a:r>
            <a:r>
              <a:rPr lang="ja-JP" altLang="en-US" dirty="0" smtClean="0"/>
              <a:t>　</a:t>
            </a:r>
            <a:endParaRPr lang="en-US" altLang="ja-JP" dirty="0" smtClean="0"/>
          </a:p>
          <a:p>
            <a:r>
              <a:rPr lang="ja-JP" altLang="en-US" dirty="0" smtClean="0"/>
              <a:t>　　　</a:t>
            </a:r>
            <a:r>
              <a:rPr lang="ja-JP" altLang="ja-JP" dirty="0" smtClean="0"/>
              <a:t>厚生労働省令に基づき、事業所の所在地の都道府県に通知。その後は居住地の</a:t>
            </a:r>
            <a:endParaRPr lang="en-US" altLang="ja-JP" dirty="0" smtClean="0"/>
          </a:p>
          <a:p>
            <a:r>
              <a:rPr lang="ja-JP" altLang="en-US" dirty="0" smtClean="0"/>
              <a:t>　　　</a:t>
            </a:r>
            <a:r>
              <a:rPr lang="ja-JP" altLang="ja-JP" dirty="0" smtClean="0"/>
              <a:t>市町村が生活上の支援を行うことにな</a:t>
            </a:r>
            <a:r>
              <a:rPr lang="ja-JP" altLang="en-US" dirty="0" smtClean="0"/>
              <a:t>るため</a:t>
            </a:r>
            <a:r>
              <a:rPr lang="ja-JP" altLang="ja-JP" dirty="0" smtClean="0"/>
              <a:t>、速やかに居住地の市町村に連絡。</a:t>
            </a:r>
          </a:p>
          <a:p>
            <a:r>
              <a:rPr lang="ja-JP" altLang="ja-JP" dirty="0" smtClean="0"/>
              <a:t>　</a:t>
            </a:r>
            <a:r>
              <a:rPr lang="ja-JP" altLang="en-US" dirty="0" smtClean="0"/>
              <a:t>　</a:t>
            </a:r>
            <a:r>
              <a:rPr lang="ja-JP" altLang="ja-JP" dirty="0" smtClean="0"/>
              <a:t>②　居住地の市町村に通報等があった場合</a:t>
            </a:r>
          </a:p>
          <a:p>
            <a:r>
              <a:rPr lang="ja-JP" altLang="ja-JP" dirty="0" smtClean="0"/>
              <a:t>　　</a:t>
            </a:r>
            <a:r>
              <a:rPr lang="ja-JP" altLang="en-US" dirty="0" smtClean="0"/>
              <a:t>　</a:t>
            </a:r>
            <a:r>
              <a:rPr lang="ja-JP" altLang="ja-JP" dirty="0" smtClean="0"/>
              <a:t>　通報等を受けた市町村は、通報者への聞き取りなどの初期対応を行った上で、</a:t>
            </a:r>
            <a:endParaRPr lang="en-US" altLang="ja-JP" dirty="0" smtClean="0"/>
          </a:p>
          <a:p>
            <a:r>
              <a:rPr lang="ja-JP" altLang="en-US" dirty="0" smtClean="0"/>
              <a:t>　　　</a:t>
            </a:r>
            <a:r>
              <a:rPr lang="ja-JP" altLang="ja-JP" dirty="0" smtClean="0"/>
              <a:t>厚生労働省令に基づき、事業所の所在地の都道府県に通知。</a:t>
            </a:r>
            <a:endParaRPr lang="en-US" altLang="ja-JP" dirty="0" smtClean="0"/>
          </a:p>
          <a:p>
            <a:r>
              <a:rPr lang="ja-JP" altLang="en-US" dirty="0" smtClean="0"/>
              <a:t>　　　　</a:t>
            </a:r>
            <a:r>
              <a:rPr lang="ja-JP" altLang="ja-JP" dirty="0" smtClean="0"/>
              <a:t>事業所への訪問調査等を行う際に、事業所の所在地の市町村の協力が必要な</a:t>
            </a:r>
            <a:endParaRPr lang="en-US" altLang="ja-JP" dirty="0" smtClean="0"/>
          </a:p>
          <a:p>
            <a:r>
              <a:rPr lang="ja-JP" altLang="en-US" dirty="0" smtClean="0"/>
              <a:t>　　　</a:t>
            </a:r>
            <a:r>
              <a:rPr lang="ja-JP" altLang="ja-JP" dirty="0" smtClean="0"/>
              <a:t>場合は、事業所の所在地の市町村にも情報提供。</a:t>
            </a:r>
          </a:p>
          <a:p>
            <a:r>
              <a:rPr lang="ja-JP" altLang="ja-JP" dirty="0" smtClean="0"/>
              <a:t>　③　事業所の所在地又は居住地の都道府県に通報等があった場合</a:t>
            </a:r>
          </a:p>
          <a:p>
            <a:r>
              <a:rPr lang="ja-JP" altLang="ja-JP" dirty="0" smtClean="0"/>
              <a:t>　　</a:t>
            </a:r>
            <a:r>
              <a:rPr lang="ja-JP" altLang="en-US" dirty="0" smtClean="0"/>
              <a:t>　</a:t>
            </a:r>
            <a:r>
              <a:rPr lang="ja-JP" altLang="ja-JP" dirty="0" smtClean="0"/>
              <a:t>通報を受けた都道府県は、速やかに居住地の市町村に連絡する</a:t>
            </a:r>
            <a:endParaRPr kumimoji="1" lang="ja-JP" altLang="en-US"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323529" y="2996952"/>
            <a:ext cx="8568952" cy="2448272"/>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251520" y="332658"/>
            <a:ext cx="8568952" cy="5632311"/>
          </a:xfrm>
          <a:prstGeom prst="rect">
            <a:avLst/>
          </a:prstGeom>
          <a:noFill/>
        </p:spPr>
        <p:txBody>
          <a:bodyPr wrap="square" rtlCol="0">
            <a:spAutoFit/>
          </a:bodyPr>
          <a:lstStyle/>
          <a:p>
            <a:r>
              <a:rPr lang="ja-JP" altLang="ja-JP" dirty="0" smtClean="0"/>
              <a:t>ウ　通報等の受付時の対応</a:t>
            </a:r>
          </a:p>
          <a:p>
            <a:r>
              <a:rPr lang="en-US" altLang="ja-JP" dirty="0" smtClean="0"/>
              <a:t> </a:t>
            </a:r>
            <a:r>
              <a:rPr lang="ja-JP" altLang="ja-JP" dirty="0" smtClean="0"/>
              <a:t>　使用者による虐待に関する通報等の内容は、労働条件に対する苦情であったり、また虚偽による通報や過失による事故であったりすることも考えられ</a:t>
            </a:r>
            <a:r>
              <a:rPr lang="ja-JP" altLang="en-US" dirty="0" smtClean="0"/>
              <a:t>るため</a:t>
            </a:r>
            <a:r>
              <a:rPr lang="ja-JP" altLang="ja-JP" dirty="0" smtClean="0"/>
              <a:t>、通報等を受けた場合には、当該通報等について迅速かつ正確な事実確認を行うことが必要。</a:t>
            </a:r>
          </a:p>
          <a:p>
            <a:r>
              <a:rPr lang="ja-JP" altLang="en-US" dirty="0" smtClean="0"/>
              <a:t>　</a:t>
            </a:r>
            <a:r>
              <a:rPr lang="ja-JP" altLang="ja-JP" dirty="0" smtClean="0"/>
              <a:t>通報等を受けた市町村・都道府県職員は、まず通報者から発見した状況等について詳細に説明を受け、それが使用者による障害者虐待に該当するかどうか判断できる材料となるように情報を整理。</a:t>
            </a:r>
          </a:p>
          <a:p>
            <a:r>
              <a:rPr lang="ja-JP" altLang="en-US" dirty="0" smtClean="0"/>
              <a:t>　</a:t>
            </a:r>
            <a:r>
              <a:rPr lang="ja-JP" altLang="ja-JP" dirty="0" smtClean="0"/>
              <a:t>通報等の内容が明らかに使用者による障害者虐待ではなく、以下に例示する労働相談である場合には、適切な相談窓口につな</a:t>
            </a:r>
            <a:r>
              <a:rPr lang="ja-JP" altLang="en-US" dirty="0" smtClean="0"/>
              <a:t>ぐ</a:t>
            </a:r>
            <a:r>
              <a:rPr lang="ja-JP" altLang="ja-JP" dirty="0" smtClean="0"/>
              <a:t>。</a:t>
            </a:r>
          </a:p>
          <a:p>
            <a:r>
              <a:rPr lang="en-US" altLang="ja-JP" dirty="0" smtClean="0"/>
              <a:t> </a:t>
            </a:r>
            <a:endParaRPr lang="ja-JP" altLang="ja-JP" dirty="0" smtClean="0"/>
          </a:p>
          <a:p>
            <a:r>
              <a:rPr lang="ja-JP" altLang="en-US" dirty="0" smtClean="0"/>
              <a:t>　</a:t>
            </a:r>
            <a:r>
              <a:rPr lang="ja-JP" altLang="ja-JP" dirty="0" smtClean="0"/>
              <a:t>労働相談の例</a:t>
            </a:r>
          </a:p>
          <a:p>
            <a:r>
              <a:rPr lang="ja-JP" altLang="en-US" dirty="0" smtClean="0"/>
              <a:t>　</a:t>
            </a:r>
            <a:r>
              <a:rPr lang="ja-JP" altLang="ja-JP" dirty="0" smtClean="0"/>
              <a:t>労働基準監督署：障害者である労働者とその他労働者の区別なく発生している、賃</a:t>
            </a:r>
            <a:r>
              <a:rPr lang="ja-JP" altLang="en-US" dirty="0" smtClean="0"/>
              <a:t>　</a:t>
            </a:r>
            <a:endParaRPr lang="en-US" altLang="ja-JP" dirty="0" smtClean="0"/>
          </a:p>
          <a:p>
            <a:r>
              <a:rPr lang="ja-JP" altLang="en-US" dirty="0" smtClean="0"/>
              <a:t>　　　　　　　　　　　　 </a:t>
            </a:r>
            <a:r>
              <a:rPr lang="ja-JP" altLang="ja-JP" dirty="0" smtClean="0"/>
              <a:t>金不払いや長時間労働等の</a:t>
            </a:r>
            <a:r>
              <a:rPr lang="ja-JP" altLang="en-US" dirty="0" smtClean="0"/>
              <a:t>、</a:t>
            </a:r>
            <a:r>
              <a:rPr lang="ja-JP" altLang="ja-JP" dirty="0" smtClean="0"/>
              <a:t>労働基準関係法令上問題がある事案</a:t>
            </a:r>
          </a:p>
          <a:p>
            <a:r>
              <a:rPr lang="ja-JP" altLang="en-US" dirty="0" smtClean="0"/>
              <a:t>　</a:t>
            </a:r>
            <a:r>
              <a:rPr lang="ja-JP" altLang="ja-JP" dirty="0" smtClean="0"/>
              <a:t>公共職業安定所：離職票、失業手当、求職に関するもの等</a:t>
            </a:r>
          </a:p>
          <a:p>
            <a:r>
              <a:rPr lang="ja-JP" altLang="en-US" dirty="0" smtClean="0"/>
              <a:t>　</a:t>
            </a:r>
            <a:r>
              <a:rPr lang="ja-JP" altLang="ja-JP" dirty="0" smtClean="0"/>
              <a:t>都道府県労働局雇用均等室：育児・介護休業、女性問題等</a:t>
            </a:r>
          </a:p>
          <a:p>
            <a:r>
              <a:rPr lang="ja-JP" altLang="en-US" dirty="0" smtClean="0"/>
              <a:t>　</a:t>
            </a:r>
            <a:r>
              <a:rPr lang="ja-JP" altLang="ja-JP" dirty="0" smtClean="0"/>
              <a:t>都道府県労働局総務部企画室：労働条件引下げ、配置転換等</a:t>
            </a:r>
          </a:p>
          <a:p>
            <a:r>
              <a:rPr lang="ja-JP" altLang="ja-JP" dirty="0" smtClean="0"/>
              <a:t>　</a:t>
            </a:r>
            <a:endParaRPr lang="en-US" altLang="ja-JP" dirty="0" smtClean="0"/>
          </a:p>
          <a:p>
            <a:r>
              <a:rPr lang="ja-JP" altLang="en-US" dirty="0" smtClean="0"/>
              <a:t>　</a:t>
            </a:r>
            <a:r>
              <a:rPr lang="ja-JP" altLang="ja-JP" dirty="0" smtClean="0"/>
              <a:t>（注：相談窓口</a:t>
            </a:r>
            <a:r>
              <a:rPr lang="ja-JP" altLang="en-US" dirty="0" smtClean="0"/>
              <a:t>が</a:t>
            </a:r>
            <a:r>
              <a:rPr lang="ja-JP" altLang="ja-JP" dirty="0" smtClean="0"/>
              <a:t>不明</a:t>
            </a:r>
            <a:r>
              <a:rPr lang="ja-JP" altLang="en-US" dirty="0" smtClean="0"/>
              <a:t>の</a:t>
            </a:r>
            <a:r>
              <a:rPr lang="ja-JP" altLang="ja-JP" dirty="0" smtClean="0"/>
              <a:t>場合は、都道府県労働局総務部企画室に相談）</a:t>
            </a:r>
          </a:p>
          <a:p>
            <a:endParaRPr lang="ja-JP" altLang="en-US" dirty="0" smtClean="0"/>
          </a:p>
          <a:p>
            <a:endParaRPr kumimoji="1" lang="ja-JP"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179512" y="404664"/>
            <a:ext cx="7128792" cy="432048"/>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ja-JP" altLang="en-US" sz="2400" dirty="0" smtClean="0"/>
              <a:t>イ 障害者福祉施設従事者等による障害者虐待　（</a:t>
            </a:r>
            <a:r>
              <a:rPr lang="en-US" altLang="ja-JP" sz="2400" dirty="0" smtClean="0"/>
              <a:t>P.3</a:t>
            </a:r>
            <a:r>
              <a:rPr lang="ja-JP" altLang="en-US" sz="2400" dirty="0" smtClean="0"/>
              <a:t>）</a:t>
            </a:r>
            <a:endParaRPr lang="en-US" altLang="ja-JP" sz="2400" dirty="0" smtClean="0"/>
          </a:p>
        </p:txBody>
      </p:sp>
      <p:sp>
        <p:nvSpPr>
          <p:cNvPr id="6" name="角丸四角形 5"/>
          <p:cNvSpPr/>
          <p:nvPr/>
        </p:nvSpPr>
        <p:spPr>
          <a:xfrm>
            <a:off x="179512" y="1196752"/>
            <a:ext cx="3672409" cy="36004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
        <p:nvSpPr>
          <p:cNvPr id="2" name="正方形/長方形 1"/>
          <p:cNvSpPr/>
          <p:nvPr/>
        </p:nvSpPr>
        <p:spPr>
          <a:xfrm>
            <a:off x="251521" y="404664"/>
            <a:ext cx="8496944" cy="1938992"/>
          </a:xfrm>
          <a:prstGeom prst="rect">
            <a:avLst/>
          </a:prstGeom>
        </p:spPr>
        <p:txBody>
          <a:bodyPr wrap="square">
            <a:spAutoFit/>
          </a:bodyPr>
          <a:lstStyle/>
          <a:p>
            <a:endParaRPr lang="ja-JP" altLang="en-US" sz="2400" dirty="0"/>
          </a:p>
          <a:p>
            <a:endParaRPr lang="en-US" altLang="ja-JP" sz="2400" dirty="0" smtClean="0">
              <a:solidFill>
                <a:schemeClr val="bg1"/>
              </a:solidFill>
            </a:endParaRPr>
          </a:p>
          <a:p>
            <a:r>
              <a:rPr lang="ja-JP" altLang="en-US" sz="2400" dirty="0" smtClean="0">
                <a:solidFill>
                  <a:schemeClr val="bg1"/>
                </a:solidFill>
              </a:rPr>
              <a:t>障害者</a:t>
            </a:r>
            <a:r>
              <a:rPr lang="ja-JP" altLang="en-US" sz="2400" dirty="0">
                <a:solidFill>
                  <a:schemeClr val="bg1"/>
                </a:solidFill>
              </a:rPr>
              <a:t>福祉施設従事者</a:t>
            </a:r>
            <a:r>
              <a:rPr lang="ja-JP" altLang="en-US" sz="2400" dirty="0" smtClean="0">
                <a:solidFill>
                  <a:schemeClr val="bg1"/>
                </a:solidFill>
              </a:rPr>
              <a:t>等</a:t>
            </a:r>
            <a:endParaRPr lang="en-US" altLang="ja-JP" sz="2400" dirty="0" smtClean="0">
              <a:solidFill>
                <a:schemeClr val="bg1"/>
              </a:solidFill>
            </a:endParaRPr>
          </a:p>
          <a:p>
            <a:r>
              <a:rPr lang="ja-JP" altLang="en-US" sz="2400" dirty="0" smtClean="0"/>
              <a:t>　障害者</a:t>
            </a:r>
            <a:r>
              <a:rPr lang="ja-JP" altLang="en-US" sz="2400" dirty="0"/>
              <a:t>自立支援法等に規定する「</a:t>
            </a:r>
            <a:r>
              <a:rPr lang="ja-JP" altLang="en-US" sz="2400" dirty="0" smtClean="0"/>
              <a:t>障害者福祉</a:t>
            </a:r>
            <a:r>
              <a:rPr lang="ja-JP" altLang="en-US" sz="2400" dirty="0"/>
              <a:t>施設」又は「障害福祉サービス事業等」に係る業務に従事する</a:t>
            </a:r>
            <a:r>
              <a:rPr lang="ja-JP" altLang="en-US" sz="2400" dirty="0" smtClean="0"/>
              <a:t>者。</a:t>
            </a:r>
            <a:endParaRPr lang="ja-JP" altLang="en-US" sz="2400" dirty="0"/>
          </a:p>
        </p:txBody>
      </p:sp>
      <p:graphicFrame>
        <p:nvGraphicFramePr>
          <p:cNvPr id="4" name="表 3"/>
          <p:cNvGraphicFramePr>
            <a:graphicFrameLocks noGrp="1"/>
          </p:cNvGraphicFramePr>
          <p:nvPr/>
        </p:nvGraphicFramePr>
        <p:xfrm>
          <a:off x="179512" y="2420888"/>
          <a:ext cx="8712966" cy="3683687"/>
        </p:xfrm>
        <a:graphic>
          <a:graphicData uri="http://schemas.openxmlformats.org/drawingml/2006/table">
            <a:tbl>
              <a:tblPr firstRow="1" bandRow="1">
                <a:tableStyleId>{5940675A-B579-460E-94D1-54222C63F5DA}</a:tableStyleId>
              </a:tblPr>
              <a:tblGrid>
                <a:gridCol w="2160240"/>
                <a:gridCol w="3528392"/>
                <a:gridCol w="3024334"/>
              </a:tblGrid>
              <a:tr h="362769">
                <a:tc>
                  <a:txBody>
                    <a:bodyPr/>
                    <a:lstStyle/>
                    <a:p>
                      <a:pPr algn="ctr"/>
                      <a:r>
                        <a:rPr kumimoji="1" lang="ja-JP" altLang="en-US" sz="1400" dirty="0" smtClean="0"/>
                        <a:t>法上の規定</a:t>
                      </a:r>
                      <a:endParaRPr kumimoji="1" lang="ja-JP" altLang="en-US" sz="1400" dirty="0"/>
                    </a:p>
                  </a:txBody>
                  <a:tcPr anchor="ctr">
                    <a:solidFill>
                      <a:schemeClr val="accent1">
                        <a:lumMod val="20000"/>
                        <a:lumOff val="80000"/>
                      </a:schemeClr>
                    </a:solidFill>
                  </a:tcPr>
                </a:tc>
                <a:tc>
                  <a:txBody>
                    <a:bodyPr/>
                    <a:lstStyle/>
                    <a:p>
                      <a:pPr algn="ctr"/>
                      <a:r>
                        <a:rPr kumimoji="1" lang="ja-JP" altLang="en-US" sz="1400" dirty="0" smtClean="0"/>
                        <a:t>事業名</a:t>
                      </a:r>
                      <a:endParaRPr kumimoji="1" lang="ja-JP" altLang="en-US" sz="1400" dirty="0"/>
                    </a:p>
                  </a:txBody>
                  <a:tcPr anchor="ctr">
                    <a:solidFill>
                      <a:schemeClr val="accent1">
                        <a:lumMod val="20000"/>
                        <a:lumOff val="80000"/>
                      </a:schemeClr>
                    </a:solidFill>
                  </a:tcPr>
                </a:tc>
                <a:tc>
                  <a:txBody>
                    <a:bodyPr/>
                    <a:lstStyle/>
                    <a:p>
                      <a:pPr algn="ctr"/>
                      <a:r>
                        <a:rPr kumimoji="1" lang="ja-JP" altLang="en-US" sz="1400" dirty="0" smtClean="0"/>
                        <a:t>具体的内容</a:t>
                      </a:r>
                      <a:endParaRPr kumimoji="1" lang="en-US" altLang="ja-JP" sz="1400" dirty="0" smtClean="0"/>
                    </a:p>
                  </a:txBody>
                  <a:tcPr anchor="ctr">
                    <a:solidFill>
                      <a:schemeClr val="accent1">
                        <a:lumMod val="20000"/>
                        <a:lumOff val="80000"/>
                      </a:schemeClr>
                    </a:solidFill>
                  </a:tcPr>
                </a:tc>
              </a:tr>
              <a:tr h="506881">
                <a:tc>
                  <a:txBody>
                    <a:bodyPr/>
                    <a:lstStyle/>
                    <a:p>
                      <a:r>
                        <a:rPr kumimoji="1" lang="ja-JP" altLang="en-US" sz="1400" dirty="0" smtClean="0"/>
                        <a:t>障害者福祉施設</a:t>
                      </a:r>
                      <a:endParaRPr kumimoji="1" lang="ja-JP" altLang="en-US" sz="1400" dirty="0"/>
                    </a:p>
                  </a:txBody>
                  <a:tcPr>
                    <a:solidFill>
                      <a:schemeClr val="bg1"/>
                    </a:solidFill>
                  </a:tcPr>
                </a:tc>
                <a:tc>
                  <a:txBody>
                    <a:bodyPr/>
                    <a:lstStyle/>
                    <a:p>
                      <a:r>
                        <a:rPr kumimoji="1" lang="ja-JP" altLang="en-US" sz="1400" dirty="0" smtClean="0"/>
                        <a:t>・障害者支援施設</a:t>
                      </a:r>
                      <a:endParaRPr kumimoji="1" lang="en-US" altLang="ja-JP" sz="1400" dirty="0" smtClean="0"/>
                    </a:p>
                    <a:p>
                      <a:r>
                        <a:rPr kumimoji="1" lang="ja-JP" altLang="en-US" sz="1400" dirty="0" smtClean="0"/>
                        <a:t>・のぞみの園</a:t>
                      </a:r>
                      <a:endParaRPr kumimoji="1" lang="ja-JP" altLang="en-US" sz="1400" dirty="0"/>
                    </a:p>
                  </a:txBody>
                  <a:tcPr>
                    <a:solidFill>
                      <a:schemeClr val="bg1"/>
                    </a:solidFill>
                  </a:tcPr>
                </a:tc>
                <a:tc>
                  <a:txBody>
                    <a:bodyPr/>
                    <a:lstStyle/>
                    <a:p>
                      <a:endParaRPr kumimoji="1" lang="ja-JP" altLang="en-US" sz="1400"/>
                    </a:p>
                  </a:txBody>
                  <a:tcPr>
                    <a:solidFill>
                      <a:schemeClr val="bg1"/>
                    </a:solidFill>
                  </a:tcPr>
                </a:tc>
              </a:tr>
              <a:tr h="2802758">
                <a:tc>
                  <a:txBody>
                    <a:bodyPr/>
                    <a:lstStyle/>
                    <a:p>
                      <a:r>
                        <a:rPr kumimoji="1" lang="ja-JP" altLang="en-US" sz="1400" dirty="0" smtClean="0"/>
                        <a:t>障害福祉サービス事業等</a:t>
                      </a:r>
                      <a:endParaRPr kumimoji="1" lang="ja-JP" altLang="en-US" sz="1400" dirty="0"/>
                    </a:p>
                  </a:txBody>
                  <a:tcPr>
                    <a:solidFill>
                      <a:schemeClr val="bg1"/>
                    </a:solidFill>
                  </a:tcPr>
                </a:tc>
                <a:tc>
                  <a:txBody>
                    <a:bodyPr/>
                    <a:lstStyle/>
                    <a:p>
                      <a:r>
                        <a:rPr kumimoji="1" lang="ja-JP" altLang="en-US" sz="1400" dirty="0" smtClean="0"/>
                        <a:t>・障害福祉サービス事業</a:t>
                      </a:r>
                      <a:endParaRPr kumimoji="1" lang="en-US" altLang="ja-JP" sz="1400" dirty="0" smtClean="0"/>
                    </a:p>
                    <a:p>
                      <a:endParaRPr kumimoji="1" lang="en-US" altLang="ja-JP" sz="1400" dirty="0" smtClean="0"/>
                    </a:p>
                    <a:p>
                      <a:endParaRPr kumimoji="1" lang="en-US" altLang="ja-JP" sz="1400" dirty="0" smtClean="0"/>
                    </a:p>
                    <a:p>
                      <a:endParaRPr kumimoji="1" lang="en-US" altLang="ja-JP" sz="1400" dirty="0" smtClean="0"/>
                    </a:p>
                    <a:p>
                      <a:endParaRPr kumimoji="1" lang="en-US" altLang="ja-JP" sz="1400" dirty="0" smtClean="0"/>
                    </a:p>
                    <a:p>
                      <a:endParaRPr kumimoji="1" lang="en-US" altLang="ja-JP" sz="1400" dirty="0" smtClean="0"/>
                    </a:p>
                    <a:p>
                      <a:r>
                        <a:rPr kumimoji="1" lang="ja-JP" altLang="en-US" sz="1400" dirty="0" smtClean="0"/>
                        <a:t>・一般相談支援事業及び特定相談支援事業</a:t>
                      </a:r>
                      <a:endParaRPr kumimoji="1" lang="en-US" altLang="ja-JP" sz="1400" dirty="0" smtClean="0"/>
                    </a:p>
                    <a:p>
                      <a:r>
                        <a:rPr kumimoji="1" lang="ja-JP" altLang="en-US" sz="1400" dirty="0" smtClean="0"/>
                        <a:t>・移動支援事業</a:t>
                      </a:r>
                      <a:endParaRPr kumimoji="1" lang="en-US" altLang="ja-JP" sz="1400" dirty="0" smtClean="0"/>
                    </a:p>
                    <a:p>
                      <a:r>
                        <a:rPr kumimoji="1" lang="ja-JP" altLang="en-US" sz="1400" dirty="0" smtClean="0"/>
                        <a:t>・地域活動支援センターを経営する事業</a:t>
                      </a:r>
                      <a:endParaRPr kumimoji="1" lang="en-US" altLang="ja-JP" sz="1400" dirty="0" smtClean="0"/>
                    </a:p>
                    <a:p>
                      <a:r>
                        <a:rPr kumimoji="1" lang="ja-JP" altLang="en-US" sz="1400" dirty="0" smtClean="0"/>
                        <a:t>・福祉ホームを経営する事業</a:t>
                      </a:r>
                      <a:endParaRPr kumimoji="1" lang="en-US" altLang="ja-JP" sz="1400" dirty="0" smtClean="0"/>
                    </a:p>
                    <a:p>
                      <a:endParaRPr kumimoji="1" lang="en-US" altLang="ja-JP" sz="1400" dirty="0" smtClean="0"/>
                    </a:p>
                    <a:p>
                      <a:r>
                        <a:rPr kumimoji="1" lang="ja-JP" altLang="en-US" sz="1400" dirty="0" smtClean="0"/>
                        <a:t>・厚生労働省令で定める事業</a:t>
                      </a:r>
                      <a:endParaRPr kumimoji="1" lang="en-US" altLang="ja-JP" sz="1400" dirty="0" smtClean="0"/>
                    </a:p>
                  </a:txBody>
                  <a:tcPr>
                    <a:solidFill>
                      <a:schemeClr val="bg1"/>
                    </a:solidFill>
                  </a:tcPr>
                </a:tc>
                <a:tc>
                  <a:txBody>
                    <a:bodyPr/>
                    <a:lstStyle/>
                    <a:p>
                      <a:r>
                        <a:rPr kumimoji="1" lang="ja-JP" altLang="en-US" sz="1400" dirty="0" smtClean="0"/>
                        <a:t>居宅介護、重度訪問介護、同行援護、行動援護、療養介護、生活介護、短期入所、重度障害者等包括支援、共同生活介護、自立訓練、就労移行支援、就労継続支援及び共同生活援助</a:t>
                      </a:r>
                      <a:endParaRPr kumimoji="1" lang="ja-JP" altLang="en-US" sz="1400" dirty="0"/>
                    </a:p>
                  </a:txBody>
                  <a:tcPr>
                    <a:solidFill>
                      <a:schemeClr val="bg1"/>
                    </a:solidFill>
                  </a:tcPr>
                </a:tc>
              </a:tr>
            </a:tbl>
          </a:graphicData>
        </a:graphic>
      </p:graphicFrame>
      <p:sp>
        <p:nvSpPr>
          <p:cNvPr id="5" name="テキスト ボックス 4"/>
          <p:cNvSpPr txBox="1"/>
          <p:nvPr/>
        </p:nvSpPr>
        <p:spPr>
          <a:xfrm>
            <a:off x="276920" y="6372423"/>
            <a:ext cx="2765501" cy="307777"/>
          </a:xfrm>
          <a:prstGeom prst="rect">
            <a:avLst/>
          </a:prstGeom>
          <a:noFill/>
        </p:spPr>
        <p:txBody>
          <a:bodyPr wrap="none" rtlCol="0">
            <a:spAutoFit/>
          </a:bodyPr>
          <a:lstStyle/>
          <a:p>
            <a:r>
              <a:rPr kumimoji="1" lang="ja-JP" altLang="en-US" sz="1400" dirty="0" smtClean="0"/>
              <a:t>（障害者虐待防止法第２条第４項）</a:t>
            </a:r>
            <a:endParaRPr kumimoji="1" lang="ja-JP" altLang="en-US" sz="1400"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251521" y="260648"/>
            <a:ext cx="4824536" cy="36004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323529" y="260650"/>
            <a:ext cx="8496944" cy="6186309"/>
          </a:xfrm>
          <a:prstGeom prst="rect">
            <a:avLst/>
          </a:prstGeom>
          <a:noFill/>
        </p:spPr>
        <p:txBody>
          <a:bodyPr wrap="square" rtlCol="0">
            <a:spAutoFit/>
          </a:bodyPr>
          <a:lstStyle/>
          <a:p>
            <a:pPr algn="just"/>
            <a:r>
              <a:rPr lang="ja-JP" altLang="ja-JP" dirty="0" smtClean="0">
                <a:solidFill>
                  <a:schemeClr val="bg1"/>
                </a:solidFill>
              </a:rPr>
              <a:t>（２）市町村・都道府県による事実確認等</a:t>
            </a:r>
            <a:r>
              <a:rPr lang="ja-JP" altLang="en-US" dirty="0" smtClean="0">
                <a:solidFill>
                  <a:schemeClr val="bg1"/>
                </a:solidFill>
              </a:rPr>
              <a:t>（</a:t>
            </a:r>
            <a:r>
              <a:rPr lang="en-US" altLang="ja-JP" dirty="0" smtClean="0">
                <a:solidFill>
                  <a:schemeClr val="bg1"/>
                </a:solidFill>
              </a:rPr>
              <a:t>P.96</a:t>
            </a:r>
            <a:r>
              <a:rPr lang="ja-JP" altLang="en-US" dirty="0" smtClean="0">
                <a:solidFill>
                  <a:schemeClr val="bg1"/>
                </a:solidFill>
              </a:rPr>
              <a:t>）</a:t>
            </a:r>
            <a:endParaRPr lang="en-US" altLang="ja-JP" dirty="0" smtClean="0">
              <a:solidFill>
                <a:schemeClr val="bg1"/>
              </a:solidFill>
            </a:endParaRPr>
          </a:p>
          <a:p>
            <a:pPr algn="just"/>
            <a:endParaRPr lang="ja-JP" altLang="ja-JP" dirty="0" smtClean="0"/>
          </a:p>
          <a:p>
            <a:pPr algn="just"/>
            <a:r>
              <a:rPr lang="en-US" altLang="ja-JP" dirty="0" smtClean="0"/>
              <a:t> </a:t>
            </a:r>
            <a:r>
              <a:rPr lang="ja-JP" altLang="en-US" dirty="0" smtClean="0"/>
              <a:t>　・</a:t>
            </a:r>
            <a:r>
              <a:rPr lang="ja-JP" altLang="ja-JP" dirty="0" smtClean="0"/>
              <a:t>通報等を受けた市町村・都道府県は、通報等内容の事実確認や障害者の安全確認</a:t>
            </a:r>
            <a:endParaRPr lang="en-US" altLang="ja-JP" dirty="0" smtClean="0"/>
          </a:p>
          <a:p>
            <a:pPr algn="just"/>
            <a:r>
              <a:rPr lang="ja-JP" altLang="en-US" dirty="0" smtClean="0"/>
              <a:t>　　</a:t>
            </a:r>
            <a:r>
              <a:rPr lang="ja-JP" altLang="ja-JP" dirty="0" smtClean="0"/>
              <a:t>を行</a:t>
            </a:r>
            <a:r>
              <a:rPr lang="ja-JP" altLang="en-US" dirty="0" smtClean="0"/>
              <a:t>う</a:t>
            </a:r>
            <a:r>
              <a:rPr lang="ja-JP" altLang="ja-JP" dirty="0" smtClean="0"/>
              <a:t>。</a:t>
            </a:r>
            <a:endParaRPr lang="en-US" altLang="ja-JP" dirty="0" smtClean="0"/>
          </a:p>
          <a:p>
            <a:pPr algn="just"/>
            <a:r>
              <a:rPr lang="ja-JP" altLang="en-US" dirty="0" smtClean="0"/>
              <a:t>　・</a:t>
            </a:r>
            <a:r>
              <a:rPr lang="ja-JP" altLang="ja-JP" dirty="0" smtClean="0"/>
              <a:t>市町村・都道府県には事業所に対する指導権限がないため、基本的には事業所の</a:t>
            </a:r>
            <a:endParaRPr lang="en-US" altLang="ja-JP" dirty="0" smtClean="0"/>
          </a:p>
          <a:p>
            <a:pPr algn="just"/>
            <a:r>
              <a:rPr lang="ja-JP" altLang="en-US" dirty="0" smtClean="0"/>
              <a:t>　　</a:t>
            </a:r>
            <a:r>
              <a:rPr lang="ja-JP" altLang="ja-JP" dirty="0" smtClean="0"/>
              <a:t>協力の下に行われるもの</a:t>
            </a:r>
            <a:endParaRPr lang="en-US" altLang="ja-JP" dirty="0" smtClean="0"/>
          </a:p>
          <a:p>
            <a:pPr algn="just"/>
            <a:r>
              <a:rPr lang="ja-JP" altLang="en-US" dirty="0" smtClean="0"/>
              <a:t>　・</a:t>
            </a:r>
            <a:r>
              <a:rPr lang="ja-JP" altLang="ja-JP" dirty="0" smtClean="0"/>
              <a:t>事業所の協力が得られる場合には、</a:t>
            </a:r>
            <a:r>
              <a:rPr lang="ja-JP" altLang="en-US" dirty="0" smtClean="0"/>
              <a:t>以下の</a:t>
            </a:r>
            <a:r>
              <a:rPr lang="ja-JP" altLang="ja-JP" dirty="0" smtClean="0"/>
              <a:t>事実確認を行</a:t>
            </a:r>
            <a:r>
              <a:rPr lang="ja-JP" altLang="en-US" dirty="0" smtClean="0"/>
              <a:t>う</a:t>
            </a:r>
            <a:r>
              <a:rPr lang="ja-JP" altLang="ja-JP" dirty="0" smtClean="0"/>
              <a:t>。</a:t>
            </a:r>
          </a:p>
          <a:p>
            <a:pPr algn="just"/>
            <a:r>
              <a:rPr lang="ja-JP" altLang="en-US" dirty="0" smtClean="0"/>
              <a:t>　・</a:t>
            </a:r>
            <a:r>
              <a:rPr lang="ja-JP" altLang="ja-JP" dirty="0" smtClean="0"/>
              <a:t>事業所の協力を得られず、障害者の安全確保等の必要がある場合には、速やかに、</a:t>
            </a:r>
            <a:endParaRPr lang="en-US" altLang="ja-JP" dirty="0" smtClean="0"/>
          </a:p>
          <a:p>
            <a:pPr algn="just"/>
            <a:r>
              <a:rPr lang="ja-JP" altLang="en-US" dirty="0" smtClean="0"/>
              <a:t>　　</a:t>
            </a:r>
            <a:r>
              <a:rPr lang="ja-JP" altLang="ja-JP" dirty="0" smtClean="0"/>
              <a:t>市町村は事業所所在地の都道府県を経由して、また都道府県は直接、事業所所在</a:t>
            </a:r>
            <a:endParaRPr lang="en-US" altLang="ja-JP" dirty="0" smtClean="0"/>
          </a:p>
          <a:p>
            <a:pPr algn="just"/>
            <a:r>
              <a:rPr lang="ja-JP" altLang="en-US" dirty="0" smtClean="0"/>
              <a:t>　　</a:t>
            </a:r>
            <a:r>
              <a:rPr lang="ja-JP" altLang="ja-JP" dirty="0" smtClean="0"/>
              <a:t>地の都道府県労働局に報告し、都道府県労働局が行う調査に同行するなど、協力</a:t>
            </a:r>
            <a:endParaRPr lang="en-US" altLang="ja-JP" dirty="0" smtClean="0"/>
          </a:p>
          <a:p>
            <a:pPr algn="just"/>
            <a:r>
              <a:rPr lang="ja-JP" altLang="en-US" dirty="0" smtClean="0"/>
              <a:t>　　</a:t>
            </a:r>
            <a:r>
              <a:rPr lang="ja-JP" altLang="ja-JP" dirty="0" smtClean="0"/>
              <a:t>して対応することを検討</a:t>
            </a:r>
            <a:r>
              <a:rPr lang="ja-JP" altLang="en-US" dirty="0" smtClean="0"/>
              <a:t>する</a:t>
            </a:r>
            <a:r>
              <a:rPr lang="ja-JP" altLang="ja-JP" dirty="0" smtClean="0"/>
              <a:t>。</a:t>
            </a:r>
            <a:endParaRPr lang="en-US" altLang="ja-JP" dirty="0" smtClean="0"/>
          </a:p>
          <a:p>
            <a:pPr algn="just"/>
            <a:endParaRPr lang="en-US" altLang="ja-JP" dirty="0" smtClean="0"/>
          </a:p>
          <a:p>
            <a:r>
              <a:rPr lang="en-US" altLang="ja-JP" dirty="0" smtClean="0"/>
              <a:t>(</a:t>
            </a:r>
            <a:r>
              <a:rPr lang="ja-JP" altLang="ja-JP" dirty="0" smtClean="0"/>
              <a:t>ｱ</a:t>
            </a:r>
            <a:r>
              <a:rPr lang="en-US" altLang="ja-JP" dirty="0" smtClean="0"/>
              <a:t>)</a:t>
            </a:r>
            <a:r>
              <a:rPr lang="ja-JP" altLang="ja-JP" dirty="0" smtClean="0"/>
              <a:t>　障害者本人への調査項目</a:t>
            </a:r>
          </a:p>
          <a:p>
            <a:r>
              <a:rPr lang="en-US" altLang="ja-JP" dirty="0" smtClean="0"/>
              <a:t> </a:t>
            </a:r>
            <a:r>
              <a:rPr lang="ja-JP" altLang="ja-JP" dirty="0" smtClean="0"/>
              <a:t>　①虐待の状況</a:t>
            </a:r>
            <a:r>
              <a:rPr lang="ja-JP" altLang="en-US" dirty="0" smtClean="0"/>
              <a:t>　</a:t>
            </a:r>
            <a:r>
              <a:rPr lang="ja-JP" altLang="ja-JP" dirty="0" smtClean="0"/>
              <a:t>②障害者の状況　③業務内容、勤務体制、労働環境等</a:t>
            </a:r>
            <a:r>
              <a:rPr lang="ja-JP" altLang="en-US" dirty="0" smtClean="0"/>
              <a:t>　</a:t>
            </a:r>
            <a:r>
              <a:rPr lang="ja-JP" altLang="ja-JP" dirty="0" smtClean="0"/>
              <a:t>④障害者の</a:t>
            </a:r>
            <a:endParaRPr lang="en-US" altLang="ja-JP" dirty="0" smtClean="0"/>
          </a:p>
          <a:p>
            <a:r>
              <a:rPr lang="ja-JP" altLang="en-US" dirty="0" smtClean="0"/>
              <a:t>　　</a:t>
            </a:r>
            <a:r>
              <a:rPr lang="ja-JP" altLang="ja-JP" dirty="0" smtClean="0"/>
              <a:t>生活状況　等</a:t>
            </a:r>
          </a:p>
          <a:p>
            <a:r>
              <a:rPr lang="en-US" altLang="ja-JP" dirty="0" smtClean="0"/>
              <a:t>(</a:t>
            </a:r>
            <a:r>
              <a:rPr lang="ja-JP" altLang="ja-JP" dirty="0" smtClean="0"/>
              <a:t>ｲ</a:t>
            </a:r>
            <a:r>
              <a:rPr lang="en-US" altLang="ja-JP" dirty="0" smtClean="0"/>
              <a:t>)</a:t>
            </a:r>
            <a:r>
              <a:rPr lang="ja-JP" altLang="ja-JP" dirty="0" smtClean="0"/>
              <a:t>　事業所への調査項目例（※調査が難しい</a:t>
            </a:r>
            <a:r>
              <a:rPr lang="ja-JP" altLang="en-US" dirty="0" smtClean="0"/>
              <a:t>時</a:t>
            </a:r>
            <a:r>
              <a:rPr lang="ja-JP" altLang="ja-JP" dirty="0" smtClean="0"/>
              <a:t>は都道府県</a:t>
            </a:r>
            <a:r>
              <a:rPr lang="ja-JP" altLang="en-US" dirty="0" smtClean="0"/>
              <a:t>・</a:t>
            </a:r>
            <a:r>
              <a:rPr lang="ja-JP" altLang="ja-JP" dirty="0" smtClean="0"/>
              <a:t>都道府県労働局に相談）</a:t>
            </a:r>
          </a:p>
          <a:p>
            <a:r>
              <a:rPr lang="ja-JP" altLang="en-US" dirty="0" smtClean="0"/>
              <a:t>　</a:t>
            </a:r>
            <a:r>
              <a:rPr lang="ja-JP" altLang="ja-JP" dirty="0" smtClean="0"/>
              <a:t>①　当該障害者の従事する業務内容、勤務体制、労働環境等</a:t>
            </a:r>
          </a:p>
          <a:p>
            <a:r>
              <a:rPr lang="ja-JP" altLang="ja-JP" dirty="0" smtClean="0"/>
              <a:t>　②　虐待を行った疑いのある職員の業務内容、勤務状況等</a:t>
            </a:r>
          </a:p>
          <a:p>
            <a:r>
              <a:rPr lang="ja-JP" altLang="ja-JP" dirty="0" smtClean="0"/>
              <a:t>　③　通報等の内容に係る事実確認、状況の説明</a:t>
            </a:r>
          </a:p>
          <a:p>
            <a:r>
              <a:rPr lang="ja-JP" altLang="ja-JP" dirty="0" smtClean="0"/>
              <a:t>　④　職員の勤務体制や給与の支払い状況等必要事項</a:t>
            </a:r>
          </a:p>
          <a:p>
            <a:pPr algn="just"/>
            <a:endParaRPr lang="ja-JP" altLang="ja-JP" dirty="0" smtClean="0"/>
          </a:p>
          <a:p>
            <a:pPr algn="just"/>
            <a:endParaRPr kumimoji="1" lang="ja-JP" altLang="en-US" dirty="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251520" y="2996952"/>
            <a:ext cx="5184576" cy="36004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sp>
        <p:nvSpPr>
          <p:cNvPr id="3" name="角丸四角形 2"/>
          <p:cNvSpPr/>
          <p:nvPr/>
        </p:nvSpPr>
        <p:spPr>
          <a:xfrm>
            <a:off x="251520" y="260648"/>
            <a:ext cx="4248472" cy="36004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323528" y="260648"/>
            <a:ext cx="8640960" cy="6463308"/>
          </a:xfrm>
          <a:prstGeom prst="rect">
            <a:avLst/>
          </a:prstGeom>
          <a:noFill/>
        </p:spPr>
        <p:txBody>
          <a:bodyPr wrap="square" rtlCol="0">
            <a:spAutoFit/>
          </a:bodyPr>
          <a:lstStyle/>
          <a:p>
            <a:r>
              <a:rPr lang="ja-JP" altLang="ja-JP" dirty="0" smtClean="0">
                <a:solidFill>
                  <a:schemeClr val="bg1"/>
                </a:solidFill>
              </a:rPr>
              <a:t>（３）市町村から都道府県への通知</a:t>
            </a:r>
            <a:r>
              <a:rPr lang="ja-JP" altLang="en-US" dirty="0" smtClean="0">
                <a:solidFill>
                  <a:schemeClr val="bg1"/>
                </a:solidFill>
              </a:rPr>
              <a:t>（</a:t>
            </a:r>
            <a:r>
              <a:rPr lang="en-US" altLang="ja-JP" dirty="0" smtClean="0">
                <a:solidFill>
                  <a:schemeClr val="bg1"/>
                </a:solidFill>
              </a:rPr>
              <a:t>P.98</a:t>
            </a:r>
            <a:r>
              <a:rPr lang="ja-JP" altLang="en-US" dirty="0" smtClean="0">
                <a:solidFill>
                  <a:schemeClr val="bg1"/>
                </a:solidFill>
              </a:rPr>
              <a:t>）</a:t>
            </a:r>
            <a:endParaRPr lang="en-US" altLang="ja-JP" dirty="0" smtClean="0">
              <a:solidFill>
                <a:schemeClr val="bg1"/>
              </a:solidFill>
            </a:endParaRPr>
          </a:p>
          <a:p>
            <a:endParaRPr lang="ja-JP" altLang="ja-JP" dirty="0" smtClean="0"/>
          </a:p>
          <a:p>
            <a:r>
              <a:rPr lang="en-US" altLang="ja-JP" dirty="0" smtClean="0"/>
              <a:t> </a:t>
            </a:r>
            <a:r>
              <a:rPr lang="ja-JP" altLang="ja-JP" dirty="0" smtClean="0"/>
              <a:t>　</a:t>
            </a:r>
            <a:r>
              <a:rPr lang="ja-JP" altLang="en-US" dirty="0" smtClean="0"/>
              <a:t>・</a:t>
            </a:r>
            <a:r>
              <a:rPr lang="ja-JP" altLang="ja-JP" dirty="0" smtClean="0"/>
              <a:t>市町村は、使用者による障害者虐待に関する通報等を受けた場合、虐待に関する</a:t>
            </a:r>
            <a:endParaRPr lang="en-US" altLang="ja-JP" dirty="0" smtClean="0"/>
          </a:p>
          <a:p>
            <a:r>
              <a:rPr lang="ja-JP" altLang="en-US" dirty="0" smtClean="0"/>
              <a:t>　　</a:t>
            </a:r>
            <a:r>
              <a:rPr lang="ja-JP" altLang="ja-JP" dirty="0" smtClean="0"/>
              <a:t>事項を事業所の所在地の都道府県に通知（第</a:t>
            </a:r>
            <a:r>
              <a:rPr lang="en-US" altLang="ja-JP" dirty="0" smtClean="0"/>
              <a:t>23</a:t>
            </a:r>
            <a:r>
              <a:rPr lang="ja-JP" altLang="ja-JP" dirty="0" smtClean="0"/>
              <a:t>条）</a:t>
            </a:r>
            <a:endParaRPr lang="en-US" altLang="ja-JP" dirty="0" smtClean="0"/>
          </a:p>
          <a:p>
            <a:r>
              <a:rPr lang="ja-JP" altLang="en-US" dirty="0" smtClean="0"/>
              <a:t>　　（</a:t>
            </a:r>
            <a:r>
              <a:rPr lang="en-US" altLang="ja-JP" dirty="0" smtClean="0"/>
              <a:t>P.101</a:t>
            </a:r>
            <a:r>
              <a:rPr lang="ja-JP" altLang="ja-JP" dirty="0" smtClean="0"/>
              <a:t>の「労働相談票（使用者による障害者虐待）」を作成し添付</a:t>
            </a:r>
            <a:r>
              <a:rPr lang="ja-JP" altLang="en-US" dirty="0" smtClean="0"/>
              <a:t>）</a:t>
            </a:r>
            <a:endParaRPr lang="en-US" altLang="ja-JP" dirty="0" smtClean="0"/>
          </a:p>
          <a:p>
            <a:r>
              <a:rPr lang="ja-JP" altLang="en-US" dirty="0" smtClean="0"/>
              <a:t>　・</a:t>
            </a:r>
            <a:r>
              <a:rPr lang="ja-JP" altLang="ja-JP" dirty="0" smtClean="0"/>
              <a:t>障害者虐待ではないと明確に判断される事案を除いて、通報等があった事案は市</a:t>
            </a:r>
            <a:endParaRPr lang="en-US" altLang="ja-JP" dirty="0" smtClean="0"/>
          </a:p>
          <a:p>
            <a:r>
              <a:rPr lang="ja-JP" altLang="en-US" dirty="0" smtClean="0"/>
              <a:t>　　</a:t>
            </a:r>
            <a:r>
              <a:rPr lang="ja-JP" altLang="ja-JP" dirty="0" smtClean="0"/>
              <a:t>町村から都道府県へ通知。</a:t>
            </a:r>
          </a:p>
          <a:p>
            <a:r>
              <a:rPr lang="ja-JP" altLang="en-US" dirty="0" smtClean="0"/>
              <a:t>　・</a:t>
            </a:r>
            <a:r>
              <a:rPr lang="ja-JP" altLang="ja-JP" dirty="0" smtClean="0"/>
              <a:t>悪質なケース等で、都道府県労働局等による迅速な行政指導が求められる場合に</a:t>
            </a:r>
            <a:endParaRPr lang="en-US" altLang="ja-JP" dirty="0" smtClean="0"/>
          </a:p>
          <a:p>
            <a:r>
              <a:rPr lang="ja-JP" altLang="en-US" dirty="0" smtClean="0"/>
              <a:t>　　</a:t>
            </a:r>
            <a:r>
              <a:rPr lang="ja-JP" altLang="ja-JP" dirty="0" smtClean="0"/>
              <a:t>は、速やかに市町村から都道府県を経由して都道府県労働局に報告し協力して対応。</a:t>
            </a:r>
          </a:p>
          <a:p>
            <a:r>
              <a:rPr lang="en-US" altLang="ja-JP" dirty="0" smtClean="0"/>
              <a:t> </a:t>
            </a:r>
            <a:endParaRPr lang="ja-JP" altLang="ja-JP" dirty="0" smtClean="0"/>
          </a:p>
          <a:p>
            <a:r>
              <a:rPr lang="ja-JP" altLang="ja-JP" dirty="0" smtClean="0">
                <a:solidFill>
                  <a:schemeClr val="bg1"/>
                </a:solidFill>
              </a:rPr>
              <a:t>（４）都道府県から都道府県労働局への報告</a:t>
            </a:r>
            <a:r>
              <a:rPr lang="ja-JP" altLang="en-US" dirty="0" smtClean="0">
                <a:solidFill>
                  <a:schemeClr val="bg1"/>
                </a:solidFill>
              </a:rPr>
              <a:t>（</a:t>
            </a:r>
            <a:r>
              <a:rPr lang="en-US" altLang="ja-JP" dirty="0" smtClean="0">
                <a:solidFill>
                  <a:schemeClr val="bg1"/>
                </a:solidFill>
              </a:rPr>
              <a:t>P.99</a:t>
            </a:r>
            <a:r>
              <a:rPr lang="ja-JP" altLang="en-US" dirty="0" smtClean="0">
                <a:solidFill>
                  <a:schemeClr val="bg1"/>
                </a:solidFill>
              </a:rPr>
              <a:t>）</a:t>
            </a:r>
            <a:endParaRPr lang="en-US" altLang="ja-JP" dirty="0" smtClean="0">
              <a:solidFill>
                <a:schemeClr val="bg1"/>
              </a:solidFill>
            </a:endParaRPr>
          </a:p>
          <a:p>
            <a:endParaRPr lang="ja-JP" altLang="ja-JP" dirty="0" smtClean="0"/>
          </a:p>
          <a:p>
            <a:r>
              <a:rPr lang="ja-JP" altLang="en-US" dirty="0" smtClean="0"/>
              <a:t>　・</a:t>
            </a:r>
            <a:r>
              <a:rPr lang="ja-JP" altLang="ja-JP" dirty="0" smtClean="0"/>
              <a:t>都道府県は、市町村からの通知を受けた場合や、直接に使用者による障害者虐待に</a:t>
            </a:r>
            <a:endParaRPr lang="en-US" altLang="ja-JP" dirty="0" smtClean="0"/>
          </a:p>
          <a:p>
            <a:r>
              <a:rPr lang="ja-JP" altLang="en-US" dirty="0" smtClean="0"/>
              <a:t>　　</a:t>
            </a:r>
            <a:r>
              <a:rPr lang="ja-JP" altLang="ja-JP" dirty="0" smtClean="0"/>
              <a:t>関する通報等を受けた場合には、厚生労働省令で定めるところにより、事業所の所在</a:t>
            </a:r>
            <a:endParaRPr lang="en-US" altLang="ja-JP" dirty="0" smtClean="0"/>
          </a:p>
          <a:p>
            <a:r>
              <a:rPr lang="ja-JP" altLang="en-US" dirty="0" smtClean="0"/>
              <a:t>　　</a:t>
            </a:r>
            <a:r>
              <a:rPr lang="ja-JP" altLang="ja-JP" dirty="0" smtClean="0"/>
              <a:t>地を管轄する都道府県労働局総務部企画室に報告（第</a:t>
            </a:r>
            <a:r>
              <a:rPr lang="en-US" altLang="ja-JP" dirty="0" smtClean="0"/>
              <a:t>24</a:t>
            </a:r>
            <a:r>
              <a:rPr lang="ja-JP" altLang="ja-JP" dirty="0" smtClean="0"/>
              <a:t>条）</a:t>
            </a:r>
            <a:endParaRPr lang="en-US" altLang="ja-JP" dirty="0" smtClean="0"/>
          </a:p>
          <a:p>
            <a:r>
              <a:rPr lang="ja-JP" altLang="en-US" dirty="0" smtClean="0"/>
              <a:t>　・</a:t>
            </a:r>
            <a:r>
              <a:rPr lang="ja-JP" altLang="ja-JP" dirty="0" smtClean="0"/>
              <a:t>使用者による虐待に該当するか疑義が生じた場合には、都道府県労働局総務部企画</a:t>
            </a:r>
            <a:endParaRPr lang="en-US" altLang="ja-JP" dirty="0" smtClean="0"/>
          </a:p>
          <a:p>
            <a:r>
              <a:rPr lang="ja-JP" altLang="en-US" dirty="0" smtClean="0"/>
              <a:t>　　</a:t>
            </a:r>
            <a:r>
              <a:rPr lang="ja-JP" altLang="ja-JP" dirty="0" smtClean="0"/>
              <a:t>室に照会。</a:t>
            </a:r>
          </a:p>
          <a:p>
            <a:r>
              <a:rPr lang="ja-JP" altLang="en-US" dirty="0" smtClean="0"/>
              <a:t>　・</a:t>
            </a:r>
            <a:r>
              <a:rPr lang="ja-JP" altLang="ja-JP" dirty="0" smtClean="0"/>
              <a:t>都道府県が直接通報等を受けた場合には、都道府県から都道府県労働局総務部企</a:t>
            </a:r>
            <a:endParaRPr lang="en-US" altLang="ja-JP" dirty="0" smtClean="0"/>
          </a:p>
          <a:p>
            <a:r>
              <a:rPr lang="ja-JP" altLang="en-US" dirty="0" smtClean="0"/>
              <a:t>　　</a:t>
            </a:r>
            <a:r>
              <a:rPr lang="ja-JP" altLang="ja-JP" dirty="0" smtClean="0"/>
              <a:t>画室への報告に当たり、Ｐ</a:t>
            </a:r>
            <a:r>
              <a:rPr lang="en-US" altLang="ja-JP" dirty="0" smtClean="0"/>
              <a:t>101</a:t>
            </a:r>
            <a:r>
              <a:rPr lang="ja-JP" altLang="ja-JP" dirty="0" smtClean="0"/>
              <a:t>の「労働相談票（使用者による障害者虐待）」を作成し、</a:t>
            </a:r>
            <a:endParaRPr lang="en-US" altLang="ja-JP" dirty="0" smtClean="0"/>
          </a:p>
          <a:p>
            <a:r>
              <a:rPr lang="ja-JP" altLang="en-US" dirty="0" smtClean="0"/>
              <a:t>　　</a:t>
            </a:r>
            <a:r>
              <a:rPr lang="ja-JP" altLang="ja-JP" dirty="0" smtClean="0"/>
              <a:t>添付。</a:t>
            </a:r>
          </a:p>
          <a:p>
            <a:r>
              <a:rPr lang="ja-JP" altLang="en-US" dirty="0" smtClean="0"/>
              <a:t>　・</a:t>
            </a:r>
            <a:r>
              <a:rPr lang="ja-JP" altLang="ja-JP" dirty="0" smtClean="0"/>
              <a:t>都道府県は、通報等の内容から緊急性があると判断される場合には、速やかに都道</a:t>
            </a:r>
            <a:endParaRPr lang="en-US" altLang="ja-JP" dirty="0" smtClean="0"/>
          </a:p>
          <a:p>
            <a:r>
              <a:rPr lang="ja-JP" altLang="en-US" dirty="0" smtClean="0"/>
              <a:t>　　</a:t>
            </a:r>
            <a:r>
              <a:rPr lang="ja-JP" altLang="ja-JP" dirty="0" smtClean="0"/>
              <a:t>府県労働局総務部企画室に報告するとともに、障害者の居住地の市町村に情報提供</a:t>
            </a:r>
            <a:endParaRPr lang="en-US" altLang="ja-JP" dirty="0" smtClean="0"/>
          </a:p>
          <a:p>
            <a:r>
              <a:rPr lang="ja-JP" altLang="en-US" dirty="0" smtClean="0"/>
              <a:t>　　</a:t>
            </a:r>
            <a:r>
              <a:rPr lang="ja-JP" altLang="ja-JP" dirty="0" smtClean="0"/>
              <a:t>し連携して対応。</a:t>
            </a:r>
            <a:endParaRPr kumimoji="1" lang="ja-JP" altLang="en-US"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179512" y="4437112"/>
            <a:ext cx="3528392" cy="36004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sp>
        <p:nvSpPr>
          <p:cNvPr id="3" name="角丸四角形 2"/>
          <p:cNvSpPr/>
          <p:nvPr/>
        </p:nvSpPr>
        <p:spPr>
          <a:xfrm>
            <a:off x="251521" y="188640"/>
            <a:ext cx="3312368" cy="36004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179512" y="188641"/>
            <a:ext cx="8640960" cy="6740307"/>
          </a:xfrm>
          <a:prstGeom prst="rect">
            <a:avLst/>
          </a:prstGeom>
          <a:noFill/>
        </p:spPr>
        <p:txBody>
          <a:bodyPr wrap="square" rtlCol="0">
            <a:spAutoFit/>
          </a:bodyPr>
          <a:lstStyle/>
          <a:p>
            <a:r>
              <a:rPr lang="ja-JP" altLang="ja-JP" dirty="0" smtClean="0">
                <a:solidFill>
                  <a:schemeClr val="bg1"/>
                </a:solidFill>
              </a:rPr>
              <a:t>（５）都道府県労働局による対応</a:t>
            </a:r>
            <a:endParaRPr lang="en-US" altLang="ja-JP" dirty="0" smtClean="0">
              <a:solidFill>
                <a:schemeClr val="bg1"/>
              </a:solidFill>
            </a:endParaRPr>
          </a:p>
          <a:p>
            <a:endParaRPr lang="ja-JP" altLang="ja-JP" dirty="0" smtClean="0"/>
          </a:p>
          <a:p>
            <a:r>
              <a:rPr lang="ja-JP" altLang="en-US" dirty="0" smtClean="0"/>
              <a:t>・</a:t>
            </a:r>
            <a:r>
              <a:rPr lang="ja-JP" altLang="ja-JP" dirty="0" smtClean="0"/>
              <a:t>都道府県から報告を受けた都道府県労働局総務部企画室は、報告内容から、公共職</a:t>
            </a:r>
            <a:r>
              <a:rPr lang="ja-JP" altLang="en-US" dirty="0" smtClean="0"/>
              <a:t>　</a:t>
            </a:r>
            <a:endParaRPr lang="en-US" altLang="ja-JP" dirty="0" smtClean="0"/>
          </a:p>
          <a:p>
            <a:r>
              <a:rPr lang="ja-JP" altLang="en-US" dirty="0" smtClean="0"/>
              <a:t>　</a:t>
            </a:r>
            <a:r>
              <a:rPr lang="ja-JP" altLang="ja-JP" dirty="0" smtClean="0"/>
              <a:t>業安定所、労働基準監督署、雇用均等室、企画室などの対応部署を決め対応。</a:t>
            </a:r>
          </a:p>
          <a:p>
            <a:r>
              <a:rPr lang="ja-JP" altLang="en-US" dirty="0" smtClean="0"/>
              <a:t>・</a:t>
            </a:r>
            <a:r>
              <a:rPr lang="ja-JP" altLang="ja-JP" dirty="0" smtClean="0"/>
              <a:t>対応部署は、「障害者の雇用の促進等に関する法律」、「労働基準法」、「雇用の分野に</a:t>
            </a:r>
            <a:endParaRPr lang="en-US" altLang="ja-JP" dirty="0" smtClean="0"/>
          </a:p>
          <a:p>
            <a:r>
              <a:rPr lang="ja-JP" altLang="en-US" dirty="0" smtClean="0"/>
              <a:t>　</a:t>
            </a:r>
            <a:r>
              <a:rPr lang="ja-JP" altLang="ja-JP" dirty="0" smtClean="0"/>
              <a:t>おける男女の均等な機会及び待遇の確保等に関する法律」、「個別労働関係紛争の解</a:t>
            </a:r>
            <a:endParaRPr lang="en-US" altLang="ja-JP" dirty="0" smtClean="0"/>
          </a:p>
          <a:p>
            <a:r>
              <a:rPr lang="ja-JP" altLang="en-US" dirty="0" smtClean="0"/>
              <a:t>　</a:t>
            </a:r>
            <a:r>
              <a:rPr lang="ja-JP" altLang="ja-JP" dirty="0" smtClean="0"/>
              <a:t>決の促進に関する法律」などの関係法令の規定による権限を適切に行使して適正な労</a:t>
            </a:r>
            <a:endParaRPr lang="en-US" altLang="ja-JP" dirty="0" smtClean="0"/>
          </a:p>
          <a:p>
            <a:r>
              <a:rPr lang="ja-JP" altLang="en-US" dirty="0" smtClean="0"/>
              <a:t>　</a:t>
            </a:r>
            <a:r>
              <a:rPr lang="ja-JP" altLang="ja-JP" dirty="0" smtClean="0"/>
              <a:t>働条件及び雇用管理を確保</a:t>
            </a:r>
            <a:r>
              <a:rPr lang="ja-JP" altLang="en-US" dirty="0" smtClean="0"/>
              <a:t>する</a:t>
            </a:r>
            <a:r>
              <a:rPr lang="ja-JP" altLang="ja-JP" dirty="0" smtClean="0"/>
              <a:t>。</a:t>
            </a:r>
          </a:p>
          <a:p>
            <a:r>
              <a:rPr lang="ja-JP" altLang="en-US" dirty="0" smtClean="0"/>
              <a:t>・</a:t>
            </a:r>
            <a:r>
              <a:rPr lang="ja-JP" altLang="ja-JP" dirty="0" smtClean="0"/>
              <a:t>住み込みで働いている場合などは、使用者による障害者虐待であっても、生活支援が</a:t>
            </a:r>
            <a:endParaRPr lang="en-US" altLang="ja-JP" dirty="0" smtClean="0"/>
          </a:p>
          <a:p>
            <a:r>
              <a:rPr lang="ja-JP" altLang="en-US" dirty="0" smtClean="0"/>
              <a:t>　</a:t>
            </a:r>
            <a:r>
              <a:rPr lang="ja-JP" altLang="ja-JP" dirty="0" smtClean="0"/>
              <a:t>必要な場合がある</a:t>
            </a:r>
            <a:r>
              <a:rPr lang="ja-JP" altLang="en-US" dirty="0" smtClean="0"/>
              <a:t>ため、</a:t>
            </a:r>
            <a:r>
              <a:rPr lang="ja-JP" altLang="ja-JP" dirty="0" smtClean="0"/>
              <a:t>市町村等の関係機関と連携し、迅速な対応を行う。</a:t>
            </a:r>
          </a:p>
          <a:p>
            <a:r>
              <a:rPr lang="ja-JP" altLang="en-US" dirty="0" smtClean="0"/>
              <a:t>　</a:t>
            </a:r>
            <a:r>
              <a:rPr lang="ja-JP" altLang="ja-JP" dirty="0" smtClean="0"/>
              <a:t>行政（公共職業安定所、労働基準監督署等）職員が障害者虐待を発見した場合、都道</a:t>
            </a:r>
            <a:endParaRPr lang="en-US" altLang="ja-JP" dirty="0" smtClean="0"/>
          </a:p>
          <a:p>
            <a:r>
              <a:rPr lang="ja-JP" altLang="en-US" dirty="0" smtClean="0"/>
              <a:t>　</a:t>
            </a:r>
            <a:r>
              <a:rPr lang="ja-JP" altLang="ja-JP" dirty="0" smtClean="0"/>
              <a:t>府県労働局総務部企画室へ速やかに情報提供を行</a:t>
            </a:r>
            <a:r>
              <a:rPr lang="ja-JP" altLang="en-US" dirty="0" smtClean="0"/>
              <a:t>う</a:t>
            </a:r>
            <a:r>
              <a:rPr lang="ja-JP" altLang="ja-JP" dirty="0" smtClean="0"/>
              <a:t>。</a:t>
            </a:r>
          </a:p>
          <a:p>
            <a:r>
              <a:rPr lang="ja-JP" altLang="en-US" dirty="0" smtClean="0"/>
              <a:t>・</a:t>
            </a:r>
            <a:r>
              <a:rPr lang="ja-JP" altLang="ja-JP" dirty="0" smtClean="0"/>
              <a:t>対応部署による障害者虐待対応が終結した場合には、その結果を都道府県労働局か</a:t>
            </a:r>
            <a:endParaRPr lang="en-US" altLang="ja-JP" dirty="0" smtClean="0"/>
          </a:p>
          <a:p>
            <a:r>
              <a:rPr lang="ja-JP" altLang="en-US" dirty="0" smtClean="0"/>
              <a:t>　</a:t>
            </a:r>
            <a:r>
              <a:rPr lang="ja-JP" altLang="ja-JP" dirty="0" smtClean="0"/>
              <a:t>ら事業所の所在地の都道府県に情報提供</a:t>
            </a:r>
            <a:r>
              <a:rPr lang="ja-JP" altLang="en-US" dirty="0" smtClean="0"/>
              <a:t>する</a:t>
            </a:r>
            <a:r>
              <a:rPr lang="ja-JP" altLang="ja-JP" dirty="0" smtClean="0"/>
              <a:t>。情報提供を受けた都道府県は、障害</a:t>
            </a:r>
            <a:endParaRPr lang="en-US" altLang="ja-JP" dirty="0" smtClean="0"/>
          </a:p>
          <a:p>
            <a:r>
              <a:rPr lang="ja-JP" altLang="en-US" dirty="0" smtClean="0"/>
              <a:t>　</a:t>
            </a:r>
            <a:r>
              <a:rPr lang="ja-JP" altLang="ja-JP" dirty="0" smtClean="0"/>
              <a:t>者の居住地の市町村に情報提供</a:t>
            </a:r>
            <a:r>
              <a:rPr lang="ja-JP" altLang="en-US" dirty="0" smtClean="0"/>
              <a:t>する</a:t>
            </a:r>
            <a:r>
              <a:rPr lang="ja-JP" altLang="ja-JP" dirty="0" smtClean="0"/>
              <a:t>。</a:t>
            </a:r>
          </a:p>
          <a:p>
            <a:r>
              <a:rPr lang="en-US" altLang="ja-JP" dirty="0" smtClean="0"/>
              <a:t> </a:t>
            </a:r>
          </a:p>
          <a:p>
            <a:endParaRPr lang="ja-JP" altLang="ja-JP" dirty="0" smtClean="0"/>
          </a:p>
          <a:p>
            <a:r>
              <a:rPr lang="ja-JP" altLang="en-US" dirty="0" smtClean="0"/>
              <a:t>・</a:t>
            </a:r>
            <a:r>
              <a:rPr lang="en-US" altLang="ja-JP" dirty="0" smtClean="0"/>
              <a:t> </a:t>
            </a:r>
            <a:r>
              <a:rPr lang="ja-JP" altLang="ja-JP" dirty="0" smtClean="0"/>
              <a:t>使用者による障害者虐待が発生した場合、労働条件や雇用管理の面からの事業者に</a:t>
            </a:r>
            <a:endParaRPr lang="en-US" altLang="ja-JP" dirty="0" smtClean="0"/>
          </a:p>
          <a:p>
            <a:r>
              <a:rPr lang="ja-JP" altLang="en-US" dirty="0" smtClean="0"/>
              <a:t>　</a:t>
            </a:r>
            <a:r>
              <a:rPr lang="ja-JP" altLang="ja-JP" dirty="0" smtClean="0"/>
              <a:t>対する指導は都道府県労働局、障害者に対する生活支援などについては市町村や都</a:t>
            </a:r>
            <a:endParaRPr lang="en-US" altLang="ja-JP" dirty="0" smtClean="0"/>
          </a:p>
          <a:p>
            <a:r>
              <a:rPr lang="ja-JP" altLang="en-US" dirty="0" smtClean="0"/>
              <a:t>　</a:t>
            </a:r>
            <a:r>
              <a:rPr lang="ja-JP" altLang="ja-JP" dirty="0" smtClean="0"/>
              <a:t>道府県が十分に連携</a:t>
            </a:r>
            <a:r>
              <a:rPr lang="ja-JP" altLang="en-US" dirty="0" smtClean="0"/>
              <a:t>して対応</a:t>
            </a:r>
            <a:r>
              <a:rPr lang="ja-JP" altLang="ja-JP" dirty="0" smtClean="0"/>
              <a:t>。</a:t>
            </a:r>
          </a:p>
          <a:p>
            <a:r>
              <a:rPr lang="ja-JP" altLang="en-US" dirty="0" smtClean="0"/>
              <a:t>・</a:t>
            </a:r>
            <a:r>
              <a:rPr lang="ja-JP" altLang="ja-JP" dirty="0" smtClean="0"/>
              <a:t>都道府県労働局長等が権限を行使する際には、当該報告に係る都道府県と連携を図</a:t>
            </a:r>
            <a:endParaRPr lang="en-US" altLang="ja-JP" dirty="0" smtClean="0"/>
          </a:p>
          <a:p>
            <a:r>
              <a:rPr lang="ja-JP" altLang="en-US" dirty="0" smtClean="0"/>
              <a:t>　</a:t>
            </a:r>
            <a:r>
              <a:rPr lang="ja-JP" altLang="ja-JP" dirty="0" smtClean="0"/>
              <a:t>ることとされ（第</a:t>
            </a:r>
            <a:r>
              <a:rPr lang="en-US" altLang="ja-JP" dirty="0" smtClean="0"/>
              <a:t>26</a:t>
            </a:r>
            <a:r>
              <a:rPr lang="ja-JP" altLang="ja-JP" dirty="0" smtClean="0"/>
              <a:t>条）、都道府県に対し適宜情報提供しながら対応</a:t>
            </a:r>
            <a:r>
              <a:rPr lang="ja-JP" altLang="en-US" dirty="0" smtClean="0"/>
              <a:t>する</a:t>
            </a:r>
            <a:r>
              <a:rPr lang="ja-JP" altLang="ja-JP" dirty="0" smtClean="0"/>
              <a:t>。</a:t>
            </a:r>
          </a:p>
          <a:p>
            <a:r>
              <a:rPr lang="ja-JP" altLang="en-US" dirty="0" smtClean="0"/>
              <a:t>・</a:t>
            </a:r>
            <a:r>
              <a:rPr lang="ja-JP" altLang="ja-JP" dirty="0" smtClean="0"/>
              <a:t>都道府県においては、早い時期に障害者の居住する市町村や障害者就業・生活支援</a:t>
            </a:r>
            <a:endParaRPr lang="en-US" altLang="ja-JP" dirty="0" smtClean="0"/>
          </a:p>
          <a:p>
            <a:r>
              <a:rPr lang="ja-JP" altLang="en-US" dirty="0" smtClean="0"/>
              <a:t>　</a:t>
            </a:r>
            <a:r>
              <a:rPr lang="ja-JP" altLang="ja-JP" dirty="0" smtClean="0"/>
              <a:t>センターに情報提供等を行い、具体的な相談支援や福祉的な措置等について依頼</a:t>
            </a:r>
            <a:r>
              <a:rPr lang="ja-JP" altLang="en-US" dirty="0" smtClean="0"/>
              <a:t>する</a:t>
            </a:r>
            <a:r>
              <a:rPr lang="ja-JP" altLang="ja-JP" dirty="0" smtClean="0"/>
              <a:t>。</a:t>
            </a:r>
          </a:p>
        </p:txBody>
      </p:sp>
      <p:sp>
        <p:nvSpPr>
          <p:cNvPr id="5" name="正方形/長方形 4"/>
          <p:cNvSpPr/>
          <p:nvPr/>
        </p:nvSpPr>
        <p:spPr>
          <a:xfrm>
            <a:off x="179511" y="4437112"/>
            <a:ext cx="3549370" cy="369332"/>
          </a:xfrm>
          <a:prstGeom prst="rect">
            <a:avLst/>
          </a:prstGeom>
        </p:spPr>
        <p:txBody>
          <a:bodyPr wrap="none">
            <a:spAutoFit/>
          </a:bodyPr>
          <a:lstStyle/>
          <a:p>
            <a:r>
              <a:rPr lang="en-US" altLang="ja-JP" dirty="0" smtClean="0">
                <a:solidFill>
                  <a:schemeClr val="bg1"/>
                </a:solidFill>
              </a:rPr>
              <a:t> </a:t>
            </a:r>
            <a:r>
              <a:rPr lang="ja-JP" altLang="ja-JP" dirty="0" smtClean="0">
                <a:solidFill>
                  <a:schemeClr val="bg1"/>
                </a:solidFill>
              </a:rPr>
              <a:t>（６）都道府県等による障害者支援</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395537" y="332656"/>
            <a:ext cx="4464496" cy="36004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395536" y="332658"/>
            <a:ext cx="8208912" cy="2031325"/>
          </a:xfrm>
          <a:prstGeom prst="rect">
            <a:avLst/>
          </a:prstGeom>
          <a:noFill/>
        </p:spPr>
        <p:txBody>
          <a:bodyPr wrap="square" rtlCol="0">
            <a:spAutoFit/>
          </a:bodyPr>
          <a:lstStyle/>
          <a:p>
            <a:r>
              <a:rPr lang="ja-JP" altLang="ja-JP" dirty="0" smtClean="0">
                <a:solidFill>
                  <a:schemeClr val="bg1"/>
                </a:solidFill>
              </a:rPr>
              <a:t>（７）使用者による障害者虐待の状況の公表</a:t>
            </a:r>
            <a:endParaRPr lang="en-US" altLang="ja-JP" dirty="0" smtClean="0">
              <a:solidFill>
                <a:schemeClr val="bg1"/>
              </a:solidFill>
            </a:endParaRPr>
          </a:p>
          <a:p>
            <a:endParaRPr lang="ja-JP" altLang="ja-JP" dirty="0" smtClean="0"/>
          </a:p>
          <a:p>
            <a:r>
              <a:rPr lang="ja-JP" altLang="en-US" dirty="0" smtClean="0"/>
              <a:t>　</a:t>
            </a:r>
            <a:r>
              <a:rPr lang="ja-JP" altLang="ja-JP" dirty="0" smtClean="0"/>
              <a:t>厚生労働大臣は、毎年度、使用者による障害者虐待の状況、使用者による障害者</a:t>
            </a:r>
            <a:endParaRPr lang="en-US" altLang="ja-JP" dirty="0" smtClean="0"/>
          </a:p>
          <a:p>
            <a:r>
              <a:rPr lang="ja-JP" altLang="en-US" dirty="0" smtClean="0"/>
              <a:t>　</a:t>
            </a:r>
            <a:r>
              <a:rPr lang="ja-JP" altLang="ja-JP" dirty="0" smtClean="0"/>
              <a:t>虐待があった場合にとった措置その他厚生労働省令で定める事項を公表（年次報</a:t>
            </a:r>
            <a:endParaRPr lang="en-US" altLang="ja-JP" dirty="0" smtClean="0"/>
          </a:p>
          <a:p>
            <a:r>
              <a:rPr lang="ja-JP" altLang="en-US" dirty="0" smtClean="0"/>
              <a:t>　</a:t>
            </a:r>
            <a:r>
              <a:rPr lang="ja-JP" altLang="ja-JP" dirty="0" smtClean="0"/>
              <a:t>告）する（第</a:t>
            </a:r>
            <a:r>
              <a:rPr lang="en-US" altLang="ja-JP" dirty="0" smtClean="0"/>
              <a:t>28</a:t>
            </a:r>
            <a:r>
              <a:rPr lang="ja-JP" altLang="ja-JP" dirty="0" smtClean="0"/>
              <a:t>条）。</a:t>
            </a:r>
          </a:p>
          <a:p>
            <a:endParaRPr lang="ja-JP" altLang="en-US" dirty="0" smtClean="0"/>
          </a:p>
          <a:p>
            <a:endParaRPr kumimoji="1" lang="ja-JP" alt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3482</TotalTime>
  <Words>2797</Words>
  <Application>Microsoft Office PowerPoint</Application>
  <PresentationFormat>画面に合わせる (4:3)</PresentationFormat>
  <Paragraphs>1521</Paragraphs>
  <Slides>93</Slides>
  <Notes>1</Notes>
  <HiddenSlides>0</HiddenSlides>
  <MMClips>0</MMClips>
  <ScaleCrop>false</ScaleCrop>
  <HeadingPairs>
    <vt:vector size="4" baseType="variant">
      <vt:variant>
        <vt:lpstr>テーマ</vt:lpstr>
      </vt:variant>
      <vt:variant>
        <vt:i4>1</vt:i4>
      </vt:variant>
      <vt:variant>
        <vt:lpstr>スライド タイトル</vt:lpstr>
      </vt:variant>
      <vt:variant>
        <vt:i4>93</vt:i4>
      </vt:variant>
    </vt:vector>
  </HeadingPairs>
  <TitlesOfParts>
    <vt:vector size="94" baseType="lpstr">
      <vt:lpstr>Office テーマ</vt:lpstr>
      <vt:lpstr>スライド 1</vt:lpstr>
      <vt:lpstr>スライド 2</vt:lpstr>
      <vt:lpstr>スライド 3</vt:lpstr>
      <vt:lpstr>スライド 4</vt:lpstr>
      <vt:lpstr>スライド 5</vt:lpstr>
      <vt:lpstr>スライド 6</vt:lpstr>
      <vt:lpstr>スライド 7</vt:lpstr>
      <vt:lpstr>スライド 8</vt:lpstr>
      <vt:lpstr>スライド 9</vt:lpstr>
      <vt:lpstr>スライド 10</vt:lpstr>
      <vt:lpstr>スライド 11</vt:lpstr>
      <vt:lpstr>スライド 12</vt:lpstr>
      <vt:lpstr>スライド 13</vt:lpstr>
      <vt:lpstr>スライド 14</vt:lpstr>
      <vt:lpstr>スライド 15</vt:lpstr>
      <vt:lpstr>スライド 16</vt:lpstr>
      <vt:lpstr>スライド 17</vt:lpstr>
      <vt:lpstr>スライド 18</vt:lpstr>
      <vt:lpstr>スライド 19</vt:lpstr>
      <vt:lpstr>スライド 20</vt:lpstr>
      <vt:lpstr>スライド 21</vt:lpstr>
      <vt:lpstr>スライド 22</vt:lpstr>
      <vt:lpstr>スライド 23</vt:lpstr>
      <vt:lpstr>スライド 24</vt:lpstr>
      <vt:lpstr>スライド 25</vt:lpstr>
      <vt:lpstr>スライド 26</vt:lpstr>
      <vt:lpstr>スライド 27</vt:lpstr>
      <vt:lpstr>スライド 28</vt:lpstr>
      <vt:lpstr>スライド 29</vt:lpstr>
      <vt:lpstr>スライド 30</vt:lpstr>
      <vt:lpstr>スライド 31</vt:lpstr>
      <vt:lpstr>スライド 32</vt:lpstr>
      <vt:lpstr>スライド 33</vt:lpstr>
      <vt:lpstr>スライド 34</vt:lpstr>
      <vt:lpstr>スライド 35</vt:lpstr>
      <vt:lpstr>スライド 36</vt:lpstr>
      <vt:lpstr>スライド 37</vt:lpstr>
      <vt:lpstr>スライド 38</vt:lpstr>
      <vt:lpstr>スライド 39</vt:lpstr>
      <vt:lpstr>スライド 40</vt:lpstr>
      <vt:lpstr>スライド 41</vt:lpstr>
      <vt:lpstr>スライド 42</vt:lpstr>
      <vt:lpstr>スライド 43</vt:lpstr>
      <vt:lpstr>スライド 44</vt:lpstr>
      <vt:lpstr>スライド 45</vt:lpstr>
      <vt:lpstr>スライド 46</vt:lpstr>
      <vt:lpstr>スライド 47</vt:lpstr>
      <vt:lpstr>スライド 48</vt:lpstr>
      <vt:lpstr>スライド 49</vt:lpstr>
      <vt:lpstr>スライド 50</vt:lpstr>
      <vt:lpstr>スライド 51</vt:lpstr>
      <vt:lpstr>スライド 52</vt:lpstr>
      <vt:lpstr>スライド 53</vt:lpstr>
      <vt:lpstr>スライド 54</vt:lpstr>
      <vt:lpstr>スライド 55</vt:lpstr>
      <vt:lpstr>スライド 56</vt:lpstr>
      <vt:lpstr>スライド 57</vt:lpstr>
      <vt:lpstr>　　　　　 身体拘束禁止の対象となる具体的な行為 　介護保険指定基準において禁止の対象となっている行為は、「身体的拘束その他入所者（利用者）の行動を制限する行為」で、具体的には次のような行為。 </vt:lpstr>
      <vt:lpstr>スライド 59</vt:lpstr>
      <vt:lpstr>スライド 60</vt:lpstr>
      <vt:lpstr>スライド 61</vt:lpstr>
      <vt:lpstr>スライド 62</vt:lpstr>
      <vt:lpstr>スライド 63</vt:lpstr>
      <vt:lpstr>スライド 64</vt:lpstr>
      <vt:lpstr>スライド 65</vt:lpstr>
      <vt:lpstr>スライド 66</vt:lpstr>
      <vt:lpstr>スライド 67</vt:lpstr>
      <vt:lpstr>スライド 68</vt:lpstr>
      <vt:lpstr>スライド 69</vt:lpstr>
      <vt:lpstr>スライド 70</vt:lpstr>
      <vt:lpstr>スライド 71</vt:lpstr>
      <vt:lpstr>スライド 72</vt:lpstr>
      <vt:lpstr>スライド 73</vt:lpstr>
      <vt:lpstr>社会福祉法人Ｔ福祉会に対する 大阪府「設備及び運営に関する基準の遵守について」勧告（抄） （平成22年8月31日付）</vt:lpstr>
      <vt:lpstr>スライド 75</vt:lpstr>
      <vt:lpstr>スライド 76</vt:lpstr>
      <vt:lpstr>スライド 77</vt:lpstr>
      <vt:lpstr>スライド 78</vt:lpstr>
      <vt:lpstr>スライド 79</vt:lpstr>
      <vt:lpstr>スライド 80</vt:lpstr>
      <vt:lpstr>スライド 81</vt:lpstr>
      <vt:lpstr>スライド 82</vt:lpstr>
      <vt:lpstr>スライド 83</vt:lpstr>
      <vt:lpstr>スライド 84</vt:lpstr>
      <vt:lpstr>スライド 85</vt:lpstr>
      <vt:lpstr>スライド 86</vt:lpstr>
      <vt:lpstr>スライド 87</vt:lpstr>
      <vt:lpstr>スライド 88</vt:lpstr>
      <vt:lpstr>スライド 89</vt:lpstr>
      <vt:lpstr>スライド 90</vt:lpstr>
      <vt:lpstr>スライド 91</vt:lpstr>
      <vt:lpstr>スライド 92</vt:lpstr>
      <vt:lpstr>スライド 93</vt:lpstr>
    </vt:vector>
  </TitlesOfParts>
  <Company>厚生労働省</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厚生労働省ネットワークシステム</dc:creator>
  <cp:lastModifiedBy>厚生労働省ネットワークシステム</cp:lastModifiedBy>
  <cp:revision>298</cp:revision>
  <dcterms:created xsi:type="dcterms:W3CDTF">2012-05-10T12:12:23Z</dcterms:created>
  <dcterms:modified xsi:type="dcterms:W3CDTF">2012-06-28T09:13:56Z</dcterms:modified>
</cp:coreProperties>
</file>