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08" r:id="rId1"/>
  </p:sldMasterIdLst>
  <p:notesMasterIdLst>
    <p:notesMasterId r:id="rId27"/>
  </p:notesMasterIdLst>
  <p:sldIdLst>
    <p:sldId id="276" r:id="rId2"/>
    <p:sldId id="277" r:id="rId3"/>
    <p:sldId id="278" r:id="rId4"/>
    <p:sldId id="279" r:id="rId5"/>
    <p:sldId id="280" r:id="rId6"/>
    <p:sldId id="281" r:id="rId7"/>
    <p:sldId id="272" r:id="rId8"/>
    <p:sldId id="273" r:id="rId9"/>
    <p:sldId id="275" r:id="rId10"/>
    <p:sldId id="274" r:id="rId11"/>
    <p:sldId id="271" r:id="rId12"/>
    <p:sldId id="264" r:id="rId13"/>
    <p:sldId id="265" r:id="rId14"/>
    <p:sldId id="266" r:id="rId15"/>
    <p:sldId id="256" r:id="rId16"/>
    <p:sldId id="257" r:id="rId17"/>
    <p:sldId id="258" r:id="rId18"/>
    <p:sldId id="259" r:id="rId19"/>
    <p:sldId id="260" r:id="rId20"/>
    <p:sldId id="261" r:id="rId21"/>
    <p:sldId id="262" r:id="rId22"/>
    <p:sldId id="267" r:id="rId23"/>
    <p:sldId id="268" r:id="rId24"/>
    <p:sldId id="269" r:id="rId25"/>
    <p:sldId id="270" r:id="rId26"/>
  </p:sldIdLst>
  <p:sldSz cx="9144000" cy="6858000" type="screen4x3"/>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48" d="100"/>
          <a:sy n="48" d="100"/>
        </p:scale>
        <p:origin x="-966" y="-10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F3C1994C-68BD-4F55-A0D5-00D54B637F6A}" type="datetimeFigureOut">
              <a:rPr kumimoji="1" lang="ja-JP" altLang="en-US" smtClean="0"/>
              <a:t>2012/7/9</a:t>
            </a:fld>
            <a:endParaRPr kumimoji="1" lang="ja-JP" altLang="en-US"/>
          </a:p>
        </p:txBody>
      </p:sp>
      <p:sp>
        <p:nvSpPr>
          <p:cNvPr id="4" name="スライド イメージ プレースホルダー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6580414-3F64-44B3-A58E-FC9153806707}" type="slidenum">
              <a:rPr kumimoji="1" lang="ja-JP" altLang="en-US" smtClean="0"/>
              <a:t>‹#›</a:t>
            </a:fld>
            <a:endParaRPr kumimoji="1" lang="ja-JP" altLang="en-US"/>
          </a:p>
        </p:txBody>
      </p:sp>
    </p:spTree>
    <p:extLst>
      <p:ext uri="{BB962C8B-B14F-4D97-AF65-F5344CB8AC3E}">
        <p14:creationId xmlns:p14="http://schemas.microsoft.com/office/powerpoint/2010/main" val="58478774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・積極的無関心・消極的無関心・無知・潜在的虐待肯定派</a:t>
            </a:r>
            <a:endParaRPr kumimoji="1" lang="ja-JP" altLang="en-US" dirty="0"/>
          </a:p>
        </p:txBody>
      </p:sp>
      <p:sp>
        <p:nvSpPr>
          <p:cNvPr id="4" name="スライド番号プレースホルダー 3"/>
          <p:cNvSpPr>
            <a:spLocks noGrp="1"/>
          </p:cNvSpPr>
          <p:nvPr>
            <p:ph type="sldNum" sz="quarter" idx="10"/>
          </p:nvPr>
        </p:nvSpPr>
        <p:spPr/>
        <p:txBody>
          <a:bodyPr/>
          <a:lstStyle/>
          <a:p>
            <a:fld id="{D6580414-3F64-44B3-A58E-FC9153806707}" type="slidenum">
              <a:rPr kumimoji="1" lang="ja-JP" altLang="en-US" smtClean="0"/>
              <a:t>3</a:t>
            </a:fld>
            <a:endParaRPr kumimoji="1" lang="ja-JP" altLang="en-US"/>
          </a:p>
        </p:txBody>
      </p:sp>
    </p:spTree>
    <p:extLst>
      <p:ext uri="{BB962C8B-B14F-4D97-AF65-F5344CB8AC3E}">
        <p14:creationId xmlns:p14="http://schemas.microsoft.com/office/powerpoint/2010/main" val="406298946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4A09755D-F7E7-45D8-9246-7493439394E3}" type="datetimeFigureOut">
              <a:rPr kumimoji="1" lang="ja-JP" altLang="en-US" smtClean="0"/>
              <a:t>2012/7/9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176576370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4A09755D-F7E7-45D8-9246-7493439394E3}" type="datetimeFigureOut">
              <a:rPr kumimoji="1" lang="ja-JP" altLang="en-US" smtClean="0"/>
              <a:t>2012/7/9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11221429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4A09755D-F7E7-45D8-9246-7493439394E3}" type="datetimeFigureOut">
              <a:rPr kumimoji="1" lang="ja-JP" altLang="en-US" smtClean="0"/>
              <a:t>2012/7/9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24034095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4A09755D-F7E7-45D8-9246-7493439394E3}" type="datetimeFigureOut">
              <a:rPr kumimoji="1" lang="ja-JP" altLang="en-US" smtClean="0"/>
              <a:t>2012/7/9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842969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4A09755D-F7E7-45D8-9246-7493439394E3}" type="datetimeFigureOut">
              <a:rPr kumimoji="1" lang="ja-JP" altLang="en-US" smtClean="0"/>
              <a:t>2012/7/9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343260998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4A09755D-F7E7-45D8-9246-7493439394E3}" type="datetimeFigureOut">
              <a:rPr kumimoji="1" lang="ja-JP" altLang="en-US" smtClean="0"/>
              <a:t>2012/7/9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29091269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4A09755D-F7E7-45D8-9246-7493439394E3}" type="datetimeFigureOut">
              <a:rPr kumimoji="1" lang="ja-JP" altLang="en-US" smtClean="0"/>
              <a:t>2012/7/9</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30787493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4A09755D-F7E7-45D8-9246-7493439394E3}" type="datetimeFigureOut">
              <a:rPr kumimoji="1" lang="ja-JP" altLang="en-US" smtClean="0"/>
              <a:t>2012/7/9</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33008700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4A09755D-F7E7-45D8-9246-7493439394E3}" type="datetimeFigureOut">
              <a:rPr kumimoji="1" lang="ja-JP" altLang="en-US" smtClean="0"/>
              <a:t>2012/7/9</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192185257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4A09755D-F7E7-45D8-9246-7493439394E3}" type="datetimeFigureOut">
              <a:rPr kumimoji="1" lang="ja-JP" altLang="en-US" smtClean="0"/>
              <a:t>2012/7/9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228152695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4A09755D-F7E7-45D8-9246-7493439394E3}" type="datetimeFigureOut">
              <a:rPr kumimoji="1" lang="ja-JP" altLang="en-US" smtClean="0"/>
              <a:t>2012/7/9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377502539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A09755D-F7E7-45D8-9246-7493439394E3}" type="datetimeFigureOut">
              <a:rPr kumimoji="1" lang="ja-JP" altLang="en-US" smtClean="0"/>
              <a:t>2012/7/9</a:t>
            </a:fld>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A46CF81-9C33-49AF-8886-BA7E4B253380}" type="slidenum">
              <a:rPr kumimoji="1" lang="ja-JP" altLang="en-US" smtClean="0"/>
              <a:t>‹#›</a:t>
            </a:fld>
            <a:endParaRPr kumimoji="1" lang="ja-JP" altLang="en-US"/>
          </a:p>
        </p:txBody>
      </p:sp>
    </p:spTree>
    <p:extLst>
      <p:ext uri="{BB962C8B-B14F-4D97-AF65-F5344CB8AC3E}">
        <p14:creationId xmlns:p14="http://schemas.microsoft.com/office/powerpoint/2010/main" val="3113818869"/>
      </p:ext>
    </p:extLst>
  </p:cSld>
  <p:clrMap bg1="lt1" tx1="dk1" bg2="lt2" tx2="dk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施行まであと</a:t>
            </a:r>
            <a:r>
              <a:rPr kumimoji="1" lang="en-US" altLang="ja-JP" dirty="0" smtClean="0"/>
              <a:t>3</a:t>
            </a:r>
            <a:r>
              <a:rPr kumimoji="1" lang="ja-JP" altLang="en-US" dirty="0" smtClean="0"/>
              <a:t>か月・・・</a:t>
            </a:r>
            <a:endParaRPr kumimoji="1" lang="ja-JP" altLang="en-US" dirty="0"/>
          </a:p>
        </p:txBody>
      </p:sp>
      <p:sp>
        <p:nvSpPr>
          <p:cNvPr id="3" name="コンテンツ プレースホルダー 2"/>
          <p:cNvSpPr>
            <a:spLocks noGrp="1"/>
          </p:cNvSpPr>
          <p:nvPr>
            <p:ph idx="1"/>
          </p:nvPr>
        </p:nvSpPr>
        <p:spPr/>
        <p:txBody>
          <a:bodyPr>
            <a:normAutofit/>
          </a:bodyPr>
          <a:lstStyle/>
          <a:p>
            <a:pPr marL="0" indent="0">
              <a:buNone/>
            </a:pPr>
            <a:r>
              <a:rPr kumimoji="1" lang="ja-JP" altLang="en-US" dirty="0" smtClean="0"/>
              <a:t>焦り（１）</a:t>
            </a:r>
            <a:endParaRPr kumimoji="1" lang="en-US" altLang="ja-JP" dirty="0" smtClean="0"/>
          </a:p>
          <a:p>
            <a:pPr marL="0" indent="0">
              <a:buNone/>
            </a:pPr>
            <a:r>
              <a:rPr lang="ja-JP" altLang="en-US" dirty="0"/>
              <a:t>　</a:t>
            </a:r>
            <a:r>
              <a:rPr lang="ja-JP" altLang="en-US" dirty="0" smtClean="0"/>
              <a:t>仕事を楽しくする人は虐待リスクが少ない。</a:t>
            </a:r>
            <a:endParaRPr lang="en-US" altLang="ja-JP" dirty="0" smtClean="0"/>
          </a:p>
          <a:p>
            <a:pPr marL="0" indent="0">
              <a:buNone/>
            </a:pPr>
            <a:r>
              <a:rPr lang="ja-JP" altLang="en-US" dirty="0"/>
              <a:t>　</a:t>
            </a:r>
            <a:r>
              <a:rPr lang="ja-JP" altLang="en-US" dirty="0" smtClean="0"/>
              <a:t>虐待防止を考えると楽しくならない。</a:t>
            </a:r>
            <a:endParaRPr lang="en-US" altLang="ja-JP" dirty="0" smtClean="0"/>
          </a:p>
          <a:p>
            <a:pPr marL="0" indent="0">
              <a:buNone/>
            </a:pPr>
            <a:endParaRPr lang="en-US" altLang="ja-JP" dirty="0"/>
          </a:p>
          <a:p>
            <a:pPr marL="0" indent="0">
              <a:buNone/>
            </a:pPr>
            <a:r>
              <a:rPr lang="ja-JP" altLang="en-US" dirty="0" smtClean="0"/>
              <a:t>焦り（２）</a:t>
            </a:r>
            <a:endParaRPr lang="en-US" altLang="ja-JP" dirty="0" smtClean="0"/>
          </a:p>
          <a:p>
            <a:pPr marL="0" indent="0">
              <a:buNone/>
            </a:pPr>
            <a:r>
              <a:rPr lang="ja-JP" altLang="en-US" dirty="0"/>
              <a:t>　</a:t>
            </a:r>
            <a:r>
              <a:rPr lang="ja-JP" altLang="en-US" dirty="0" smtClean="0"/>
              <a:t>熱心に研修する人はリスクがもともと低い</a:t>
            </a:r>
            <a:r>
              <a:rPr lang="ja-JP" altLang="en-US" dirty="0"/>
              <a:t>。</a:t>
            </a:r>
            <a:endParaRPr lang="en-US" altLang="ja-JP" dirty="0" smtClean="0"/>
          </a:p>
          <a:p>
            <a:pPr marL="0" indent="0">
              <a:buNone/>
            </a:pPr>
            <a:r>
              <a:rPr lang="ja-JP" altLang="en-US" dirty="0">
                <a:latin typeface="MS Mincho"/>
                <a:ea typeface="MS Mincho"/>
              </a:rPr>
              <a:t>　</a:t>
            </a:r>
            <a:r>
              <a:rPr lang="ja-JP" altLang="en-US" dirty="0" smtClean="0">
                <a:latin typeface="MS Mincho"/>
                <a:ea typeface="MS Mincho"/>
              </a:rPr>
              <a:t>研修に来ないような人こそリスクが高い。</a:t>
            </a:r>
            <a:endParaRPr lang="en-US" altLang="ja-JP" dirty="0">
              <a:latin typeface="MS Mincho"/>
              <a:ea typeface="MS Mincho"/>
            </a:endParaRPr>
          </a:p>
          <a:p>
            <a:pPr marL="0" indent="0">
              <a:buNone/>
            </a:pPr>
            <a:endParaRPr kumimoji="1" lang="ja-JP" altLang="en-US" sz="2400" dirty="0"/>
          </a:p>
        </p:txBody>
      </p:sp>
    </p:spTree>
    <p:extLst>
      <p:ext uri="{BB962C8B-B14F-4D97-AF65-F5344CB8AC3E}">
        <p14:creationId xmlns:p14="http://schemas.microsoft.com/office/powerpoint/2010/main" val="54870219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虐待リスクの少ない職場とは</a:t>
            </a:r>
            <a:endParaRPr kumimoji="1" lang="ja-JP" altLang="en-US" dirty="0"/>
          </a:p>
        </p:txBody>
      </p:sp>
      <p:sp>
        <p:nvSpPr>
          <p:cNvPr id="3" name="コンテンツ プレースホルダー 2"/>
          <p:cNvSpPr>
            <a:spLocks noGrp="1"/>
          </p:cNvSpPr>
          <p:nvPr>
            <p:ph idx="1"/>
          </p:nvPr>
        </p:nvSpPr>
        <p:spPr/>
        <p:txBody>
          <a:bodyPr/>
          <a:lstStyle/>
          <a:p>
            <a:r>
              <a:rPr lang="ja-JP" altLang="en-US" dirty="0" smtClean="0"/>
              <a:t>職員が仕事を楽しんでいる</a:t>
            </a:r>
            <a:endParaRPr lang="en-US" altLang="ja-JP" dirty="0" smtClean="0"/>
          </a:p>
          <a:p>
            <a:r>
              <a:rPr lang="ja-JP" altLang="en-US" dirty="0" smtClean="0"/>
              <a:t>大きな声であいさつができている</a:t>
            </a:r>
            <a:endParaRPr lang="en-US" altLang="ja-JP" dirty="0" smtClean="0"/>
          </a:p>
          <a:p>
            <a:r>
              <a:rPr lang="ja-JP" altLang="en-US" dirty="0" smtClean="0"/>
              <a:t>ミスを認められる柔軟性と謙虚さ</a:t>
            </a:r>
            <a:endParaRPr lang="en-US" altLang="ja-JP" dirty="0" smtClean="0"/>
          </a:p>
          <a:p>
            <a:r>
              <a:rPr lang="ja-JP" altLang="en-US" dirty="0" smtClean="0"/>
              <a:t>職員が心身ともに健康</a:t>
            </a:r>
            <a:endParaRPr lang="en-US" altLang="ja-JP" dirty="0" smtClean="0"/>
          </a:p>
          <a:p>
            <a:r>
              <a:rPr lang="ja-JP" altLang="en-US" dirty="0" smtClean="0"/>
              <a:t>人間に対するあくなき探究心</a:t>
            </a:r>
            <a:endParaRPr lang="en-US" altLang="ja-JP" dirty="0" smtClean="0"/>
          </a:p>
          <a:p>
            <a:r>
              <a:rPr lang="ja-JP" altLang="en-US" dirty="0" smtClean="0"/>
              <a:t>自分の仕事にプライドを持っている　</a:t>
            </a:r>
            <a:endParaRPr kumimoji="1" lang="ja-JP" altLang="en-US" dirty="0"/>
          </a:p>
        </p:txBody>
      </p:sp>
    </p:spTree>
    <p:extLst>
      <p:ext uri="{BB962C8B-B14F-4D97-AF65-F5344CB8AC3E}">
        <p14:creationId xmlns:p14="http://schemas.microsoft.com/office/powerpoint/2010/main" val="274438355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smtClean="0"/>
              <a:t>都道府県・市町村へ</a:t>
            </a:r>
            <a:endParaRPr kumimoji="1" lang="ja-JP" altLang="en-US" dirty="0"/>
          </a:p>
        </p:txBody>
      </p:sp>
      <p:sp>
        <p:nvSpPr>
          <p:cNvPr id="3" name="コンテンツ プレースホルダー 2"/>
          <p:cNvSpPr>
            <a:spLocks noGrp="1"/>
          </p:cNvSpPr>
          <p:nvPr>
            <p:ph idx="1"/>
          </p:nvPr>
        </p:nvSpPr>
        <p:spPr/>
        <p:txBody>
          <a:bodyPr/>
          <a:lstStyle/>
          <a:p>
            <a:pPr marL="0" indent="0">
              <a:buNone/>
            </a:pPr>
            <a:r>
              <a:rPr lang="ja-JP" altLang="en-US" dirty="0"/>
              <a:t>①何のための制度か？</a:t>
            </a:r>
            <a:r>
              <a:rPr lang="en-US" altLang="ja-JP" dirty="0"/>
              <a:t/>
            </a:r>
            <a:br>
              <a:rPr lang="en-US" altLang="ja-JP" dirty="0"/>
            </a:br>
            <a:r>
              <a:rPr lang="en-US" altLang="ja-JP" dirty="0"/>
              <a:t/>
            </a:r>
            <a:br>
              <a:rPr lang="en-US" altLang="ja-JP" dirty="0"/>
            </a:br>
            <a:r>
              <a:rPr lang="ja-JP" altLang="en-US" dirty="0"/>
              <a:t>②都道府県の責務は？</a:t>
            </a:r>
            <a:endParaRPr kumimoji="1" lang="ja-JP" altLang="en-US" dirty="0"/>
          </a:p>
        </p:txBody>
      </p:sp>
    </p:spTree>
    <p:extLst>
      <p:ext uri="{BB962C8B-B14F-4D97-AF65-F5344CB8AC3E}">
        <p14:creationId xmlns:p14="http://schemas.microsoft.com/office/powerpoint/2010/main" val="91038604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ターゲットは誰か</a:t>
            </a:r>
            <a:endParaRPr kumimoji="1" lang="ja-JP" altLang="en-US" dirty="0"/>
          </a:p>
        </p:txBody>
      </p:sp>
      <p:sp>
        <p:nvSpPr>
          <p:cNvPr id="3" name="コンテンツ プレースホルダー 2"/>
          <p:cNvSpPr>
            <a:spLocks noGrp="1"/>
          </p:cNvSpPr>
          <p:nvPr>
            <p:ph idx="1"/>
          </p:nvPr>
        </p:nvSpPr>
        <p:spPr/>
        <p:txBody>
          <a:bodyPr>
            <a:normAutofit fontScale="85000" lnSpcReduction="20000"/>
          </a:bodyPr>
          <a:lstStyle/>
          <a:p>
            <a:r>
              <a:rPr kumimoji="1" lang="ja-JP" altLang="en-US" dirty="0" smtClean="0"/>
              <a:t>児童　　　　家族</a:t>
            </a:r>
            <a:endParaRPr kumimoji="1" lang="en-US" altLang="ja-JP" dirty="0" smtClean="0"/>
          </a:p>
          <a:p>
            <a:r>
              <a:rPr lang="ja-JP" altLang="en-US" dirty="0" smtClean="0"/>
              <a:t>高齢者　　</a:t>
            </a:r>
            <a:r>
              <a:rPr lang="ja-JP" altLang="en-US" dirty="0"/>
              <a:t>家族</a:t>
            </a:r>
            <a:r>
              <a:rPr lang="ja-JP" altLang="en-US" dirty="0" smtClean="0"/>
              <a:t>　　福祉職員</a:t>
            </a:r>
            <a:endParaRPr lang="en-US" altLang="ja-JP" dirty="0" smtClean="0"/>
          </a:p>
          <a:p>
            <a:r>
              <a:rPr kumimoji="1" lang="ja-JP" altLang="en-US" dirty="0" smtClean="0"/>
              <a:t>障害者　　</a:t>
            </a:r>
            <a:r>
              <a:rPr lang="ja-JP" altLang="en-US" dirty="0"/>
              <a:t>家族</a:t>
            </a:r>
            <a:r>
              <a:rPr kumimoji="1" lang="ja-JP" altLang="en-US" dirty="0" smtClean="0"/>
              <a:t>　　</a:t>
            </a:r>
            <a:r>
              <a:rPr lang="ja-JP" altLang="en-US" dirty="0" smtClean="0"/>
              <a:t>福祉</a:t>
            </a:r>
            <a:r>
              <a:rPr lang="ja-JP" altLang="en-US" dirty="0"/>
              <a:t>職員</a:t>
            </a:r>
            <a:r>
              <a:rPr kumimoji="1" lang="ja-JP" altLang="en-US" dirty="0" smtClean="0"/>
              <a:t>　　使用者</a:t>
            </a:r>
            <a:endParaRPr kumimoji="1" lang="en-US" altLang="ja-JP" dirty="0" smtClean="0"/>
          </a:p>
          <a:p>
            <a:endParaRPr lang="en-US" altLang="ja-JP" dirty="0"/>
          </a:p>
          <a:p>
            <a:pPr marL="0" indent="0">
              <a:buNone/>
            </a:pPr>
            <a:r>
              <a:rPr kumimoji="1" lang="ja-JP" altLang="en-US" smtClean="0"/>
              <a:t>◎高齢者の法律と似ている（下敷きに設計？）</a:t>
            </a:r>
            <a:endParaRPr kumimoji="1" lang="en-US" altLang="ja-JP" smtClean="0"/>
          </a:p>
          <a:p>
            <a:pPr marL="0" indent="0">
              <a:buNone/>
            </a:pPr>
            <a:r>
              <a:rPr kumimoji="1" lang="ja-JP" altLang="en-US" dirty="0" smtClean="0"/>
              <a:t>◎市町村虐待防止センター　相談・調査　⇒　家庭</a:t>
            </a:r>
            <a:endParaRPr kumimoji="1" lang="en-US" altLang="ja-JP" dirty="0" smtClean="0"/>
          </a:p>
          <a:p>
            <a:pPr marL="0" indent="0">
              <a:buNone/>
            </a:pPr>
            <a:r>
              <a:rPr lang="ja-JP" altLang="en-US" dirty="0" smtClean="0"/>
              <a:t>◎調査によっては家族による虐待が多い</a:t>
            </a:r>
            <a:endParaRPr kumimoji="1" lang="en-US" altLang="ja-JP" dirty="0" smtClean="0"/>
          </a:p>
          <a:p>
            <a:pPr marL="0" indent="0">
              <a:buNone/>
            </a:pPr>
            <a:r>
              <a:rPr lang="ja-JP" altLang="en-US" dirty="0" smtClean="0"/>
              <a:t>◎市町村向けの研修</a:t>
            </a:r>
            <a:endParaRPr kumimoji="1" lang="en-US" altLang="ja-JP" dirty="0" smtClean="0"/>
          </a:p>
          <a:p>
            <a:pPr marL="0" indent="0">
              <a:buNone/>
            </a:pPr>
            <a:r>
              <a:rPr kumimoji="1" lang="ja-JP" altLang="en-US" dirty="0" smtClean="0"/>
              <a:t>　家庭内虐待　⇒　ケース会議・調査　⇒　親子分離</a:t>
            </a:r>
            <a:endParaRPr kumimoji="1" lang="en-US" altLang="ja-JP" dirty="0" smtClean="0"/>
          </a:p>
          <a:p>
            <a:pPr marL="0" indent="0">
              <a:buNone/>
            </a:pPr>
            <a:r>
              <a:rPr lang="ja-JP" altLang="en-US" dirty="0" smtClean="0"/>
              <a:t>　　　　　　　　　　　　　　　　　　　　　　　　　　</a:t>
            </a:r>
            <a:r>
              <a:rPr kumimoji="1" lang="ja-JP" altLang="en-US" dirty="0" smtClean="0"/>
              <a:t>⇒成年後見？</a:t>
            </a:r>
            <a:endParaRPr kumimoji="1" lang="en-US" altLang="ja-JP" dirty="0" smtClean="0"/>
          </a:p>
          <a:p>
            <a:pPr marL="0" indent="0">
              <a:buNone/>
            </a:pPr>
            <a:endParaRPr kumimoji="1" lang="ja-JP" altLang="en-US" dirty="0"/>
          </a:p>
        </p:txBody>
      </p:sp>
    </p:spTree>
    <p:extLst>
      <p:ext uri="{BB962C8B-B14F-4D97-AF65-F5344CB8AC3E}">
        <p14:creationId xmlns:p14="http://schemas.microsoft.com/office/powerpoint/2010/main" val="189801304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467544" y="116632"/>
            <a:ext cx="8219256" cy="1080120"/>
          </a:xfrm>
        </p:spPr>
        <p:txBody>
          <a:bodyPr>
            <a:normAutofit fontScale="90000"/>
          </a:bodyPr>
          <a:lstStyle/>
          <a:p>
            <a:r>
              <a:rPr lang="en-US" altLang="ja-JP" b="1" dirty="0" smtClean="0"/>
              <a:t/>
            </a:r>
            <a:br>
              <a:rPr lang="en-US" altLang="ja-JP" b="1" dirty="0" smtClean="0"/>
            </a:br>
            <a:r>
              <a:rPr lang="ja-JP" altLang="en-US" b="1" dirty="0" smtClean="0"/>
              <a:t>障害者</a:t>
            </a:r>
            <a:r>
              <a:rPr lang="ja-JP" altLang="en-US" b="1" dirty="0"/>
              <a:t>虐待の防止、障害者の</a:t>
            </a:r>
            <a:r>
              <a:rPr lang="ja-JP" altLang="en-US" b="1" u="sng" dirty="0"/>
              <a:t>養護者に対する支援等</a:t>
            </a:r>
            <a:r>
              <a:rPr lang="ja-JP" altLang="en-US" b="1" dirty="0"/>
              <a:t>に関する法律</a:t>
            </a:r>
            <a:br>
              <a:rPr lang="ja-JP" altLang="en-US" b="1" dirty="0"/>
            </a:br>
            <a:endParaRPr kumimoji="1" lang="ja-JP" altLang="en-US" dirty="0"/>
          </a:p>
        </p:txBody>
      </p:sp>
      <p:sp>
        <p:nvSpPr>
          <p:cNvPr id="3" name="コンテンツ プレースホルダー 2"/>
          <p:cNvSpPr>
            <a:spLocks noGrp="1"/>
          </p:cNvSpPr>
          <p:nvPr>
            <p:ph idx="1"/>
          </p:nvPr>
        </p:nvSpPr>
        <p:spPr>
          <a:xfrm>
            <a:off x="467544" y="1628800"/>
            <a:ext cx="8219256" cy="4968552"/>
          </a:xfrm>
        </p:spPr>
        <p:txBody>
          <a:bodyPr>
            <a:normAutofit fontScale="32500" lnSpcReduction="20000"/>
          </a:bodyPr>
          <a:lstStyle/>
          <a:p>
            <a:pPr marL="0" indent="0">
              <a:buNone/>
            </a:pPr>
            <a:r>
              <a:rPr lang="ja-JP" altLang="en-US" sz="7400" dirty="0"/>
              <a:t>２条　</a:t>
            </a:r>
            <a:r>
              <a:rPr lang="ja-JP" altLang="en-US" sz="7400" dirty="0">
                <a:solidFill>
                  <a:srgbClr val="FF0000"/>
                </a:solidFill>
              </a:rPr>
              <a:t>養護者</a:t>
            </a:r>
            <a:r>
              <a:rPr lang="ja-JP" altLang="en-US" sz="7400" dirty="0"/>
              <a:t>、</a:t>
            </a:r>
            <a:r>
              <a:rPr lang="ja-JP" altLang="en-US" sz="7400" dirty="0">
                <a:solidFill>
                  <a:srgbClr val="FF0000"/>
                </a:solidFill>
              </a:rPr>
              <a:t>障害者福祉施設従事者等</a:t>
            </a:r>
            <a:r>
              <a:rPr lang="ja-JP" altLang="en-US" sz="7400" dirty="0"/>
              <a:t>、</a:t>
            </a:r>
            <a:r>
              <a:rPr lang="ja-JP" altLang="en-US" sz="7400" dirty="0">
                <a:solidFill>
                  <a:srgbClr val="FF0000"/>
                </a:solidFill>
              </a:rPr>
              <a:t>使用者</a:t>
            </a:r>
          </a:p>
          <a:p>
            <a:pPr marL="0" indent="0">
              <a:buNone/>
            </a:pPr>
            <a:r>
              <a:rPr lang="ja-JP" altLang="en-US" sz="7400" dirty="0"/>
              <a:t>３条　</a:t>
            </a:r>
            <a:r>
              <a:rPr lang="ja-JP" altLang="en-US" sz="7400" dirty="0">
                <a:solidFill>
                  <a:srgbClr val="FF0000"/>
                </a:solidFill>
              </a:rPr>
              <a:t>何人も</a:t>
            </a:r>
            <a:r>
              <a:rPr lang="ja-JP" altLang="en-US" sz="7400" dirty="0"/>
              <a:t>、障害者に対し、虐待をしてはならない。</a:t>
            </a:r>
          </a:p>
          <a:p>
            <a:pPr marL="0" indent="0">
              <a:buNone/>
            </a:pPr>
            <a:endParaRPr lang="ja-JP" altLang="en-US" sz="7400" dirty="0"/>
          </a:p>
          <a:p>
            <a:pPr marL="0" indent="0">
              <a:buNone/>
            </a:pPr>
            <a:r>
              <a:rPr lang="ja-JP" altLang="en-US" sz="7400" dirty="0"/>
              <a:t>（養護者の支援）</a:t>
            </a:r>
          </a:p>
          <a:p>
            <a:pPr marL="0" indent="0">
              <a:buNone/>
            </a:pPr>
            <a:r>
              <a:rPr lang="en-US" altLang="ja-JP" sz="7400" dirty="0"/>
              <a:t>14</a:t>
            </a:r>
            <a:r>
              <a:rPr lang="ja-JP" altLang="en-US" sz="7400" dirty="0"/>
              <a:t>条 　市町村は、</a:t>
            </a:r>
            <a:r>
              <a:rPr lang="en-US" altLang="ja-JP" sz="7400" dirty="0"/>
              <a:t>32</a:t>
            </a:r>
            <a:r>
              <a:rPr lang="ja-JP" altLang="en-US" sz="7400" dirty="0"/>
              <a:t>条２項２号に規定するもののほか、</a:t>
            </a:r>
            <a:r>
              <a:rPr lang="ja-JP" altLang="en-US" sz="7400" dirty="0">
                <a:solidFill>
                  <a:srgbClr val="FF0000"/>
                </a:solidFill>
              </a:rPr>
              <a:t>養護者の負担の軽減</a:t>
            </a:r>
            <a:r>
              <a:rPr lang="ja-JP" altLang="en-US" sz="7400" dirty="0"/>
              <a:t>のため、養護者に対する</a:t>
            </a:r>
            <a:r>
              <a:rPr lang="ja-JP" altLang="en-US" sz="7400" dirty="0">
                <a:solidFill>
                  <a:srgbClr val="FF0000"/>
                </a:solidFill>
              </a:rPr>
              <a:t>相談、指導及び助言</a:t>
            </a:r>
            <a:r>
              <a:rPr lang="ja-JP" altLang="en-US" sz="7400" dirty="0"/>
              <a:t>その他必要な措置を講ずるものとする。 </a:t>
            </a:r>
          </a:p>
          <a:p>
            <a:pPr marL="0" indent="0">
              <a:buNone/>
            </a:pPr>
            <a:r>
              <a:rPr lang="ja-JP" altLang="en-US" sz="7400" dirty="0"/>
              <a:t>２ 　市町村は、前項の措置として、養護者の心身の状態に照らしその</a:t>
            </a:r>
            <a:r>
              <a:rPr lang="ja-JP" altLang="en-US" sz="7400" dirty="0">
                <a:solidFill>
                  <a:srgbClr val="FF0000"/>
                </a:solidFill>
              </a:rPr>
              <a:t>養護の負担の軽減を図るため緊急の必要があると認める場合に障害者が短期間養護を受けるために必要となる居室を確保</a:t>
            </a:r>
            <a:r>
              <a:rPr lang="ja-JP" altLang="en-US" sz="7400" dirty="0"/>
              <a:t>するための措置を講ずるものとする。 </a:t>
            </a:r>
          </a:p>
          <a:p>
            <a:endParaRPr lang="ja-JP" altLang="en-US" sz="7400" dirty="0"/>
          </a:p>
          <a:p>
            <a:pPr marL="0" indent="0">
              <a:buNone/>
            </a:pPr>
            <a:r>
              <a:rPr lang="ja-JP" altLang="en-US" sz="7400" dirty="0"/>
              <a:t>＜</a:t>
            </a:r>
            <a:r>
              <a:rPr lang="en-US" altLang="ja-JP" sz="7400" dirty="0"/>
              <a:t>32</a:t>
            </a:r>
            <a:r>
              <a:rPr lang="ja-JP" altLang="en-US" sz="7400" dirty="0"/>
              <a:t>条２項２号＞市町村虐待防止センター　</a:t>
            </a:r>
            <a:r>
              <a:rPr lang="ja-JP" altLang="en-US" sz="7400" dirty="0" smtClean="0"/>
              <a:t>障害者</a:t>
            </a:r>
            <a:r>
              <a:rPr lang="ja-JP" altLang="en-US" sz="7400" dirty="0"/>
              <a:t>及び養護者に対して、</a:t>
            </a:r>
            <a:r>
              <a:rPr lang="ja-JP" altLang="en-US" sz="7400" dirty="0">
                <a:solidFill>
                  <a:srgbClr val="FF0000"/>
                </a:solidFill>
              </a:rPr>
              <a:t>相談、指導及び助言</a:t>
            </a:r>
            <a:r>
              <a:rPr lang="ja-JP" altLang="en-US" sz="7400" dirty="0"/>
              <a:t>を行うこと。 </a:t>
            </a:r>
          </a:p>
          <a:p>
            <a:pPr marL="0" indent="0">
              <a:buNone/>
            </a:pPr>
            <a:r>
              <a:rPr lang="ja-JP" altLang="en-US" dirty="0" smtClean="0"/>
              <a:t> </a:t>
            </a:r>
            <a:endParaRPr lang="ja-JP" altLang="en-US" dirty="0"/>
          </a:p>
          <a:p>
            <a:endParaRPr kumimoji="1" lang="ja-JP" altLang="en-US" dirty="0"/>
          </a:p>
        </p:txBody>
      </p:sp>
    </p:spTree>
    <p:extLst>
      <p:ext uri="{BB962C8B-B14F-4D97-AF65-F5344CB8AC3E}">
        <p14:creationId xmlns:p14="http://schemas.microsoft.com/office/powerpoint/2010/main" val="286312342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施設・職場の虐待は？</a:t>
            </a:r>
            <a:endParaRPr kumimoji="1" lang="ja-JP" altLang="en-US" dirty="0"/>
          </a:p>
        </p:txBody>
      </p:sp>
      <p:sp>
        <p:nvSpPr>
          <p:cNvPr id="3" name="コンテンツ プレースホルダー 2"/>
          <p:cNvSpPr>
            <a:spLocks noGrp="1"/>
          </p:cNvSpPr>
          <p:nvPr>
            <p:ph idx="1"/>
          </p:nvPr>
        </p:nvSpPr>
        <p:spPr/>
        <p:txBody>
          <a:bodyPr/>
          <a:lstStyle/>
          <a:p>
            <a:r>
              <a:rPr kumimoji="1" lang="ja-JP" altLang="en-US" dirty="0" smtClean="0"/>
              <a:t>都道府県の監督権限と責務</a:t>
            </a:r>
            <a:endParaRPr kumimoji="1" lang="en-US" altLang="ja-JP" dirty="0" smtClean="0"/>
          </a:p>
          <a:p>
            <a:r>
              <a:rPr kumimoji="1" lang="ja-JP" altLang="en-US" dirty="0" smtClean="0"/>
              <a:t>労働局の監督権限と責務</a:t>
            </a:r>
            <a:endParaRPr kumimoji="1" lang="en-US" altLang="ja-JP" dirty="0" smtClean="0"/>
          </a:p>
          <a:p>
            <a:r>
              <a:rPr lang="ja-JP" altLang="en-US" dirty="0" smtClean="0"/>
              <a:t>市町村と都道府県の連携の体制構築</a:t>
            </a:r>
            <a:endParaRPr lang="en-US" altLang="ja-JP" dirty="0" smtClean="0"/>
          </a:p>
          <a:p>
            <a:r>
              <a:rPr kumimoji="1" lang="ja-JP" altLang="en-US" dirty="0" smtClean="0"/>
              <a:t>都道府県や労働局の研修は？</a:t>
            </a:r>
            <a:endParaRPr kumimoji="1" lang="ja-JP" altLang="en-US" dirty="0"/>
          </a:p>
        </p:txBody>
      </p:sp>
    </p:spTree>
    <p:extLst>
      <p:ext uri="{BB962C8B-B14F-4D97-AF65-F5344CB8AC3E}">
        <p14:creationId xmlns:p14="http://schemas.microsoft.com/office/powerpoint/2010/main" val="427343902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p:nvPr>
        </p:nvSpPr>
        <p:spPr/>
        <p:txBody>
          <a:bodyPr/>
          <a:lstStyle/>
          <a:p>
            <a:r>
              <a:rPr kumimoji="1" lang="ja-JP" altLang="en-US" dirty="0" smtClean="0"/>
              <a:t>障害者虐待防止法</a:t>
            </a:r>
            <a:endParaRPr kumimoji="1" lang="ja-JP" altLang="en-US" dirty="0"/>
          </a:p>
        </p:txBody>
      </p:sp>
      <p:sp>
        <p:nvSpPr>
          <p:cNvPr id="5" name="コンテンツ プレースホルダー 4"/>
          <p:cNvSpPr>
            <a:spLocks noGrp="1"/>
          </p:cNvSpPr>
          <p:nvPr>
            <p:ph idx="1"/>
          </p:nvPr>
        </p:nvSpPr>
        <p:spPr/>
        <p:txBody>
          <a:bodyPr>
            <a:normAutofit lnSpcReduction="10000"/>
          </a:bodyPr>
          <a:lstStyle/>
          <a:p>
            <a:pPr marL="0" indent="0">
              <a:buNone/>
            </a:pPr>
            <a:r>
              <a:rPr lang="ja-JP" altLang="en-US" dirty="0"/>
              <a:t>（国及び地方公共団体の責務等）</a:t>
            </a:r>
          </a:p>
          <a:p>
            <a:pPr marL="0" indent="0">
              <a:buNone/>
            </a:pPr>
            <a:r>
              <a:rPr lang="ja-JP" altLang="en-US" dirty="0"/>
              <a:t>第四条 　国及び地方公共団体は、障害者虐待の</a:t>
            </a:r>
            <a:r>
              <a:rPr lang="ja-JP" altLang="en-US" dirty="0">
                <a:solidFill>
                  <a:srgbClr val="FF0000"/>
                </a:solidFill>
              </a:rPr>
              <a:t>予防及び早期発見</a:t>
            </a:r>
            <a:r>
              <a:rPr lang="ja-JP" altLang="en-US" dirty="0"/>
              <a:t>その他の障害者虐待の</a:t>
            </a:r>
            <a:r>
              <a:rPr lang="ja-JP" altLang="en-US" dirty="0">
                <a:solidFill>
                  <a:srgbClr val="FF0000"/>
                </a:solidFill>
              </a:rPr>
              <a:t>防止</a:t>
            </a:r>
            <a:r>
              <a:rPr lang="ja-JP" altLang="en-US" dirty="0"/>
              <a:t>、障害者虐待を受けた障害者の</a:t>
            </a:r>
            <a:r>
              <a:rPr lang="ja-JP" altLang="en-US" dirty="0">
                <a:solidFill>
                  <a:srgbClr val="FF0000"/>
                </a:solidFill>
              </a:rPr>
              <a:t>迅速かつ適切な保護</a:t>
            </a:r>
            <a:r>
              <a:rPr lang="ja-JP" altLang="en-US" dirty="0"/>
              <a:t>及び</a:t>
            </a:r>
            <a:r>
              <a:rPr lang="ja-JP" altLang="en-US" dirty="0">
                <a:solidFill>
                  <a:srgbClr val="FF0000"/>
                </a:solidFill>
              </a:rPr>
              <a:t>自立の支援</a:t>
            </a:r>
            <a:r>
              <a:rPr lang="ja-JP" altLang="en-US" dirty="0"/>
              <a:t>並びに</a:t>
            </a:r>
            <a:r>
              <a:rPr lang="ja-JP" altLang="en-US" dirty="0">
                <a:solidFill>
                  <a:srgbClr val="FF0000"/>
                </a:solidFill>
              </a:rPr>
              <a:t>適切な養護者に対する支援</a:t>
            </a:r>
            <a:r>
              <a:rPr lang="ja-JP" altLang="en-US" dirty="0"/>
              <a:t>を行うため、関係省庁相互間その他関係機関及び民間団体の間の連携の強化、民間団体の支援その他</a:t>
            </a:r>
            <a:r>
              <a:rPr lang="ja-JP" altLang="en-US" u="sng" dirty="0">
                <a:solidFill>
                  <a:srgbClr val="FF0000"/>
                </a:solidFill>
              </a:rPr>
              <a:t>必要な体制の整備に努めなければならない。 </a:t>
            </a:r>
          </a:p>
        </p:txBody>
      </p:sp>
    </p:spTree>
    <p:extLst>
      <p:ext uri="{BB962C8B-B14F-4D97-AF65-F5344CB8AC3E}">
        <p14:creationId xmlns:p14="http://schemas.microsoft.com/office/powerpoint/2010/main" val="992898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4294967295"/>
          </p:nvPr>
        </p:nvSpPr>
        <p:spPr>
          <a:xfrm>
            <a:off x="539552" y="1628800"/>
            <a:ext cx="8229600" cy="4525963"/>
          </a:xfrm>
        </p:spPr>
        <p:txBody>
          <a:bodyPr>
            <a:normAutofit/>
          </a:bodyPr>
          <a:lstStyle/>
          <a:p>
            <a:pPr marL="0" indent="0">
              <a:buNone/>
            </a:pPr>
            <a:r>
              <a:rPr lang="ja-JP" altLang="en-US" dirty="0" smtClean="0"/>
              <a:t>２ 　国及び地方公共団体は、障害者虐待の防止、障害者虐待を受けた障害者の保護及び自立の支援並びに養護者に対する支援が専門的知識に基づき適切に行われるよう、これらの職務に携わる専門的知識及び技術を有する人材その他必要な</a:t>
            </a:r>
            <a:r>
              <a:rPr lang="ja-JP" altLang="en-US" dirty="0" smtClean="0">
                <a:solidFill>
                  <a:srgbClr val="FF0000"/>
                </a:solidFill>
              </a:rPr>
              <a:t>人材の確保及び資質の向上</a:t>
            </a:r>
            <a:r>
              <a:rPr lang="ja-JP" altLang="en-US" dirty="0" smtClean="0"/>
              <a:t>を図るため、</a:t>
            </a:r>
            <a:r>
              <a:rPr lang="ja-JP" altLang="en-US" dirty="0" smtClean="0">
                <a:solidFill>
                  <a:srgbClr val="FF0000"/>
                </a:solidFill>
              </a:rPr>
              <a:t>関係機関の職員の研修</a:t>
            </a:r>
            <a:r>
              <a:rPr lang="ja-JP" altLang="en-US" dirty="0" smtClean="0"/>
              <a:t>等必要な措置を講ずるよう努めなければならない。 </a:t>
            </a:r>
          </a:p>
          <a:p>
            <a:endParaRPr kumimoji="1" lang="ja-JP" altLang="en-US" dirty="0"/>
          </a:p>
        </p:txBody>
      </p:sp>
    </p:spTree>
    <p:extLst>
      <p:ext uri="{BB962C8B-B14F-4D97-AF65-F5344CB8AC3E}">
        <p14:creationId xmlns:p14="http://schemas.microsoft.com/office/powerpoint/2010/main" val="107207507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4294967295"/>
          </p:nvPr>
        </p:nvSpPr>
        <p:spPr>
          <a:xfrm>
            <a:off x="611560" y="1700808"/>
            <a:ext cx="8229600" cy="4525963"/>
          </a:xfrm>
        </p:spPr>
        <p:txBody>
          <a:bodyPr/>
          <a:lstStyle/>
          <a:p>
            <a:pPr marL="0" indent="0">
              <a:buNone/>
            </a:pPr>
            <a:r>
              <a:rPr lang="ja-JP" altLang="en-US" dirty="0" smtClean="0"/>
              <a:t>３ 　国及び地方公共団体は、障害者虐待の防　止、障害者虐待を受けた障害者の保護及び自立の支援並びに養護者に対する支援に資するため、障害者虐待に係る</a:t>
            </a:r>
            <a:r>
              <a:rPr lang="ja-JP" altLang="en-US" dirty="0" smtClean="0">
                <a:solidFill>
                  <a:srgbClr val="FF0000"/>
                </a:solidFill>
              </a:rPr>
              <a:t>通報義務</a:t>
            </a:r>
            <a:r>
              <a:rPr lang="ja-JP" altLang="en-US" dirty="0" smtClean="0"/>
              <a:t>、人権侵犯事件に係る</a:t>
            </a:r>
            <a:r>
              <a:rPr lang="ja-JP" altLang="en-US" dirty="0" smtClean="0">
                <a:solidFill>
                  <a:srgbClr val="FF0000"/>
                </a:solidFill>
              </a:rPr>
              <a:t>救済制度</a:t>
            </a:r>
            <a:r>
              <a:rPr lang="ja-JP" altLang="en-US" dirty="0" smtClean="0"/>
              <a:t>等について</a:t>
            </a:r>
            <a:r>
              <a:rPr lang="ja-JP" altLang="en-US" dirty="0" smtClean="0">
                <a:solidFill>
                  <a:srgbClr val="FF0000"/>
                </a:solidFill>
              </a:rPr>
              <a:t>必要な広報その他の啓発活動</a:t>
            </a:r>
            <a:r>
              <a:rPr lang="ja-JP" altLang="en-US" dirty="0" smtClean="0"/>
              <a:t>を行うものとする。 </a:t>
            </a:r>
          </a:p>
          <a:p>
            <a:endParaRPr lang="ja-JP" altLang="en-US" dirty="0" smtClean="0"/>
          </a:p>
          <a:p>
            <a:endParaRPr kumimoji="1" lang="ja-JP" altLang="en-US" dirty="0"/>
          </a:p>
        </p:txBody>
      </p:sp>
    </p:spTree>
    <p:extLst>
      <p:ext uri="{BB962C8B-B14F-4D97-AF65-F5344CB8AC3E}">
        <p14:creationId xmlns:p14="http://schemas.microsoft.com/office/powerpoint/2010/main" val="328280429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467544" y="2276872"/>
            <a:ext cx="8229600" cy="1143000"/>
          </a:xfrm>
        </p:spPr>
        <p:txBody>
          <a:bodyPr>
            <a:normAutofit fontScale="90000"/>
          </a:bodyPr>
          <a:lstStyle/>
          <a:p>
            <a:r>
              <a:rPr lang="ja-JP" altLang="en-US" sz="6000" dirty="0" smtClean="0"/>
              <a:t>サン・</a:t>
            </a:r>
            <a:r>
              <a:rPr kumimoji="1" lang="ja-JP" altLang="en-US" sz="6000" dirty="0" smtClean="0"/>
              <a:t>グループ事件（判決）</a:t>
            </a:r>
            <a:r>
              <a:rPr kumimoji="1" lang="en-US" altLang="ja-JP" sz="6000" dirty="0" smtClean="0"/>
              <a:t/>
            </a:r>
            <a:br>
              <a:rPr kumimoji="1" lang="en-US" altLang="ja-JP" sz="6000" dirty="0" smtClean="0"/>
            </a:br>
            <a:r>
              <a:rPr kumimoji="1" lang="ja-JP" altLang="en-US" sz="6000" dirty="0" smtClean="0"/>
              <a:t>　　　　</a:t>
            </a:r>
            <a:r>
              <a:rPr kumimoji="1" lang="ja-JP" altLang="en-US" dirty="0" smtClean="0"/>
              <a:t>２００３年</a:t>
            </a:r>
            <a:r>
              <a:rPr kumimoji="1" lang="en-US" altLang="ja-JP" dirty="0" smtClean="0"/>
              <a:t>3</a:t>
            </a:r>
            <a:r>
              <a:rPr kumimoji="1" lang="ja-JP" altLang="en-US" dirty="0" smtClean="0"/>
              <a:t>月２４日</a:t>
            </a:r>
            <a:endParaRPr kumimoji="1" lang="ja-JP" altLang="en-US" dirty="0"/>
          </a:p>
        </p:txBody>
      </p:sp>
    </p:spTree>
    <p:extLst>
      <p:ext uri="{BB962C8B-B14F-4D97-AF65-F5344CB8AC3E}">
        <p14:creationId xmlns:p14="http://schemas.microsoft.com/office/powerpoint/2010/main" val="106113655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dirty="0" smtClean="0"/>
              <a:t>就職あっせんした</a:t>
            </a:r>
            <a:r>
              <a:rPr lang="ja-JP" altLang="en-US" dirty="0"/>
              <a:t>国と</a:t>
            </a:r>
            <a:r>
              <a:rPr lang="ja-JP" altLang="en-US" dirty="0" smtClean="0"/>
              <a:t>県に賠償</a:t>
            </a:r>
            <a:r>
              <a:rPr lang="ja-JP" altLang="en-US" dirty="0"/>
              <a:t>命令　</a:t>
            </a:r>
            <a:r>
              <a:rPr lang="ja-JP" altLang="en-US" dirty="0" smtClean="0"/>
              <a:t>　　　　　　　　　大津地裁　　 （</a:t>
            </a:r>
            <a:r>
              <a:rPr lang="en-US" altLang="ja-JP" sz="2700" dirty="0" smtClean="0"/>
              <a:t>2003.3.24</a:t>
            </a:r>
            <a:r>
              <a:rPr lang="ja-JP" altLang="en-US" sz="2700" dirty="0" smtClean="0"/>
              <a:t>毎日新聞</a:t>
            </a:r>
            <a:r>
              <a:rPr lang="ja-JP" altLang="en-US" dirty="0" smtClean="0"/>
              <a:t>）</a:t>
            </a:r>
            <a:endParaRPr kumimoji="1" lang="ja-JP" altLang="en-US" dirty="0"/>
          </a:p>
        </p:txBody>
      </p:sp>
      <p:sp>
        <p:nvSpPr>
          <p:cNvPr id="3" name="コンテンツ プレースホルダー 2"/>
          <p:cNvSpPr>
            <a:spLocks noGrp="1"/>
          </p:cNvSpPr>
          <p:nvPr>
            <p:ph idx="1"/>
          </p:nvPr>
        </p:nvSpPr>
        <p:spPr/>
        <p:txBody>
          <a:bodyPr>
            <a:normAutofit fontScale="47500" lnSpcReduction="20000"/>
          </a:bodyPr>
          <a:lstStyle/>
          <a:p>
            <a:pPr marL="0" indent="0">
              <a:buNone/>
            </a:pPr>
            <a:r>
              <a:rPr lang="ja-JP" altLang="en-US" sz="5100" dirty="0" smtClean="0"/>
              <a:t>　滋賀県</a:t>
            </a:r>
            <a:r>
              <a:rPr lang="ja-JP" altLang="en-US" sz="5100" dirty="0"/>
              <a:t>五個荘町の肩パッド製造会社「サン・グループ」（既に倒産）で就業した知的障害を持つ元従業員や在職中に死亡した男性１人の遺族計１８人が、「職場で虐待を受け、賃金未払いのまま劣悪な条件で働かされた」などとして、同社の元社長（５６）や就職あっせんなどをした国、県に慰謝料など計約５億３６００万円の損害賠償を求めた訴訟の判決が２４日、大津地裁であった</a:t>
            </a:r>
            <a:r>
              <a:rPr lang="ja-JP" altLang="en-US" sz="5100" dirty="0" smtClean="0"/>
              <a:t>。</a:t>
            </a:r>
            <a:endParaRPr lang="en-US" altLang="ja-JP" sz="5100" dirty="0" smtClean="0"/>
          </a:p>
          <a:p>
            <a:pPr marL="0" indent="0">
              <a:buNone/>
            </a:pPr>
            <a:r>
              <a:rPr lang="ja-JP" altLang="en-US" sz="5100" dirty="0" smtClean="0"/>
              <a:t>　神吉</a:t>
            </a:r>
            <a:r>
              <a:rPr lang="ja-JP" altLang="en-US" sz="5100" dirty="0"/>
              <a:t>正則裁判長は原告側の訴えを認め、国や県などに計約２億６０００万円の支払いを認めた。</a:t>
            </a:r>
            <a:r>
              <a:rPr lang="ja-JP" altLang="en-US" sz="5100" dirty="0">
                <a:solidFill>
                  <a:srgbClr val="FF0000"/>
                </a:solidFill>
              </a:rPr>
              <a:t>判決は、労働基準監督署が必要な調査をしていれば、同社への是正勧告が出来たのに措置を怠った、などとして国などの違法性を認定した</a:t>
            </a:r>
            <a:r>
              <a:rPr lang="ja-JP" altLang="en-US" sz="5100" dirty="0"/>
              <a:t>。原告弁護団によると、障害者の雇用を巡り国の責任を認めた判決は初めてで、雇用政策や障害者施策に大きな影響を与えそうだ。</a:t>
            </a:r>
          </a:p>
          <a:p>
            <a:endParaRPr lang="ja-JP" altLang="en-US" dirty="0"/>
          </a:p>
          <a:p>
            <a:pPr marL="0" indent="0">
              <a:buNone/>
            </a:pPr>
            <a:r>
              <a:rPr lang="ja-JP" altLang="en-US" dirty="0"/>
              <a:t>  </a:t>
            </a:r>
          </a:p>
          <a:p>
            <a:endParaRPr lang="ja-JP" altLang="en-US" dirty="0"/>
          </a:p>
        </p:txBody>
      </p:sp>
    </p:spTree>
    <p:extLst>
      <p:ext uri="{BB962C8B-B14F-4D97-AF65-F5344CB8AC3E}">
        <p14:creationId xmlns:p14="http://schemas.microsoft.com/office/powerpoint/2010/main" val="291477893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850106"/>
          </a:xfrm>
        </p:spPr>
        <p:txBody>
          <a:bodyPr/>
          <a:lstStyle/>
          <a:p>
            <a:r>
              <a:rPr kumimoji="1" lang="ja-JP" altLang="en-US" dirty="0" smtClean="0"/>
              <a:t>なぜ虐待に無関心か？</a:t>
            </a:r>
            <a:endParaRPr kumimoji="1" lang="ja-JP" altLang="en-US" dirty="0"/>
          </a:p>
        </p:txBody>
      </p:sp>
      <p:sp>
        <p:nvSpPr>
          <p:cNvPr id="3" name="コンテンツ プレースホルダー 2"/>
          <p:cNvSpPr>
            <a:spLocks noGrp="1"/>
          </p:cNvSpPr>
          <p:nvPr>
            <p:ph idx="1"/>
          </p:nvPr>
        </p:nvSpPr>
        <p:spPr>
          <a:xfrm>
            <a:off x="457200" y="1268760"/>
            <a:ext cx="8229600" cy="4857403"/>
          </a:xfrm>
        </p:spPr>
        <p:txBody>
          <a:bodyPr>
            <a:normAutofit lnSpcReduction="10000"/>
          </a:bodyPr>
          <a:lstStyle/>
          <a:p>
            <a:r>
              <a:rPr lang="ja-JP" altLang="en-US" dirty="0" smtClean="0"/>
              <a:t>積極</a:t>
            </a:r>
            <a:r>
              <a:rPr kumimoji="1" lang="ja-JP" altLang="en-US" dirty="0" smtClean="0"/>
              <a:t>的無関心</a:t>
            </a:r>
            <a:endParaRPr kumimoji="1" lang="en-US" altLang="ja-JP" dirty="0" smtClean="0"/>
          </a:p>
          <a:p>
            <a:pPr marL="0" indent="0">
              <a:buNone/>
            </a:pPr>
            <a:r>
              <a:rPr lang="ja-JP" altLang="en-US" sz="2400" dirty="0" smtClean="0"/>
              <a:t>　</a:t>
            </a:r>
            <a:r>
              <a:rPr lang="ja-JP" altLang="en-US" sz="2400" dirty="0" smtClean="0">
                <a:solidFill>
                  <a:schemeClr val="accent6">
                    <a:lumMod val="75000"/>
                  </a:schemeClr>
                </a:solidFill>
              </a:rPr>
              <a:t>利益や事業拡張の方に興味がある／予算も人手も足りないのに虐待や人権を考える余裕がない</a:t>
            </a:r>
            <a:r>
              <a:rPr lang="ja-JP" altLang="en-US" dirty="0" smtClean="0"/>
              <a:t>　</a:t>
            </a:r>
            <a:endParaRPr kumimoji="1" lang="en-US" altLang="ja-JP" dirty="0" smtClean="0"/>
          </a:p>
          <a:p>
            <a:r>
              <a:rPr lang="ja-JP" altLang="en-US" dirty="0" smtClean="0"/>
              <a:t>消極的無関心</a:t>
            </a:r>
            <a:endParaRPr lang="en-US" altLang="ja-JP" dirty="0" smtClean="0"/>
          </a:p>
          <a:p>
            <a:pPr marL="0" indent="0">
              <a:buNone/>
            </a:pPr>
            <a:r>
              <a:rPr lang="ja-JP" altLang="en-US" sz="2400" dirty="0" smtClean="0"/>
              <a:t>　</a:t>
            </a:r>
            <a:r>
              <a:rPr lang="ja-JP" altLang="en-US" sz="2400" dirty="0" smtClean="0">
                <a:solidFill>
                  <a:schemeClr val="accent6">
                    <a:lumMod val="75000"/>
                  </a:schemeClr>
                </a:solidFill>
              </a:rPr>
              <a:t>そもそも何が面白くて仕事しているかがわからない</a:t>
            </a:r>
            <a:endParaRPr lang="en-US" altLang="ja-JP" sz="2400" dirty="0" smtClean="0">
              <a:solidFill>
                <a:schemeClr val="accent6">
                  <a:lumMod val="75000"/>
                </a:schemeClr>
              </a:solidFill>
            </a:endParaRPr>
          </a:p>
          <a:p>
            <a:r>
              <a:rPr lang="ja-JP" altLang="en-US" dirty="0" smtClean="0"/>
              <a:t>知らない</a:t>
            </a:r>
            <a:r>
              <a:rPr lang="ja-JP" altLang="en-US" dirty="0"/>
              <a:t>（</a:t>
            </a:r>
            <a:r>
              <a:rPr lang="ja-JP" altLang="en-US" dirty="0" smtClean="0"/>
              <a:t>無知）</a:t>
            </a:r>
            <a:endParaRPr lang="en-US" altLang="ja-JP" dirty="0" smtClean="0"/>
          </a:p>
          <a:p>
            <a:pPr marL="0" indent="0">
              <a:buNone/>
            </a:pPr>
            <a:r>
              <a:rPr lang="ja-JP" altLang="en-US" sz="2400" dirty="0"/>
              <a:t>　</a:t>
            </a:r>
            <a:r>
              <a:rPr lang="ja-JP" altLang="en-US" sz="2400" dirty="0" smtClean="0">
                <a:solidFill>
                  <a:schemeClr val="accent6">
                    <a:lumMod val="75000"/>
                  </a:schemeClr>
                </a:solidFill>
              </a:rPr>
              <a:t>虐待が起きると言うこと自体知らない／障害者の人権を教えられたことがない</a:t>
            </a:r>
            <a:endParaRPr lang="en-US" altLang="ja-JP" sz="2400" dirty="0" smtClean="0">
              <a:solidFill>
                <a:schemeClr val="accent6">
                  <a:lumMod val="75000"/>
                </a:schemeClr>
              </a:solidFill>
            </a:endParaRPr>
          </a:p>
          <a:p>
            <a:r>
              <a:rPr lang="ja-JP" altLang="en-US" dirty="0" smtClean="0"/>
              <a:t>潜在的な虐待肯定</a:t>
            </a:r>
            <a:endParaRPr lang="en-US" altLang="ja-JP" dirty="0" smtClean="0"/>
          </a:p>
          <a:p>
            <a:pPr marL="0" indent="0">
              <a:buNone/>
            </a:pPr>
            <a:r>
              <a:rPr lang="ja-JP" altLang="en-US" sz="2600" dirty="0" smtClean="0">
                <a:solidFill>
                  <a:schemeClr val="accent6">
                    <a:lumMod val="75000"/>
                  </a:schemeClr>
                </a:solidFill>
              </a:rPr>
              <a:t>　時</a:t>
            </a:r>
            <a:r>
              <a:rPr lang="ja-JP" altLang="en-US" sz="2600" dirty="0">
                <a:solidFill>
                  <a:schemeClr val="accent6">
                    <a:lumMod val="75000"/>
                  </a:schemeClr>
                </a:solidFill>
              </a:rPr>
              <a:t>に</a:t>
            </a:r>
            <a:r>
              <a:rPr lang="ja-JP" altLang="en-US" sz="2600" dirty="0" smtClean="0">
                <a:solidFill>
                  <a:schemeClr val="accent6">
                    <a:lumMod val="75000"/>
                  </a:schemeClr>
                </a:solidFill>
              </a:rPr>
              <a:t>は厳しい指導も必要／自分も体罰で鍛えられた</a:t>
            </a:r>
            <a:endParaRPr lang="en-US" altLang="ja-JP" sz="2600" dirty="0" smtClean="0">
              <a:solidFill>
                <a:schemeClr val="accent6">
                  <a:lumMod val="75000"/>
                </a:schemeClr>
              </a:solidFill>
            </a:endParaRPr>
          </a:p>
          <a:p>
            <a:endParaRPr kumimoji="1" lang="ja-JP" altLang="en-US" dirty="0"/>
          </a:p>
        </p:txBody>
      </p:sp>
    </p:spTree>
    <p:extLst>
      <p:ext uri="{BB962C8B-B14F-4D97-AF65-F5344CB8AC3E}">
        <p14:creationId xmlns:p14="http://schemas.microsoft.com/office/powerpoint/2010/main" val="116300057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4294967295"/>
          </p:nvPr>
        </p:nvSpPr>
        <p:spPr>
          <a:xfrm>
            <a:off x="611560" y="1052736"/>
            <a:ext cx="8229600" cy="5030019"/>
          </a:xfrm>
        </p:spPr>
        <p:txBody>
          <a:bodyPr>
            <a:normAutofit fontScale="85000" lnSpcReduction="20000"/>
          </a:bodyPr>
          <a:lstStyle/>
          <a:p>
            <a:pPr marL="0" indent="0">
              <a:buNone/>
            </a:pPr>
            <a:r>
              <a:rPr lang="ja-JP" altLang="en-US" dirty="0" smtClean="0"/>
              <a:t>　原告</a:t>
            </a:r>
            <a:r>
              <a:rPr lang="ja-JP" altLang="en-US" dirty="0"/>
              <a:t>らは８２～９６年に同社の寮で暮らしながら勤務。原告側は、元社長は従業員に日常的に殴るけるの暴力を加え、治療を拒まれた男性が死亡した▽賃金未払いで長時間労働などを強要した▽従業員の障害基礎年金計約８１００万円を横領した</a:t>
            </a:r>
            <a:r>
              <a:rPr lang="en-US" altLang="ja-JP" dirty="0"/>
              <a:t>――</a:t>
            </a:r>
            <a:r>
              <a:rPr lang="ja-JP" altLang="en-US" dirty="0"/>
              <a:t>などと主張。</a:t>
            </a:r>
          </a:p>
          <a:p>
            <a:pPr marL="0" indent="0">
              <a:buNone/>
            </a:pPr>
            <a:r>
              <a:rPr lang="ja-JP" altLang="en-US" dirty="0" smtClean="0"/>
              <a:t> </a:t>
            </a:r>
            <a:endParaRPr lang="ja-JP" altLang="en-US" dirty="0"/>
          </a:p>
          <a:p>
            <a:pPr marL="0" indent="0">
              <a:buNone/>
            </a:pPr>
            <a:r>
              <a:rPr lang="ja-JP" altLang="en-US" dirty="0"/>
              <a:t>　また、当時の</a:t>
            </a:r>
            <a:r>
              <a:rPr lang="ja-JP" altLang="en-US" dirty="0">
                <a:solidFill>
                  <a:srgbClr val="FF0000"/>
                </a:solidFill>
              </a:rPr>
              <a:t>公共職業安定所や県の障害者施設などがこうした実態を知りながら原告らを同社に紹介</a:t>
            </a:r>
            <a:r>
              <a:rPr lang="ja-JP" altLang="en-US" dirty="0" smtClean="0">
                <a:solidFill>
                  <a:srgbClr val="FF0000"/>
                </a:solidFill>
              </a:rPr>
              <a:t>した、</a:t>
            </a:r>
            <a:endParaRPr lang="en-US" altLang="ja-JP" dirty="0" smtClean="0">
              <a:solidFill>
                <a:srgbClr val="FF0000"/>
              </a:solidFill>
            </a:endParaRPr>
          </a:p>
          <a:p>
            <a:pPr marL="0" indent="0">
              <a:buNone/>
            </a:pPr>
            <a:r>
              <a:rPr lang="ja-JP" altLang="en-US" dirty="0">
                <a:solidFill>
                  <a:srgbClr val="FF0000"/>
                </a:solidFill>
              </a:rPr>
              <a:t>　</a:t>
            </a:r>
            <a:r>
              <a:rPr lang="ja-JP" altLang="en-US" dirty="0" smtClean="0"/>
              <a:t>家族</a:t>
            </a:r>
            <a:r>
              <a:rPr lang="ja-JP" altLang="en-US" dirty="0"/>
              <a:t>が県の福祉事務所などに被害を伝えていたのに、</a:t>
            </a:r>
            <a:r>
              <a:rPr lang="ja-JP" altLang="en-US" dirty="0">
                <a:solidFill>
                  <a:srgbClr val="FF0000"/>
                </a:solidFill>
              </a:rPr>
              <a:t>労働基準監督署や県は改善などの措置をしなかった</a:t>
            </a:r>
            <a:r>
              <a:rPr lang="en-US" altLang="ja-JP" dirty="0"/>
              <a:t>――</a:t>
            </a:r>
            <a:r>
              <a:rPr lang="ja-JP" altLang="en-US" dirty="0"/>
              <a:t>ことなどから、労働基準法や障害者基本法などが定めた義務に違反していると訴えていた。</a:t>
            </a:r>
          </a:p>
          <a:p>
            <a:pPr marL="0" indent="0">
              <a:buNone/>
            </a:pPr>
            <a:r>
              <a:rPr lang="ja-JP" altLang="en-US" dirty="0" smtClean="0"/>
              <a:t>  </a:t>
            </a:r>
            <a:endParaRPr lang="ja-JP" altLang="en-US" dirty="0"/>
          </a:p>
          <a:p>
            <a:endParaRPr lang="ja-JP" altLang="en-US" dirty="0"/>
          </a:p>
          <a:p>
            <a:endParaRPr lang="ja-JP" altLang="en-US" dirty="0"/>
          </a:p>
          <a:p>
            <a:endParaRPr lang="ja-JP" altLang="en-US" dirty="0" smtClean="0"/>
          </a:p>
          <a:p>
            <a:endParaRPr kumimoji="1" lang="ja-JP" altLang="en-US" dirty="0"/>
          </a:p>
        </p:txBody>
      </p:sp>
    </p:spTree>
    <p:extLst>
      <p:ext uri="{BB962C8B-B14F-4D97-AF65-F5344CB8AC3E}">
        <p14:creationId xmlns:p14="http://schemas.microsoft.com/office/powerpoint/2010/main" val="53716936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kumimoji="1" lang="ja-JP" altLang="en-US" dirty="0" smtClean="0"/>
              <a:t>サン・グループ訴訟弁護団声明</a:t>
            </a:r>
            <a:endParaRPr kumimoji="1" lang="ja-JP" altLang="en-US" dirty="0"/>
          </a:p>
        </p:txBody>
      </p:sp>
      <p:sp>
        <p:nvSpPr>
          <p:cNvPr id="3" name="コンテンツ プレースホルダー 2"/>
          <p:cNvSpPr>
            <a:spLocks noGrp="1"/>
          </p:cNvSpPr>
          <p:nvPr>
            <p:ph idx="1"/>
          </p:nvPr>
        </p:nvSpPr>
        <p:spPr/>
        <p:txBody>
          <a:bodyPr>
            <a:normAutofit fontScale="77500" lnSpcReduction="20000"/>
          </a:bodyPr>
          <a:lstStyle/>
          <a:p>
            <a:pPr marL="0" indent="0">
              <a:buNone/>
            </a:pPr>
            <a:r>
              <a:rPr lang="ja-JP" altLang="en-US" dirty="0" smtClean="0"/>
              <a:t>　今日</a:t>
            </a:r>
            <a:r>
              <a:rPr lang="ja-JP" altLang="en-US" dirty="0"/>
              <a:t>の判決は、知的障害のある原告たちの証言に基づき、</a:t>
            </a:r>
            <a:r>
              <a:rPr lang="ja-JP" altLang="en-US" dirty="0" smtClean="0"/>
              <a:t>被告に</a:t>
            </a:r>
            <a:r>
              <a:rPr lang="ja-JP" altLang="en-US" dirty="0"/>
              <a:t>よる数々の虐待の事実を明確に認定し断罪したばかりでなく、被告</a:t>
            </a:r>
            <a:r>
              <a:rPr lang="ja-JP" altLang="en-US" dirty="0">
                <a:solidFill>
                  <a:srgbClr val="FF0000"/>
                </a:solidFill>
              </a:rPr>
              <a:t>県については、知的障害者施設につき、入社にあたっての事前調査義務と入社後のアフターフォロー義務をいずれも法的義務として認め</a:t>
            </a:r>
            <a:r>
              <a:rPr lang="ja-JP" altLang="en-US" dirty="0"/>
              <a:t>、一部原告に対する義務違反と賠償責任を認めました。また、福祉事務所と障害福祉課の賠償責任は否定したものの、それぞれの機関が、個々の障害者との関係で、その</a:t>
            </a:r>
            <a:r>
              <a:rPr lang="ja-JP" altLang="en-US" dirty="0">
                <a:solidFill>
                  <a:srgbClr val="FF0000"/>
                </a:solidFill>
              </a:rPr>
              <a:t>不作為が違法となり賠償責任を負う場合がある</a:t>
            </a:r>
            <a:r>
              <a:rPr lang="ja-JP" altLang="en-US" dirty="0"/>
              <a:t>ことを示しました。</a:t>
            </a:r>
          </a:p>
          <a:p>
            <a:pPr marL="0" indent="0">
              <a:buNone/>
            </a:pPr>
            <a:r>
              <a:rPr lang="ja-JP" altLang="en-US" dirty="0"/>
              <a:t>　さらに、被告国については、従業員らの救済を求める手紙を無視して権限を行使しなかった労働基準監督署の責任を断罪し原告らへの賠償責任を認め、職業安定所の障害者雇用に関する法的義務違反と賠償責任を一部原告について認めました。</a:t>
            </a:r>
            <a:endParaRPr kumimoji="1" lang="ja-JP" altLang="en-US" dirty="0"/>
          </a:p>
        </p:txBody>
      </p:sp>
    </p:spTree>
    <p:extLst>
      <p:ext uri="{BB962C8B-B14F-4D97-AF65-F5344CB8AC3E}">
        <p14:creationId xmlns:p14="http://schemas.microsoft.com/office/powerpoint/2010/main" val="14444048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水戸アカス事件</a:t>
            </a:r>
            <a:endParaRPr kumimoji="1" lang="ja-JP" altLang="en-US" dirty="0"/>
          </a:p>
        </p:txBody>
      </p:sp>
      <p:sp>
        <p:nvSpPr>
          <p:cNvPr id="3" name="コンテンツ プレースホルダー 2"/>
          <p:cNvSpPr>
            <a:spLocks noGrp="1"/>
          </p:cNvSpPr>
          <p:nvPr>
            <p:ph idx="1"/>
          </p:nvPr>
        </p:nvSpPr>
        <p:spPr/>
        <p:txBody>
          <a:bodyPr/>
          <a:lstStyle/>
          <a:p>
            <a:pPr marL="0" indent="0">
              <a:buNone/>
            </a:pPr>
            <a:r>
              <a:rPr kumimoji="1" lang="ja-JP" altLang="en-US" dirty="0" smtClean="0"/>
              <a:t>・警察、労働基準監督署、ハローワーク、福祉事務所は被害者から相談受けながら無視</a:t>
            </a:r>
            <a:endParaRPr kumimoji="1" lang="en-US" altLang="ja-JP" dirty="0" smtClean="0"/>
          </a:p>
          <a:p>
            <a:pPr marL="0" indent="0">
              <a:buNone/>
            </a:pPr>
            <a:r>
              <a:rPr lang="ja-JP" altLang="en-US" dirty="0" smtClean="0"/>
              <a:t>・ハローワークは保護者たちに社長の助命嘆願署名を集めるように要請</a:t>
            </a:r>
            <a:endParaRPr lang="en-US" altLang="ja-JP" dirty="0" smtClean="0"/>
          </a:p>
          <a:p>
            <a:pPr marL="0" indent="0">
              <a:buNone/>
            </a:pPr>
            <a:r>
              <a:rPr kumimoji="1" lang="ja-JP" altLang="en-US" dirty="0" smtClean="0"/>
              <a:t>・養護学校</a:t>
            </a:r>
            <a:endParaRPr kumimoji="1" lang="en-US" altLang="ja-JP" dirty="0" smtClean="0"/>
          </a:p>
          <a:p>
            <a:pPr marL="0" indent="0">
              <a:buNone/>
            </a:pPr>
            <a:r>
              <a:rPr lang="ja-JP" altLang="en-US" dirty="0" smtClean="0"/>
              <a:t>・市</a:t>
            </a:r>
            <a:endParaRPr lang="en-US" altLang="ja-JP" dirty="0" smtClean="0"/>
          </a:p>
          <a:p>
            <a:pPr marL="0" indent="0">
              <a:buNone/>
            </a:pPr>
            <a:endParaRPr kumimoji="1" lang="ja-JP" altLang="en-US" dirty="0"/>
          </a:p>
        </p:txBody>
      </p:sp>
    </p:spTree>
    <p:extLst>
      <p:ext uri="{BB962C8B-B14F-4D97-AF65-F5344CB8AC3E}">
        <p14:creationId xmlns:p14="http://schemas.microsoft.com/office/powerpoint/2010/main" val="306433715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カリタスの家事件</a:t>
            </a:r>
            <a:endParaRPr kumimoji="1" lang="ja-JP" altLang="en-US" dirty="0"/>
          </a:p>
        </p:txBody>
      </p:sp>
      <p:sp>
        <p:nvSpPr>
          <p:cNvPr id="3" name="コンテンツ プレースホルダー 2"/>
          <p:cNvSpPr>
            <a:spLocks noGrp="1"/>
          </p:cNvSpPr>
          <p:nvPr>
            <p:ph idx="1"/>
          </p:nvPr>
        </p:nvSpPr>
        <p:spPr/>
        <p:txBody>
          <a:bodyPr/>
          <a:lstStyle/>
          <a:p>
            <a:r>
              <a:rPr kumimoji="1" lang="ja-JP" altLang="en-US" dirty="0" smtClean="0"/>
              <a:t>県に何度も相談、通報</a:t>
            </a:r>
            <a:endParaRPr kumimoji="1" lang="en-US" altLang="ja-JP" dirty="0" smtClean="0"/>
          </a:p>
          <a:p>
            <a:r>
              <a:rPr lang="ja-JP" altLang="en-US" dirty="0" smtClean="0"/>
              <a:t>市にも何度も相談、通報</a:t>
            </a:r>
            <a:endParaRPr lang="en-US" altLang="ja-JP" dirty="0" smtClean="0"/>
          </a:p>
          <a:p>
            <a:r>
              <a:rPr kumimoji="1" lang="ja-JP" altLang="en-US" dirty="0" smtClean="0"/>
              <a:t>法務局にも相談、通報</a:t>
            </a:r>
            <a:endParaRPr kumimoji="1" lang="ja-JP" altLang="en-US" dirty="0"/>
          </a:p>
        </p:txBody>
      </p:sp>
    </p:spTree>
    <p:extLst>
      <p:ext uri="{BB962C8B-B14F-4D97-AF65-F5344CB8AC3E}">
        <p14:creationId xmlns:p14="http://schemas.microsoft.com/office/powerpoint/2010/main" val="131450935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kumimoji="1" lang="ja-JP" altLang="en-US" dirty="0" smtClean="0"/>
              <a:t>高齢者虐待と障害者虐待の違い</a:t>
            </a:r>
            <a:endParaRPr kumimoji="1" lang="ja-JP" altLang="en-US" dirty="0"/>
          </a:p>
        </p:txBody>
      </p:sp>
      <p:sp>
        <p:nvSpPr>
          <p:cNvPr id="3" name="コンテンツ プレースホルダー 2"/>
          <p:cNvSpPr>
            <a:spLocks noGrp="1"/>
          </p:cNvSpPr>
          <p:nvPr>
            <p:ph idx="1"/>
          </p:nvPr>
        </p:nvSpPr>
        <p:spPr/>
        <p:txBody>
          <a:bodyPr>
            <a:normAutofit lnSpcReduction="10000"/>
          </a:bodyPr>
          <a:lstStyle/>
          <a:p>
            <a:pPr marL="0" indent="0">
              <a:buNone/>
            </a:pPr>
            <a:r>
              <a:rPr kumimoji="1" lang="ja-JP" altLang="en-US" dirty="0" smtClean="0"/>
              <a:t>◎当事者団体</a:t>
            </a:r>
            <a:endParaRPr kumimoji="1" lang="en-US" altLang="ja-JP" dirty="0" smtClean="0"/>
          </a:p>
          <a:p>
            <a:pPr marL="0" indent="0">
              <a:buNone/>
            </a:pPr>
            <a:r>
              <a:rPr lang="ja-JP" altLang="en-US" dirty="0"/>
              <a:t>　</a:t>
            </a:r>
            <a:r>
              <a:rPr lang="ja-JP" altLang="en-US" dirty="0" smtClean="0"/>
              <a:t>（</a:t>
            </a:r>
            <a:r>
              <a:rPr kumimoji="1" lang="ja-JP" altLang="en-US" dirty="0" smtClean="0"/>
              <a:t>育成会権利擁護委員会、ピープルファースト、精神障害当事者団体、自立生活運動）</a:t>
            </a:r>
            <a:endParaRPr kumimoji="1" lang="en-US" altLang="ja-JP" dirty="0" smtClean="0"/>
          </a:p>
          <a:p>
            <a:pPr marL="0" indent="0">
              <a:buNone/>
            </a:pPr>
            <a:endParaRPr lang="en-US" altLang="ja-JP" dirty="0" smtClean="0"/>
          </a:p>
          <a:p>
            <a:pPr marL="0" indent="0">
              <a:buNone/>
            </a:pPr>
            <a:r>
              <a:rPr lang="ja-JP" altLang="en-US" dirty="0" smtClean="0"/>
              <a:t>◎アグレッシブな弁護士</a:t>
            </a:r>
            <a:endParaRPr lang="en-US" altLang="ja-JP" dirty="0" smtClean="0"/>
          </a:p>
          <a:p>
            <a:pPr marL="0" indent="0">
              <a:buNone/>
            </a:pPr>
            <a:r>
              <a:rPr lang="ja-JP" altLang="en-US" dirty="0"/>
              <a:t>　</a:t>
            </a:r>
            <a:r>
              <a:rPr lang="ja-JP" altLang="en-US" dirty="0" smtClean="0"/>
              <a:t>（介護保険はなぜ違憲訴訟がおきないのか）</a:t>
            </a:r>
            <a:endParaRPr lang="en-US" altLang="ja-JP" dirty="0" smtClean="0"/>
          </a:p>
          <a:p>
            <a:pPr marL="0" indent="0">
              <a:buNone/>
            </a:pPr>
            <a:endParaRPr lang="en-US" altLang="ja-JP" dirty="0"/>
          </a:p>
          <a:p>
            <a:pPr marL="0" indent="0">
              <a:buNone/>
            </a:pPr>
            <a:r>
              <a:rPr lang="ja-JP" altLang="en-US" dirty="0" smtClean="0"/>
              <a:t>◎マスコミの調査報道</a:t>
            </a:r>
            <a:endParaRPr lang="en-US" altLang="ja-JP" dirty="0"/>
          </a:p>
          <a:p>
            <a:pPr marL="0" indent="0">
              <a:buNone/>
            </a:pPr>
            <a:endParaRPr kumimoji="1" lang="ja-JP" altLang="en-US" dirty="0"/>
          </a:p>
        </p:txBody>
      </p:sp>
    </p:spTree>
    <p:extLst>
      <p:ext uri="{BB962C8B-B14F-4D97-AF65-F5344CB8AC3E}">
        <p14:creationId xmlns:p14="http://schemas.microsoft.com/office/powerpoint/2010/main" val="339636983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t>自治体</a:t>
            </a:r>
            <a:r>
              <a:rPr kumimoji="1" lang="ja-JP" altLang="en-US" dirty="0" smtClean="0"/>
              <a:t>への期待と監視</a:t>
            </a:r>
            <a:endParaRPr kumimoji="1" lang="ja-JP" altLang="en-US" dirty="0"/>
          </a:p>
        </p:txBody>
      </p:sp>
      <p:sp>
        <p:nvSpPr>
          <p:cNvPr id="3" name="コンテンツ プレースホルダー 2"/>
          <p:cNvSpPr>
            <a:spLocks noGrp="1"/>
          </p:cNvSpPr>
          <p:nvPr>
            <p:ph idx="1"/>
          </p:nvPr>
        </p:nvSpPr>
        <p:spPr/>
        <p:txBody>
          <a:bodyPr/>
          <a:lstStyle/>
          <a:p>
            <a:endParaRPr kumimoji="1" lang="en-US" altLang="ja-JP" dirty="0" smtClean="0"/>
          </a:p>
          <a:p>
            <a:endParaRPr lang="en-US" altLang="ja-JP" dirty="0"/>
          </a:p>
          <a:p>
            <a:pPr marL="0" indent="0">
              <a:buNone/>
            </a:pPr>
            <a:r>
              <a:rPr kumimoji="1" lang="ja-JP" altLang="en-US" dirty="0" smtClean="0"/>
              <a:t>　当事者、家族、弁護士、マスコミが</a:t>
            </a:r>
            <a:endParaRPr kumimoji="1" lang="en-US" altLang="ja-JP" dirty="0" smtClean="0"/>
          </a:p>
          <a:p>
            <a:pPr marL="0" indent="0">
              <a:buNone/>
            </a:pPr>
            <a:r>
              <a:rPr lang="ja-JP" altLang="en-US" dirty="0" smtClean="0"/>
              <a:t>　　　血と汗と涙でつくったのが虐待防止法</a:t>
            </a:r>
            <a:endParaRPr kumimoji="1" lang="ja-JP" altLang="en-US" dirty="0"/>
          </a:p>
        </p:txBody>
      </p:sp>
    </p:spTree>
    <p:extLst>
      <p:ext uri="{BB962C8B-B14F-4D97-AF65-F5344CB8AC3E}">
        <p14:creationId xmlns:p14="http://schemas.microsoft.com/office/powerpoint/2010/main" val="284225360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正方形/長方形 8"/>
          <p:cNvSpPr/>
          <p:nvPr/>
        </p:nvSpPr>
        <p:spPr>
          <a:xfrm>
            <a:off x="5868144" y="4180230"/>
            <a:ext cx="2981907" cy="523220"/>
          </a:xfrm>
          <a:prstGeom prst="rect">
            <a:avLst/>
          </a:prstGeom>
        </p:spPr>
        <p:style>
          <a:lnRef idx="1">
            <a:schemeClr val="accent3"/>
          </a:lnRef>
          <a:fillRef idx="2">
            <a:schemeClr val="accent3"/>
          </a:fillRef>
          <a:effectRef idx="1">
            <a:schemeClr val="accent3"/>
          </a:effectRef>
          <a:fontRef idx="minor">
            <a:schemeClr val="dk1"/>
          </a:fontRef>
        </p:style>
        <p:txBody>
          <a:bodyPr rtlCol="0" anchor="ctr"/>
          <a:lstStyle/>
          <a:p>
            <a:pPr algn="ctr"/>
            <a:endParaRPr kumimoji="1" lang="ja-JP" altLang="en-US"/>
          </a:p>
        </p:txBody>
      </p:sp>
      <p:sp>
        <p:nvSpPr>
          <p:cNvPr id="4" name="二等辺三角形 3"/>
          <p:cNvSpPr/>
          <p:nvPr/>
        </p:nvSpPr>
        <p:spPr>
          <a:xfrm>
            <a:off x="-20966" y="902468"/>
            <a:ext cx="4768608" cy="6021288"/>
          </a:xfrm>
          <a:prstGeom prst="triangle">
            <a:avLst>
              <a:gd name="adj" fmla="val 49583"/>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6200000" scaled="1"/>
            <a:tileRect/>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 name="線吹き出し 2 (枠付き) 4"/>
          <p:cNvSpPr/>
          <p:nvPr/>
        </p:nvSpPr>
        <p:spPr>
          <a:xfrm>
            <a:off x="4355976" y="206011"/>
            <a:ext cx="2241984" cy="612648"/>
          </a:xfrm>
          <a:prstGeom prst="borderCallout2">
            <a:avLst>
              <a:gd name="adj1" fmla="val 18750"/>
              <a:gd name="adj2" fmla="val -8333"/>
              <a:gd name="adj3" fmla="val 21995"/>
              <a:gd name="adj4" fmla="val -6914"/>
              <a:gd name="adj5" fmla="val 154680"/>
              <a:gd name="adj6" fmla="val -89830"/>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kumimoji="1" lang="ja-JP" altLang="en-US" dirty="0" smtClean="0"/>
              <a:t>意識の高い層</a:t>
            </a:r>
            <a:endParaRPr kumimoji="1" lang="ja-JP" altLang="en-US" dirty="0"/>
          </a:p>
        </p:txBody>
      </p:sp>
      <p:sp>
        <p:nvSpPr>
          <p:cNvPr id="6" name="線吹き出し 1 (枠付き) 5"/>
          <p:cNvSpPr/>
          <p:nvPr/>
        </p:nvSpPr>
        <p:spPr>
          <a:xfrm>
            <a:off x="5088024" y="1296436"/>
            <a:ext cx="2488654" cy="612648"/>
          </a:xfrm>
          <a:prstGeom prst="borderCallout1">
            <a:avLst>
              <a:gd name="adj1" fmla="val 18750"/>
              <a:gd name="adj2" fmla="val -8333"/>
              <a:gd name="adj3" fmla="val 112500"/>
              <a:gd name="adj4" fmla="val -118478"/>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kumimoji="1" lang="ja-JP" altLang="en-US" dirty="0" smtClean="0"/>
              <a:t>義務的に研修に参加</a:t>
            </a:r>
            <a:endParaRPr kumimoji="1" lang="ja-JP" altLang="en-US" dirty="0"/>
          </a:p>
        </p:txBody>
      </p:sp>
      <p:sp>
        <p:nvSpPr>
          <p:cNvPr id="7" name="右中かっこ 6"/>
          <p:cNvSpPr/>
          <p:nvPr/>
        </p:nvSpPr>
        <p:spPr>
          <a:xfrm>
            <a:off x="4572000" y="2564904"/>
            <a:ext cx="1715228" cy="4293096"/>
          </a:xfrm>
          <a:prstGeom prst="righ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8" name="正方形/長方形 7"/>
          <p:cNvSpPr/>
          <p:nvPr/>
        </p:nvSpPr>
        <p:spPr>
          <a:xfrm>
            <a:off x="5846642" y="4180230"/>
            <a:ext cx="2981907" cy="523220"/>
          </a:xfrm>
          <a:prstGeom prst="rect">
            <a:avLst/>
          </a:prstGeom>
        </p:spPr>
        <p:txBody>
          <a:bodyPr wrap="none">
            <a:spAutoFit/>
          </a:bodyPr>
          <a:lstStyle/>
          <a:p>
            <a:r>
              <a:rPr lang="ja-JP" altLang="en-US" sz="2800" dirty="0"/>
              <a:t>研修に来ない！層</a:t>
            </a:r>
            <a:endParaRPr lang="ja-JP" altLang="en-US" sz="2800" dirty="0"/>
          </a:p>
        </p:txBody>
      </p:sp>
      <p:sp>
        <p:nvSpPr>
          <p:cNvPr id="10" name="正方形/長方形 9"/>
          <p:cNvSpPr/>
          <p:nvPr/>
        </p:nvSpPr>
        <p:spPr>
          <a:xfrm>
            <a:off x="5678692" y="4711452"/>
            <a:ext cx="3491880" cy="1569660"/>
          </a:xfrm>
          <a:prstGeom prst="rect">
            <a:avLst/>
          </a:prstGeom>
        </p:spPr>
        <p:txBody>
          <a:bodyPr wrap="square">
            <a:spAutoFit/>
          </a:bodyPr>
          <a:lstStyle/>
          <a:p>
            <a:r>
              <a:rPr lang="ja-JP" altLang="en-US" dirty="0"/>
              <a:t>・</a:t>
            </a:r>
            <a:r>
              <a:rPr lang="ja-JP" altLang="en-US" sz="2400" dirty="0"/>
              <a:t>積極的</a:t>
            </a:r>
            <a:r>
              <a:rPr lang="ja-JP" altLang="en-US" sz="2400" dirty="0" smtClean="0"/>
              <a:t>無関心</a:t>
            </a:r>
            <a:endParaRPr lang="en-US" altLang="ja-JP" sz="2400" dirty="0" smtClean="0"/>
          </a:p>
          <a:p>
            <a:r>
              <a:rPr lang="ja-JP" altLang="en-US" sz="2400" dirty="0" smtClean="0"/>
              <a:t>・</a:t>
            </a:r>
            <a:r>
              <a:rPr lang="ja-JP" altLang="en-US" sz="2400" dirty="0"/>
              <a:t>消極的</a:t>
            </a:r>
            <a:r>
              <a:rPr lang="ja-JP" altLang="en-US" sz="2400" dirty="0" smtClean="0"/>
              <a:t>無関心</a:t>
            </a:r>
            <a:endParaRPr lang="en-US" altLang="ja-JP" sz="2400" dirty="0" smtClean="0"/>
          </a:p>
          <a:p>
            <a:r>
              <a:rPr lang="ja-JP" altLang="en-US" sz="2400" dirty="0" smtClean="0"/>
              <a:t>・無知</a:t>
            </a:r>
            <a:endParaRPr lang="en-US" altLang="ja-JP" sz="2400" dirty="0" smtClean="0"/>
          </a:p>
          <a:p>
            <a:r>
              <a:rPr lang="ja-JP" altLang="en-US" sz="2400" dirty="0" smtClean="0"/>
              <a:t>・潜在的</a:t>
            </a:r>
            <a:r>
              <a:rPr lang="ja-JP" altLang="en-US" sz="2400" dirty="0"/>
              <a:t>虐待肯定派</a:t>
            </a:r>
            <a:endParaRPr lang="ja-JP" altLang="en-US" sz="2400" dirty="0"/>
          </a:p>
        </p:txBody>
      </p:sp>
      <p:sp>
        <p:nvSpPr>
          <p:cNvPr id="11" name="正方形/長方形 10"/>
          <p:cNvSpPr/>
          <p:nvPr/>
        </p:nvSpPr>
        <p:spPr>
          <a:xfrm>
            <a:off x="3143613" y="2022791"/>
            <a:ext cx="5706437" cy="830997"/>
          </a:xfrm>
          <a:prstGeom prst="rect">
            <a:avLst/>
          </a:prstGeom>
        </p:spPr>
        <p:txBody>
          <a:bodyPr wrap="square">
            <a:spAutoFit/>
          </a:bodyPr>
          <a:lstStyle/>
          <a:p>
            <a:r>
              <a:rPr lang="ja-JP" altLang="en-US" dirty="0"/>
              <a:t>・</a:t>
            </a:r>
            <a:r>
              <a:rPr lang="ja-JP" altLang="en-US" sz="2400" dirty="0"/>
              <a:t>積極的無関心・消極的無関心・無知・潜在的虐待肯定派</a:t>
            </a:r>
            <a:endParaRPr lang="ja-JP" altLang="en-US" sz="2400" dirty="0"/>
          </a:p>
        </p:txBody>
      </p:sp>
    </p:spTree>
    <p:extLst>
      <p:ext uri="{BB962C8B-B14F-4D97-AF65-F5344CB8AC3E}">
        <p14:creationId xmlns:p14="http://schemas.microsoft.com/office/powerpoint/2010/main" val="806008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850106"/>
          </a:xfrm>
        </p:spPr>
        <p:txBody>
          <a:bodyPr/>
          <a:lstStyle/>
          <a:p>
            <a:r>
              <a:rPr kumimoji="1" lang="ja-JP" altLang="en-US" dirty="0" smtClean="0"/>
              <a:t>動機づけ</a:t>
            </a:r>
            <a:endParaRPr kumimoji="1" lang="ja-JP" altLang="en-US" dirty="0"/>
          </a:p>
        </p:txBody>
      </p:sp>
      <p:sp>
        <p:nvSpPr>
          <p:cNvPr id="3" name="コンテンツ プレースホルダー 2"/>
          <p:cNvSpPr>
            <a:spLocks noGrp="1"/>
          </p:cNvSpPr>
          <p:nvPr>
            <p:ph idx="1"/>
          </p:nvPr>
        </p:nvSpPr>
        <p:spPr>
          <a:xfrm>
            <a:off x="457200" y="1124744"/>
            <a:ext cx="8229600" cy="5328592"/>
          </a:xfrm>
        </p:spPr>
        <p:txBody>
          <a:bodyPr>
            <a:normAutofit fontScale="85000" lnSpcReduction="20000"/>
          </a:bodyPr>
          <a:lstStyle/>
          <a:p>
            <a:pPr marL="0" indent="0">
              <a:buNone/>
            </a:pPr>
            <a:r>
              <a:rPr kumimoji="1" lang="ja-JP" altLang="en-US" dirty="0" smtClean="0"/>
              <a:t>虐待防止や障害者の人権を探究することが「おもしろい」と思ってもらうために何が必要か</a:t>
            </a:r>
            <a:endParaRPr kumimoji="1" lang="en-US" altLang="ja-JP" dirty="0" smtClean="0"/>
          </a:p>
          <a:p>
            <a:pPr marL="0" indent="0">
              <a:buNone/>
            </a:pPr>
            <a:r>
              <a:rPr lang="ja-JP" altLang="en-US" dirty="0"/>
              <a:t>　</a:t>
            </a:r>
            <a:r>
              <a:rPr lang="ja-JP" altLang="en-US" dirty="0" smtClean="0"/>
              <a:t>　　　　　　</a:t>
            </a:r>
            <a:endParaRPr kumimoji="1" lang="en-US" altLang="ja-JP" dirty="0" smtClean="0"/>
          </a:p>
          <a:p>
            <a:pPr marL="0" indent="0">
              <a:buNone/>
            </a:pPr>
            <a:r>
              <a:rPr lang="ja-JP" altLang="en-US" dirty="0" smtClean="0"/>
              <a:t>①情報とコミュニケーションの違い</a:t>
            </a:r>
            <a:endParaRPr lang="en-US" altLang="ja-JP" dirty="0" smtClean="0"/>
          </a:p>
          <a:p>
            <a:pPr marL="0" indent="0">
              <a:buNone/>
            </a:pPr>
            <a:r>
              <a:rPr lang="ja-JP" altLang="en-US" sz="2800" dirty="0">
                <a:solidFill>
                  <a:schemeClr val="accent6">
                    <a:lumMod val="75000"/>
                  </a:schemeClr>
                </a:solidFill>
              </a:rPr>
              <a:t>　</a:t>
            </a:r>
            <a:r>
              <a:rPr lang="ja-JP" altLang="en-US" sz="2800" dirty="0" smtClean="0">
                <a:solidFill>
                  <a:schemeClr val="accent6">
                    <a:lumMod val="75000"/>
                  </a:schemeClr>
                </a:solidFill>
              </a:rPr>
              <a:t>「感情」と「意味」を伝える、現実の事例、なまの証言、当事者の話</a:t>
            </a:r>
            <a:endParaRPr lang="en-US" altLang="ja-JP" sz="2800" dirty="0" smtClean="0">
              <a:solidFill>
                <a:schemeClr val="accent6">
                  <a:lumMod val="75000"/>
                </a:schemeClr>
              </a:solidFill>
            </a:endParaRPr>
          </a:p>
          <a:p>
            <a:pPr marL="0" indent="0">
              <a:buNone/>
            </a:pPr>
            <a:r>
              <a:rPr kumimoji="1" lang="ja-JP" altLang="en-US" dirty="0" smtClean="0"/>
              <a:t>②プロセスの共有</a:t>
            </a:r>
            <a:endParaRPr kumimoji="1" lang="en-US" altLang="ja-JP" dirty="0" smtClean="0"/>
          </a:p>
          <a:p>
            <a:pPr marL="0" indent="0">
              <a:buNone/>
            </a:pPr>
            <a:r>
              <a:rPr lang="ja-JP" altLang="en-US" dirty="0"/>
              <a:t>　</a:t>
            </a:r>
            <a:r>
              <a:rPr lang="ja-JP" altLang="en-US" sz="2800" dirty="0" smtClean="0">
                <a:solidFill>
                  <a:schemeClr val="accent6">
                    <a:lumMod val="75000"/>
                  </a:schemeClr>
                </a:solidFill>
              </a:rPr>
              <a:t>どのような経緯で作られてきたのかを知る、マニュアルやテキストを自分たちで作る</a:t>
            </a:r>
            <a:endParaRPr kumimoji="1" lang="en-US" altLang="ja-JP" sz="2800" dirty="0" smtClean="0">
              <a:solidFill>
                <a:schemeClr val="accent6">
                  <a:lumMod val="75000"/>
                </a:schemeClr>
              </a:solidFill>
            </a:endParaRPr>
          </a:p>
          <a:p>
            <a:pPr marL="0" indent="0">
              <a:buNone/>
            </a:pPr>
            <a:r>
              <a:rPr lang="ja-JP" altLang="en-US" dirty="0" smtClean="0"/>
              <a:t>③自らの体験に照らして考える・感じる</a:t>
            </a:r>
            <a:endParaRPr lang="en-US" altLang="ja-JP" dirty="0" smtClean="0"/>
          </a:p>
          <a:p>
            <a:pPr marL="0" indent="0">
              <a:buNone/>
            </a:pPr>
            <a:r>
              <a:rPr kumimoji="1" lang="ja-JP" altLang="en-US" dirty="0"/>
              <a:t>　</a:t>
            </a:r>
            <a:r>
              <a:rPr kumimoji="1" lang="ja-JP" altLang="en-US" sz="2800" dirty="0" smtClean="0">
                <a:solidFill>
                  <a:schemeClr val="accent6">
                    <a:lumMod val="75000"/>
                  </a:schemeClr>
                </a:solidFill>
              </a:rPr>
              <a:t>身近で起きた小さな事例、日常的なケースを例に考える</a:t>
            </a:r>
            <a:endParaRPr kumimoji="1" lang="en-US" altLang="ja-JP" sz="2800" dirty="0" smtClean="0">
              <a:solidFill>
                <a:schemeClr val="accent6">
                  <a:lumMod val="75000"/>
                </a:schemeClr>
              </a:solidFill>
            </a:endParaRPr>
          </a:p>
          <a:p>
            <a:pPr marL="0" indent="0">
              <a:buNone/>
            </a:pPr>
            <a:endParaRPr lang="en-US" altLang="ja-JP" sz="2800" dirty="0" smtClean="0">
              <a:solidFill>
                <a:schemeClr val="accent6">
                  <a:lumMod val="75000"/>
                </a:schemeClr>
              </a:solidFill>
            </a:endParaRPr>
          </a:p>
          <a:p>
            <a:pPr marL="0" indent="0">
              <a:buNone/>
            </a:pPr>
            <a:r>
              <a:rPr lang="en-US" altLang="ja-JP" sz="2800" dirty="0" smtClean="0">
                <a:solidFill>
                  <a:srgbClr val="002060"/>
                </a:solidFill>
              </a:rPr>
              <a:t>※</a:t>
            </a:r>
            <a:r>
              <a:rPr lang="ja-JP" altLang="en-US" sz="2800" dirty="0" smtClean="0">
                <a:solidFill>
                  <a:srgbClr val="002060"/>
                </a:solidFill>
              </a:rPr>
              <a:t>立派な水飲み場を作っても、馬が飲みたいと思わないと・・・</a:t>
            </a:r>
            <a:endParaRPr kumimoji="1" lang="en-US" altLang="ja-JP" sz="2800" dirty="0" smtClean="0">
              <a:solidFill>
                <a:srgbClr val="002060"/>
              </a:solidFill>
            </a:endParaRPr>
          </a:p>
        </p:txBody>
      </p:sp>
    </p:spTree>
    <p:extLst>
      <p:ext uri="{BB962C8B-B14F-4D97-AF65-F5344CB8AC3E}">
        <p14:creationId xmlns:p14="http://schemas.microsoft.com/office/powerpoint/2010/main" val="38355425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私（野沢）の話の構成</a:t>
            </a:r>
            <a:endParaRPr kumimoji="1" lang="ja-JP" altLang="en-US" dirty="0"/>
          </a:p>
        </p:txBody>
      </p:sp>
      <p:sp>
        <p:nvSpPr>
          <p:cNvPr id="3" name="コンテンツ プレースホルダー 2"/>
          <p:cNvSpPr>
            <a:spLocks noGrp="1"/>
          </p:cNvSpPr>
          <p:nvPr>
            <p:ph idx="1"/>
          </p:nvPr>
        </p:nvSpPr>
        <p:spPr>
          <a:xfrm>
            <a:off x="457200" y="1600200"/>
            <a:ext cx="8229600" cy="4781128"/>
          </a:xfrm>
        </p:spPr>
        <p:txBody>
          <a:bodyPr>
            <a:noAutofit/>
          </a:bodyPr>
          <a:lstStyle/>
          <a:p>
            <a:pPr marL="0" indent="0">
              <a:buNone/>
            </a:pPr>
            <a:r>
              <a:rPr kumimoji="1" lang="ja-JP" altLang="en-US" sz="2800" dirty="0" smtClean="0"/>
              <a:t>①福祉の流れと虐待の概念化　②差別との違い　③施行後の予測</a:t>
            </a:r>
            <a:r>
              <a:rPr lang="ja-JP" altLang="en-US" sz="2800" dirty="0"/>
              <a:t>　</a:t>
            </a:r>
            <a:r>
              <a:rPr lang="ja-JP" altLang="en-US" sz="2800" dirty="0" smtClean="0"/>
              <a:t>④虐待とは何か　⑤身体拘束とは何か　⑥ある職員の話</a:t>
            </a:r>
            <a:endParaRPr lang="en-US" altLang="ja-JP" sz="2800" dirty="0" smtClean="0"/>
          </a:p>
          <a:p>
            <a:pPr marL="0" indent="0">
              <a:buNone/>
            </a:pPr>
            <a:r>
              <a:rPr lang="ja-JP" altLang="en-US" sz="2800" dirty="0" smtClean="0">
                <a:solidFill>
                  <a:srgbClr val="002060"/>
                </a:solidFill>
              </a:rPr>
              <a:t>「感情」と「意味」を伝える、現実の事例、なまの証言、当事者の話　　プロセスの共有　　自らの体験に照らして考える・感じる</a:t>
            </a:r>
            <a:endParaRPr lang="en-US" altLang="ja-JP" sz="2800" dirty="0" smtClean="0">
              <a:solidFill>
                <a:srgbClr val="002060"/>
              </a:solidFill>
            </a:endParaRPr>
          </a:p>
          <a:p>
            <a:pPr marL="0" indent="0">
              <a:buNone/>
            </a:pPr>
            <a:endParaRPr lang="en-US" altLang="ja-JP" sz="2400" dirty="0" smtClean="0"/>
          </a:p>
          <a:p>
            <a:pPr marL="0" indent="0">
              <a:buNone/>
            </a:pPr>
            <a:r>
              <a:rPr lang="ja-JP" altLang="en-US" sz="2800" dirty="0" smtClean="0"/>
              <a:t>▲情緒的、道徳的アプローチから合理的・論理的・科学的アプローチへ</a:t>
            </a:r>
            <a:endParaRPr lang="en-US" altLang="ja-JP" sz="2800" dirty="0" smtClean="0"/>
          </a:p>
          <a:p>
            <a:pPr marL="0" indent="0">
              <a:buNone/>
            </a:pPr>
            <a:r>
              <a:rPr kumimoji="1" lang="ja-JP" altLang="en-US" sz="2800" dirty="0" smtClean="0"/>
              <a:t>▲個人の資質より「構造」を考える</a:t>
            </a:r>
            <a:endParaRPr kumimoji="1" lang="ja-JP" altLang="en-US" sz="2800" dirty="0"/>
          </a:p>
        </p:txBody>
      </p:sp>
    </p:spTree>
    <p:extLst>
      <p:ext uri="{BB962C8B-B14F-4D97-AF65-F5344CB8AC3E}">
        <p14:creationId xmlns:p14="http://schemas.microsoft.com/office/powerpoint/2010/main" val="195082220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4294967295"/>
          </p:nvPr>
        </p:nvSpPr>
        <p:spPr>
          <a:xfrm>
            <a:off x="0" y="1600200"/>
            <a:ext cx="8229600" cy="4525963"/>
          </a:xfrm>
        </p:spPr>
        <p:txBody>
          <a:bodyPr>
            <a:normAutofit/>
          </a:bodyPr>
          <a:lstStyle/>
          <a:p>
            <a:pPr marL="2286000" lvl="5" indent="0">
              <a:buNone/>
            </a:pPr>
            <a:r>
              <a:rPr kumimoji="1" lang="ja-JP" altLang="en-US" sz="4000" dirty="0" smtClean="0"/>
              <a:t>本編のパワーポイントへ</a:t>
            </a:r>
            <a:endParaRPr kumimoji="1" lang="ja-JP" altLang="en-US" sz="4000" dirty="0"/>
          </a:p>
        </p:txBody>
      </p:sp>
    </p:spTree>
    <p:extLst>
      <p:ext uri="{BB962C8B-B14F-4D97-AF65-F5344CB8AC3E}">
        <p14:creationId xmlns:p14="http://schemas.microsoft.com/office/powerpoint/2010/main" val="251482019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相談を受ける担当者へ</a:t>
            </a:r>
            <a:endParaRPr kumimoji="1" lang="ja-JP" altLang="en-US" dirty="0"/>
          </a:p>
        </p:txBody>
      </p:sp>
      <p:sp>
        <p:nvSpPr>
          <p:cNvPr id="3" name="コンテンツ プレースホルダー 2"/>
          <p:cNvSpPr>
            <a:spLocks noGrp="1"/>
          </p:cNvSpPr>
          <p:nvPr>
            <p:ph idx="1"/>
          </p:nvPr>
        </p:nvSpPr>
        <p:spPr>
          <a:xfrm>
            <a:off x="457200" y="1340768"/>
            <a:ext cx="8229600" cy="4785395"/>
          </a:xfrm>
        </p:spPr>
        <p:txBody>
          <a:bodyPr/>
          <a:lstStyle/>
          <a:p>
            <a:r>
              <a:rPr kumimoji="1" lang="ja-JP" altLang="en-US" dirty="0" smtClean="0"/>
              <a:t>相談（通告）は混沌として断片的な情報であるのがふつう</a:t>
            </a:r>
            <a:endParaRPr kumimoji="1" lang="en-US" altLang="ja-JP" dirty="0" smtClean="0"/>
          </a:p>
          <a:p>
            <a:r>
              <a:rPr lang="ja-JP" altLang="en-US" dirty="0" smtClean="0"/>
              <a:t>小さな</a:t>
            </a:r>
            <a:r>
              <a:rPr lang="en-US" altLang="ja-JP" dirty="0" smtClean="0"/>
              <a:t>SOS</a:t>
            </a:r>
            <a:r>
              <a:rPr lang="ja-JP" altLang="en-US" dirty="0" smtClean="0"/>
              <a:t>を雑音の中からどう聞き分けるか</a:t>
            </a:r>
            <a:endParaRPr lang="en-US" altLang="ja-JP" dirty="0" smtClean="0"/>
          </a:p>
          <a:p>
            <a:r>
              <a:rPr kumimoji="1" lang="ja-JP" altLang="en-US" dirty="0" smtClean="0"/>
              <a:t>寄り添わない</a:t>
            </a:r>
            <a:r>
              <a:rPr lang="ja-JP" altLang="en-US" dirty="0" smtClean="0"/>
              <a:t>と聞けない←→寄り添うと誘導</a:t>
            </a:r>
            <a:endParaRPr lang="en-US" altLang="ja-JP" dirty="0" smtClean="0"/>
          </a:p>
          <a:p>
            <a:r>
              <a:rPr kumimoji="1" lang="ja-JP" altLang="en-US" dirty="0" smtClean="0"/>
              <a:t>「喧嘩両成敗」は不作為の言い訳にすぎない</a:t>
            </a:r>
            <a:endParaRPr kumimoji="1" lang="en-US" altLang="ja-JP" dirty="0" smtClean="0"/>
          </a:p>
          <a:p>
            <a:r>
              <a:rPr lang="ja-JP" altLang="en-US" dirty="0" smtClean="0"/>
              <a:t>客観的な証拠が被害者を救う</a:t>
            </a:r>
            <a:endParaRPr kumimoji="1" lang="ja-JP" altLang="en-US" dirty="0"/>
          </a:p>
        </p:txBody>
      </p:sp>
    </p:spTree>
    <p:extLst>
      <p:ext uri="{BB962C8B-B14F-4D97-AF65-F5344CB8AC3E}">
        <p14:creationId xmlns:p14="http://schemas.microsoft.com/office/powerpoint/2010/main" val="19285644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事業所（施設）職員へ</a:t>
            </a:r>
            <a:endParaRPr kumimoji="1" lang="ja-JP" altLang="en-US" dirty="0"/>
          </a:p>
        </p:txBody>
      </p:sp>
      <p:sp>
        <p:nvSpPr>
          <p:cNvPr id="3" name="コンテンツ プレースホルダー 2"/>
          <p:cNvSpPr>
            <a:spLocks noGrp="1"/>
          </p:cNvSpPr>
          <p:nvPr>
            <p:ph idx="1"/>
          </p:nvPr>
        </p:nvSpPr>
        <p:spPr/>
        <p:txBody>
          <a:bodyPr>
            <a:normAutofit lnSpcReduction="10000"/>
          </a:bodyPr>
          <a:lstStyle/>
          <a:p>
            <a:pPr marL="0" indent="0">
              <a:buNone/>
            </a:pPr>
            <a:r>
              <a:rPr kumimoji="1" lang="en-US" altLang="ja-JP" dirty="0" smtClean="0"/>
              <a:t>×</a:t>
            </a:r>
            <a:r>
              <a:rPr kumimoji="1" lang="ja-JP" altLang="en-US" dirty="0" smtClean="0"/>
              <a:t>　情緒的　感情的　道徳的アプローチ</a:t>
            </a:r>
            <a:endParaRPr kumimoji="1" lang="en-US" altLang="ja-JP" dirty="0" smtClean="0"/>
          </a:p>
          <a:p>
            <a:pPr marL="0" indent="0">
              <a:buNone/>
            </a:pPr>
            <a:r>
              <a:rPr kumimoji="1" lang="ja-JP" altLang="en-US" dirty="0" smtClean="0"/>
              <a:t>　</a:t>
            </a:r>
            <a:r>
              <a:rPr kumimoji="1" lang="ja-JP" altLang="en-US" sz="2400" dirty="0" smtClean="0"/>
              <a:t>虐待は忌み嫌うべきもの</a:t>
            </a:r>
            <a:endParaRPr kumimoji="1" lang="en-US" altLang="ja-JP" sz="2400" dirty="0" smtClean="0"/>
          </a:p>
          <a:p>
            <a:pPr marL="0" indent="0">
              <a:buNone/>
            </a:pPr>
            <a:r>
              <a:rPr kumimoji="1" lang="ja-JP" altLang="en-US" sz="2400" dirty="0" smtClean="0"/>
              <a:t>　福祉は清く美しくなければいけない</a:t>
            </a:r>
            <a:endParaRPr kumimoji="1" lang="en-US" altLang="ja-JP" sz="2400" dirty="0" smtClean="0"/>
          </a:p>
          <a:p>
            <a:pPr marL="0" indent="0">
              <a:buNone/>
            </a:pPr>
            <a:r>
              <a:rPr kumimoji="1" lang="ja-JP" altLang="en-US" sz="2400" dirty="0" smtClean="0"/>
              <a:t>　虐待はあってはならない＝認められない</a:t>
            </a:r>
            <a:endParaRPr kumimoji="1" lang="en-US" altLang="ja-JP" sz="2400" dirty="0" smtClean="0"/>
          </a:p>
          <a:p>
            <a:pPr marL="0" indent="0">
              <a:buNone/>
            </a:pPr>
            <a:endParaRPr kumimoji="1" lang="en-US" altLang="ja-JP" dirty="0" smtClean="0"/>
          </a:p>
          <a:p>
            <a:pPr marL="0" indent="0">
              <a:buNone/>
            </a:pPr>
            <a:r>
              <a:rPr lang="ja-JP" altLang="en-US" dirty="0" smtClean="0"/>
              <a:t>○　合理的　論理的　科学的アプローチ</a:t>
            </a:r>
            <a:endParaRPr lang="en-US" altLang="ja-JP" dirty="0" smtClean="0"/>
          </a:p>
          <a:p>
            <a:pPr marL="0" indent="0">
              <a:buNone/>
            </a:pPr>
            <a:r>
              <a:rPr kumimoji="1" lang="ja-JP" altLang="en-US" dirty="0"/>
              <a:t>　</a:t>
            </a:r>
            <a:r>
              <a:rPr kumimoji="1" lang="ja-JP" altLang="en-US" sz="2400" dirty="0" smtClean="0"/>
              <a:t>どこでも虐待は起きる</a:t>
            </a:r>
            <a:endParaRPr kumimoji="1" lang="en-US" altLang="ja-JP" sz="2400" dirty="0" smtClean="0"/>
          </a:p>
          <a:p>
            <a:pPr marL="0" indent="0">
              <a:buNone/>
            </a:pPr>
            <a:r>
              <a:rPr kumimoji="1" lang="ja-JP" altLang="en-US" sz="2400" dirty="0" smtClean="0"/>
              <a:t>　どんな立派な人も陥りかねない</a:t>
            </a:r>
            <a:endParaRPr kumimoji="1" lang="en-US" altLang="ja-JP" sz="2400" dirty="0" smtClean="0"/>
          </a:p>
          <a:p>
            <a:pPr marL="0" indent="0">
              <a:buNone/>
            </a:pPr>
            <a:r>
              <a:rPr kumimoji="1" lang="ja-JP" altLang="en-US" sz="2400" dirty="0" smtClean="0"/>
              <a:t>　リスク低減と早期発見が第一　</a:t>
            </a:r>
            <a:endParaRPr kumimoji="1" lang="ja-JP" altLang="en-US" sz="2400" dirty="0"/>
          </a:p>
        </p:txBody>
      </p:sp>
    </p:spTree>
    <p:extLst>
      <p:ext uri="{BB962C8B-B14F-4D97-AF65-F5344CB8AC3E}">
        <p14:creationId xmlns:p14="http://schemas.microsoft.com/office/powerpoint/2010/main" val="352116437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個人の資質⇒構造化</a:t>
            </a:r>
            <a:endParaRPr kumimoji="1" lang="ja-JP" altLang="en-US" dirty="0"/>
          </a:p>
        </p:txBody>
      </p:sp>
      <p:sp>
        <p:nvSpPr>
          <p:cNvPr id="3" name="コンテンツ プレースホルダー 2"/>
          <p:cNvSpPr>
            <a:spLocks noGrp="1"/>
          </p:cNvSpPr>
          <p:nvPr>
            <p:ph idx="1"/>
          </p:nvPr>
        </p:nvSpPr>
        <p:spPr>
          <a:xfrm>
            <a:off x="457200" y="1412776"/>
            <a:ext cx="8229600" cy="4713387"/>
          </a:xfrm>
        </p:spPr>
        <p:txBody>
          <a:bodyPr/>
          <a:lstStyle/>
          <a:p>
            <a:r>
              <a:rPr kumimoji="1" lang="ja-JP" altLang="en-US" dirty="0" smtClean="0"/>
              <a:t>リスクに見合った権利擁護の備えの欠如</a:t>
            </a:r>
            <a:endParaRPr kumimoji="1" lang="en-US" altLang="ja-JP" dirty="0" smtClean="0"/>
          </a:p>
          <a:p>
            <a:r>
              <a:rPr lang="ja-JP" altLang="en-US" dirty="0" smtClean="0"/>
              <a:t>閉鎖性　独善性　古い価値観</a:t>
            </a:r>
            <a:endParaRPr lang="en-US" altLang="ja-JP" dirty="0" smtClean="0"/>
          </a:p>
          <a:p>
            <a:r>
              <a:rPr kumimoji="1" lang="ja-JP" altLang="en-US" dirty="0" smtClean="0"/>
              <a:t>ガバナンスの欠如</a:t>
            </a:r>
            <a:endParaRPr kumimoji="1" lang="en-US" altLang="ja-JP" dirty="0" smtClean="0"/>
          </a:p>
          <a:p>
            <a:r>
              <a:rPr lang="ja-JP" altLang="en-US" dirty="0"/>
              <a:t>その</a:t>
            </a:r>
            <a:r>
              <a:rPr lang="ja-JP" altLang="en-US" dirty="0" smtClean="0"/>
              <a:t>場しのぎ　行き当たりばったり</a:t>
            </a:r>
            <a:endParaRPr lang="en-US" altLang="ja-JP" dirty="0" smtClean="0"/>
          </a:p>
          <a:p>
            <a:r>
              <a:rPr kumimoji="1" lang="ja-JP" altLang="en-US" dirty="0"/>
              <a:t>風</a:t>
            </a:r>
            <a:r>
              <a:rPr kumimoji="1" lang="ja-JP" altLang="en-US" dirty="0" smtClean="0"/>
              <a:t>通しの悪さ　職員間の不信</a:t>
            </a:r>
            <a:endParaRPr kumimoji="1" lang="en-US" altLang="ja-JP" dirty="0" smtClean="0"/>
          </a:p>
          <a:p>
            <a:r>
              <a:rPr lang="ja-JP" altLang="en-US" dirty="0" smtClean="0"/>
              <a:t>個人の資質の把握と配置のミスマッチ</a:t>
            </a:r>
            <a:endParaRPr kumimoji="1" lang="en-US" altLang="ja-JP" dirty="0" smtClean="0"/>
          </a:p>
          <a:p>
            <a:endParaRPr kumimoji="1" lang="ja-JP" altLang="en-US" dirty="0"/>
          </a:p>
        </p:txBody>
      </p:sp>
    </p:spTree>
    <p:extLst>
      <p:ext uri="{BB962C8B-B14F-4D97-AF65-F5344CB8AC3E}">
        <p14:creationId xmlns:p14="http://schemas.microsoft.com/office/powerpoint/2010/main" val="1688989043"/>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193</TotalTime>
  <Words>412</Words>
  <Application>Microsoft Office PowerPoint</Application>
  <PresentationFormat>画面に合わせる (4:3)</PresentationFormat>
  <Paragraphs>146</Paragraphs>
  <Slides>25</Slides>
  <Notes>1</Notes>
  <HiddenSlides>0</HiddenSlides>
  <MMClips>0</MMClips>
  <ScaleCrop>false</ScaleCrop>
  <HeadingPairs>
    <vt:vector size="4" baseType="variant">
      <vt:variant>
        <vt:lpstr>テーマ</vt:lpstr>
      </vt:variant>
      <vt:variant>
        <vt:i4>1</vt:i4>
      </vt:variant>
      <vt:variant>
        <vt:lpstr>スライド タイトル</vt:lpstr>
      </vt:variant>
      <vt:variant>
        <vt:i4>25</vt:i4>
      </vt:variant>
    </vt:vector>
  </HeadingPairs>
  <TitlesOfParts>
    <vt:vector size="26" baseType="lpstr">
      <vt:lpstr>Office ​​テーマ</vt:lpstr>
      <vt:lpstr>施行まであと3か月・・・</vt:lpstr>
      <vt:lpstr>なぜ虐待に無関心か？</vt:lpstr>
      <vt:lpstr>PowerPoint プレゼンテーション</vt:lpstr>
      <vt:lpstr>動機づけ</vt:lpstr>
      <vt:lpstr>私（野沢）の話の構成</vt:lpstr>
      <vt:lpstr>PowerPoint プレゼンテーション</vt:lpstr>
      <vt:lpstr>相談を受ける担当者へ</vt:lpstr>
      <vt:lpstr>事業所（施設）職員へ</vt:lpstr>
      <vt:lpstr>個人の資質⇒構造化</vt:lpstr>
      <vt:lpstr>虐待リスクの少ない職場とは</vt:lpstr>
      <vt:lpstr>都道府県・市町村へ</vt:lpstr>
      <vt:lpstr>ターゲットは誰か</vt:lpstr>
      <vt:lpstr> 障害者虐待の防止、障害者の養護者に対する支援等に関する法律 </vt:lpstr>
      <vt:lpstr>施設・職場の虐待は？</vt:lpstr>
      <vt:lpstr>障害者虐待防止法</vt:lpstr>
      <vt:lpstr>PowerPoint プレゼンテーション</vt:lpstr>
      <vt:lpstr>PowerPoint プレゼンテーション</vt:lpstr>
      <vt:lpstr>サン・グループ事件（判決） 　　　　２００３年3月２４日</vt:lpstr>
      <vt:lpstr>就職あっせんした国と県に賠償命令　　　　　　　　　　大津地裁　　 （2003.3.24毎日新聞）</vt:lpstr>
      <vt:lpstr>PowerPoint プレゼンテーション</vt:lpstr>
      <vt:lpstr>サン・グループ訴訟弁護団声明</vt:lpstr>
      <vt:lpstr>水戸アカス事件</vt:lpstr>
      <vt:lpstr>カリタスの家事件</vt:lpstr>
      <vt:lpstr>高齢者虐待と障害者虐待の違い</vt:lpstr>
      <vt:lpstr>自治体への期待と監視</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PCUser</dc:creator>
  <cp:lastModifiedBy>PCUser</cp:lastModifiedBy>
  <cp:revision>31</cp:revision>
  <dcterms:created xsi:type="dcterms:W3CDTF">2011-08-16T12:31:17Z</dcterms:created>
  <dcterms:modified xsi:type="dcterms:W3CDTF">2012-07-09T02:38:24Z</dcterms:modified>
</cp:coreProperties>
</file>

<file path=docProps/thumbnail.jpeg>
</file>