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4" r:id="rId3"/>
    <p:sldId id="273" r:id="rId4"/>
    <p:sldId id="275" r:id="rId5"/>
    <p:sldId id="276" r:id="rId6"/>
    <p:sldId id="277" r:id="rId7"/>
    <p:sldId id="278" r:id="rId8"/>
    <p:sldId id="279" r:id="rId9"/>
    <p:sldId id="280" r:id="rId10"/>
    <p:sldId id="281" r:id="rId11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身体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cat>
            <c:strRef>
              <c:f>Sheet1!$A$2:$A$5</c:f>
              <c:strCache>
                <c:ptCount val="4"/>
                <c:pt idx="0">
                  <c:v>Ｈ２１</c:v>
                </c:pt>
                <c:pt idx="1">
                  <c:v>Ｈ２２</c:v>
                </c:pt>
                <c:pt idx="2">
                  <c:v>Ｈ２３</c:v>
                </c:pt>
                <c:pt idx="3">
                  <c:v>Ｈ２４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80528</c:v>
                </c:pt>
                <c:pt idx="1">
                  <c:v>78454</c:v>
                </c:pt>
                <c:pt idx="2">
                  <c:v>78923</c:v>
                </c:pt>
                <c:pt idx="3">
                  <c:v>79530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知的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cat>
            <c:strRef>
              <c:f>Sheet1!$A$2:$A$5</c:f>
              <c:strCache>
                <c:ptCount val="4"/>
                <c:pt idx="0">
                  <c:v>Ｈ２１</c:v>
                </c:pt>
                <c:pt idx="1">
                  <c:v>Ｈ２２</c:v>
                </c:pt>
                <c:pt idx="2">
                  <c:v>Ｈ２３</c:v>
                </c:pt>
                <c:pt idx="3">
                  <c:v>Ｈ２４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10145</c:v>
                </c:pt>
                <c:pt idx="1">
                  <c:v>10473</c:v>
                </c:pt>
                <c:pt idx="2">
                  <c:v>10757</c:v>
                </c:pt>
                <c:pt idx="3">
                  <c:v>11079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精神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</c:spPr>
          <c:cat>
            <c:strRef>
              <c:f>Sheet1!$A$2:$A$5</c:f>
              <c:strCache>
                <c:ptCount val="4"/>
                <c:pt idx="0">
                  <c:v>Ｈ２１</c:v>
                </c:pt>
                <c:pt idx="1">
                  <c:v>Ｈ２２</c:v>
                </c:pt>
                <c:pt idx="2">
                  <c:v>Ｈ２３</c:v>
                </c:pt>
                <c:pt idx="3">
                  <c:v>Ｈ２４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8823</c:v>
                </c:pt>
                <c:pt idx="1">
                  <c:v>9486</c:v>
                </c:pt>
                <c:pt idx="2">
                  <c:v>9477</c:v>
                </c:pt>
                <c:pt idx="3">
                  <c:v>10260</c:v>
                </c:pt>
              </c:numCache>
            </c:numRef>
          </c:val>
        </c:ser>
        <c:overlap val="100"/>
        <c:axId val="76609024"/>
        <c:axId val="76610560"/>
      </c:barChart>
      <c:catAx>
        <c:axId val="76609024"/>
        <c:scaling>
          <c:orientation val="minMax"/>
        </c:scaling>
        <c:axPos val="b"/>
        <c:tickLblPos val="nextTo"/>
        <c:crossAx val="76610560"/>
        <c:crosses val="autoZero"/>
        <c:auto val="1"/>
        <c:lblAlgn val="ctr"/>
        <c:lblOffset val="100"/>
      </c:catAx>
      <c:valAx>
        <c:axId val="76610560"/>
        <c:scaling>
          <c:orientation val="minMax"/>
        </c:scaling>
        <c:axPos val="l"/>
        <c:majorGridlines/>
        <c:numFmt formatCode="General" sourceLinked="1"/>
        <c:tickLblPos val="nextTo"/>
        <c:crossAx val="76609024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bg1"/>
    </a:solidFill>
    <a:ln>
      <a:solidFill>
        <a:prstClr val="black"/>
      </a:solidFill>
    </a:ln>
  </c:spPr>
  <c:txPr>
    <a:bodyPr/>
    <a:lstStyle/>
    <a:p>
      <a:pPr>
        <a:defRPr sz="1800"/>
      </a:pPr>
      <a:endParaRPr lang="ja-JP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0.17431</cdr:x>
      <cdr:y>0.12676</cdr:y>
    </cdr:from>
    <cdr:to>
      <cdr:x>0.31193</cdr:x>
      <cdr:y>0.19718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1368152" y="648072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ja-JP" altLang="en-US" sz="1100" b="1" dirty="0" smtClean="0">
              <a:latin typeface="ＭＳ 明朝" pitchFamily="17" charset="-128"/>
              <a:ea typeface="ＭＳ 明朝" pitchFamily="17" charset="-128"/>
            </a:rPr>
            <a:t>９９，４９６</a:t>
          </a:r>
          <a:endParaRPr lang="ja-JP" altLang="en-US" sz="1100" b="1" dirty="0">
            <a:latin typeface="ＭＳ 明朝" pitchFamily="17" charset="-128"/>
            <a:ea typeface="ＭＳ 明朝" pitchFamily="17" charset="-128"/>
          </a:endParaRPr>
        </a:p>
      </cdr:txBody>
    </cdr:sp>
  </cdr:relSizeAnchor>
  <cdr:relSizeAnchor xmlns:cdr="http://schemas.openxmlformats.org/drawingml/2006/chartDrawing">
    <cdr:from>
      <cdr:x>0.3578</cdr:x>
      <cdr:y>0.12676</cdr:y>
    </cdr:from>
    <cdr:to>
      <cdr:x>0.49541</cdr:x>
      <cdr:y>0.19718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2808312" y="648072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Lucida Sans Unicode"/>
            </a:defRPr>
          </a:lvl1pPr>
          <a:lvl2pPr marL="457200" indent="0">
            <a:defRPr sz="1100">
              <a:latin typeface="Lucida Sans Unicode"/>
            </a:defRPr>
          </a:lvl2pPr>
          <a:lvl3pPr marL="914400" indent="0">
            <a:defRPr sz="1100">
              <a:latin typeface="Lucida Sans Unicode"/>
            </a:defRPr>
          </a:lvl3pPr>
          <a:lvl4pPr marL="1371600" indent="0">
            <a:defRPr sz="1100">
              <a:latin typeface="Lucida Sans Unicode"/>
            </a:defRPr>
          </a:lvl4pPr>
          <a:lvl5pPr marL="1828800" indent="0">
            <a:defRPr sz="1100">
              <a:latin typeface="Lucida Sans Unicode"/>
            </a:defRPr>
          </a:lvl5pPr>
          <a:lvl6pPr marL="2286000" indent="0">
            <a:defRPr sz="1100">
              <a:latin typeface="Lucida Sans Unicode"/>
            </a:defRPr>
          </a:lvl6pPr>
          <a:lvl7pPr marL="2743200" indent="0">
            <a:defRPr sz="1100">
              <a:latin typeface="Lucida Sans Unicode"/>
            </a:defRPr>
          </a:lvl7pPr>
          <a:lvl8pPr marL="3200400" indent="0">
            <a:defRPr sz="1100">
              <a:latin typeface="Lucida Sans Unicode"/>
            </a:defRPr>
          </a:lvl8pPr>
          <a:lvl9pPr marL="3657600" indent="0">
            <a:defRPr sz="1100">
              <a:latin typeface="Lucida Sans Unicode"/>
            </a:defRPr>
          </a:lvl9pPr>
        </a:lstStyle>
        <a:p xmlns:a="http://schemas.openxmlformats.org/drawingml/2006/main">
          <a:r>
            <a:rPr lang="ja-JP" altLang="en-US" sz="1100" b="1" dirty="0" smtClean="0">
              <a:latin typeface="ＭＳ 明朝" pitchFamily="17" charset="-128"/>
              <a:ea typeface="ＭＳ 明朝" pitchFamily="17" charset="-128"/>
            </a:rPr>
            <a:t>９８，４１３</a:t>
          </a:r>
          <a:endParaRPr lang="ja-JP" altLang="en-US" sz="1100" b="1" dirty="0">
            <a:latin typeface="ＭＳ 明朝" pitchFamily="17" charset="-128"/>
            <a:ea typeface="ＭＳ 明朝" pitchFamily="17" charset="-128"/>
          </a:endParaRPr>
        </a:p>
      </cdr:txBody>
    </cdr:sp>
  </cdr:relSizeAnchor>
  <cdr:relSizeAnchor xmlns:cdr="http://schemas.openxmlformats.org/drawingml/2006/chartDrawing">
    <cdr:from>
      <cdr:x>0.53211</cdr:x>
      <cdr:y>0.12676</cdr:y>
    </cdr:from>
    <cdr:to>
      <cdr:x>0.66972</cdr:x>
      <cdr:y>0.19718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>
          <a:off x="4176464" y="648072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Lucida Sans Unicode"/>
            </a:defRPr>
          </a:lvl1pPr>
          <a:lvl2pPr marL="457200" indent="0">
            <a:defRPr sz="1100">
              <a:latin typeface="Lucida Sans Unicode"/>
            </a:defRPr>
          </a:lvl2pPr>
          <a:lvl3pPr marL="914400" indent="0">
            <a:defRPr sz="1100">
              <a:latin typeface="Lucida Sans Unicode"/>
            </a:defRPr>
          </a:lvl3pPr>
          <a:lvl4pPr marL="1371600" indent="0">
            <a:defRPr sz="1100">
              <a:latin typeface="Lucida Sans Unicode"/>
            </a:defRPr>
          </a:lvl4pPr>
          <a:lvl5pPr marL="1828800" indent="0">
            <a:defRPr sz="1100">
              <a:latin typeface="Lucida Sans Unicode"/>
            </a:defRPr>
          </a:lvl5pPr>
          <a:lvl6pPr marL="2286000" indent="0">
            <a:defRPr sz="1100">
              <a:latin typeface="Lucida Sans Unicode"/>
            </a:defRPr>
          </a:lvl6pPr>
          <a:lvl7pPr marL="2743200" indent="0">
            <a:defRPr sz="1100">
              <a:latin typeface="Lucida Sans Unicode"/>
            </a:defRPr>
          </a:lvl7pPr>
          <a:lvl8pPr marL="3200400" indent="0">
            <a:defRPr sz="1100">
              <a:latin typeface="Lucida Sans Unicode"/>
            </a:defRPr>
          </a:lvl8pPr>
          <a:lvl9pPr marL="3657600" indent="0">
            <a:defRPr sz="1100">
              <a:latin typeface="Lucida Sans Unicode"/>
            </a:defRPr>
          </a:lvl9pPr>
        </a:lstStyle>
        <a:p xmlns:a="http://schemas.openxmlformats.org/drawingml/2006/main">
          <a:r>
            <a:rPr lang="ja-JP" altLang="en-US" sz="1100" b="1" dirty="0" smtClean="0">
              <a:latin typeface="ＭＳ 明朝" pitchFamily="17" charset="-128"/>
              <a:ea typeface="ＭＳ 明朝" pitchFamily="17" charset="-128"/>
            </a:rPr>
            <a:t>９９，１５７</a:t>
          </a:r>
          <a:endParaRPr lang="ja-JP" altLang="en-US" sz="1100" b="1" dirty="0">
            <a:latin typeface="ＭＳ 明朝" pitchFamily="17" charset="-128"/>
            <a:ea typeface="ＭＳ 明朝" pitchFamily="17" charset="-128"/>
          </a:endParaRPr>
        </a:p>
      </cdr:txBody>
    </cdr:sp>
  </cdr:relSizeAnchor>
  <cdr:relSizeAnchor xmlns:cdr="http://schemas.openxmlformats.org/drawingml/2006/chartDrawing">
    <cdr:from>
      <cdr:x>0.70642</cdr:x>
      <cdr:y>0.12676</cdr:y>
    </cdr:from>
    <cdr:to>
      <cdr:x>0.87156</cdr:x>
      <cdr:y>0.19718</cdr:y>
    </cdr:to>
    <cdr:sp macro="" textlink="">
      <cdr:nvSpPr>
        <cdr:cNvPr id="5" name="テキスト ボックス 1"/>
        <cdr:cNvSpPr txBox="1"/>
      </cdr:nvSpPr>
      <cdr:spPr>
        <a:xfrm xmlns:a="http://schemas.openxmlformats.org/drawingml/2006/main">
          <a:off x="5544616" y="648072"/>
          <a:ext cx="129614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Lucida Sans Unicode"/>
            </a:defRPr>
          </a:lvl1pPr>
          <a:lvl2pPr marL="457200" indent="0">
            <a:defRPr sz="1100">
              <a:latin typeface="Lucida Sans Unicode"/>
            </a:defRPr>
          </a:lvl2pPr>
          <a:lvl3pPr marL="914400" indent="0">
            <a:defRPr sz="1100">
              <a:latin typeface="Lucida Sans Unicode"/>
            </a:defRPr>
          </a:lvl3pPr>
          <a:lvl4pPr marL="1371600" indent="0">
            <a:defRPr sz="1100">
              <a:latin typeface="Lucida Sans Unicode"/>
            </a:defRPr>
          </a:lvl4pPr>
          <a:lvl5pPr marL="1828800" indent="0">
            <a:defRPr sz="1100">
              <a:latin typeface="Lucida Sans Unicode"/>
            </a:defRPr>
          </a:lvl5pPr>
          <a:lvl6pPr marL="2286000" indent="0">
            <a:defRPr sz="1100">
              <a:latin typeface="Lucida Sans Unicode"/>
            </a:defRPr>
          </a:lvl6pPr>
          <a:lvl7pPr marL="2743200" indent="0">
            <a:defRPr sz="1100">
              <a:latin typeface="Lucida Sans Unicode"/>
            </a:defRPr>
          </a:lvl7pPr>
          <a:lvl8pPr marL="3200400" indent="0">
            <a:defRPr sz="1100">
              <a:latin typeface="Lucida Sans Unicode"/>
            </a:defRPr>
          </a:lvl8pPr>
          <a:lvl9pPr marL="3657600" indent="0">
            <a:defRPr sz="1100">
              <a:latin typeface="Lucida Sans Unicode"/>
            </a:defRPr>
          </a:lvl9pPr>
        </a:lstStyle>
        <a:p xmlns:a="http://schemas.openxmlformats.org/drawingml/2006/main">
          <a:r>
            <a:rPr lang="ja-JP" altLang="en-US" sz="1100" b="1" dirty="0" smtClean="0">
              <a:latin typeface="ＭＳ 明朝" pitchFamily="17" charset="-128"/>
              <a:ea typeface="ＭＳ 明朝" pitchFamily="17" charset="-128"/>
            </a:rPr>
            <a:t>１００，８６９</a:t>
          </a:r>
          <a:endParaRPr lang="ja-JP" altLang="en-US" sz="1100" b="1" dirty="0">
            <a:latin typeface="ＭＳ 明朝" pitchFamily="17" charset="-128"/>
            <a:ea typeface="ＭＳ 明朝" pitchFamily="17" charset="-128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12DD9-659C-4DDB-ADBD-7A8580BBF93B}" type="datetimeFigureOut">
              <a:rPr kumimoji="1" lang="ja-JP" altLang="en-US" smtClean="0"/>
              <a:pPr/>
              <a:t>2012/7/5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1332"/>
            <a:ext cx="2919413" cy="4933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332"/>
            <a:ext cx="2919412" cy="4933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FB5FB-DB52-444D-A650-738DC32523D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0AFBD-FD50-4988-878B-3C48431B25CA}" type="datetimeFigureOut">
              <a:rPr kumimoji="1" lang="ja-JP" altLang="en-US" smtClean="0"/>
              <a:pPr/>
              <a:t>2012/7/5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8A028-6A82-4A41-A9B2-FAEAB3659B3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3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9E86D9-3C67-4768-AA7F-463356D2A2C8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31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202A53-785E-4B72-A263-57233B5477A4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5" y="274642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1BA591-CCA1-40AF-B500-9135753FA2FD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52A15-3AE6-449B-ABEB-C300C9EBA226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526F0-C9D1-4261-AEF3-5068A8006406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3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3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DB439C-9072-4850-BEA6-82AC1002B41B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2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9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2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7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79CD32-C98B-4213-9357-C33D81CFC4E3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EA587-FEDC-4DF7-85FB-4D831B9AF5F4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086EE3-605F-4409-BD11-E8AFB2BF627A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96879F5-3E26-4985-9455-844BD5FEBA65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4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9EF8468-AAC7-48A8-A906-13B0EB134C19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4" y="6407946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4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8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40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8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40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3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45AEC38-FBC2-4169-A0E1-83774A763FB9}" type="datetime1">
              <a:rPr kumimoji="1" lang="ja-JP" altLang="en-US" smtClean="0"/>
              <a:t>2012/7/5</a:t>
            </a:fld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4" y="6407946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6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4079D18-B9C1-4E66-A7AE-5BC8911D0C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1560" y="1268762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ja-JP" altLang="ja-JP" dirty="0" smtClean="0"/>
              <a:t>障害者虐待防止・対応における</a:t>
            </a:r>
            <a:r>
              <a:rPr lang="ja-JP" altLang="en-US" dirty="0" smtClean="0"/>
              <a:t>山口県の</a:t>
            </a:r>
            <a:r>
              <a:rPr lang="ja-JP" altLang="ja-JP" dirty="0" smtClean="0"/>
              <a:t>取り組み</a:t>
            </a:r>
            <a:r>
              <a:rPr kumimoji="1" lang="ja-JP" altLang="en-US" dirty="0" smtClean="0"/>
              <a:t>について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68144" y="3501010"/>
            <a:ext cx="3096344" cy="1417712"/>
          </a:xfrm>
        </p:spPr>
        <p:txBody>
          <a:bodyPr>
            <a:normAutofit lnSpcReduction="10000"/>
          </a:bodyPr>
          <a:lstStyle/>
          <a:p>
            <a:pPr algn="l"/>
            <a:r>
              <a:rPr kumimoji="1" lang="ja-JP" altLang="en-US" sz="2000" b="1" dirty="0" smtClean="0">
                <a:solidFill>
                  <a:schemeClr val="tx1"/>
                </a:solidFill>
              </a:rPr>
              <a:t>山口県健康福祉部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l"/>
            <a:r>
              <a:rPr kumimoji="1" lang="ja-JP" altLang="en-US" sz="2000" b="1" dirty="0" smtClean="0">
                <a:solidFill>
                  <a:schemeClr val="tx1"/>
                </a:solidFill>
              </a:rPr>
              <a:t>障害者支援課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l"/>
            <a:r>
              <a:rPr lang="ja-JP" altLang="en-US" sz="2000" b="1" dirty="0">
                <a:solidFill>
                  <a:schemeClr val="tx1"/>
                </a:solidFill>
              </a:rPr>
              <a:t>在宅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福祉推進班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pPr algn="l"/>
            <a:r>
              <a:rPr kumimoji="1" lang="ja-JP" altLang="en-US" sz="2000" b="1" dirty="0" smtClean="0">
                <a:solidFill>
                  <a:schemeClr val="tx1"/>
                </a:solidFill>
              </a:rPr>
              <a:t>主任主事　松岡　兄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332656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平成２４年度障害者虐待防止・権利擁護指導者養成研修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D18-B9C1-4E66-A7AE-5BC8911D0C3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79512" y="980728"/>
            <a:ext cx="878497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51520" y="404664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６</a:t>
            </a:r>
            <a:r>
              <a:rPr kumimoji="1"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　各種課題について</a:t>
            </a:r>
            <a:endParaRPr kumimoji="1" lang="ja-JP" altLang="en-US" sz="2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9552" y="1484784"/>
            <a:ext cx="835292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（３）児童虐待、高齢者虐待との連携　　　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5576" y="2060847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○　事案によって広く関係機関との連携が必要</a:t>
            </a:r>
            <a:endParaRPr lang="en-US" altLang="ja-JP" sz="2400" dirty="0" smtClean="0"/>
          </a:p>
          <a:p>
            <a:endParaRPr kumimoji="1" lang="en-US" altLang="ja-JP" sz="2400" dirty="0" smtClean="0"/>
          </a:p>
          <a:p>
            <a:r>
              <a:rPr lang="ja-JP" altLang="en-US" sz="2400" dirty="0" smtClean="0"/>
              <a:t>○　連携会議や相談窓口等の一元化も含めた検討</a:t>
            </a:r>
            <a:endParaRPr kumimoji="1" lang="ja-JP" altLang="en-US" sz="2400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D18-B9C1-4E66-A7AE-5BC8911D0C3A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65314" y="104503"/>
            <a:ext cx="8899174" cy="67273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 descr="C:\Documents and Settings\013919\デスクトップ\角島大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284984"/>
            <a:ext cx="4320480" cy="303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テキスト ボックス 8"/>
          <p:cNvSpPr txBox="1"/>
          <p:nvPr/>
        </p:nvSpPr>
        <p:spPr>
          <a:xfrm>
            <a:off x="4788024" y="6309320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角島大橋（下関市）</a:t>
            </a:r>
            <a:endParaRPr kumimoji="1" lang="ja-JP" altLang="en-US" sz="1400" dirty="0"/>
          </a:p>
        </p:txBody>
      </p:sp>
      <p:pic>
        <p:nvPicPr>
          <p:cNvPr id="1027" name="Picture 3" descr="C:\Documents and Settings\013919\デスクトップ\200927５カルスト岩（ブログ用）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73016"/>
            <a:ext cx="1686620" cy="2246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テキスト ボックス 3"/>
          <p:cNvSpPr txBox="1"/>
          <p:nvPr/>
        </p:nvSpPr>
        <p:spPr>
          <a:xfrm>
            <a:off x="1691680" y="2420888"/>
            <a:ext cx="5832648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 smtClean="0">
                <a:latin typeface="HGP明朝B" pitchFamily="18" charset="-128"/>
                <a:ea typeface="HGP明朝B" pitchFamily="18" charset="-128"/>
              </a:rPr>
              <a:t>三方を海に開かれた本州最西端の地</a:t>
            </a:r>
            <a:endParaRPr lang="en-US" altLang="ja-JP" sz="2400" dirty="0" smtClean="0">
              <a:latin typeface="HGP明朝B" pitchFamily="18" charset="-128"/>
              <a:ea typeface="HGP明朝B" pitchFamily="18" charset="-128"/>
            </a:endParaRPr>
          </a:p>
          <a:p>
            <a:pPr algn="ctr"/>
            <a:r>
              <a:rPr lang="ja-JP" altLang="en-US" sz="6000" dirty="0" smtClean="0">
                <a:latin typeface="HGP明朝B" pitchFamily="18" charset="-128"/>
                <a:ea typeface="HGP明朝B" pitchFamily="18" charset="-128"/>
              </a:rPr>
              <a:t>おいでませ　山口</a:t>
            </a:r>
            <a:endParaRPr kumimoji="1" lang="en-US" altLang="ja-JP" sz="2400" dirty="0" smtClean="0">
              <a:latin typeface="HGP明朝B" pitchFamily="18" charset="-128"/>
              <a:ea typeface="HGP明朝B" pitchFamily="18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03648" y="5877272"/>
            <a:ext cx="23042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400" dirty="0" smtClean="0"/>
              <a:t>カルスト台地</a:t>
            </a:r>
            <a:r>
              <a:rPr kumimoji="1" lang="ja-JP" altLang="en-US" sz="1400" dirty="0" smtClean="0"/>
              <a:t>（秋吉台）</a:t>
            </a:r>
            <a:endParaRPr kumimoji="1" lang="ja-JP" altLang="en-US" sz="1400" dirty="0"/>
          </a:p>
        </p:txBody>
      </p:sp>
      <p:pic>
        <p:nvPicPr>
          <p:cNvPr id="1030" name="Picture 6" descr="C:\Documents and Settings\013919\デスクトップ\b73-1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60648"/>
            <a:ext cx="2651999" cy="1813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テキスト ボックス 14"/>
          <p:cNvSpPr txBox="1"/>
          <p:nvPr/>
        </p:nvSpPr>
        <p:spPr>
          <a:xfrm>
            <a:off x="5796136" y="2060848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錦帯橋（岩国市）</a:t>
            </a:r>
            <a:endParaRPr kumimoji="1" lang="ja-JP" altLang="en-US" sz="1400" dirty="0"/>
          </a:p>
        </p:txBody>
      </p:sp>
      <p:pic>
        <p:nvPicPr>
          <p:cNvPr id="1031" name="Picture 7" descr="C:\Documents and Settings\013919\デスクトップ\lrg_102831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75092">
            <a:off x="2750753" y="4561427"/>
            <a:ext cx="1075865" cy="806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2" name="Picture 8" descr="C:\Documents and Settings\013919\デスクトップ\102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32656"/>
            <a:ext cx="3384376" cy="1680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テキスト ボックス 17"/>
          <p:cNvSpPr txBox="1"/>
          <p:nvPr/>
        </p:nvSpPr>
        <p:spPr>
          <a:xfrm>
            <a:off x="467544" y="2060848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10</a:t>
            </a:r>
            <a:r>
              <a:rPr lang="ja-JP" altLang="en-US" sz="1400" dirty="0" smtClean="0"/>
              <a:t>万株のつつじが咲き誇る</a:t>
            </a:r>
            <a:r>
              <a:rPr lang="en-US" altLang="ja-JP" sz="1400" dirty="0" smtClean="0"/>
              <a:t>『</a:t>
            </a:r>
            <a:r>
              <a:rPr lang="ja-JP" altLang="en-US" sz="1400" dirty="0" smtClean="0"/>
              <a:t>大平山つつじまつり</a:t>
            </a:r>
            <a:r>
              <a:rPr lang="en-US" altLang="ja-JP" sz="1400" dirty="0" smtClean="0"/>
              <a:t>』</a:t>
            </a:r>
            <a:r>
              <a:rPr kumimoji="1" lang="ja-JP" altLang="en-US" sz="1400" dirty="0" smtClean="0"/>
              <a:t>（防府市）</a:t>
            </a:r>
            <a:endParaRPr kumimoji="1" lang="ja-JP" altLang="en-US" sz="1400" dirty="0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D18-B9C1-4E66-A7AE-5BC8911D0C3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/>
          <p:nvPr/>
        </p:nvGraphicFramePr>
        <p:xfrm>
          <a:off x="611560" y="1772816"/>
          <a:ext cx="784887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539552" y="260648"/>
            <a:ext cx="8136904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山口県における障害者手帳等所持者の状況</a:t>
            </a:r>
            <a:endParaRPr kumimoji="1" lang="ja-JP" altLang="en-US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1560" y="908720"/>
            <a:ext cx="784887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山口県人口</a:t>
            </a:r>
            <a:r>
              <a:rPr lang="ja-JP" altLang="en-US" sz="2400" dirty="0" smtClean="0"/>
              <a:t>    </a:t>
            </a:r>
            <a:r>
              <a:rPr kumimoji="1" lang="ja-JP" altLang="en-US" sz="2400" dirty="0" smtClean="0"/>
              <a:t>：１，４３３，５８８人（Ｈ２４．４時点）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手帳所持者数：１００，８６９人（Ｈ２４．４時点）（人口の７％）</a:t>
            </a:r>
            <a:r>
              <a:rPr kumimoji="1" lang="ja-JP" altLang="en-US" sz="2400" dirty="0" smtClean="0"/>
              <a:t>　</a:t>
            </a:r>
            <a:endParaRPr kumimoji="1" lang="ja-JP" altLang="en-US" sz="2400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D18-B9C1-4E66-A7AE-5BC8911D0C3A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79512" y="980728"/>
            <a:ext cx="878497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51520" y="404664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１　県障害者権利擁護センターの体制について</a:t>
            </a:r>
            <a:endParaRPr kumimoji="1" lang="ja-JP" altLang="en-US" sz="2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9552" y="1484785"/>
            <a:ext cx="835292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（１）センターの役割と体制について　　　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5576" y="2060848"/>
            <a:ext cx="83884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　○センターの役割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　　　障害者虐待防止法第３７条に基づき、全部委託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（第３６条第２項第１号又は第３号から第７号に掲げる業務）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契約期間：平成２４年７月１日から平成２５年３月３１日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r>
              <a:rPr lang="ja-JP" altLang="en-US" sz="2400" dirty="0" smtClean="0"/>
              <a:t>　○センターの人員体制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常勤職員１名を配置し、相談窓口等対応を行う。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r>
              <a:rPr lang="ja-JP" altLang="en-US" sz="2400" dirty="0" smtClean="0"/>
              <a:t>　○開設時間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平日昼間（９：００～１７：００）</a:t>
            </a:r>
            <a:endParaRPr kumimoji="1" lang="en-US" altLang="ja-JP" sz="2400" dirty="0" smtClean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D18-B9C1-4E66-A7AE-5BC8911D0C3A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79512" y="980728"/>
            <a:ext cx="878497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51520" y="404664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２</a:t>
            </a:r>
            <a:r>
              <a:rPr kumimoji="1"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　連絡協力体制会議について</a:t>
            </a:r>
            <a:endParaRPr kumimoji="1" lang="ja-JP" altLang="en-US" sz="2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1484785"/>
            <a:ext cx="835292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（１）連絡協力体制会議の開催　　　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2276872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　</a:t>
            </a:r>
            <a:r>
              <a:rPr lang="ja-JP" altLang="en-US" sz="2400" dirty="0" smtClean="0"/>
              <a:t>参加者：県、県権利擁護センター、弁護士、労働局、警察　等</a:t>
            </a:r>
            <a:endParaRPr lang="en-US" altLang="ja-JP" sz="2400" dirty="0" smtClean="0"/>
          </a:p>
          <a:p>
            <a:r>
              <a:rPr lang="ja-JP" altLang="en-US" sz="2400" dirty="0" smtClean="0"/>
              <a:t>　</a:t>
            </a:r>
            <a:endParaRPr lang="en-US" altLang="ja-JP" sz="2400" dirty="0" smtClean="0"/>
          </a:p>
          <a:p>
            <a:r>
              <a:rPr lang="ja-JP" altLang="en-US" sz="2400" dirty="0" smtClean="0"/>
              <a:t>　実施回数：２回（Ｈ２４．７、Ｈ２５．２予定）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　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　</a:t>
            </a:r>
            <a:r>
              <a:rPr kumimoji="1" lang="ja-JP" altLang="en-US" sz="2400" dirty="0" smtClean="0"/>
              <a:t>実施内容：</a:t>
            </a:r>
            <a:r>
              <a:rPr lang="ja-JP" altLang="en-US" sz="2400" dirty="0" smtClean="0"/>
              <a:t>養護者による、障害者福祉施設従事者等による、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　　　　　使用者よる障害者虐待における各種連絡、協力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　　　　　体制の確認</a:t>
            </a:r>
            <a:endParaRPr kumimoji="1" lang="en-US" altLang="ja-JP" sz="2400" dirty="0" smtClean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D18-B9C1-4E66-A7AE-5BC8911D0C3A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79512" y="980728"/>
            <a:ext cx="878497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51520" y="404664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３</a:t>
            </a:r>
            <a:r>
              <a:rPr kumimoji="1"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　広報啓発活動について</a:t>
            </a:r>
            <a:endParaRPr kumimoji="1" lang="ja-JP" altLang="en-US" sz="2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1484785"/>
            <a:ext cx="835292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（１）障害者虐待防止・権利擁護研修の開催　　　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9552" y="2823319"/>
            <a:ext cx="835292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（２）パンフレットの作成　　　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9552" y="3429000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○　虐待の定義や早期発見と通報の大切さ、虐待があった場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　</a:t>
            </a:r>
            <a:r>
              <a:rPr kumimoji="1" lang="ja-JP" altLang="en-US" sz="2400" dirty="0" smtClean="0"/>
              <a:t>合の対応、県及び市町の相談窓口を記載したパンフレットの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　</a:t>
            </a:r>
            <a:r>
              <a:rPr kumimoji="1" lang="ja-JP" altLang="en-US" sz="2400" dirty="0" smtClean="0"/>
              <a:t>作成</a:t>
            </a:r>
            <a:endParaRPr kumimoji="1" lang="en-US" altLang="ja-JP" sz="2400" dirty="0" smtClean="0"/>
          </a:p>
          <a:p>
            <a:endParaRPr lang="en-US" altLang="ja-JP" sz="2400" dirty="0" smtClean="0"/>
          </a:p>
          <a:p>
            <a:r>
              <a:rPr kumimoji="1" lang="ja-JP" altLang="en-US" sz="2400" dirty="0" smtClean="0"/>
              <a:t>○　県広報誌による法施行の周知（全戸配布）</a:t>
            </a:r>
            <a:endParaRPr kumimoji="1" lang="en-US" altLang="ja-JP" sz="2400" dirty="0" smtClean="0"/>
          </a:p>
          <a:p>
            <a:endParaRPr lang="en-US" altLang="ja-JP" sz="2400" dirty="0" smtClean="0"/>
          </a:p>
          <a:p>
            <a:r>
              <a:rPr kumimoji="1" lang="ja-JP" altLang="en-US" sz="2400" dirty="0" smtClean="0"/>
              <a:t>○　各種研修の場での法の趣旨や虐待の定義などの説明</a:t>
            </a:r>
            <a:endParaRPr kumimoji="1" lang="en-US" altLang="ja-JP" sz="2400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9552" y="2175247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○コース別に分けた演習形式による研修</a:t>
            </a:r>
            <a:endParaRPr kumimoji="1" lang="ja-JP" altLang="en-US" sz="2400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D18-B9C1-4E66-A7AE-5BC8911D0C3A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79512" y="980728"/>
            <a:ext cx="878497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51520" y="404664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４</a:t>
            </a:r>
            <a:r>
              <a:rPr kumimoji="1"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　虐待事例分析について</a:t>
            </a:r>
            <a:endParaRPr kumimoji="1" lang="ja-JP" altLang="en-US" sz="2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1484785"/>
            <a:ext cx="835292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（１）</a:t>
            </a:r>
            <a:r>
              <a:rPr lang="ja-JP" altLang="en-US" sz="2400" dirty="0" smtClean="0"/>
              <a:t>虐待事例分析検討会議の開催</a:t>
            </a:r>
            <a:r>
              <a:rPr kumimoji="1" lang="ja-JP" altLang="en-US" sz="2400" dirty="0" smtClean="0"/>
              <a:t>　　　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2060848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　障害者虐待の分析、評価を行い、障害者虐待の未然防止や早期発見、迅速な対応、その後の適切な支援に資するための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関係機関等の協力体制について検討する。</a:t>
            </a:r>
            <a:endParaRPr kumimoji="1" lang="en-US" altLang="ja-JP" sz="2400" dirty="0" smtClean="0"/>
          </a:p>
          <a:p>
            <a:endParaRPr kumimoji="1" lang="en-US" altLang="ja-JP" sz="2400" dirty="0" smtClean="0"/>
          </a:p>
          <a:p>
            <a:r>
              <a:rPr lang="ja-JP" altLang="en-US" sz="2400" dirty="0" smtClean="0"/>
              <a:t>　参加者：専門支援チームの弁護士、社会福祉士、県、労働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　　　局、相談支援事業所　等</a:t>
            </a:r>
            <a:endParaRPr lang="en-US" altLang="ja-JP" sz="2400" dirty="0" smtClean="0"/>
          </a:p>
          <a:p>
            <a:r>
              <a:rPr lang="ja-JP" altLang="en-US" sz="2400" dirty="0" smtClean="0"/>
              <a:t>　</a:t>
            </a:r>
            <a:endParaRPr lang="en-US" altLang="ja-JP" sz="2400" dirty="0" smtClean="0"/>
          </a:p>
          <a:p>
            <a:r>
              <a:rPr lang="ja-JP" altLang="en-US" sz="2400" dirty="0" smtClean="0"/>
              <a:t>　実施回数：１回（Ｈ２５．３予定）</a:t>
            </a:r>
            <a:endParaRPr kumimoji="1" lang="en-US" altLang="ja-JP" sz="2400" dirty="0" smtClean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D18-B9C1-4E66-A7AE-5BC8911D0C3A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79512" y="980728"/>
            <a:ext cx="878497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51520" y="404664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５</a:t>
            </a:r>
            <a:r>
              <a:rPr kumimoji="1"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　市町虐待防止センター支援について</a:t>
            </a:r>
            <a:endParaRPr kumimoji="1" lang="ja-JP" altLang="en-US" sz="2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1484785"/>
            <a:ext cx="835292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（１）権利擁護支援専門チームの派遣　　　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2060848"/>
            <a:ext cx="813690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　地域における障害者虐待への的確な対応を支援するため、社会福祉士や弁護士等の専門チームを派遣し、地域や施設における権利擁護の体制づくりを推進する。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　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　チーム構成：社会福祉士、弁護士、臨床心理士等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　対応事例：市町虐待防止センターで対応が困難な事例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　助言指導内容：各事例の問題・ニーズの再評価と具体的な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　　　　　　　　対応方策等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　</a:t>
            </a:r>
            <a:r>
              <a:rPr kumimoji="1" lang="ja-JP" altLang="en-US" sz="2000" dirty="0" smtClean="0"/>
              <a:t>（例）法的措置、関係機関による具体的な連携方策、暴力行為への効果</a:t>
            </a:r>
            <a:endParaRPr kumimoji="1" lang="en-US" altLang="ja-JP" sz="2000" dirty="0" smtClean="0"/>
          </a:p>
          <a:p>
            <a:r>
              <a:rPr lang="ja-JP" altLang="en-US" sz="2000" dirty="0" smtClean="0"/>
              <a:t>　　　　 </a:t>
            </a:r>
            <a:r>
              <a:rPr kumimoji="1" lang="ja-JP" altLang="en-US" sz="2000" dirty="0" smtClean="0"/>
              <a:t>的な対応など</a:t>
            </a:r>
            <a:endParaRPr kumimoji="1" lang="en-US" altLang="ja-JP" sz="2000" dirty="0" smtClean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D18-B9C1-4E66-A7AE-5BC8911D0C3A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79512" y="980728"/>
            <a:ext cx="878497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51520" y="404664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６</a:t>
            </a:r>
            <a:r>
              <a:rPr kumimoji="1"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　各種課題について</a:t>
            </a:r>
            <a:endParaRPr kumimoji="1" lang="ja-JP" altLang="en-US" sz="2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9552" y="1484784"/>
            <a:ext cx="835292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（１）居室の確保について　　　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5576" y="2060847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○　地域資源の関係から県による調整も必要</a:t>
            </a:r>
            <a:endParaRPr lang="en-US" altLang="ja-JP" sz="2400" dirty="0" smtClean="0"/>
          </a:p>
          <a:p>
            <a:endParaRPr kumimoji="1" lang="en-US" altLang="ja-JP" sz="2400" dirty="0" smtClean="0"/>
          </a:p>
          <a:p>
            <a:r>
              <a:rPr lang="ja-JP" altLang="en-US" sz="2400" dirty="0" smtClean="0"/>
              <a:t>○　虐待案件によっては、遠方地の居室の確保が必要</a:t>
            </a:r>
            <a:endParaRPr lang="en-US" altLang="ja-JP" sz="2400" dirty="0" smtClean="0"/>
          </a:p>
          <a:p>
            <a:endParaRPr kumimoji="1" lang="en-US" altLang="ja-JP" sz="2400" dirty="0" smtClean="0"/>
          </a:p>
          <a:p>
            <a:r>
              <a:rPr lang="ja-JP" altLang="en-US" sz="2400" dirty="0" smtClean="0"/>
              <a:t>○　福祉サービス対象外の障害者の居室の確保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9552" y="4172887"/>
            <a:ext cx="835292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（２）夜間・休日対応について　　　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27584" y="4892967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○　各種関係機関との連絡体制の構築</a:t>
            </a:r>
            <a:endParaRPr lang="en-US" altLang="ja-JP" sz="2400" dirty="0" smtClean="0"/>
          </a:p>
          <a:p>
            <a:endParaRPr kumimoji="1" lang="en-US" altLang="ja-JP" sz="2400" dirty="0" smtClean="0"/>
          </a:p>
          <a:p>
            <a:r>
              <a:rPr lang="ja-JP" altLang="en-US" sz="2400" dirty="0" smtClean="0"/>
              <a:t>○　相談窓口の対応</a:t>
            </a:r>
            <a:endParaRPr kumimoji="1" lang="ja-JP" altLang="en-US" sz="2400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D18-B9C1-4E66-A7AE-5BC8911D0C3A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853</TotalTime>
  <Words>226</Words>
  <Application>Microsoft Office PowerPoint</Application>
  <PresentationFormat>画面に合わせる (4:3)</PresentationFormat>
  <Paragraphs>96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ビジネス</vt:lpstr>
      <vt:lpstr>障害者虐待防止・対応における山口県の取り組みについて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市町・県における 障害者虐待防止と対応について</dc:title>
  <dc:creator>013919</dc:creator>
  <cp:lastModifiedBy>pc08</cp:lastModifiedBy>
  <cp:revision>89</cp:revision>
  <dcterms:created xsi:type="dcterms:W3CDTF">2012-06-25T01:25:06Z</dcterms:created>
  <dcterms:modified xsi:type="dcterms:W3CDTF">2012-07-05T05:47:03Z</dcterms:modified>
</cp:coreProperties>
</file>