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66" r:id="rId3"/>
    <p:sldId id="268" r:id="rId4"/>
    <p:sldId id="257" r:id="rId5"/>
    <p:sldId id="259" r:id="rId6"/>
    <p:sldId id="267" r:id="rId7"/>
    <p:sldId id="260" r:id="rId8"/>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CCECFF"/>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1F0BF2D-B3F0-493A-B166-E51E6D8FBF43}" type="datetimeFigureOut">
              <a:rPr kumimoji="1" lang="ja-JP" altLang="en-US" smtClean="0"/>
              <a:pPr/>
              <a:t>2014/9/8</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85FD0B2-7530-4820-B614-8D98D505ADAF}" type="slidenum">
              <a:rPr kumimoji="1" lang="ja-JP" altLang="en-US" smtClean="0"/>
              <a:pPr/>
              <a:t>‹#›</a:t>
            </a:fld>
            <a:endParaRPr kumimoji="1" lang="ja-JP" altLang="en-US"/>
          </a:p>
        </p:txBody>
      </p:sp>
    </p:spTree>
    <p:extLst>
      <p:ext uri="{BB962C8B-B14F-4D97-AF65-F5344CB8AC3E}">
        <p14:creationId xmlns:p14="http://schemas.microsoft.com/office/powerpoint/2010/main" val="228606813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27113" y="685800"/>
            <a:ext cx="3328987" cy="2495550"/>
          </a:xfrm>
        </p:spPr>
      </p:sp>
      <p:sp>
        <p:nvSpPr>
          <p:cNvPr id="3" name="ノート プレースホルダー 2"/>
          <p:cNvSpPr>
            <a:spLocks noGrp="1"/>
          </p:cNvSpPr>
          <p:nvPr>
            <p:ph type="body" idx="1"/>
          </p:nvPr>
        </p:nvSpPr>
        <p:spPr>
          <a:xfrm>
            <a:off x="686286" y="3379572"/>
            <a:ext cx="5485439" cy="5078007"/>
          </a:xfrm>
        </p:spPr>
        <p:txBody>
          <a:bodyPr/>
          <a:lstStyle/>
          <a:p>
            <a:endParaRPr lang="en-US" altLang="ja-JP" dirty="0"/>
          </a:p>
        </p:txBody>
      </p:sp>
      <p:sp>
        <p:nvSpPr>
          <p:cNvPr id="4" name="スライド番号プレースホルダー 3"/>
          <p:cNvSpPr>
            <a:spLocks noGrp="1"/>
          </p:cNvSpPr>
          <p:nvPr>
            <p:ph type="sldNum" sz="quarter" idx="10"/>
          </p:nvPr>
        </p:nvSpPr>
        <p:spPr/>
        <p:txBody>
          <a:bodyPr/>
          <a:lstStyle/>
          <a:p>
            <a:pPr>
              <a:defRPr/>
            </a:pPr>
            <a:fld id="{9037E017-C4CE-4A86-8903-C7A029BF502A}" type="slidenum">
              <a:rPr lang="en-US" altLang="ja-JP" smtClean="0">
                <a:solidFill>
                  <a:prstClr val="black"/>
                </a:solidFill>
              </a:rPr>
              <a:pPr>
                <a:defRPr/>
              </a:pPr>
              <a:t>2</a:t>
            </a:fld>
            <a:endParaRPr lang="en-US" altLang="ja-JP">
              <a:solidFill>
                <a:prstClr val="black"/>
              </a:solidFill>
            </a:endParaRPr>
          </a:p>
        </p:txBody>
      </p:sp>
    </p:spTree>
    <p:extLst>
      <p:ext uri="{BB962C8B-B14F-4D97-AF65-F5344CB8AC3E}">
        <p14:creationId xmlns:p14="http://schemas.microsoft.com/office/powerpoint/2010/main" val="33116677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CE3CD94-71B3-48FC-9013-7BB748DE2A2D}" type="datetimeFigureOut">
              <a:rPr kumimoji="1" lang="ja-JP" altLang="en-US" smtClean="0"/>
              <a:pPr/>
              <a:t>2014/9/8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352CA4F-9E6A-4D41-906D-C4DAD9C0C34A}"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CE3CD94-71B3-48FC-9013-7BB748DE2A2D}" type="datetimeFigureOut">
              <a:rPr kumimoji="1" lang="ja-JP" altLang="en-US" smtClean="0"/>
              <a:pPr/>
              <a:t>2014/9/8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352CA4F-9E6A-4D41-906D-C4DAD9C0C34A}"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CE3CD94-71B3-48FC-9013-7BB748DE2A2D}" type="datetimeFigureOut">
              <a:rPr kumimoji="1" lang="ja-JP" altLang="en-US" smtClean="0"/>
              <a:pPr/>
              <a:t>2014/9/8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352CA4F-9E6A-4D41-906D-C4DAD9C0C34A}"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CE3CD94-71B3-48FC-9013-7BB748DE2A2D}" type="datetimeFigureOut">
              <a:rPr kumimoji="1" lang="ja-JP" altLang="en-US" smtClean="0"/>
              <a:pPr/>
              <a:t>2014/9/8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352CA4F-9E6A-4D41-906D-C4DAD9C0C34A}"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CE3CD94-71B3-48FC-9013-7BB748DE2A2D}" type="datetimeFigureOut">
              <a:rPr kumimoji="1" lang="ja-JP" altLang="en-US" smtClean="0"/>
              <a:pPr/>
              <a:t>2014/9/8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352CA4F-9E6A-4D41-906D-C4DAD9C0C34A}"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CE3CD94-71B3-48FC-9013-7BB748DE2A2D}" type="datetimeFigureOut">
              <a:rPr kumimoji="1" lang="ja-JP" altLang="en-US" smtClean="0"/>
              <a:pPr/>
              <a:t>2014/9/8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4352CA4F-9E6A-4D41-906D-C4DAD9C0C34A}"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CE3CD94-71B3-48FC-9013-7BB748DE2A2D}" type="datetimeFigureOut">
              <a:rPr kumimoji="1" lang="ja-JP" altLang="en-US" smtClean="0"/>
              <a:pPr/>
              <a:t>2014/9/8</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4352CA4F-9E6A-4D41-906D-C4DAD9C0C34A}"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CE3CD94-71B3-48FC-9013-7BB748DE2A2D}" type="datetimeFigureOut">
              <a:rPr kumimoji="1" lang="ja-JP" altLang="en-US" smtClean="0"/>
              <a:pPr/>
              <a:t>2014/9/8</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4352CA4F-9E6A-4D41-906D-C4DAD9C0C34A}"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CE3CD94-71B3-48FC-9013-7BB748DE2A2D}" type="datetimeFigureOut">
              <a:rPr kumimoji="1" lang="ja-JP" altLang="en-US" smtClean="0"/>
              <a:pPr/>
              <a:t>2014/9/8</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4352CA4F-9E6A-4D41-906D-C4DAD9C0C34A}"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CE3CD94-71B3-48FC-9013-7BB748DE2A2D}" type="datetimeFigureOut">
              <a:rPr kumimoji="1" lang="ja-JP" altLang="en-US" smtClean="0"/>
              <a:pPr/>
              <a:t>2014/9/8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4352CA4F-9E6A-4D41-906D-C4DAD9C0C34A}"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CE3CD94-71B3-48FC-9013-7BB748DE2A2D}" type="datetimeFigureOut">
              <a:rPr kumimoji="1" lang="ja-JP" altLang="en-US" smtClean="0"/>
              <a:pPr/>
              <a:t>2014/9/8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4352CA4F-9E6A-4D41-906D-C4DAD9C0C34A}"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E3CD94-71B3-48FC-9013-7BB748DE2A2D}" type="datetimeFigureOut">
              <a:rPr kumimoji="1" lang="ja-JP" altLang="en-US" smtClean="0"/>
              <a:pPr/>
              <a:t>2014/9/8</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52CA4F-9E6A-4D41-906D-C4DAD9C0C34A}"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mhlw.go.jp/kinkyu/catch_phrase/index.html" TargetMode="Externa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ph type="subTitle" idx="1"/>
          </p:nvPr>
        </p:nvSpPr>
        <p:spPr>
          <a:xfrm>
            <a:off x="1331640" y="4725144"/>
            <a:ext cx="6400800" cy="2132856"/>
          </a:xfrm>
        </p:spPr>
        <p:txBody>
          <a:bodyPr/>
          <a:lstStyle/>
          <a:p>
            <a:pPr eaLnBrk="1" hangingPunct="1">
              <a:lnSpc>
                <a:spcPct val="80000"/>
              </a:lnSpc>
            </a:pPr>
            <a:r>
              <a:rPr lang="ja-JP" altLang="en-US" sz="2800" dirty="0" smtClean="0">
                <a:solidFill>
                  <a:schemeClr val="tx1"/>
                </a:solidFill>
              </a:rPr>
              <a:t>厚生労働省  </a:t>
            </a:r>
            <a:r>
              <a:rPr lang="ja-JP" altLang="ja-JP" sz="2800" dirty="0" smtClean="0">
                <a:solidFill>
                  <a:schemeClr val="tx1"/>
                </a:solidFill>
              </a:rPr>
              <a:t>社会・援護局</a:t>
            </a:r>
            <a:endParaRPr lang="en-US" altLang="ja-JP" sz="2800" dirty="0" smtClean="0">
              <a:solidFill>
                <a:schemeClr val="tx1"/>
              </a:solidFill>
            </a:endParaRPr>
          </a:p>
          <a:p>
            <a:pPr eaLnBrk="1" hangingPunct="1">
              <a:lnSpc>
                <a:spcPct val="80000"/>
              </a:lnSpc>
            </a:pPr>
            <a:r>
              <a:rPr lang="ja-JP" altLang="ja-JP" sz="2800" dirty="0" smtClean="0">
                <a:solidFill>
                  <a:schemeClr val="tx1"/>
                </a:solidFill>
              </a:rPr>
              <a:t>障害保健福祉部</a:t>
            </a:r>
            <a:r>
              <a:rPr lang="en-US" altLang="ja-JP" sz="2800" dirty="0" smtClean="0">
                <a:solidFill>
                  <a:schemeClr val="tx1"/>
                </a:solidFill>
              </a:rPr>
              <a:t>  </a:t>
            </a:r>
            <a:r>
              <a:rPr lang="ja-JP" altLang="ja-JP" sz="2800" dirty="0" smtClean="0">
                <a:solidFill>
                  <a:schemeClr val="tx1"/>
                </a:solidFill>
              </a:rPr>
              <a:t>障害福祉課</a:t>
            </a:r>
            <a:endParaRPr lang="en-US" altLang="ja-JP" sz="2800" dirty="0" smtClean="0">
              <a:solidFill>
                <a:schemeClr val="tx1"/>
              </a:solidFill>
            </a:endParaRPr>
          </a:p>
          <a:p>
            <a:pPr eaLnBrk="1" hangingPunct="1">
              <a:lnSpc>
                <a:spcPct val="80000"/>
              </a:lnSpc>
            </a:pPr>
            <a:r>
              <a:rPr lang="ja-JP" altLang="en-US" sz="2800" dirty="0">
                <a:solidFill>
                  <a:schemeClr val="tx1"/>
                </a:solidFill>
              </a:rPr>
              <a:t>地域</a:t>
            </a:r>
            <a:r>
              <a:rPr lang="ja-JP" altLang="en-US" sz="2800" dirty="0" smtClean="0">
                <a:solidFill>
                  <a:schemeClr val="tx1"/>
                </a:solidFill>
              </a:rPr>
              <a:t>生活支援推進室</a:t>
            </a:r>
            <a:endParaRPr lang="en-US" altLang="ja-JP" sz="2800" dirty="0" smtClean="0">
              <a:solidFill>
                <a:schemeClr val="tx1"/>
              </a:solidFill>
            </a:endParaRPr>
          </a:p>
          <a:p>
            <a:pPr eaLnBrk="1" hangingPunct="1">
              <a:lnSpc>
                <a:spcPct val="80000"/>
              </a:lnSpc>
            </a:pPr>
            <a:r>
              <a:rPr lang="ja-JP" altLang="en-US" sz="2400" dirty="0" smtClean="0">
                <a:solidFill>
                  <a:schemeClr val="tx1"/>
                </a:solidFill>
              </a:rPr>
              <a:t>室　長</a:t>
            </a:r>
            <a:r>
              <a:rPr lang="ja-JP" altLang="en-US" sz="2000" dirty="0" smtClean="0">
                <a:solidFill>
                  <a:schemeClr val="tx1"/>
                </a:solidFill>
              </a:rPr>
              <a:t>　　</a:t>
            </a:r>
            <a:r>
              <a:rPr lang="ja-JP" altLang="en-US" sz="2800" dirty="0" smtClean="0">
                <a:solidFill>
                  <a:schemeClr val="tx1"/>
                </a:solidFill>
              </a:rPr>
              <a:t>竹林　経治</a:t>
            </a:r>
            <a:endParaRPr lang="en-US" altLang="ja-JP" sz="2800" dirty="0" smtClean="0">
              <a:solidFill>
                <a:schemeClr val="tx1"/>
              </a:solidFill>
            </a:endParaRPr>
          </a:p>
        </p:txBody>
      </p:sp>
      <p:sp>
        <p:nvSpPr>
          <p:cNvPr id="5" name="正方形/長方形 4"/>
          <p:cNvSpPr/>
          <p:nvPr/>
        </p:nvSpPr>
        <p:spPr>
          <a:xfrm>
            <a:off x="0" y="2060848"/>
            <a:ext cx="9144000" cy="1446279"/>
          </a:xfrm>
          <a:prstGeom prst="rect">
            <a:avLst/>
          </a:prstGeom>
          <a:noFill/>
        </p:spPr>
        <p:txBody>
          <a:bodyPr wrap="square" lIns="91173" tIns="45586" rIns="91173" bIns="45586">
            <a:spAutoFit/>
          </a:bodyPr>
          <a:lstStyle/>
          <a:p>
            <a:pPr algn="ctr">
              <a:defRPr/>
            </a:pPr>
            <a:r>
              <a:rPr lang="ja-JP" altLang="en-US" sz="4400" kern="10" dirty="0" smtClean="0">
                <a:ln w="1905"/>
                <a:gradFill>
                  <a:gsLst>
                    <a:gs pos="78000">
                      <a:schemeClr val="tx2">
                        <a:lumMod val="75000"/>
                      </a:schemeClr>
                    </a:gs>
                    <a:gs pos="100000">
                      <a:schemeClr val="accent6">
                        <a:tint val="12000"/>
                        <a:satMod val="255000"/>
                      </a:schemeClr>
                    </a:gs>
                  </a:gsLst>
                  <a:lin ang="5400000" scaled="1"/>
                </a:gradFill>
                <a:effectLst>
                  <a:innerShdw blurRad="69850" dist="43180" dir="5400000">
                    <a:srgbClr val="000000">
                      <a:alpha val="65000"/>
                    </a:srgbClr>
                  </a:innerShdw>
                </a:effectLst>
                <a:latin typeface="HG創英角ｺﾞｼｯｸUB"/>
                <a:ea typeface="HG創英角ｺﾞｼｯｸUB"/>
              </a:rPr>
              <a:t>障害者虐待防止・権利擁護</a:t>
            </a:r>
            <a:endParaRPr lang="en-US" altLang="ja-JP" sz="4400" kern="10" dirty="0" smtClean="0">
              <a:ln w="1905"/>
              <a:gradFill>
                <a:gsLst>
                  <a:gs pos="78000">
                    <a:schemeClr val="tx2">
                      <a:lumMod val="75000"/>
                    </a:schemeClr>
                  </a:gs>
                  <a:gs pos="100000">
                    <a:schemeClr val="accent6">
                      <a:tint val="12000"/>
                      <a:satMod val="255000"/>
                    </a:schemeClr>
                  </a:gs>
                </a:gsLst>
                <a:lin ang="5400000" scaled="1"/>
              </a:gradFill>
              <a:effectLst>
                <a:innerShdw blurRad="69850" dist="43180" dir="5400000">
                  <a:srgbClr val="000000">
                    <a:alpha val="65000"/>
                  </a:srgbClr>
                </a:innerShdw>
              </a:effectLst>
              <a:latin typeface="HG創英角ｺﾞｼｯｸUB"/>
              <a:ea typeface="HG創英角ｺﾞｼｯｸUB"/>
            </a:endParaRPr>
          </a:p>
          <a:p>
            <a:pPr algn="ctr">
              <a:defRPr/>
            </a:pPr>
            <a:r>
              <a:rPr lang="ja-JP" altLang="en-US" sz="4400" kern="10" dirty="0" smtClean="0">
                <a:ln w="1905"/>
                <a:gradFill>
                  <a:gsLst>
                    <a:gs pos="78000">
                      <a:schemeClr val="tx2">
                        <a:lumMod val="75000"/>
                      </a:schemeClr>
                    </a:gs>
                    <a:gs pos="100000">
                      <a:schemeClr val="accent6">
                        <a:tint val="12000"/>
                        <a:satMod val="255000"/>
                      </a:schemeClr>
                    </a:gs>
                  </a:gsLst>
                  <a:lin ang="5400000" scaled="1"/>
                </a:gradFill>
                <a:effectLst>
                  <a:innerShdw blurRad="69850" dist="43180" dir="5400000">
                    <a:srgbClr val="000000">
                      <a:alpha val="65000"/>
                    </a:srgbClr>
                  </a:innerShdw>
                </a:effectLst>
                <a:latin typeface="HG創英角ｺﾞｼｯｸUB"/>
                <a:ea typeface="HG創英角ｺﾞｼｯｸUB"/>
              </a:rPr>
              <a:t>指導者養成研修のポイント</a:t>
            </a:r>
            <a:endParaRPr lang="ja-JP" altLang="en-US" sz="4400" dirty="0">
              <a:ln w="1905"/>
              <a:gradFill>
                <a:gsLst>
                  <a:gs pos="78000">
                    <a:schemeClr val="tx2">
                      <a:lumMod val="75000"/>
                    </a:schemeClr>
                  </a:gs>
                  <a:gs pos="100000">
                    <a:schemeClr val="accent6">
                      <a:tint val="12000"/>
                      <a:satMod val="255000"/>
                    </a:schemeClr>
                  </a:gs>
                </a:gsLst>
                <a:lin ang="5400000" scaled="1"/>
              </a:gradFill>
              <a:effectLst>
                <a:innerShdw blurRad="69850" dist="43180" dir="5400000">
                  <a:srgbClr val="000000">
                    <a:alpha val="65000"/>
                  </a:srgbClr>
                </a:innerShdw>
              </a:effectLst>
              <a:latin typeface="Arial" pitchFamily="34" charset="0"/>
              <a:ea typeface="ＭＳ Ｐゴシック" pitchFamily="50" charset="-128"/>
            </a:endParaRPr>
          </a:p>
        </p:txBody>
      </p:sp>
      <p:pic>
        <p:nvPicPr>
          <p:cNvPr id="6" name="Picture 4" descr="厚生労働省"/>
          <p:cNvPicPr>
            <a:picLocks noChangeAspect="1" noChangeArrowheads="1"/>
          </p:cNvPicPr>
          <p:nvPr/>
        </p:nvPicPr>
        <p:blipFill>
          <a:blip r:embed="rId2" cstate="print"/>
          <a:srcRect/>
          <a:stretch>
            <a:fillRect/>
          </a:stretch>
        </p:blipFill>
        <p:spPr bwMode="auto">
          <a:xfrm>
            <a:off x="309565" y="260350"/>
            <a:ext cx="2101850" cy="723900"/>
          </a:xfrm>
          <a:prstGeom prst="rect">
            <a:avLst/>
          </a:prstGeom>
          <a:noFill/>
          <a:ln w="9525">
            <a:noFill/>
            <a:miter lim="800000"/>
            <a:headEnd/>
            <a:tailEnd/>
          </a:ln>
        </p:spPr>
      </p:pic>
      <p:pic>
        <p:nvPicPr>
          <p:cNvPr id="7" name="Picture 2" descr="ひと、くらし、みらいのために">
            <a:hlinkClick r:id="rId3"/>
          </p:cNvPr>
          <p:cNvPicPr preferRelativeResize="0">
            <a:picLocks noChangeArrowheads="1"/>
          </p:cNvPicPr>
          <p:nvPr/>
        </p:nvPicPr>
        <p:blipFill>
          <a:blip r:embed="rId4" cstate="print"/>
          <a:srcRect/>
          <a:stretch>
            <a:fillRect/>
          </a:stretch>
        </p:blipFill>
        <p:spPr bwMode="auto">
          <a:xfrm>
            <a:off x="314325" y="912818"/>
            <a:ext cx="2089150" cy="142875"/>
          </a:xfrm>
          <a:prstGeom prst="rect">
            <a:avLst/>
          </a:prstGeom>
          <a:noFill/>
          <a:ln w="9525">
            <a:noFill/>
            <a:miter lim="800000"/>
            <a:headEnd/>
            <a:tailEnd/>
          </a:ln>
        </p:spPr>
      </p:pic>
      <p:sp>
        <p:nvSpPr>
          <p:cNvPr id="8" name="Rectangle 3"/>
          <p:cNvSpPr txBox="1">
            <a:spLocks noChangeArrowheads="1"/>
          </p:cNvSpPr>
          <p:nvPr/>
        </p:nvSpPr>
        <p:spPr bwMode="auto">
          <a:xfrm>
            <a:off x="0" y="4005064"/>
            <a:ext cx="9144000" cy="503238"/>
          </a:xfrm>
          <a:prstGeom prst="rect">
            <a:avLst/>
          </a:prstGeom>
          <a:noFill/>
          <a:ln w="9525">
            <a:noFill/>
            <a:miter lim="800000"/>
            <a:headEnd/>
            <a:tailEnd/>
          </a:ln>
        </p:spPr>
        <p:txBody>
          <a:bodyPr lIns="91133" tIns="45570" rIns="91133" bIns="45570"/>
          <a:lstStyle/>
          <a:p>
            <a:pPr algn="ctr">
              <a:lnSpc>
                <a:spcPct val="80000"/>
              </a:lnSpc>
              <a:spcBef>
                <a:spcPct val="20000"/>
              </a:spcBef>
              <a:defRPr/>
            </a:pPr>
            <a:r>
              <a:rPr lang="ja-JP" altLang="ja-JP" sz="3200" dirty="0"/>
              <a:t>平成</a:t>
            </a:r>
            <a:r>
              <a:rPr lang="ja-JP" altLang="en-US" sz="3200" dirty="0" smtClean="0"/>
              <a:t>２６</a:t>
            </a:r>
            <a:r>
              <a:rPr lang="ja-JP" altLang="ja-JP" sz="3200" dirty="0" smtClean="0"/>
              <a:t>年</a:t>
            </a:r>
            <a:r>
              <a:rPr lang="ja-JP" altLang="en-US" sz="3200" dirty="0" smtClean="0"/>
              <a:t>９</a:t>
            </a:r>
            <a:r>
              <a:rPr lang="ja-JP" altLang="ja-JP" sz="3200" dirty="0" smtClean="0"/>
              <a:t>月</a:t>
            </a:r>
            <a:r>
              <a:rPr lang="ja-JP" altLang="en-US" sz="3200" dirty="0" smtClean="0"/>
              <a:t>２４</a:t>
            </a:r>
            <a:r>
              <a:rPr lang="ja-JP" altLang="ja-JP" sz="3200" dirty="0" smtClean="0"/>
              <a:t>日</a:t>
            </a:r>
            <a:endParaRPr lang="ja-JP" altLang="ja-JP" sz="3200" kern="0" dirty="0">
              <a:latin typeface="+mn-lt"/>
              <a:ea typeface="+mn-ea"/>
            </a:endParaRPr>
          </a:p>
        </p:txBody>
      </p:sp>
      <p:sp>
        <p:nvSpPr>
          <p:cNvPr id="9" name="テキスト ボックス 8"/>
          <p:cNvSpPr txBox="1"/>
          <p:nvPr/>
        </p:nvSpPr>
        <p:spPr>
          <a:xfrm>
            <a:off x="3059832" y="260648"/>
            <a:ext cx="5766322" cy="369332"/>
          </a:xfrm>
          <a:prstGeom prst="rect">
            <a:avLst/>
          </a:prstGeom>
          <a:noFill/>
        </p:spPr>
        <p:txBody>
          <a:bodyPr wrap="none" rtlCol="0">
            <a:spAutoFit/>
          </a:bodyPr>
          <a:lstStyle/>
          <a:p>
            <a:r>
              <a:rPr kumimoji="1" lang="ja-JP" altLang="en-US" dirty="0" smtClean="0"/>
              <a:t>平成</a:t>
            </a:r>
            <a:r>
              <a:rPr kumimoji="1" lang="en-US" altLang="ja-JP" dirty="0" smtClean="0"/>
              <a:t>26</a:t>
            </a:r>
            <a:r>
              <a:rPr kumimoji="1" lang="ja-JP" altLang="en-US" dirty="0" smtClean="0"/>
              <a:t>年度　障害者虐待防止・権利擁護指導者養成研修</a:t>
            </a:r>
            <a:endParaRPr kumimoji="1" lang="ja-JP"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51520" y="980732"/>
            <a:ext cx="8568952" cy="6740307"/>
          </a:xfrm>
          <a:prstGeom prst="rect">
            <a:avLst/>
          </a:prstGeom>
          <a:noFill/>
        </p:spPr>
        <p:txBody>
          <a:bodyPr wrap="square" rtlCol="0">
            <a:spAutoFit/>
          </a:bodyPr>
          <a:lstStyle/>
          <a:p>
            <a:pPr algn="just" fontAlgn="base">
              <a:spcBef>
                <a:spcPct val="0"/>
              </a:spcBef>
              <a:spcAft>
                <a:spcPct val="0"/>
              </a:spcAft>
            </a:pPr>
            <a:r>
              <a:rPr lang="ja-JP" altLang="en-US" sz="1600" dirty="0" smtClean="0">
                <a:solidFill>
                  <a:srgbClr val="FF0000"/>
                </a:solidFill>
                <a:latin typeface="ＭＳ Ｐゴシック"/>
              </a:rPr>
              <a:t>平成</a:t>
            </a:r>
            <a:r>
              <a:rPr lang="en-US" altLang="ja-JP" sz="1600" dirty="0" smtClean="0">
                <a:solidFill>
                  <a:srgbClr val="FF0000"/>
                </a:solidFill>
                <a:latin typeface="ＭＳ Ｐゴシック"/>
              </a:rPr>
              <a:t>12</a:t>
            </a:r>
            <a:r>
              <a:rPr lang="ja-JP" altLang="en-US" sz="1600" dirty="0" smtClean="0">
                <a:solidFill>
                  <a:srgbClr val="FF0000"/>
                </a:solidFill>
                <a:latin typeface="ＭＳ Ｐゴシック"/>
              </a:rPr>
              <a:t>年</a:t>
            </a:r>
            <a:endParaRPr lang="en-US" altLang="ja-JP" sz="1600" dirty="0" smtClean="0">
              <a:solidFill>
                <a:srgbClr val="FF0000"/>
              </a:solidFill>
              <a:latin typeface="ＭＳ Ｐゴシック"/>
            </a:endParaRPr>
          </a:p>
          <a:p>
            <a:pPr algn="just" fontAlgn="base">
              <a:spcBef>
                <a:spcPct val="0"/>
              </a:spcBef>
              <a:spcAft>
                <a:spcPct val="0"/>
              </a:spcAft>
            </a:pPr>
            <a:r>
              <a:rPr lang="ja-JP" altLang="en-US" sz="1600" dirty="0" smtClean="0">
                <a:solidFill>
                  <a:prstClr val="black"/>
                </a:solidFill>
                <a:latin typeface="ＭＳ Ｐゴシック"/>
              </a:rPr>
              <a:t>児童虐待の防止等に関する法律成立</a:t>
            </a:r>
            <a:endParaRPr lang="en-US" altLang="ja-JP" sz="1600" dirty="0" smtClean="0">
              <a:solidFill>
                <a:prstClr val="black"/>
              </a:solidFill>
              <a:latin typeface="ＭＳ Ｐゴシック"/>
            </a:endParaRPr>
          </a:p>
          <a:p>
            <a:pPr algn="just" fontAlgn="base">
              <a:spcBef>
                <a:spcPct val="0"/>
              </a:spcBef>
              <a:spcAft>
                <a:spcPct val="0"/>
              </a:spcAft>
            </a:pPr>
            <a:endParaRPr lang="en-US" altLang="ja-JP" sz="1600" dirty="0" smtClean="0">
              <a:solidFill>
                <a:prstClr val="black"/>
              </a:solidFill>
              <a:latin typeface="ＭＳ Ｐゴシック"/>
            </a:endParaRPr>
          </a:p>
          <a:p>
            <a:pPr algn="just" fontAlgn="base">
              <a:spcBef>
                <a:spcPct val="0"/>
              </a:spcBef>
              <a:spcAft>
                <a:spcPct val="0"/>
              </a:spcAft>
            </a:pPr>
            <a:r>
              <a:rPr lang="ja-JP" altLang="en-US" sz="1600" dirty="0" smtClean="0">
                <a:solidFill>
                  <a:srgbClr val="FF0000"/>
                </a:solidFill>
                <a:latin typeface="ＭＳ Ｐゴシック"/>
              </a:rPr>
              <a:t>平成</a:t>
            </a:r>
            <a:r>
              <a:rPr lang="en-US" altLang="ja-JP" sz="1600" dirty="0" smtClean="0">
                <a:solidFill>
                  <a:srgbClr val="FF0000"/>
                </a:solidFill>
                <a:latin typeface="ＭＳ Ｐゴシック"/>
              </a:rPr>
              <a:t>13</a:t>
            </a:r>
            <a:r>
              <a:rPr lang="ja-JP" altLang="en-US" sz="1600" dirty="0" smtClean="0">
                <a:solidFill>
                  <a:srgbClr val="FF0000"/>
                </a:solidFill>
                <a:latin typeface="ＭＳ Ｐゴシック"/>
              </a:rPr>
              <a:t>年</a:t>
            </a:r>
            <a:endParaRPr lang="en-US" altLang="ja-JP" sz="1600" dirty="0" smtClean="0">
              <a:solidFill>
                <a:srgbClr val="FF0000"/>
              </a:solidFill>
              <a:latin typeface="ＭＳ Ｐゴシック"/>
            </a:endParaRPr>
          </a:p>
          <a:p>
            <a:pPr algn="just" fontAlgn="base">
              <a:spcBef>
                <a:spcPct val="0"/>
              </a:spcBef>
              <a:spcAft>
                <a:spcPct val="0"/>
              </a:spcAft>
            </a:pPr>
            <a:r>
              <a:rPr lang="ja-JP" altLang="en-US" sz="1600" dirty="0" smtClean="0">
                <a:solidFill>
                  <a:prstClr val="black"/>
                </a:solidFill>
                <a:latin typeface="ＭＳ Ｐゴシック"/>
              </a:rPr>
              <a:t>配偶者からの暴力の防止及び被害者の保護に関する法律（ＤＶ防止法）成立</a:t>
            </a:r>
            <a:endParaRPr lang="en-US" altLang="ja-JP" sz="1600" dirty="0" smtClean="0">
              <a:solidFill>
                <a:prstClr val="black"/>
              </a:solidFill>
              <a:latin typeface="ＭＳ Ｐゴシック"/>
            </a:endParaRPr>
          </a:p>
          <a:p>
            <a:pPr algn="just" fontAlgn="base">
              <a:spcBef>
                <a:spcPct val="0"/>
              </a:spcBef>
              <a:spcAft>
                <a:spcPct val="0"/>
              </a:spcAft>
            </a:pPr>
            <a:endParaRPr lang="en-US" altLang="ja-JP" sz="1600" dirty="0" smtClean="0">
              <a:solidFill>
                <a:srgbClr val="FF0000"/>
              </a:solidFill>
              <a:latin typeface="ＭＳ Ｐゴシック"/>
            </a:endParaRPr>
          </a:p>
          <a:p>
            <a:pPr algn="just" fontAlgn="base">
              <a:spcBef>
                <a:spcPct val="0"/>
              </a:spcBef>
              <a:spcAft>
                <a:spcPct val="0"/>
              </a:spcAft>
            </a:pPr>
            <a:r>
              <a:rPr lang="ja-JP" altLang="en-US" sz="1600" dirty="0" smtClean="0">
                <a:solidFill>
                  <a:srgbClr val="FF0000"/>
                </a:solidFill>
                <a:latin typeface="ＭＳ Ｐゴシック"/>
              </a:rPr>
              <a:t>平成</a:t>
            </a:r>
            <a:r>
              <a:rPr lang="en-US" altLang="ja-JP" sz="1600" dirty="0" smtClean="0">
                <a:solidFill>
                  <a:srgbClr val="FF0000"/>
                </a:solidFill>
                <a:latin typeface="ＭＳ Ｐゴシック"/>
              </a:rPr>
              <a:t>17</a:t>
            </a:r>
            <a:r>
              <a:rPr lang="ja-JP" altLang="en-US" sz="1600" dirty="0" smtClean="0">
                <a:solidFill>
                  <a:srgbClr val="FF0000"/>
                </a:solidFill>
                <a:latin typeface="ＭＳ Ｐゴシック"/>
              </a:rPr>
              <a:t>年</a:t>
            </a:r>
            <a:endParaRPr lang="en-US" altLang="ja-JP" sz="1600" dirty="0" smtClean="0">
              <a:solidFill>
                <a:srgbClr val="FF0000"/>
              </a:solidFill>
              <a:latin typeface="ＭＳ Ｐゴシック"/>
            </a:endParaRPr>
          </a:p>
          <a:p>
            <a:pPr algn="just" fontAlgn="base">
              <a:spcBef>
                <a:spcPct val="0"/>
              </a:spcBef>
              <a:spcAft>
                <a:spcPct val="0"/>
              </a:spcAft>
            </a:pPr>
            <a:r>
              <a:rPr lang="ja-JP" altLang="en-US" sz="1600" dirty="0" smtClean="0">
                <a:solidFill>
                  <a:prstClr val="black"/>
                </a:solidFill>
                <a:latin typeface="ＭＳ Ｐゴシック"/>
              </a:rPr>
              <a:t>厚生労働省「障害者虐待防止についての勉強会」</a:t>
            </a:r>
            <a:endParaRPr lang="en-US" altLang="ja-JP" sz="1600" dirty="0" smtClean="0">
              <a:solidFill>
                <a:prstClr val="black"/>
              </a:solidFill>
              <a:latin typeface="ＭＳ Ｐゴシック"/>
            </a:endParaRPr>
          </a:p>
          <a:p>
            <a:pPr algn="just" fontAlgn="base">
              <a:spcBef>
                <a:spcPct val="0"/>
              </a:spcBef>
              <a:spcAft>
                <a:spcPct val="0"/>
              </a:spcAft>
            </a:pPr>
            <a:endParaRPr lang="en-US" altLang="ja-JP" sz="1600" dirty="0" smtClean="0">
              <a:solidFill>
                <a:srgbClr val="FF0000"/>
              </a:solidFill>
              <a:latin typeface="ＭＳ Ｐゴシック"/>
            </a:endParaRPr>
          </a:p>
          <a:p>
            <a:pPr algn="just" fontAlgn="base">
              <a:spcBef>
                <a:spcPct val="0"/>
              </a:spcBef>
              <a:spcAft>
                <a:spcPct val="0"/>
              </a:spcAft>
            </a:pPr>
            <a:r>
              <a:rPr lang="ja-JP" altLang="en-US" sz="1600" dirty="0" smtClean="0">
                <a:solidFill>
                  <a:srgbClr val="FF0000"/>
                </a:solidFill>
                <a:latin typeface="ＭＳ Ｐゴシック"/>
              </a:rPr>
              <a:t>平成</a:t>
            </a:r>
            <a:r>
              <a:rPr lang="en-US" altLang="ja-JP" sz="1600" dirty="0" smtClean="0">
                <a:solidFill>
                  <a:srgbClr val="FF0000"/>
                </a:solidFill>
                <a:latin typeface="ＭＳ Ｐゴシック"/>
              </a:rPr>
              <a:t>17</a:t>
            </a:r>
            <a:r>
              <a:rPr lang="ja-JP" altLang="en-US" sz="1600" dirty="0" smtClean="0">
                <a:solidFill>
                  <a:srgbClr val="FF0000"/>
                </a:solidFill>
                <a:latin typeface="ＭＳ Ｐゴシック"/>
              </a:rPr>
              <a:t>年</a:t>
            </a:r>
            <a:r>
              <a:rPr lang="en-US" altLang="ja-JP" sz="1600" dirty="0" smtClean="0">
                <a:solidFill>
                  <a:srgbClr val="FF0000"/>
                </a:solidFill>
                <a:latin typeface="ＭＳ Ｐゴシック"/>
              </a:rPr>
              <a:t>11</a:t>
            </a:r>
            <a:r>
              <a:rPr lang="ja-JP" altLang="en-US" sz="1600" dirty="0" smtClean="0">
                <a:solidFill>
                  <a:srgbClr val="FF0000"/>
                </a:solidFill>
                <a:latin typeface="ＭＳ Ｐゴシック"/>
              </a:rPr>
              <a:t>月</a:t>
            </a:r>
            <a:endParaRPr lang="en-US" altLang="ja-JP" sz="1600" dirty="0" smtClean="0">
              <a:solidFill>
                <a:srgbClr val="FF0000"/>
              </a:solidFill>
              <a:latin typeface="ＭＳ Ｐゴシック"/>
            </a:endParaRPr>
          </a:p>
          <a:p>
            <a:pPr fontAlgn="base">
              <a:spcBef>
                <a:spcPct val="0"/>
              </a:spcBef>
              <a:spcAft>
                <a:spcPct val="0"/>
              </a:spcAft>
            </a:pPr>
            <a:r>
              <a:rPr lang="ja-JP" altLang="en-US" sz="1600" dirty="0" smtClean="0">
                <a:solidFill>
                  <a:prstClr val="black"/>
                </a:solidFill>
                <a:latin typeface="ＭＳ Ｐゴシック"/>
              </a:rPr>
              <a:t>高齢者虐待の防止、高齢者の養護者に対する支援等に関する法律成立</a:t>
            </a:r>
            <a:endParaRPr lang="en-US" altLang="ja-JP" sz="1600" dirty="0" smtClean="0">
              <a:solidFill>
                <a:prstClr val="black"/>
              </a:solidFill>
              <a:latin typeface="ＭＳ Ｐゴシック"/>
            </a:endParaRPr>
          </a:p>
          <a:p>
            <a:pPr fontAlgn="base">
              <a:spcBef>
                <a:spcPct val="0"/>
              </a:spcBef>
              <a:spcAft>
                <a:spcPct val="0"/>
              </a:spcAft>
            </a:pPr>
            <a:r>
              <a:rPr lang="ja-JP" altLang="en-US" sz="1600" dirty="0" smtClean="0">
                <a:solidFill>
                  <a:prstClr val="black"/>
                </a:solidFill>
                <a:latin typeface="ＭＳ Ｐゴシック"/>
              </a:rPr>
              <a:t>附則</a:t>
            </a:r>
            <a:r>
              <a:rPr lang="en-US" altLang="ja-JP" sz="1600" dirty="0" smtClean="0">
                <a:solidFill>
                  <a:prstClr val="black"/>
                </a:solidFill>
                <a:latin typeface="ＭＳ Ｐゴシック"/>
              </a:rPr>
              <a:t>2</a:t>
            </a:r>
            <a:r>
              <a:rPr lang="ja-JP" altLang="en-US" sz="1600" dirty="0" smtClean="0">
                <a:solidFill>
                  <a:prstClr val="black"/>
                </a:solidFill>
                <a:latin typeface="ＭＳ Ｐゴシック"/>
              </a:rPr>
              <a:t>項</a:t>
            </a:r>
            <a:endParaRPr lang="en-US" altLang="ja-JP" sz="1600" dirty="0" smtClean="0">
              <a:solidFill>
                <a:prstClr val="black"/>
              </a:solidFill>
              <a:latin typeface="ＭＳ Ｐゴシック"/>
            </a:endParaRPr>
          </a:p>
          <a:p>
            <a:pPr fontAlgn="base">
              <a:spcBef>
                <a:spcPct val="0"/>
              </a:spcBef>
              <a:spcAft>
                <a:spcPct val="0"/>
              </a:spcAft>
            </a:pPr>
            <a:r>
              <a:rPr lang="ja-JP" altLang="en-US" sz="1600" dirty="0" smtClean="0">
                <a:solidFill>
                  <a:prstClr val="black"/>
                </a:solidFill>
                <a:latin typeface="ＭＳ Ｐゴシック"/>
              </a:rPr>
              <a:t>「高齢者</a:t>
            </a:r>
            <a:r>
              <a:rPr lang="en-US" altLang="ja-JP" sz="1600" dirty="0" smtClean="0">
                <a:solidFill>
                  <a:prstClr val="black"/>
                </a:solidFill>
                <a:latin typeface="ＭＳ Ｐゴシック"/>
              </a:rPr>
              <a:t>〔65</a:t>
            </a:r>
            <a:r>
              <a:rPr lang="ja-JP" altLang="en-US" sz="1600" dirty="0" smtClean="0">
                <a:solidFill>
                  <a:prstClr val="black"/>
                </a:solidFill>
                <a:latin typeface="ＭＳ Ｐゴシック"/>
              </a:rPr>
              <a:t>歳以下の者</a:t>
            </a:r>
            <a:r>
              <a:rPr lang="en-US" altLang="ja-JP" sz="1600" dirty="0" smtClean="0">
                <a:solidFill>
                  <a:prstClr val="black"/>
                </a:solidFill>
                <a:latin typeface="ＭＳ Ｐゴシック"/>
              </a:rPr>
              <a:t>〕</a:t>
            </a:r>
            <a:r>
              <a:rPr lang="ja-JP" altLang="en-US" sz="1600" dirty="0" smtClean="0">
                <a:solidFill>
                  <a:prstClr val="black"/>
                </a:solidFill>
                <a:latin typeface="ＭＳ Ｐゴシック"/>
              </a:rPr>
              <a:t>以外の者であって精神上又は身体上の理由により養護を必要とするもの」（障害者等）に対する虐待の防止等のための制度については、速やかに検討が加えられ、その結果に基づいて必要な措置が講ぜられるものとする旨が定められた。</a:t>
            </a:r>
            <a:endParaRPr lang="en-US" altLang="ja-JP" sz="1600" dirty="0" smtClean="0">
              <a:solidFill>
                <a:prstClr val="black"/>
              </a:solidFill>
              <a:latin typeface="ＭＳ Ｐゴシック"/>
            </a:endParaRPr>
          </a:p>
          <a:p>
            <a:pPr algn="just" fontAlgn="base">
              <a:spcBef>
                <a:spcPct val="0"/>
              </a:spcBef>
              <a:spcAft>
                <a:spcPct val="0"/>
              </a:spcAft>
            </a:pPr>
            <a:endParaRPr lang="en-US" altLang="ja-JP" sz="1600" dirty="0" smtClean="0">
              <a:solidFill>
                <a:prstClr val="black"/>
              </a:solidFill>
              <a:latin typeface="ＭＳ Ｐゴシック"/>
            </a:endParaRPr>
          </a:p>
          <a:p>
            <a:pPr algn="just" fontAlgn="base">
              <a:spcBef>
                <a:spcPct val="0"/>
              </a:spcBef>
              <a:spcAft>
                <a:spcPct val="0"/>
              </a:spcAft>
            </a:pPr>
            <a:r>
              <a:rPr lang="ja-JP" altLang="en-US" sz="1600" dirty="0" smtClean="0">
                <a:solidFill>
                  <a:srgbClr val="FF0000"/>
                </a:solidFill>
                <a:latin typeface="ＭＳ Ｐゴシック"/>
              </a:rPr>
              <a:t>平成</a:t>
            </a:r>
            <a:r>
              <a:rPr lang="en-US" altLang="ja-JP" sz="1600" dirty="0" smtClean="0">
                <a:solidFill>
                  <a:srgbClr val="FF0000"/>
                </a:solidFill>
                <a:latin typeface="ＭＳ Ｐゴシック"/>
              </a:rPr>
              <a:t>23</a:t>
            </a:r>
            <a:r>
              <a:rPr lang="ja-JP" altLang="en-US" sz="1600" dirty="0" smtClean="0">
                <a:solidFill>
                  <a:srgbClr val="FF0000"/>
                </a:solidFill>
                <a:latin typeface="ＭＳ Ｐゴシック"/>
              </a:rPr>
              <a:t>年</a:t>
            </a:r>
            <a:r>
              <a:rPr lang="en-US" altLang="ja-JP" sz="1600" dirty="0" smtClean="0">
                <a:solidFill>
                  <a:srgbClr val="FF0000"/>
                </a:solidFill>
                <a:latin typeface="ＭＳ Ｐゴシック"/>
              </a:rPr>
              <a:t>6</a:t>
            </a:r>
            <a:r>
              <a:rPr lang="ja-JP" altLang="en-US" sz="1600" dirty="0" smtClean="0">
                <a:solidFill>
                  <a:srgbClr val="FF0000"/>
                </a:solidFill>
                <a:latin typeface="ＭＳ Ｐゴシック"/>
              </a:rPr>
              <a:t>月</a:t>
            </a:r>
            <a:endParaRPr lang="en-US" altLang="ja-JP" sz="1600" dirty="0" smtClean="0">
              <a:solidFill>
                <a:srgbClr val="FF0000"/>
              </a:solidFill>
              <a:latin typeface="ＭＳ Ｐゴシック"/>
            </a:endParaRPr>
          </a:p>
          <a:p>
            <a:pPr algn="just" fontAlgn="base">
              <a:spcBef>
                <a:spcPct val="0"/>
              </a:spcBef>
              <a:spcAft>
                <a:spcPct val="0"/>
              </a:spcAft>
            </a:pPr>
            <a:r>
              <a:rPr lang="ja-JP" altLang="en-US" sz="1600" dirty="0" smtClean="0">
                <a:solidFill>
                  <a:prstClr val="black"/>
                </a:solidFill>
                <a:latin typeface="ＭＳ Ｐゴシック"/>
              </a:rPr>
              <a:t>障害者虐待の防止、障害者の養護者に対する支援等に関する法律成立</a:t>
            </a:r>
            <a:endParaRPr lang="en-US" altLang="ja-JP" sz="1600" dirty="0" smtClean="0">
              <a:solidFill>
                <a:prstClr val="black"/>
              </a:solidFill>
              <a:latin typeface="ＭＳ Ｐゴシック"/>
            </a:endParaRPr>
          </a:p>
          <a:p>
            <a:pPr algn="just" fontAlgn="base">
              <a:spcBef>
                <a:spcPct val="0"/>
              </a:spcBef>
              <a:spcAft>
                <a:spcPct val="0"/>
              </a:spcAft>
            </a:pPr>
            <a:endParaRPr lang="en-US" altLang="ja-JP" sz="1600" dirty="0" smtClean="0">
              <a:solidFill>
                <a:prstClr val="black"/>
              </a:solidFill>
              <a:latin typeface="ＭＳ Ｐゴシック"/>
            </a:endParaRPr>
          </a:p>
          <a:p>
            <a:pPr algn="just" fontAlgn="base">
              <a:spcBef>
                <a:spcPct val="0"/>
              </a:spcBef>
              <a:spcAft>
                <a:spcPct val="0"/>
              </a:spcAft>
            </a:pPr>
            <a:r>
              <a:rPr lang="ja-JP" altLang="en-US" sz="1600" dirty="0" smtClean="0">
                <a:solidFill>
                  <a:srgbClr val="FF0000"/>
                </a:solidFill>
                <a:latin typeface="ＭＳ Ｐゴシック"/>
              </a:rPr>
              <a:t>平成</a:t>
            </a:r>
            <a:r>
              <a:rPr lang="en-US" altLang="ja-JP" sz="1600" dirty="0" smtClean="0">
                <a:solidFill>
                  <a:srgbClr val="FF0000"/>
                </a:solidFill>
                <a:latin typeface="ＭＳ Ｐゴシック"/>
              </a:rPr>
              <a:t>24</a:t>
            </a:r>
            <a:r>
              <a:rPr lang="ja-JP" altLang="en-US" sz="1600" dirty="0" smtClean="0">
                <a:solidFill>
                  <a:srgbClr val="FF0000"/>
                </a:solidFill>
                <a:latin typeface="ＭＳ Ｐゴシック"/>
              </a:rPr>
              <a:t>年</a:t>
            </a:r>
            <a:r>
              <a:rPr lang="en-US" altLang="ja-JP" sz="1600" dirty="0" smtClean="0">
                <a:solidFill>
                  <a:srgbClr val="FF0000"/>
                </a:solidFill>
                <a:latin typeface="ＭＳ Ｐゴシック"/>
              </a:rPr>
              <a:t>10</a:t>
            </a:r>
            <a:r>
              <a:rPr lang="ja-JP" altLang="en-US" sz="1600" dirty="0" smtClean="0">
                <a:solidFill>
                  <a:srgbClr val="FF0000"/>
                </a:solidFill>
                <a:latin typeface="ＭＳ Ｐゴシック"/>
              </a:rPr>
              <a:t>月</a:t>
            </a:r>
            <a:r>
              <a:rPr lang="ja-JP" altLang="en-US" sz="1600" dirty="0" smtClean="0">
                <a:solidFill>
                  <a:prstClr val="black"/>
                </a:solidFill>
                <a:latin typeface="ＭＳ Ｐゴシック"/>
              </a:rPr>
              <a:t>　</a:t>
            </a:r>
            <a:r>
              <a:rPr lang="ja-JP" altLang="en-US" sz="1600" dirty="0" smtClean="0">
                <a:solidFill>
                  <a:srgbClr val="FF0000"/>
                </a:solidFill>
                <a:latin typeface="ＭＳ Ｐゴシック"/>
              </a:rPr>
              <a:t>法律施行</a:t>
            </a:r>
            <a:r>
              <a:rPr lang="ja-JP" altLang="en-US" sz="1600" dirty="0" smtClean="0">
                <a:solidFill>
                  <a:prstClr val="black"/>
                </a:solidFill>
                <a:latin typeface="ＭＳ Ｐゴシック"/>
              </a:rPr>
              <a:t>　</a:t>
            </a:r>
            <a:endParaRPr lang="en-US" altLang="ja-JP" sz="1600" dirty="0" smtClean="0">
              <a:solidFill>
                <a:prstClr val="black"/>
              </a:solidFill>
              <a:latin typeface="ＭＳ Ｐゴシック"/>
            </a:endParaRPr>
          </a:p>
          <a:p>
            <a:pPr algn="just" fontAlgn="base">
              <a:spcBef>
                <a:spcPct val="0"/>
              </a:spcBef>
              <a:spcAft>
                <a:spcPct val="0"/>
              </a:spcAft>
            </a:pPr>
            <a:r>
              <a:rPr lang="ja-JP" altLang="en-US" sz="1600" dirty="0" smtClean="0">
                <a:solidFill>
                  <a:prstClr val="black"/>
                </a:solidFill>
                <a:latin typeface="ＭＳ Ｐゴシック"/>
              </a:rPr>
              <a:t>　＊　全都道府県</a:t>
            </a:r>
            <a:r>
              <a:rPr lang="ja-JP" altLang="en-US" sz="1600" dirty="0">
                <a:solidFill>
                  <a:prstClr val="black"/>
                </a:solidFill>
                <a:latin typeface="ＭＳ Ｐゴシック"/>
              </a:rPr>
              <a:t>で</a:t>
            </a:r>
            <a:r>
              <a:rPr lang="ja-JP" altLang="en-US" sz="1600" dirty="0" smtClean="0">
                <a:solidFill>
                  <a:prstClr val="black"/>
                </a:solidFill>
                <a:latin typeface="ＭＳ Ｐゴシック"/>
              </a:rPr>
              <a:t>「障害者権利擁護センター」の業務を開始。また、合わせて全市町村が単独</a:t>
            </a:r>
            <a:endParaRPr lang="en-US" altLang="ja-JP" sz="1600" dirty="0" smtClean="0">
              <a:solidFill>
                <a:prstClr val="black"/>
              </a:solidFill>
              <a:latin typeface="ＭＳ Ｐゴシック"/>
            </a:endParaRPr>
          </a:p>
          <a:p>
            <a:pPr algn="just" fontAlgn="base">
              <a:spcBef>
                <a:spcPct val="0"/>
              </a:spcBef>
              <a:spcAft>
                <a:spcPct val="0"/>
              </a:spcAft>
            </a:pPr>
            <a:r>
              <a:rPr lang="ja-JP" altLang="en-US" sz="1600" dirty="0">
                <a:solidFill>
                  <a:prstClr val="black"/>
                </a:solidFill>
                <a:latin typeface="ＭＳ Ｐゴシック"/>
              </a:rPr>
              <a:t>　</a:t>
            </a:r>
            <a:r>
              <a:rPr lang="ja-JP" altLang="en-US" sz="1600" dirty="0" smtClean="0">
                <a:solidFill>
                  <a:prstClr val="black"/>
                </a:solidFill>
                <a:latin typeface="ＭＳ Ｐゴシック"/>
              </a:rPr>
              <a:t>　　又は複数の市町村で共同して「市町村虐待防止センター」の業務を開始。</a:t>
            </a:r>
            <a:endParaRPr lang="en-US" altLang="ja-JP" sz="1600" dirty="0" smtClean="0">
              <a:solidFill>
                <a:prstClr val="black"/>
              </a:solidFill>
              <a:latin typeface="ＭＳ Ｐゴシック"/>
            </a:endParaRPr>
          </a:p>
          <a:p>
            <a:pPr algn="just" fontAlgn="base">
              <a:spcBef>
                <a:spcPct val="0"/>
              </a:spcBef>
              <a:spcAft>
                <a:spcPct val="0"/>
              </a:spcAft>
            </a:pPr>
            <a:endParaRPr lang="en-US" altLang="ja-JP" sz="1600" dirty="0" smtClean="0">
              <a:solidFill>
                <a:prstClr val="black"/>
              </a:solidFill>
              <a:latin typeface="ＭＳ Ｐゴシック"/>
            </a:endParaRPr>
          </a:p>
          <a:p>
            <a:pPr algn="just" fontAlgn="base">
              <a:spcBef>
                <a:spcPct val="0"/>
              </a:spcBef>
              <a:spcAft>
                <a:spcPct val="0"/>
              </a:spcAft>
            </a:pPr>
            <a:endParaRPr lang="en-US" altLang="ja-JP" sz="1600" dirty="0" smtClean="0">
              <a:solidFill>
                <a:prstClr val="black"/>
              </a:solidFill>
              <a:latin typeface="ＭＳ Ｐゴシック"/>
            </a:endParaRPr>
          </a:p>
          <a:p>
            <a:pPr algn="just" fontAlgn="base">
              <a:spcBef>
                <a:spcPct val="0"/>
              </a:spcBef>
              <a:spcAft>
                <a:spcPct val="0"/>
              </a:spcAft>
            </a:pPr>
            <a:endParaRPr lang="en-US" altLang="ja-JP" sz="1600" dirty="0" smtClean="0">
              <a:solidFill>
                <a:prstClr val="black"/>
              </a:solidFill>
              <a:latin typeface="ＭＳ Ｐゴシック"/>
            </a:endParaRPr>
          </a:p>
          <a:p>
            <a:pPr algn="just" fontAlgn="base">
              <a:spcBef>
                <a:spcPct val="0"/>
              </a:spcBef>
              <a:spcAft>
                <a:spcPct val="0"/>
              </a:spcAft>
            </a:pPr>
            <a:endParaRPr lang="en-US" altLang="ja-JP" sz="1600" dirty="0" smtClean="0">
              <a:solidFill>
                <a:prstClr val="black"/>
              </a:solidFill>
              <a:latin typeface="ＭＳ Ｐゴシック"/>
            </a:endParaRPr>
          </a:p>
        </p:txBody>
      </p:sp>
      <p:cxnSp>
        <p:nvCxnSpPr>
          <p:cNvPr id="5" name="直線コネクタ 6"/>
          <p:cNvCxnSpPr>
            <a:cxnSpLocks noChangeShapeType="1"/>
          </p:cNvCxnSpPr>
          <p:nvPr/>
        </p:nvCxnSpPr>
        <p:spPr bwMode="auto">
          <a:xfrm>
            <a:off x="251520" y="1628805"/>
            <a:ext cx="8640000" cy="1587"/>
          </a:xfrm>
          <a:prstGeom prst="line">
            <a:avLst/>
          </a:prstGeom>
          <a:noFill/>
          <a:ln w="9525" algn="ctr">
            <a:solidFill>
              <a:srgbClr val="00B0F0"/>
            </a:solidFill>
            <a:prstDash val="dash"/>
            <a:round/>
            <a:headEnd/>
            <a:tailEnd/>
          </a:ln>
        </p:spPr>
      </p:cxnSp>
      <p:cxnSp>
        <p:nvCxnSpPr>
          <p:cNvPr id="6" name="直線コネクタ 6"/>
          <p:cNvCxnSpPr>
            <a:cxnSpLocks noChangeShapeType="1"/>
          </p:cNvCxnSpPr>
          <p:nvPr/>
        </p:nvCxnSpPr>
        <p:spPr bwMode="auto">
          <a:xfrm>
            <a:off x="251520" y="2420893"/>
            <a:ext cx="8640000" cy="1587"/>
          </a:xfrm>
          <a:prstGeom prst="line">
            <a:avLst/>
          </a:prstGeom>
          <a:noFill/>
          <a:ln w="9525" algn="ctr">
            <a:solidFill>
              <a:srgbClr val="00B0F0"/>
            </a:solidFill>
            <a:prstDash val="dash"/>
            <a:round/>
            <a:headEnd/>
            <a:tailEnd/>
          </a:ln>
        </p:spPr>
      </p:cxnSp>
      <p:cxnSp>
        <p:nvCxnSpPr>
          <p:cNvPr id="7" name="直線コネクタ 6"/>
          <p:cNvCxnSpPr>
            <a:cxnSpLocks noChangeShapeType="1"/>
          </p:cNvCxnSpPr>
          <p:nvPr/>
        </p:nvCxnSpPr>
        <p:spPr bwMode="auto">
          <a:xfrm>
            <a:off x="251520" y="3140973"/>
            <a:ext cx="8640000" cy="1587"/>
          </a:xfrm>
          <a:prstGeom prst="line">
            <a:avLst/>
          </a:prstGeom>
          <a:noFill/>
          <a:ln w="9525" algn="ctr">
            <a:solidFill>
              <a:srgbClr val="00B0F0"/>
            </a:solidFill>
            <a:prstDash val="dash"/>
            <a:round/>
            <a:headEnd/>
            <a:tailEnd/>
          </a:ln>
        </p:spPr>
      </p:cxnSp>
      <p:sp>
        <p:nvSpPr>
          <p:cNvPr id="8" name="角丸四角形 7"/>
          <p:cNvSpPr/>
          <p:nvPr/>
        </p:nvSpPr>
        <p:spPr>
          <a:xfrm>
            <a:off x="70338" y="76200"/>
            <a:ext cx="3349534" cy="504056"/>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fontAlgn="base">
              <a:spcBef>
                <a:spcPct val="0"/>
              </a:spcBef>
              <a:spcAft>
                <a:spcPct val="0"/>
              </a:spcAft>
            </a:pPr>
            <a:r>
              <a:rPr lang="ja-JP" altLang="en-US" sz="2400" b="1" dirty="0">
                <a:solidFill>
                  <a:prstClr val="white"/>
                </a:solidFill>
              </a:rPr>
              <a:t>１</a:t>
            </a:r>
            <a:r>
              <a:rPr lang="ja-JP" altLang="en-US" sz="2400" b="1" dirty="0" smtClean="0">
                <a:solidFill>
                  <a:prstClr val="white"/>
                </a:solidFill>
              </a:rPr>
              <a:t>．法施行までの</a:t>
            </a:r>
            <a:r>
              <a:rPr lang="ja-JP" altLang="en-US" sz="2400" b="1" dirty="0" smtClean="0">
                <a:solidFill>
                  <a:prstClr val="white"/>
                </a:solidFill>
              </a:rPr>
              <a:t>経緯</a:t>
            </a:r>
            <a:endParaRPr lang="en-US" altLang="ja-JP" sz="2400" b="1" dirty="0" smtClean="0">
              <a:solidFill>
                <a:prstClr val="white"/>
              </a:solidFill>
            </a:endParaRPr>
          </a:p>
        </p:txBody>
      </p:sp>
      <p:cxnSp>
        <p:nvCxnSpPr>
          <p:cNvPr id="11" name="直線コネクタ 10"/>
          <p:cNvCxnSpPr>
            <a:cxnSpLocks noChangeShapeType="1"/>
          </p:cNvCxnSpPr>
          <p:nvPr/>
        </p:nvCxnSpPr>
        <p:spPr bwMode="auto">
          <a:xfrm>
            <a:off x="251520" y="4797157"/>
            <a:ext cx="8640000" cy="1587"/>
          </a:xfrm>
          <a:prstGeom prst="line">
            <a:avLst/>
          </a:prstGeom>
          <a:noFill/>
          <a:ln w="9525" algn="ctr">
            <a:solidFill>
              <a:srgbClr val="00B0F0"/>
            </a:solidFill>
            <a:prstDash val="dash"/>
            <a:round/>
            <a:headEnd/>
            <a:tailEnd/>
          </a:ln>
        </p:spPr>
      </p:cxnSp>
      <p:cxnSp>
        <p:nvCxnSpPr>
          <p:cNvPr id="14" name="直線コネクタ 13"/>
          <p:cNvCxnSpPr>
            <a:cxnSpLocks noChangeShapeType="1"/>
          </p:cNvCxnSpPr>
          <p:nvPr/>
        </p:nvCxnSpPr>
        <p:spPr bwMode="auto">
          <a:xfrm>
            <a:off x="251520" y="5517237"/>
            <a:ext cx="8640000" cy="1587"/>
          </a:xfrm>
          <a:prstGeom prst="line">
            <a:avLst/>
          </a:prstGeom>
          <a:noFill/>
          <a:ln w="9525" algn="ctr">
            <a:solidFill>
              <a:srgbClr val="00B0F0"/>
            </a:solidFill>
            <a:prstDash val="dash"/>
            <a:round/>
            <a:headEnd/>
            <a:tailEnd/>
          </a:ln>
        </p:spPr>
      </p:cxnSp>
      <p:sp>
        <p:nvSpPr>
          <p:cNvPr id="15" name="スライド番号プレースホルダ 5"/>
          <p:cNvSpPr>
            <a:spLocks noGrp="1"/>
          </p:cNvSpPr>
          <p:nvPr>
            <p:ph type="sldNum" sz="quarter" idx="12"/>
          </p:nvPr>
        </p:nvSpPr>
        <p:spPr>
          <a:xfrm>
            <a:off x="7030915" y="6597651"/>
            <a:ext cx="2133600" cy="260350"/>
          </a:xfrm>
          <a:noFill/>
        </p:spPr>
        <p:txBody>
          <a:bodyPr/>
          <a:lstStyle/>
          <a:p>
            <a:fld id="{0CF6D272-2EC7-4B93-9ED6-324B48E2B84A}" type="slidenum">
              <a:rPr lang="en-US" altLang="ja-JP" smtClean="0">
                <a:solidFill>
                  <a:srgbClr val="000000"/>
                </a:solidFill>
              </a:rPr>
              <a:pPr/>
              <a:t>2</a:t>
            </a:fld>
            <a:endParaRPr lang="en-US" altLang="ja-JP" dirty="0" smtClean="0">
              <a:solidFill>
                <a:srgbClr val="000000"/>
              </a:solidFill>
            </a:endParaRPr>
          </a:p>
        </p:txBody>
      </p:sp>
    </p:spTree>
    <p:extLst>
      <p:ext uri="{BB962C8B-B14F-4D97-AF65-F5344CB8AC3E}">
        <p14:creationId xmlns:p14="http://schemas.microsoft.com/office/powerpoint/2010/main" val="20692840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p:cNvSpPr>
            <a:spLocks noChangeArrowheads="1"/>
          </p:cNvSpPr>
          <p:nvPr/>
        </p:nvSpPr>
        <p:spPr bwMode="auto">
          <a:xfrm>
            <a:off x="907816" y="673653"/>
            <a:ext cx="7416824" cy="394859"/>
          </a:xfrm>
          <a:prstGeom prst="bevel">
            <a:avLst>
              <a:gd name="adj" fmla="val 12500"/>
            </a:avLst>
          </a:prstGeom>
          <a:solidFill>
            <a:srgbClr val="FFFF99"/>
          </a:solidFill>
          <a:ln w="9525">
            <a:solidFill>
              <a:srgbClr val="000000"/>
            </a:solidFill>
            <a:miter lim="800000"/>
            <a:headEnd/>
            <a:tailEnd/>
          </a:ln>
        </p:spPr>
        <p:txBody>
          <a:bodyPr wrap="square" lIns="65676" tIns="32838" rIns="65676" bIns="32838" anchor="ctr">
            <a:spAutoFit/>
          </a:bodyPr>
          <a:lstStyle/>
          <a:p>
            <a:pPr algn="ctr" defTabSz="656760" fontAlgn="base">
              <a:spcBef>
                <a:spcPct val="0"/>
              </a:spcBef>
              <a:spcAft>
                <a:spcPct val="0"/>
              </a:spcAft>
              <a:defRPr/>
            </a:pPr>
            <a:r>
              <a:rPr kumimoji="0" lang="ja-JP" altLang="en-US" sz="1500" b="1" kern="0" dirty="0" smtClean="0">
                <a:solidFill>
                  <a:srgbClr val="2D2D8A">
                    <a:lumMod val="75000"/>
                  </a:srgbClr>
                </a:solidFill>
                <a:latin typeface="ＭＳ Ｐゴシック"/>
              </a:rPr>
              <a:t>平成</a:t>
            </a:r>
            <a:r>
              <a:rPr kumimoji="0" lang="ja-JP" altLang="en-US" sz="1500" b="1" kern="0" dirty="0">
                <a:solidFill>
                  <a:srgbClr val="2D2D8A">
                    <a:lumMod val="75000"/>
                  </a:srgbClr>
                </a:solidFill>
                <a:latin typeface="ＭＳ Ｐゴシック"/>
              </a:rPr>
              <a:t>２４年度　</a:t>
            </a:r>
            <a:r>
              <a:rPr kumimoji="0" lang="ja-JP" altLang="en-US" sz="1500" b="1" kern="0" dirty="0" smtClean="0">
                <a:solidFill>
                  <a:srgbClr val="2D2D8A">
                    <a:lumMod val="75000"/>
                  </a:srgbClr>
                </a:solidFill>
                <a:latin typeface="ＭＳ Ｐゴシック"/>
              </a:rPr>
              <a:t>都道府県・市区町村における障害者虐待事例への対応状況等（調査結果）</a:t>
            </a:r>
            <a:endParaRPr kumimoji="0" lang="ja-JP" altLang="en-US" sz="1500" b="1" kern="0" dirty="0">
              <a:solidFill>
                <a:srgbClr val="2D2D8A">
                  <a:lumMod val="75000"/>
                </a:srgbClr>
              </a:solidFill>
              <a:latin typeface="ＭＳ Ｐゴシック"/>
            </a:endParaRPr>
          </a:p>
        </p:txBody>
      </p:sp>
      <p:sp>
        <p:nvSpPr>
          <p:cNvPr id="5" name="テキスト ボックス 4"/>
          <p:cNvSpPr txBox="1"/>
          <p:nvPr/>
        </p:nvSpPr>
        <p:spPr>
          <a:xfrm>
            <a:off x="115729" y="1140522"/>
            <a:ext cx="8928992" cy="1200329"/>
          </a:xfrm>
          <a:prstGeom prst="rect">
            <a:avLst/>
          </a:prstGeom>
          <a:noFill/>
          <a:ln>
            <a:solidFill>
              <a:schemeClr val="tx1"/>
            </a:solidFill>
          </a:ln>
        </p:spPr>
        <p:txBody>
          <a:bodyPr wrap="square" rtlCol="0">
            <a:spAutoFit/>
          </a:bodyPr>
          <a:lstStyle/>
          <a:p>
            <a:pPr defTabSz="919465" fontAlgn="base">
              <a:spcBef>
                <a:spcPct val="0"/>
              </a:spcBef>
              <a:spcAft>
                <a:spcPct val="0"/>
              </a:spcAft>
            </a:pPr>
            <a:r>
              <a:rPr lang="ja-JP" altLang="en-US" dirty="0" smtClean="0">
                <a:solidFill>
                  <a:prstClr val="black"/>
                </a:solidFill>
              </a:rPr>
              <a:t>○平成</a:t>
            </a:r>
            <a:r>
              <a:rPr lang="en-US" altLang="ja-JP" dirty="0" smtClean="0">
                <a:solidFill>
                  <a:prstClr val="black"/>
                </a:solidFill>
              </a:rPr>
              <a:t>24</a:t>
            </a:r>
            <a:r>
              <a:rPr lang="ja-JP" altLang="en-US" dirty="0" smtClean="0">
                <a:solidFill>
                  <a:prstClr val="black"/>
                </a:solidFill>
              </a:rPr>
              <a:t>年</a:t>
            </a:r>
            <a:r>
              <a:rPr lang="en-US" altLang="ja-JP" dirty="0" smtClean="0">
                <a:solidFill>
                  <a:prstClr val="black"/>
                </a:solidFill>
              </a:rPr>
              <a:t>10</a:t>
            </a:r>
            <a:r>
              <a:rPr lang="ja-JP" altLang="en-US" dirty="0" smtClean="0">
                <a:solidFill>
                  <a:prstClr val="black"/>
                </a:solidFill>
              </a:rPr>
              <a:t>月</a:t>
            </a:r>
            <a:r>
              <a:rPr lang="en-US" altLang="ja-JP" dirty="0" smtClean="0">
                <a:solidFill>
                  <a:prstClr val="black"/>
                </a:solidFill>
              </a:rPr>
              <a:t>1</a:t>
            </a:r>
            <a:r>
              <a:rPr lang="ja-JP" altLang="en-US" dirty="0" smtClean="0">
                <a:solidFill>
                  <a:prstClr val="black"/>
                </a:solidFill>
              </a:rPr>
              <a:t>日に障害者虐待防止法施行（養護者、施設等職員、使用者</a:t>
            </a:r>
            <a:r>
              <a:rPr lang="ja-JP" altLang="en-US" dirty="0">
                <a:solidFill>
                  <a:prstClr val="black"/>
                </a:solidFill>
              </a:rPr>
              <a:t>に</a:t>
            </a:r>
            <a:r>
              <a:rPr lang="ja-JP" altLang="en-US" dirty="0" smtClean="0">
                <a:solidFill>
                  <a:prstClr val="black"/>
                </a:solidFill>
              </a:rPr>
              <a:t>よる虐待）</a:t>
            </a:r>
            <a:endParaRPr lang="en-US" altLang="ja-JP" dirty="0" smtClean="0">
              <a:solidFill>
                <a:prstClr val="black"/>
              </a:solidFill>
            </a:endParaRPr>
          </a:p>
          <a:p>
            <a:pPr defTabSz="919465" fontAlgn="base">
              <a:spcBef>
                <a:spcPct val="0"/>
              </a:spcBef>
              <a:spcAft>
                <a:spcPct val="0"/>
              </a:spcAft>
            </a:pPr>
            <a:r>
              <a:rPr lang="ja-JP" altLang="en-US" dirty="0">
                <a:solidFill>
                  <a:prstClr val="black"/>
                </a:solidFill>
              </a:rPr>
              <a:t>　</a:t>
            </a:r>
            <a:r>
              <a:rPr lang="ja-JP" altLang="en-US" dirty="0" smtClean="0">
                <a:solidFill>
                  <a:prstClr val="black"/>
                </a:solidFill>
              </a:rPr>
              <a:t>→平成</a:t>
            </a:r>
            <a:r>
              <a:rPr lang="en-US" altLang="ja-JP" dirty="0" smtClean="0">
                <a:solidFill>
                  <a:prstClr val="black"/>
                </a:solidFill>
              </a:rPr>
              <a:t>25</a:t>
            </a:r>
            <a:r>
              <a:rPr lang="ja-JP" altLang="en-US" dirty="0" smtClean="0">
                <a:solidFill>
                  <a:prstClr val="black"/>
                </a:solidFill>
              </a:rPr>
              <a:t>年</a:t>
            </a:r>
            <a:r>
              <a:rPr lang="en-US" altLang="ja-JP" dirty="0" smtClean="0">
                <a:solidFill>
                  <a:prstClr val="black"/>
                </a:solidFill>
              </a:rPr>
              <a:t>3</a:t>
            </a:r>
            <a:r>
              <a:rPr lang="ja-JP" altLang="en-US" dirty="0" smtClean="0">
                <a:solidFill>
                  <a:prstClr val="black"/>
                </a:solidFill>
              </a:rPr>
              <a:t>月末までの半年間における養護者、施設職員等による虐待の状況につい て、</a:t>
            </a:r>
            <a:r>
              <a:rPr lang="en-US" altLang="ja-JP" dirty="0" smtClean="0">
                <a:solidFill>
                  <a:prstClr val="black"/>
                </a:solidFill>
              </a:rPr>
              <a:t/>
            </a:r>
            <a:br>
              <a:rPr lang="en-US" altLang="ja-JP" dirty="0" smtClean="0">
                <a:solidFill>
                  <a:prstClr val="black"/>
                </a:solidFill>
              </a:rPr>
            </a:br>
            <a:r>
              <a:rPr lang="ja-JP" altLang="en-US" dirty="0" smtClean="0">
                <a:solidFill>
                  <a:prstClr val="black"/>
                </a:solidFill>
              </a:rPr>
              <a:t>　　 都道府県経由で調査を実施。</a:t>
            </a:r>
            <a:endParaRPr lang="en-US" altLang="ja-JP" dirty="0" smtClean="0">
              <a:solidFill>
                <a:prstClr val="black"/>
              </a:solidFill>
            </a:endParaRPr>
          </a:p>
          <a:p>
            <a:pPr defTabSz="919465" fontAlgn="base">
              <a:spcBef>
                <a:spcPct val="0"/>
              </a:spcBef>
              <a:spcAft>
                <a:spcPct val="0"/>
              </a:spcAft>
            </a:pPr>
            <a:r>
              <a:rPr lang="ja-JP" altLang="en-US" dirty="0">
                <a:solidFill>
                  <a:prstClr val="black"/>
                </a:solidFill>
              </a:rPr>
              <a:t>　</a:t>
            </a:r>
            <a:r>
              <a:rPr lang="ja-JP" altLang="en-US" sz="1400" dirty="0" smtClean="0">
                <a:solidFill>
                  <a:prstClr val="black"/>
                </a:solidFill>
              </a:rPr>
              <a:t>　（</a:t>
            </a:r>
            <a:r>
              <a:rPr lang="en-US" altLang="ja-JP" sz="1400" dirty="0" smtClean="0">
                <a:solidFill>
                  <a:prstClr val="black"/>
                </a:solidFill>
              </a:rPr>
              <a:t>※</a:t>
            </a:r>
            <a:r>
              <a:rPr lang="ja-JP" altLang="en-US" sz="1400" dirty="0" smtClean="0">
                <a:solidFill>
                  <a:prstClr val="black"/>
                </a:solidFill>
              </a:rPr>
              <a:t>使用者による虐待については、６月に公表済み　（大臣官房地方課労働紛争処理業務室））</a:t>
            </a:r>
            <a:endParaRPr lang="en-US" altLang="ja-JP" sz="1400" dirty="0" smtClean="0">
              <a:solidFill>
                <a:prstClr val="black"/>
              </a:solidFill>
            </a:endParaRPr>
          </a:p>
        </p:txBody>
      </p:sp>
      <p:graphicFrame>
        <p:nvGraphicFramePr>
          <p:cNvPr id="6" name="表 5"/>
          <p:cNvGraphicFramePr>
            <a:graphicFrameLocks noGrp="1"/>
          </p:cNvGraphicFramePr>
          <p:nvPr>
            <p:extLst>
              <p:ext uri="{D42A27DB-BD31-4B8C-83A1-F6EECF244321}">
                <p14:modId xmlns:p14="http://schemas.microsoft.com/office/powerpoint/2010/main" val="3964354454"/>
              </p:ext>
            </p:extLst>
          </p:nvPr>
        </p:nvGraphicFramePr>
        <p:xfrm>
          <a:off x="115728" y="2436665"/>
          <a:ext cx="8928991" cy="3726413"/>
        </p:xfrm>
        <a:graphic>
          <a:graphicData uri="http://schemas.openxmlformats.org/drawingml/2006/table">
            <a:tbl>
              <a:tblPr>
                <a:tableStyleId>{5C22544A-7EE6-4342-B048-85BDC9FD1C3A}</a:tableStyleId>
              </a:tblPr>
              <a:tblGrid>
                <a:gridCol w="1814090"/>
                <a:gridCol w="2105957"/>
                <a:gridCol w="2085290"/>
                <a:gridCol w="694963"/>
                <a:gridCol w="1245576"/>
                <a:gridCol w="983115"/>
              </a:tblGrid>
              <a:tr h="636534">
                <a:tc rowSpan="2">
                  <a:txBody>
                    <a:bodyPr/>
                    <a:lstStyle/>
                    <a:p>
                      <a:pPr marL="378460" indent="635" algn="just">
                        <a:spcAft>
                          <a:spcPts val="0"/>
                        </a:spcAft>
                      </a:pPr>
                      <a:r>
                        <a:rPr lang="en-US" sz="1050" kern="100" dirty="0">
                          <a:effectLst/>
                        </a:rPr>
                        <a:t> </a:t>
                      </a:r>
                      <a:endParaRPr lang="ja-JP" sz="1050" kern="100" dirty="0">
                        <a:effectLst/>
                        <a:latin typeface="Century"/>
                        <a:ea typeface="ＭＳ ゴシック"/>
                        <a:cs typeface="Times New Roman"/>
                      </a:endParaRPr>
                    </a:p>
                  </a:txBody>
                  <a:tcPr marL="62865" marR="628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rowSpan="2">
                  <a:txBody>
                    <a:bodyPr/>
                    <a:lstStyle/>
                    <a:p>
                      <a:pPr algn="ctr">
                        <a:spcAft>
                          <a:spcPts val="0"/>
                        </a:spcAft>
                      </a:pPr>
                      <a:r>
                        <a:rPr lang="ja-JP" sz="1400" kern="100" dirty="0">
                          <a:effectLst/>
                        </a:rPr>
                        <a:t>養護者による</a:t>
                      </a:r>
                    </a:p>
                    <a:p>
                      <a:pPr algn="ctr">
                        <a:spcAft>
                          <a:spcPts val="0"/>
                        </a:spcAft>
                      </a:pPr>
                      <a:r>
                        <a:rPr lang="ja-JP" sz="1400" kern="100" dirty="0">
                          <a:effectLst/>
                        </a:rPr>
                        <a:t>障害者虐待</a:t>
                      </a:r>
                      <a:endParaRPr lang="ja-JP" sz="1400" kern="100" dirty="0">
                        <a:effectLst/>
                        <a:latin typeface="Century"/>
                        <a:ea typeface="ＭＳ ゴシック"/>
                        <a:cs typeface="Times New Roman"/>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rowSpan="2">
                  <a:txBody>
                    <a:bodyPr/>
                    <a:lstStyle/>
                    <a:p>
                      <a:pPr algn="ctr">
                        <a:spcAft>
                          <a:spcPts val="0"/>
                        </a:spcAft>
                      </a:pPr>
                      <a:r>
                        <a:rPr lang="ja-JP" sz="1400" kern="100" dirty="0">
                          <a:effectLst/>
                        </a:rPr>
                        <a:t>障害者福祉施設従事者等</a:t>
                      </a:r>
                    </a:p>
                    <a:p>
                      <a:pPr algn="ctr">
                        <a:spcAft>
                          <a:spcPts val="0"/>
                        </a:spcAft>
                      </a:pPr>
                      <a:r>
                        <a:rPr lang="ja-JP" sz="1400" kern="100" dirty="0">
                          <a:effectLst/>
                        </a:rPr>
                        <a:t>による障害者虐待</a:t>
                      </a:r>
                      <a:endParaRPr lang="ja-JP" sz="1400" kern="100" dirty="0">
                        <a:effectLst/>
                        <a:latin typeface="Century"/>
                        <a:ea typeface="ＭＳ ゴシック"/>
                        <a:cs typeface="Times New Roman"/>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gridSpan="3">
                  <a:txBody>
                    <a:bodyPr/>
                    <a:lstStyle/>
                    <a:p>
                      <a:pPr algn="ctr">
                        <a:spcAft>
                          <a:spcPts val="0"/>
                        </a:spcAft>
                      </a:pPr>
                      <a:r>
                        <a:rPr lang="ja-JP" sz="1400" kern="100" dirty="0">
                          <a:effectLst/>
                        </a:rPr>
                        <a:t>使用者による障害者虐待　</a:t>
                      </a:r>
                      <a:endParaRPr lang="ja-JP" sz="1400" kern="100" dirty="0">
                        <a:effectLst/>
                        <a:latin typeface="Century"/>
                        <a:ea typeface="ＭＳ ゴシック"/>
                        <a:cs typeface="Times New Roman"/>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FFFFCC"/>
                    </a:solidFill>
                  </a:tcPr>
                </a:tc>
                <a:tc hMerge="1">
                  <a:txBody>
                    <a:bodyPr/>
                    <a:lstStyle/>
                    <a:p>
                      <a:endParaRPr kumimoji="1" lang="ja-JP" altLang="en-US"/>
                    </a:p>
                  </a:txBody>
                  <a:tcPr/>
                </a:tc>
                <a:tc hMerge="1">
                  <a:txBody>
                    <a:bodyPr/>
                    <a:lstStyle/>
                    <a:p>
                      <a:endParaRPr kumimoji="1" lang="ja-JP" altLang="en-US"/>
                    </a:p>
                  </a:txBody>
                  <a:tcPr/>
                </a:tc>
              </a:tr>
              <a:tr h="730783">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en-US" sz="1050" kern="100" dirty="0">
                          <a:effectLst/>
                        </a:rPr>
                        <a:t> </a:t>
                      </a:r>
                      <a:endParaRPr lang="ja-JP" sz="1050" kern="100" dirty="0">
                        <a:effectLst/>
                      </a:endParaRPr>
                    </a:p>
                    <a:p>
                      <a:pPr algn="just">
                        <a:spcAft>
                          <a:spcPts val="0"/>
                        </a:spcAft>
                      </a:pPr>
                      <a:r>
                        <a:rPr lang="en-US" sz="1050" kern="100" dirty="0">
                          <a:effectLst/>
                        </a:rPr>
                        <a:t> </a:t>
                      </a:r>
                      <a:endParaRPr lang="ja-JP" sz="1050" kern="100" dirty="0">
                        <a:effectLst/>
                        <a:latin typeface="Century"/>
                        <a:ea typeface="ＭＳ ゴシック"/>
                        <a:cs typeface="Times New Roman"/>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gridSpan="2">
                  <a:txBody>
                    <a:bodyPr/>
                    <a:lstStyle/>
                    <a:p>
                      <a:pPr marL="533400" indent="-533400" algn="ctr">
                        <a:spcAft>
                          <a:spcPts val="0"/>
                        </a:spcAft>
                      </a:pPr>
                      <a:r>
                        <a:rPr lang="ja-JP" sz="1200" kern="100" dirty="0">
                          <a:effectLst/>
                        </a:rPr>
                        <a:t>（参考）都道府県労働局の対応</a:t>
                      </a:r>
                      <a:endParaRPr lang="ja-JP" sz="1200" kern="100" dirty="0">
                        <a:effectLst/>
                        <a:latin typeface="Century"/>
                        <a:ea typeface="ＭＳ ゴシック"/>
                        <a:cs typeface="Times New Roman"/>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solidFill>
                  </a:tcPr>
                </a:tc>
                <a:tc hMerge="1">
                  <a:txBody>
                    <a:bodyPr/>
                    <a:lstStyle/>
                    <a:p>
                      <a:endParaRPr kumimoji="1" lang="ja-JP" altLang="en-US"/>
                    </a:p>
                  </a:txBody>
                  <a:tcPr/>
                </a:tc>
              </a:tr>
              <a:tr h="730783">
                <a:tc>
                  <a:txBody>
                    <a:bodyPr/>
                    <a:lstStyle/>
                    <a:p>
                      <a:pPr algn="just">
                        <a:spcAft>
                          <a:spcPts val="0"/>
                        </a:spcAft>
                      </a:pPr>
                      <a:r>
                        <a:rPr lang="ja-JP" sz="1600" kern="100" dirty="0">
                          <a:effectLst/>
                        </a:rPr>
                        <a:t>市区町村等への</a:t>
                      </a:r>
                    </a:p>
                    <a:p>
                      <a:pPr algn="just">
                        <a:spcAft>
                          <a:spcPts val="0"/>
                        </a:spcAft>
                      </a:pPr>
                      <a:r>
                        <a:rPr lang="ja-JP" sz="1600" kern="100" dirty="0">
                          <a:effectLst/>
                        </a:rPr>
                        <a:t>相談・通報件数</a:t>
                      </a:r>
                      <a:endParaRPr lang="ja-JP" sz="1600" kern="100" dirty="0">
                        <a:effectLst/>
                        <a:latin typeface="Century"/>
                        <a:ea typeface="ＭＳ ゴシック"/>
                        <a:cs typeface="Times New Roman"/>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a:spcAft>
                          <a:spcPts val="0"/>
                        </a:spcAft>
                      </a:pPr>
                      <a:r>
                        <a:rPr lang="en-US" sz="1600" kern="100" dirty="0">
                          <a:effectLst/>
                        </a:rPr>
                        <a:t>3,260</a:t>
                      </a:r>
                      <a:r>
                        <a:rPr lang="ja-JP" sz="1600" kern="100" dirty="0">
                          <a:effectLst/>
                        </a:rPr>
                        <a:t>件</a:t>
                      </a:r>
                      <a:endParaRPr lang="ja-JP" sz="1600" kern="100" dirty="0">
                        <a:effectLst/>
                        <a:latin typeface="Century"/>
                        <a:ea typeface="ＭＳ ゴシック"/>
                        <a:cs typeface="Times New Roman"/>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a:spcAft>
                          <a:spcPts val="0"/>
                        </a:spcAft>
                      </a:pPr>
                      <a:r>
                        <a:rPr lang="en-US" sz="1600" kern="100" dirty="0">
                          <a:effectLst/>
                        </a:rPr>
                        <a:t>939</a:t>
                      </a:r>
                      <a:r>
                        <a:rPr lang="ja-JP" sz="1600" kern="100" dirty="0">
                          <a:effectLst/>
                        </a:rPr>
                        <a:t>件</a:t>
                      </a:r>
                      <a:endParaRPr lang="ja-JP" sz="1600" kern="100" dirty="0">
                        <a:effectLst/>
                        <a:latin typeface="Century"/>
                        <a:ea typeface="ＭＳ ゴシック"/>
                        <a:cs typeface="Times New Roman"/>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a:spcAft>
                          <a:spcPts val="0"/>
                        </a:spcAft>
                      </a:pPr>
                      <a:r>
                        <a:rPr lang="en-US" sz="1600" kern="100" dirty="0">
                          <a:effectLst/>
                        </a:rPr>
                        <a:t>303</a:t>
                      </a:r>
                      <a:r>
                        <a:rPr lang="ja-JP" sz="1600" kern="100" dirty="0">
                          <a:effectLst/>
                        </a:rPr>
                        <a:t>件</a:t>
                      </a:r>
                      <a:endParaRPr lang="ja-JP" sz="1600" kern="100" dirty="0">
                        <a:effectLst/>
                        <a:latin typeface="Century"/>
                        <a:ea typeface="ＭＳ ゴシック"/>
                        <a:cs typeface="Times New Roman"/>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rowSpan="2">
                  <a:txBody>
                    <a:bodyPr/>
                    <a:lstStyle/>
                    <a:p>
                      <a:pPr algn="ctr">
                        <a:spcAft>
                          <a:spcPts val="0"/>
                        </a:spcAft>
                      </a:pPr>
                      <a:r>
                        <a:rPr lang="ja-JP" sz="1600" kern="100" dirty="0">
                          <a:effectLst/>
                        </a:rPr>
                        <a:t>虐待判断</a:t>
                      </a:r>
                    </a:p>
                    <a:p>
                      <a:pPr algn="ctr">
                        <a:spcAft>
                          <a:spcPts val="0"/>
                        </a:spcAft>
                      </a:pPr>
                      <a:r>
                        <a:rPr lang="ja-JP" sz="1600" kern="100" dirty="0">
                          <a:effectLst/>
                        </a:rPr>
                        <a:t>件数</a:t>
                      </a:r>
                    </a:p>
                    <a:p>
                      <a:pPr algn="ctr">
                        <a:spcAft>
                          <a:spcPts val="0"/>
                        </a:spcAft>
                      </a:pPr>
                      <a:r>
                        <a:rPr lang="ja-JP" sz="1600" kern="100" dirty="0">
                          <a:effectLst/>
                        </a:rPr>
                        <a:t>（事業所数）</a:t>
                      </a:r>
                      <a:endParaRPr lang="ja-JP" sz="1600" kern="100" dirty="0">
                        <a:effectLst/>
                        <a:latin typeface="Century"/>
                        <a:ea typeface="ＭＳ ゴシック"/>
                        <a:cs typeface="Times New Roman"/>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solidFill>
                  </a:tcPr>
                </a:tc>
                <a:tc rowSpan="2">
                  <a:txBody>
                    <a:bodyPr/>
                    <a:lstStyle/>
                    <a:p>
                      <a:pPr algn="ctr">
                        <a:spcAft>
                          <a:spcPts val="0"/>
                        </a:spcAft>
                      </a:pPr>
                      <a:r>
                        <a:rPr lang="en-US" sz="1600" kern="100" dirty="0">
                          <a:effectLst/>
                        </a:rPr>
                        <a:t>133</a:t>
                      </a:r>
                      <a:r>
                        <a:rPr lang="ja-JP" sz="1600" kern="100" dirty="0">
                          <a:effectLst/>
                        </a:rPr>
                        <a:t>件</a:t>
                      </a:r>
                      <a:endParaRPr lang="ja-JP" sz="1600" kern="100" dirty="0">
                        <a:effectLst/>
                        <a:latin typeface="Century"/>
                        <a:ea typeface="ＭＳ ゴシック"/>
                        <a:cs typeface="Times New Roman"/>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solidFill>
                  </a:tcPr>
                </a:tc>
              </a:tr>
              <a:tr h="730783">
                <a:tc>
                  <a:txBody>
                    <a:bodyPr/>
                    <a:lstStyle/>
                    <a:p>
                      <a:pPr algn="just">
                        <a:spcAft>
                          <a:spcPts val="0"/>
                        </a:spcAft>
                      </a:pPr>
                      <a:r>
                        <a:rPr lang="ja-JP" sz="1600" kern="100" dirty="0">
                          <a:effectLst/>
                        </a:rPr>
                        <a:t>市区町村等による</a:t>
                      </a:r>
                    </a:p>
                    <a:p>
                      <a:pPr algn="just">
                        <a:spcAft>
                          <a:spcPts val="0"/>
                        </a:spcAft>
                      </a:pPr>
                      <a:r>
                        <a:rPr lang="ja-JP" sz="1600" kern="100" dirty="0">
                          <a:effectLst/>
                        </a:rPr>
                        <a:t>虐待判断件数</a:t>
                      </a:r>
                      <a:endParaRPr lang="ja-JP" sz="1600" kern="100" dirty="0">
                        <a:effectLst/>
                        <a:latin typeface="Century"/>
                        <a:ea typeface="ＭＳ ゴシック"/>
                        <a:cs typeface="Times New Roman"/>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a:spcAft>
                          <a:spcPts val="0"/>
                        </a:spcAft>
                      </a:pPr>
                      <a:r>
                        <a:rPr lang="en-US" sz="1600" kern="100" dirty="0">
                          <a:effectLst/>
                        </a:rPr>
                        <a:t>1,311</a:t>
                      </a:r>
                      <a:r>
                        <a:rPr lang="ja-JP" sz="1600" kern="100" dirty="0">
                          <a:effectLst/>
                        </a:rPr>
                        <a:t>件</a:t>
                      </a:r>
                      <a:endParaRPr lang="ja-JP" sz="1600" kern="100" dirty="0">
                        <a:effectLst/>
                        <a:latin typeface="Century"/>
                        <a:ea typeface="ＭＳ ゴシック"/>
                        <a:cs typeface="Times New Roman"/>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a:spcAft>
                          <a:spcPts val="0"/>
                        </a:spcAft>
                      </a:pPr>
                      <a:r>
                        <a:rPr lang="en-US" sz="1600" kern="100" dirty="0">
                          <a:effectLst/>
                        </a:rPr>
                        <a:t>80</a:t>
                      </a:r>
                      <a:r>
                        <a:rPr lang="ja-JP" sz="1600" kern="100" dirty="0">
                          <a:effectLst/>
                        </a:rPr>
                        <a:t>件</a:t>
                      </a:r>
                      <a:endParaRPr lang="ja-JP" sz="1600" kern="100" dirty="0">
                        <a:effectLst/>
                        <a:latin typeface="Century"/>
                        <a:ea typeface="ＭＳ ゴシック"/>
                        <a:cs typeface="Times New Roman"/>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rowSpan="2">
                  <a:txBody>
                    <a:bodyPr/>
                    <a:lstStyle/>
                    <a:p>
                      <a:pPr algn="ctr">
                        <a:spcAft>
                          <a:spcPts val="0"/>
                        </a:spcAft>
                      </a:pPr>
                      <a:r>
                        <a:rPr lang="en-US" sz="1600" kern="100" dirty="0">
                          <a:effectLst/>
                        </a:rPr>
                        <a:t> </a:t>
                      </a:r>
                      <a:endParaRPr lang="ja-JP" sz="1600" kern="100" dirty="0">
                        <a:effectLst/>
                        <a:latin typeface="Century"/>
                        <a:ea typeface="ＭＳ ゴシック"/>
                        <a:cs typeface="Times New Roman"/>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solidFill>
                        <a:schemeClr val="tx1"/>
                      </a:solidFill>
                      <a:prstDash val="solid"/>
                      <a:round/>
                      <a:headEnd type="none" w="med" len="med"/>
                      <a:tailEnd type="none" w="med" len="med"/>
                    </a:lnBlToTr>
                    <a:solidFill>
                      <a:srgbClr val="FFFFCC"/>
                    </a:solidFill>
                  </a:tcPr>
                </a:tc>
                <a:tc vMerge="1">
                  <a:txBody>
                    <a:bodyPr/>
                    <a:lstStyle/>
                    <a:p>
                      <a:endParaRPr kumimoji="1" lang="ja-JP" altLang="en-US"/>
                    </a:p>
                  </a:txBody>
                  <a:tcPr/>
                </a:tc>
                <a:tc vMerge="1">
                  <a:txBody>
                    <a:bodyPr/>
                    <a:lstStyle/>
                    <a:p>
                      <a:endParaRPr kumimoji="1" lang="ja-JP" altLang="en-US"/>
                    </a:p>
                  </a:txBody>
                  <a:tcPr/>
                </a:tc>
              </a:tr>
              <a:tr h="897530">
                <a:tc>
                  <a:txBody>
                    <a:bodyPr/>
                    <a:lstStyle/>
                    <a:p>
                      <a:pPr algn="l">
                        <a:spcAft>
                          <a:spcPts val="0"/>
                        </a:spcAft>
                      </a:pPr>
                      <a:r>
                        <a:rPr lang="ja-JP" sz="1600" kern="100" dirty="0">
                          <a:effectLst/>
                        </a:rPr>
                        <a:t>被虐待者数</a:t>
                      </a:r>
                      <a:endParaRPr lang="ja-JP" sz="1600" kern="100" dirty="0">
                        <a:effectLst/>
                        <a:latin typeface="Century"/>
                        <a:ea typeface="ＭＳ ゴシック"/>
                        <a:cs typeface="Times New Roman"/>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a:spcAft>
                          <a:spcPts val="0"/>
                        </a:spcAft>
                      </a:pPr>
                      <a:r>
                        <a:rPr lang="en-US" sz="1600" kern="100" dirty="0">
                          <a:effectLst/>
                        </a:rPr>
                        <a:t>1,329</a:t>
                      </a:r>
                      <a:r>
                        <a:rPr lang="ja-JP" sz="1600" kern="100" dirty="0">
                          <a:effectLst/>
                        </a:rPr>
                        <a:t>人</a:t>
                      </a:r>
                      <a:endParaRPr lang="ja-JP" sz="1600" kern="100" dirty="0">
                        <a:effectLst/>
                        <a:latin typeface="Century"/>
                        <a:ea typeface="ＭＳ ゴシック"/>
                        <a:cs typeface="Times New Roman"/>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a:spcAft>
                          <a:spcPts val="0"/>
                        </a:spcAft>
                      </a:pPr>
                      <a:r>
                        <a:rPr lang="en-US" sz="1600" kern="100" dirty="0">
                          <a:effectLst/>
                        </a:rPr>
                        <a:t>176</a:t>
                      </a:r>
                      <a:r>
                        <a:rPr lang="ja-JP" sz="1600" kern="100" dirty="0">
                          <a:effectLst/>
                        </a:rPr>
                        <a:t>人</a:t>
                      </a:r>
                      <a:endParaRPr lang="ja-JP" sz="1600" kern="100" dirty="0">
                        <a:effectLst/>
                        <a:latin typeface="Century"/>
                        <a:ea typeface="ＭＳ ゴシック"/>
                        <a:cs typeface="Times New Roman"/>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vMerge="1">
                  <a:txBody>
                    <a:bodyPr/>
                    <a:lstStyle/>
                    <a:p>
                      <a:endParaRPr kumimoji="1" lang="ja-JP" altLang="en-US"/>
                    </a:p>
                  </a:txBody>
                  <a:tcPr/>
                </a:tc>
                <a:tc>
                  <a:txBody>
                    <a:bodyPr/>
                    <a:lstStyle/>
                    <a:p>
                      <a:pPr algn="ctr">
                        <a:spcAft>
                          <a:spcPts val="0"/>
                        </a:spcAft>
                      </a:pPr>
                      <a:r>
                        <a:rPr lang="ja-JP" sz="1600" kern="100" dirty="0">
                          <a:effectLst/>
                        </a:rPr>
                        <a:t>被虐待者数</a:t>
                      </a:r>
                      <a:endParaRPr lang="ja-JP" sz="1600" kern="100" dirty="0">
                        <a:effectLst/>
                        <a:latin typeface="Century"/>
                        <a:ea typeface="ＭＳ ゴシック"/>
                        <a:cs typeface="Times New Roman"/>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solidFill>
                  </a:tcPr>
                </a:tc>
                <a:tc>
                  <a:txBody>
                    <a:bodyPr/>
                    <a:lstStyle/>
                    <a:p>
                      <a:pPr algn="ctr">
                        <a:spcAft>
                          <a:spcPts val="0"/>
                        </a:spcAft>
                      </a:pPr>
                      <a:r>
                        <a:rPr lang="en-US" sz="1600" kern="100" dirty="0" smtClean="0">
                          <a:effectLst/>
                        </a:rPr>
                        <a:t>194</a:t>
                      </a:r>
                      <a:r>
                        <a:rPr lang="ja-JP" sz="1600" kern="100" dirty="0" smtClean="0">
                          <a:effectLst/>
                        </a:rPr>
                        <a:t>人</a:t>
                      </a:r>
                      <a:endParaRPr lang="en-US" altLang="ja-JP" sz="1600" kern="100" dirty="0" smtClean="0">
                        <a:effectLst/>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solidFill>
                  </a:tcPr>
                </a:tc>
              </a:tr>
            </a:tbl>
          </a:graphicData>
        </a:graphic>
      </p:graphicFrame>
      <p:sp>
        <p:nvSpPr>
          <p:cNvPr id="7" name="Rectangle 1"/>
          <p:cNvSpPr>
            <a:spLocks noChangeArrowheads="1"/>
          </p:cNvSpPr>
          <p:nvPr/>
        </p:nvSpPr>
        <p:spPr bwMode="auto">
          <a:xfrm>
            <a:off x="97980" y="6165503"/>
            <a:ext cx="8964488" cy="6924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ja-JP" altLang="ja-JP" sz="1300" b="1" dirty="0" smtClean="0">
                <a:solidFill>
                  <a:prstClr val="black"/>
                </a:solidFill>
                <a:latin typeface="ＭＳ Ｐゴシック"/>
                <a:cs typeface="Times New Roman" pitchFamily="18" charset="0"/>
              </a:rPr>
              <a:t>【</a:t>
            </a:r>
            <a:r>
              <a:rPr lang="ja-JP" altLang="en-US" sz="1300" b="1" dirty="0" smtClean="0">
                <a:solidFill>
                  <a:prstClr val="black"/>
                </a:solidFill>
                <a:latin typeface="ＭＳ Ｐゴシック"/>
                <a:cs typeface="Times New Roman" pitchFamily="18" charset="0"/>
              </a:rPr>
              <a:t>調査結果（全体像）</a:t>
            </a:r>
            <a:r>
              <a:rPr lang="ja-JP" altLang="ja-JP" sz="1300" b="1" dirty="0" smtClean="0">
                <a:solidFill>
                  <a:prstClr val="black"/>
                </a:solidFill>
                <a:latin typeface="ＭＳ Ｐゴシック"/>
                <a:cs typeface="Times New Roman" pitchFamily="18" charset="0"/>
              </a:rPr>
              <a:t>】</a:t>
            </a:r>
            <a:endParaRPr lang="ja-JP" altLang="ja-JP" sz="1300" dirty="0" smtClean="0">
              <a:solidFill>
                <a:prstClr val="black"/>
              </a:solidFill>
              <a:latin typeface="ＭＳ Ｐゴシック"/>
              <a:cs typeface="ＭＳ Ｐゴシック" pitchFamily="50" charset="-128"/>
            </a:endParaRPr>
          </a:p>
          <a:p>
            <a:pPr eaLnBrk="0" fontAlgn="base" hangingPunct="0">
              <a:spcBef>
                <a:spcPct val="0"/>
              </a:spcBef>
              <a:spcAft>
                <a:spcPct val="0"/>
              </a:spcAft>
              <a:buFontTx/>
              <a:buChar char="•"/>
            </a:pPr>
            <a:r>
              <a:rPr lang="ja-JP" altLang="en-US" sz="1300" dirty="0" smtClean="0">
                <a:solidFill>
                  <a:prstClr val="black"/>
                </a:solidFill>
                <a:latin typeface="ＭＳ Ｐゴシック"/>
                <a:cs typeface="Times New Roman" pitchFamily="18" charset="0"/>
              </a:rPr>
              <a:t>　上記は、障害者虐待防止法の施行（平成</a:t>
            </a:r>
            <a:r>
              <a:rPr lang="en-US" altLang="ja-JP" sz="1300" dirty="0" smtClean="0">
                <a:solidFill>
                  <a:prstClr val="black"/>
                </a:solidFill>
                <a:latin typeface="ＭＳ Ｐゴシック"/>
                <a:cs typeface="Times New Roman" pitchFamily="18" charset="0"/>
              </a:rPr>
              <a:t>24</a:t>
            </a:r>
            <a:r>
              <a:rPr lang="ja-JP" altLang="en-US" sz="1300" dirty="0" smtClean="0">
                <a:solidFill>
                  <a:prstClr val="black"/>
                </a:solidFill>
                <a:latin typeface="ＭＳ Ｐゴシック"/>
                <a:cs typeface="Times New Roman" pitchFamily="18" charset="0"/>
              </a:rPr>
              <a:t>年</a:t>
            </a:r>
            <a:r>
              <a:rPr lang="en-US" altLang="ja-JP" sz="1300" dirty="0" smtClean="0">
                <a:solidFill>
                  <a:prstClr val="black"/>
                </a:solidFill>
                <a:latin typeface="ＭＳ Ｐゴシック"/>
                <a:cs typeface="Times New Roman" pitchFamily="18" charset="0"/>
              </a:rPr>
              <a:t>10</a:t>
            </a:r>
            <a:r>
              <a:rPr lang="ja-JP" altLang="en-US" sz="1300" dirty="0" smtClean="0">
                <a:solidFill>
                  <a:prstClr val="black"/>
                </a:solidFill>
                <a:latin typeface="ＭＳ Ｐゴシック"/>
                <a:cs typeface="Times New Roman" pitchFamily="18" charset="0"/>
              </a:rPr>
              <a:t>月１日）から平成</a:t>
            </a:r>
            <a:r>
              <a:rPr lang="en-US" altLang="ja-JP" sz="1300" dirty="0" smtClean="0">
                <a:solidFill>
                  <a:prstClr val="black"/>
                </a:solidFill>
                <a:latin typeface="ＭＳ Ｐゴシック"/>
                <a:cs typeface="Times New Roman" pitchFamily="18" charset="0"/>
              </a:rPr>
              <a:t>25</a:t>
            </a:r>
            <a:r>
              <a:rPr lang="ja-JP" altLang="en-US" sz="1300" dirty="0" smtClean="0">
                <a:solidFill>
                  <a:prstClr val="black"/>
                </a:solidFill>
                <a:latin typeface="ＭＳ Ｐゴシック"/>
                <a:cs typeface="Times New Roman" pitchFamily="18" charset="0"/>
              </a:rPr>
              <a:t>年</a:t>
            </a:r>
            <a:r>
              <a:rPr lang="en-US" altLang="ja-JP" sz="1300" dirty="0" smtClean="0">
                <a:solidFill>
                  <a:prstClr val="black"/>
                </a:solidFill>
                <a:latin typeface="ＭＳ Ｐゴシック"/>
                <a:cs typeface="Times New Roman" pitchFamily="18" charset="0"/>
              </a:rPr>
              <a:t>3</a:t>
            </a:r>
            <a:r>
              <a:rPr lang="ja-JP" altLang="en-US" sz="1300" dirty="0" smtClean="0">
                <a:solidFill>
                  <a:prstClr val="black"/>
                </a:solidFill>
                <a:latin typeface="ＭＳ Ｐゴシック"/>
                <a:cs typeface="Times New Roman" pitchFamily="18" charset="0"/>
              </a:rPr>
              <a:t>月</a:t>
            </a:r>
            <a:r>
              <a:rPr lang="en-US" altLang="ja-JP" sz="1300" dirty="0" smtClean="0">
                <a:solidFill>
                  <a:prstClr val="black"/>
                </a:solidFill>
                <a:latin typeface="ＭＳ Ｐゴシック"/>
                <a:cs typeface="Times New Roman" pitchFamily="18" charset="0"/>
              </a:rPr>
              <a:t>31</a:t>
            </a:r>
            <a:r>
              <a:rPr lang="ja-JP" altLang="en-US" sz="1300" dirty="0" smtClean="0">
                <a:solidFill>
                  <a:prstClr val="black"/>
                </a:solidFill>
                <a:latin typeface="ＭＳ Ｐゴシック"/>
                <a:cs typeface="Times New Roman" pitchFamily="18" charset="0"/>
              </a:rPr>
              <a:t>日までに虐待と判断された事例を集計したもの。</a:t>
            </a:r>
            <a:endParaRPr lang="ja-JP" altLang="en-US" sz="1300" dirty="0" smtClean="0">
              <a:solidFill>
                <a:prstClr val="black"/>
              </a:solidFill>
              <a:latin typeface="ＭＳ Ｐゴシック"/>
              <a:cs typeface="ＭＳ Ｐゴシック" pitchFamily="50" charset="-128"/>
            </a:endParaRPr>
          </a:p>
          <a:p>
            <a:pPr eaLnBrk="0" fontAlgn="base" hangingPunct="0">
              <a:spcBef>
                <a:spcPct val="0"/>
              </a:spcBef>
              <a:spcAft>
                <a:spcPct val="0"/>
              </a:spcAft>
              <a:buFontTx/>
              <a:buChar char="•"/>
            </a:pPr>
            <a:r>
              <a:rPr lang="ja-JP" altLang="en-US" sz="1300" dirty="0" smtClean="0">
                <a:solidFill>
                  <a:prstClr val="black"/>
                </a:solidFill>
                <a:latin typeface="ＭＳ Ｐゴシック"/>
                <a:cs typeface="Times New Roman" pitchFamily="18" charset="0"/>
              </a:rPr>
              <a:t>　都道府県労働局の対応については、平成</a:t>
            </a:r>
            <a:r>
              <a:rPr lang="en-US" altLang="ja-JP" sz="1300" dirty="0" smtClean="0">
                <a:solidFill>
                  <a:prstClr val="black"/>
                </a:solidFill>
                <a:latin typeface="ＭＳ Ｐゴシック"/>
                <a:cs typeface="Times New Roman" pitchFamily="18" charset="0"/>
              </a:rPr>
              <a:t>25</a:t>
            </a:r>
            <a:r>
              <a:rPr lang="ja-JP" altLang="en-US" sz="1300" dirty="0" smtClean="0">
                <a:solidFill>
                  <a:prstClr val="black"/>
                </a:solidFill>
                <a:latin typeface="ＭＳ Ｐゴシック"/>
                <a:cs typeface="Times New Roman" pitchFamily="18" charset="0"/>
              </a:rPr>
              <a:t>年</a:t>
            </a:r>
            <a:r>
              <a:rPr lang="en-US" altLang="ja-JP" sz="1300" dirty="0" smtClean="0">
                <a:solidFill>
                  <a:prstClr val="black"/>
                </a:solidFill>
                <a:latin typeface="ＭＳ Ｐゴシック"/>
                <a:cs typeface="Times New Roman" pitchFamily="18" charset="0"/>
              </a:rPr>
              <a:t>6</a:t>
            </a:r>
            <a:r>
              <a:rPr lang="ja-JP" altLang="en-US" sz="1300" dirty="0" smtClean="0">
                <a:solidFill>
                  <a:prstClr val="black"/>
                </a:solidFill>
                <a:latin typeface="ＭＳ Ｐゴシック"/>
                <a:cs typeface="Times New Roman" pitchFamily="18" charset="0"/>
              </a:rPr>
              <a:t>月</a:t>
            </a:r>
            <a:r>
              <a:rPr lang="en-US" altLang="ja-JP" sz="1300" dirty="0" smtClean="0">
                <a:solidFill>
                  <a:prstClr val="black"/>
                </a:solidFill>
                <a:latin typeface="ＭＳ Ｐゴシック"/>
                <a:cs typeface="Times New Roman" pitchFamily="18" charset="0"/>
              </a:rPr>
              <a:t>28</a:t>
            </a:r>
            <a:r>
              <a:rPr lang="ja-JP" altLang="en-US" sz="1300" dirty="0" smtClean="0">
                <a:solidFill>
                  <a:prstClr val="black"/>
                </a:solidFill>
                <a:latin typeface="ＭＳ Ｐゴシック"/>
                <a:cs typeface="Times New Roman" pitchFamily="18" charset="0"/>
              </a:rPr>
              <a:t>日大臣官房地方課労働紛争処理業務室のデータを引用。</a:t>
            </a:r>
            <a:endParaRPr lang="ja-JP" altLang="en-US" sz="1300" dirty="0" smtClean="0">
              <a:solidFill>
                <a:prstClr val="black"/>
              </a:solidFill>
              <a:latin typeface="ＭＳ Ｐゴシック"/>
              <a:cs typeface="ＭＳ Ｐゴシック" pitchFamily="50" charset="-128"/>
            </a:endParaRPr>
          </a:p>
        </p:txBody>
      </p:sp>
      <p:cxnSp>
        <p:nvCxnSpPr>
          <p:cNvPr id="8" name="直線コネクタ 7"/>
          <p:cNvCxnSpPr/>
          <p:nvPr/>
        </p:nvCxnSpPr>
        <p:spPr>
          <a:xfrm flipH="1">
            <a:off x="6883982" y="3156748"/>
            <a:ext cx="496" cy="3006333"/>
          </a:xfrm>
          <a:prstGeom prst="line">
            <a:avLst/>
          </a:prstGeom>
        </p:spPr>
        <p:style>
          <a:lnRef idx="1">
            <a:schemeClr val="dk1"/>
          </a:lnRef>
          <a:fillRef idx="0">
            <a:schemeClr val="dk1"/>
          </a:fillRef>
          <a:effectRef idx="0">
            <a:schemeClr val="dk1"/>
          </a:effectRef>
          <a:fontRef idx="minor">
            <a:schemeClr val="tx1"/>
          </a:fontRef>
        </p:style>
      </p:cxnSp>
      <p:cxnSp>
        <p:nvCxnSpPr>
          <p:cNvPr id="9" name="直線コネクタ 8"/>
          <p:cNvCxnSpPr/>
          <p:nvPr/>
        </p:nvCxnSpPr>
        <p:spPr>
          <a:xfrm>
            <a:off x="6866718" y="3156742"/>
            <a:ext cx="2178000" cy="0"/>
          </a:xfrm>
          <a:prstGeom prst="line">
            <a:avLst/>
          </a:prstGeom>
        </p:spPr>
        <p:style>
          <a:lnRef idx="1">
            <a:schemeClr val="dk1"/>
          </a:lnRef>
          <a:fillRef idx="0">
            <a:schemeClr val="dk1"/>
          </a:fillRef>
          <a:effectRef idx="0">
            <a:schemeClr val="dk1"/>
          </a:effectRef>
          <a:fontRef idx="minor">
            <a:schemeClr val="tx1"/>
          </a:fontRef>
        </p:style>
      </p:cxnSp>
      <p:sp>
        <p:nvSpPr>
          <p:cNvPr id="10" name="角丸四角形 9"/>
          <p:cNvSpPr/>
          <p:nvPr/>
        </p:nvSpPr>
        <p:spPr>
          <a:xfrm>
            <a:off x="89139" y="9716"/>
            <a:ext cx="2917486" cy="504056"/>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fontAlgn="base">
              <a:spcBef>
                <a:spcPct val="0"/>
              </a:spcBef>
              <a:spcAft>
                <a:spcPct val="0"/>
              </a:spcAft>
            </a:pPr>
            <a:r>
              <a:rPr lang="ja-JP" altLang="en-US" sz="2400" b="1" dirty="0" smtClean="0">
                <a:solidFill>
                  <a:prstClr val="white"/>
                </a:solidFill>
              </a:rPr>
              <a:t>２</a:t>
            </a:r>
            <a:r>
              <a:rPr lang="ja-JP" altLang="en-US" sz="2400" b="1" dirty="0" smtClean="0">
                <a:solidFill>
                  <a:prstClr val="white"/>
                </a:solidFill>
              </a:rPr>
              <a:t>．</a:t>
            </a:r>
            <a:r>
              <a:rPr lang="ja-JP" altLang="en-US" sz="2400" b="1" dirty="0">
                <a:solidFill>
                  <a:prstClr val="white"/>
                </a:solidFill>
              </a:rPr>
              <a:t>法施行後</a:t>
            </a:r>
            <a:r>
              <a:rPr lang="ja-JP" altLang="en-US" sz="2400" b="1" dirty="0" smtClean="0">
                <a:solidFill>
                  <a:prstClr val="white"/>
                </a:solidFill>
              </a:rPr>
              <a:t>の状況</a:t>
            </a:r>
            <a:endParaRPr lang="en-US" altLang="ja-JP" sz="2400" b="1" dirty="0" smtClean="0">
              <a:solidFill>
                <a:prstClr val="white"/>
              </a:solidFill>
            </a:endParaRPr>
          </a:p>
        </p:txBody>
      </p:sp>
    </p:spTree>
    <p:extLst>
      <p:ext uri="{BB962C8B-B14F-4D97-AF65-F5344CB8AC3E}">
        <p14:creationId xmlns:p14="http://schemas.microsoft.com/office/powerpoint/2010/main" val="15616809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角丸四角形 12"/>
          <p:cNvSpPr/>
          <p:nvPr/>
        </p:nvSpPr>
        <p:spPr>
          <a:xfrm>
            <a:off x="70338" y="76200"/>
            <a:ext cx="7093950" cy="504056"/>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fontAlgn="base">
              <a:spcBef>
                <a:spcPct val="0"/>
              </a:spcBef>
              <a:spcAft>
                <a:spcPct val="0"/>
              </a:spcAft>
            </a:pPr>
            <a:r>
              <a:rPr lang="ja-JP" altLang="en-US" sz="2400" b="1" dirty="0">
                <a:solidFill>
                  <a:prstClr val="white"/>
                </a:solidFill>
              </a:rPr>
              <a:t>３</a:t>
            </a:r>
            <a:r>
              <a:rPr lang="ja-JP" altLang="en-US" sz="2400" b="1" dirty="0" smtClean="0">
                <a:solidFill>
                  <a:prstClr val="white"/>
                </a:solidFill>
              </a:rPr>
              <a:t>．法施行後も続く深刻な施設従事者等の虐待事案</a:t>
            </a:r>
            <a:endParaRPr lang="en-US" altLang="ja-JP" sz="2400" b="1" dirty="0" smtClean="0">
              <a:solidFill>
                <a:prstClr val="white"/>
              </a:solidFill>
            </a:endParaRPr>
          </a:p>
        </p:txBody>
      </p:sp>
      <p:sp>
        <p:nvSpPr>
          <p:cNvPr id="14" name="正方形/長方形 13"/>
          <p:cNvSpPr/>
          <p:nvPr/>
        </p:nvSpPr>
        <p:spPr>
          <a:xfrm>
            <a:off x="179518" y="764731"/>
            <a:ext cx="8784976" cy="2808285"/>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prstClr val="white"/>
              </a:solidFill>
            </a:endParaRPr>
          </a:p>
        </p:txBody>
      </p:sp>
      <p:sp>
        <p:nvSpPr>
          <p:cNvPr id="15" name="テキスト ボックス 14"/>
          <p:cNvSpPr txBox="1"/>
          <p:nvPr/>
        </p:nvSpPr>
        <p:spPr>
          <a:xfrm>
            <a:off x="179512" y="764704"/>
            <a:ext cx="8712968" cy="2739211"/>
          </a:xfrm>
          <a:prstGeom prst="rect">
            <a:avLst/>
          </a:prstGeom>
          <a:noFill/>
        </p:spPr>
        <p:txBody>
          <a:bodyPr wrap="square" rtlCol="0">
            <a:spAutoFit/>
          </a:bodyPr>
          <a:lstStyle/>
          <a:p>
            <a:pPr algn="ctr"/>
            <a:r>
              <a:rPr lang="ja-JP" altLang="en-US" sz="2400" b="1" dirty="0" smtClean="0">
                <a:solidFill>
                  <a:prstClr val="black"/>
                </a:solidFill>
              </a:rPr>
              <a:t>　　　入所者殴り骨折　施設は虐待を事故として処理</a:t>
            </a:r>
            <a:endParaRPr lang="en-US" altLang="ja-JP" sz="2400" b="1" dirty="0" smtClean="0">
              <a:solidFill>
                <a:prstClr val="black"/>
              </a:solidFill>
            </a:endParaRPr>
          </a:p>
          <a:p>
            <a:pPr algn="just"/>
            <a:endParaRPr lang="en-US" altLang="ja-JP" sz="2000" dirty="0" smtClean="0">
              <a:solidFill>
                <a:prstClr val="black"/>
              </a:solidFill>
            </a:endParaRPr>
          </a:p>
          <a:p>
            <a:pPr algn="just"/>
            <a:r>
              <a:rPr lang="ja-JP" altLang="en-US" sz="2000" dirty="0" smtClean="0">
                <a:solidFill>
                  <a:prstClr val="black"/>
                </a:solidFill>
              </a:rPr>
              <a:t>　</a:t>
            </a:r>
            <a:r>
              <a:rPr lang="ja-JP" altLang="en-US" dirty="0" smtClean="0">
                <a:solidFill>
                  <a:prstClr val="black"/>
                </a:solidFill>
              </a:rPr>
              <a:t>県警は、身体障害者支援施設に入所中の男性（７６）を殴り骨折させたとして、傷害の疑いで</a:t>
            </a:r>
            <a:r>
              <a:rPr lang="ja-JP" altLang="en-US" dirty="0" smtClean="0"/>
              <a:t>介護福祉士の</a:t>
            </a:r>
            <a:r>
              <a:rPr lang="ja-JP" altLang="en-US" dirty="0" smtClean="0">
                <a:solidFill>
                  <a:srgbClr val="FF0000"/>
                </a:solidFill>
              </a:rPr>
              <a:t>容疑者（２９）を逮捕</a:t>
            </a:r>
            <a:r>
              <a:rPr lang="ja-JP" altLang="en-US" dirty="0" smtClean="0">
                <a:solidFill>
                  <a:prstClr val="black"/>
                </a:solidFill>
              </a:rPr>
              <a:t>した。</a:t>
            </a:r>
            <a:endParaRPr lang="en-US" altLang="ja-JP" dirty="0" smtClean="0">
              <a:solidFill>
                <a:prstClr val="black"/>
              </a:solidFill>
            </a:endParaRPr>
          </a:p>
          <a:p>
            <a:pPr algn="just"/>
            <a:r>
              <a:rPr lang="ja-JP" altLang="en-US" dirty="0" smtClean="0">
                <a:solidFill>
                  <a:prstClr val="black"/>
                </a:solidFill>
              </a:rPr>
              <a:t>　男性は骨折など複数のけがを繰り返しており、県警は</a:t>
            </a:r>
            <a:r>
              <a:rPr lang="ja-JP" altLang="en-US" dirty="0" smtClean="0">
                <a:solidFill>
                  <a:srgbClr val="FF0000"/>
                </a:solidFill>
              </a:rPr>
              <a:t>日常的に虐待があった可能性</a:t>
            </a:r>
            <a:r>
              <a:rPr lang="ja-JP" altLang="en-US" dirty="0" smtClean="0">
                <a:solidFill>
                  <a:prstClr val="black"/>
                </a:solidFill>
              </a:rPr>
              <a:t>もあるとみて慎重に調べている。</a:t>
            </a:r>
          </a:p>
          <a:p>
            <a:pPr algn="just"/>
            <a:r>
              <a:rPr lang="ja-JP" altLang="en-US" dirty="0" smtClean="0">
                <a:solidFill>
                  <a:prstClr val="black"/>
                </a:solidFill>
              </a:rPr>
              <a:t>　　県警によると、約１カ月前に</a:t>
            </a:r>
            <a:r>
              <a:rPr lang="ja-JP" altLang="en-US" dirty="0" smtClean="0">
                <a:solidFill>
                  <a:srgbClr val="FF0000"/>
                </a:solidFill>
              </a:rPr>
              <a:t>関係者からの相談で発覚</a:t>
            </a:r>
            <a:r>
              <a:rPr lang="ja-JP" altLang="en-US" dirty="0" smtClean="0">
                <a:solidFill>
                  <a:prstClr val="black"/>
                </a:solidFill>
              </a:rPr>
              <a:t>同施設を家宅捜索した。</a:t>
            </a:r>
            <a:endParaRPr lang="en-US" altLang="ja-JP" dirty="0" smtClean="0">
              <a:solidFill>
                <a:prstClr val="black"/>
              </a:solidFill>
            </a:endParaRPr>
          </a:p>
          <a:p>
            <a:pPr algn="just"/>
            <a:r>
              <a:rPr lang="ja-JP" altLang="en-US" dirty="0" smtClean="0">
                <a:solidFill>
                  <a:prstClr val="black"/>
                </a:solidFill>
              </a:rPr>
              <a:t>　同施設を運営する社会福祉法人は男性の骨折を把握していたが、虐待ではなく</a:t>
            </a:r>
            <a:r>
              <a:rPr lang="ja-JP" altLang="en-US" dirty="0" smtClean="0">
                <a:solidFill>
                  <a:srgbClr val="FF0000"/>
                </a:solidFill>
              </a:rPr>
              <a:t>「事故」として処理</a:t>
            </a:r>
            <a:r>
              <a:rPr lang="ja-JP" altLang="en-US" dirty="0" smtClean="0"/>
              <a:t>していた。</a:t>
            </a:r>
            <a:endParaRPr lang="en-US" altLang="ja-JP" dirty="0" smtClean="0"/>
          </a:p>
        </p:txBody>
      </p:sp>
      <p:sp>
        <p:nvSpPr>
          <p:cNvPr id="16" name="角丸四角形 15"/>
          <p:cNvSpPr/>
          <p:nvPr/>
        </p:nvSpPr>
        <p:spPr>
          <a:xfrm>
            <a:off x="152400" y="768608"/>
            <a:ext cx="1143000" cy="504056"/>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ja-JP" altLang="en-US" b="1" dirty="0" smtClean="0">
                <a:solidFill>
                  <a:schemeClr val="bg1"/>
                </a:solidFill>
              </a:rPr>
              <a:t>ケース１</a:t>
            </a:r>
            <a:endParaRPr lang="ja-JP" altLang="en-US" b="1" dirty="0">
              <a:solidFill>
                <a:schemeClr val="bg1"/>
              </a:solidFill>
            </a:endParaRPr>
          </a:p>
        </p:txBody>
      </p:sp>
      <p:sp>
        <p:nvSpPr>
          <p:cNvPr id="17" name="正方形/長方形 16"/>
          <p:cNvSpPr/>
          <p:nvPr/>
        </p:nvSpPr>
        <p:spPr>
          <a:xfrm>
            <a:off x="179518" y="3717029"/>
            <a:ext cx="8784976" cy="2880321"/>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8" name="テキスト ボックス 17"/>
          <p:cNvSpPr txBox="1"/>
          <p:nvPr/>
        </p:nvSpPr>
        <p:spPr>
          <a:xfrm>
            <a:off x="323528" y="3717032"/>
            <a:ext cx="8640966" cy="2893100"/>
          </a:xfrm>
          <a:prstGeom prst="rect">
            <a:avLst/>
          </a:prstGeom>
          <a:noFill/>
        </p:spPr>
        <p:txBody>
          <a:bodyPr wrap="square" rtlCol="0">
            <a:spAutoFit/>
          </a:bodyPr>
          <a:lstStyle/>
          <a:p>
            <a:pPr algn="ctr"/>
            <a:r>
              <a:rPr lang="ja-JP" altLang="en-US" sz="1400" dirty="0" smtClean="0">
                <a:solidFill>
                  <a:prstClr val="black"/>
                </a:solidFill>
              </a:rPr>
              <a:t>　　　　</a:t>
            </a:r>
            <a:r>
              <a:rPr lang="ja-JP" altLang="en-US" sz="2400" b="1" dirty="0" smtClean="0">
                <a:solidFill>
                  <a:prstClr val="black"/>
                </a:solidFill>
              </a:rPr>
              <a:t>福祉施設で暴行死　施設</a:t>
            </a:r>
            <a:r>
              <a:rPr lang="ja-JP" altLang="en-US" sz="2400" b="1" dirty="0">
                <a:solidFill>
                  <a:prstClr val="black"/>
                </a:solidFill>
              </a:rPr>
              <a:t>長が上司に虚偽</a:t>
            </a:r>
            <a:r>
              <a:rPr lang="ja-JP" altLang="en-US" sz="2400" b="1" dirty="0" smtClean="0">
                <a:solidFill>
                  <a:prstClr val="black"/>
                </a:solidFill>
              </a:rPr>
              <a:t>報告</a:t>
            </a:r>
            <a:endParaRPr lang="en-US" altLang="ja-JP" sz="2400" b="1" dirty="0" smtClean="0">
              <a:solidFill>
                <a:prstClr val="black"/>
              </a:solidFill>
            </a:endParaRPr>
          </a:p>
          <a:p>
            <a:endParaRPr lang="en-US" altLang="ja-JP" sz="1400" dirty="0">
              <a:solidFill>
                <a:prstClr val="black"/>
              </a:solidFill>
            </a:endParaRPr>
          </a:p>
          <a:p>
            <a:r>
              <a:rPr lang="ja-JP" altLang="en-US" dirty="0">
                <a:solidFill>
                  <a:prstClr val="black"/>
                </a:solidFill>
              </a:rPr>
              <a:t>　知的障害のある児童らの福祉</a:t>
            </a:r>
            <a:r>
              <a:rPr lang="ja-JP" altLang="en-US" dirty="0" smtClean="0">
                <a:solidFill>
                  <a:prstClr val="black"/>
                </a:solidFill>
              </a:rPr>
              <a:t>施設で</a:t>
            </a:r>
            <a:r>
              <a:rPr lang="ja-JP" altLang="en-US" dirty="0">
                <a:solidFill>
                  <a:prstClr val="black"/>
                </a:solidFill>
              </a:rPr>
              <a:t>、入所者の少年（１９）が職員の暴行を受けた後に死亡</a:t>
            </a:r>
            <a:r>
              <a:rPr lang="ja-JP" altLang="en-US" dirty="0" smtClean="0">
                <a:solidFill>
                  <a:prstClr val="black"/>
                </a:solidFill>
              </a:rPr>
              <a:t>した。また、施設</a:t>
            </a:r>
            <a:r>
              <a:rPr lang="ja-JP" altLang="en-US" dirty="0">
                <a:solidFill>
                  <a:prstClr val="black"/>
                </a:solidFill>
              </a:rPr>
              <a:t>長が２年前に起きた職員２人による暴行を把握したが、上司</a:t>
            </a:r>
            <a:r>
              <a:rPr lang="ja-JP" altLang="en-US" dirty="0" smtClean="0">
                <a:solidFill>
                  <a:prstClr val="black"/>
                </a:solidFill>
              </a:rPr>
              <a:t>のセンター</a:t>
            </a:r>
            <a:r>
              <a:rPr lang="ja-JP" altLang="en-US" dirty="0">
                <a:solidFill>
                  <a:prstClr val="black"/>
                </a:solidFill>
              </a:rPr>
              <a:t>長に「不適切な支援（対応）はなかった」と</a:t>
            </a:r>
            <a:r>
              <a:rPr lang="ja-JP" altLang="en-US" dirty="0">
                <a:solidFill>
                  <a:srgbClr val="FF0000"/>
                </a:solidFill>
              </a:rPr>
              <a:t>虚偽の報告</a:t>
            </a:r>
            <a:r>
              <a:rPr lang="ja-JP" altLang="en-US" dirty="0">
                <a:solidFill>
                  <a:prstClr val="black"/>
                </a:solidFill>
              </a:rPr>
              <a:t>をしていたこと</a:t>
            </a:r>
            <a:r>
              <a:rPr lang="ja-JP" altLang="en-US" dirty="0" smtClean="0">
                <a:solidFill>
                  <a:prstClr val="black"/>
                </a:solidFill>
              </a:rPr>
              <a:t>が分かった。</a:t>
            </a:r>
            <a:endParaRPr lang="en-US" altLang="ja-JP" dirty="0" smtClean="0">
              <a:solidFill>
                <a:prstClr val="black"/>
              </a:solidFill>
            </a:endParaRPr>
          </a:p>
          <a:p>
            <a:r>
              <a:rPr lang="ja-JP" altLang="en-US" dirty="0">
                <a:solidFill>
                  <a:prstClr val="black"/>
                </a:solidFill>
              </a:rPr>
              <a:t>　県</a:t>
            </a:r>
            <a:r>
              <a:rPr lang="ja-JP" altLang="en-US" dirty="0" smtClean="0">
                <a:solidFill>
                  <a:prstClr val="black"/>
                </a:solidFill>
              </a:rPr>
              <a:t>は、障害者</a:t>
            </a:r>
            <a:r>
              <a:rPr lang="ja-JP" altLang="en-US" dirty="0">
                <a:solidFill>
                  <a:prstClr val="black"/>
                </a:solidFill>
              </a:rPr>
              <a:t>総合支援法と児童福祉法に基づき</a:t>
            </a:r>
            <a:r>
              <a:rPr lang="ja-JP" altLang="en-US" dirty="0" smtClean="0">
                <a:solidFill>
                  <a:prstClr val="black"/>
                </a:solidFill>
              </a:rPr>
              <a:t>、</a:t>
            </a:r>
            <a:r>
              <a:rPr lang="ja-JP" altLang="en-US" dirty="0" smtClean="0">
                <a:solidFill>
                  <a:srgbClr val="FF0000"/>
                </a:solidFill>
              </a:rPr>
              <a:t>施設</a:t>
            </a:r>
            <a:r>
              <a:rPr lang="ja-JP" altLang="en-US" dirty="0">
                <a:solidFill>
                  <a:srgbClr val="FF0000"/>
                </a:solidFill>
              </a:rPr>
              <a:t>長を施設運営に関与させない体制整備の検討</a:t>
            </a:r>
            <a:r>
              <a:rPr lang="ja-JP" altLang="en-US" dirty="0">
                <a:solidFill>
                  <a:prstClr val="black"/>
                </a:solidFill>
              </a:rPr>
              <a:t>などを求める改善勧告を出した。</a:t>
            </a:r>
          </a:p>
          <a:p>
            <a:r>
              <a:rPr lang="ja-JP" altLang="en-US" dirty="0">
                <a:solidFill>
                  <a:prstClr val="black"/>
                </a:solidFill>
              </a:rPr>
              <a:t>　</a:t>
            </a:r>
            <a:r>
              <a:rPr lang="ja-JP" altLang="en-US" dirty="0" smtClean="0">
                <a:solidFill>
                  <a:prstClr val="black"/>
                </a:solidFill>
              </a:rPr>
              <a:t>県</a:t>
            </a:r>
            <a:r>
              <a:rPr lang="ja-JP" altLang="en-US" dirty="0">
                <a:solidFill>
                  <a:prstClr val="black"/>
                </a:solidFill>
              </a:rPr>
              <a:t>はこれまでに、</a:t>
            </a:r>
            <a:r>
              <a:rPr lang="ja-JP" altLang="en-US" dirty="0"/>
              <a:t>同園の元職員</a:t>
            </a:r>
            <a:r>
              <a:rPr lang="ja-JP" altLang="en-US" dirty="0" smtClean="0"/>
              <a:t>５人が死亡した少年</a:t>
            </a:r>
            <a:r>
              <a:rPr lang="ja-JP" altLang="en-US" dirty="0"/>
              <a:t>を含む</a:t>
            </a:r>
            <a:r>
              <a:rPr lang="ja-JP" altLang="en-US" dirty="0">
                <a:solidFill>
                  <a:srgbClr val="FF0000"/>
                </a:solidFill>
              </a:rPr>
              <a:t>入所者１０人を日常的に暴行していた</a:t>
            </a:r>
            <a:r>
              <a:rPr lang="ja-JP" altLang="en-US" dirty="0">
                <a:solidFill>
                  <a:prstClr val="black"/>
                </a:solidFill>
              </a:rPr>
              <a:t>ことを確認。別の</a:t>
            </a:r>
            <a:r>
              <a:rPr lang="ja-JP" altLang="en-US" dirty="0" smtClean="0">
                <a:solidFill>
                  <a:prstClr val="black"/>
                </a:solidFill>
              </a:rPr>
              <a:t>職員も</a:t>
            </a:r>
            <a:r>
              <a:rPr lang="ja-JP" altLang="en-US" dirty="0" smtClean="0">
                <a:solidFill>
                  <a:srgbClr val="FF0000"/>
                </a:solidFill>
              </a:rPr>
              <a:t>入所者</a:t>
            </a:r>
            <a:r>
              <a:rPr lang="ja-JP" altLang="en-US" dirty="0">
                <a:solidFill>
                  <a:srgbClr val="FF0000"/>
                </a:solidFill>
              </a:rPr>
              <a:t>に暴行した疑いも浮上</a:t>
            </a:r>
            <a:r>
              <a:rPr lang="ja-JP" altLang="en-US" dirty="0">
                <a:solidFill>
                  <a:prstClr val="black"/>
                </a:solidFill>
              </a:rPr>
              <a:t>した</a:t>
            </a:r>
            <a:r>
              <a:rPr lang="ja-JP" altLang="en-US" dirty="0" smtClean="0">
                <a:solidFill>
                  <a:prstClr val="black"/>
                </a:solidFill>
              </a:rPr>
              <a:t>。</a:t>
            </a:r>
            <a:endParaRPr lang="en-US" altLang="ja-JP" dirty="0" smtClean="0">
              <a:solidFill>
                <a:prstClr val="black"/>
              </a:solidFill>
            </a:endParaRPr>
          </a:p>
          <a:p>
            <a:r>
              <a:rPr lang="ja-JP" altLang="en-US" dirty="0" smtClean="0">
                <a:solidFill>
                  <a:prstClr val="black"/>
                </a:solidFill>
              </a:rPr>
              <a:t>（</a:t>
            </a:r>
            <a:r>
              <a:rPr lang="en-US" altLang="ja-JP" dirty="0" smtClean="0">
                <a:solidFill>
                  <a:prstClr val="black"/>
                </a:solidFill>
              </a:rPr>
              <a:t>※</a:t>
            </a:r>
            <a:r>
              <a:rPr lang="ja-JP" altLang="en-US" dirty="0">
                <a:solidFill>
                  <a:prstClr val="black"/>
                </a:solidFill>
              </a:rPr>
              <a:t>最終的</a:t>
            </a:r>
            <a:r>
              <a:rPr lang="ja-JP" altLang="en-US" dirty="0" smtClean="0">
                <a:solidFill>
                  <a:prstClr val="black"/>
                </a:solidFill>
              </a:rPr>
              <a:t>に、１０年間で１５人の職員が２３人の入所者に虐待していたことが判明）</a:t>
            </a:r>
            <a:endParaRPr lang="en-US" altLang="ja-JP" dirty="0" smtClean="0">
              <a:solidFill>
                <a:prstClr val="black"/>
              </a:solidFill>
            </a:endParaRPr>
          </a:p>
        </p:txBody>
      </p:sp>
      <p:sp>
        <p:nvSpPr>
          <p:cNvPr id="19" name="角丸四角形 18"/>
          <p:cNvSpPr/>
          <p:nvPr/>
        </p:nvSpPr>
        <p:spPr>
          <a:xfrm>
            <a:off x="152400" y="3680790"/>
            <a:ext cx="1143000" cy="504056"/>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ja-JP" altLang="en-US" b="1" dirty="0" smtClean="0">
                <a:solidFill>
                  <a:schemeClr val="bg1"/>
                </a:solidFill>
              </a:rPr>
              <a:t>ケース２</a:t>
            </a:r>
            <a:endParaRPr lang="en-US" altLang="ja-JP" b="1" dirty="0" smtClean="0">
              <a:solidFill>
                <a:schemeClr val="bg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角丸四角形 2"/>
          <p:cNvSpPr/>
          <p:nvPr/>
        </p:nvSpPr>
        <p:spPr>
          <a:xfrm>
            <a:off x="70338" y="76200"/>
            <a:ext cx="5149734" cy="504056"/>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fontAlgn="base">
              <a:spcBef>
                <a:spcPct val="0"/>
              </a:spcBef>
              <a:spcAft>
                <a:spcPct val="0"/>
              </a:spcAft>
            </a:pPr>
            <a:r>
              <a:rPr lang="ja-JP" altLang="en-US" sz="2400" b="1" dirty="0" smtClean="0">
                <a:solidFill>
                  <a:prstClr val="white"/>
                </a:solidFill>
              </a:rPr>
              <a:t>４．深刻な虐待事案に共通する事柄</a:t>
            </a:r>
            <a:endParaRPr lang="en-US" altLang="ja-JP" sz="2400" b="1" dirty="0" smtClean="0">
              <a:solidFill>
                <a:prstClr val="white"/>
              </a:solidFill>
            </a:endParaRPr>
          </a:p>
        </p:txBody>
      </p:sp>
      <p:sp>
        <p:nvSpPr>
          <p:cNvPr id="4" name="テキスト ボックス 3"/>
          <p:cNvSpPr txBox="1"/>
          <p:nvPr/>
        </p:nvSpPr>
        <p:spPr>
          <a:xfrm>
            <a:off x="323528" y="980728"/>
            <a:ext cx="8352928" cy="5078313"/>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nSpc>
                <a:spcPct val="150000"/>
              </a:lnSpc>
            </a:pPr>
            <a:r>
              <a:rPr lang="ja-JP" altLang="en-US" sz="2400" dirty="0" smtClean="0"/>
              <a:t>　○</a:t>
            </a:r>
            <a:r>
              <a:rPr lang="ja-JP" altLang="en-US" sz="2400" dirty="0"/>
              <a:t>　利用者の死亡、骨折など取り返しのつかない被害</a:t>
            </a:r>
            <a:endParaRPr lang="en-US" altLang="ja-JP" sz="2400" dirty="0"/>
          </a:p>
          <a:p>
            <a:pPr>
              <a:lnSpc>
                <a:spcPct val="150000"/>
              </a:lnSpc>
            </a:pPr>
            <a:r>
              <a:rPr kumimoji="1" lang="ja-JP" altLang="en-US" sz="2400" dirty="0" smtClean="0"/>
              <a:t>　○　複数の職員が複数の利用者に対して長期間に渡り虐待</a:t>
            </a:r>
            <a:endParaRPr kumimoji="1" lang="en-US" altLang="ja-JP" sz="2400" dirty="0" smtClean="0"/>
          </a:p>
          <a:p>
            <a:pPr>
              <a:lnSpc>
                <a:spcPct val="150000"/>
              </a:lnSpc>
            </a:pPr>
            <a:r>
              <a:rPr kumimoji="1" lang="ja-JP" altLang="en-US" sz="2400" dirty="0" smtClean="0"/>
              <a:t>　○　通報義務の不履行</a:t>
            </a:r>
            <a:endParaRPr kumimoji="1" lang="en-US" altLang="ja-JP" sz="2400" dirty="0" smtClean="0"/>
          </a:p>
          <a:p>
            <a:pPr>
              <a:lnSpc>
                <a:spcPct val="150000"/>
              </a:lnSpc>
            </a:pPr>
            <a:r>
              <a:rPr lang="ja-JP" altLang="en-US" sz="2400" dirty="0" smtClean="0"/>
              <a:t>　○　設置者、管理者による組織的な虐待の隠ぺい</a:t>
            </a:r>
            <a:endParaRPr lang="en-US" altLang="ja-JP" sz="2400" dirty="0" smtClean="0"/>
          </a:p>
          <a:p>
            <a:pPr>
              <a:lnSpc>
                <a:spcPct val="150000"/>
              </a:lnSpc>
            </a:pPr>
            <a:r>
              <a:rPr kumimoji="1" lang="ja-JP" altLang="en-US" sz="2400" dirty="0" smtClean="0"/>
              <a:t>　○　事実確認調査に対</a:t>
            </a:r>
            <a:r>
              <a:rPr lang="ja-JP" altLang="en-US" sz="2400" dirty="0" smtClean="0"/>
              <a:t>する虚偽答弁</a:t>
            </a:r>
            <a:endParaRPr lang="en-US" altLang="ja-JP" sz="2400" dirty="0" smtClean="0"/>
          </a:p>
          <a:p>
            <a:pPr>
              <a:lnSpc>
                <a:spcPct val="150000"/>
              </a:lnSpc>
            </a:pPr>
            <a:r>
              <a:rPr lang="ja-JP" altLang="en-US" sz="2400" dirty="0" smtClean="0"/>
              <a:t>　○　警察の介入による加害者の逮捕、送検</a:t>
            </a:r>
            <a:endParaRPr lang="en-US" altLang="ja-JP" sz="2400" dirty="0" smtClean="0"/>
          </a:p>
          <a:p>
            <a:pPr>
              <a:lnSpc>
                <a:spcPct val="150000"/>
              </a:lnSpc>
            </a:pPr>
            <a:r>
              <a:rPr lang="ja-JP" altLang="en-US" sz="2400" dirty="0" smtClean="0"/>
              <a:t>　○　事業効力の一部停止等の重い行政処分</a:t>
            </a:r>
            <a:endParaRPr lang="en-US" altLang="ja-JP" sz="2400" dirty="0" smtClean="0"/>
          </a:p>
          <a:p>
            <a:pPr>
              <a:lnSpc>
                <a:spcPct val="150000"/>
              </a:lnSpc>
            </a:pPr>
            <a:r>
              <a:rPr kumimoji="1" lang="ja-JP" altLang="en-US" sz="2400" dirty="0" smtClean="0"/>
              <a:t>　○　行政処分に基づく設置者、管理者の交代</a:t>
            </a:r>
            <a:endParaRPr kumimoji="1" lang="en-US" altLang="ja-JP" sz="2400" dirty="0"/>
          </a:p>
          <a:p>
            <a:pPr>
              <a:lnSpc>
                <a:spcPct val="150000"/>
              </a:lnSpc>
            </a:pPr>
            <a:r>
              <a:rPr kumimoji="1" lang="ja-JP" altLang="en-US" sz="2400" dirty="0" smtClean="0"/>
              <a:t>　○　検証委員会の設置による事実解明と再発防止策の徹底</a:t>
            </a:r>
            <a:endParaRPr kumimoji="1" lang="en-US" altLang="ja-JP" sz="2400"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70338" y="76200"/>
            <a:ext cx="3277526" cy="504056"/>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fontAlgn="base">
              <a:spcBef>
                <a:spcPct val="0"/>
              </a:spcBef>
              <a:spcAft>
                <a:spcPct val="0"/>
              </a:spcAft>
            </a:pPr>
            <a:r>
              <a:rPr lang="ja-JP" altLang="en-US" sz="2400" b="1" dirty="0">
                <a:solidFill>
                  <a:prstClr val="white"/>
                </a:solidFill>
              </a:rPr>
              <a:t>５</a:t>
            </a:r>
            <a:r>
              <a:rPr lang="ja-JP" altLang="en-US" sz="2400" b="1" dirty="0" smtClean="0">
                <a:solidFill>
                  <a:prstClr val="white"/>
                </a:solidFill>
              </a:rPr>
              <a:t>．</a:t>
            </a:r>
            <a:r>
              <a:rPr lang="ja-JP" altLang="en-US" sz="2400" b="1" dirty="0" smtClean="0">
                <a:solidFill>
                  <a:prstClr val="white"/>
                </a:solidFill>
              </a:rPr>
              <a:t>本研修の位置づけ</a:t>
            </a:r>
            <a:endParaRPr lang="en-US" altLang="ja-JP" sz="2400" b="1" dirty="0" smtClean="0">
              <a:solidFill>
                <a:prstClr val="white"/>
              </a:solidFill>
            </a:endParaRPr>
          </a:p>
        </p:txBody>
      </p:sp>
      <p:sp>
        <p:nvSpPr>
          <p:cNvPr id="6" name="テキスト ボックス 5"/>
          <p:cNvSpPr txBox="1"/>
          <p:nvPr/>
        </p:nvSpPr>
        <p:spPr>
          <a:xfrm>
            <a:off x="251520" y="980728"/>
            <a:ext cx="8640960" cy="5078313"/>
          </a:xfrm>
          <a:prstGeom prst="rect">
            <a:avLst/>
          </a:prstGeom>
          <a:solidFill>
            <a:srgbClr val="FFFFCC"/>
          </a:solidFill>
        </p:spPr>
        <p:style>
          <a:lnRef idx="2">
            <a:schemeClr val="accent4"/>
          </a:lnRef>
          <a:fillRef idx="1">
            <a:schemeClr val="lt1"/>
          </a:fillRef>
          <a:effectRef idx="0">
            <a:schemeClr val="accent4"/>
          </a:effectRef>
          <a:fontRef idx="minor">
            <a:schemeClr val="dk1"/>
          </a:fontRef>
        </p:style>
        <p:txBody>
          <a:bodyPr wrap="square" rtlCol="0">
            <a:spAutoFit/>
          </a:bodyPr>
          <a:lstStyle/>
          <a:p>
            <a:endParaRPr lang="en-US" altLang="ja-JP" dirty="0" smtClean="0"/>
          </a:p>
          <a:p>
            <a:r>
              <a:rPr lang="ja-JP" altLang="en-US" b="1" dirty="0" smtClean="0"/>
              <a:t>（１）研修実施団体決定のプロセス</a:t>
            </a:r>
            <a:endParaRPr kumimoji="1" lang="en-US" altLang="ja-JP" b="1" dirty="0" smtClean="0"/>
          </a:p>
          <a:p>
            <a:r>
              <a:rPr kumimoji="1" lang="ja-JP" altLang="en-US" dirty="0" smtClean="0"/>
              <a:t>　①厚生労働省が、本研修の実施団体を募集</a:t>
            </a:r>
            <a:endParaRPr kumimoji="1" lang="en-US" altLang="ja-JP" dirty="0" smtClean="0"/>
          </a:p>
          <a:p>
            <a:r>
              <a:rPr lang="ja-JP" altLang="en-US" dirty="0" smtClean="0"/>
              <a:t>　②応募申請があった団体の企画書を評価委員（内部３人・外部３人）が評価</a:t>
            </a:r>
            <a:endParaRPr lang="en-US" altLang="ja-JP" dirty="0" smtClean="0"/>
          </a:p>
          <a:p>
            <a:r>
              <a:rPr kumimoji="1" lang="ja-JP" altLang="en-US" dirty="0" smtClean="0"/>
              <a:t>　③最も評価が高かった団体</a:t>
            </a:r>
            <a:r>
              <a:rPr lang="ja-JP" altLang="en-US" dirty="0" smtClean="0"/>
              <a:t>に研修を委託</a:t>
            </a:r>
            <a:endParaRPr lang="en-US" altLang="ja-JP" dirty="0" smtClean="0"/>
          </a:p>
          <a:p>
            <a:endParaRPr kumimoji="1" lang="en-US" altLang="ja-JP" b="1" dirty="0" smtClean="0"/>
          </a:p>
          <a:p>
            <a:r>
              <a:rPr lang="ja-JP" altLang="en-US" b="1" dirty="0" smtClean="0"/>
              <a:t>（２）都道府県研修との関係</a:t>
            </a:r>
            <a:endParaRPr lang="en-US" altLang="ja-JP" b="1" dirty="0" smtClean="0"/>
          </a:p>
          <a:p>
            <a:r>
              <a:rPr kumimoji="1" lang="ja-JP" altLang="en-US" dirty="0" smtClean="0"/>
              <a:t>　①都道府県が地域生活支援事業（障害者虐待防止対策支援）により実施する　</a:t>
            </a:r>
            <a:endParaRPr kumimoji="1" lang="en-US" altLang="ja-JP" dirty="0" smtClean="0"/>
          </a:p>
          <a:p>
            <a:r>
              <a:rPr lang="ja-JP" altLang="en-US" dirty="0" smtClean="0"/>
              <a:t>　　 </a:t>
            </a:r>
            <a:r>
              <a:rPr kumimoji="1" lang="ja-JP" altLang="en-US" dirty="0" smtClean="0"/>
              <a:t>障害者虐待防止・権利擁護研修の参考を示す</a:t>
            </a:r>
            <a:endParaRPr kumimoji="1" lang="en-US" altLang="ja-JP" dirty="0" smtClean="0"/>
          </a:p>
          <a:p>
            <a:r>
              <a:rPr lang="ja-JP" altLang="en-US" dirty="0" smtClean="0"/>
              <a:t>　②各都道府県、市町村が実施する際に、より効果的な内容を工夫することが望ましい</a:t>
            </a:r>
            <a:endParaRPr lang="en-US" altLang="ja-JP" dirty="0" smtClean="0"/>
          </a:p>
          <a:p>
            <a:r>
              <a:rPr kumimoji="1" lang="ja-JP" altLang="en-US" dirty="0" smtClean="0"/>
              <a:t>　③自治体職員コースの演習で使用する記録用紙等の帳票類は日本社会福祉士会が　</a:t>
            </a:r>
            <a:endParaRPr kumimoji="1" lang="en-US" altLang="ja-JP" dirty="0" smtClean="0"/>
          </a:p>
          <a:p>
            <a:r>
              <a:rPr lang="ja-JP" altLang="en-US" dirty="0" smtClean="0"/>
              <a:t>　　</a:t>
            </a:r>
            <a:r>
              <a:rPr kumimoji="1" lang="ja-JP" altLang="en-US" dirty="0" smtClean="0"/>
              <a:t>開発した様式を参考として使用（各自治体で現在使用している記録用紙を継続して使</a:t>
            </a:r>
            <a:endParaRPr kumimoji="1" lang="en-US" altLang="ja-JP" dirty="0" smtClean="0"/>
          </a:p>
          <a:p>
            <a:r>
              <a:rPr lang="ja-JP" altLang="en-US" dirty="0" smtClean="0"/>
              <a:t>　　</a:t>
            </a:r>
            <a:r>
              <a:rPr kumimoji="1" lang="ja-JP" altLang="en-US" dirty="0" smtClean="0"/>
              <a:t>用することを妨げるものではない）</a:t>
            </a:r>
            <a:endParaRPr kumimoji="1" lang="en-US" altLang="ja-JP" dirty="0" smtClean="0"/>
          </a:p>
          <a:p>
            <a:endParaRPr lang="en-US" altLang="ja-JP" dirty="0" smtClean="0"/>
          </a:p>
          <a:p>
            <a:r>
              <a:rPr kumimoji="1" lang="ja-JP" altLang="en-US" b="1" dirty="0" smtClean="0"/>
              <a:t>（３）今年度の研修のポイント</a:t>
            </a:r>
            <a:endParaRPr kumimoji="1" lang="en-US" altLang="ja-JP" b="1" dirty="0" smtClean="0"/>
          </a:p>
          <a:p>
            <a:r>
              <a:rPr lang="ja-JP" altLang="en-US" dirty="0" smtClean="0"/>
              <a:t>　①法施行後も、障害者福祉施設従事者等による深刻な虐待事案が複数発生</a:t>
            </a:r>
            <a:endParaRPr lang="en-US" altLang="ja-JP" dirty="0" smtClean="0"/>
          </a:p>
          <a:p>
            <a:r>
              <a:rPr kumimoji="1" lang="ja-JP" altLang="en-US" dirty="0" smtClean="0"/>
              <a:t>　②「５．今年度の研修のポイント」については、都道府県研修実施の際考慮を願う</a:t>
            </a:r>
            <a:endParaRPr kumimoji="1" lang="en-US" altLang="ja-JP" dirty="0" smtClean="0"/>
          </a:p>
          <a:p>
            <a:endParaRPr kumimoji="1" lang="ja-JP" altLang="en-US" dirty="0"/>
          </a:p>
        </p:txBody>
      </p:sp>
    </p:spTree>
    <p:extLst>
      <p:ext uri="{BB962C8B-B14F-4D97-AF65-F5344CB8AC3E}">
        <p14:creationId xmlns:p14="http://schemas.microsoft.com/office/powerpoint/2010/main" val="24293818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70338" y="76200"/>
            <a:ext cx="4141622" cy="504056"/>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fontAlgn="base">
              <a:spcBef>
                <a:spcPct val="0"/>
              </a:spcBef>
              <a:spcAft>
                <a:spcPct val="0"/>
              </a:spcAft>
            </a:pPr>
            <a:r>
              <a:rPr lang="ja-JP" altLang="en-US" sz="2400" b="1" dirty="0">
                <a:solidFill>
                  <a:prstClr val="white"/>
                </a:solidFill>
              </a:rPr>
              <a:t>６</a:t>
            </a:r>
            <a:r>
              <a:rPr lang="ja-JP" altLang="en-US" sz="2400" b="1" dirty="0" smtClean="0">
                <a:solidFill>
                  <a:prstClr val="white"/>
                </a:solidFill>
              </a:rPr>
              <a:t>．</a:t>
            </a:r>
            <a:r>
              <a:rPr lang="ja-JP" altLang="en-US" sz="2400" b="1" dirty="0" smtClean="0">
                <a:solidFill>
                  <a:prstClr val="white"/>
                </a:solidFill>
              </a:rPr>
              <a:t>今年度の研修のポイント</a:t>
            </a:r>
            <a:endParaRPr lang="en-US" altLang="ja-JP" sz="2400" b="1" dirty="0" smtClean="0">
              <a:solidFill>
                <a:prstClr val="white"/>
              </a:solidFill>
            </a:endParaRPr>
          </a:p>
        </p:txBody>
      </p:sp>
      <p:sp>
        <p:nvSpPr>
          <p:cNvPr id="3" name="テキスト ボックス 2"/>
          <p:cNvSpPr txBox="1"/>
          <p:nvPr/>
        </p:nvSpPr>
        <p:spPr>
          <a:xfrm>
            <a:off x="179512" y="980728"/>
            <a:ext cx="8712968" cy="5270674"/>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lnSpc>
                <a:spcPts val="2700"/>
              </a:lnSpc>
            </a:pPr>
            <a:r>
              <a:rPr lang="ja-JP" altLang="en-US" sz="2750" dirty="0" smtClean="0">
                <a:latin typeface="HGP創英角ｺﾞｼｯｸUB" pitchFamily="50" charset="-128"/>
                <a:ea typeface="HGP創英角ｺﾞｼｯｸUB" pitchFamily="50" charset="-128"/>
              </a:rPr>
              <a:t>障害者福祉施設従事者等による障害者虐待防止の徹底</a:t>
            </a:r>
            <a:endParaRPr lang="en-US" altLang="ja-JP" sz="2750" dirty="0" smtClean="0">
              <a:latin typeface="HGP創英角ｺﾞｼｯｸUB" pitchFamily="50" charset="-128"/>
              <a:ea typeface="HGP創英角ｺﾞｼｯｸUB" pitchFamily="50" charset="-128"/>
            </a:endParaRPr>
          </a:p>
          <a:p>
            <a:endParaRPr lang="en-US" altLang="ja-JP" sz="2600" dirty="0" smtClean="0">
              <a:latin typeface="HGP創英角ｺﾞｼｯｸUB" pitchFamily="50" charset="-128"/>
              <a:ea typeface="HGP創英角ｺﾞｼｯｸUB" pitchFamily="50" charset="-128"/>
            </a:endParaRPr>
          </a:p>
          <a:p>
            <a:r>
              <a:rPr lang="ja-JP" altLang="en-US" sz="2400" dirty="0"/>
              <a:t>　</a:t>
            </a:r>
            <a:r>
              <a:rPr lang="ja-JP" altLang="en-US" sz="2400" dirty="0">
                <a:solidFill>
                  <a:srgbClr val="FF0000"/>
                </a:solidFill>
              </a:rPr>
              <a:t>（１</a:t>
            </a:r>
            <a:r>
              <a:rPr lang="ja-JP" altLang="en-US" sz="2400" dirty="0" smtClean="0">
                <a:solidFill>
                  <a:srgbClr val="FF0000"/>
                </a:solidFill>
              </a:rPr>
              <a:t>）管理者の虐待防止研修受講を徹底</a:t>
            </a:r>
            <a:endParaRPr lang="en-US" altLang="ja-JP" sz="2400" dirty="0" smtClean="0">
              <a:solidFill>
                <a:srgbClr val="FF0000"/>
              </a:solidFill>
            </a:endParaRPr>
          </a:p>
          <a:p>
            <a:r>
              <a:rPr lang="ja-JP" altLang="en-US" sz="2400" dirty="0"/>
              <a:t>　</a:t>
            </a:r>
            <a:r>
              <a:rPr lang="ja-JP" altLang="en-US" sz="2400" dirty="0" smtClean="0"/>
              <a:t>　　・都道府県で研修未受講の施設・事業所の管理者を把握</a:t>
            </a:r>
            <a:endParaRPr lang="en-US" altLang="ja-JP" sz="2400" dirty="0" smtClean="0"/>
          </a:p>
          <a:p>
            <a:r>
              <a:rPr lang="ja-JP" altLang="en-US" sz="2400" dirty="0"/>
              <a:t>　</a:t>
            </a:r>
            <a:r>
              <a:rPr lang="ja-JP" altLang="en-US" sz="2400" dirty="0" smtClean="0"/>
              <a:t>　　・研修未受講の管理者に対する受講勧奨</a:t>
            </a:r>
            <a:endParaRPr lang="en-US" altLang="ja-JP" sz="2400" dirty="0" smtClean="0"/>
          </a:p>
          <a:p>
            <a:r>
              <a:rPr kumimoji="1" lang="ja-JP" altLang="en-US" sz="2400" dirty="0"/>
              <a:t>　</a:t>
            </a:r>
            <a:r>
              <a:rPr lang="ja-JP" altLang="en-US" sz="2400" dirty="0">
                <a:solidFill>
                  <a:srgbClr val="FF0000"/>
                </a:solidFill>
              </a:rPr>
              <a:t>（２）</a:t>
            </a:r>
            <a:r>
              <a:rPr kumimoji="1" lang="ja-JP" altLang="en-US" sz="2400" dirty="0" smtClean="0">
                <a:solidFill>
                  <a:srgbClr val="FF0000"/>
                </a:solidFill>
              </a:rPr>
              <a:t>虐待防止に対する組織的な取り組み強化</a:t>
            </a:r>
            <a:endParaRPr kumimoji="1" lang="en-US" altLang="ja-JP" sz="2400" dirty="0" smtClean="0">
              <a:solidFill>
                <a:srgbClr val="FF0000"/>
              </a:solidFill>
            </a:endParaRPr>
          </a:p>
          <a:p>
            <a:r>
              <a:rPr lang="ja-JP" altLang="en-US" sz="2400" dirty="0"/>
              <a:t>　</a:t>
            </a:r>
            <a:r>
              <a:rPr lang="ja-JP" altLang="en-US" sz="2400" dirty="0" smtClean="0"/>
              <a:t>　　・虐待防止委員会の設置推奨</a:t>
            </a:r>
            <a:endParaRPr lang="en-US" altLang="ja-JP" sz="2400" dirty="0" smtClean="0"/>
          </a:p>
          <a:p>
            <a:r>
              <a:rPr kumimoji="1" lang="ja-JP" altLang="en-US" sz="2400" dirty="0"/>
              <a:t>　</a:t>
            </a:r>
            <a:r>
              <a:rPr kumimoji="1" lang="ja-JP" altLang="en-US" sz="2400" dirty="0" smtClean="0"/>
              <a:t>　　・虐待防止マネジャーコース受講者は伝達研修</a:t>
            </a:r>
            <a:r>
              <a:rPr lang="ja-JP" altLang="en-US" sz="2400" dirty="0" smtClean="0"/>
              <a:t>用冊子を用い</a:t>
            </a:r>
            <a:endParaRPr lang="en-US" altLang="ja-JP" sz="2400" dirty="0" smtClean="0"/>
          </a:p>
          <a:p>
            <a:r>
              <a:rPr lang="ja-JP" altLang="en-US" sz="2400" dirty="0" smtClean="0"/>
              <a:t>　　　　た伝達研修の</a:t>
            </a:r>
            <a:r>
              <a:rPr kumimoji="1" lang="ja-JP" altLang="en-US" sz="2400" dirty="0" smtClean="0"/>
              <a:t>実施を</a:t>
            </a:r>
            <a:r>
              <a:rPr lang="ja-JP" altLang="en-US" sz="2400" dirty="0" smtClean="0"/>
              <a:t>都道府県に報告（確実な実施）</a:t>
            </a:r>
            <a:endParaRPr lang="en-US" altLang="ja-JP" sz="2400" dirty="0" smtClean="0"/>
          </a:p>
          <a:p>
            <a:r>
              <a:rPr kumimoji="1" lang="ja-JP" altLang="en-US" sz="2400" dirty="0"/>
              <a:t>　</a:t>
            </a:r>
            <a:r>
              <a:rPr kumimoji="1" lang="ja-JP" altLang="en-US" sz="2400" dirty="0" smtClean="0">
                <a:solidFill>
                  <a:srgbClr val="FF0000"/>
                </a:solidFill>
              </a:rPr>
              <a:t>（３）都道府県、市町村職員の聞き取り調査技術の強化</a:t>
            </a:r>
            <a:endParaRPr kumimoji="1" lang="en-US" altLang="ja-JP" sz="2400" dirty="0" smtClean="0">
              <a:solidFill>
                <a:srgbClr val="FF0000"/>
              </a:solidFill>
            </a:endParaRPr>
          </a:p>
          <a:p>
            <a:r>
              <a:rPr lang="ja-JP" altLang="en-US" sz="2400" dirty="0"/>
              <a:t>　</a:t>
            </a:r>
            <a:r>
              <a:rPr lang="ja-JP" altLang="en-US" sz="2400" dirty="0" smtClean="0"/>
              <a:t>　　・虐待の被害者や目撃者に対する面接技術の向上</a:t>
            </a:r>
            <a:endParaRPr lang="en-US" altLang="ja-JP" sz="2400" dirty="0" smtClean="0"/>
          </a:p>
          <a:p>
            <a:r>
              <a:rPr kumimoji="1" lang="ja-JP" altLang="en-US" sz="2400" dirty="0" smtClean="0"/>
              <a:t>　</a:t>
            </a:r>
            <a:r>
              <a:rPr kumimoji="1" lang="ja-JP" altLang="en-US" sz="2400" dirty="0" smtClean="0">
                <a:solidFill>
                  <a:srgbClr val="FF0000"/>
                </a:solidFill>
              </a:rPr>
              <a:t>（４）市町村・都道府県マニュアル、施設・事業所の手引き改訂</a:t>
            </a:r>
            <a:endParaRPr kumimoji="1" lang="en-US" altLang="ja-JP" sz="2400" dirty="0" smtClean="0">
              <a:solidFill>
                <a:srgbClr val="FF0000"/>
              </a:solidFill>
            </a:endParaRPr>
          </a:p>
          <a:p>
            <a:r>
              <a:rPr lang="ja-JP" altLang="en-US" sz="2400" dirty="0"/>
              <a:t>　</a:t>
            </a:r>
            <a:r>
              <a:rPr lang="ja-JP" altLang="en-US" sz="2400" dirty="0" smtClean="0"/>
              <a:t>　　・関連施策の改訂等の反映</a:t>
            </a:r>
            <a:endParaRPr lang="en-US" altLang="ja-JP" sz="2400" dirty="0" smtClean="0"/>
          </a:p>
          <a:p>
            <a:r>
              <a:rPr lang="ja-JP" altLang="en-US" sz="2400" dirty="0"/>
              <a:t>　</a:t>
            </a:r>
            <a:r>
              <a:rPr lang="ja-JP" altLang="en-US" sz="2400" dirty="0" smtClean="0"/>
              <a:t>　　・深刻な虐待事案の検証委員会報告書の教訓を反映</a:t>
            </a:r>
            <a:endParaRPr kumimoji="1" lang="en-US" altLang="ja-JP" sz="2400" dirty="0" smtClean="0"/>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176</TotalTime>
  <Words>380</Words>
  <Application>Microsoft Office PowerPoint</Application>
  <PresentationFormat>画面に合わせる (4:3)</PresentationFormat>
  <Paragraphs>127</Paragraphs>
  <Slides>7</Slides>
  <Notes>1</Notes>
  <HiddenSlides>0</HiddenSlides>
  <MMClips>0</MMClips>
  <ScaleCrop>false</ScaleCrop>
  <HeadingPairs>
    <vt:vector size="4" baseType="variant">
      <vt:variant>
        <vt:lpstr>テーマ</vt:lpstr>
      </vt:variant>
      <vt:variant>
        <vt:i4>1</vt:i4>
      </vt:variant>
      <vt:variant>
        <vt:lpstr>スライド タイトル</vt:lpstr>
      </vt:variant>
      <vt:variant>
        <vt:i4>7</vt:i4>
      </vt:variant>
    </vt:vector>
  </HeadingPairs>
  <TitlesOfParts>
    <vt:vector size="8" baseType="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曽根　直樹</dc:creator>
  <cp:lastModifiedBy>厚生労働省ネットワーク</cp:lastModifiedBy>
  <cp:revision>23</cp:revision>
  <dcterms:created xsi:type="dcterms:W3CDTF">2014-09-06T12:07:35Z</dcterms:created>
  <dcterms:modified xsi:type="dcterms:W3CDTF">2014-09-08T12:14:11Z</dcterms:modified>
</cp:coreProperties>
</file>