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720" r:id="rId3"/>
    <p:sldMasterId id="2147483866" r:id="rId4"/>
    <p:sldMasterId id="2147483890" r:id="rId5"/>
    <p:sldMasterId id="2147483902" r:id="rId6"/>
    <p:sldMasterId id="2147483950" r:id="rId7"/>
    <p:sldMasterId id="2147483962" r:id="rId8"/>
    <p:sldMasterId id="2147483974" r:id="rId9"/>
  </p:sldMasterIdLst>
  <p:notesMasterIdLst>
    <p:notesMasterId r:id="rId35"/>
  </p:notesMasterIdLst>
  <p:sldIdLst>
    <p:sldId id="256" r:id="rId10"/>
    <p:sldId id="856" r:id="rId11"/>
    <p:sldId id="732" r:id="rId12"/>
    <p:sldId id="733" r:id="rId13"/>
    <p:sldId id="847" r:id="rId14"/>
    <p:sldId id="796" r:id="rId15"/>
    <p:sldId id="826" r:id="rId16"/>
    <p:sldId id="523" r:id="rId17"/>
    <p:sldId id="849" r:id="rId18"/>
    <p:sldId id="850" r:id="rId19"/>
    <p:sldId id="851" r:id="rId20"/>
    <p:sldId id="852" r:id="rId21"/>
    <p:sldId id="853" r:id="rId22"/>
    <p:sldId id="855" r:id="rId23"/>
    <p:sldId id="854" r:id="rId24"/>
    <p:sldId id="848" r:id="rId25"/>
    <p:sldId id="846" r:id="rId26"/>
    <p:sldId id="832" r:id="rId27"/>
    <p:sldId id="833" r:id="rId28"/>
    <p:sldId id="839" r:id="rId29"/>
    <p:sldId id="840" r:id="rId30"/>
    <p:sldId id="841" r:id="rId31"/>
    <p:sldId id="842" r:id="rId32"/>
    <p:sldId id="405" r:id="rId33"/>
    <p:sldId id="624" r:id="rId3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FF99"/>
    <a:srgbClr val="66FF66"/>
    <a:srgbClr val="FF33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95" autoAdjust="0"/>
    <p:restoredTop sz="94660"/>
  </p:normalViewPr>
  <p:slideViewPr>
    <p:cSldViewPr>
      <p:cViewPr varScale="1">
        <p:scale>
          <a:sx n="110" d="100"/>
          <a:sy n="110" d="100"/>
        </p:scale>
        <p:origin x="-164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slide" Target="slides/slide25.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32EF9B84-9CAA-4C0C-B1DB-5B3509C4B5AA}" type="datetimeFigureOut">
              <a:rPr kumimoji="1" lang="ja-JP" altLang="en-US" smtClean="0"/>
              <a:pPr/>
              <a:t>2014/10/9</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35EB20CE-3C3B-40B4-B349-6D18F759D54B}" type="slidenum">
              <a:rPr kumimoji="1" lang="ja-JP" altLang="en-US" smtClean="0"/>
              <a:pPr/>
              <a:t>‹#›</a:t>
            </a:fld>
            <a:endParaRPr kumimoji="1" lang="ja-JP" altLang="en-US"/>
          </a:p>
        </p:txBody>
      </p:sp>
    </p:spTree>
    <p:extLst>
      <p:ext uri="{BB962C8B-B14F-4D97-AF65-F5344CB8AC3E}">
        <p14:creationId xmlns:p14="http://schemas.microsoft.com/office/powerpoint/2010/main" val="89106735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CA4EC77-5B5D-41E3-94E8-F27F7D918AAA}" type="slidenum">
              <a:rPr lang="ja-JP" altLang="en-US" smtClean="0">
                <a:solidFill>
                  <a:prstClr val="black"/>
                </a:solidFill>
              </a:rPr>
              <a:pPr/>
              <a:t>6</a:t>
            </a:fld>
            <a:endParaRPr lang="ja-JP" altLang="en-US">
              <a:solidFill>
                <a:prstClr val="black"/>
              </a:solidFill>
            </a:endParaRPr>
          </a:p>
        </p:txBody>
      </p:sp>
    </p:spTree>
    <p:extLst>
      <p:ext uri="{BB962C8B-B14F-4D97-AF65-F5344CB8AC3E}">
        <p14:creationId xmlns:p14="http://schemas.microsoft.com/office/powerpoint/2010/main" val="2943436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ED81EB-DE45-4377-9412-8FCF62D8CB42}" type="slidenum">
              <a:rPr lang="ja-JP" altLang="en-US" smtClean="0">
                <a:solidFill>
                  <a:prstClr val="black"/>
                </a:solidFill>
              </a:rPr>
              <a:pPr/>
              <a:t>18</a:t>
            </a:fld>
            <a:endParaRPr lang="ja-JP" altLang="en-US">
              <a:solidFill>
                <a:prstClr val="black"/>
              </a:solidFill>
            </a:endParaRPr>
          </a:p>
        </p:txBody>
      </p:sp>
    </p:spTree>
    <p:extLst>
      <p:ext uri="{BB962C8B-B14F-4D97-AF65-F5344CB8AC3E}">
        <p14:creationId xmlns:p14="http://schemas.microsoft.com/office/powerpoint/2010/main" val="2068347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ED81EB-DE45-4377-9412-8FCF62D8CB42}" type="slidenum">
              <a:rPr lang="ja-JP" altLang="en-US" smtClean="0">
                <a:solidFill>
                  <a:prstClr val="black"/>
                </a:solidFill>
              </a:rPr>
              <a:pPr/>
              <a:t>19</a:t>
            </a:fld>
            <a:endParaRPr lang="ja-JP" altLang="en-US">
              <a:solidFill>
                <a:prstClr val="black"/>
              </a:solidFill>
            </a:endParaRPr>
          </a:p>
        </p:txBody>
      </p:sp>
    </p:spTree>
    <p:extLst>
      <p:ext uri="{BB962C8B-B14F-4D97-AF65-F5344CB8AC3E}">
        <p14:creationId xmlns:p14="http://schemas.microsoft.com/office/powerpoint/2010/main" val="4271725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A33A132-3258-4568-9FA3-AE93774DE1C5}" type="slidenum">
              <a:rPr lang="ja-JP" altLang="en-US" smtClean="0">
                <a:solidFill>
                  <a:prstClr val="black"/>
                </a:solidFill>
              </a:rPr>
              <a:pPr/>
              <a:t>20</a:t>
            </a:fld>
            <a:endParaRPr lang="ja-JP" altLang="en-US">
              <a:solidFill>
                <a:prstClr val="black"/>
              </a:solidFill>
            </a:endParaRPr>
          </a:p>
        </p:txBody>
      </p:sp>
    </p:spTree>
    <p:extLst>
      <p:ext uri="{BB962C8B-B14F-4D97-AF65-F5344CB8AC3E}">
        <p14:creationId xmlns:p14="http://schemas.microsoft.com/office/powerpoint/2010/main" val="3055949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52399B5-524D-46CC-9155-F815835F31F4}" type="slidenum">
              <a:rPr lang="ja-JP" altLang="en-US" smtClean="0">
                <a:solidFill>
                  <a:prstClr val="black"/>
                </a:solidFill>
              </a:rPr>
              <a:pPr/>
              <a:t>22</a:t>
            </a:fld>
            <a:endParaRPr lang="ja-JP" altLang="en-US">
              <a:solidFill>
                <a:prstClr val="black"/>
              </a:solidFill>
            </a:endParaRPr>
          </a:p>
        </p:txBody>
      </p:sp>
    </p:spTree>
    <p:extLst>
      <p:ext uri="{BB962C8B-B14F-4D97-AF65-F5344CB8AC3E}">
        <p14:creationId xmlns:p14="http://schemas.microsoft.com/office/powerpoint/2010/main" val="2804082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8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1E5B274A-CE84-4DC8-8199-70330E2F6DDD}" type="datetimeFigureOut">
              <a:rPr kumimoji="1" lang="ja-JP" altLang="en-US" smtClean="0"/>
              <a:pPr/>
              <a:t>2014/10/9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293E28-7FBB-4948-AB75-A42B12F500CE}"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E5B274A-CE84-4DC8-8199-70330E2F6DDD}" type="datetimeFigureOut">
              <a:rPr kumimoji="1" lang="ja-JP" altLang="en-US" smtClean="0"/>
              <a:pPr/>
              <a:t>2014/10/9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293E28-7FBB-4948-AB75-A42B12F500CE}"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9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9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E5B274A-CE84-4DC8-8199-70330E2F6DDD}" type="datetimeFigureOut">
              <a:rPr kumimoji="1" lang="ja-JP" altLang="en-US" smtClean="0"/>
              <a:pPr/>
              <a:t>2014/10/9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293E28-7FBB-4948-AB75-A42B12F500CE}"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77"/>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52"/>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10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E5B274A-CE84-4DC8-8199-70330E2F6DDD}" type="datetimeFigureOut">
              <a:rPr kumimoji="1" lang="ja-JP" altLang="en-US" smtClean="0"/>
              <a:pPr/>
              <a:t>2014/10/9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293E28-7FBB-4948-AB75-A42B12F500CE}" type="slidenum">
              <a:rPr kumimoji="1" lang="ja-JP" altLang="en-US" smtClean="0"/>
              <a:pPr/>
              <a:t>‹#›</a:t>
            </a:fld>
            <a:endParaRPr kumimoji="1"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8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8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83"/>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339530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043294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58"/>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42143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52890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059515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144370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99304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6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1E5B274A-CE84-4DC8-8199-70330E2F6DDD}" type="datetimeFigureOut">
              <a:rPr kumimoji="1" lang="ja-JP" altLang="en-US" smtClean="0"/>
              <a:pPr/>
              <a:t>2014/10/9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40293E28-7FBB-4948-AB75-A42B12F500CE}" type="slidenum">
              <a:rPr kumimoji="1" lang="ja-JP" altLang="en-US" smtClean="0"/>
              <a:pPr/>
              <a:t>‹#›</a:t>
            </a:fld>
            <a:endParaRPr kumimoji="1" lang="ja-JP"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10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227147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75513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639482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94"/>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94"/>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825643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32"/>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1" y="3886200"/>
            <a:ext cx="6400800" cy="1752600"/>
          </a:xfrm>
        </p:spPr>
        <p:txBody>
          <a:bodyPr/>
          <a:lstStyle>
            <a:lvl1pPr marL="0" indent="0" algn="ctr">
              <a:buNone/>
              <a:defRPr>
                <a:solidFill>
                  <a:schemeClr val="tx1">
                    <a:tint val="75000"/>
                  </a:schemeClr>
                </a:solidFill>
              </a:defRPr>
            </a:lvl1pPr>
            <a:lvl2pPr marL="459733" indent="0" algn="ctr">
              <a:buNone/>
              <a:defRPr>
                <a:solidFill>
                  <a:schemeClr val="tx1">
                    <a:tint val="75000"/>
                  </a:schemeClr>
                </a:solidFill>
              </a:defRPr>
            </a:lvl2pPr>
            <a:lvl3pPr marL="919465" indent="0" algn="ctr">
              <a:buNone/>
              <a:defRPr>
                <a:solidFill>
                  <a:schemeClr val="tx1">
                    <a:tint val="75000"/>
                  </a:schemeClr>
                </a:solidFill>
              </a:defRPr>
            </a:lvl3pPr>
            <a:lvl4pPr marL="1379197" indent="0" algn="ctr">
              <a:buNone/>
              <a:defRPr>
                <a:solidFill>
                  <a:schemeClr val="tx1">
                    <a:tint val="75000"/>
                  </a:schemeClr>
                </a:solidFill>
              </a:defRPr>
            </a:lvl4pPr>
            <a:lvl5pPr marL="1838929" indent="0" algn="ctr">
              <a:buNone/>
              <a:defRPr>
                <a:solidFill>
                  <a:schemeClr val="tx1">
                    <a:tint val="75000"/>
                  </a:schemeClr>
                </a:solidFill>
              </a:defRPr>
            </a:lvl5pPr>
            <a:lvl6pPr marL="2298661" indent="0" algn="ctr">
              <a:buNone/>
              <a:defRPr>
                <a:solidFill>
                  <a:schemeClr val="tx1">
                    <a:tint val="75000"/>
                  </a:schemeClr>
                </a:solidFill>
              </a:defRPr>
            </a:lvl6pPr>
            <a:lvl7pPr marL="2758394" indent="0" algn="ctr">
              <a:buNone/>
              <a:defRPr>
                <a:solidFill>
                  <a:schemeClr val="tx1">
                    <a:tint val="75000"/>
                  </a:schemeClr>
                </a:solidFill>
              </a:defRPr>
            </a:lvl7pPr>
            <a:lvl8pPr marL="3218126" indent="0" algn="ctr">
              <a:buNone/>
              <a:defRPr>
                <a:solidFill>
                  <a:schemeClr val="tx1">
                    <a:tint val="75000"/>
                  </a:schemeClr>
                </a:solidFill>
              </a:defRPr>
            </a:lvl8pPr>
            <a:lvl9pPr marL="3677859"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724B5EF-D3D7-4FAD-995D-D36B3146BD79}"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D33AB96-90A7-431A-9750-F22D7219185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205960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724B5EF-D3D7-4FAD-995D-D36B3146BD79}"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D33AB96-90A7-431A-9750-F22D7219185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345554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4" y="4406906"/>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4" y="2906716"/>
            <a:ext cx="7772400" cy="1500187"/>
          </a:xfrm>
        </p:spPr>
        <p:txBody>
          <a:bodyPr anchor="b"/>
          <a:lstStyle>
            <a:lvl1pPr marL="0" indent="0">
              <a:buNone/>
              <a:defRPr sz="2000">
                <a:solidFill>
                  <a:schemeClr val="tx1">
                    <a:tint val="75000"/>
                  </a:schemeClr>
                </a:solidFill>
              </a:defRPr>
            </a:lvl1pPr>
            <a:lvl2pPr marL="459733" indent="0">
              <a:buNone/>
              <a:defRPr sz="1800">
                <a:solidFill>
                  <a:schemeClr val="tx1">
                    <a:tint val="75000"/>
                  </a:schemeClr>
                </a:solidFill>
              </a:defRPr>
            </a:lvl2pPr>
            <a:lvl3pPr marL="919465" indent="0">
              <a:buNone/>
              <a:defRPr sz="1600">
                <a:solidFill>
                  <a:schemeClr val="tx1">
                    <a:tint val="75000"/>
                  </a:schemeClr>
                </a:solidFill>
              </a:defRPr>
            </a:lvl3pPr>
            <a:lvl4pPr marL="1379197" indent="0">
              <a:buNone/>
              <a:defRPr sz="1500">
                <a:solidFill>
                  <a:schemeClr val="tx1">
                    <a:tint val="75000"/>
                  </a:schemeClr>
                </a:solidFill>
              </a:defRPr>
            </a:lvl4pPr>
            <a:lvl5pPr marL="1838929" indent="0">
              <a:buNone/>
              <a:defRPr sz="1500">
                <a:solidFill>
                  <a:schemeClr val="tx1">
                    <a:tint val="75000"/>
                  </a:schemeClr>
                </a:solidFill>
              </a:defRPr>
            </a:lvl5pPr>
            <a:lvl6pPr marL="2298661" indent="0">
              <a:buNone/>
              <a:defRPr sz="1500">
                <a:solidFill>
                  <a:schemeClr val="tx1">
                    <a:tint val="75000"/>
                  </a:schemeClr>
                </a:solidFill>
              </a:defRPr>
            </a:lvl6pPr>
            <a:lvl7pPr marL="2758394" indent="0">
              <a:buNone/>
              <a:defRPr sz="1500">
                <a:solidFill>
                  <a:schemeClr val="tx1">
                    <a:tint val="75000"/>
                  </a:schemeClr>
                </a:solidFill>
              </a:defRPr>
            </a:lvl7pPr>
            <a:lvl8pPr marL="3218126" indent="0">
              <a:buNone/>
              <a:defRPr sz="1500">
                <a:solidFill>
                  <a:schemeClr val="tx1">
                    <a:tint val="75000"/>
                  </a:schemeClr>
                </a:solidFill>
              </a:defRPr>
            </a:lvl8pPr>
            <a:lvl9pPr marL="3677859" indent="0">
              <a:buNone/>
              <a:defRPr sz="15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724B5EF-D3D7-4FAD-995D-D36B3146BD79}"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D33AB96-90A7-431A-9750-F22D7219185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215891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39768" y="2239963"/>
            <a:ext cx="5684837" cy="6337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477005" y="2239963"/>
            <a:ext cx="5684837" cy="6337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724B5EF-D3D7-4FAD-995D-D36B3146BD79}"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D33AB96-90A7-431A-9750-F22D7219185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574706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4637"/>
            <a:ext cx="8229600" cy="1143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2" y="1535117"/>
            <a:ext cx="4040188" cy="639763"/>
          </a:xfrm>
        </p:spPr>
        <p:txBody>
          <a:bodyPr anchor="b"/>
          <a:lstStyle>
            <a:lvl1pPr marL="0" indent="0">
              <a:buNone/>
              <a:defRPr sz="2400" b="1"/>
            </a:lvl1pPr>
            <a:lvl2pPr marL="459733" indent="0">
              <a:buNone/>
              <a:defRPr sz="2000" b="1"/>
            </a:lvl2pPr>
            <a:lvl3pPr marL="919465" indent="0">
              <a:buNone/>
              <a:defRPr sz="1800" b="1"/>
            </a:lvl3pPr>
            <a:lvl4pPr marL="1379197" indent="0">
              <a:buNone/>
              <a:defRPr sz="1600" b="1"/>
            </a:lvl4pPr>
            <a:lvl5pPr marL="1838929" indent="0">
              <a:buNone/>
              <a:defRPr sz="1600" b="1"/>
            </a:lvl5pPr>
            <a:lvl6pPr marL="2298661" indent="0">
              <a:buNone/>
              <a:defRPr sz="1600" b="1"/>
            </a:lvl6pPr>
            <a:lvl7pPr marL="2758394" indent="0">
              <a:buNone/>
              <a:defRPr sz="1600" b="1"/>
            </a:lvl7pPr>
            <a:lvl8pPr marL="3218126" indent="0">
              <a:buNone/>
              <a:defRPr sz="1600" b="1"/>
            </a:lvl8pPr>
            <a:lvl9pPr marL="3677859"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2"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9" y="1535117"/>
            <a:ext cx="4041775" cy="639763"/>
          </a:xfrm>
        </p:spPr>
        <p:txBody>
          <a:bodyPr anchor="b"/>
          <a:lstStyle>
            <a:lvl1pPr marL="0" indent="0">
              <a:buNone/>
              <a:defRPr sz="2400" b="1"/>
            </a:lvl1pPr>
            <a:lvl2pPr marL="459733" indent="0">
              <a:buNone/>
              <a:defRPr sz="2000" b="1"/>
            </a:lvl2pPr>
            <a:lvl3pPr marL="919465" indent="0">
              <a:buNone/>
              <a:defRPr sz="1800" b="1"/>
            </a:lvl3pPr>
            <a:lvl4pPr marL="1379197" indent="0">
              <a:buNone/>
              <a:defRPr sz="1600" b="1"/>
            </a:lvl4pPr>
            <a:lvl5pPr marL="1838929" indent="0">
              <a:buNone/>
              <a:defRPr sz="1600" b="1"/>
            </a:lvl5pPr>
            <a:lvl6pPr marL="2298661" indent="0">
              <a:buNone/>
              <a:defRPr sz="1600" b="1"/>
            </a:lvl6pPr>
            <a:lvl7pPr marL="2758394" indent="0">
              <a:buNone/>
              <a:defRPr sz="1600" b="1"/>
            </a:lvl7pPr>
            <a:lvl8pPr marL="3218126" indent="0">
              <a:buNone/>
              <a:defRPr sz="1600" b="1"/>
            </a:lvl8pPr>
            <a:lvl9pPr marL="3677859"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9"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6724B5EF-D3D7-4FAD-995D-D36B3146BD79}"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AD33AB96-90A7-431A-9750-F22D7219185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110881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6724B5EF-D3D7-4FAD-995D-D36B3146BD79}"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AD33AB96-90A7-431A-9750-F22D7219185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96945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1E5B274A-CE84-4DC8-8199-70330E2F6DDD}" type="datetimeFigureOut">
              <a:rPr kumimoji="1" lang="ja-JP" altLang="en-US" smtClean="0"/>
              <a:pPr/>
              <a:t>2014/10/9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0293E28-7FBB-4948-AB75-A42B12F500CE}" type="slidenum">
              <a:rPr kumimoji="1" lang="ja-JP" altLang="en-US" smtClean="0"/>
              <a:pPr/>
              <a:t>‹#›</a:t>
            </a:fld>
            <a:endParaRPr kumimoji="1" lang="ja-JP"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6724B5EF-D3D7-4FAD-995D-D36B3146BD79}"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AD33AB96-90A7-431A-9750-F22D7219185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8180035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4" y="273050"/>
            <a:ext cx="3008313" cy="11620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1" y="273053"/>
            <a:ext cx="5111750" cy="5853113"/>
          </a:xfrm>
        </p:spPr>
        <p:txBody>
          <a:bodyPr/>
          <a:lstStyle>
            <a:lvl1pPr>
              <a:defRPr sz="33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4" y="1435103"/>
            <a:ext cx="3008313" cy="4691063"/>
          </a:xfrm>
        </p:spPr>
        <p:txBody>
          <a:bodyPr/>
          <a:lstStyle>
            <a:lvl1pPr marL="0" indent="0">
              <a:buNone/>
              <a:defRPr sz="1500"/>
            </a:lvl1pPr>
            <a:lvl2pPr marL="459733" indent="0">
              <a:buNone/>
              <a:defRPr sz="1200"/>
            </a:lvl2pPr>
            <a:lvl3pPr marL="919465" indent="0">
              <a:buNone/>
              <a:defRPr sz="1000"/>
            </a:lvl3pPr>
            <a:lvl4pPr marL="1379197" indent="0">
              <a:buNone/>
              <a:defRPr sz="900"/>
            </a:lvl4pPr>
            <a:lvl5pPr marL="1838929" indent="0">
              <a:buNone/>
              <a:defRPr sz="900"/>
            </a:lvl5pPr>
            <a:lvl6pPr marL="2298661" indent="0">
              <a:buNone/>
              <a:defRPr sz="900"/>
            </a:lvl6pPr>
            <a:lvl7pPr marL="2758394" indent="0">
              <a:buNone/>
              <a:defRPr sz="900"/>
            </a:lvl7pPr>
            <a:lvl8pPr marL="3218126" indent="0">
              <a:buNone/>
              <a:defRPr sz="900"/>
            </a:lvl8pPr>
            <a:lvl9pPr marL="3677859"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724B5EF-D3D7-4FAD-995D-D36B3146BD79}"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D33AB96-90A7-431A-9750-F22D7219185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5151891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9" y="4800604"/>
            <a:ext cx="5486400" cy="566739"/>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9" y="612775"/>
            <a:ext cx="5486400" cy="4114800"/>
          </a:xfrm>
        </p:spPr>
        <p:txBody>
          <a:bodyPr/>
          <a:lstStyle>
            <a:lvl1pPr marL="0" indent="0">
              <a:buNone/>
              <a:defRPr sz="3300"/>
            </a:lvl1pPr>
            <a:lvl2pPr marL="459733" indent="0">
              <a:buNone/>
              <a:defRPr sz="2800"/>
            </a:lvl2pPr>
            <a:lvl3pPr marL="919465" indent="0">
              <a:buNone/>
              <a:defRPr sz="2400"/>
            </a:lvl3pPr>
            <a:lvl4pPr marL="1379197" indent="0">
              <a:buNone/>
              <a:defRPr sz="2000"/>
            </a:lvl4pPr>
            <a:lvl5pPr marL="1838929" indent="0">
              <a:buNone/>
              <a:defRPr sz="2000"/>
            </a:lvl5pPr>
            <a:lvl6pPr marL="2298661" indent="0">
              <a:buNone/>
              <a:defRPr sz="2000"/>
            </a:lvl6pPr>
            <a:lvl7pPr marL="2758394" indent="0">
              <a:buNone/>
              <a:defRPr sz="2000"/>
            </a:lvl7pPr>
            <a:lvl8pPr marL="3218126" indent="0">
              <a:buNone/>
              <a:defRPr sz="2000"/>
            </a:lvl8pPr>
            <a:lvl9pPr marL="3677859"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9" y="5367343"/>
            <a:ext cx="5486400" cy="804863"/>
          </a:xfrm>
        </p:spPr>
        <p:txBody>
          <a:bodyPr/>
          <a:lstStyle>
            <a:lvl1pPr marL="0" indent="0">
              <a:buNone/>
              <a:defRPr sz="1500"/>
            </a:lvl1pPr>
            <a:lvl2pPr marL="459733" indent="0">
              <a:buNone/>
              <a:defRPr sz="1200"/>
            </a:lvl2pPr>
            <a:lvl3pPr marL="919465" indent="0">
              <a:buNone/>
              <a:defRPr sz="1000"/>
            </a:lvl3pPr>
            <a:lvl4pPr marL="1379197" indent="0">
              <a:buNone/>
              <a:defRPr sz="900"/>
            </a:lvl4pPr>
            <a:lvl5pPr marL="1838929" indent="0">
              <a:buNone/>
              <a:defRPr sz="900"/>
            </a:lvl5pPr>
            <a:lvl6pPr marL="2298661" indent="0">
              <a:buNone/>
              <a:defRPr sz="900"/>
            </a:lvl6pPr>
            <a:lvl7pPr marL="2758394" indent="0">
              <a:buNone/>
              <a:defRPr sz="900"/>
            </a:lvl7pPr>
            <a:lvl8pPr marL="3218126" indent="0">
              <a:buNone/>
              <a:defRPr sz="900"/>
            </a:lvl8pPr>
            <a:lvl9pPr marL="3677859"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724B5EF-D3D7-4FAD-995D-D36B3146BD79}"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D33AB96-90A7-431A-9750-F22D7219185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2570216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724B5EF-D3D7-4FAD-995D-D36B3146BD79}"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D33AB96-90A7-431A-9750-F22D7219185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587653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282117" y="384177"/>
            <a:ext cx="2879725" cy="819308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39765" y="384177"/>
            <a:ext cx="8489951" cy="819308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724B5EF-D3D7-4FAD-995D-D36B3146BD79}"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D33AB96-90A7-431A-9750-F22D72191854}"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452870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39"/>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03124619-8EC9-4046-AE01-8182CA300609}"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335978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0BF2942-0AEF-41E4-BC4D-ABBED1B34262}"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8345889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14"/>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066ACD3D-72E1-447A-9E8C-D9807FC9C507}"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395005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A0CCC7B0-24EF-4FBF-BAB8-F648BBEECB67}"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8505339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CC885FED-7C92-4C9A-B596-657D87859C1E}"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47286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1E5B274A-CE84-4DC8-8199-70330E2F6DDD}" type="datetimeFigureOut">
              <a:rPr kumimoji="1" lang="ja-JP" altLang="en-US" smtClean="0"/>
              <a:pPr/>
              <a:t>2014/10/9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40293E28-7FBB-4948-AB75-A42B12F500CE}" type="slidenum">
              <a:rPr kumimoji="1" lang="ja-JP" altLang="en-US" smtClean="0"/>
              <a:pPr/>
              <a:t>‹#›</a:t>
            </a:fld>
            <a:endParaRPr kumimoji="1" lang="ja-JP"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C776A56A-0382-46FB-BAB1-F82B35B1376A}"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61554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C26C49E5-87EC-4868-B729-2BA19E0E9C78}"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783794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A5D1E6B-CA9D-471B-9CAE-1CCD66F26C86}"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1634352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アイコンをクリックして図を追加</a:t>
            </a:r>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E5CA609-F52E-4699-B4B4-069512A33DDE}"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657923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A11F6332-9E9F-4CDB-B4F9-444CDFA8150E}"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3205465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787FC65-E2E3-4EAD-8CEB-2E3DEF66DA80}"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449840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49"/>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1C4B216-1920-4A35-AA94-CA379C4A9C40}"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691606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42776DD-64AB-4BD5-BE03-56B4287DA311}"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657330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24"/>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F1A0BD6F-789F-473A-A0AF-AE6CDF7446B2}"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2529143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C887E4AC-0DE1-4962-B0E8-9C4D32188DFB}"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25801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1E5B274A-CE84-4DC8-8199-70330E2F6DDD}" type="datetimeFigureOut">
              <a:rPr kumimoji="1" lang="ja-JP" altLang="en-US" smtClean="0"/>
              <a:pPr/>
              <a:t>2014/10/9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40293E28-7FBB-4948-AB75-A42B12F500CE}" type="slidenum">
              <a:rPr kumimoji="1" lang="ja-JP" altLang="en-US" smtClean="0"/>
              <a:pPr/>
              <a:t>‹#›</a:t>
            </a:fld>
            <a:endParaRPr kumimoji="1" lang="ja-JP"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5C7C563F-43CC-4B09-89C7-5FAEB6AD4AA2}"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2343453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CDC41D1B-BCA3-49DE-8434-CFA3B15CF0C4}"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4786527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6F38310-C045-4D5A-B797-1CE89E9041A6}"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7426698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3B56BC73-0CB4-4872-A5A0-438369858ED1}"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2685367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CCEFEB33-B4D9-4329-992B-E767CC07A992}"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3489484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5A7A282-47A8-45EF-908D-88799F9E1495}"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5718386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4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6789584D-A2B5-462B-B15C-4A42FF784CAE}"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9981740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3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A45BB6A7-65F2-4CCC-9935-E2BA87C2D986}"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0197045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24F7044-D907-4D52-BA79-333B4D766FE0}"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5377567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1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D1A6B968-465D-419F-8BB8-70F4DE1B7744}"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61501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E5B274A-CE84-4DC8-8199-70330E2F6DDD}" type="datetimeFigureOut">
              <a:rPr kumimoji="1" lang="ja-JP" altLang="en-US" smtClean="0"/>
              <a:pPr/>
              <a:t>2014/10/9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40293E28-7FBB-4948-AB75-A42B12F500CE}" type="slidenum">
              <a:rPr kumimoji="1" lang="ja-JP" altLang="en-US" smtClean="0"/>
              <a:pPr/>
              <a:t>‹#›</a:t>
            </a:fld>
            <a:endParaRPr kumimoji="1" lang="ja-JP"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1FDE4ECF-820F-4C5E-A8C1-869B2C8C9F3E}"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3034610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5FE40B61-DA83-4048-A8A8-E9B2FF115383}"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397771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C550B042-7C66-404A-87DE-578C5F6F8E1E}"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9177733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392FF81-CD8A-416F-953C-F445C6BDE8F5}"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4265673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532F5C-E2AD-498B-B49A-810BC6BCFD1D}"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501729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30CE173-D05D-4B45-B670-438D07B0EDDA}"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446696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35294E5-8E74-4D9F-8D7A-F899CBD5DE65}"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5148782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E79383C-E46C-4EEF-94F8-C3AB82A65418}"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9237961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537"/>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147" indent="0" algn="ctr">
              <a:buNone/>
              <a:defRPr/>
            </a:lvl2pPr>
            <a:lvl3pPr marL="914293" indent="0" algn="ctr">
              <a:buNone/>
              <a:defRPr/>
            </a:lvl3pPr>
            <a:lvl4pPr marL="1371440" indent="0" algn="ctr">
              <a:buNone/>
              <a:defRPr/>
            </a:lvl4pPr>
            <a:lvl5pPr marL="1828587" indent="0" algn="ctr">
              <a:buNone/>
              <a:defRPr/>
            </a:lvl5pPr>
            <a:lvl6pPr marL="2285733" indent="0" algn="ctr">
              <a:buNone/>
              <a:defRPr/>
            </a:lvl6pPr>
            <a:lvl7pPr marL="2742879" indent="0" algn="ctr">
              <a:buNone/>
              <a:defRPr/>
            </a:lvl7pPr>
            <a:lvl8pPr marL="3200026" indent="0" algn="ctr">
              <a:buNone/>
              <a:defRPr/>
            </a:lvl8pPr>
            <a:lvl9pPr marL="3657173"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90383E8-C7BB-4AD7-9E52-D64A9EDED09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8651755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2A1C1E8-9361-4557-9EFC-000E05CD7A25}"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737789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10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E5B274A-CE84-4DC8-8199-70330E2F6DDD}" type="datetimeFigureOut">
              <a:rPr kumimoji="1" lang="ja-JP" altLang="en-US" smtClean="0"/>
              <a:pPr/>
              <a:t>2014/10/9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0293E28-7FBB-4948-AB75-A42B12F500CE}" type="slidenum">
              <a:rPr kumimoji="1" lang="ja-JP" altLang="en-US" smtClean="0"/>
              <a:pPr/>
              <a:t>‹#›</a:t>
            </a:fld>
            <a:endParaRPr kumimoji="1" lang="ja-JP"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7012"/>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22"/>
            <a:ext cx="7772400" cy="1500187"/>
          </a:xfrm>
        </p:spPr>
        <p:txBody>
          <a:bodyPr anchor="b"/>
          <a:lstStyle>
            <a:lvl1pPr marL="0" indent="0">
              <a:buNone/>
              <a:defRPr sz="2000"/>
            </a:lvl1pPr>
            <a:lvl2pPr marL="457147" indent="0">
              <a:buNone/>
              <a:defRPr sz="1800"/>
            </a:lvl2pPr>
            <a:lvl3pPr marL="914293" indent="0">
              <a:buNone/>
              <a:defRPr sz="1600"/>
            </a:lvl3pPr>
            <a:lvl4pPr marL="1371440" indent="0">
              <a:buNone/>
              <a:defRPr sz="1400"/>
            </a:lvl4pPr>
            <a:lvl5pPr marL="1828587" indent="0">
              <a:buNone/>
              <a:defRPr sz="1400"/>
            </a:lvl5pPr>
            <a:lvl6pPr marL="2285733" indent="0">
              <a:buNone/>
              <a:defRPr sz="1400"/>
            </a:lvl6pPr>
            <a:lvl7pPr marL="2742879" indent="0">
              <a:buNone/>
              <a:defRPr sz="1400"/>
            </a:lvl7pPr>
            <a:lvl8pPr marL="3200026" indent="0">
              <a:buNone/>
              <a:defRPr sz="1400"/>
            </a:lvl8pPr>
            <a:lvl9pPr marL="3657173"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311B4C6-247B-40A4-A1BD-C17C64AF5ECC}"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1064476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5DE2203-D913-4B97-822F-683F108E3F71}"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7496871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45" y="1535113"/>
            <a:ext cx="4040189"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45" y="2174875"/>
            <a:ext cx="40401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6" y="1535113"/>
            <a:ext cx="4041774"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6" y="2174875"/>
            <a:ext cx="404177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CA86D85-8398-47F1-953D-4FC0F0C62A74}"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2157750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329B7E6-8142-4C2C-8486-ACA79D5FD086}"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32178729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28E30FF-6DFA-4E32-896A-0181B2B83A32}"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69389860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8" y="273051"/>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2" y="27307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8" y="1435103"/>
            <a:ext cx="3008313"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D8773D8-F53B-4DF4-909F-7F3FCD327EBD}"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11499513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90"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90" y="612775"/>
            <a:ext cx="5486400" cy="4114800"/>
          </a:xfrm>
        </p:spPr>
        <p:txBody>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90" y="5367338"/>
            <a:ext cx="54864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5B62182-9D0F-4D1C-942A-64824596B5E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42330378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7CF38C-9696-4760-B901-EB571A1537C1}"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9791336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2" y="27465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5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EC48A7-9EEE-40C8-9186-A6368B3A7365}"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24334981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8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E5B274A-CE84-4DC8-8199-70330E2F6DDD}" type="datetimeFigureOut">
              <a:rPr kumimoji="1" lang="ja-JP" altLang="en-US" smtClean="0"/>
              <a:pPr/>
              <a:t>2014/10/9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40293E28-7FBB-4948-AB75-A42B12F500CE}" type="slidenum">
              <a:rPr kumimoji="1" lang="ja-JP" altLang="en-US" smtClean="0"/>
              <a:pPr/>
              <a:t>‹#›</a:t>
            </a:fld>
            <a:endParaRPr kumimoji="1" lang="ja-JP"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6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10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9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9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41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5B274A-CE84-4DC8-8199-70330E2F6DDD}" type="datetimeFigureOut">
              <a:rPr kumimoji="1" lang="ja-JP" altLang="en-US" smtClean="0"/>
              <a:pPr/>
              <a:t>2014/10/9</a:t>
            </a:fld>
            <a:endParaRPr kumimoji="1" lang="ja-JP" altLang="en-US"/>
          </a:p>
        </p:txBody>
      </p:sp>
      <p:sp>
        <p:nvSpPr>
          <p:cNvPr id="5" name="フッター プレースホルダ 4"/>
          <p:cNvSpPr>
            <a:spLocks noGrp="1"/>
          </p:cNvSpPr>
          <p:nvPr>
            <p:ph type="ftr" sz="quarter" idx="3"/>
          </p:nvPr>
        </p:nvSpPr>
        <p:spPr>
          <a:xfrm>
            <a:off x="3124200" y="635641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41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293E28-7FBB-4948-AB75-A42B12F500CE}"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40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E9A17F-F62D-4D04-B7FA-5CE80F505F7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40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40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F00F4-5AB6-428A-8F01-53B697754D4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40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6E53AE-E40F-4B67-A73C-64AA17A012E2}"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40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408"/>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45D96E-32D2-4BBE-876A-32169566F5EB}"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0606779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1" y="274637"/>
            <a:ext cx="8229600" cy="1143000"/>
          </a:xfrm>
          <a:prstGeom prst="rect">
            <a:avLst/>
          </a:prstGeom>
        </p:spPr>
        <p:txBody>
          <a:bodyPr vert="horz" lIns="91946" tIns="45974" rIns="91946" bIns="45974"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1" y="1600203"/>
            <a:ext cx="8229600" cy="4525963"/>
          </a:xfrm>
          <a:prstGeom prst="rect">
            <a:avLst/>
          </a:prstGeom>
        </p:spPr>
        <p:txBody>
          <a:bodyPr vert="horz" lIns="91946" tIns="45974" rIns="91946" bIns="45974"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1" y="6356355"/>
            <a:ext cx="2133600" cy="365125"/>
          </a:xfrm>
          <a:prstGeom prst="rect">
            <a:avLst/>
          </a:prstGeom>
        </p:spPr>
        <p:txBody>
          <a:bodyPr vert="horz" lIns="91946" tIns="45974" rIns="91946" bIns="45974" rtlCol="0" anchor="ctr"/>
          <a:lstStyle>
            <a:lvl1pPr algn="l">
              <a:defRPr sz="1200">
                <a:solidFill>
                  <a:schemeClr val="tx1">
                    <a:tint val="75000"/>
                  </a:schemeClr>
                </a:solidFill>
              </a:defRPr>
            </a:lvl1pPr>
          </a:lstStyle>
          <a:p>
            <a:pPr defTabSz="919465"/>
            <a:fld id="{6724B5EF-D3D7-4FAD-995D-D36B3146BD79}" type="datetimeFigureOut">
              <a:rPr lang="ja-JP" altLang="en-US" smtClean="0">
                <a:solidFill>
                  <a:prstClr val="black">
                    <a:tint val="75000"/>
                  </a:prstClr>
                </a:solidFill>
              </a:rPr>
              <a:pPr defTabSz="919465"/>
              <a:t>2014/10/9</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5"/>
            <a:ext cx="2895600" cy="365125"/>
          </a:xfrm>
          <a:prstGeom prst="rect">
            <a:avLst/>
          </a:prstGeom>
        </p:spPr>
        <p:txBody>
          <a:bodyPr vert="horz" lIns="91946" tIns="45974" rIns="91946" bIns="45974" rtlCol="0" anchor="ctr"/>
          <a:lstStyle>
            <a:lvl1pPr algn="ctr">
              <a:defRPr sz="1200">
                <a:solidFill>
                  <a:schemeClr val="tx1">
                    <a:tint val="75000"/>
                  </a:schemeClr>
                </a:solidFill>
              </a:defRPr>
            </a:lvl1pPr>
          </a:lstStyle>
          <a:p>
            <a:pPr defTabSz="919465"/>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5"/>
            <a:ext cx="2133600" cy="365125"/>
          </a:xfrm>
          <a:prstGeom prst="rect">
            <a:avLst/>
          </a:prstGeom>
        </p:spPr>
        <p:txBody>
          <a:bodyPr vert="horz" lIns="91946" tIns="45974" rIns="91946" bIns="45974" rtlCol="0" anchor="ctr"/>
          <a:lstStyle>
            <a:lvl1pPr algn="r">
              <a:defRPr sz="1200">
                <a:solidFill>
                  <a:schemeClr val="tx1">
                    <a:tint val="75000"/>
                  </a:schemeClr>
                </a:solidFill>
              </a:defRPr>
            </a:lvl1pPr>
          </a:lstStyle>
          <a:p>
            <a:pPr defTabSz="919465"/>
            <a:fld id="{AD33AB96-90A7-431A-9750-F22D72191854}" type="slidenum">
              <a:rPr lang="ja-JP" altLang="en-US" smtClean="0">
                <a:solidFill>
                  <a:prstClr val="black">
                    <a:tint val="75000"/>
                  </a:prstClr>
                </a:solidFill>
              </a:rPr>
              <a:pPr defTabSz="919465"/>
              <a:t>‹#›</a:t>
            </a:fld>
            <a:endParaRPr lang="ja-JP" altLang="en-US">
              <a:solidFill>
                <a:prstClr val="black">
                  <a:tint val="75000"/>
                </a:prstClr>
              </a:solidFill>
            </a:endParaRPr>
          </a:p>
        </p:txBody>
      </p:sp>
    </p:spTree>
    <p:extLst>
      <p:ext uri="{BB962C8B-B14F-4D97-AF65-F5344CB8AC3E}">
        <p14:creationId xmlns:p14="http://schemas.microsoft.com/office/powerpoint/2010/main" val="4002884627"/>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Lst>
  <p:txStyles>
    <p:titleStyle>
      <a:lvl1pPr algn="ctr" defTabSz="919465" rtl="0" eaLnBrk="1" latinLnBrk="0" hangingPunct="1">
        <a:spcBef>
          <a:spcPct val="0"/>
        </a:spcBef>
        <a:buNone/>
        <a:defRPr kumimoji="1" sz="4400" kern="1200">
          <a:solidFill>
            <a:schemeClr val="tx1"/>
          </a:solidFill>
          <a:latin typeface="+mj-lt"/>
          <a:ea typeface="+mj-ea"/>
          <a:cs typeface="+mj-cs"/>
        </a:defRPr>
      </a:lvl1pPr>
    </p:titleStyle>
    <p:bodyStyle>
      <a:lvl1pPr marL="344799" indent="-344799" algn="l" defTabSz="919465" rtl="0" eaLnBrk="1" latinLnBrk="0" hangingPunct="1">
        <a:spcBef>
          <a:spcPct val="20000"/>
        </a:spcBef>
        <a:buFont typeface="Arial" pitchFamily="34" charset="0"/>
        <a:buChar char="•"/>
        <a:defRPr kumimoji="1" sz="3300" kern="1200">
          <a:solidFill>
            <a:schemeClr val="tx1"/>
          </a:solidFill>
          <a:latin typeface="+mn-lt"/>
          <a:ea typeface="+mn-ea"/>
          <a:cs typeface="+mn-cs"/>
        </a:defRPr>
      </a:lvl1pPr>
      <a:lvl2pPr marL="747065" indent="-287333" algn="l" defTabSz="919465"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9331" indent="-229865" algn="l" defTabSz="919465"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9063" indent="-229865" algn="l" defTabSz="919465"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68796" indent="-229865" algn="l" defTabSz="919465"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28527" indent="-229865" algn="l" defTabSz="919465"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88261" indent="-229865" algn="l" defTabSz="919465"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47992" indent="-229865" algn="l" defTabSz="919465"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907725" indent="-229865" algn="l" defTabSz="919465"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9465" rtl="0" eaLnBrk="1" latinLnBrk="0" hangingPunct="1">
        <a:defRPr kumimoji="1" sz="1800" kern="1200">
          <a:solidFill>
            <a:schemeClr val="tx1"/>
          </a:solidFill>
          <a:latin typeface="+mn-lt"/>
          <a:ea typeface="+mn-ea"/>
          <a:cs typeface="+mn-cs"/>
        </a:defRPr>
      </a:lvl1pPr>
      <a:lvl2pPr marL="459733" algn="l" defTabSz="919465" rtl="0" eaLnBrk="1" latinLnBrk="0" hangingPunct="1">
        <a:defRPr kumimoji="1" sz="1800" kern="1200">
          <a:solidFill>
            <a:schemeClr val="tx1"/>
          </a:solidFill>
          <a:latin typeface="+mn-lt"/>
          <a:ea typeface="+mn-ea"/>
          <a:cs typeface="+mn-cs"/>
        </a:defRPr>
      </a:lvl2pPr>
      <a:lvl3pPr marL="919465" algn="l" defTabSz="919465" rtl="0" eaLnBrk="1" latinLnBrk="0" hangingPunct="1">
        <a:defRPr kumimoji="1" sz="1800" kern="1200">
          <a:solidFill>
            <a:schemeClr val="tx1"/>
          </a:solidFill>
          <a:latin typeface="+mn-lt"/>
          <a:ea typeface="+mn-ea"/>
          <a:cs typeface="+mn-cs"/>
        </a:defRPr>
      </a:lvl3pPr>
      <a:lvl4pPr marL="1379197" algn="l" defTabSz="919465" rtl="0" eaLnBrk="1" latinLnBrk="0" hangingPunct="1">
        <a:defRPr kumimoji="1" sz="1800" kern="1200">
          <a:solidFill>
            <a:schemeClr val="tx1"/>
          </a:solidFill>
          <a:latin typeface="+mn-lt"/>
          <a:ea typeface="+mn-ea"/>
          <a:cs typeface="+mn-cs"/>
        </a:defRPr>
      </a:lvl4pPr>
      <a:lvl5pPr marL="1838929" algn="l" defTabSz="919465" rtl="0" eaLnBrk="1" latinLnBrk="0" hangingPunct="1">
        <a:defRPr kumimoji="1" sz="1800" kern="1200">
          <a:solidFill>
            <a:schemeClr val="tx1"/>
          </a:solidFill>
          <a:latin typeface="+mn-lt"/>
          <a:ea typeface="+mn-ea"/>
          <a:cs typeface="+mn-cs"/>
        </a:defRPr>
      </a:lvl5pPr>
      <a:lvl6pPr marL="2298661" algn="l" defTabSz="919465" rtl="0" eaLnBrk="1" latinLnBrk="0" hangingPunct="1">
        <a:defRPr kumimoji="1" sz="1800" kern="1200">
          <a:solidFill>
            <a:schemeClr val="tx1"/>
          </a:solidFill>
          <a:latin typeface="+mn-lt"/>
          <a:ea typeface="+mn-ea"/>
          <a:cs typeface="+mn-cs"/>
        </a:defRPr>
      </a:lvl6pPr>
      <a:lvl7pPr marL="2758394" algn="l" defTabSz="919465" rtl="0" eaLnBrk="1" latinLnBrk="0" hangingPunct="1">
        <a:defRPr kumimoji="1" sz="1800" kern="1200">
          <a:solidFill>
            <a:schemeClr val="tx1"/>
          </a:solidFill>
          <a:latin typeface="+mn-lt"/>
          <a:ea typeface="+mn-ea"/>
          <a:cs typeface="+mn-cs"/>
        </a:defRPr>
      </a:lvl7pPr>
      <a:lvl8pPr marL="3218126" algn="l" defTabSz="919465" rtl="0" eaLnBrk="1" latinLnBrk="0" hangingPunct="1">
        <a:defRPr kumimoji="1" sz="1800" kern="1200">
          <a:solidFill>
            <a:schemeClr val="tx1"/>
          </a:solidFill>
          <a:latin typeface="+mn-lt"/>
          <a:ea typeface="+mn-ea"/>
          <a:cs typeface="+mn-cs"/>
        </a:defRPr>
      </a:lvl8pPr>
      <a:lvl9pPr marL="3677859" algn="l" defTabSz="919465"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6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B3CF17-E15C-4235-804E-17839AC746FC}"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6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6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927FFD-3D24-4EC2-AEC8-E83A8D96C0A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69744120"/>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7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2B5E3D-6062-4089-A8AB-2D3C58047D43}"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7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30501528"/>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6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CDB811-94FD-4E94-BFB5-3BF5A0E7F984}" type="datetime1">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6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6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05814537"/>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9"/>
            <a:ext cx="8229600" cy="1143000"/>
          </a:xfrm>
          <a:prstGeom prst="rect">
            <a:avLst/>
          </a:prstGeom>
          <a:noFill/>
          <a:ln w="9525">
            <a:noFill/>
            <a:miter lim="800000"/>
            <a:headEnd/>
            <a:tailEnd/>
          </a:ln>
        </p:spPr>
        <p:txBody>
          <a:bodyPr vert="horz" wrap="square" lIns="91418" tIns="45708" rIns="91418" bIns="45708" numCol="1" anchor="ctr" anchorCtr="0" compatLnSpc="1">
            <a:prstTxWarp prst="textNoShape">
              <a:avLst/>
            </a:prstTxWarp>
          </a:bodyPr>
          <a:lstStyle/>
          <a:p>
            <a:pPr lvl="0"/>
            <a:r>
              <a:rPr lang="ja-JP" altLang="en-US" smtClean="0"/>
              <a:t>マスタ タイトルの書式設定</a:t>
            </a:r>
          </a:p>
        </p:txBody>
      </p:sp>
      <p:sp>
        <p:nvSpPr>
          <p:cNvPr id="13315" name="Rectangle 3"/>
          <p:cNvSpPr>
            <a:spLocks noGrp="1" noChangeArrowheads="1"/>
          </p:cNvSpPr>
          <p:nvPr>
            <p:ph type="body" idx="1"/>
          </p:nvPr>
        </p:nvSpPr>
        <p:spPr bwMode="auto">
          <a:xfrm>
            <a:off x="457200" y="1600206"/>
            <a:ext cx="8229600" cy="4525963"/>
          </a:xfrm>
          <a:prstGeom prst="rect">
            <a:avLst/>
          </a:prstGeom>
          <a:noFill/>
          <a:ln w="9525">
            <a:noFill/>
            <a:miter lim="800000"/>
            <a:headEnd/>
            <a:tailEnd/>
          </a:ln>
        </p:spPr>
        <p:txBody>
          <a:bodyPr vert="horz" wrap="square" lIns="91418" tIns="45708" rIns="91418" bIns="45708"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6"/>
            <a:ext cx="21336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defRPr sz="1400">
                <a:ea typeface="ＭＳ Ｐゴシック" pitchFamily="50" charset="-128"/>
              </a:defRPr>
            </a:lvl1pPr>
          </a:lstStyle>
          <a:p>
            <a:pPr fontAlgn="base">
              <a:spcBef>
                <a:spcPct val="0"/>
              </a:spcBef>
              <a:spcAft>
                <a:spcPct val="0"/>
              </a:spcAft>
              <a:defRPr/>
            </a:pPr>
            <a:endParaRPr lang="en-US" altLang="ja-JP">
              <a:solidFill>
                <a:srgbClr val="000000"/>
              </a:solidFill>
            </a:endParaRPr>
          </a:p>
        </p:txBody>
      </p:sp>
      <p:sp>
        <p:nvSpPr>
          <p:cNvPr id="1029" name="Rectangle 5"/>
          <p:cNvSpPr>
            <a:spLocks noGrp="1" noChangeArrowheads="1"/>
          </p:cNvSpPr>
          <p:nvPr>
            <p:ph type="ftr" sz="quarter" idx="3"/>
          </p:nvPr>
        </p:nvSpPr>
        <p:spPr bwMode="auto">
          <a:xfrm>
            <a:off x="3124200" y="6245226"/>
            <a:ext cx="28956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ctr">
              <a:defRPr sz="1400">
                <a:ea typeface="ＭＳ Ｐゴシック" pitchFamily="50" charset="-128"/>
              </a:defRPr>
            </a:lvl1pPr>
          </a:lstStyle>
          <a:p>
            <a:pPr fontAlgn="base">
              <a:spcBef>
                <a:spcPct val="0"/>
              </a:spcBef>
              <a:spcAft>
                <a:spcPct val="0"/>
              </a:spcAft>
              <a:defRPr/>
            </a:pPr>
            <a:endParaRPr lang="en-US" altLang="ja-JP">
              <a:solidFill>
                <a:srgbClr val="000000"/>
              </a:solidFill>
            </a:endParaRPr>
          </a:p>
        </p:txBody>
      </p:sp>
      <p:sp>
        <p:nvSpPr>
          <p:cNvPr id="1030" name="Rectangle 6"/>
          <p:cNvSpPr>
            <a:spLocks noGrp="1" noChangeArrowheads="1"/>
          </p:cNvSpPr>
          <p:nvPr>
            <p:ph type="sldNum" sz="quarter" idx="4"/>
          </p:nvPr>
        </p:nvSpPr>
        <p:spPr bwMode="auto">
          <a:xfrm>
            <a:off x="7092462" y="6524626"/>
            <a:ext cx="21336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r">
              <a:defRPr sz="1400">
                <a:ea typeface="ＭＳ Ｐゴシック" pitchFamily="50" charset="-128"/>
              </a:defRPr>
            </a:lvl1pPr>
          </a:lstStyle>
          <a:p>
            <a:pPr fontAlgn="base">
              <a:spcBef>
                <a:spcPct val="0"/>
              </a:spcBef>
              <a:spcAft>
                <a:spcPct val="0"/>
              </a:spcAft>
              <a:defRPr/>
            </a:pPr>
            <a:fld id="{4E7AE4BE-F216-4572-974D-09A2D63C008C}" type="slidenum">
              <a:rPr lang="en-US" altLang="ja-JP">
                <a:solidFill>
                  <a:srgbClr val="000000"/>
                </a:solidFill>
              </a:rPr>
              <a:pPr fontAlgn="base">
                <a:spcBef>
                  <a:spcPct val="0"/>
                </a:spcBef>
                <a:spcAft>
                  <a:spcPct val="0"/>
                </a:spcAft>
                <a:defRPr/>
              </a:pPr>
              <a:t>‹#›</a:t>
            </a:fld>
            <a:endParaRPr lang="en-US" altLang="ja-JP">
              <a:solidFill>
                <a:srgbClr val="000000"/>
              </a:solidFill>
            </a:endParaRPr>
          </a:p>
        </p:txBody>
      </p:sp>
    </p:spTree>
    <p:extLst>
      <p:ext uri="{BB962C8B-B14F-4D97-AF65-F5344CB8AC3E}">
        <p14:creationId xmlns:p14="http://schemas.microsoft.com/office/powerpoint/2010/main" val="1423942420"/>
      </p:ext>
    </p:extLst>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47" algn="ctr" rtl="0" fontAlgn="base">
        <a:spcBef>
          <a:spcPct val="0"/>
        </a:spcBef>
        <a:spcAft>
          <a:spcPct val="0"/>
        </a:spcAft>
        <a:defRPr kumimoji="1" sz="4400">
          <a:solidFill>
            <a:schemeClr val="tx2"/>
          </a:solidFill>
          <a:latin typeface="Arial" charset="0"/>
          <a:ea typeface="ＭＳ Ｐゴシック" pitchFamily="50" charset="-128"/>
        </a:defRPr>
      </a:lvl6pPr>
      <a:lvl7pPr marL="914293" algn="ctr" rtl="0" fontAlgn="base">
        <a:spcBef>
          <a:spcPct val="0"/>
        </a:spcBef>
        <a:spcAft>
          <a:spcPct val="0"/>
        </a:spcAft>
        <a:defRPr kumimoji="1" sz="4400">
          <a:solidFill>
            <a:schemeClr val="tx2"/>
          </a:solidFill>
          <a:latin typeface="Arial" charset="0"/>
          <a:ea typeface="ＭＳ Ｐゴシック" pitchFamily="50" charset="-128"/>
        </a:defRPr>
      </a:lvl7pPr>
      <a:lvl8pPr marL="1371440" algn="ctr" rtl="0" fontAlgn="base">
        <a:spcBef>
          <a:spcPct val="0"/>
        </a:spcBef>
        <a:spcAft>
          <a:spcPct val="0"/>
        </a:spcAft>
        <a:defRPr kumimoji="1" sz="4400">
          <a:solidFill>
            <a:schemeClr val="tx2"/>
          </a:solidFill>
          <a:latin typeface="Arial" charset="0"/>
          <a:ea typeface="ＭＳ Ｐゴシック" pitchFamily="50" charset="-128"/>
        </a:defRPr>
      </a:lvl8pPr>
      <a:lvl9pPr marL="1828587"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860" indent="-342860" algn="l" rtl="0" eaLnBrk="0" fontAlgn="base" hangingPunct="0">
        <a:spcBef>
          <a:spcPct val="20000"/>
        </a:spcBef>
        <a:spcAft>
          <a:spcPct val="0"/>
        </a:spcAft>
        <a:buChar char="•"/>
        <a:defRPr kumimoji="1" sz="3200">
          <a:solidFill>
            <a:schemeClr val="tx1"/>
          </a:solidFill>
          <a:latin typeface="+mn-lt"/>
          <a:ea typeface="+mn-ea"/>
          <a:cs typeface="+mn-cs"/>
        </a:defRPr>
      </a:lvl1pPr>
      <a:lvl2pPr marL="742863" indent="-285717" algn="l" rtl="0" eaLnBrk="0" fontAlgn="base" hangingPunct="0">
        <a:spcBef>
          <a:spcPct val="20000"/>
        </a:spcBef>
        <a:spcAft>
          <a:spcPct val="0"/>
        </a:spcAft>
        <a:buChar char="–"/>
        <a:defRPr kumimoji="1" sz="2800">
          <a:solidFill>
            <a:schemeClr val="tx1"/>
          </a:solidFill>
          <a:latin typeface="+mn-lt"/>
          <a:ea typeface="+mn-ea"/>
        </a:defRPr>
      </a:lvl2pPr>
      <a:lvl3pPr marL="1142867" indent="-228573" algn="l" rtl="0" eaLnBrk="0" fontAlgn="base" hangingPunct="0">
        <a:spcBef>
          <a:spcPct val="20000"/>
        </a:spcBef>
        <a:spcAft>
          <a:spcPct val="0"/>
        </a:spcAft>
        <a:buChar char="•"/>
        <a:defRPr kumimoji="1" sz="2400">
          <a:solidFill>
            <a:schemeClr val="tx1"/>
          </a:solidFill>
          <a:latin typeface="+mn-lt"/>
          <a:ea typeface="+mn-ea"/>
        </a:defRPr>
      </a:lvl3pPr>
      <a:lvl4pPr marL="1600013" indent="-228573" algn="l" rtl="0" eaLnBrk="0" fontAlgn="base" hangingPunct="0">
        <a:spcBef>
          <a:spcPct val="20000"/>
        </a:spcBef>
        <a:spcAft>
          <a:spcPct val="0"/>
        </a:spcAft>
        <a:buChar char="–"/>
        <a:defRPr kumimoji="1" sz="2000">
          <a:solidFill>
            <a:schemeClr val="tx1"/>
          </a:solidFill>
          <a:latin typeface="+mn-lt"/>
          <a:ea typeface="+mn-ea"/>
        </a:defRPr>
      </a:lvl4pPr>
      <a:lvl5pPr marL="2057159" indent="-228573" algn="l" rtl="0" eaLnBrk="0" fontAlgn="base" hangingPunct="0">
        <a:spcBef>
          <a:spcPct val="20000"/>
        </a:spcBef>
        <a:spcAft>
          <a:spcPct val="0"/>
        </a:spcAft>
        <a:buChar char="»"/>
        <a:defRPr kumimoji="1" sz="2000">
          <a:solidFill>
            <a:schemeClr val="tx1"/>
          </a:solidFill>
          <a:latin typeface="+mn-lt"/>
          <a:ea typeface="+mn-ea"/>
        </a:defRPr>
      </a:lvl5pPr>
      <a:lvl6pPr marL="2514306" indent="-228573" algn="l" rtl="0" fontAlgn="base">
        <a:spcBef>
          <a:spcPct val="20000"/>
        </a:spcBef>
        <a:spcAft>
          <a:spcPct val="0"/>
        </a:spcAft>
        <a:buChar char="»"/>
        <a:defRPr kumimoji="1" sz="2000">
          <a:solidFill>
            <a:schemeClr val="tx1"/>
          </a:solidFill>
          <a:latin typeface="+mn-lt"/>
          <a:ea typeface="+mn-ea"/>
        </a:defRPr>
      </a:lvl6pPr>
      <a:lvl7pPr marL="2971453" indent="-228573" algn="l" rtl="0" fontAlgn="base">
        <a:spcBef>
          <a:spcPct val="20000"/>
        </a:spcBef>
        <a:spcAft>
          <a:spcPct val="0"/>
        </a:spcAft>
        <a:buChar char="»"/>
        <a:defRPr kumimoji="1" sz="2000">
          <a:solidFill>
            <a:schemeClr val="tx1"/>
          </a:solidFill>
          <a:latin typeface="+mn-lt"/>
          <a:ea typeface="+mn-ea"/>
        </a:defRPr>
      </a:lvl7pPr>
      <a:lvl8pPr marL="3428599" indent="-228573" algn="l" rtl="0" fontAlgn="base">
        <a:spcBef>
          <a:spcPct val="20000"/>
        </a:spcBef>
        <a:spcAft>
          <a:spcPct val="0"/>
        </a:spcAft>
        <a:buChar char="»"/>
        <a:defRPr kumimoji="1" sz="2000">
          <a:solidFill>
            <a:schemeClr val="tx1"/>
          </a:solidFill>
          <a:latin typeface="+mn-lt"/>
          <a:ea typeface="+mn-ea"/>
        </a:defRPr>
      </a:lvl8pPr>
      <a:lvl9pPr marL="3885746" indent="-228573"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41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5B274A-CE84-4DC8-8199-70330E2F6DDD}" type="datetimeFigureOut">
              <a:rPr lang="ja-JP" altLang="en-US" smtClean="0">
                <a:solidFill>
                  <a:prstClr val="black">
                    <a:tint val="75000"/>
                  </a:prstClr>
                </a:solidFill>
              </a:rPr>
              <a:pPr/>
              <a:t>2014/10/9</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41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41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293E28-7FBB-4948-AB75-A42B12F500CE}" type="slidenum">
              <a:rPr lang="ja-JP" altLang="en-US" smtClean="0">
                <a:solidFill>
                  <a:prstClr val="black">
                    <a:tint val="75000"/>
                  </a:prstClr>
                </a:solidFill>
              </a:rPr>
              <a:pPr/>
              <a:t>‹#›</a:t>
            </a:fld>
            <a:endParaRPr lang="ja-JP"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hlw.go.jp/kinkyu/catch_phrase/index.html"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wmf"/><Relationship Id="rId2" Type="http://schemas.openxmlformats.org/officeDocument/2006/relationships/notesSlide" Target="../notesSlides/notesSlide5.xml"/><Relationship Id="rId1" Type="http://schemas.openxmlformats.org/officeDocument/2006/relationships/slideLayout" Target="../slideLayouts/slideLayout78.xml"/><Relationship Id="rId6" Type="http://schemas.openxmlformats.org/officeDocument/2006/relationships/image" Target="../media/image12.gif"/><Relationship Id="rId5" Type="http://schemas.openxmlformats.org/officeDocument/2006/relationships/image" Target="../media/image11.wmf"/><Relationship Id="rId4" Type="http://schemas.openxmlformats.org/officeDocument/2006/relationships/image" Target="../media/image10.wmf"/><Relationship Id="rId9"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34.xml"/><Relationship Id="rId5" Type="http://schemas.openxmlformats.org/officeDocument/2006/relationships/image" Target="../media/image7.emf"/><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83568" y="1844824"/>
            <a:ext cx="7920878" cy="772006"/>
          </a:xfrm>
          <a:prstGeom prst="rect">
            <a:avLst/>
          </a:prstGeom>
          <a:noFill/>
        </p:spPr>
        <p:txBody>
          <a:bodyPr wrap="square" rtlCol="0">
            <a:spAutoFit/>
          </a:bodyPr>
          <a:lstStyle/>
          <a:p>
            <a:pPr algn="ctr">
              <a:lnSpc>
                <a:spcPts val="5300"/>
              </a:lnSpc>
            </a:pPr>
            <a:r>
              <a:rPr lang="ja-JP" altLang="en-US" sz="4000" dirty="0" smtClean="0"/>
              <a:t>障害者虐待の現状と課題</a:t>
            </a:r>
            <a:endParaRPr lang="en-US" altLang="ja-JP" sz="4000" dirty="0" smtClean="0"/>
          </a:p>
        </p:txBody>
      </p:sp>
      <p:pic>
        <p:nvPicPr>
          <p:cNvPr id="6" name="Picture 4" descr="厚生労働省"/>
          <p:cNvPicPr>
            <a:picLocks noChangeAspect="1" noChangeArrowheads="1"/>
          </p:cNvPicPr>
          <p:nvPr/>
        </p:nvPicPr>
        <p:blipFill>
          <a:blip r:embed="rId2" cstate="print"/>
          <a:srcRect/>
          <a:stretch>
            <a:fillRect/>
          </a:stretch>
        </p:blipFill>
        <p:spPr bwMode="auto">
          <a:xfrm>
            <a:off x="309565" y="260350"/>
            <a:ext cx="2101850" cy="723900"/>
          </a:xfrm>
          <a:prstGeom prst="rect">
            <a:avLst/>
          </a:prstGeom>
          <a:noFill/>
          <a:ln w="9525">
            <a:noFill/>
            <a:miter lim="800000"/>
            <a:headEnd/>
            <a:tailEnd/>
          </a:ln>
        </p:spPr>
      </p:pic>
      <p:pic>
        <p:nvPicPr>
          <p:cNvPr id="7" name="Picture 2" descr="ひと、くらし、みらいのために">
            <a:hlinkClick r:id="rId3"/>
          </p:cNvPr>
          <p:cNvPicPr preferRelativeResize="0">
            <a:picLocks noChangeArrowheads="1"/>
          </p:cNvPicPr>
          <p:nvPr/>
        </p:nvPicPr>
        <p:blipFill>
          <a:blip r:embed="rId4" cstate="print"/>
          <a:srcRect/>
          <a:stretch>
            <a:fillRect/>
          </a:stretch>
        </p:blipFill>
        <p:spPr bwMode="auto">
          <a:xfrm>
            <a:off x="314325" y="912818"/>
            <a:ext cx="2089150" cy="142875"/>
          </a:xfrm>
          <a:prstGeom prst="rect">
            <a:avLst/>
          </a:prstGeom>
          <a:noFill/>
          <a:ln w="9525">
            <a:noFill/>
            <a:miter lim="800000"/>
            <a:headEnd/>
            <a:tailEnd/>
          </a:ln>
        </p:spPr>
      </p:pic>
      <p:sp>
        <p:nvSpPr>
          <p:cNvPr id="8" name="Rectangle 3"/>
          <p:cNvSpPr txBox="1">
            <a:spLocks noChangeArrowheads="1"/>
          </p:cNvSpPr>
          <p:nvPr/>
        </p:nvSpPr>
        <p:spPr>
          <a:xfrm>
            <a:off x="2339752" y="4581126"/>
            <a:ext cx="5091658" cy="136815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80000"/>
              </a:lnSpc>
              <a:spcBef>
                <a:spcPct val="20000"/>
              </a:spcBef>
              <a:spcAft>
                <a:spcPts val="0"/>
              </a:spcAft>
              <a:buClrTx/>
              <a:buSzTx/>
              <a:tabLst/>
              <a:defRPr/>
            </a:pPr>
            <a:r>
              <a:rPr kumimoji="1" lang="ja-JP" altLang="en-US" sz="2800" b="0" i="0" u="none" strike="noStrike" kern="1200" cap="none" spc="0" normalizeH="0" baseline="0" noProof="0" dirty="0" smtClean="0">
                <a:ln>
                  <a:noFill/>
                </a:ln>
                <a:solidFill>
                  <a:schemeClr val="tx1"/>
                </a:solidFill>
                <a:effectLst/>
                <a:uLnTx/>
                <a:uFillTx/>
                <a:latin typeface="+mn-lt"/>
                <a:ea typeface="+mn-ea"/>
                <a:cs typeface="+mn-cs"/>
              </a:rPr>
              <a:t>厚生労働省  </a:t>
            </a:r>
            <a:r>
              <a:rPr kumimoji="1" lang="ja-JP" altLang="ja-JP" sz="2800" b="0" i="0" u="none" strike="noStrike" kern="1200" cap="none" spc="0" normalizeH="0" baseline="0" noProof="0" dirty="0" smtClean="0">
                <a:ln>
                  <a:noFill/>
                </a:ln>
                <a:solidFill>
                  <a:schemeClr val="tx1"/>
                </a:solidFill>
                <a:effectLst/>
                <a:uLnTx/>
                <a:uFillTx/>
                <a:latin typeface="+mn-lt"/>
                <a:ea typeface="+mn-ea"/>
                <a:cs typeface="+mn-cs"/>
              </a:rPr>
              <a:t>社会・援護局</a:t>
            </a:r>
            <a:endParaRPr kumimoji="1" lang="en-US" altLang="ja-JP"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tabLst/>
              <a:defRPr/>
            </a:pPr>
            <a:r>
              <a:rPr kumimoji="1" lang="ja-JP" altLang="ja-JP" sz="2800" b="0" i="0" u="none" strike="noStrike" kern="1200" cap="none" spc="0" normalizeH="0" baseline="0" noProof="0" dirty="0" smtClean="0">
                <a:ln>
                  <a:noFill/>
                </a:ln>
                <a:solidFill>
                  <a:schemeClr val="tx1"/>
                </a:solidFill>
                <a:effectLst/>
                <a:uLnTx/>
                <a:uFillTx/>
                <a:latin typeface="+mn-lt"/>
                <a:ea typeface="+mn-ea"/>
                <a:cs typeface="+mn-cs"/>
              </a:rPr>
              <a:t>障害保健福祉部</a:t>
            </a:r>
            <a:r>
              <a:rPr kumimoji="1" lang="en-US" altLang="ja-JP" sz="2800" b="0" i="0" u="none" strike="noStrike" kern="1200" cap="none" spc="0" normalizeH="0" baseline="0" noProof="0" dirty="0" smtClean="0">
                <a:ln>
                  <a:noFill/>
                </a:ln>
                <a:solidFill>
                  <a:schemeClr val="tx1"/>
                </a:solidFill>
                <a:effectLst/>
                <a:uLnTx/>
                <a:uFillTx/>
                <a:latin typeface="+mn-lt"/>
                <a:ea typeface="+mn-ea"/>
                <a:cs typeface="+mn-cs"/>
              </a:rPr>
              <a:t>  </a:t>
            </a:r>
            <a:r>
              <a:rPr kumimoji="1" lang="ja-JP" altLang="ja-JP" sz="2800" b="0" i="0" u="none" strike="noStrike" kern="1200" cap="none" spc="0" normalizeH="0" baseline="0" noProof="0" dirty="0" smtClean="0">
                <a:ln>
                  <a:noFill/>
                </a:ln>
                <a:solidFill>
                  <a:schemeClr val="tx1"/>
                </a:solidFill>
                <a:effectLst/>
                <a:uLnTx/>
                <a:uFillTx/>
                <a:latin typeface="+mn-lt"/>
                <a:ea typeface="+mn-ea"/>
                <a:cs typeface="+mn-cs"/>
              </a:rPr>
              <a:t>障害福祉課</a:t>
            </a:r>
            <a:endParaRPr kumimoji="1" lang="en-US" altLang="ja-JP" sz="2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80000"/>
              </a:lnSpc>
              <a:spcBef>
                <a:spcPct val="20000"/>
              </a:spcBef>
              <a:spcAft>
                <a:spcPts val="0"/>
              </a:spcAft>
              <a:buClrTx/>
              <a:buSzTx/>
              <a:tabLst/>
              <a:defRPr/>
            </a:pPr>
            <a:r>
              <a:rPr lang="ja-JP" altLang="en-US" sz="2800" dirty="0" smtClean="0"/>
              <a:t>地域生活支援推進室</a:t>
            </a:r>
            <a:endParaRPr lang="en-US" altLang="ja-JP" sz="2800" dirty="0" smtClean="0"/>
          </a:p>
        </p:txBody>
      </p:sp>
      <p:sp>
        <p:nvSpPr>
          <p:cNvPr id="9" name="Rectangle 3"/>
          <p:cNvSpPr txBox="1">
            <a:spLocks noChangeArrowheads="1"/>
          </p:cNvSpPr>
          <p:nvPr/>
        </p:nvSpPr>
        <p:spPr bwMode="auto">
          <a:xfrm>
            <a:off x="0" y="3789038"/>
            <a:ext cx="9144000" cy="503238"/>
          </a:xfrm>
          <a:prstGeom prst="rect">
            <a:avLst/>
          </a:prstGeom>
          <a:noFill/>
          <a:ln w="9525">
            <a:noFill/>
            <a:miter lim="800000"/>
            <a:headEnd/>
            <a:tailEnd/>
          </a:ln>
        </p:spPr>
        <p:txBody>
          <a:bodyPr lIns="91133" tIns="45570" rIns="91133" bIns="45570"/>
          <a:lstStyle/>
          <a:p>
            <a:pPr algn="ctr">
              <a:lnSpc>
                <a:spcPct val="80000"/>
              </a:lnSpc>
              <a:spcBef>
                <a:spcPct val="20000"/>
              </a:spcBef>
              <a:defRPr/>
            </a:pPr>
            <a:r>
              <a:rPr lang="ja-JP" altLang="ja-JP" sz="2800" dirty="0"/>
              <a:t>平成</a:t>
            </a:r>
            <a:r>
              <a:rPr lang="ja-JP" altLang="en-US" sz="2800" dirty="0" smtClean="0"/>
              <a:t>２６</a:t>
            </a:r>
            <a:r>
              <a:rPr lang="ja-JP" altLang="ja-JP" sz="2800" dirty="0" smtClean="0"/>
              <a:t>年</a:t>
            </a:r>
            <a:r>
              <a:rPr lang="ja-JP" altLang="en-US" sz="2800" dirty="0" smtClean="0"/>
              <a:t>９</a:t>
            </a:r>
            <a:r>
              <a:rPr lang="ja-JP" altLang="ja-JP" sz="2800" dirty="0" smtClean="0"/>
              <a:t>月</a:t>
            </a:r>
            <a:r>
              <a:rPr lang="ja-JP" altLang="en-US" sz="2800" dirty="0" smtClean="0"/>
              <a:t>２４</a:t>
            </a:r>
            <a:r>
              <a:rPr lang="ja-JP" altLang="ja-JP" sz="2800" dirty="0" smtClean="0"/>
              <a:t>日</a:t>
            </a:r>
            <a:endParaRPr lang="ja-JP" altLang="ja-JP" sz="2800" kern="0" dirty="0">
              <a:latin typeface="+mn-lt"/>
              <a:ea typeface="+mn-ea"/>
            </a:endParaRPr>
          </a:p>
        </p:txBody>
      </p:sp>
      <p:sp>
        <p:nvSpPr>
          <p:cNvPr id="10" name="テキスト ボックス 9"/>
          <p:cNvSpPr txBox="1"/>
          <p:nvPr/>
        </p:nvSpPr>
        <p:spPr>
          <a:xfrm>
            <a:off x="4572000" y="5949340"/>
            <a:ext cx="2592288" cy="646331"/>
          </a:xfrm>
          <a:prstGeom prst="rect">
            <a:avLst/>
          </a:prstGeom>
          <a:noFill/>
        </p:spPr>
        <p:txBody>
          <a:bodyPr wrap="square" rtlCol="0">
            <a:spAutoFit/>
          </a:bodyPr>
          <a:lstStyle/>
          <a:p>
            <a:r>
              <a:rPr kumimoji="1" lang="ja-JP" altLang="en-US" sz="3600" dirty="0" smtClean="0"/>
              <a:t>曽根　直樹</a:t>
            </a:r>
            <a:endParaRPr kumimoji="1" lang="ja-JP" altLang="en-US" sz="3600" dirty="0"/>
          </a:p>
        </p:txBody>
      </p:sp>
      <p:sp>
        <p:nvSpPr>
          <p:cNvPr id="11" name="正方形/長方形 10"/>
          <p:cNvSpPr/>
          <p:nvPr/>
        </p:nvSpPr>
        <p:spPr>
          <a:xfrm>
            <a:off x="2411762" y="5949340"/>
            <a:ext cx="1925960" cy="590931"/>
          </a:xfrm>
          <a:prstGeom prst="rect">
            <a:avLst/>
          </a:prstGeom>
        </p:spPr>
        <p:txBody>
          <a:bodyPr wrap="square">
            <a:spAutoFit/>
          </a:bodyPr>
          <a:lstStyle/>
          <a:p>
            <a:pPr marL="342900" lvl="0" indent="-342900">
              <a:lnSpc>
                <a:spcPct val="80000"/>
              </a:lnSpc>
              <a:spcBef>
                <a:spcPct val="20000"/>
              </a:spcBef>
              <a:defRPr/>
            </a:pPr>
            <a:r>
              <a:rPr lang="ja-JP" altLang="en-US" dirty="0" smtClean="0"/>
              <a:t>虐待防止専門官</a:t>
            </a:r>
            <a:endParaRPr lang="en-US" altLang="ja-JP" dirty="0" smtClean="0"/>
          </a:p>
          <a:p>
            <a:pPr marL="342900" lvl="0" indent="-342900">
              <a:lnSpc>
                <a:spcPct val="80000"/>
              </a:lnSpc>
              <a:spcBef>
                <a:spcPct val="20000"/>
              </a:spcBef>
              <a:defRPr/>
            </a:pPr>
            <a:r>
              <a:rPr lang="ja-JP" altLang="en-US" dirty="0" smtClean="0"/>
              <a:t>障害福祉専門官</a:t>
            </a:r>
            <a:endParaRPr lang="en-US" altLang="ja-JP" dirty="0" smtClean="0"/>
          </a:p>
        </p:txBody>
      </p:sp>
      <p:sp>
        <p:nvSpPr>
          <p:cNvPr id="13" name="テキスト ボックス 12"/>
          <p:cNvSpPr txBox="1"/>
          <p:nvPr/>
        </p:nvSpPr>
        <p:spPr>
          <a:xfrm>
            <a:off x="3059832" y="260648"/>
            <a:ext cx="5766322" cy="369332"/>
          </a:xfrm>
          <a:prstGeom prst="rect">
            <a:avLst/>
          </a:prstGeom>
          <a:noFill/>
        </p:spPr>
        <p:txBody>
          <a:bodyPr wrap="none" rtlCol="0">
            <a:spAutoFit/>
          </a:bodyPr>
          <a:lstStyle/>
          <a:p>
            <a:r>
              <a:rPr kumimoji="1" lang="ja-JP" altLang="en-US" dirty="0" smtClean="0"/>
              <a:t>平成</a:t>
            </a:r>
            <a:r>
              <a:rPr kumimoji="1" lang="en-US" altLang="ja-JP" dirty="0" smtClean="0"/>
              <a:t>26</a:t>
            </a:r>
            <a:r>
              <a:rPr kumimoji="1" lang="ja-JP" altLang="en-US" dirty="0" smtClean="0"/>
              <a:t>年度　障害者虐待防止・権利擁護指導者養成研修</a:t>
            </a:r>
            <a:endParaRPr kumimoji="1" lang="ja-JP"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79518" y="188640"/>
            <a:ext cx="8784976" cy="388843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 name="テキスト ボックス 3"/>
          <p:cNvSpPr txBox="1"/>
          <p:nvPr/>
        </p:nvSpPr>
        <p:spPr>
          <a:xfrm>
            <a:off x="251520" y="188690"/>
            <a:ext cx="8640960" cy="3816429"/>
          </a:xfrm>
          <a:prstGeom prst="rect">
            <a:avLst/>
          </a:prstGeom>
          <a:noFill/>
        </p:spPr>
        <p:txBody>
          <a:bodyPr wrap="square" rtlCol="0">
            <a:spAutoFit/>
          </a:bodyPr>
          <a:lstStyle/>
          <a:p>
            <a:pPr algn="ctr"/>
            <a:r>
              <a:rPr lang="ja-JP" altLang="en-US" sz="2400" b="1" dirty="0" smtClean="0">
                <a:solidFill>
                  <a:prstClr val="black"/>
                </a:solidFill>
              </a:rPr>
              <a:t>障害者虐待で調査　「不適切な行為把握」</a:t>
            </a:r>
          </a:p>
          <a:p>
            <a:pPr algn="just"/>
            <a:r>
              <a:rPr lang="ja-JP" altLang="en-US" dirty="0" smtClean="0">
                <a:solidFill>
                  <a:prstClr val="black"/>
                </a:solidFill>
              </a:rPr>
              <a:t>  </a:t>
            </a:r>
          </a:p>
          <a:p>
            <a:pPr algn="just"/>
            <a:r>
              <a:rPr lang="ja-JP" altLang="en-US" sz="2000" dirty="0" smtClean="0">
                <a:solidFill>
                  <a:prstClr val="black"/>
                </a:solidFill>
              </a:rPr>
              <a:t>　知的障害者施設で</a:t>
            </a:r>
            <a:r>
              <a:rPr lang="ja-JP" altLang="en-US" sz="2000" dirty="0" smtClean="0">
                <a:solidFill>
                  <a:srgbClr val="FF0000"/>
                </a:solidFill>
              </a:rPr>
              <a:t>入所者への暴力、罵声</a:t>
            </a:r>
            <a:r>
              <a:rPr lang="ja-JP" altLang="en-US" sz="2000" dirty="0" smtClean="0">
                <a:solidFill>
                  <a:prstClr val="black"/>
                </a:solidFill>
              </a:rPr>
              <a:t>が続いているとの通報を受け、自治体は施設職員らへの聞き取り調査を始めた。担当課長は「不適切な行為を把握している。人権意識に欠ける面がある」と話している。</a:t>
            </a:r>
          </a:p>
          <a:p>
            <a:pPr algn="just"/>
            <a:r>
              <a:rPr lang="ja-JP" altLang="en-US" sz="2000" dirty="0" smtClean="0">
                <a:solidFill>
                  <a:prstClr val="black"/>
                </a:solidFill>
              </a:rPr>
              <a:t>　問題になっているのは、社会福祉法人が運営する定員五十人の知的障害者更生施設。障害者虐待防止法に基づき、</a:t>
            </a:r>
            <a:r>
              <a:rPr lang="ja-JP" altLang="en-US" sz="2000" dirty="0" smtClean="0">
                <a:solidFill>
                  <a:srgbClr val="FF0000"/>
                </a:solidFill>
              </a:rPr>
              <a:t>関係者が自治体</a:t>
            </a:r>
            <a:r>
              <a:rPr lang="ja-JP" altLang="en-US" sz="2000" dirty="0" smtClean="0">
                <a:solidFill>
                  <a:prstClr val="black"/>
                </a:solidFill>
              </a:rPr>
              <a:t>に</a:t>
            </a:r>
            <a:r>
              <a:rPr lang="ja-JP" altLang="en-US" sz="2000" dirty="0" smtClean="0">
                <a:solidFill>
                  <a:srgbClr val="FF0000"/>
                </a:solidFill>
              </a:rPr>
              <a:t>通報</a:t>
            </a:r>
            <a:r>
              <a:rPr lang="ja-JP" altLang="en-US" sz="2000" dirty="0" smtClean="0">
                <a:solidFill>
                  <a:prstClr val="black"/>
                </a:solidFill>
              </a:rPr>
              <a:t>、受理された。</a:t>
            </a:r>
          </a:p>
          <a:p>
            <a:pPr algn="just"/>
            <a:r>
              <a:rPr lang="ja-JP" altLang="en-US" sz="2000" dirty="0" smtClean="0">
                <a:solidFill>
                  <a:prstClr val="black"/>
                </a:solidFill>
              </a:rPr>
              <a:t>　自治体は</a:t>
            </a:r>
            <a:r>
              <a:rPr lang="ja-JP" altLang="en-US" sz="2000" dirty="0" smtClean="0">
                <a:solidFill>
                  <a:srgbClr val="FF0000"/>
                </a:solidFill>
              </a:rPr>
              <a:t>立ち入り調査</a:t>
            </a:r>
            <a:r>
              <a:rPr lang="ja-JP" altLang="en-US" sz="2000" dirty="0" smtClean="0">
                <a:solidFill>
                  <a:prstClr val="black"/>
                </a:solidFill>
              </a:rPr>
              <a:t>を始め、関係者に事情を聴いている。　</a:t>
            </a:r>
            <a:endParaRPr lang="en-US" altLang="ja-JP" sz="2000" dirty="0" smtClean="0">
              <a:solidFill>
                <a:prstClr val="black"/>
              </a:solidFill>
            </a:endParaRPr>
          </a:p>
          <a:p>
            <a:pPr algn="just"/>
            <a:r>
              <a:rPr lang="ja-JP" altLang="en-US" sz="2000" dirty="0" smtClean="0">
                <a:solidFill>
                  <a:prstClr val="black"/>
                </a:solidFill>
              </a:rPr>
              <a:t>　自治体によると、不適切行為には</a:t>
            </a:r>
            <a:r>
              <a:rPr lang="ja-JP" altLang="en-US" sz="2000" dirty="0" smtClean="0">
                <a:solidFill>
                  <a:srgbClr val="FF0000"/>
                </a:solidFill>
              </a:rPr>
              <a:t>命令口調や罵声、暴力</a:t>
            </a:r>
            <a:r>
              <a:rPr lang="ja-JP" altLang="en-US" sz="2000" dirty="0" smtClean="0">
                <a:solidFill>
                  <a:prstClr val="black"/>
                </a:solidFill>
              </a:rPr>
              <a:t>を含むさまざまなレベルがあるとみており、調査結果が出次第、適切に対応するという。</a:t>
            </a:r>
          </a:p>
          <a:p>
            <a:pPr algn="just"/>
            <a:r>
              <a:rPr lang="ja-JP" altLang="en-US" sz="2000" dirty="0" smtClean="0">
                <a:solidFill>
                  <a:prstClr val="black"/>
                </a:solidFill>
              </a:rPr>
              <a:t>　施設側の担当者は取材に</a:t>
            </a:r>
            <a:r>
              <a:rPr lang="ja-JP" altLang="en-US" sz="2000" dirty="0" smtClean="0">
                <a:solidFill>
                  <a:srgbClr val="FF0000"/>
                </a:solidFill>
              </a:rPr>
              <a:t>「すべて弁護士に任せているのでノーコメント」</a:t>
            </a:r>
            <a:r>
              <a:rPr lang="ja-JP" altLang="en-US" sz="2000" dirty="0" smtClean="0">
                <a:solidFill>
                  <a:prstClr val="black"/>
                </a:solidFill>
              </a:rPr>
              <a:t>と語った。</a:t>
            </a:r>
            <a:r>
              <a:rPr lang="ja-JP" altLang="en-US" sz="2000" dirty="0">
                <a:solidFill>
                  <a:srgbClr val="FF0000"/>
                </a:solidFill>
              </a:rPr>
              <a:t>　</a:t>
            </a:r>
            <a:r>
              <a:rPr lang="ja-JP" altLang="en-US" sz="2000" dirty="0" smtClean="0">
                <a:solidFill>
                  <a:srgbClr val="FF0000"/>
                </a:solidFill>
              </a:rPr>
              <a:t>　　　　　　　　　　　　　　　　　　　　　　　　　　　　　　　　　</a:t>
            </a:r>
            <a:r>
              <a:rPr lang="ja-JP" altLang="en-US" sz="2000" dirty="0" smtClean="0">
                <a:solidFill>
                  <a:prstClr val="black"/>
                </a:solidFill>
              </a:rPr>
              <a:t>（</a:t>
            </a:r>
            <a:r>
              <a:rPr lang="en-US" altLang="ja-JP" sz="2000" dirty="0" smtClean="0">
                <a:solidFill>
                  <a:prstClr val="black"/>
                </a:solidFill>
              </a:rPr>
              <a:t>2012</a:t>
            </a:r>
            <a:r>
              <a:rPr lang="ja-JP" altLang="en-US" sz="2000" dirty="0" smtClean="0">
                <a:solidFill>
                  <a:prstClr val="black"/>
                </a:solidFill>
              </a:rPr>
              <a:t>年　東京新聞）</a:t>
            </a:r>
          </a:p>
        </p:txBody>
      </p:sp>
      <p:sp>
        <p:nvSpPr>
          <p:cNvPr id="7" name="角丸四角形 6"/>
          <p:cNvSpPr/>
          <p:nvPr/>
        </p:nvSpPr>
        <p:spPr>
          <a:xfrm>
            <a:off x="152400" y="152400"/>
            <a:ext cx="1143000" cy="504056"/>
          </a:xfrm>
          <a:prstGeom prst="roundRect">
            <a:avLst/>
          </a:prstGeom>
          <a:solidFill>
            <a:srgbClr val="FF66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b="1" dirty="0" smtClean="0">
                <a:solidFill>
                  <a:prstClr val="white"/>
                </a:solidFill>
              </a:rPr>
              <a:t>ケース２</a:t>
            </a:r>
            <a:endParaRPr lang="ja-JP" altLang="en-US" b="1" dirty="0">
              <a:solidFill>
                <a:prstClr val="white"/>
              </a:solidFill>
            </a:endParaRPr>
          </a:p>
        </p:txBody>
      </p:sp>
    </p:spTree>
    <p:extLst>
      <p:ext uri="{BB962C8B-B14F-4D97-AF65-F5344CB8AC3E}">
        <p14:creationId xmlns:p14="http://schemas.microsoft.com/office/powerpoint/2010/main" val="39473921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79518" y="148522"/>
            <a:ext cx="8784976" cy="538608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4" name="テキスト ボックス 3"/>
          <p:cNvSpPr txBox="1"/>
          <p:nvPr/>
        </p:nvSpPr>
        <p:spPr>
          <a:xfrm>
            <a:off x="179512" y="148496"/>
            <a:ext cx="8712968" cy="5386090"/>
          </a:xfrm>
          <a:prstGeom prst="rect">
            <a:avLst/>
          </a:prstGeom>
          <a:noFill/>
        </p:spPr>
        <p:txBody>
          <a:bodyPr wrap="square" rtlCol="0">
            <a:spAutoFit/>
          </a:bodyPr>
          <a:lstStyle/>
          <a:p>
            <a:pPr algn="ctr"/>
            <a:r>
              <a:rPr lang="ja-JP" altLang="en-US" sz="2400" b="1" dirty="0" smtClean="0">
                <a:solidFill>
                  <a:prstClr val="black"/>
                </a:solidFill>
              </a:rPr>
              <a:t>介護福祉士が入居者を殴る</a:t>
            </a:r>
            <a:endParaRPr lang="en-US" altLang="ja-JP" sz="2400" b="1" dirty="0" smtClean="0">
              <a:solidFill>
                <a:prstClr val="black"/>
              </a:solidFill>
            </a:endParaRPr>
          </a:p>
          <a:p>
            <a:pPr algn="just"/>
            <a:endParaRPr lang="en-US" altLang="ja-JP" sz="2000" dirty="0" smtClean="0">
              <a:solidFill>
                <a:prstClr val="black"/>
              </a:solidFill>
            </a:endParaRPr>
          </a:p>
          <a:p>
            <a:pPr algn="just"/>
            <a:r>
              <a:rPr lang="ja-JP" altLang="en-US" sz="2000" dirty="0" smtClean="0">
                <a:solidFill>
                  <a:prstClr val="black"/>
                </a:solidFill>
              </a:rPr>
              <a:t>　県警などは、身体障害者支援施設に入所中の男性（７６）を殴り骨折させたとして、傷害の疑いで</a:t>
            </a:r>
            <a:r>
              <a:rPr lang="ja-JP" altLang="en-US" sz="2000" dirty="0" smtClean="0">
                <a:solidFill>
                  <a:srgbClr val="FF0000"/>
                </a:solidFill>
              </a:rPr>
              <a:t>介護福祉士の</a:t>
            </a:r>
            <a:r>
              <a:rPr lang="ja-JP" altLang="en-US" sz="2000" dirty="0" smtClean="0">
                <a:solidFill>
                  <a:prstClr val="black"/>
                </a:solidFill>
              </a:rPr>
              <a:t>容疑者（２９）を</a:t>
            </a:r>
            <a:r>
              <a:rPr lang="ja-JP" altLang="en-US" sz="2000" dirty="0" smtClean="0">
                <a:solidFill>
                  <a:srgbClr val="FF0000"/>
                </a:solidFill>
              </a:rPr>
              <a:t>逮捕</a:t>
            </a:r>
            <a:r>
              <a:rPr lang="ja-JP" altLang="en-US" sz="2000" dirty="0" smtClean="0">
                <a:solidFill>
                  <a:prstClr val="black"/>
                </a:solidFill>
              </a:rPr>
              <a:t>した。</a:t>
            </a:r>
            <a:endParaRPr lang="en-US" altLang="ja-JP" sz="2000" dirty="0" smtClean="0">
              <a:solidFill>
                <a:prstClr val="black"/>
              </a:solidFill>
            </a:endParaRPr>
          </a:p>
          <a:p>
            <a:pPr algn="just"/>
            <a:r>
              <a:rPr lang="ja-JP" altLang="en-US" sz="2000" dirty="0" smtClean="0">
                <a:solidFill>
                  <a:prstClr val="black"/>
                </a:solidFill>
              </a:rPr>
              <a:t>　男性は骨折など複数のけがを繰り返しており、県警は</a:t>
            </a:r>
            <a:r>
              <a:rPr lang="ja-JP" altLang="en-US" sz="2000" dirty="0" smtClean="0">
                <a:solidFill>
                  <a:srgbClr val="FF0000"/>
                </a:solidFill>
              </a:rPr>
              <a:t>日常的に虐待があった可能性</a:t>
            </a:r>
            <a:r>
              <a:rPr lang="ja-JP" altLang="en-US" sz="2000" dirty="0" smtClean="0">
                <a:solidFill>
                  <a:prstClr val="black"/>
                </a:solidFill>
              </a:rPr>
              <a:t>もあるとみて慎重に調べている。</a:t>
            </a:r>
          </a:p>
          <a:p>
            <a:pPr algn="just"/>
            <a:r>
              <a:rPr lang="ja-JP" altLang="en-US" sz="2000" dirty="0" smtClean="0">
                <a:solidFill>
                  <a:prstClr val="black"/>
                </a:solidFill>
              </a:rPr>
              <a:t>　逮捕容疑は、</a:t>
            </a:r>
            <a:r>
              <a:rPr lang="ja-JP" altLang="en-US" sz="2000" dirty="0" smtClean="0">
                <a:solidFill>
                  <a:srgbClr val="FF0000"/>
                </a:solidFill>
              </a:rPr>
              <a:t>２００７年に</a:t>
            </a:r>
            <a:r>
              <a:rPr lang="ja-JP" altLang="en-US" sz="2000" dirty="0" smtClean="0">
                <a:solidFill>
                  <a:prstClr val="black"/>
                </a:solidFill>
              </a:rPr>
              <a:t>個室で寝たきりの男性を介助中、男性が言うことをきかなかったため右腕などを拳で数回殴り、約８０日間の右尺骨骨折の重傷を負わせた疑い。</a:t>
            </a:r>
            <a:endParaRPr lang="en-US" altLang="ja-JP" sz="2000" dirty="0" smtClean="0">
              <a:solidFill>
                <a:prstClr val="black"/>
              </a:solidFill>
            </a:endParaRPr>
          </a:p>
          <a:p>
            <a:pPr algn="just"/>
            <a:r>
              <a:rPr lang="ja-JP" altLang="en-US" sz="2000" dirty="0" smtClean="0">
                <a:solidFill>
                  <a:prstClr val="black"/>
                </a:solidFill>
              </a:rPr>
              <a:t>　「わざとけがをさせたわけではない」と</a:t>
            </a:r>
            <a:r>
              <a:rPr lang="ja-JP" altLang="en-US" sz="2000" dirty="0" smtClean="0">
                <a:solidFill>
                  <a:srgbClr val="FF0000"/>
                </a:solidFill>
              </a:rPr>
              <a:t>容疑を否認</a:t>
            </a:r>
            <a:r>
              <a:rPr lang="ja-JP" altLang="en-US" sz="2000" dirty="0" smtClean="0">
                <a:solidFill>
                  <a:prstClr val="black"/>
                </a:solidFill>
              </a:rPr>
              <a:t>しているという。　</a:t>
            </a:r>
            <a:endParaRPr lang="en-US" altLang="ja-JP" sz="2000" dirty="0" smtClean="0">
              <a:solidFill>
                <a:prstClr val="black"/>
              </a:solidFill>
            </a:endParaRPr>
          </a:p>
          <a:p>
            <a:pPr algn="just"/>
            <a:r>
              <a:rPr lang="ja-JP" altLang="en-US" sz="2000" dirty="0" smtClean="0">
                <a:solidFill>
                  <a:prstClr val="black"/>
                </a:solidFill>
              </a:rPr>
              <a:t>　県警によると、約１カ月前に</a:t>
            </a:r>
            <a:r>
              <a:rPr lang="ja-JP" altLang="en-US" sz="2000" dirty="0" smtClean="0">
                <a:solidFill>
                  <a:srgbClr val="FF0000"/>
                </a:solidFill>
              </a:rPr>
              <a:t>関係者からの相談で発覚</a:t>
            </a:r>
            <a:r>
              <a:rPr lang="ja-JP" altLang="en-US" sz="2000" dirty="0" smtClean="0">
                <a:solidFill>
                  <a:prstClr val="black"/>
                </a:solidFill>
              </a:rPr>
              <a:t>同施設を家宅捜索した。</a:t>
            </a:r>
            <a:endParaRPr lang="en-US" altLang="ja-JP" sz="2000" dirty="0" smtClean="0">
              <a:solidFill>
                <a:prstClr val="black"/>
              </a:solidFill>
            </a:endParaRPr>
          </a:p>
          <a:p>
            <a:pPr algn="just"/>
            <a:r>
              <a:rPr lang="ja-JP" altLang="en-US" sz="2000" dirty="0" smtClean="0">
                <a:solidFill>
                  <a:prstClr val="black"/>
                </a:solidFill>
              </a:rPr>
              <a:t>　同施設を運営する社会福祉法人は男性の骨折を把握していたが、虐待ではなく</a:t>
            </a:r>
            <a:r>
              <a:rPr lang="ja-JP" altLang="en-US" sz="2000" dirty="0" smtClean="0">
                <a:solidFill>
                  <a:srgbClr val="FF0000"/>
                </a:solidFill>
              </a:rPr>
              <a:t>「事故」として処理していた。</a:t>
            </a:r>
            <a:endParaRPr lang="en-US" altLang="ja-JP" sz="2000" dirty="0" smtClean="0">
              <a:solidFill>
                <a:srgbClr val="FF0000"/>
              </a:solidFill>
            </a:endParaRPr>
          </a:p>
          <a:p>
            <a:pPr algn="just"/>
            <a:r>
              <a:rPr lang="ja-JP" altLang="en-US" sz="2000" dirty="0" smtClean="0">
                <a:solidFill>
                  <a:srgbClr val="FF0000"/>
                </a:solidFill>
              </a:rPr>
              <a:t>　</a:t>
            </a:r>
            <a:r>
              <a:rPr lang="ja-JP" altLang="en-US" sz="2000" dirty="0" smtClean="0">
                <a:solidFill>
                  <a:prstClr val="black"/>
                </a:solidFill>
              </a:rPr>
              <a:t>同法人は「逮捕容疑が事実であれば、当時の内部検証は甘く、管理体制についても問題があったということになる。入所者本人や家族におわびするしかない」としている。</a:t>
            </a:r>
            <a:endParaRPr lang="en-US" altLang="ja-JP" sz="2000" dirty="0" smtClean="0">
              <a:solidFill>
                <a:prstClr val="black"/>
              </a:solidFill>
            </a:endParaRPr>
          </a:p>
          <a:p>
            <a:pPr algn="just"/>
            <a:r>
              <a:rPr lang="ja-JP" altLang="en-US" sz="2000" dirty="0" smtClean="0">
                <a:solidFill>
                  <a:prstClr val="black"/>
                </a:solidFill>
              </a:rPr>
              <a:t>　　　　　　　　　　　　　　　　　　　　　　　　　　　　　　　　　　　　　　（</a:t>
            </a:r>
            <a:r>
              <a:rPr lang="en-US" altLang="ja-JP" sz="2000" dirty="0" smtClean="0">
                <a:solidFill>
                  <a:prstClr val="black"/>
                </a:solidFill>
              </a:rPr>
              <a:t>2012</a:t>
            </a:r>
            <a:r>
              <a:rPr lang="ja-JP" altLang="en-US" sz="2000" dirty="0" smtClean="0">
                <a:solidFill>
                  <a:prstClr val="black"/>
                </a:solidFill>
              </a:rPr>
              <a:t>年 長崎新聞</a:t>
            </a:r>
            <a:r>
              <a:rPr lang="en-US" altLang="ja-JP" sz="2000" dirty="0" smtClean="0">
                <a:solidFill>
                  <a:prstClr val="black"/>
                </a:solidFill>
              </a:rPr>
              <a:t>)</a:t>
            </a:r>
            <a:endParaRPr lang="ja-JP" altLang="en-US" sz="2000" dirty="0">
              <a:solidFill>
                <a:prstClr val="black"/>
              </a:solidFill>
            </a:endParaRPr>
          </a:p>
        </p:txBody>
      </p:sp>
      <p:sp>
        <p:nvSpPr>
          <p:cNvPr id="6" name="角丸四角形 5"/>
          <p:cNvSpPr/>
          <p:nvPr/>
        </p:nvSpPr>
        <p:spPr>
          <a:xfrm>
            <a:off x="152400" y="152400"/>
            <a:ext cx="1143000" cy="504056"/>
          </a:xfrm>
          <a:prstGeom prst="roundRect">
            <a:avLst/>
          </a:prstGeom>
          <a:solidFill>
            <a:srgbClr val="FF66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b="1" dirty="0" smtClean="0">
                <a:solidFill>
                  <a:prstClr val="white"/>
                </a:solidFill>
              </a:rPr>
              <a:t>ケース３</a:t>
            </a:r>
            <a:endParaRPr lang="ja-JP" altLang="en-US" b="1" dirty="0">
              <a:solidFill>
                <a:prstClr val="white"/>
              </a:solidFill>
            </a:endParaRPr>
          </a:p>
        </p:txBody>
      </p:sp>
    </p:spTree>
    <p:extLst>
      <p:ext uri="{BB962C8B-B14F-4D97-AF65-F5344CB8AC3E}">
        <p14:creationId xmlns:p14="http://schemas.microsoft.com/office/powerpoint/2010/main" val="41311681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79518" y="188640"/>
            <a:ext cx="8784976" cy="396044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 name="テキスト ボックス 3"/>
          <p:cNvSpPr txBox="1"/>
          <p:nvPr/>
        </p:nvSpPr>
        <p:spPr>
          <a:xfrm>
            <a:off x="179518" y="188642"/>
            <a:ext cx="8784976" cy="3816429"/>
          </a:xfrm>
          <a:prstGeom prst="rect">
            <a:avLst/>
          </a:prstGeom>
          <a:noFill/>
        </p:spPr>
        <p:txBody>
          <a:bodyPr wrap="square" rtlCol="0">
            <a:spAutoFit/>
          </a:bodyPr>
          <a:lstStyle/>
          <a:p>
            <a:pPr algn="ctr"/>
            <a:r>
              <a:rPr lang="ja-JP" altLang="en-US" sz="2400" b="1" dirty="0" smtClean="0">
                <a:solidFill>
                  <a:prstClr val="black"/>
                </a:solidFill>
              </a:rPr>
              <a:t>虐待否定する文書、入所者・職員に署名させる</a:t>
            </a:r>
          </a:p>
          <a:p>
            <a:endParaRPr lang="ja-JP" altLang="en-US" dirty="0" smtClean="0">
              <a:solidFill>
                <a:prstClr val="black"/>
              </a:solidFill>
            </a:endParaRPr>
          </a:p>
          <a:p>
            <a:r>
              <a:rPr lang="ja-JP" altLang="en-US" sz="1400" dirty="0" smtClean="0">
                <a:solidFill>
                  <a:prstClr val="black"/>
                </a:solidFill>
              </a:rPr>
              <a:t>　</a:t>
            </a:r>
            <a:r>
              <a:rPr lang="ja-JP" altLang="en-US" sz="2000" dirty="0" smtClean="0">
                <a:solidFill>
                  <a:prstClr val="black"/>
                </a:solidFill>
              </a:rPr>
              <a:t>精神障害者グループホームの傷害事件で、逮捕された社会福祉法人の元理事長の容疑者（７０）が、入所者と職員全員に</a:t>
            </a:r>
            <a:r>
              <a:rPr lang="ja-JP" altLang="en-US" sz="2000" dirty="0" smtClean="0">
                <a:solidFill>
                  <a:srgbClr val="FF0000"/>
                </a:solidFill>
              </a:rPr>
              <a:t>「虐待の事実はなかった」とする文書に署名、押印</a:t>
            </a:r>
            <a:r>
              <a:rPr lang="ja-JP" altLang="en-US" sz="2000" dirty="0" smtClean="0">
                <a:solidFill>
                  <a:prstClr val="black"/>
                </a:solidFill>
              </a:rPr>
              <a:t>させていたことが施設関係者への取材でわかった。</a:t>
            </a:r>
          </a:p>
          <a:p>
            <a:r>
              <a:rPr lang="ja-JP" altLang="en-US" sz="2000" dirty="0" smtClean="0">
                <a:solidFill>
                  <a:prstClr val="black"/>
                </a:solidFill>
              </a:rPr>
              <a:t>　県警は</a:t>
            </a:r>
            <a:r>
              <a:rPr lang="ja-JP" altLang="en-US" sz="2000" dirty="0" smtClean="0">
                <a:solidFill>
                  <a:srgbClr val="FF0000"/>
                </a:solidFill>
              </a:rPr>
              <a:t>隠蔽</a:t>
            </a:r>
            <a:r>
              <a:rPr lang="ja-JP" altLang="en-US" sz="2000" dirty="0" smtClean="0">
                <a:solidFill>
                  <a:prstClr val="black"/>
                </a:solidFill>
              </a:rPr>
              <a:t>を図ろうとした疑いがあるとみて調べている。</a:t>
            </a:r>
          </a:p>
          <a:p>
            <a:r>
              <a:rPr lang="ja-JP" altLang="en-US" sz="2000" dirty="0" smtClean="0">
                <a:solidFill>
                  <a:prstClr val="black"/>
                </a:solidFill>
              </a:rPr>
              <a:t>　容疑者は、女性入所者（５０）に暴行し、打撲などの軽傷を負わせたとして</a:t>
            </a:r>
            <a:r>
              <a:rPr lang="ja-JP" altLang="en-US" sz="2000" dirty="0" smtClean="0">
                <a:solidFill>
                  <a:srgbClr val="FF0000"/>
                </a:solidFill>
              </a:rPr>
              <a:t>傷害容疑で逮捕</a:t>
            </a:r>
            <a:r>
              <a:rPr lang="ja-JP" altLang="en-US" sz="2000" dirty="0" smtClean="0">
                <a:solidFill>
                  <a:prstClr val="black"/>
                </a:solidFill>
              </a:rPr>
              <a:t>された。</a:t>
            </a:r>
          </a:p>
          <a:p>
            <a:pPr algn="just"/>
            <a:r>
              <a:rPr lang="ja-JP" altLang="en-US" sz="2000" dirty="0" smtClean="0">
                <a:solidFill>
                  <a:prstClr val="black"/>
                </a:solidFill>
              </a:rPr>
              <a:t>　施設関係者によると、容疑者は、女性が同署に被害届を提出したことを知り、「虐待の事実がなかったことを職員、利用者ともに承認いたします」などとする文書への署名、押印を求め、入所者１０人と職員５人が応じたという。</a:t>
            </a:r>
          </a:p>
          <a:p>
            <a:pPr algn="r"/>
            <a:r>
              <a:rPr lang="ja-JP" altLang="en-US" sz="2000" dirty="0" smtClean="0">
                <a:solidFill>
                  <a:prstClr val="black"/>
                </a:solidFill>
              </a:rPr>
              <a:t>（</a:t>
            </a:r>
            <a:r>
              <a:rPr lang="en-US" altLang="ja-JP" sz="2000" dirty="0" smtClean="0">
                <a:solidFill>
                  <a:prstClr val="black"/>
                </a:solidFill>
              </a:rPr>
              <a:t>2012</a:t>
            </a:r>
            <a:r>
              <a:rPr lang="ja-JP" altLang="en-US" sz="2000" dirty="0" smtClean="0">
                <a:solidFill>
                  <a:prstClr val="black"/>
                </a:solidFill>
              </a:rPr>
              <a:t>年  読売新聞）</a:t>
            </a:r>
            <a:endParaRPr lang="en-US" altLang="ja-JP" sz="2000" dirty="0" smtClean="0">
              <a:solidFill>
                <a:prstClr val="black"/>
              </a:solidFill>
            </a:endParaRPr>
          </a:p>
        </p:txBody>
      </p:sp>
      <p:sp>
        <p:nvSpPr>
          <p:cNvPr id="2" name="テキスト ボックス 1"/>
          <p:cNvSpPr txBox="1"/>
          <p:nvPr/>
        </p:nvSpPr>
        <p:spPr>
          <a:xfrm>
            <a:off x="179518" y="4653136"/>
            <a:ext cx="8784976" cy="369332"/>
          </a:xfrm>
          <a:prstGeom prst="rect">
            <a:avLst/>
          </a:prstGeom>
          <a:noFill/>
        </p:spPr>
        <p:txBody>
          <a:bodyPr wrap="square" rtlCol="0">
            <a:spAutoFit/>
          </a:bodyPr>
          <a:lstStyle/>
          <a:p>
            <a:r>
              <a:rPr lang="ja-JP" altLang="en-US" dirty="0" smtClean="0">
                <a:solidFill>
                  <a:prstClr val="black"/>
                </a:solidFill>
              </a:rPr>
              <a:t>●虐待の事実を隠蔽しようとした疑い　→　</a:t>
            </a:r>
            <a:r>
              <a:rPr lang="ja-JP" altLang="en-US" b="1" dirty="0" smtClean="0">
                <a:solidFill>
                  <a:prstClr val="black"/>
                </a:solidFill>
              </a:rPr>
              <a:t>なぜ、職員が署名に応じてしまったのか？</a:t>
            </a:r>
            <a:endParaRPr lang="ja-JP" altLang="en-US" b="1" dirty="0">
              <a:solidFill>
                <a:prstClr val="black"/>
              </a:solidFill>
            </a:endParaRPr>
          </a:p>
        </p:txBody>
      </p:sp>
      <p:sp>
        <p:nvSpPr>
          <p:cNvPr id="5" name="角丸四角形 4"/>
          <p:cNvSpPr/>
          <p:nvPr/>
        </p:nvSpPr>
        <p:spPr>
          <a:xfrm>
            <a:off x="152400" y="152400"/>
            <a:ext cx="1143000" cy="504056"/>
          </a:xfrm>
          <a:prstGeom prst="roundRect">
            <a:avLst/>
          </a:prstGeom>
          <a:solidFill>
            <a:srgbClr val="FF66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b="1" dirty="0" smtClean="0">
                <a:solidFill>
                  <a:prstClr val="white"/>
                </a:solidFill>
              </a:rPr>
              <a:t>ケース４</a:t>
            </a:r>
            <a:endParaRPr lang="en-US" altLang="ja-JP" b="1" dirty="0" smtClean="0">
              <a:solidFill>
                <a:prstClr val="white"/>
              </a:solidFill>
            </a:endParaRPr>
          </a:p>
        </p:txBody>
      </p:sp>
    </p:spTree>
    <p:extLst>
      <p:ext uri="{BB962C8B-B14F-4D97-AF65-F5344CB8AC3E}">
        <p14:creationId xmlns:p14="http://schemas.microsoft.com/office/powerpoint/2010/main" val="12873242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79518" y="188639"/>
            <a:ext cx="8784976" cy="649408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 name="テキスト ボックス 4"/>
          <p:cNvSpPr txBox="1"/>
          <p:nvPr/>
        </p:nvSpPr>
        <p:spPr>
          <a:xfrm>
            <a:off x="323528" y="188642"/>
            <a:ext cx="8640966" cy="6494085"/>
          </a:xfrm>
          <a:prstGeom prst="rect">
            <a:avLst/>
          </a:prstGeom>
          <a:noFill/>
        </p:spPr>
        <p:txBody>
          <a:bodyPr wrap="square" rtlCol="0">
            <a:spAutoFit/>
          </a:bodyPr>
          <a:lstStyle/>
          <a:p>
            <a:pPr algn="ctr"/>
            <a:r>
              <a:rPr lang="ja-JP" altLang="en-US" sz="1400" dirty="0" smtClean="0">
                <a:solidFill>
                  <a:prstClr val="black"/>
                </a:solidFill>
              </a:rPr>
              <a:t>　　　　　　　　　　　</a:t>
            </a:r>
            <a:r>
              <a:rPr lang="ja-JP" altLang="en-US" sz="2400" dirty="0">
                <a:solidFill>
                  <a:prstClr val="black"/>
                </a:solidFill>
              </a:rPr>
              <a:t>福祉施設の暴行、施設長が上司に虚偽</a:t>
            </a:r>
            <a:r>
              <a:rPr lang="ja-JP" altLang="en-US" sz="2400" dirty="0" smtClean="0">
                <a:solidFill>
                  <a:prstClr val="black"/>
                </a:solidFill>
              </a:rPr>
              <a:t>報告</a:t>
            </a:r>
            <a:endParaRPr lang="en-US" altLang="ja-JP" sz="2400" dirty="0" smtClean="0">
              <a:solidFill>
                <a:prstClr val="black"/>
              </a:solidFill>
            </a:endParaRPr>
          </a:p>
          <a:p>
            <a:endParaRPr lang="en-US" altLang="ja-JP" sz="1400" dirty="0">
              <a:solidFill>
                <a:prstClr val="black"/>
              </a:solidFill>
            </a:endParaRPr>
          </a:p>
          <a:p>
            <a:r>
              <a:rPr lang="ja-JP" altLang="en-US" dirty="0">
                <a:solidFill>
                  <a:prstClr val="black"/>
                </a:solidFill>
              </a:rPr>
              <a:t>　知的障害のある児童らの福祉</a:t>
            </a:r>
            <a:r>
              <a:rPr lang="ja-JP" altLang="en-US" dirty="0" smtClean="0">
                <a:solidFill>
                  <a:prstClr val="black"/>
                </a:solidFill>
              </a:rPr>
              <a:t>施設で</a:t>
            </a:r>
            <a:r>
              <a:rPr lang="ja-JP" altLang="en-US" dirty="0">
                <a:solidFill>
                  <a:prstClr val="black"/>
                </a:solidFill>
              </a:rPr>
              <a:t>、入所者の少年（１９）が職員の暴行を受けた後に死亡した事件で、</a:t>
            </a:r>
            <a:r>
              <a:rPr lang="ja-JP" altLang="en-US" dirty="0" smtClean="0">
                <a:solidFill>
                  <a:prstClr val="black"/>
                </a:solidFill>
              </a:rPr>
              <a:t>同施設の</a:t>
            </a:r>
            <a:r>
              <a:rPr lang="ja-JP" altLang="en-US" dirty="0">
                <a:solidFill>
                  <a:prstClr val="black"/>
                </a:solidFill>
              </a:rPr>
              <a:t>施設長が２年前に起きた職員２人による暴行を把握したが、上司</a:t>
            </a:r>
            <a:r>
              <a:rPr lang="ja-JP" altLang="en-US" dirty="0" smtClean="0">
                <a:solidFill>
                  <a:prstClr val="black"/>
                </a:solidFill>
              </a:rPr>
              <a:t>のセンター</a:t>
            </a:r>
            <a:r>
              <a:rPr lang="ja-JP" altLang="en-US" dirty="0">
                <a:solidFill>
                  <a:prstClr val="black"/>
                </a:solidFill>
              </a:rPr>
              <a:t>長に「不適切な支援（対応）はなかった」と</a:t>
            </a:r>
            <a:r>
              <a:rPr lang="ja-JP" altLang="en-US" dirty="0">
                <a:solidFill>
                  <a:srgbClr val="FF0000"/>
                </a:solidFill>
              </a:rPr>
              <a:t>虚偽の報告</a:t>
            </a:r>
            <a:r>
              <a:rPr lang="ja-JP" altLang="en-US" dirty="0">
                <a:solidFill>
                  <a:prstClr val="black"/>
                </a:solidFill>
              </a:rPr>
              <a:t>をしていたこと</a:t>
            </a:r>
            <a:r>
              <a:rPr lang="ja-JP" altLang="en-US" dirty="0" smtClean="0">
                <a:solidFill>
                  <a:prstClr val="black"/>
                </a:solidFill>
              </a:rPr>
              <a:t>が分かった。</a:t>
            </a:r>
            <a:endParaRPr lang="en-US" altLang="ja-JP" dirty="0" smtClean="0">
              <a:solidFill>
                <a:prstClr val="black"/>
              </a:solidFill>
            </a:endParaRPr>
          </a:p>
          <a:p>
            <a:r>
              <a:rPr lang="ja-JP" altLang="en-US" dirty="0">
                <a:solidFill>
                  <a:prstClr val="black"/>
                </a:solidFill>
              </a:rPr>
              <a:t>　県</a:t>
            </a:r>
            <a:r>
              <a:rPr lang="ja-JP" altLang="en-US" dirty="0" smtClean="0">
                <a:solidFill>
                  <a:prstClr val="black"/>
                </a:solidFill>
              </a:rPr>
              <a:t>は、同施設の</a:t>
            </a:r>
            <a:r>
              <a:rPr lang="ja-JP" altLang="en-US" dirty="0">
                <a:solidFill>
                  <a:prstClr val="black"/>
                </a:solidFill>
              </a:rPr>
              <a:t>指定管理者の社会福祉</a:t>
            </a:r>
            <a:r>
              <a:rPr lang="ja-JP" altLang="en-US" dirty="0" smtClean="0">
                <a:solidFill>
                  <a:prstClr val="black"/>
                </a:solidFill>
              </a:rPr>
              <a:t>法人に</a:t>
            </a:r>
            <a:r>
              <a:rPr lang="ja-JP" altLang="en-US" dirty="0">
                <a:solidFill>
                  <a:prstClr val="black"/>
                </a:solidFill>
              </a:rPr>
              <a:t>対し、障害者総合支援法と児童福祉法に基づき、同園の新規利用者の受け入れを当分の間停止する行政処分と、</a:t>
            </a:r>
            <a:r>
              <a:rPr lang="ja-JP" altLang="en-US" dirty="0">
                <a:solidFill>
                  <a:srgbClr val="FF0000"/>
                </a:solidFill>
              </a:rPr>
              <a:t>施設長を施設運営に関与させない体制整備の検討</a:t>
            </a:r>
            <a:r>
              <a:rPr lang="ja-JP" altLang="en-US" dirty="0">
                <a:solidFill>
                  <a:prstClr val="black"/>
                </a:solidFill>
              </a:rPr>
              <a:t>などを求める改善勧告を出した。</a:t>
            </a:r>
          </a:p>
          <a:p>
            <a:r>
              <a:rPr lang="ja-JP" altLang="en-US" dirty="0">
                <a:solidFill>
                  <a:prstClr val="black"/>
                </a:solidFill>
              </a:rPr>
              <a:t>　県によると、施設長</a:t>
            </a:r>
            <a:r>
              <a:rPr lang="ja-JP" altLang="en-US" dirty="0" smtClean="0">
                <a:solidFill>
                  <a:prstClr val="black"/>
                </a:solidFill>
              </a:rPr>
              <a:t>は立ち入り検査</a:t>
            </a:r>
            <a:r>
              <a:rPr lang="ja-JP" altLang="en-US" dirty="0">
                <a:solidFill>
                  <a:prstClr val="black"/>
                </a:solidFill>
              </a:rPr>
              <a:t>時には「</a:t>
            </a:r>
            <a:r>
              <a:rPr lang="ja-JP" altLang="en-US" dirty="0">
                <a:solidFill>
                  <a:srgbClr val="FF0000"/>
                </a:solidFill>
              </a:rPr>
              <a:t>暴行の報告はなかった</a:t>
            </a:r>
            <a:r>
              <a:rPr lang="ja-JP" altLang="en-US" dirty="0">
                <a:solidFill>
                  <a:prstClr val="black"/>
                </a:solidFill>
              </a:rPr>
              <a:t>」と説明。しかし、その後の県の調査に「</a:t>
            </a:r>
            <a:r>
              <a:rPr lang="ja-JP" altLang="en-US" dirty="0">
                <a:solidFill>
                  <a:srgbClr val="FF0000"/>
                </a:solidFill>
              </a:rPr>
              <a:t>報告があったことを思い出した。</a:t>
            </a:r>
            <a:r>
              <a:rPr lang="ja-JP" altLang="en-US" dirty="0">
                <a:solidFill>
                  <a:prstClr val="black"/>
                </a:solidFill>
              </a:rPr>
              <a:t>聞き取り調査したが虐待はなかった」と</a:t>
            </a:r>
            <a:r>
              <a:rPr lang="ja-JP" altLang="en-US" dirty="0">
                <a:solidFill>
                  <a:srgbClr val="FF0000"/>
                </a:solidFill>
              </a:rPr>
              <a:t>証言を覆した</a:t>
            </a:r>
            <a:r>
              <a:rPr lang="ja-JP" altLang="en-US" dirty="0">
                <a:solidFill>
                  <a:prstClr val="black"/>
                </a:solidFill>
              </a:rPr>
              <a:t>。</a:t>
            </a:r>
          </a:p>
          <a:p>
            <a:r>
              <a:rPr lang="ja-JP" altLang="en-US" dirty="0">
                <a:solidFill>
                  <a:prstClr val="black"/>
                </a:solidFill>
              </a:rPr>
              <a:t>　さらに、県が詳しく事情を聴くと、施設長は</a:t>
            </a:r>
            <a:r>
              <a:rPr lang="ja-JP" altLang="en-US" dirty="0">
                <a:solidFill>
                  <a:srgbClr val="FF0000"/>
                </a:solidFill>
              </a:rPr>
              <a:t>「もう１つ報告があったことを思い出した」</a:t>
            </a:r>
            <a:r>
              <a:rPr lang="ja-JP" altLang="en-US" dirty="0">
                <a:solidFill>
                  <a:prstClr val="black"/>
                </a:solidFill>
              </a:rPr>
              <a:t>として、平成</a:t>
            </a:r>
            <a:r>
              <a:rPr lang="ja-JP" altLang="en-US" dirty="0" smtClean="0">
                <a:solidFill>
                  <a:prstClr val="black"/>
                </a:solidFill>
              </a:rPr>
              <a:t>２３年に</a:t>
            </a:r>
            <a:r>
              <a:rPr lang="ja-JP" altLang="en-US" dirty="0">
                <a:solidFill>
                  <a:prstClr val="black"/>
                </a:solidFill>
              </a:rPr>
              <a:t>職員４人が虐待をしたとの報告があったと証言。このうち２人が暴行したと判断し</a:t>
            </a:r>
            <a:r>
              <a:rPr lang="ja-JP" altLang="en-US" dirty="0" smtClean="0">
                <a:solidFill>
                  <a:prstClr val="black"/>
                </a:solidFill>
              </a:rPr>
              <a:t>、口頭</a:t>
            </a:r>
            <a:r>
              <a:rPr lang="ja-JP" altLang="en-US" dirty="0">
                <a:solidFill>
                  <a:prstClr val="black"/>
                </a:solidFill>
              </a:rPr>
              <a:t>注意したことを認めた。その後、施設長はセンター長に「不適切な支援はなかった」と事実と異なる報告をしたが、県は理由について「現時点では施設長に聞いていない」としている。</a:t>
            </a:r>
          </a:p>
          <a:p>
            <a:r>
              <a:rPr lang="ja-JP" altLang="en-US" dirty="0">
                <a:solidFill>
                  <a:prstClr val="black"/>
                </a:solidFill>
              </a:rPr>
              <a:t>　県はこれまでに、</a:t>
            </a:r>
            <a:r>
              <a:rPr lang="ja-JP" altLang="en-US" dirty="0" smtClean="0">
                <a:solidFill>
                  <a:srgbClr val="FF0000"/>
                </a:solidFill>
              </a:rPr>
              <a:t>同施設の</a:t>
            </a:r>
            <a:r>
              <a:rPr lang="ja-JP" altLang="en-US" dirty="0">
                <a:solidFill>
                  <a:srgbClr val="FF0000"/>
                </a:solidFill>
              </a:rPr>
              <a:t>元職員５人が少年を含む入所者１０人を日常的に暴行していた</a:t>
            </a:r>
            <a:r>
              <a:rPr lang="ja-JP" altLang="en-US" dirty="0">
                <a:solidFill>
                  <a:prstClr val="black"/>
                </a:solidFill>
              </a:rPr>
              <a:t>ことを確認。別の職員３人も暴行した疑いが判明している</a:t>
            </a:r>
            <a:r>
              <a:rPr lang="ja-JP" altLang="en-US" dirty="0" smtClean="0">
                <a:solidFill>
                  <a:prstClr val="black"/>
                </a:solidFill>
              </a:rPr>
              <a:t>。３回目</a:t>
            </a:r>
            <a:r>
              <a:rPr lang="ja-JP" altLang="en-US" dirty="0">
                <a:solidFill>
                  <a:prstClr val="black"/>
                </a:solidFill>
              </a:rPr>
              <a:t>の立ち入り検査では、</a:t>
            </a:r>
            <a:r>
              <a:rPr lang="ja-JP" altLang="en-US" dirty="0">
                <a:solidFill>
                  <a:srgbClr val="FF0000"/>
                </a:solidFill>
              </a:rPr>
              <a:t>新たに職員１人の暴行が確認</a:t>
            </a:r>
            <a:r>
              <a:rPr lang="ja-JP" altLang="en-US" dirty="0">
                <a:solidFill>
                  <a:prstClr val="black"/>
                </a:solidFill>
              </a:rPr>
              <a:t>されたほか、</a:t>
            </a:r>
            <a:r>
              <a:rPr lang="ja-JP" altLang="en-US" dirty="0" smtClean="0">
                <a:solidFill>
                  <a:prstClr val="black"/>
                </a:solidFill>
              </a:rPr>
              <a:t>同施設や</a:t>
            </a:r>
            <a:r>
              <a:rPr lang="ja-JP" altLang="en-US" dirty="0">
                <a:solidFill>
                  <a:prstClr val="black"/>
                </a:solidFill>
              </a:rPr>
              <a:t>関連の障害者</a:t>
            </a:r>
            <a:r>
              <a:rPr lang="ja-JP" altLang="en-US" dirty="0" smtClean="0">
                <a:solidFill>
                  <a:prstClr val="black"/>
                </a:solidFill>
              </a:rPr>
              <a:t>施設の</a:t>
            </a:r>
            <a:r>
              <a:rPr lang="ja-JP" altLang="en-US" dirty="0">
                <a:solidFill>
                  <a:srgbClr val="FF0000"/>
                </a:solidFill>
              </a:rPr>
              <a:t>職員計２人が入所者に暴行した疑いも浮上</a:t>
            </a:r>
            <a:r>
              <a:rPr lang="ja-JP" altLang="en-US" dirty="0">
                <a:solidFill>
                  <a:prstClr val="black"/>
                </a:solidFill>
              </a:rPr>
              <a:t>した</a:t>
            </a:r>
            <a:r>
              <a:rPr lang="ja-JP" altLang="en-US" dirty="0" smtClean="0">
                <a:solidFill>
                  <a:prstClr val="black"/>
                </a:solidFill>
              </a:rPr>
              <a:t>。</a:t>
            </a:r>
            <a:endParaRPr lang="en-US" altLang="ja-JP" dirty="0" smtClean="0">
              <a:solidFill>
                <a:prstClr val="black"/>
              </a:solidFill>
            </a:endParaRPr>
          </a:p>
          <a:p>
            <a:endParaRPr lang="ja-JP" altLang="en-US" dirty="0">
              <a:solidFill>
                <a:prstClr val="black"/>
              </a:solidFill>
            </a:endParaRPr>
          </a:p>
          <a:p>
            <a:pPr algn="r"/>
            <a:r>
              <a:rPr lang="ja-JP" altLang="en-US" dirty="0" smtClean="0">
                <a:solidFill>
                  <a:prstClr val="black"/>
                </a:solidFill>
              </a:rPr>
              <a:t>（</a:t>
            </a:r>
            <a:r>
              <a:rPr lang="en-US" altLang="ja-JP" dirty="0" smtClean="0">
                <a:solidFill>
                  <a:prstClr val="black"/>
                </a:solidFill>
              </a:rPr>
              <a:t>2013</a:t>
            </a:r>
            <a:r>
              <a:rPr lang="ja-JP" altLang="en-US" dirty="0" smtClean="0">
                <a:solidFill>
                  <a:prstClr val="black"/>
                </a:solidFill>
              </a:rPr>
              <a:t>年  産経ニュース）</a:t>
            </a:r>
            <a:endParaRPr lang="en-US" altLang="ja-JP" dirty="0" smtClean="0">
              <a:solidFill>
                <a:prstClr val="black"/>
              </a:solidFill>
            </a:endParaRPr>
          </a:p>
        </p:txBody>
      </p:sp>
      <p:sp>
        <p:nvSpPr>
          <p:cNvPr id="6" name="角丸四角形 5"/>
          <p:cNvSpPr/>
          <p:nvPr/>
        </p:nvSpPr>
        <p:spPr>
          <a:xfrm>
            <a:off x="152400" y="152400"/>
            <a:ext cx="1143000" cy="504056"/>
          </a:xfrm>
          <a:prstGeom prst="roundRect">
            <a:avLst/>
          </a:prstGeom>
          <a:solidFill>
            <a:srgbClr val="FF66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b="1" dirty="0" smtClean="0">
                <a:solidFill>
                  <a:prstClr val="white"/>
                </a:solidFill>
              </a:rPr>
              <a:t>ケース５</a:t>
            </a:r>
            <a:endParaRPr lang="en-US" altLang="ja-JP" b="1" dirty="0" smtClean="0">
              <a:solidFill>
                <a:prstClr val="white"/>
              </a:solidFill>
            </a:endParaRPr>
          </a:p>
        </p:txBody>
      </p:sp>
    </p:spTree>
    <p:extLst>
      <p:ext uri="{BB962C8B-B14F-4D97-AF65-F5344CB8AC3E}">
        <p14:creationId xmlns:p14="http://schemas.microsoft.com/office/powerpoint/2010/main" val="12227367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70338" y="76200"/>
            <a:ext cx="4141622"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spcBef>
                <a:spcPct val="0"/>
              </a:spcBef>
              <a:spcAft>
                <a:spcPct val="0"/>
              </a:spcAft>
            </a:pPr>
            <a:r>
              <a:rPr lang="ja-JP" altLang="en-US" sz="2400" b="1" dirty="0">
                <a:solidFill>
                  <a:prstClr val="white"/>
                </a:solidFill>
              </a:rPr>
              <a:t>６</a:t>
            </a:r>
            <a:r>
              <a:rPr lang="ja-JP" altLang="en-US" sz="2400" b="1" dirty="0" smtClean="0">
                <a:solidFill>
                  <a:prstClr val="white"/>
                </a:solidFill>
              </a:rPr>
              <a:t>．今年度の研修のポイント</a:t>
            </a:r>
            <a:endParaRPr lang="en-US" altLang="ja-JP" sz="2400" b="1" dirty="0" smtClean="0">
              <a:solidFill>
                <a:prstClr val="white"/>
              </a:solidFill>
            </a:endParaRPr>
          </a:p>
        </p:txBody>
      </p:sp>
      <p:sp>
        <p:nvSpPr>
          <p:cNvPr id="3" name="テキスト ボックス 2"/>
          <p:cNvSpPr txBox="1"/>
          <p:nvPr/>
        </p:nvSpPr>
        <p:spPr>
          <a:xfrm>
            <a:off x="179512" y="980728"/>
            <a:ext cx="8712968" cy="527067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lnSpc>
                <a:spcPts val="2700"/>
              </a:lnSpc>
            </a:pPr>
            <a:r>
              <a:rPr lang="ja-JP" altLang="en-US" sz="2750" dirty="0" smtClean="0">
                <a:latin typeface="HGP創英角ｺﾞｼｯｸUB" pitchFamily="50" charset="-128"/>
                <a:ea typeface="HGP創英角ｺﾞｼｯｸUB" pitchFamily="50" charset="-128"/>
              </a:rPr>
              <a:t>障害者福祉施設従事者等による障害者虐待防止の徹底</a:t>
            </a:r>
            <a:endParaRPr lang="en-US" altLang="ja-JP" sz="2750" dirty="0" smtClean="0">
              <a:latin typeface="HGP創英角ｺﾞｼｯｸUB" pitchFamily="50" charset="-128"/>
              <a:ea typeface="HGP創英角ｺﾞｼｯｸUB" pitchFamily="50" charset="-128"/>
            </a:endParaRPr>
          </a:p>
          <a:p>
            <a:endParaRPr lang="en-US" altLang="ja-JP" sz="2600" dirty="0" smtClean="0">
              <a:latin typeface="HGP創英角ｺﾞｼｯｸUB" pitchFamily="50" charset="-128"/>
              <a:ea typeface="HGP創英角ｺﾞｼｯｸUB" pitchFamily="50" charset="-128"/>
            </a:endParaRPr>
          </a:p>
          <a:p>
            <a:r>
              <a:rPr lang="ja-JP" altLang="en-US" sz="2400" dirty="0"/>
              <a:t>　</a:t>
            </a:r>
            <a:r>
              <a:rPr lang="ja-JP" altLang="en-US" sz="2400" dirty="0">
                <a:solidFill>
                  <a:srgbClr val="FF0000"/>
                </a:solidFill>
              </a:rPr>
              <a:t>（１</a:t>
            </a:r>
            <a:r>
              <a:rPr lang="ja-JP" altLang="en-US" sz="2400" dirty="0" smtClean="0">
                <a:solidFill>
                  <a:srgbClr val="FF0000"/>
                </a:solidFill>
              </a:rPr>
              <a:t>）管理者の虐待防止研修受講を徹底</a:t>
            </a:r>
            <a:endParaRPr lang="en-US" altLang="ja-JP" sz="2400" dirty="0" smtClean="0">
              <a:solidFill>
                <a:srgbClr val="FF0000"/>
              </a:solidFill>
            </a:endParaRPr>
          </a:p>
          <a:p>
            <a:r>
              <a:rPr lang="ja-JP" altLang="en-US" sz="2400" dirty="0"/>
              <a:t>　</a:t>
            </a:r>
            <a:r>
              <a:rPr lang="ja-JP" altLang="en-US" sz="2400" dirty="0" smtClean="0"/>
              <a:t>　　・都道府県で研修未受講の施設・事業所の管理者を把握</a:t>
            </a:r>
            <a:endParaRPr lang="en-US" altLang="ja-JP" sz="2400" dirty="0" smtClean="0"/>
          </a:p>
          <a:p>
            <a:r>
              <a:rPr lang="ja-JP" altLang="en-US" sz="2400" dirty="0"/>
              <a:t>　</a:t>
            </a:r>
            <a:r>
              <a:rPr lang="ja-JP" altLang="en-US" sz="2400" dirty="0" smtClean="0"/>
              <a:t>　　・研修未受講の管理者に対する受講勧奨</a:t>
            </a:r>
            <a:endParaRPr lang="en-US" altLang="ja-JP" sz="2400" dirty="0" smtClean="0"/>
          </a:p>
          <a:p>
            <a:r>
              <a:rPr kumimoji="1" lang="ja-JP" altLang="en-US" sz="2400" dirty="0"/>
              <a:t>　</a:t>
            </a:r>
            <a:r>
              <a:rPr lang="ja-JP" altLang="en-US" sz="2400" dirty="0">
                <a:solidFill>
                  <a:srgbClr val="FF0000"/>
                </a:solidFill>
              </a:rPr>
              <a:t>（２）</a:t>
            </a:r>
            <a:r>
              <a:rPr kumimoji="1" lang="ja-JP" altLang="en-US" sz="2400" dirty="0" smtClean="0">
                <a:solidFill>
                  <a:srgbClr val="FF0000"/>
                </a:solidFill>
              </a:rPr>
              <a:t>虐待防止に対する組織的な取り組み強化</a:t>
            </a:r>
            <a:endParaRPr kumimoji="1" lang="en-US" altLang="ja-JP" sz="2400" dirty="0" smtClean="0">
              <a:solidFill>
                <a:srgbClr val="FF0000"/>
              </a:solidFill>
            </a:endParaRPr>
          </a:p>
          <a:p>
            <a:r>
              <a:rPr lang="ja-JP" altLang="en-US" sz="2400" dirty="0"/>
              <a:t>　</a:t>
            </a:r>
            <a:r>
              <a:rPr lang="ja-JP" altLang="en-US" sz="2400" dirty="0" smtClean="0"/>
              <a:t>　　・虐待防止委員会の設置推奨</a:t>
            </a:r>
            <a:endParaRPr lang="en-US" altLang="ja-JP" sz="2400" dirty="0" smtClean="0"/>
          </a:p>
          <a:p>
            <a:r>
              <a:rPr kumimoji="1" lang="ja-JP" altLang="en-US" sz="2400" dirty="0"/>
              <a:t>　</a:t>
            </a:r>
            <a:r>
              <a:rPr kumimoji="1" lang="ja-JP" altLang="en-US" sz="2400" dirty="0" smtClean="0"/>
              <a:t>　　・虐待防止マネジャーコース受講者は伝達研修</a:t>
            </a:r>
            <a:r>
              <a:rPr lang="ja-JP" altLang="en-US" sz="2400" dirty="0" smtClean="0"/>
              <a:t>用冊子を用い</a:t>
            </a:r>
            <a:endParaRPr lang="en-US" altLang="ja-JP" sz="2400" dirty="0" smtClean="0"/>
          </a:p>
          <a:p>
            <a:r>
              <a:rPr lang="ja-JP" altLang="en-US" sz="2400" dirty="0" smtClean="0"/>
              <a:t>　　　　た伝達研修の</a:t>
            </a:r>
            <a:r>
              <a:rPr kumimoji="1" lang="ja-JP" altLang="en-US" sz="2400" dirty="0" smtClean="0"/>
              <a:t>実施を</a:t>
            </a:r>
            <a:r>
              <a:rPr lang="ja-JP" altLang="en-US" sz="2400" dirty="0" smtClean="0"/>
              <a:t>都道府県に報告（確実な実施）</a:t>
            </a:r>
            <a:endParaRPr lang="en-US" altLang="ja-JP" sz="2400" dirty="0" smtClean="0"/>
          </a:p>
          <a:p>
            <a:r>
              <a:rPr kumimoji="1" lang="ja-JP" altLang="en-US" sz="2400" dirty="0"/>
              <a:t>　</a:t>
            </a:r>
            <a:r>
              <a:rPr kumimoji="1" lang="ja-JP" altLang="en-US" sz="2400" dirty="0" smtClean="0">
                <a:solidFill>
                  <a:srgbClr val="FF0000"/>
                </a:solidFill>
              </a:rPr>
              <a:t>（３）都道府県、市町村職員の聞き取り調査技術の強化</a:t>
            </a:r>
            <a:endParaRPr kumimoji="1" lang="en-US" altLang="ja-JP" sz="2400" dirty="0" smtClean="0">
              <a:solidFill>
                <a:srgbClr val="FF0000"/>
              </a:solidFill>
            </a:endParaRPr>
          </a:p>
          <a:p>
            <a:r>
              <a:rPr lang="ja-JP" altLang="en-US" sz="2400" dirty="0"/>
              <a:t>　</a:t>
            </a:r>
            <a:r>
              <a:rPr lang="ja-JP" altLang="en-US" sz="2400" dirty="0" smtClean="0"/>
              <a:t>　　・虐待の被害者や目撃者に対する面接技術の向上</a:t>
            </a:r>
            <a:endParaRPr lang="en-US" altLang="ja-JP" sz="2400" dirty="0" smtClean="0"/>
          </a:p>
          <a:p>
            <a:r>
              <a:rPr kumimoji="1" lang="ja-JP" altLang="en-US" sz="2400" dirty="0" smtClean="0"/>
              <a:t>　</a:t>
            </a:r>
            <a:r>
              <a:rPr kumimoji="1" lang="ja-JP" altLang="en-US" sz="2400" dirty="0" smtClean="0">
                <a:solidFill>
                  <a:srgbClr val="FF0000"/>
                </a:solidFill>
              </a:rPr>
              <a:t>（４）市町村・都道府県マニュアル、施設・事業所の手引き改訂</a:t>
            </a:r>
            <a:endParaRPr kumimoji="1" lang="en-US" altLang="ja-JP" sz="2400" dirty="0" smtClean="0">
              <a:solidFill>
                <a:srgbClr val="FF0000"/>
              </a:solidFill>
            </a:endParaRPr>
          </a:p>
          <a:p>
            <a:r>
              <a:rPr lang="ja-JP" altLang="en-US" sz="2400" dirty="0"/>
              <a:t>　</a:t>
            </a:r>
            <a:r>
              <a:rPr lang="ja-JP" altLang="en-US" sz="2400" dirty="0" smtClean="0"/>
              <a:t>　　・関連施策の改訂等の反映</a:t>
            </a:r>
            <a:endParaRPr lang="en-US" altLang="ja-JP" sz="2400" dirty="0" smtClean="0"/>
          </a:p>
          <a:p>
            <a:r>
              <a:rPr lang="ja-JP" altLang="en-US" sz="2400" dirty="0"/>
              <a:t>　</a:t>
            </a:r>
            <a:r>
              <a:rPr lang="ja-JP" altLang="en-US" sz="2400" dirty="0" smtClean="0"/>
              <a:t>　　・深刻な虐待事案の検証委員会報告書の教訓を反映</a:t>
            </a:r>
            <a:endParaRPr kumimoji="1" lang="en-US" altLang="ja-JP" sz="2400" dirty="0" smtClean="0"/>
          </a:p>
        </p:txBody>
      </p:sp>
      <p:sp>
        <p:nvSpPr>
          <p:cNvPr id="4" name="角丸四角形 3"/>
          <p:cNvSpPr/>
          <p:nvPr/>
        </p:nvSpPr>
        <p:spPr>
          <a:xfrm>
            <a:off x="5148064" y="0"/>
            <a:ext cx="3744416" cy="620688"/>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dirty="0" smtClean="0"/>
              <a:t>研修テキスト　</a:t>
            </a:r>
            <a:r>
              <a:rPr lang="en-US" altLang="ja-JP" sz="3200" b="1" dirty="0" smtClean="0"/>
              <a:t>P.14</a:t>
            </a:r>
            <a:endParaRPr kumimoji="1" lang="ja-JP" altLang="en-US" sz="32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339752" y="2836063"/>
            <a:ext cx="3816424" cy="733534"/>
          </a:xfrm>
          <a:prstGeom prst="rect">
            <a:avLst/>
          </a:prstGeom>
          <a:noFill/>
        </p:spPr>
        <p:txBody>
          <a:bodyPr wrap="square" rtlCol="0">
            <a:spAutoFit/>
          </a:bodyPr>
          <a:lstStyle/>
          <a:p>
            <a:pPr>
              <a:lnSpc>
                <a:spcPts val="5000"/>
              </a:lnSpc>
            </a:pPr>
            <a:r>
              <a:rPr lang="en-US" altLang="ja-JP" sz="3200" dirty="0" smtClean="0"/>
              <a:t>3</a:t>
            </a:r>
            <a:r>
              <a:rPr lang="ja-JP" altLang="en-US" sz="3200" dirty="0" err="1" smtClean="0"/>
              <a:t>．</a:t>
            </a:r>
            <a:r>
              <a:rPr lang="ja-JP" altLang="en-US" sz="3200" dirty="0" smtClean="0"/>
              <a:t>支援の質の向上</a:t>
            </a:r>
            <a:endParaRPr lang="en-US" altLang="ja-JP" sz="32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553200" y="6356364"/>
            <a:ext cx="2133600" cy="365125"/>
          </a:xfrm>
        </p:spPr>
        <p:txBody>
          <a:bodyPr/>
          <a:lstStyle/>
          <a:p>
            <a:fld id="{049ACE09-8674-4B7A-8EA8-8614FFAE0C26}" type="slidenum">
              <a:rPr lang="ja-JP" altLang="en-US" smtClean="0">
                <a:solidFill>
                  <a:prstClr val="black">
                    <a:tint val="75000"/>
                  </a:prstClr>
                </a:solidFill>
              </a:rPr>
              <a:pPr/>
              <a:t>16</a:t>
            </a:fld>
            <a:endParaRPr lang="ja-JP" altLang="en-US">
              <a:solidFill>
                <a:prstClr val="black">
                  <a:tint val="75000"/>
                </a:prstClr>
              </a:solidFill>
            </a:endParaRPr>
          </a:p>
        </p:txBody>
      </p:sp>
      <p:pic>
        <p:nvPicPr>
          <p:cNvPr id="5" name="図 4"/>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Effect>
                      <a14:saturation sat="200000"/>
                    </a14:imgEffect>
                  </a14:imgLayer>
                </a14:imgProps>
              </a:ext>
              <a:ext uri="{28A0092B-C50C-407E-A947-70E740481C1C}">
                <a14:useLocalDpi xmlns:a14="http://schemas.microsoft.com/office/drawing/2010/main" val="0"/>
              </a:ext>
            </a:extLst>
          </a:blip>
          <a:srcRect/>
          <a:stretch/>
        </p:blipFill>
        <p:spPr>
          <a:xfrm>
            <a:off x="5209264" y="0"/>
            <a:ext cx="3763130" cy="6855441"/>
          </a:xfrm>
          <a:prstGeom prst="rect">
            <a:avLst/>
          </a:prstGeom>
        </p:spPr>
      </p:pic>
      <p:sp>
        <p:nvSpPr>
          <p:cNvPr id="6" name="正方形/長方形 5"/>
          <p:cNvSpPr/>
          <p:nvPr/>
        </p:nvSpPr>
        <p:spPr>
          <a:xfrm>
            <a:off x="119095" y="525804"/>
            <a:ext cx="6469129" cy="2077492"/>
          </a:xfrm>
          <a:prstGeom prst="rect">
            <a:avLst/>
          </a:prstGeom>
        </p:spPr>
        <p:txBody>
          <a:bodyPr wrap="square">
            <a:spAutoFit/>
          </a:bodyPr>
          <a:lstStyle/>
          <a:p>
            <a:pPr fontAlgn="base">
              <a:spcBef>
                <a:spcPct val="0"/>
              </a:spcBef>
              <a:spcAft>
                <a:spcPct val="0"/>
              </a:spcAft>
            </a:pPr>
            <a:r>
              <a:rPr lang="ja-JP" altLang="en-US" sz="1600" b="1" dirty="0">
                <a:solidFill>
                  <a:prstClr val="black"/>
                </a:solidFill>
                <a:latin typeface="Arial" charset="0"/>
              </a:rPr>
              <a:t>（参考</a:t>
            </a:r>
            <a:r>
              <a:rPr lang="ja-JP" altLang="en-US" sz="1600" b="1" dirty="0" smtClean="0">
                <a:solidFill>
                  <a:prstClr val="black"/>
                </a:solidFill>
                <a:latin typeface="Arial" charset="0"/>
              </a:rPr>
              <a:t>）</a:t>
            </a:r>
            <a:endParaRPr lang="en-US" altLang="ja-JP" sz="1600" b="1" dirty="0" smtClean="0">
              <a:solidFill>
                <a:prstClr val="black"/>
              </a:solidFill>
              <a:latin typeface="Arial" charset="0"/>
            </a:endParaRPr>
          </a:p>
          <a:p>
            <a:pPr fontAlgn="base">
              <a:spcBef>
                <a:spcPct val="0"/>
              </a:spcBef>
              <a:spcAft>
                <a:spcPct val="0"/>
              </a:spcAft>
            </a:pPr>
            <a:r>
              <a:rPr lang="ja-JP" altLang="en-US" sz="2000" b="1" dirty="0" smtClean="0">
                <a:solidFill>
                  <a:prstClr val="black"/>
                </a:solidFill>
                <a:latin typeface="Arial" charset="0"/>
              </a:rPr>
              <a:t>千葉県</a:t>
            </a:r>
            <a:r>
              <a:rPr lang="ja-JP" altLang="en-US" sz="2000" b="1" dirty="0">
                <a:solidFill>
                  <a:prstClr val="black"/>
                </a:solidFill>
                <a:latin typeface="Arial" charset="0"/>
              </a:rPr>
              <a:t>袖ヶ浦福祉センターにおける虐待事例について</a:t>
            </a:r>
          </a:p>
          <a:p>
            <a:pPr fontAlgn="base">
              <a:spcBef>
                <a:spcPct val="0"/>
              </a:spcBef>
              <a:spcAft>
                <a:spcPct val="0"/>
              </a:spcAft>
            </a:pPr>
            <a:endParaRPr lang="ja-JP" altLang="en-US" sz="2000" dirty="0">
              <a:solidFill>
                <a:prstClr val="black"/>
              </a:solidFill>
              <a:latin typeface="Arial" charset="0"/>
            </a:endParaRPr>
          </a:p>
          <a:p>
            <a:pPr fontAlgn="base">
              <a:spcBef>
                <a:spcPct val="0"/>
              </a:spcBef>
              <a:spcAft>
                <a:spcPct val="0"/>
              </a:spcAft>
            </a:pPr>
            <a:r>
              <a:rPr lang="en-US" altLang="ja-JP" sz="1900" dirty="0">
                <a:solidFill>
                  <a:prstClr val="black"/>
                </a:solidFill>
                <a:latin typeface="Arial" charset="0"/>
              </a:rPr>
              <a:t>【</a:t>
            </a:r>
            <a:r>
              <a:rPr lang="ja-JP" altLang="en-US" sz="1900" dirty="0">
                <a:solidFill>
                  <a:prstClr val="black"/>
                </a:solidFill>
                <a:latin typeface="Arial" charset="0"/>
              </a:rPr>
              <a:t>事案の概要</a:t>
            </a:r>
            <a:r>
              <a:rPr lang="en-US" altLang="ja-JP" sz="1900" dirty="0" smtClean="0">
                <a:solidFill>
                  <a:prstClr val="black"/>
                </a:solidFill>
                <a:latin typeface="Arial" charset="0"/>
              </a:rPr>
              <a:t>】</a:t>
            </a:r>
            <a:r>
              <a:rPr lang="ja-JP" altLang="en-US" sz="1900" dirty="0" smtClean="0">
                <a:solidFill>
                  <a:prstClr val="black"/>
                </a:solidFill>
                <a:latin typeface="Arial" charset="0"/>
              </a:rPr>
              <a:t>　昨年</a:t>
            </a:r>
            <a:r>
              <a:rPr lang="ja-JP" altLang="en-US" sz="1900" dirty="0">
                <a:solidFill>
                  <a:prstClr val="black"/>
                </a:solidFill>
                <a:latin typeface="Arial" charset="0"/>
              </a:rPr>
              <a:t>１１月　上記</a:t>
            </a:r>
            <a:r>
              <a:rPr lang="ja-JP" altLang="en-US" sz="1900" dirty="0" smtClean="0">
                <a:solidFill>
                  <a:prstClr val="black"/>
                </a:solidFill>
                <a:latin typeface="Arial" charset="0"/>
              </a:rPr>
              <a:t>センター（千葉県社会</a:t>
            </a:r>
            <a:r>
              <a:rPr lang="ja-JP" altLang="en-US" sz="1900" dirty="0">
                <a:solidFill>
                  <a:prstClr val="black"/>
                </a:solidFill>
                <a:latin typeface="Arial" charset="0"/>
              </a:rPr>
              <a:t>福祉事業団が</a:t>
            </a:r>
            <a:r>
              <a:rPr lang="ja-JP" altLang="en-US" sz="1900" dirty="0" smtClean="0">
                <a:solidFill>
                  <a:prstClr val="black"/>
                </a:solidFill>
                <a:latin typeface="Arial" charset="0"/>
              </a:rPr>
              <a:t>指定管理者と</a:t>
            </a:r>
            <a:r>
              <a:rPr lang="ja-JP" altLang="en-US" sz="1900" dirty="0">
                <a:solidFill>
                  <a:prstClr val="black"/>
                </a:solidFill>
                <a:latin typeface="Arial" charset="0"/>
              </a:rPr>
              <a:t>して運営</a:t>
            </a:r>
            <a:r>
              <a:rPr lang="ja-JP" altLang="en-US" sz="1900" dirty="0" smtClean="0">
                <a:solidFill>
                  <a:prstClr val="black"/>
                </a:solidFill>
                <a:latin typeface="Arial" charset="0"/>
              </a:rPr>
              <a:t>）の強度行動障害を有する利用者が</a:t>
            </a:r>
            <a:r>
              <a:rPr lang="ja-JP" altLang="en-US" sz="1900" dirty="0">
                <a:solidFill>
                  <a:prstClr val="black"/>
                </a:solidFill>
                <a:latin typeface="Arial" charset="0"/>
              </a:rPr>
              <a:t>、職員</a:t>
            </a:r>
            <a:r>
              <a:rPr lang="ja-JP" altLang="en-US" sz="1900" dirty="0" smtClean="0">
                <a:solidFill>
                  <a:prstClr val="black"/>
                </a:solidFill>
                <a:latin typeface="Arial" charset="0"/>
              </a:rPr>
              <a:t>から暴行を</a:t>
            </a:r>
            <a:r>
              <a:rPr lang="ja-JP" altLang="en-US" sz="1900" dirty="0">
                <a:solidFill>
                  <a:prstClr val="black"/>
                </a:solidFill>
                <a:latin typeface="Arial" charset="0"/>
              </a:rPr>
              <a:t>受けた後、病院</a:t>
            </a:r>
            <a:r>
              <a:rPr lang="ja-JP" altLang="en-US" sz="1900" dirty="0" smtClean="0">
                <a:solidFill>
                  <a:prstClr val="black"/>
                </a:solidFill>
                <a:latin typeface="Arial" charset="0"/>
              </a:rPr>
              <a:t>に救急搬送され死亡</a:t>
            </a:r>
            <a:endParaRPr lang="en-US" altLang="ja-JP" sz="1900" dirty="0" smtClean="0">
              <a:solidFill>
                <a:prstClr val="black"/>
              </a:solidFill>
              <a:latin typeface="Arial" charset="0"/>
            </a:endParaRPr>
          </a:p>
          <a:p>
            <a:pPr algn="r" fontAlgn="base">
              <a:spcBef>
                <a:spcPct val="0"/>
              </a:spcBef>
              <a:spcAft>
                <a:spcPct val="0"/>
              </a:spcAft>
            </a:pPr>
            <a:r>
              <a:rPr lang="ja-JP" altLang="en-US" sz="1600" dirty="0" smtClean="0">
                <a:solidFill>
                  <a:prstClr val="black"/>
                </a:solidFill>
                <a:latin typeface="Arial" charset="0"/>
              </a:rPr>
              <a:t>　</a:t>
            </a:r>
            <a:r>
              <a:rPr lang="ja-JP" altLang="en-US" sz="1600" u="sng" dirty="0" smtClean="0">
                <a:solidFill>
                  <a:prstClr val="black"/>
                </a:solidFill>
                <a:latin typeface="Arial" charset="0"/>
              </a:rPr>
              <a:t>（</a:t>
            </a:r>
            <a:r>
              <a:rPr lang="en-US" altLang="ja-JP" sz="1600" u="sng" dirty="0">
                <a:solidFill>
                  <a:prstClr val="black"/>
                </a:solidFill>
                <a:latin typeface="Arial" charset="0"/>
              </a:rPr>
              <a:t>※</a:t>
            </a:r>
            <a:r>
              <a:rPr lang="ja-JP" altLang="en-US" sz="1600" u="sng" dirty="0" smtClean="0">
                <a:solidFill>
                  <a:prstClr val="black"/>
                </a:solidFill>
                <a:latin typeface="Arial" charset="0"/>
              </a:rPr>
              <a:t>本年</a:t>
            </a:r>
            <a:r>
              <a:rPr lang="en-US" altLang="ja-JP" sz="1600" u="sng" dirty="0">
                <a:solidFill>
                  <a:prstClr val="black"/>
                </a:solidFill>
                <a:latin typeface="Arial" charset="0"/>
              </a:rPr>
              <a:t>3</a:t>
            </a:r>
            <a:r>
              <a:rPr lang="ja-JP" altLang="en-US" sz="1600" u="sng" dirty="0">
                <a:solidFill>
                  <a:prstClr val="black"/>
                </a:solidFill>
                <a:latin typeface="Arial" charset="0"/>
              </a:rPr>
              <a:t>月</a:t>
            </a:r>
            <a:r>
              <a:rPr lang="en-US" altLang="ja-JP" sz="1600" u="sng" dirty="0">
                <a:solidFill>
                  <a:prstClr val="black"/>
                </a:solidFill>
                <a:latin typeface="Arial" charset="0"/>
              </a:rPr>
              <a:t>11</a:t>
            </a:r>
            <a:r>
              <a:rPr lang="ja-JP" altLang="en-US" sz="1600" u="sng" dirty="0">
                <a:solidFill>
                  <a:prstClr val="black"/>
                </a:solidFill>
                <a:latin typeface="Arial" charset="0"/>
              </a:rPr>
              <a:t>日：当該職員は</a:t>
            </a:r>
            <a:r>
              <a:rPr lang="ja-JP" altLang="en-US" sz="1600" u="sng" dirty="0" smtClean="0">
                <a:solidFill>
                  <a:prstClr val="black"/>
                </a:solidFill>
                <a:latin typeface="Arial" charset="0"/>
              </a:rPr>
              <a:t>傷害致死容疑</a:t>
            </a:r>
            <a:r>
              <a:rPr lang="ja-JP" altLang="en-US" sz="1600" u="sng" dirty="0">
                <a:solidFill>
                  <a:prstClr val="black"/>
                </a:solidFill>
                <a:latin typeface="Arial" charset="0"/>
              </a:rPr>
              <a:t>で逮捕</a:t>
            </a:r>
            <a:r>
              <a:rPr lang="ja-JP" altLang="en-US" sz="1600" u="sng" dirty="0" smtClean="0">
                <a:solidFill>
                  <a:prstClr val="black"/>
                </a:solidFill>
                <a:latin typeface="Arial" charset="0"/>
              </a:rPr>
              <a:t>）</a:t>
            </a:r>
            <a:endParaRPr lang="en-US" altLang="ja-JP" sz="1600" u="sng" dirty="0" smtClean="0">
              <a:solidFill>
                <a:prstClr val="black"/>
              </a:solidFill>
              <a:latin typeface="Arial" charset="0"/>
            </a:endParaRPr>
          </a:p>
        </p:txBody>
      </p:sp>
      <p:sp>
        <p:nvSpPr>
          <p:cNvPr id="7" name="正方形/長方形 6"/>
          <p:cNvSpPr/>
          <p:nvPr/>
        </p:nvSpPr>
        <p:spPr>
          <a:xfrm>
            <a:off x="323528" y="2996952"/>
            <a:ext cx="4752528" cy="3385542"/>
          </a:xfrm>
          <a:prstGeom prst="rect">
            <a:avLst/>
          </a:prstGeom>
          <a:noFill/>
          <a:ln>
            <a:solidFill>
              <a:schemeClr val="accent1"/>
            </a:solidFill>
          </a:ln>
        </p:spPr>
        <p:txBody>
          <a:bodyPr wrap="square">
            <a:spAutoFit/>
          </a:bodyPr>
          <a:lstStyle/>
          <a:p>
            <a:pPr fontAlgn="base">
              <a:spcBef>
                <a:spcPct val="0"/>
              </a:spcBef>
              <a:spcAft>
                <a:spcPct val="0"/>
              </a:spcAft>
            </a:pPr>
            <a:r>
              <a:rPr lang="en-US" altLang="ja-JP" b="1" dirty="0">
                <a:solidFill>
                  <a:prstClr val="black"/>
                </a:solidFill>
                <a:latin typeface="Arial" charset="0"/>
              </a:rPr>
              <a:t>※</a:t>
            </a:r>
            <a:r>
              <a:rPr lang="ja-JP" altLang="en-US" b="1" dirty="0">
                <a:solidFill>
                  <a:prstClr val="black"/>
                </a:solidFill>
                <a:latin typeface="Arial" charset="0"/>
              </a:rPr>
              <a:t>　確認された</a:t>
            </a:r>
            <a:r>
              <a:rPr lang="ja-JP" altLang="en-US" b="1" dirty="0" smtClean="0">
                <a:solidFill>
                  <a:prstClr val="black"/>
                </a:solidFill>
                <a:latin typeface="Arial" charset="0"/>
              </a:rPr>
              <a:t>状況</a:t>
            </a:r>
            <a:endParaRPr lang="en-US" altLang="ja-JP" b="1" dirty="0" smtClean="0">
              <a:solidFill>
                <a:prstClr val="black"/>
              </a:solidFill>
              <a:latin typeface="Arial" charset="0"/>
            </a:endParaRPr>
          </a:p>
          <a:p>
            <a:pPr fontAlgn="base">
              <a:spcBef>
                <a:spcPct val="0"/>
              </a:spcBef>
              <a:spcAft>
                <a:spcPct val="0"/>
              </a:spcAft>
            </a:pPr>
            <a:r>
              <a:rPr lang="ja-JP" altLang="en-US" b="1" dirty="0">
                <a:solidFill>
                  <a:prstClr val="black"/>
                </a:solidFill>
                <a:latin typeface="Arial" charset="0"/>
              </a:rPr>
              <a:t>　</a:t>
            </a:r>
            <a:r>
              <a:rPr lang="ja-JP" altLang="en-US" b="1" dirty="0" smtClean="0">
                <a:solidFill>
                  <a:prstClr val="black"/>
                </a:solidFill>
                <a:latin typeface="Arial" charset="0"/>
              </a:rPr>
              <a:t>（</a:t>
            </a:r>
            <a:r>
              <a:rPr lang="ja-JP" altLang="en-US" b="1" dirty="0">
                <a:solidFill>
                  <a:prstClr val="black"/>
                </a:solidFill>
                <a:latin typeface="Arial" charset="0"/>
              </a:rPr>
              <a:t>平成１６年度から平成２５年度まで１０年間</a:t>
            </a:r>
            <a:r>
              <a:rPr lang="ja-JP" altLang="en-US" dirty="0">
                <a:solidFill>
                  <a:prstClr val="black"/>
                </a:solidFill>
                <a:latin typeface="Arial" charset="0"/>
              </a:rPr>
              <a:t>）</a:t>
            </a:r>
          </a:p>
          <a:p>
            <a:pPr fontAlgn="base">
              <a:spcBef>
                <a:spcPct val="0"/>
              </a:spcBef>
              <a:spcAft>
                <a:spcPct val="0"/>
              </a:spcAft>
            </a:pPr>
            <a:endParaRPr lang="en-US" altLang="ja-JP" dirty="0" smtClean="0">
              <a:solidFill>
                <a:prstClr val="black"/>
              </a:solidFill>
              <a:latin typeface="Arial" charset="0"/>
            </a:endParaRPr>
          </a:p>
          <a:p>
            <a:pPr fontAlgn="base">
              <a:spcBef>
                <a:spcPct val="0"/>
              </a:spcBef>
              <a:spcAft>
                <a:spcPct val="0"/>
              </a:spcAft>
            </a:pPr>
            <a:r>
              <a:rPr lang="ja-JP" altLang="en-US" dirty="0" smtClean="0">
                <a:solidFill>
                  <a:prstClr val="black"/>
                </a:solidFill>
                <a:latin typeface="Arial" charset="0"/>
              </a:rPr>
              <a:t>○　身体的</a:t>
            </a:r>
            <a:r>
              <a:rPr lang="ja-JP" altLang="en-US" dirty="0">
                <a:solidFill>
                  <a:prstClr val="black"/>
                </a:solidFill>
                <a:latin typeface="Arial" charset="0"/>
              </a:rPr>
              <a:t>虐待（暴行</a:t>
            </a:r>
            <a:r>
              <a:rPr lang="ja-JP" altLang="en-US" dirty="0" smtClean="0">
                <a:solidFill>
                  <a:prstClr val="black"/>
                </a:solidFill>
                <a:latin typeface="Arial" charset="0"/>
              </a:rPr>
              <a:t>）</a:t>
            </a:r>
            <a:endParaRPr lang="en-US" altLang="ja-JP" dirty="0" smtClean="0">
              <a:solidFill>
                <a:prstClr val="black"/>
              </a:solidFill>
              <a:latin typeface="Arial" charset="0"/>
            </a:endParaRPr>
          </a:p>
          <a:p>
            <a:pPr fontAlgn="base">
              <a:spcBef>
                <a:spcPct val="0"/>
              </a:spcBef>
              <a:spcAft>
                <a:spcPct val="0"/>
              </a:spcAft>
            </a:pPr>
            <a:r>
              <a:rPr lang="ja-JP" altLang="en-US" dirty="0">
                <a:solidFill>
                  <a:prstClr val="black"/>
                </a:solidFill>
                <a:latin typeface="Arial" charset="0"/>
              </a:rPr>
              <a:t>　</a:t>
            </a:r>
            <a:r>
              <a:rPr lang="ja-JP" altLang="en-US" dirty="0" smtClean="0">
                <a:solidFill>
                  <a:prstClr val="black"/>
                </a:solidFill>
                <a:latin typeface="Arial" charset="0"/>
              </a:rPr>
              <a:t>　　　　　　　職員　１１人</a:t>
            </a:r>
            <a:r>
              <a:rPr lang="ja-JP" altLang="en-US" dirty="0">
                <a:solidFill>
                  <a:prstClr val="black"/>
                </a:solidFill>
                <a:latin typeface="Arial" charset="0"/>
              </a:rPr>
              <a:t>　</a:t>
            </a:r>
            <a:r>
              <a:rPr lang="ja-JP" altLang="en-US" dirty="0" smtClean="0">
                <a:solidFill>
                  <a:prstClr val="black"/>
                </a:solidFill>
                <a:latin typeface="Arial" charset="0"/>
              </a:rPr>
              <a:t>　　被</a:t>
            </a:r>
            <a:r>
              <a:rPr lang="ja-JP" altLang="en-US" dirty="0">
                <a:solidFill>
                  <a:prstClr val="black"/>
                </a:solidFill>
                <a:latin typeface="Arial" charset="0"/>
              </a:rPr>
              <a:t>虐待者</a:t>
            </a:r>
            <a:r>
              <a:rPr lang="ja-JP" altLang="en-US" dirty="0" smtClean="0">
                <a:solidFill>
                  <a:prstClr val="black"/>
                </a:solidFill>
                <a:latin typeface="Arial" charset="0"/>
              </a:rPr>
              <a:t>１７人</a:t>
            </a:r>
            <a:endParaRPr lang="ja-JP" altLang="en-US" dirty="0">
              <a:solidFill>
                <a:prstClr val="black"/>
              </a:solidFill>
              <a:latin typeface="Arial" charset="0"/>
            </a:endParaRPr>
          </a:p>
          <a:p>
            <a:pPr fontAlgn="base">
              <a:spcBef>
                <a:spcPct val="0"/>
              </a:spcBef>
              <a:spcAft>
                <a:spcPct val="0"/>
              </a:spcAft>
            </a:pPr>
            <a:r>
              <a:rPr lang="ja-JP" altLang="en-US" dirty="0" smtClean="0">
                <a:solidFill>
                  <a:prstClr val="black"/>
                </a:solidFill>
                <a:latin typeface="Arial" charset="0"/>
              </a:rPr>
              <a:t>○　性的虐待</a:t>
            </a:r>
            <a:endParaRPr lang="en-US" altLang="ja-JP" dirty="0" smtClean="0">
              <a:solidFill>
                <a:prstClr val="black"/>
              </a:solidFill>
              <a:latin typeface="Arial" charset="0"/>
            </a:endParaRPr>
          </a:p>
          <a:p>
            <a:pPr fontAlgn="base">
              <a:spcBef>
                <a:spcPct val="0"/>
              </a:spcBef>
              <a:spcAft>
                <a:spcPct val="0"/>
              </a:spcAft>
            </a:pPr>
            <a:r>
              <a:rPr lang="ja-JP" altLang="en-US" dirty="0">
                <a:solidFill>
                  <a:prstClr val="black"/>
                </a:solidFill>
                <a:latin typeface="Arial" charset="0"/>
              </a:rPr>
              <a:t>　</a:t>
            </a:r>
            <a:r>
              <a:rPr lang="ja-JP" altLang="en-US" dirty="0" smtClean="0">
                <a:solidFill>
                  <a:prstClr val="black"/>
                </a:solidFill>
                <a:latin typeface="Arial" charset="0"/>
              </a:rPr>
              <a:t>　　　　　　　職員　　２人</a:t>
            </a:r>
            <a:r>
              <a:rPr lang="ja-JP" altLang="en-US" dirty="0">
                <a:solidFill>
                  <a:prstClr val="black"/>
                </a:solidFill>
                <a:latin typeface="Arial" charset="0"/>
              </a:rPr>
              <a:t>　　</a:t>
            </a:r>
            <a:r>
              <a:rPr lang="ja-JP" altLang="en-US" dirty="0" smtClean="0">
                <a:solidFill>
                  <a:prstClr val="black"/>
                </a:solidFill>
                <a:latin typeface="Arial" charset="0"/>
              </a:rPr>
              <a:t>　被</a:t>
            </a:r>
            <a:r>
              <a:rPr lang="ja-JP" altLang="en-US" dirty="0">
                <a:solidFill>
                  <a:prstClr val="black"/>
                </a:solidFill>
                <a:latin typeface="Arial" charset="0"/>
              </a:rPr>
              <a:t>虐待者  </a:t>
            </a:r>
            <a:r>
              <a:rPr lang="ja-JP" altLang="en-US" dirty="0" smtClean="0">
                <a:solidFill>
                  <a:prstClr val="black"/>
                </a:solidFill>
                <a:latin typeface="Arial" charset="0"/>
              </a:rPr>
              <a:t>２人</a:t>
            </a:r>
            <a:endParaRPr lang="ja-JP" altLang="en-US" dirty="0">
              <a:solidFill>
                <a:prstClr val="black"/>
              </a:solidFill>
              <a:latin typeface="Arial" charset="0"/>
            </a:endParaRPr>
          </a:p>
          <a:p>
            <a:pPr fontAlgn="base">
              <a:spcBef>
                <a:spcPct val="0"/>
              </a:spcBef>
              <a:spcAft>
                <a:spcPct val="0"/>
              </a:spcAft>
            </a:pPr>
            <a:r>
              <a:rPr lang="ja-JP" altLang="en-US" dirty="0" smtClean="0">
                <a:solidFill>
                  <a:prstClr val="black"/>
                </a:solidFill>
                <a:latin typeface="Arial" charset="0"/>
              </a:rPr>
              <a:t>○　心理的虐待</a:t>
            </a:r>
            <a:endParaRPr lang="en-US" altLang="ja-JP" dirty="0" smtClean="0">
              <a:solidFill>
                <a:prstClr val="black"/>
              </a:solidFill>
              <a:latin typeface="Arial" charset="0"/>
            </a:endParaRPr>
          </a:p>
          <a:p>
            <a:pPr fontAlgn="base">
              <a:spcBef>
                <a:spcPct val="0"/>
              </a:spcBef>
              <a:spcAft>
                <a:spcPct val="0"/>
              </a:spcAft>
            </a:pPr>
            <a:r>
              <a:rPr lang="ja-JP" altLang="en-US" dirty="0">
                <a:solidFill>
                  <a:prstClr val="black"/>
                </a:solidFill>
                <a:latin typeface="Arial" charset="0"/>
              </a:rPr>
              <a:t>　</a:t>
            </a:r>
            <a:r>
              <a:rPr lang="ja-JP" altLang="en-US" dirty="0" smtClean="0">
                <a:solidFill>
                  <a:prstClr val="black"/>
                </a:solidFill>
                <a:latin typeface="Arial" charset="0"/>
              </a:rPr>
              <a:t>　　　　　　　職員　　３人　　　被</a:t>
            </a:r>
            <a:r>
              <a:rPr lang="ja-JP" altLang="en-US" dirty="0">
                <a:solidFill>
                  <a:prstClr val="black"/>
                </a:solidFill>
                <a:latin typeface="Arial" charset="0"/>
              </a:rPr>
              <a:t>虐待者  </a:t>
            </a:r>
            <a:r>
              <a:rPr lang="ja-JP" altLang="en-US" dirty="0" smtClean="0">
                <a:solidFill>
                  <a:prstClr val="black"/>
                </a:solidFill>
                <a:latin typeface="Arial" charset="0"/>
              </a:rPr>
              <a:t>４人</a:t>
            </a:r>
            <a:r>
              <a:rPr lang="ja-JP" altLang="en-US" dirty="0">
                <a:solidFill>
                  <a:prstClr val="black"/>
                </a:solidFill>
                <a:latin typeface="Arial" charset="0"/>
              </a:rPr>
              <a:t>　　　　　　　</a:t>
            </a:r>
          </a:p>
          <a:p>
            <a:pPr fontAlgn="base">
              <a:spcBef>
                <a:spcPct val="0"/>
              </a:spcBef>
              <a:spcAft>
                <a:spcPct val="0"/>
              </a:spcAft>
            </a:pPr>
            <a:endParaRPr lang="en-US" altLang="ja-JP" dirty="0" smtClean="0">
              <a:solidFill>
                <a:prstClr val="black"/>
              </a:solidFill>
              <a:latin typeface="Arial" charset="0"/>
            </a:endParaRPr>
          </a:p>
          <a:p>
            <a:pPr fontAlgn="base">
              <a:spcBef>
                <a:spcPct val="0"/>
              </a:spcBef>
              <a:spcAft>
                <a:spcPct val="0"/>
              </a:spcAft>
            </a:pPr>
            <a:r>
              <a:rPr lang="ja-JP" altLang="en-US" b="1" dirty="0">
                <a:solidFill>
                  <a:prstClr val="black"/>
                </a:solidFill>
                <a:latin typeface="+mj-ea"/>
                <a:ea typeface="+mj-ea"/>
              </a:rPr>
              <a:t>合計</a:t>
            </a:r>
            <a:r>
              <a:rPr lang="ja-JP" altLang="en-US" sz="1300" dirty="0">
                <a:solidFill>
                  <a:prstClr val="black"/>
                </a:solidFill>
                <a:latin typeface="Arial" charset="0"/>
              </a:rPr>
              <a:t>（実人数） </a:t>
            </a:r>
            <a:r>
              <a:rPr lang="ja-JP" altLang="en-US" b="1" dirty="0" smtClean="0">
                <a:solidFill>
                  <a:prstClr val="black"/>
                </a:solidFill>
                <a:latin typeface="Arial" charset="0"/>
              </a:rPr>
              <a:t>虐待者</a:t>
            </a:r>
            <a:r>
              <a:rPr lang="ja-JP" altLang="en-US" b="1" dirty="0">
                <a:solidFill>
                  <a:prstClr val="black"/>
                </a:solidFill>
                <a:latin typeface="Arial" charset="0"/>
              </a:rPr>
              <a:t>　１５人　</a:t>
            </a:r>
            <a:r>
              <a:rPr lang="ja-JP" altLang="en-US" b="1" dirty="0" smtClean="0">
                <a:solidFill>
                  <a:prstClr val="black"/>
                </a:solidFill>
                <a:latin typeface="Arial" charset="0"/>
              </a:rPr>
              <a:t>　被</a:t>
            </a:r>
            <a:r>
              <a:rPr lang="ja-JP" altLang="en-US" b="1" dirty="0">
                <a:solidFill>
                  <a:prstClr val="black"/>
                </a:solidFill>
                <a:latin typeface="Arial" charset="0"/>
              </a:rPr>
              <a:t>虐待者　</a:t>
            </a:r>
            <a:r>
              <a:rPr lang="ja-JP" altLang="en-US" b="1" dirty="0" smtClean="0">
                <a:solidFill>
                  <a:prstClr val="black"/>
                </a:solidFill>
                <a:latin typeface="Arial" charset="0"/>
              </a:rPr>
              <a:t>２３人</a:t>
            </a:r>
            <a:r>
              <a:rPr lang="ja-JP" altLang="en-US" dirty="0" smtClean="0">
                <a:solidFill>
                  <a:prstClr val="black"/>
                </a:solidFill>
                <a:latin typeface="Arial" charset="0"/>
              </a:rPr>
              <a:t>　　　</a:t>
            </a:r>
            <a:r>
              <a:rPr lang="ja-JP" altLang="en-US" u="sng" dirty="0" smtClean="0">
                <a:solidFill>
                  <a:prstClr val="black"/>
                </a:solidFill>
                <a:latin typeface="Arial" charset="0"/>
              </a:rPr>
              <a:t>　　　</a:t>
            </a:r>
            <a:endParaRPr lang="ja-JP" altLang="en-US" u="sng" dirty="0">
              <a:solidFill>
                <a:prstClr val="black"/>
              </a:solidFill>
              <a:latin typeface="Arial" charset="0"/>
            </a:endParaRPr>
          </a:p>
          <a:p>
            <a:pPr algn="r" fontAlgn="base">
              <a:spcBef>
                <a:spcPct val="0"/>
              </a:spcBef>
              <a:spcAft>
                <a:spcPct val="0"/>
              </a:spcAft>
            </a:pPr>
            <a:r>
              <a:rPr lang="ja-JP" altLang="en-US" sz="1600" dirty="0" smtClean="0">
                <a:solidFill>
                  <a:prstClr val="black"/>
                </a:solidFill>
                <a:latin typeface="Arial" charset="0"/>
              </a:rPr>
              <a:t>（＊この</a:t>
            </a:r>
            <a:r>
              <a:rPr lang="ja-JP" altLang="en-US" sz="1600" dirty="0">
                <a:solidFill>
                  <a:prstClr val="black"/>
                </a:solidFill>
                <a:latin typeface="Arial" charset="0"/>
              </a:rPr>
              <a:t>他に、虐待を行った疑義のある</a:t>
            </a:r>
            <a:r>
              <a:rPr lang="ja-JP" altLang="en-US" sz="1600" dirty="0" smtClean="0">
                <a:solidFill>
                  <a:prstClr val="black"/>
                </a:solidFill>
                <a:latin typeface="Arial" charset="0"/>
              </a:rPr>
              <a:t>者３人）</a:t>
            </a:r>
            <a:endParaRPr lang="ja-JP" altLang="en-US" sz="1600" dirty="0">
              <a:solidFill>
                <a:prstClr val="black"/>
              </a:solidFill>
              <a:latin typeface="Arial" charset="0"/>
            </a:endParaRPr>
          </a:p>
        </p:txBody>
      </p:sp>
      <p:cxnSp>
        <p:nvCxnSpPr>
          <p:cNvPr id="8" name="直線コネクタ 7"/>
          <p:cNvCxnSpPr/>
          <p:nvPr/>
        </p:nvCxnSpPr>
        <p:spPr>
          <a:xfrm>
            <a:off x="467544" y="5661248"/>
            <a:ext cx="43924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1907704" y="125694"/>
            <a:ext cx="4248472" cy="400110"/>
          </a:xfrm>
          <a:prstGeom prst="rect">
            <a:avLst/>
          </a:prstGeom>
          <a:noFill/>
          <a:ln w="9525">
            <a:solidFill>
              <a:schemeClr val="tx1"/>
            </a:solidFill>
          </a:ln>
        </p:spPr>
        <p:txBody>
          <a:bodyPr wrap="square" rtlCol="0">
            <a:spAutoFit/>
          </a:bodyPr>
          <a:lstStyle/>
          <a:p>
            <a:pPr algn="ctr"/>
            <a:r>
              <a:rPr lang="ja-JP" altLang="en-US" sz="2000" b="1" dirty="0"/>
              <a:t>虐待防止・身体拘束廃止の観点</a:t>
            </a:r>
            <a:r>
              <a:rPr lang="ja-JP" altLang="en-US" sz="2000" b="1" dirty="0" smtClean="0"/>
              <a:t>から</a:t>
            </a:r>
            <a:endParaRPr lang="en-US" altLang="ja-JP" sz="2000" b="1" dirty="0"/>
          </a:p>
        </p:txBody>
      </p:sp>
      <p:sp>
        <p:nvSpPr>
          <p:cNvPr id="10" name="スライド番号プレースホルダー 2"/>
          <p:cNvSpPr txBox="1">
            <a:spLocks/>
          </p:cNvSpPr>
          <p:nvPr/>
        </p:nvSpPr>
        <p:spPr>
          <a:xfrm>
            <a:off x="7010400" y="6558805"/>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32927FFD-3D24-4EC2-AEC8-E83A8D96C0AC}" type="slidenum">
              <a:rPr lang="ja-JP" altLang="en-US" smtClean="0"/>
              <a:pPr/>
              <a:t>16</a:t>
            </a:fld>
            <a:endParaRPr lang="ja-JP" altLang="en-US" dirty="0"/>
          </a:p>
        </p:txBody>
      </p:sp>
      <p:sp>
        <p:nvSpPr>
          <p:cNvPr id="11" name="角丸四角形 10"/>
          <p:cNvSpPr/>
          <p:nvPr/>
        </p:nvSpPr>
        <p:spPr>
          <a:xfrm>
            <a:off x="5220072" y="3717032"/>
            <a:ext cx="2160240" cy="2880320"/>
          </a:xfrm>
          <a:prstGeom prst="roundRect">
            <a:avLst>
              <a:gd name="adj" fmla="val 8604"/>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7010400" y="6579799"/>
            <a:ext cx="2133600" cy="365125"/>
          </a:xfrm>
        </p:spPr>
        <p:txBody>
          <a:bodyPr/>
          <a:lstStyle/>
          <a:p>
            <a:fld id="{049ACE09-8674-4B7A-8EA8-8614FFAE0C26}" type="slidenum">
              <a:rPr lang="ja-JP" altLang="en-US" smtClean="0">
                <a:solidFill>
                  <a:prstClr val="black">
                    <a:tint val="75000"/>
                  </a:prstClr>
                </a:solidFill>
              </a:rPr>
              <a:pPr/>
              <a:t>17</a:t>
            </a:fld>
            <a:endParaRPr lang="ja-JP" altLang="en-US" dirty="0">
              <a:solidFill>
                <a:prstClr val="black">
                  <a:tint val="75000"/>
                </a:prstClr>
              </a:solidFill>
            </a:endParaRPr>
          </a:p>
        </p:txBody>
      </p:sp>
      <p:sp>
        <p:nvSpPr>
          <p:cNvPr id="5" name="正方形/長方形 4"/>
          <p:cNvSpPr/>
          <p:nvPr/>
        </p:nvSpPr>
        <p:spPr>
          <a:xfrm>
            <a:off x="287524" y="692696"/>
            <a:ext cx="8676964" cy="5909310"/>
          </a:xfrm>
          <a:prstGeom prst="rect">
            <a:avLst/>
          </a:prstGeom>
          <a:noFill/>
          <a:ln>
            <a:solidFill>
              <a:schemeClr val="accent1"/>
            </a:solidFill>
          </a:ln>
        </p:spPr>
        <p:txBody>
          <a:bodyPr wrap="square">
            <a:spAutoFit/>
          </a:bodyPr>
          <a:lstStyle/>
          <a:p>
            <a:r>
              <a:rPr lang="ja-JP" altLang="en-US" sz="2000" b="1" dirty="0">
                <a:solidFill>
                  <a:prstClr val="black"/>
                </a:solidFill>
              </a:rPr>
              <a:t>１ 人材育成や研修、職場環境、職員配置</a:t>
            </a:r>
          </a:p>
          <a:p>
            <a:endParaRPr lang="en-US" altLang="ja-JP" sz="2000" b="1" dirty="0" smtClean="0">
              <a:solidFill>
                <a:prstClr val="black"/>
              </a:solidFill>
            </a:endParaRPr>
          </a:p>
          <a:p>
            <a:r>
              <a:rPr lang="ja-JP" altLang="en-US" sz="2000" b="1" dirty="0" smtClean="0">
                <a:solidFill>
                  <a:prstClr val="black"/>
                </a:solidFill>
              </a:rPr>
              <a:t>（</a:t>
            </a:r>
            <a:r>
              <a:rPr lang="ja-JP" altLang="en-US" sz="2000" b="1" dirty="0">
                <a:solidFill>
                  <a:prstClr val="black"/>
                </a:solidFill>
              </a:rPr>
              <a:t>１）職員の資質や職場環境の問題</a:t>
            </a:r>
          </a:p>
          <a:p>
            <a:endParaRPr lang="en-US" altLang="ja-JP" sz="2000" dirty="0" smtClean="0">
              <a:solidFill>
                <a:prstClr val="black"/>
              </a:solidFill>
            </a:endParaRPr>
          </a:p>
          <a:p>
            <a:r>
              <a:rPr lang="ja-JP" altLang="en-US" sz="2000" dirty="0" smtClean="0">
                <a:solidFill>
                  <a:prstClr val="black"/>
                </a:solidFill>
              </a:rPr>
              <a:t>　　虐待</a:t>
            </a:r>
            <a:r>
              <a:rPr lang="ja-JP" altLang="en-US" sz="2000" dirty="0">
                <a:solidFill>
                  <a:prstClr val="black"/>
                </a:solidFill>
              </a:rPr>
              <a:t>（暴行）の原因の一つには、個人の問題として、支援スキルが</a:t>
            </a:r>
            <a:r>
              <a:rPr lang="ja-JP" altLang="en-US" sz="2000" dirty="0" smtClean="0">
                <a:solidFill>
                  <a:prstClr val="black"/>
                </a:solidFill>
              </a:rPr>
              <a:t>不十分で</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あり</a:t>
            </a:r>
            <a:r>
              <a:rPr lang="ja-JP" altLang="en-US" sz="2000" dirty="0">
                <a:solidFill>
                  <a:prstClr val="black"/>
                </a:solidFill>
              </a:rPr>
              <a:t>、また、虐待防止についての基礎的知識がない、と言うことが</a:t>
            </a:r>
            <a:r>
              <a:rPr lang="ja-JP" altLang="en-US" sz="2000" dirty="0" smtClean="0">
                <a:solidFill>
                  <a:prstClr val="black"/>
                </a:solidFill>
              </a:rPr>
              <a:t>挙げられる。</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この</a:t>
            </a:r>
            <a:r>
              <a:rPr lang="ja-JP" altLang="en-US" sz="2000" dirty="0">
                <a:solidFill>
                  <a:prstClr val="black"/>
                </a:solidFill>
              </a:rPr>
              <a:t>ため、</a:t>
            </a:r>
            <a:r>
              <a:rPr lang="ja-JP" altLang="en-US" sz="2000" u="sng" dirty="0">
                <a:solidFill>
                  <a:srgbClr val="FF0000"/>
                </a:solidFill>
              </a:rPr>
              <a:t>支援に行き詰まり、行動障害を抑えるために暴行に</a:t>
            </a:r>
            <a:r>
              <a:rPr lang="ja-JP" altLang="en-US" sz="2000" u="sng" dirty="0" smtClean="0">
                <a:solidFill>
                  <a:srgbClr val="FF0000"/>
                </a:solidFill>
              </a:rPr>
              <a:t>至った面</a:t>
            </a:r>
            <a:r>
              <a:rPr lang="ja-JP" altLang="en-US" sz="2000" u="sng" dirty="0">
                <a:solidFill>
                  <a:srgbClr val="FF0000"/>
                </a:solidFill>
              </a:rPr>
              <a:t>が</a:t>
            </a:r>
            <a:r>
              <a:rPr lang="ja-JP" altLang="en-US" sz="2000" u="sng" dirty="0" smtClean="0">
                <a:solidFill>
                  <a:srgbClr val="FF0000"/>
                </a:solidFill>
              </a:rPr>
              <a:t>ある</a:t>
            </a:r>
            <a:endParaRPr lang="en-US" altLang="ja-JP" sz="2000" u="sng" dirty="0" smtClean="0">
              <a:solidFill>
                <a:srgbClr val="FF0000"/>
              </a:solidFill>
            </a:endParaRPr>
          </a:p>
          <a:p>
            <a:r>
              <a:rPr lang="ja-JP" altLang="en-US" sz="2000" dirty="0">
                <a:solidFill>
                  <a:prstClr val="black"/>
                </a:solidFill>
              </a:rPr>
              <a:t>　</a:t>
            </a:r>
            <a:r>
              <a:rPr lang="ja-JP" altLang="en-US" sz="2000" dirty="0" smtClean="0">
                <a:solidFill>
                  <a:prstClr val="black"/>
                </a:solidFill>
              </a:rPr>
              <a:t>こと</a:t>
            </a:r>
            <a:r>
              <a:rPr lang="ja-JP" altLang="en-US" sz="2000" dirty="0">
                <a:solidFill>
                  <a:prstClr val="black"/>
                </a:solidFill>
              </a:rPr>
              <a:t>は否定できない</a:t>
            </a:r>
            <a:r>
              <a:rPr lang="ja-JP" altLang="en-US" sz="2000" dirty="0" smtClean="0">
                <a:solidFill>
                  <a:prstClr val="black"/>
                </a:solidFill>
              </a:rPr>
              <a:t>。</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例えば</a:t>
            </a:r>
            <a:r>
              <a:rPr lang="ja-JP" altLang="en-US" sz="2000" dirty="0"/>
              <a:t>養育園第２寮の暴行した５人は、更生園で実施されているような</a:t>
            </a:r>
            <a:r>
              <a:rPr lang="ja-JP" altLang="en-US" sz="2000" u="sng" dirty="0" smtClean="0">
                <a:solidFill>
                  <a:srgbClr val="FF0000"/>
                </a:solidFill>
              </a:rPr>
              <a:t>行動</a:t>
            </a:r>
            <a:endParaRPr lang="en-US" altLang="ja-JP" sz="2000" u="sng" dirty="0" smtClean="0">
              <a:solidFill>
                <a:srgbClr val="FF0000"/>
              </a:solidFill>
            </a:endParaRPr>
          </a:p>
          <a:p>
            <a:r>
              <a:rPr lang="ja-JP" altLang="en-US" sz="2000" dirty="0">
                <a:solidFill>
                  <a:srgbClr val="FF0000"/>
                </a:solidFill>
              </a:rPr>
              <a:t>　</a:t>
            </a:r>
            <a:r>
              <a:rPr lang="ja-JP" altLang="en-US" sz="2000" u="sng" dirty="0" smtClean="0">
                <a:solidFill>
                  <a:srgbClr val="FF0000"/>
                </a:solidFill>
              </a:rPr>
              <a:t>障害</a:t>
            </a:r>
            <a:r>
              <a:rPr lang="ja-JP" altLang="en-US" sz="2000" u="sng" dirty="0">
                <a:solidFill>
                  <a:srgbClr val="FF0000"/>
                </a:solidFill>
              </a:rPr>
              <a:t>に係る専門研修や、虐待防止に関する研修をほとんど受けて</a:t>
            </a:r>
            <a:r>
              <a:rPr lang="ja-JP" altLang="en-US" sz="2000" u="sng" dirty="0" smtClean="0">
                <a:solidFill>
                  <a:srgbClr val="FF0000"/>
                </a:solidFill>
              </a:rPr>
              <a:t>いなかった</a:t>
            </a:r>
            <a:r>
              <a:rPr lang="ja-JP" altLang="en-US" sz="2000" dirty="0" smtClean="0">
                <a:solidFill>
                  <a:prstClr val="black"/>
                </a:solidFill>
              </a:rPr>
              <a:t>。</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また</a:t>
            </a:r>
            <a:r>
              <a:rPr lang="ja-JP" altLang="en-US" sz="2000" dirty="0">
                <a:solidFill>
                  <a:prstClr val="black"/>
                </a:solidFill>
              </a:rPr>
              <a:t>、支援に行き詰まりかけていた段階で、始めは緊急避難的な過剰</a:t>
            </a:r>
            <a:r>
              <a:rPr lang="ja-JP" altLang="en-US" sz="2000" dirty="0" smtClean="0">
                <a:solidFill>
                  <a:prstClr val="black"/>
                </a:solidFill>
              </a:rPr>
              <a:t>防衛と</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して</a:t>
            </a:r>
            <a:r>
              <a:rPr lang="ja-JP" altLang="en-US" sz="2000" dirty="0">
                <a:solidFill>
                  <a:prstClr val="black"/>
                </a:solidFill>
              </a:rPr>
              <a:t>の力を行使していたと考えられるが、だんだんとその方が通常の</a:t>
            </a:r>
            <a:r>
              <a:rPr lang="ja-JP" altLang="en-US" sz="2000" dirty="0" smtClean="0">
                <a:solidFill>
                  <a:prstClr val="black"/>
                </a:solidFill>
              </a:rPr>
              <a:t>支援より</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楽</a:t>
            </a:r>
            <a:r>
              <a:rPr lang="ja-JP" altLang="en-US" sz="2000" dirty="0">
                <a:solidFill>
                  <a:prstClr val="black"/>
                </a:solidFill>
              </a:rPr>
              <a:t>だと思い、通常の適切な支援の実施に努めずに、安易に暴行を行う</a:t>
            </a:r>
            <a:r>
              <a:rPr lang="ja-JP" altLang="en-US" sz="2000" dirty="0" smtClean="0">
                <a:solidFill>
                  <a:prstClr val="black"/>
                </a:solidFill>
              </a:rPr>
              <a:t>こと</a:t>
            </a:r>
            <a:r>
              <a:rPr lang="ja-JP" altLang="en-US" sz="2000" dirty="0">
                <a:solidFill>
                  <a:prstClr val="black"/>
                </a:solidFill>
              </a:rPr>
              <a:t>を</a:t>
            </a:r>
            <a:r>
              <a:rPr lang="ja-JP" altLang="en-US" sz="2000" dirty="0" smtClean="0">
                <a:solidFill>
                  <a:prstClr val="black"/>
                </a:solidFill>
              </a:rPr>
              <a:t>繰</a:t>
            </a:r>
            <a:endParaRPr lang="en-US" altLang="ja-JP" sz="2000" dirty="0" smtClean="0">
              <a:solidFill>
                <a:prstClr val="black"/>
              </a:solidFill>
            </a:endParaRPr>
          </a:p>
          <a:p>
            <a:r>
              <a:rPr lang="ja-JP" altLang="en-US" sz="2000" dirty="0">
                <a:solidFill>
                  <a:prstClr val="black"/>
                </a:solidFill>
              </a:rPr>
              <a:t>　</a:t>
            </a:r>
            <a:r>
              <a:rPr lang="ja-JP" altLang="en-US" sz="2000" dirty="0" err="1" smtClean="0">
                <a:solidFill>
                  <a:prstClr val="black"/>
                </a:solidFill>
              </a:rPr>
              <a:t>り</a:t>
            </a:r>
            <a:r>
              <a:rPr lang="ja-JP" altLang="en-US" sz="2000" dirty="0">
                <a:solidFill>
                  <a:prstClr val="black"/>
                </a:solidFill>
              </a:rPr>
              <a:t>返していた</a:t>
            </a:r>
            <a:r>
              <a:rPr lang="ja-JP" altLang="en-US" sz="2000" dirty="0" smtClean="0">
                <a:solidFill>
                  <a:prstClr val="black"/>
                </a:solidFill>
              </a:rPr>
              <a:t>。</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　さらに</a:t>
            </a:r>
            <a:r>
              <a:rPr lang="ja-JP" altLang="en-US" sz="2000" dirty="0">
                <a:solidFill>
                  <a:prstClr val="black"/>
                </a:solidFill>
              </a:rPr>
              <a:t>、このような支援方法が、何人かの新たに配属された職員に容易</a:t>
            </a:r>
            <a:r>
              <a:rPr lang="ja-JP" altLang="en-US" sz="2000" dirty="0" smtClean="0">
                <a:solidFill>
                  <a:prstClr val="black"/>
                </a:solidFill>
              </a:rPr>
              <a:t>に伝</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達した</a:t>
            </a:r>
            <a:r>
              <a:rPr lang="ja-JP" altLang="en-US" sz="2000" dirty="0">
                <a:solidFill>
                  <a:prstClr val="black"/>
                </a:solidFill>
              </a:rPr>
              <a:t>と考えられる。周りが安易な方法（暴行）を採っているから自分</a:t>
            </a:r>
            <a:r>
              <a:rPr lang="ja-JP" altLang="en-US" sz="2000" dirty="0" smtClean="0">
                <a:solidFill>
                  <a:prstClr val="black"/>
                </a:solidFill>
              </a:rPr>
              <a:t>も安易な</a:t>
            </a:r>
            <a:endParaRPr lang="en-US" altLang="ja-JP" sz="2000" dirty="0" smtClean="0">
              <a:solidFill>
                <a:prstClr val="black"/>
              </a:solidFill>
            </a:endParaRPr>
          </a:p>
          <a:p>
            <a:r>
              <a:rPr lang="ja-JP" altLang="en-US" sz="2000" dirty="0">
                <a:solidFill>
                  <a:prstClr val="black"/>
                </a:solidFill>
              </a:rPr>
              <a:t>　</a:t>
            </a:r>
            <a:r>
              <a:rPr lang="ja-JP" altLang="en-US" sz="2000" dirty="0" smtClean="0">
                <a:solidFill>
                  <a:prstClr val="black"/>
                </a:solidFill>
              </a:rPr>
              <a:t>方法</a:t>
            </a:r>
            <a:r>
              <a:rPr lang="ja-JP" altLang="en-US" sz="2000" dirty="0">
                <a:solidFill>
                  <a:prstClr val="black"/>
                </a:solidFill>
              </a:rPr>
              <a:t>を、と、つまり、</a:t>
            </a:r>
            <a:r>
              <a:rPr lang="ja-JP" altLang="en-US" sz="2000" u="sng" dirty="0">
                <a:solidFill>
                  <a:srgbClr val="FF0000"/>
                </a:solidFill>
              </a:rPr>
              <a:t>周りがやっているから自分がやっても大丈夫だ</a:t>
            </a:r>
            <a:r>
              <a:rPr lang="ja-JP" altLang="en-US" sz="2000" u="sng" dirty="0" smtClean="0">
                <a:solidFill>
                  <a:srgbClr val="FF0000"/>
                </a:solidFill>
              </a:rPr>
              <a:t>、と</a:t>
            </a:r>
            <a:r>
              <a:rPr lang="ja-JP" altLang="en-US" sz="2000" u="sng" dirty="0">
                <a:solidFill>
                  <a:srgbClr val="FF0000"/>
                </a:solidFill>
              </a:rPr>
              <a:t>感覚</a:t>
            </a:r>
            <a:r>
              <a:rPr lang="ja-JP" altLang="en-US" sz="2000" u="sng" dirty="0" smtClean="0">
                <a:solidFill>
                  <a:srgbClr val="FF0000"/>
                </a:solidFill>
              </a:rPr>
              <a:t>が</a:t>
            </a:r>
            <a:endParaRPr lang="en-US" altLang="ja-JP" sz="2000" u="sng" dirty="0" smtClean="0">
              <a:solidFill>
                <a:srgbClr val="FF0000"/>
              </a:solidFill>
            </a:endParaRPr>
          </a:p>
          <a:p>
            <a:r>
              <a:rPr lang="ja-JP" altLang="en-US" sz="2000" u="sng" dirty="0">
                <a:solidFill>
                  <a:srgbClr val="FF0000"/>
                </a:solidFill>
              </a:rPr>
              <a:t>　</a:t>
            </a:r>
            <a:r>
              <a:rPr lang="ja-JP" altLang="en-US" sz="2000" u="sng" dirty="0" smtClean="0">
                <a:solidFill>
                  <a:srgbClr val="FF0000"/>
                </a:solidFill>
              </a:rPr>
              <a:t>幼稚化</a:t>
            </a:r>
            <a:r>
              <a:rPr lang="ja-JP" altLang="en-US" sz="2000" u="sng" dirty="0">
                <a:solidFill>
                  <a:srgbClr val="FF0000"/>
                </a:solidFill>
              </a:rPr>
              <a:t>、そして麻痺し、負の連鎖が発生した</a:t>
            </a:r>
            <a:r>
              <a:rPr lang="ja-JP" altLang="en-US" sz="2000" dirty="0">
                <a:solidFill>
                  <a:prstClr val="black"/>
                </a:solidFill>
              </a:rPr>
              <a:t>ものと</a:t>
            </a:r>
            <a:r>
              <a:rPr lang="ja-JP" altLang="en-US" sz="2000" dirty="0" smtClean="0">
                <a:solidFill>
                  <a:prstClr val="black"/>
                </a:solidFill>
              </a:rPr>
              <a:t>考えられる・・・</a:t>
            </a:r>
            <a:endParaRPr lang="en-US" altLang="ja-JP" sz="2000" dirty="0" smtClean="0">
              <a:solidFill>
                <a:prstClr val="black"/>
              </a:solidFill>
            </a:endParaRPr>
          </a:p>
          <a:p>
            <a:endParaRPr lang="ja-JP" altLang="en-US" dirty="0">
              <a:solidFill>
                <a:prstClr val="black"/>
              </a:solidFill>
            </a:endParaRPr>
          </a:p>
        </p:txBody>
      </p:sp>
      <p:sp>
        <p:nvSpPr>
          <p:cNvPr id="6" name="テキスト ボックス 5"/>
          <p:cNvSpPr txBox="1"/>
          <p:nvPr/>
        </p:nvSpPr>
        <p:spPr>
          <a:xfrm>
            <a:off x="0" y="106095"/>
            <a:ext cx="9144000" cy="400110"/>
          </a:xfrm>
          <a:prstGeom prst="rect">
            <a:avLst/>
          </a:prstGeom>
          <a:noFill/>
        </p:spPr>
        <p:txBody>
          <a:bodyPr wrap="square" rtlCol="0">
            <a:spAutoFit/>
          </a:bodyPr>
          <a:lstStyle/>
          <a:p>
            <a:r>
              <a:rPr lang="zh-TW" altLang="en-US" sz="2000" b="1" dirty="0">
                <a:solidFill>
                  <a:prstClr val="black"/>
                </a:solidFill>
                <a:latin typeface="ＭＳ Ｐゴシック" panose="020B0600070205080204" pitchFamily="50" charset="-128"/>
                <a:ea typeface="ＭＳ Ｐゴシック" panose="020B0600070205080204" pitchFamily="50" charset="-128"/>
              </a:rPr>
              <a:t>千葉県社会福祉事業団問題等第三者検証</a:t>
            </a:r>
            <a:r>
              <a:rPr lang="zh-TW" altLang="en-US" sz="2000" b="1" dirty="0" smtClean="0">
                <a:solidFill>
                  <a:prstClr val="black"/>
                </a:solidFill>
                <a:latin typeface="ＭＳ Ｐゴシック" panose="020B0600070205080204" pitchFamily="50" charset="-128"/>
                <a:ea typeface="ＭＳ Ｐゴシック" panose="020B0600070205080204" pitchFamily="50" charset="-128"/>
              </a:rPr>
              <a:t>委員会</a:t>
            </a:r>
            <a:r>
              <a:rPr lang="ja-JP" altLang="en-US" sz="2000" b="1" dirty="0" smtClean="0">
                <a:solidFill>
                  <a:prstClr val="black"/>
                </a:solidFill>
                <a:latin typeface="ＭＳ Ｐゴシック" panose="020B0600070205080204" pitchFamily="50" charset="-128"/>
                <a:ea typeface="ＭＳ Ｐゴシック" panose="020B0600070205080204" pitchFamily="50" charset="-128"/>
              </a:rPr>
              <a:t>最終報告書</a:t>
            </a:r>
            <a:r>
              <a:rPr lang="ja-JP" altLang="en-US" sz="2000" b="1" dirty="0" smtClean="0">
                <a:solidFill>
                  <a:prstClr val="black"/>
                </a:solidFill>
                <a:latin typeface="ＭＳ Ｐゴシック" panose="020B0600070205080204" pitchFamily="50" charset="-128"/>
              </a:rPr>
              <a:t>（２６年８月：抜粋）</a:t>
            </a:r>
            <a:endParaRPr lang="ja-JP" altLang="en-US" sz="2000" b="1" dirty="0">
              <a:solidFill>
                <a:prstClr val="black"/>
              </a:solidFill>
              <a:latin typeface="ＭＳ Ｐゴシック" panose="020B0600070205080204" pitchFamily="50" charset="-128"/>
            </a:endParaRPr>
          </a:p>
        </p:txBody>
      </p:sp>
    </p:spTree>
    <p:extLst>
      <p:ext uri="{BB962C8B-B14F-4D97-AF65-F5344CB8AC3E}">
        <p14:creationId xmlns:p14="http://schemas.microsoft.com/office/powerpoint/2010/main" val="28363811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96919" y="404664"/>
            <a:ext cx="8678154" cy="2952328"/>
          </a:xfrm>
          <a:prstGeom prst="rect">
            <a:avLst/>
          </a:prstGeom>
          <a:solidFill>
            <a:srgbClr val="FFDDFF"/>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 name="スライド番号プレースホルダー 3"/>
          <p:cNvSpPr>
            <a:spLocks noGrp="1"/>
          </p:cNvSpPr>
          <p:nvPr>
            <p:ph type="sldNum" sz="quarter" idx="12"/>
          </p:nvPr>
        </p:nvSpPr>
        <p:spPr>
          <a:xfrm>
            <a:off x="7010400" y="6492889"/>
            <a:ext cx="2133600" cy="365125"/>
          </a:xfrm>
        </p:spPr>
        <p:txBody>
          <a:bodyPr/>
          <a:lstStyle/>
          <a:p>
            <a:fld id="{32927FFD-3D24-4EC2-AEC8-E83A8D96C0AC}" type="slidenum">
              <a:rPr lang="ja-JP" altLang="en-US" smtClean="0">
                <a:solidFill>
                  <a:prstClr val="black">
                    <a:tint val="75000"/>
                  </a:prstClr>
                </a:solidFill>
              </a:rPr>
              <a:pPr/>
              <a:t>18</a:t>
            </a:fld>
            <a:endParaRPr lang="ja-JP" altLang="en-US">
              <a:solidFill>
                <a:prstClr val="black">
                  <a:tint val="75000"/>
                </a:prstClr>
              </a:solidFill>
            </a:endParaRPr>
          </a:p>
        </p:txBody>
      </p:sp>
      <p:sp>
        <p:nvSpPr>
          <p:cNvPr id="5" name="テキスト ボックス 4"/>
          <p:cNvSpPr txBox="1"/>
          <p:nvPr/>
        </p:nvSpPr>
        <p:spPr>
          <a:xfrm>
            <a:off x="268927" y="476672"/>
            <a:ext cx="8568952" cy="3277820"/>
          </a:xfrm>
          <a:prstGeom prst="rect">
            <a:avLst/>
          </a:prstGeom>
          <a:noFill/>
        </p:spPr>
        <p:txBody>
          <a:bodyPr wrap="square" rtlCol="0">
            <a:spAutoFit/>
          </a:bodyPr>
          <a:lstStyle/>
          <a:p>
            <a:pPr algn="ctr"/>
            <a:r>
              <a:rPr lang="ja-JP" altLang="en-US" sz="1400" dirty="0" smtClean="0">
                <a:solidFill>
                  <a:prstClr val="black"/>
                </a:solidFill>
              </a:rPr>
              <a:t>障害保健福祉関係主管課長会議資料　平成</a:t>
            </a:r>
            <a:r>
              <a:rPr lang="en-US" altLang="ja-JP" sz="1400" dirty="0" smtClean="0">
                <a:solidFill>
                  <a:prstClr val="black"/>
                </a:solidFill>
              </a:rPr>
              <a:t>25</a:t>
            </a:r>
            <a:r>
              <a:rPr lang="ja-JP" altLang="en-US" sz="1400" dirty="0" smtClean="0">
                <a:solidFill>
                  <a:prstClr val="black"/>
                </a:solidFill>
              </a:rPr>
              <a:t>年</a:t>
            </a:r>
            <a:r>
              <a:rPr lang="en-US" altLang="ja-JP" sz="1400" dirty="0" smtClean="0">
                <a:solidFill>
                  <a:prstClr val="black"/>
                </a:solidFill>
              </a:rPr>
              <a:t>2</a:t>
            </a:r>
            <a:r>
              <a:rPr lang="ja-JP" altLang="en-US" sz="1400" dirty="0" smtClean="0">
                <a:solidFill>
                  <a:prstClr val="black"/>
                </a:solidFill>
              </a:rPr>
              <a:t>月</a:t>
            </a:r>
            <a:r>
              <a:rPr lang="en-US" altLang="ja-JP" sz="1400" dirty="0" smtClean="0">
                <a:solidFill>
                  <a:prstClr val="black"/>
                </a:solidFill>
              </a:rPr>
              <a:t>25</a:t>
            </a:r>
            <a:r>
              <a:rPr lang="ja-JP" altLang="en-US" sz="1400" dirty="0" smtClean="0">
                <a:solidFill>
                  <a:prstClr val="black"/>
                </a:solidFill>
              </a:rPr>
              <a:t>日</a:t>
            </a:r>
          </a:p>
          <a:p>
            <a:pPr algn="ctr"/>
            <a:r>
              <a:rPr lang="ja-JP" altLang="en-US" sz="1400" b="1" dirty="0" smtClean="0">
                <a:solidFill>
                  <a:prstClr val="black"/>
                </a:solidFill>
              </a:rPr>
              <a:t>強度行動障害を有する者等に対する支援者の人材育成について</a:t>
            </a:r>
            <a:endParaRPr lang="en-US" altLang="ja-JP" sz="1400" b="1" dirty="0" smtClean="0">
              <a:solidFill>
                <a:prstClr val="black"/>
              </a:solidFill>
            </a:endParaRPr>
          </a:p>
          <a:p>
            <a:endParaRPr lang="en-US" altLang="ja-JP" sz="1400" dirty="0">
              <a:solidFill>
                <a:prstClr val="black"/>
              </a:solidFill>
            </a:endParaRPr>
          </a:p>
          <a:p>
            <a:r>
              <a:rPr lang="ja-JP" altLang="en-US" sz="1400" dirty="0" smtClean="0">
                <a:solidFill>
                  <a:prstClr val="black"/>
                </a:solidFill>
              </a:rPr>
              <a:t>　</a:t>
            </a:r>
            <a:r>
              <a:rPr lang="ja-JP" altLang="en-US" sz="1400" b="1" u="sng" dirty="0" smtClean="0">
                <a:solidFill>
                  <a:srgbClr val="002060"/>
                </a:solidFill>
              </a:rPr>
              <a:t>強度行動障害を有する者</a:t>
            </a:r>
            <a:r>
              <a:rPr lang="ja-JP" altLang="en-US" sz="1400" dirty="0" smtClean="0">
                <a:solidFill>
                  <a:prstClr val="black"/>
                </a:solidFill>
              </a:rPr>
              <a:t>は、自傷、他害行為など、危険を伴う行動を頻回に示すことなどを特徴としており、このため、現状では</a:t>
            </a:r>
            <a:r>
              <a:rPr lang="ja-JP" altLang="en-US" sz="1400" b="1" u="sng" dirty="0" smtClean="0">
                <a:solidFill>
                  <a:srgbClr val="002060"/>
                </a:solidFill>
              </a:rPr>
              <a:t>事業所の受け入れが困</a:t>
            </a:r>
            <a:r>
              <a:rPr lang="ja-JP" altLang="en-US" sz="1400" b="1" u="sng" dirty="0" smtClean="0">
                <a:solidFill>
                  <a:prstClr val="black"/>
                </a:solidFill>
              </a:rPr>
              <a:t>難</a:t>
            </a:r>
            <a:r>
              <a:rPr lang="ja-JP" altLang="en-US" sz="1400" dirty="0" smtClean="0">
                <a:solidFill>
                  <a:prstClr val="black"/>
                </a:solidFill>
              </a:rPr>
              <a:t>であったり、受け入れ後の</a:t>
            </a:r>
            <a:r>
              <a:rPr lang="ja-JP" altLang="en-US" sz="1400" b="1" u="sng" dirty="0" smtClean="0">
                <a:solidFill>
                  <a:srgbClr val="002060"/>
                </a:solidFill>
              </a:rPr>
              <a:t>不適切な支援により、利用者に対する虐待につながる可能性</a:t>
            </a:r>
            <a:r>
              <a:rPr lang="ja-JP" altLang="en-US" sz="1400" dirty="0" smtClean="0">
                <a:solidFill>
                  <a:prstClr val="black"/>
                </a:solidFill>
              </a:rPr>
              <a:t>も懸念されている。</a:t>
            </a:r>
            <a:endParaRPr lang="en-US" altLang="ja-JP" sz="1400" dirty="0" smtClean="0">
              <a:solidFill>
                <a:prstClr val="black"/>
              </a:solidFill>
            </a:endParaRPr>
          </a:p>
          <a:p>
            <a:r>
              <a:rPr lang="ja-JP" altLang="en-US" sz="1400" dirty="0">
                <a:solidFill>
                  <a:prstClr val="black"/>
                </a:solidFill>
              </a:rPr>
              <a:t>　</a:t>
            </a:r>
            <a:r>
              <a:rPr lang="ja-JP" altLang="en-US" sz="1400" dirty="0" smtClean="0">
                <a:solidFill>
                  <a:prstClr val="black"/>
                </a:solidFill>
              </a:rPr>
              <a:t>一方で、施設等において</a:t>
            </a:r>
            <a:r>
              <a:rPr lang="ja-JP" altLang="en-US" sz="1400" b="1" u="sng" dirty="0" smtClean="0">
                <a:solidFill>
                  <a:srgbClr val="002060"/>
                </a:solidFill>
              </a:rPr>
              <a:t>適切な支援を行うことにより、他害行為などの危険を伴う行動の回数が減少するなどの支援の有効性</a:t>
            </a:r>
            <a:r>
              <a:rPr lang="ja-JP" altLang="en-US" sz="1400" dirty="0" smtClean="0">
                <a:solidFill>
                  <a:prstClr val="black"/>
                </a:solidFill>
              </a:rPr>
              <a:t>も報告されて</a:t>
            </a:r>
            <a:r>
              <a:rPr lang="ja-JP" altLang="en-US" sz="1400" dirty="0">
                <a:solidFill>
                  <a:prstClr val="black"/>
                </a:solidFill>
              </a:rPr>
              <a:t>おり</a:t>
            </a:r>
            <a:r>
              <a:rPr lang="ja-JP" altLang="en-US" sz="1400" dirty="0" smtClean="0">
                <a:solidFill>
                  <a:prstClr val="black"/>
                </a:solidFill>
              </a:rPr>
              <a:t>、</a:t>
            </a:r>
            <a:r>
              <a:rPr lang="ja-JP" altLang="en-US" sz="1400" b="1" u="sng" dirty="0" smtClean="0">
                <a:solidFill>
                  <a:srgbClr val="FF0000"/>
                </a:solidFill>
              </a:rPr>
              <a:t>強度行動障害に関する体系的な研修が必要</a:t>
            </a:r>
            <a:r>
              <a:rPr lang="ja-JP" altLang="en-US" sz="1400" dirty="0" smtClean="0">
                <a:solidFill>
                  <a:prstClr val="black"/>
                </a:solidFill>
              </a:rPr>
              <a:t>とされている。このため、平成</a:t>
            </a:r>
            <a:r>
              <a:rPr lang="en-US" altLang="ja-JP" sz="1400" dirty="0" smtClean="0">
                <a:solidFill>
                  <a:prstClr val="black"/>
                </a:solidFill>
              </a:rPr>
              <a:t>25</a:t>
            </a:r>
            <a:r>
              <a:rPr lang="ja-JP" altLang="en-US" sz="1400" dirty="0" smtClean="0">
                <a:solidFill>
                  <a:prstClr val="black"/>
                </a:solidFill>
              </a:rPr>
              <a:t>年度に、研修の普及を通じて、適切な支援を行う職員の人材育成を進めることを目的として、指導者を養成するための研修を独立行政法人国立重度知的障害者総合施設のぞみの園において実施することとした。また、平成</a:t>
            </a:r>
            <a:r>
              <a:rPr lang="en-US" altLang="ja-JP" sz="1400" dirty="0" smtClean="0">
                <a:solidFill>
                  <a:prstClr val="black"/>
                </a:solidFill>
              </a:rPr>
              <a:t>25</a:t>
            </a:r>
            <a:r>
              <a:rPr lang="ja-JP" altLang="en-US" sz="1400" dirty="0" smtClean="0">
                <a:solidFill>
                  <a:prstClr val="black"/>
                </a:solidFill>
              </a:rPr>
              <a:t>年度予算案において、都道府県が実施する強度行動障害を有する者等を支援する職員を養成するための</a:t>
            </a:r>
            <a:r>
              <a:rPr lang="ja-JP" altLang="en-US" sz="1400" b="1" u="sng" dirty="0" smtClean="0">
                <a:solidFill>
                  <a:srgbClr val="002060"/>
                </a:solidFill>
              </a:rPr>
              <a:t>研修事業を都道府県地域生活支援事業のメニュー項目として盛り込んだ</a:t>
            </a:r>
            <a:r>
              <a:rPr lang="ja-JP" altLang="en-US" sz="1400" dirty="0" smtClean="0">
                <a:solidFill>
                  <a:prstClr val="black"/>
                </a:solidFill>
              </a:rPr>
              <a:t>ところであるので、積極的な取り組みに努められたい。</a:t>
            </a:r>
            <a:endParaRPr lang="en-US" altLang="ja-JP" sz="1400" dirty="0" smtClean="0">
              <a:solidFill>
                <a:prstClr val="black"/>
              </a:solidFill>
            </a:endParaRPr>
          </a:p>
          <a:p>
            <a:pPr>
              <a:lnSpc>
                <a:spcPts val="3000"/>
              </a:lnSpc>
            </a:pPr>
            <a:r>
              <a:rPr lang="ja-JP" altLang="en-US" dirty="0" smtClean="0">
                <a:solidFill>
                  <a:prstClr val="black"/>
                </a:solidFill>
              </a:rPr>
              <a:t>　　　　　　　</a:t>
            </a:r>
            <a:endParaRPr lang="ja-JP" altLang="en-US" dirty="0">
              <a:solidFill>
                <a:prstClr val="black"/>
              </a:solidFill>
            </a:endParaRPr>
          </a:p>
        </p:txBody>
      </p:sp>
      <p:sp>
        <p:nvSpPr>
          <p:cNvPr id="7" name="正方形/長方形 6"/>
          <p:cNvSpPr/>
          <p:nvPr/>
        </p:nvSpPr>
        <p:spPr>
          <a:xfrm>
            <a:off x="191903" y="3742627"/>
            <a:ext cx="8678154" cy="2808312"/>
          </a:xfrm>
          <a:prstGeom prst="rect">
            <a:avLst/>
          </a:prstGeom>
          <a:solidFill>
            <a:srgbClr val="CCFFFF"/>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8" name="テキスト ボックス 7"/>
          <p:cNvSpPr txBox="1"/>
          <p:nvPr/>
        </p:nvSpPr>
        <p:spPr>
          <a:xfrm>
            <a:off x="292721" y="3829236"/>
            <a:ext cx="8568952" cy="2677656"/>
          </a:xfrm>
          <a:prstGeom prst="rect">
            <a:avLst/>
          </a:prstGeom>
          <a:noFill/>
        </p:spPr>
        <p:txBody>
          <a:bodyPr wrap="square" rtlCol="0">
            <a:spAutoFit/>
          </a:bodyPr>
          <a:lstStyle/>
          <a:p>
            <a:pPr algn="ctr"/>
            <a:r>
              <a:rPr lang="ja-JP" altLang="en-US" sz="1400" dirty="0" smtClean="0">
                <a:solidFill>
                  <a:prstClr val="black"/>
                </a:solidFill>
              </a:rPr>
              <a:t>障害保健福祉関係主管課長会議資料　平成</a:t>
            </a:r>
            <a:r>
              <a:rPr lang="en-US" altLang="ja-JP" sz="1400" dirty="0" smtClean="0">
                <a:solidFill>
                  <a:prstClr val="black"/>
                </a:solidFill>
              </a:rPr>
              <a:t>26</a:t>
            </a:r>
            <a:r>
              <a:rPr lang="ja-JP" altLang="en-US" sz="1400" dirty="0" smtClean="0">
                <a:solidFill>
                  <a:prstClr val="black"/>
                </a:solidFill>
              </a:rPr>
              <a:t>年</a:t>
            </a:r>
            <a:r>
              <a:rPr lang="en-US" altLang="ja-JP" sz="1400" dirty="0">
                <a:solidFill>
                  <a:prstClr val="black"/>
                </a:solidFill>
              </a:rPr>
              <a:t>3</a:t>
            </a:r>
            <a:r>
              <a:rPr lang="ja-JP" altLang="en-US" sz="1400" dirty="0" smtClean="0">
                <a:solidFill>
                  <a:prstClr val="black"/>
                </a:solidFill>
              </a:rPr>
              <a:t>月</a:t>
            </a:r>
            <a:r>
              <a:rPr lang="en-US" altLang="ja-JP" sz="1400" dirty="0">
                <a:solidFill>
                  <a:prstClr val="black"/>
                </a:solidFill>
              </a:rPr>
              <a:t>7</a:t>
            </a:r>
            <a:r>
              <a:rPr lang="ja-JP" altLang="en-US" sz="1400" dirty="0" smtClean="0">
                <a:solidFill>
                  <a:prstClr val="black"/>
                </a:solidFill>
              </a:rPr>
              <a:t>日</a:t>
            </a:r>
          </a:p>
          <a:p>
            <a:pPr algn="ctr"/>
            <a:r>
              <a:rPr lang="ja-JP" altLang="en-US" sz="1400" b="1" dirty="0" smtClean="0">
                <a:solidFill>
                  <a:prstClr val="black"/>
                </a:solidFill>
              </a:rPr>
              <a:t>強度行動障害支援者養成研修について</a:t>
            </a:r>
            <a:endParaRPr lang="en-US" altLang="ja-JP" sz="1400" b="1" dirty="0" smtClean="0">
              <a:solidFill>
                <a:prstClr val="black"/>
              </a:solidFill>
            </a:endParaRPr>
          </a:p>
          <a:p>
            <a:endParaRPr lang="en-US" altLang="ja-JP" sz="1400" dirty="0">
              <a:solidFill>
                <a:prstClr val="black"/>
              </a:solidFill>
            </a:endParaRPr>
          </a:p>
          <a:p>
            <a:r>
              <a:rPr lang="ja-JP" altLang="en-US" sz="1400" dirty="0" smtClean="0">
                <a:solidFill>
                  <a:prstClr val="black"/>
                </a:solidFill>
              </a:rPr>
              <a:t>　強度行動障害を有する者に対する支援については、</a:t>
            </a:r>
            <a:r>
              <a:rPr lang="ja-JP" altLang="en-US" sz="1400" b="1" u="sng" dirty="0" smtClean="0">
                <a:solidFill>
                  <a:prstClr val="black"/>
                </a:solidFill>
              </a:rPr>
              <a:t>平成</a:t>
            </a:r>
            <a:r>
              <a:rPr lang="en-US" altLang="ja-JP" sz="1400" b="1" u="sng" dirty="0" smtClean="0">
                <a:solidFill>
                  <a:prstClr val="black"/>
                </a:solidFill>
              </a:rPr>
              <a:t>25</a:t>
            </a:r>
            <a:r>
              <a:rPr lang="ja-JP" altLang="en-US" sz="1400" b="1" u="sng" dirty="0" smtClean="0">
                <a:solidFill>
                  <a:prstClr val="black"/>
                </a:solidFill>
              </a:rPr>
              <a:t>年度</a:t>
            </a:r>
            <a:r>
              <a:rPr lang="ja-JP" altLang="en-US" sz="1400" dirty="0" smtClean="0">
                <a:solidFill>
                  <a:prstClr val="black"/>
                </a:solidFill>
              </a:rPr>
              <a:t>に、支援者に対する研修として、</a:t>
            </a:r>
            <a:r>
              <a:rPr lang="ja-JP" altLang="en-US" sz="1400" b="1" u="sng" dirty="0" smtClean="0">
                <a:solidFill>
                  <a:srgbClr val="002060"/>
                </a:solidFill>
              </a:rPr>
              <a:t>強度行動障害支援者養成研修事業（以下、「基礎研修」という。）を都道府県地域生活支援事業の」「メニュー項目に盛り込んだ</a:t>
            </a:r>
            <a:r>
              <a:rPr lang="ja-JP" altLang="en-US" sz="1400" dirty="0" smtClean="0">
                <a:solidFill>
                  <a:prstClr val="black"/>
                </a:solidFill>
              </a:rPr>
              <a:t>ところである。この基礎研修の指導者を養成するための研修を独立行政法人国立重度知的障害者総合施設のぞみの園（以下「のぞみの園」という。）において実施しているところであるので、活用を図られたい。</a:t>
            </a:r>
            <a:endParaRPr lang="en-US" altLang="ja-JP" sz="1400" dirty="0" smtClean="0">
              <a:solidFill>
                <a:prstClr val="black"/>
              </a:solidFill>
            </a:endParaRPr>
          </a:p>
          <a:p>
            <a:r>
              <a:rPr lang="ja-JP" altLang="en-US" sz="1400" dirty="0">
                <a:solidFill>
                  <a:prstClr val="black"/>
                </a:solidFill>
              </a:rPr>
              <a:t>　</a:t>
            </a:r>
            <a:r>
              <a:rPr lang="ja-JP" altLang="en-US" sz="1400" dirty="0" smtClean="0">
                <a:solidFill>
                  <a:prstClr val="black"/>
                </a:solidFill>
              </a:rPr>
              <a:t>また、</a:t>
            </a:r>
            <a:r>
              <a:rPr lang="ja-JP" altLang="en-US" sz="1400" b="1" u="sng" dirty="0" smtClean="0">
                <a:solidFill>
                  <a:srgbClr val="002060"/>
                </a:solidFill>
              </a:rPr>
              <a:t>各事業所での適切な支援のために、適切な支援計画を作成することが可能な職員の育成を目的とし、サービス管理責任者等に対するさらに</a:t>
            </a:r>
            <a:r>
              <a:rPr lang="ja-JP" altLang="en-US" sz="1400" b="1" u="sng" dirty="0" smtClean="0">
                <a:solidFill>
                  <a:srgbClr val="FF0000"/>
                </a:solidFill>
              </a:rPr>
              <a:t>上位の研修（以下「実践研修」という。）を実施</a:t>
            </a:r>
            <a:r>
              <a:rPr lang="ja-JP" altLang="en-US" sz="1400" dirty="0" smtClean="0">
                <a:solidFill>
                  <a:prstClr val="black"/>
                </a:solidFill>
              </a:rPr>
              <a:t>するため、平成</a:t>
            </a:r>
            <a:r>
              <a:rPr lang="en-US" altLang="ja-JP" sz="1400" dirty="0" smtClean="0">
                <a:solidFill>
                  <a:prstClr val="black"/>
                </a:solidFill>
              </a:rPr>
              <a:t>26</a:t>
            </a:r>
            <a:r>
              <a:rPr lang="ja-JP" altLang="en-US" sz="1400" dirty="0" smtClean="0">
                <a:solidFill>
                  <a:prstClr val="black"/>
                </a:solidFill>
              </a:rPr>
              <a:t>年度予算案において、各都道府県の支援者に対する実践研修を</a:t>
            </a:r>
            <a:r>
              <a:rPr lang="ja-JP" altLang="en-US" sz="1400" b="1" u="sng" dirty="0" smtClean="0">
                <a:solidFill>
                  <a:srgbClr val="002060"/>
                </a:solidFill>
              </a:rPr>
              <a:t>都道府県地域生活支援事業のメニュー項目に盛り込んだ</a:t>
            </a:r>
            <a:r>
              <a:rPr lang="ja-JP" altLang="en-US" sz="1400" dirty="0" smtClean="0">
                <a:solidFill>
                  <a:prstClr val="black"/>
                </a:solidFill>
              </a:rPr>
              <a:t>ところである。実践研修についても、平成</a:t>
            </a:r>
            <a:r>
              <a:rPr lang="en-US" altLang="ja-JP" sz="1400" dirty="0" smtClean="0">
                <a:solidFill>
                  <a:prstClr val="black"/>
                </a:solidFill>
              </a:rPr>
              <a:t>26</a:t>
            </a:r>
            <a:r>
              <a:rPr lang="ja-JP" altLang="en-US" sz="1400" dirty="0" smtClean="0">
                <a:solidFill>
                  <a:prstClr val="black"/>
                </a:solidFill>
              </a:rPr>
              <a:t>年度より、指導者を養成するための研修をのぞみの園で実施する予定であるので、積極的な取り組みに努められたい。　　</a:t>
            </a:r>
            <a:endParaRPr lang="ja-JP" altLang="en-US" sz="1400" dirty="0">
              <a:solidFill>
                <a:prstClr val="black"/>
              </a:solidFill>
            </a:endParaRPr>
          </a:p>
        </p:txBody>
      </p:sp>
    </p:spTree>
    <p:extLst>
      <p:ext uri="{BB962C8B-B14F-4D97-AF65-F5344CB8AC3E}">
        <p14:creationId xmlns:p14="http://schemas.microsoft.com/office/powerpoint/2010/main" val="21549304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下矢印 27"/>
          <p:cNvSpPr/>
          <p:nvPr/>
        </p:nvSpPr>
        <p:spPr>
          <a:xfrm>
            <a:off x="6660232" y="1700808"/>
            <a:ext cx="216024" cy="17281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0" name="下矢印 39"/>
          <p:cNvSpPr/>
          <p:nvPr/>
        </p:nvSpPr>
        <p:spPr>
          <a:xfrm>
            <a:off x="6228184" y="1700808"/>
            <a:ext cx="216024" cy="17281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8" name="下矢印 17"/>
          <p:cNvSpPr/>
          <p:nvPr/>
        </p:nvSpPr>
        <p:spPr>
          <a:xfrm>
            <a:off x="1043608" y="1772816"/>
            <a:ext cx="288032"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8" name="下矢印 37"/>
          <p:cNvSpPr/>
          <p:nvPr/>
        </p:nvSpPr>
        <p:spPr>
          <a:xfrm>
            <a:off x="2483770" y="1772816"/>
            <a:ext cx="360040"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9" name="下矢印 38"/>
          <p:cNvSpPr/>
          <p:nvPr/>
        </p:nvSpPr>
        <p:spPr>
          <a:xfrm>
            <a:off x="4067944" y="1772816"/>
            <a:ext cx="288032"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0" name="テキスト ボックス 9"/>
          <p:cNvSpPr txBox="1"/>
          <p:nvPr/>
        </p:nvSpPr>
        <p:spPr>
          <a:xfrm>
            <a:off x="6444208" y="2420888"/>
            <a:ext cx="1080120" cy="707886"/>
          </a:xfrm>
          <a:prstGeom prst="rect">
            <a:avLst/>
          </a:prstGeom>
          <a:solidFill>
            <a:schemeClr val="bg1"/>
          </a:solidFill>
          <a:ln>
            <a:solidFill>
              <a:schemeClr val="tx1"/>
            </a:solidFill>
          </a:ln>
        </p:spPr>
        <p:txBody>
          <a:bodyPr wrap="square" rtlCol="0">
            <a:spAutoFit/>
          </a:bodyPr>
          <a:lstStyle/>
          <a:p>
            <a:pPr algn="ctr"/>
            <a:r>
              <a:rPr lang="ja-JP" altLang="en-US" sz="1000" dirty="0" smtClean="0">
                <a:solidFill>
                  <a:prstClr val="black"/>
                </a:solidFill>
              </a:rPr>
              <a:t>実務経験</a:t>
            </a:r>
            <a:r>
              <a:rPr lang="en-US" altLang="ja-JP" sz="1000" dirty="0" smtClean="0">
                <a:solidFill>
                  <a:prstClr val="black"/>
                </a:solidFill>
              </a:rPr>
              <a:t>1</a:t>
            </a:r>
            <a:r>
              <a:rPr lang="ja-JP" altLang="en-US" sz="1000" dirty="0" smtClean="0">
                <a:solidFill>
                  <a:prstClr val="black"/>
                </a:solidFill>
              </a:rPr>
              <a:t>年以上＋行動援護従事者養成研修</a:t>
            </a:r>
            <a:r>
              <a:rPr lang="en-US" altLang="ja-JP" sz="1000" dirty="0" smtClean="0">
                <a:solidFill>
                  <a:prstClr val="black"/>
                </a:solidFill>
              </a:rPr>
              <a:t>20</a:t>
            </a:r>
            <a:r>
              <a:rPr lang="ja-JP" altLang="en-US" sz="1000" dirty="0" smtClean="0">
                <a:solidFill>
                  <a:prstClr val="black"/>
                </a:solidFill>
              </a:rPr>
              <a:t>時間</a:t>
            </a:r>
            <a:endParaRPr lang="ja-JP" altLang="en-US" sz="1000" dirty="0">
              <a:solidFill>
                <a:prstClr val="black"/>
              </a:solidFill>
            </a:endParaRPr>
          </a:p>
        </p:txBody>
      </p:sp>
      <p:sp>
        <p:nvSpPr>
          <p:cNvPr id="17" name="テキスト ボックス 16"/>
          <p:cNvSpPr txBox="1"/>
          <p:nvPr/>
        </p:nvSpPr>
        <p:spPr>
          <a:xfrm>
            <a:off x="5652120" y="2636912"/>
            <a:ext cx="1008112" cy="369332"/>
          </a:xfrm>
          <a:prstGeom prst="rect">
            <a:avLst/>
          </a:prstGeom>
          <a:noFill/>
        </p:spPr>
        <p:txBody>
          <a:bodyPr wrap="square" rtlCol="0">
            <a:spAutoFit/>
          </a:bodyPr>
          <a:lstStyle/>
          <a:p>
            <a:r>
              <a:rPr lang="ja-JP" altLang="en-US" sz="900" dirty="0" smtClean="0">
                <a:solidFill>
                  <a:prstClr val="black"/>
                </a:solidFill>
              </a:rPr>
              <a:t>実務経験</a:t>
            </a:r>
            <a:endParaRPr lang="en-US" altLang="ja-JP" sz="900" dirty="0" smtClean="0">
              <a:solidFill>
                <a:prstClr val="black"/>
              </a:solidFill>
            </a:endParaRPr>
          </a:p>
          <a:p>
            <a:r>
              <a:rPr lang="en-US" altLang="ja-JP" sz="900" dirty="0" smtClean="0">
                <a:solidFill>
                  <a:prstClr val="black"/>
                </a:solidFill>
              </a:rPr>
              <a:t>2</a:t>
            </a:r>
            <a:r>
              <a:rPr lang="ja-JP" altLang="en-US" sz="900" dirty="0" smtClean="0">
                <a:solidFill>
                  <a:prstClr val="black"/>
                </a:solidFill>
              </a:rPr>
              <a:t>年以上</a:t>
            </a:r>
            <a:endParaRPr lang="ja-JP" altLang="en-US" sz="900" dirty="0">
              <a:solidFill>
                <a:prstClr val="black"/>
              </a:solidFill>
            </a:endParaRPr>
          </a:p>
        </p:txBody>
      </p:sp>
      <p:sp>
        <p:nvSpPr>
          <p:cNvPr id="20" name="下矢印 19"/>
          <p:cNvSpPr/>
          <p:nvPr/>
        </p:nvSpPr>
        <p:spPr>
          <a:xfrm>
            <a:off x="2987824" y="4437112"/>
            <a:ext cx="279648"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5" name="下矢印 24"/>
          <p:cNvSpPr/>
          <p:nvPr/>
        </p:nvSpPr>
        <p:spPr>
          <a:xfrm>
            <a:off x="6228190" y="3789040"/>
            <a:ext cx="360040" cy="15841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6" name="テキスト ボックス 25"/>
          <p:cNvSpPr txBox="1"/>
          <p:nvPr/>
        </p:nvSpPr>
        <p:spPr>
          <a:xfrm>
            <a:off x="6588230" y="4221102"/>
            <a:ext cx="936104" cy="461665"/>
          </a:xfrm>
          <a:prstGeom prst="rect">
            <a:avLst/>
          </a:prstGeom>
          <a:noFill/>
        </p:spPr>
        <p:txBody>
          <a:bodyPr wrap="square" rtlCol="0">
            <a:spAutoFit/>
          </a:bodyPr>
          <a:lstStyle/>
          <a:p>
            <a:r>
              <a:rPr lang="ja-JP" altLang="en-US" sz="1200" dirty="0" smtClean="0">
                <a:solidFill>
                  <a:prstClr val="black"/>
                </a:solidFill>
              </a:rPr>
              <a:t>実務経験</a:t>
            </a:r>
            <a:endParaRPr lang="en-US" altLang="ja-JP" sz="1200" dirty="0" smtClean="0">
              <a:solidFill>
                <a:prstClr val="black"/>
              </a:solidFill>
            </a:endParaRPr>
          </a:p>
          <a:p>
            <a:r>
              <a:rPr lang="ja-JP" altLang="en-US" sz="1200" dirty="0" smtClean="0">
                <a:solidFill>
                  <a:prstClr val="black"/>
                </a:solidFill>
              </a:rPr>
              <a:t>計</a:t>
            </a:r>
            <a:r>
              <a:rPr lang="en-US" altLang="ja-JP" sz="1200" dirty="0" smtClean="0">
                <a:solidFill>
                  <a:prstClr val="black"/>
                </a:solidFill>
              </a:rPr>
              <a:t>5</a:t>
            </a:r>
            <a:r>
              <a:rPr lang="ja-JP" altLang="en-US" sz="1200" dirty="0" smtClean="0">
                <a:solidFill>
                  <a:prstClr val="black"/>
                </a:solidFill>
              </a:rPr>
              <a:t>年以上</a:t>
            </a:r>
            <a:endParaRPr lang="ja-JP" altLang="en-US" sz="1200" dirty="0">
              <a:solidFill>
                <a:prstClr val="black"/>
              </a:solidFill>
            </a:endParaRPr>
          </a:p>
        </p:txBody>
      </p:sp>
      <p:sp>
        <p:nvSpPr>
          <p:cNvPr id="30" name="角丸四角形 29"/>
          <p:cNvSpPr/>
          <p:nvPr/>
        </p:nvSpPr>
        <p:spPr>
          <a:xfrm>
            <a:off x="611560" y="1052736"/>
            <a:ext cx="1296144" cy="648072"/>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prstClr val="black"/>
                </a:solidFill>
                <a:ea typeface="ＤＨＰ特太ゴシック体" pitchFamily="2" charset="-128"/>
              </a:rPr>
              <a:t>入所職員</a:t>
            </a:r>
            <a:endParaRPr lang="ja-JP" altLang="en-US" dirty="0">
              <a:solidFill>
                <a:prstClr val="black"/>
              </a:solidFill>
              <a:ea typeface="ＤＨＰ特太ゴシック体" pitchFamily="2" charset="-128"/>
            </a:endParaRPr>
          </a:p>
        </p:txBody>
      </p:sp>
      <p:sp>
        <p:nvSpPr>
          <p:cNvPr id="31" name="角丸四角形 30"/>
          <p:cNvSpPr/>
          <p:nvPr/>
        </p:nvSpPr>
        <p:spPr>
          <a:xfrm>
            <a:off x="2051720" y="1052736"/>
            <a:ext cx="1296144" cy="648072"/>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prstClr val="black"/>
                </a:solidFill>
                <a:ea typeface="ＤＨＰ特太ゴシック体" pitchFamily="2" charset="-128"/>
              </a:rPr>
              <a:t>ＧＨ・ＣＨ</a:t>
            </a:r>
            <a:endParaRPr lang="en-US" altLang="ja-JP" sz="1600" dirty="0" smtClean="0">
              <a:solidFill>
                <a:prstClr val="black"/>
              </a:solidFill>
              <a:ea typeface="ＤＨＰ特太ゴシック体" pitchFamily="2" charset="-128"/>
            </a:endParaRPr>
          </a:p>
          <a:p>
            <a:pPr algn="ctr"/>
            <a:r>
              <a:rPr lang="ja-JP" altLang="en-US" sz="1600" dirty="0" smtClean="0">
                <a:solidFill>
                  <a:prstClr val="black"/>
                </a:solidFill>
                <a:ea typeface="ＤＨＰ特太ゴシック体" pitchFamily="2" charset="-128"/>
              </a:rPr>
              <a:t>職員</a:t>
            </a:r>
            <a:endParaRPr lang="ja-JP" altLang="en-US" sz="1600" dirty="0">
              <a:solidFill>
                <a:prstClr val="black"/>
              </a:solidFill>
              <a:ea typeface="ＤＨＰ特太ゴシック体" pitchFamily="2" charset="-128"/>
            </a:endParaRPr>
          </a:p>
        </p:txBody>
      </p:sp>
      <p:sp>
        <p:nvSpPr>
          <p:cNvPr id="32" name="角丸四角形 31"/>
          <p:cNvSpPr/>
          <p:nvPr/>
        </p:nvSpPr>
        <p:spPr>
          <a:xfrm>
            <a:off x="3563888" y="1052736"/>
            <a:ext cx="1296144" cy="648072"/>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prstClr val="black"/>
                </a:solidFill>
                <a:ea typeface="ＤＨＰ特太ゴシック体" pitchFamily="2" charset="-128"/>
              </a:rPr>
              <a:t>通所職員</a:t>
            </a:r>
            <a:endParaRPr lang="en-US" altLang="ja-JP" dirty="0" smtClean="0">
              <a:solidFill>
                <a:prstClr val="black"/>
              </a:solidFill>
              <a:ea typeface="ＤＨＰ特太ゴシック体" pitchFamily="2" charset="-128"/>
            </a:endParaRPr>
          </a:p>
        </p:txBody>
      </p:sp>
      <p:sp>
        <p:nvSpPr>
          <p:cNvPr id="33" name="角丸四角形 32"/>
          <p:cNvSpPr/>
          <p:nvPr/>
        </p:nvSpPr>
        <p:spPr>
          <a:xfrm>
            <a:off x="5580112" y="1052736"/>
            <a:ext cx="1584176" cy="648072"/>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smtClean="0">
              <a:solidFill>
                <a:prstClr val="black"/>
              </a:solidFill>
              <a:ea typeface="ＤＨＰ特太ゴシック体" pitchFamily="2" charset="-128"/>
            </a:endParaRPr>
          </a:p>
          <a:p>
            <a:pPr algn="ctr"/>
            <a:r>
              <a:rPr lang="ja-JP" altLang="en-US" dirty="0" smtClean="0">
                <a:solidFill>
                  <a:prstClr val="black"/>
                </a:solidFill>
                <a:ea typeface="ＤＨＰ特太ゴシック体" pitchFamily="2" charset="-128"/>
              </a:rPr>
              <a:t>行動援護</a:t>
            </a:r>
            <a:endParaRPr lang="en-US" altLang="ja-JP" dirty="0" smtClean="0">
              <a:solidFill>
                <a:prstClr val="black"/>
              </a:solidFill>
              <a:ea typeface="ＤＨＰ特太ゴシック体" pitchFamily="2" charset="-128"/>
            </a:endParaRPr>
          </a:p>
          <a:p>
            <a:pPr algn="ctr"/>
            <a:r>
              <a:rPr lang="ja-JP" altLang="en-US" dirty="0" smtClean="0">
                <a:solidFill>
                  <a:prstClr val="black"/>
                </a:solidFill>
                <a:ea typeface="ＤＨＰ特太ゴシック体" pitchFamily="2" charset="-128"/>
              </a:rPr>
              <a:t>ヘルパー</a:t>
            </a:r>
            <a:endParaRPr lang="en-US" altLang="ja-JP" dirty="0" smtClean="0">
              <a:solidFill>
                <a:prstClr val="black"/>
              </a:solidFill>
              <a:ea typeface="ＤＨＰ特太ゴシック体" pitchFamily="2" charset="-128"/>
            </a:endParaRPr>
          </a:p>
          <a:p>
            <a:pPr algn="ctr"/>
            <a:endParaRPr lang="en-US" altLang="ja-JP" dirty="0" smtClean="0">
              <a:solidFill>
                <a:prstClr val="black"/>
              </a:solidFill>
              <a:ea typeface="ＤＨＰ特太ゴシック体" pitchFamily="2" charset="-128"/>
            </a:endParaRPr>
          </a:p>
        </p:txBody>
      </p:sp>
      <p:sp>
        <p:nvSpPr>
          <p:cNvPr id="35" name="角丸四角形 34"/>
          <p:cNvSpPr/>
          <p:nvPr/>
        </p:nvSpPr>
        <p:spPr>
          <a:xfrm>
            <a:off x="683568" y="5373216"/>
            <a:ext cx="4968552" cy="432048"/>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prstClr val="black"/>
                </a:solidFill>
                <a:ea typeface="ＤＨＰ特太ゴシック体" pitchFamily="2" charset="-128"/>
              </a:rPr>
              <a:t>サービス管理責任者</a:t>
            </a:r>
            <a:endParaRPr lang="ja-JP" altLang="en-US" dirty="0">
              <a:solidFill>
                <a:prstClr val="black"/>
              </a:solidFill>
              <a:ea typeface="ＤＨＰ特太ゴシック体" pitchFamily="2" charset="-128"/>
            </a:endParaRPr>
          </a:p>
        </p:txBody>
      </p:sp>
      <p:sp>
        <p:nvSpPr>
          <p:cNvPr id="36" name="角丸四角形 35"/>
          <p:cNvSpPr/>
          <p:nvPr/>
        </p:nvSpPr>
        <p:spPr>
          <a:xfrm>
            <a:off x="5724134" y="3501008"/>
            <a:ext cx="2232248" cy="432048"/>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prstClr val="black"/>
                </a:solidFill>
                <a:ea typeface="ＤＨＰ特太ゴシック体" pitchFamily="2" charset="-128"/>
              </a:rPr>
              <a:t>行動援護従業者</a:t>
            </a:r>
            <a:endParaRPr lang="ja-JP" altLang="en-US" dirty="0">
              <a:solidFill>
                <a:prstClr val="black"/>
              </a:solidFill>
              <a:ea typeface="ＤＨＰ特太ゴシック体" pitchFamily="2" charset="-128"/>
            </a:endParaRPr>
          </a:p>
        </p:txBody>
      </p:sp>
      <p:sp>
        <p:nvSpPr>
          <p:cNvPr id="37" name="角丸四角形 36"/>
          <p:cNvSpPr/>
          <p:nvPr/>
        </p:nvSpPr>
        <p:spPr>
          <a:xfrm>
            <a:off x="5940152" y="5373216"/>
            <a:ext cx="2808312" cy="432048"/>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prstClr val="black"/>
                </a:solidFill>
                <a:ea typeface="ＤＨＰ特太ゴシック体" pitchFamily="2" charset="-128"/>
              </a:rPr>
              <a:t>サービス提供責任者</a:t>
            </a:r>
            <a:endParaRPr lang="ja-JP" altLang="en-US" dirty="0">
              <a:solidFill>
                <a:prstClr val="black"/>
              </a:solidFill>
              <a:ea typeface="ＤＨＰ特太ゴシック体" pitchFamily="2" charset="-128"/>
            </a:endParaRPr>
          </a:p>
        </p:txBody>
      </p:sp>
      <p:graphicFrame>
        <p:nvGraphicFramePr>
          <p:cNvPr id="41" name="表 40"/>
          <p:cNvGraphicFramePr>
            <a:graphicFrameLocks noGrp="1"/>
          </p:cNvGraphicFramePr>
          <p:nvPr/>
        </p:nvGraphicFramePr>
        <p:xfrm>
          <a:off x="683569" y="2708920"/>
          <a:ext cx="4980381" cy="1238234"/>
        </p:xfrm>
        <a:graphic>
          <a:graphicData uri="http://schemas.openxmlformats.org/drawingml/2006/table">
            <a:tbl>
              <a:tblPr firstRow="1" bandRow="1">
                <a:effectLst>
                  <a:innerShdw blurRad="114300">
                    <a:prstClr val="black"/>
                  </a:innerShdw>
                </a:effectLst>
                <a:tableStyleId>{5940675A-B579-460E-94D1-54222C63F5DA}</a:tableStyleId>
              </a:tblPr>
              <a:tblGrid>
                <a:gridCol w="1117770"/>
                <a:gridCol w="1000108"/>
                <a:gridCol w="1000108"/>
                <a:gridCol w="941280"/>
                <a:gridCol w="921115"/>
              </a:tblGrid>
              <a:tr h="267458">
                <a:tc gridSpan="5">
                  <a:txBody>
                    <a:bodyPr/>
                    <a:lstStyle/>
                    <a:p>
                      <a:pPr algn="ctr"/>
                      <a:r>
                        <a:rPr kumimoji="1" lang="ja-JP" altLang="en-US" sz="1400" dirty="0" smtClean="0"/>
                        <a:t>サービス管理責任者養成研修　（３日間）</a:t>
                      </a:r>
                      <a:endParaRPr kumimoji="1" lang="ja-JP" altLang="en-US" sz="1400" dirty="0"/>
                    </a:p>
                  </a:txBody>
                  <a:tcPr anchor="ctr">
                    <a:noFill/>
                  </a:tcPr>
                </a:tc>
                <a:tc hMerge="1">
                  <a:txBody>
                    <a:bodyPr/>
                    <a:lstStyle/>
                    <a:p>
                      <a:endParaRPr kumimoji="1" lang="ja-JP" altLang="en-US" dirty="0"/>
                    </a:p>
                  </a:txBody>
                  <a:tcPr>
                    <a:solidFill>
                      <a:schemeClr val="bg1"/>
                    </a:solidFill>
                  </a:tcPr>
                </a:tc>
                <a:tc hMerge="1">
                  <a:txBody>
                    <a:bodyPr/>
                    <a:lstStyle/>
                    <a:p>
                      <a:endParaRPr kumimoji="1" lang="ja-JP" altLang="en-US" dirty="0"/>
                    </a:p>
                  </a:txBody>
                  <a:tcPr>
                    <a:solidFill>
                      <a:schemeClr val="bg1"/>
                    </a:solidFill>
                  </a:tcPr>
                </a:tc>
                <a:tc hMerge="1">
                  <a:txBody>
                    <a:bodyPr/>
                    <a:lstStyle/>
                    <a:p>
                      <a:endParaRPr kumimoji="1" lang="ja-JP" altLang="en-US" dirty="0"/>
                    </a:p>
                  </a:txBody>
                  <a:tcPr>
                    <a:solidFill>
                      <a:schemeClr val="bg1"/>
                    </a:solidFill>
                  </a:tcPr>
                </a:tc>
                <a:tc hMerge="1">
                  <a:txBody>
                    <a:bodyPr/>
                    <a:lstStyle/>
                    <a:p>
                      <a:endParaRPr kumimoji="1" lang="ja-JP" altLang="en-US" dirty="0"/>
                    </a:p>
                  </a:txBody>
                  <a:tcPr>
                    <a:solidFill>
                      <a:schemeClr val="bg1"/>
                    </a:solidFill>
                  </a:tcPr>
                </a:tc>
              </a:tr>
              <a:tr h="267458">
                <a:tc gridSpan="5">
                  <a:txBody>
                    <a:bodyPr/>
                    <a:lstStyle/>
                    <a:p>
                      <a:pPr algn="ctr"/>
                      <a:r>
                        <a:rPr kumimoji="1" lang="ja-JP" altLang="en-US" sz="1050" dirty="0" smtClean="0"/>
                        <a:t>共　　　通　　　講　　　義　（理論編）</a:t>
                      </a:r>
                      <a:endParaRPr kumimoji="1" lang="ja-JP" altLang="en-US" sz="1050" dirty="0"/>
                    </a:p>
                  </a:txBody>
                  <a:tcPr anchor="ctr">
                    <a:noFill/>
                  </a:tcPr>
                </a:tc>
                <a:tc hMerge="1">
                  <a:txBody>
                    <a:bodyPr/>
                    <a:lstStyle/>
                    <a:p>
                      <a:pPr algn="ctr"/>
                      <a:endParaRPr kumimoji="1" lang="ja-JP" altLang="en-US" sz="1800" dirty="0"/>
                    </a:p>
                  </a:txBody>
                  <a:tcPr>
                    <a:solidFill>
                      <a:schemeClr val="bg1"/>
                    </a:solidFill>
                  </a:tcPr>
                </a:tc>
                <a:tc hMerge="1">
                  <a:txBody>
                    <a:bodyPr/>
                    <a:lstStyle/>
                    <a:p>
                      <a:pPr algn="ctr"/>
                      <a:endParaRPr kumimoji="1" lang="ja-JP" altLang="en-US" sz="1800" dirty="0"/>
                    </a:p>
                  </a:txBody>
                  <a:tcPr>
                    <a:solidFill>
                      <a:schemeClr val="bg1"/>
                    </a:solidFill>
                  </a:tcPr>
                </a:tc>
                <a:tc hMerge="1">
                  <a:txBody>
                    <a:bodyPr/>
                    <a:lstStyle/>
                    <a:p>
                      <a:pPr algn="ctr"/>
                      <a:endParaRPr kumimoji="1" lang="ja-JP" altLang="en-US" sz="1800" dirty="0"/>
                    </a:p>
                  </a:txBody>
                  <a:tcPr>
                    <a:solidFill>
                      <a:schemeClr val="bg1"/>
                    </a:solidFill>
                  </a:tcPr>
                </a:tc>
                <a:tc hMerge="1">
                  <a:txBody>
                    <a:bodyPr/>
                    <a:lstStyle/>
                    <a:p>
                      <a:pPr algn="ctr"/>
                      <a:endParaRPr kumimoji="1" lang="ja-JP" altLang="en-US" sz="1800" dirty="0"/>
                    </a:p>
                  </a:txBody>
                  <a:tcPr>
                    <a:solidFill>
                      <a:schemeClr val="bg1"/>
                    </a:solidFill>
                  </a:tcPr>
                </a:tc>
              </a:tr>
              <a:tr h="254496">
                <a:tc gridSpan="5">
                  <a:txBody>
                    <a:bodyPr/>
                    <a:lstStyle/>
                    <a:p>
                      <a:pPr algn="ctr"/>
                      <a:r>
                        <a:rPr kumimoji="1" lang="ja-JP" altLang="en-US" sz="1050" dirty="0" smtClean="0"/>
                        <a:t>分野別演習　（実践編）</a:t>
                      </a:r>
                      <a:endParaRPr kumimoji="1" lang="ja-JP" altLang="en-US" sz="1050" dirty="0"/>
                    </a:p>
                  </a:txBody>
                  <a:tcPr>
                    <a:noFill/>
                  </a:tcPr>
                </a:tc>
                <a:tc hMerge="1">
                  <a:txBody>
                    <a:bodyPr/>
                    <a:lstStyle/>
                    <a:p>
                      <a:pPr algn="ctr"/>
                      <a:endParaRPr kumimoji="1" lang="ja-JP" altLang="en-US" sz="1050" dirty="0"/>
                    </a:p>
                  </a:txBody>
                  <a:tcPr>
                    <a:solidFill>
                      <a:schemeClr val="bg1"/>
                    </a:solidFill>
                  </a:tcPr>
                </a:tc>
                <a:tc hMerge="1">
                  <a:txBody>
                    <a:bodyPr/>
                    <a:lstStyle/>
                    <a:p>
                      <a:pPr algn="ctr"/>
                      <a:endParaRPr kumimoji="1" lang="ja-JP" altLang="en-US" sz="1050" dirty="0"/>
                    </a:p>
                  </a:txBody>
                  <a:tcPr>
                    <a:solidFill>
                      <a:schemeClr val="bg1"/>
                    </a:solidFill>
                  </a:tcPr>
                </a:tc>
                <a:tc hMerge="1">
                  <a:txBody>
                    <a:bodyPr/>
                    <a:lstStyle/>
                    <a:p>
                      <a:pPr algn="ctr"/>
                      <a:endParaRPr kumimoji="1" lang="ja-JP" altLang="en-US" sz="1050" dirty="0"/>
                    </a:p>
                  </a:txBody>
                  <a:tcPr>
                    <a:solidFill>
                      <a:schemeClr val="bg1"/>
                    </a:solidFill>
                  </a:tcPr>
                </a:tc>
                <a:tc hMerge="1">
                  <a:txBody>
                    <a:bodyPr/>
                    <a:lstStyle/>
                    <a:p>
                      <a:endParaRPr lang="ja-JP" altLang="en-US" dirty="0"/>
                    </a:p>
                  </a:txBody>
                  <a:tcPr>
                    <a:solidFill>
                      <a:schemeClr val="bg1"/>
                    </a:solidFill>
                  </a:tcPr>
                </a:tc>
              </a:tr>
              <a:tr h="401187">
                <a:tc>
                  <a:txBody>
                    <a:bodyPr/>
                    <a:lstStyle/>
                    <a:p>
                      <a:pPr algn="ctr"/>
                      <a:r>
                        <a:rPr kumimoji="1" lang="ja-JP" altLang="en-US" sz="1050" dirty="0" smtClean="0"/>
                        <a:t>介護</a:t>
                      </a:r>
                      <a:endParaRPr kumimoji="1" lang="ja-JP" altLang="en-US" sz="1050" dirty="0"/>
                    </a:p>
                  </a:txBody>
                  <a:tcPr>
                    <a:noFill/>
                  </a:tcPr>
                </a:tc>
                <a:tc>
                  <a:txBody>
                    <a:bodyPr/>
                    <a:lstStyle/>
                    <a:p>
                      <a:pPr algn="ctr"/>
                      <a:r>
                        <a:rPr kumimoji="1" lang="ja-JP" altLang="en-US" sz="1050" dirty="0" smtClean="0"/>
                        <a:t>地域生活</a:t>
                      </a:r>
                      <a:endParaRPr kumimoji="1" lang="en-US" altLang="ja-JP" sz="1050" dirty="0" smtClean="0"/>
                    </a:p>
                    <a:p>
                      <a:pPr algn="ctr"/>
                      <a:r>
                        <a:rPr kumimoji="1" lang="ja-JP" altLang="en-US" sz="1050" dirty="0" smtClean="0"/>
                        <a:t>（身体）</a:t>
                      </a:r>
                      <a:endParaRPr kumimoji="1" lang="ja-JP" altLang="en-US" sz="1050" dirty="0"/>
                    </a:p>
                  </a:txBody>
                  <a:tcPr>
                    <a:noFill/>
                  </a:tcPr>
                </a:tc>
                <a:tc>
                  <a:txBody>
                    <a:bodyPr/>
                    <a:lstStyle/>
                    <a:p>
                      <a:pPr algn="ctr"/>
                      <a:r>
                        <a:rPr kumimoji="1" lang="ja-JP" altLang="en-US" sz="1050" dirty="0" smtClean="0"/>
                        <a:t>地域生活</a:t>
                      </a:r>
                      <a:endParaRPr kumimoji="1" lang="en-US" altLang="ja-JP" sz="1050" dirty="0" smtClean="0"/>
                    </a:p>
                    <a:p>
                      <a:pPr algn="ctr"/>
                      <a:r>
                        <a:rPr kumimoji="1" lang="ja-JP" altLang="en-US" sz="1050" dirty="0" smtClean="0"/>
                        <a:t>（知的・精神）</a:t>
                      </a:r>
                      <a:endParaRPr kumimoji="1" lang="ja-JP" altLang="en-US" sz="1050" dirty="0"/>
                    </a:p>
                  </a:txBody>
                  <a:tcPr>
                    <a:noFill/>
                  </a:tcPr>
                </a:tc>
                <a:tc>
                  <a:txBody>
                    <a:bodyPr/>
                    <a:lstStyle/>
                    <a:p>
                      <a:pPr algn="ctr"/>
                      <a:r>
                        <a:rPr kumimoji="1" lang="ja-JP" altLang="en-US" sz="1050" dirty="0" smtClean="0"/>
                        <a:t>就労</a:t>
                      </a:r>
                      <a:endParaRPr kumimoji="1" lang="ja-JP" altLang="en-US" sz="1050" dirty="0"/>
                    </a:p>
                  </a:txBody>
                  <a:tcPr>
                    <a:noFill/>
                  </a:tcPr>
                </a:tc>
                <a:tc>
                  <a:txBody>
                    <a:bodyPr/>
                    <a:lstStyle/>
                    <a:p>
                      <a:pPr algn="ctr"/>
                      <a:r>
                        <a:rPr kumimoji="1" lang="ja-JP" altLang="en-US" sz="1050" dirty="0" smtClean="0"/>
                        <a:t>児童</a:t>
                      </a:r>
                      <a:endParaRPr kumimoji="1" lang="ja-JP" altLang="en-US" sz="1050" dirty="0"/>
                    </a:p>
                  </a:txBody>
                  <a:tcPr>
                    <a:noFill/>
                  </a:tcPr>
                </a:tc>
              </a:tr>
            </a:tbl>
          </a:graphicData>
        </a:graphic>
      </p:graphicFrame>
      <p:sp>
        <p:nvSpPr>
          <p:cNvPr id="46" name="テキスト ボックス 45"/>
          <p:cNvSpPr txBox="1"/>
          <p:nvPr/>
        </p:nvSpPr>
        <p:spPr>
          <a:xfrm>
            <a:off x="2905334" y="3883394"/>
            <a:ext cx="415498" cy="369332"/>
          </a:xfrm>
          <a:prstGeom prst="rect">
            <a:avLst/>
          </a:prstGeom>
          <a:noFill/>
        </p:spPr>
        <p:txBody>
          <a:bodyPr wrap="none" rtlCol="0">
            <a:spAutoFit/>
          </a:bodyPr>
          <a:lstStyle/>
          <a:p>
            <a:r>
              <a:rPr lang="ja-JP" altLang="en-US" b="1" dirty="0" smtClean="0">
                <a:solidFill>
                  <a:srgbClr val="1F497D"/>
                </a:solidFill>
                <a:ea typeface="ＤＦ特太ゴシック体" pitchFamily="1" charset="-128"/>
              </a:rPr>
              <a:t>＋</a:t>
            </a:r>
            <a:endParaRPr lang="ja-JP" altLang="en-US" b="1" dirty="0">
              <a:solidFill>
                <a:srgbClr val="1F497D"/>
              </a:solidFill>
              <a:ea typeface="ＤＦ特太ゴシック体" pitchFamily="1" charset="-128"/>
            </a:endParaRPr>
          </a:p>
        </p:txBody>
      </p:sp>
      <p:sp>
        <p:nvSpPr>
          <p:cNvPr id="42" name="正方形/長方形 41"/>
          <p:cNvSpPr/>
          <p:nvPr/>
        </p:nvSpPr>
        <p:spPr>
          <a:xfrm>
            <a:off x="683568" y="4653150"/>
            <a:ext cx="4968552" cy="307777"/>
          </a:xfrm>
          <a:prstGeom prst="rect">
            <a:avLst/>
          </a:prstGeom>
          <a:solidFill>
            <a:schemeClr val="bg1"/>
          </a:solidFill>
          <a:ln>
            <a:solidFill>
              <a:schemeClr val="tx1"/>
            </a:solidFill>
          </a:ln>
        </p:spPr>
        <p:txBody>
          <a:bodyPr wrap="square">
            <a:spAutoFit/>
          </a:bodyPr>
          <a:lstStyle/>
          <a:p>
            <a:pPr algn="ctr"/>
            <a:r>
              <a:rPr lang="ja-JP" altLang="en-US" sz="1400" dirty="0" smtClean="0">
                <a:solidFill>
                  <a:prstClr val="black"/>
                </a:solidFill>
              </a:rPr>
              <a:t>相談支援従事者初任者研修（講義部分・</a:t>
            </a:r>
            <a:r>
              <a:rPr lang="en-US" altLang="ja-JP" sz="1400" dirty="0" smtClean="0">
                <a:solidFill>
                  <a:prstClr val="black"/>
                </a:solidFill>
              </a:rPr>
              <a:t>11.5</a:t>
            </a:r>
            <a:r>
              <a:rPr lang="ja-JP" altLang="en-US" sz="1400" dirty="0" smtClean="0">
                <a:solidFill>
                  <a:prstClr val="black"/>
                </a:solidFill>
              </a:rPr>
              <a:t>時間）</a:t>
            </a:r>
            <a:endParaRPr lang="ja-JP" altLang="en-US" sz="1400" dirty="0">
              <a:solidFill>
                <a:prstClr val="black"/>
              </a:solidFill>
            </a:endParaRPr>
          </a:p>
        </p:txBody>
      </p:sp>
      <p:sp>
        <p:nvSpPr>
          <p:cNvPr id="44" name="正方形/長方形 43"/>
          <p:cNvSpPr/>
          <p:nvPr/>
        </p:nvSpPr>
        <p:spPr>
          <a:xfrm>
            <a:off x="395536" y="692696"/>
            <a:ext cx="1152128" cy="360040"/>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smtClean="0">
                <a:solidFill>
                  <a:prstClr val="black"/>
                </a:solidFill>
              </a:rPr>
              <a:t>【</a:t>
            </a:r>
            <a:r>
              <a:rPr lang="ja-JP" altLang="en-US" sz="1600" b="1" dirty="0" smtClean="0">
                <a:solidFill>
                  <a:prstClr val="black"/>
                </a:solidFill>
              </a:rPr>
              <a:t>現状</a:t>
            </a:r>
            <a:r>
              <a:rPr lang="en-US" altLang="ja-JP" sz="1600" dirty="0" smtClean="0">
                <a:solidFill>
                  <a:prstClr val="black"/>
                </a:solidFill>
              </a:rPr>
              <a:t>】</a:t>
            </a:r>
            <a:endParaRPr lang="ja-JP" altLang="en-US" sz="1600" dirty="0">
              <a:solidFill>
                <a:prstClr val="black"/>
              </a:solidFill>
            </a:endParaRPr>
          </a:p>
        </p:txBody>
      </p:sp>
      <p:sp>
        <p:nvSpPr>
          <p:cNvPr id="45" name="正方形/長方形 44"/>
          <p:cNvSpPr/>
          <p:nvPr/>
        </p:nvSpPr>
        <p:spPr>
          <a:xfrm>
            <a:off x="323528" y="620688"/>
            <a:ext cx="8574812" cy="568863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3" name="正方形/長方形 42"/>
          <p:cNvSpPr/>
          <p:nvPr/>
        </p:nvSpPr>
        <p:spPr>
          <a:xfrm>
            <a:off x="683568" y="2708920"/>
            <a:ext cx="4968552" cy="12241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7" name="正方形/長方形 46"/>
          <p:cNvSpPr/>
          <p:nvPr/>
        </p:nvSpPr>
        <p:spPr>
          <a:xfrm>
            <a:off x="683568" y="2708920"/>
            <a:ext cx="4968552" cy="28803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8" name="角丸四角形 47"/>
          <p:cNvSpPr/>
          <p:nvPr/>
        </p:nvSpPr>
        <p:spPr>
          <a:xfrm>
            <a:off x="7308304" y="1052736"/>
            <a:ext cx="1512168" cy="648072"/>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smtClean="0">
              <a:solidFill>
                <a:prstClr val="black"/>
              </a:solidFill>
              <a:ea typeface="ＤＨＰ特太ゴシック体" pitchFamily="2" charset="-128"/>
            </a:endParaRPr>
          </a:p>
          <a:p>
            <a:r>
              <a:rPr lang="ja-JP" altLang="en-US" sz="1600" dirty="0" smtClean="0">
                <a:solidFill>
                  <a:prstClr val="black"/>
                </a:solidFill>
                <a:ea typeface="ＤＨＰ特太ゴシック体" pitchFamily="2" charset="-128"/>
              </a:rPr>
              <a:t>その他の訪問系ヘルパー</a:t>
            </a:r>
            <a:endParaRPr lang="en-US" altLang="ja-JP" sz="1600" dirty="0" smtClean="0">
              <a:solidFill>
                <a:prstClr val="black"/>
              </a:solidFill>
              <a:ea typeface="ＤＨＰ特太ゴシック体" pitchFamily="2" charset="-128"/>
            </a:endParaRPr>
          </a:p>
          <a:p>
            <a:pPr algn="ctr"/>
            <a:endParaRPr lang="en-US" altLang="ja-JP" dirty="0" smtClean="0">
              <a:solidFill>
                <a:prstClr val="black"/>
              </a:solidFill>
              <a:ea typeface="ＤＨＰ特太ゴシック体" pitchFamily="2" charset="-128"/>
            </a:endParaRPr>
          </a:p>
        </p:txBody>
      </p:sp>
      <p:sp>
        <p:nvSpPr>
          <p:cNvPr id="49" name="下矢印 48"/>
          <p:cNvSpPr/>
          <p:nvPr/>
        </p:nvSpPr>
        <p:spPr>
          <a:xfrm>
            <a:off x="7956382" y="1700808"/>
            <a:ext cx="360040" cy="3672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0" name="テキスト ボックス 49"/>
          <p:cNvSpPr txBox="1"/>
          <p:nvPr/>
        </p:nvSpPr>
        <p:spPr>
          <a:xfrm>
            <a:off x="8244408" y="3356992"/>
            <a:ext cx="648072" cy="738664"/>
          </a:xfrm>
          <a:prstGeom prst="rect">
            <a:avLst/>
          </a:prstGeom>
          <a:noFill/>
        </p:spPr>
        <p:txBody>
          <a:bodyPr wrap="square" rtlCol="0">
            <a:spAutoFit/>
          </a:bodyPr>
          <a:lstStyle/>
          <a:p>
            <a:r>
              <a:rPr lang="ja-JP" altLang="en-US" sz="1050" dirty="0" smtClean="0">
                <a:solidFill>
                  <a:prstClr val="black"/>
                </a:solidFill>
              </a:rPr>
              <a:t>一定の</a:t>
            </a:r>
            <a:endParaRPr lang="en-US" altLang="ja-JP" sz="1050" dirty="0" smtClean="0">
              <a:solidFill>
                <a:prstClr val="black"/>
              </a:solidFill>
            </a:endParaRPr>
          </a:p>
          <a:p>
            <a:r>
              <a:rPr lang="ja-JP" altLang="en-US" sz="1050" dirty="0" smtClean="0">
                <a:solidFill>
                  <a:prstClr val="black"/>
                </a:solidFill>
              </a:rPr>
              <a:t>実務経</a:t>
            </a:r>
            <a:endParaRPr lang="en-US" altLang="ja-JP" sz="1050" dirty="0" smtClean="0">
              <a:solidFill>
                <a:prstClr val="black"/>
              </a:solidFill>
            </a:endParaRPr>
          </a:p>
          <a:p>
            <a:r>
              <a:rPr lang="ja-JP" altLang="en-US" sz="1050" dirty="0" smtClean="0">
                <a:solidFill>
                  <a:prstClr val="black"/>
                </a:solidFill>
              </a:rPr>
              <a:t>験等</a:t>
            </a:r>
            <a:endParaRPr lang="en-US" altLang="ja-JP" sz="1050" dirty="0" smtClean="0">
              <a:solidFill>
                <a:prstClr val="black"/>
              </a:solidFill>
            </a:endParaRPr>
          </a:p>
          <a:p>
            <a:endParaRPr lang="ja-JP" altLang="en-US" sz="1050" dirty="0">
              <a:solidFill>
                <a:prstClr val="black"/>
              </a:solidFill>
            </a:endParaRPr>
          </a:p>
        </p:txBody>
      </p:sp>
      <p:sp>
        <p:nvSpPr>
          <p:cNvPr id="51" name="テキスト ボックス 50"/>
          <p:cNvSpPr txBox="1"/>
          <p:nvPr/>
        </p:nvSpPr>
        <p:spPr>
          <a:xfrm>
            <a:off x="755578" y="1844825"/>
            <a:ext cx="7920880" cy="307777"/>
          </a:xfrm>
          <a:prstGeom prst="rect">
            <a:avLst/>
          </a:prstGeom>
          <a:solidFill>
            <a:schemeClr val="bg1"/>
          </a:solidFill>
          <a:ln>
            <a:solidFill>
              <a:schemeClr val="tx1"/>
            </a:solidFill>
            <a:prstDash val="dash"/>
          </a:ln>
        </p:spPr>
        <p:txBody>
          <a:bodyPr wrap="square" rtlCol="0">
            <a:spAutoFit/>
          </a:bodyPr>
          <a:lstStyle/>
          <a:p>
            <a:pPr algn="ctr"/>
            <a:r>
              <a:rPr lang="ja-JP" altLang="en-US" sz="1400" dirty="0" smtClean="0">
                <a:solidFill>
                  <a:prstClr val="black"/>
                </a:solidFill>
              </a:rPr>
              <a:t>強度行動障害を有する者に対する支援者研修なし</a:t>
            </a:r>
            <a:endParaRPr lang="ja-JP" altLang="en-US" sz="1400" dirty="0">
              <a:solidFill>
                <a:prstClr val="black"/>
              </a:solidFill>
            </a:endParaRPr>
          </a:p>
        </p:txBody>
      </p:sp>
      <p:sp>
        <p:nvSpPr>
          <p:cNvPr id="34" name="正方形/長方形 33"/>
          <p:cNvSpPr/>
          <p:nvPr/>
        </p:nvSpPr>
        <p:spPr>
          <a:xfrm>
            <a:off x="428732" y="116632"/>
            <a:ext cx="2919139" cy="360040"/>
          </a:xfrm>
          <a:prstGeom prst="rect">
            <a:avLst/>
          </a:prstGeom>
          <a:noFill/>
          <a:ln w="158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smtClean="0">
                <a:solidFill>
                  <a:prstClr val="black"/>
                </a:solidFill>
              </a:rPr>
              <a:t>【</a:t>
            </a:r>
            <a:r>
              <a:rPr lang="ja-JP" altLang="en-US" sz="1600" b="1" dirty="0" smtClean="0">
                <a:solidFill>
                  <a:prstClr val="black"/>
                </a:solidFill>
              </a:rPr>
              <a:t>参考（平成</a:t>
            </a:r>
            <a:r>
              <a:rPr lang="ja-JP" altLang="en-US" sz="1600" b="1" dirty="0">
                <a:solidFill>
                  <a:prstClr val="black"/>
                </a:solidFill>
              </a:rPr>
              <a:t>２４</a:t>
            </a:r>
            <a:r>
              <a:rPr lang="ja-JP" altLang="en-US" sz="1600" b="1" dirty="0" smtClean="0">
                <a:solidFill>
                  <a:prstClr val="black"/>
                </a:solidFill>
              </a:rPr>
              <a:t>年度）</a:t>
            </a:r>
            <a:r>
              <a:rPr lang="en-US" altLang="ja-JP" sz="1600" dirty="0" smtClean="0">
                <a:solidFill>
                  <a:prstClr val="black"/>
                </a:solidFill>
              </a:rPr>
              <a:t>】</a:t>
            </a:r>
            <a:endParaRPr lang="ja-JP" altLang="en-US" sz="1600" dirty="0">
              <a:solidFill>
                <a:prstClr val="black"/>
              </a:solidFill>
            </a:endParaRPr>
          </a:p>
        </p:txBody>
      </p:sp>
      <p:sp>
        <p:nvSpPr>
          <p:cNvPr id="2" name="スライド番号プレースホルダー 1"/>
          <p:cNvSpPr>
            <a:spLocks noGrp="1"/>
          </p:cNvSpPr>
          <p:nvPr>
            <p:ph type="sldNum" sz="quarter" idx="12"/>
          </p:nvPr>
        </p:nvSpPr>
        <p:spPr>
          <a:xfrm>
            <a:off x="7010400" y="6492889"/>
            <a:ext cx="2133600" cy="365125"/>
          </a:xfrm>
        </p:spPr>
        <p:txBody>
          <a:bodyPr/>
          <a:lstStyle/>
          <a:p>
            <a:fld id="{40293E28-7FBB-4948-AB75-A42B12F500CE}" type="slidenum">
              <a:rPr lang="ja-JP" altLang="en-US" smtClean="0">
                <a:solidFill>
                  <a:prstClr val="black">
                    <a:tint val="75000"/>
                  </a:prstClr>
                </a:solidFill>
              </a:rPr>
              <a:pPr/>
              <a:t>19</a:t>
            </a:fld>
            <a:endParaRPr lang="ja-JP" altLang="en-US">
              <a:solidFill>
                <a:prstClr val="black">
                  <a:tint val="75000"/>
                </a:prstClr>
              </a:solidFill>
            </a:endParaRPr>
          </a:p>
        </p:txBody>
      </p:sp>
    </p:spTree>
    <p:extLst>
      <p:ext uri="{BB962C8B-B14F-4D97-AF65-F5344CB8AC3E}">
        <p14:creationId xmlns:p14="http://schemas.microsoft.com/office/powerpoint/2010/main" val="4534738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70338" y="76200"/>
            <a:ext cx="4141622"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spcBef>
                <a:spcPct val="0"/>
              </a:spcBef>
              <a:spcAft>
                <a:spcPct val="0"/>
              </a:spcAft>
            </a:pPr>
            <a:r>
              <a:rPr lang="ja-JP" altLang="en-US" sz="2400" b="1" dirty="0">
                <a:solidFill>
                  <a:prstClr val="white"/>
                </a:solidFill>
              </a:rPr>
              <a:t>６</a:t>
            </a:r>
            <a:r>
              <a:rPr lang="ja-JP" altLang="en-US" sz="2400" b="1" dirty="0" smtClean="0">
                <a:solidFill>
                  <a:prstClr val="white"/>
                </a:solidFill>
              </a:rPr>
              <a:t>．今年度の研修のポイント</a:t>
            </a:r>
            <a:endParaRPr lang="en-US" altLang="ja-JP" sz="2400" b="1" dirty="0" smtClean="0">
              <a:solidFill>
                <a:prstClr val="white"/>
              </a:solidFill>
            </a:endParaRPr>
          </a:p>
        </p:txBody>
      </p:sp>
      <p:sp>
        <p:nvSpPr>
          <p:cNvPr id="3" name="テキスト ボックス 2"/>
          <p:cNvSpPr txBox="1"/>
          <p:nvPr/>
        </p:nvSpPr>
        <p:spPr>
          <a:xfrm>
            <a:off x="179512" y="980728"/>
            <a:ext cx="8712968" cy="527067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lnSpc>
                <a:spcPts val="2700"/>
              </a:lnSpc>
            </a:pPr>
            <a:r>
              <a:rPr lang="ja-JP" altLang="en-US" sz="2750" dirty="0" smtClean="0">
                <a:latin typeface="HGP創英角ｺﾞｼｯｸUB" pitchFamily="50" charset="-128"/>
                <a:ea typeface="HGP創英角ｺﾞｼｯｸUB" pitchFamily="50" charset="-128"/>
              </a:rPr>
              <a:t>障害者福祉施設従事者等による障害者虐待防止の徹底</a:t>
            </a:r>
            <a:endParaRPr lang="en-US" altLang="ja-JP" sz="2750" dirty="0" smtClean="0">
              <a:latin typeface="HGP創英角ｺﾞｼｯｸUB" pitchFamily="50" charset="-128"/>
              <a:ea typeface="HGP創英角ｺﾞｼｯｸUB" pitchFamily="50" charset="-128"/>
            </a:endParaRPr>
          </a:p>
          <a:p>
            <a:endParaRPr lang="en-US" altLang="ja-JP" sz="2600" dirty="0" smtClean="0">
              <a:latin typeface="HGP創英角ｺﾞｼｯｸUB" pitchFamily="50" charset="-128"/>
              <a:ea typeface="HGP創英角ｺﾞｼｯｸUB" pitchFamily="50" charset="-128"/>
            </a:endParaRPr>
          </a:p>
          <a:p>
            <a:r>
              <a:rPr lang="ja-JP" altLang="en-US" sz="2400" dirty="0"/>
              <a:t>　</a:t>
            </a:r>
            <a:r>
              <a:rPr lang="ja-JP" altLang="en-US" sz="2400" dirty="0">
                <a:solidFill>
                  <a:srgbClr val="FF0000"/>
                </a:solidFill>
              </a:rPr>
              <a:t>（１</a:t>
            </a:r>
            <a:r>
              <a:rPr lang="ja-JP" altLang="en-US" sz="2400" dirty="0" smtClean="0">
                <a:solidFill>
                  <a:srgbClr val="FF0000"/>
                </a:solidFill>
              </a:rPr>
              <a:t>）管理者の虐待防止研修受講を徹底</a:t>
            </a:r>
            <a:endParaRPr lang="en-US" altLang="ja-JP" sz="2400" dirty="0" smtClean="0">
              <a:solidFill>
                <a:srgbClr val="FF0000"/>
              </a:solidFill>
            </a:endParaRPr>
          </a:p>
          <a:p>
            <a:r>
              <a:rPr lang="ja-JP" altLang="en-US" sz="2400" dirty="0"/>
              <a:t>　</a:t>
            </a:r>
            <a:r>
              <a:rPr lang="ja-JP" altLang="en-US" sz="2400" dirty="0" smtClean="0"/>
              <a:t>　　・都道府県で研修未受講の施設・事業所の管理者を把握</a:t>
            </a:r>
            <a:endParaRPr lang="en-US" altLang="ja-JP" sz="2400" dirty="0" smtClean="0"/>
          </a:p>
          <a:p>
            <a:r>
              <a:rPr lang="ja-JP" altLang="en-US" sz="2400" dirty="0"/>
              <a:t>　</a:t>
            </a:r>
            <a:r>
              <a:rPr lang="ja-JP" altLang="en-US" sz="2400" dirty="0" smtClean="0"/>
              <a:t>　　・研修未受講の管理者に対する受講勧奨</a:t>
            </a:r>
            <a:endParaRPr lang="en-US" altLang="ja-JP" sz="2400" dirty="0" smtClean="0"/>
          </a:p>
          <a:p>
            <a:r>
              <a:rPr kumimoji="1" lang="ja-JP" altLang="en-US" sz="2400" dirty="0"/>
              <a:t>　</a:t>
            </a:r>
            <a:r>
              <a:rPr lang="ja-JP" altLang="en-US" sz="2400" dirty="0">
                <a:solidFill>
                  <a:srgbClr val="FF0000"/>
                </a:solidFill>
              </a:rPr>
              <a:t>（２）</a:t>
            </a:r>
            <a:r>
              <a:rPr kumimoji="1" lang="ja-JP" altLang="en-US" sz="2400" dirty="0" smtClean="0">
                <a:solidFill>
                  <a:srgbClr val="FF0000"/>
                </a:solidFill>
              </a:rPr>
              <a:t>虐待防止に対する組織的な取り組み強化</a:t>
            </a:r>
            <a:endParaRPr kumimoji="1" lang="en-US" altLang="ja-JP" sz="2400" dirty="0" smtClean="0">
              <a:solidFill>
                <a:srgbClr val="FF0000"/>
              </a:solidFill>
            </a:endParaRPr>
          </a:p>
          <a:p>
            <a:r>
              <a:rPr lang="ja-JP" altLang="en-US" sz="2400" dirty="0"/>
              <a:t>　</a:t>
            </a:r>
            <a:r>
              <a:rPr lang="ja-JP" altLang="en-US" sz="2400" dirty="0" smtClean="0"/>
              <a:t>　　・虐待防止委員会の設置推奨</a:t>
            </a:r>
            <a:endParaRPr lang="en-US" altLang="ja-JP" sz="2400" dirty="0" smtClean="0"/>
          </a:p>
          <a:p>
            <a:r>
              <a:rPr kumimoji="1" lang="ja-JP" altLang="en-US" sz="2400" dirty="0"/>
              <a:t>　</a:t>
            </a:r>
            <a:r>
              <a:rPr kumimoji="1" lang="ja-JP" altLang="en-US" sz="2400" dirty="0" smtClean="0"/>
              <a:t>　　・虐待防止マネジャーコース受講者は伝達研修</a:t>
            </a:r>
            <a:r>
              <a:rPr lang="ja-JP" altLang="en-US" sz="2400" dirty="0" smtClean="0"/>
              <a:t>用冊子を用い</a:t>
            </a:r>
            <a:endParaRPr lang="en-US" altLang="ja-JP" sz="2400" dirty="0" smtClean="0"/>
          </a:p>
          <a:p>
            <a:r>
              <a:rPr lang="ja-JP" altLang="en-US" sz="2400" dirty="0" smtClean="0"/>
              <a:t>　　　　た伝達研修の</a:t>
            </a:r>
            <a:r>
              <a:rPr kumimoji="1" lang="ja-JP" altLang="en-US" sz="2400" dirty="0" smtClean="0"/>
              <a:t>実施を</a:t>
            </a:r>
            <a:r>
              <a:rPr lang="ja-JP" altLang="en-US" sz="2400" dirty="0" smtClean="0"/>
              <a:t>都道府県に報告（確実な実施）</a:t>
            </a:r>
            <a:endParaRPr lang="en-US" altLang="ja-JP" sz="2400" dirty="0" smtClean="0"/>
          </a:p>
          <a:p>
            <a:r>
              <a:rPr kumimoji="1" lang="ja-JP" altLang="en-US" sz="2400" dirty="0"/>
              <a:t>　</a:t>
            </a:r>
            <a:r>
              <a:rPr kumimoji="1" lang="ja-JP" altLang="en-US" sz="2400" dirty="0" smtClean="0">
                <a:solidFill>
                  <a:srgbClr val="FF0000"/>
                </a:solidFill>
              </a:rPr>
              <a:t>（３）都道府県、市町村職員の聞き取り調査技術の強化</a:t>
            </a:r>
            <a:endParaRPr kumimoji="1" lang="en-US" altLang="ja-JP" sz="2400" dirty="0" smtClean="0">
              <a:solidFill>
                <a:srgbClr val="FF0000"/>
              </a:solidFill>
            </a:endParaRPr>
          </a:p>
          <a:p>
            <a:r>
              <a:rPr lang="ja-JP" altLang="en-US" sz="2400" dirty="0"/>
              <a:t>　</a:t>
            </a:r>
            <a:r>
              <a:rPr lang="ja-JP" altLang="en-US" sz="2400" dirty="0" smtClean="0"/>
              <a:t>　　・虐待の被害者や目撃者に対する面接技術の向上</a:t>
            </a:r>
            <a:endParaRPr lang="en-US" altLang="ja-JP" sz="2400" dirty="0" smtClean="0"/>
          </a:p>
          <a:p>
            <a:r>
              <a:rPr kumimoji="1" lang="ja-JP" altLang="en-US" sz="2400" dirty="0" smtClean="0"/>
              <a:t>　</a:t>
            </a:r>
            <a:r>
              <a:rPr kumimoji="1" lang="ja-JP" altLang="en-US" sz="2400" dirty="0" smtClean="0">
                <a:solidFill>
                  <a:srgbClr val="FF0000"/>
                </a:solidFill>
              </a:rPr>
              <a:t>（４）市町村・都道府県マニュアル、施設・事業所の手引き改訂</a:t>
            </a:r>
            <a:endParaRPr kumimoji="1" lang="en-US" altLang="ja-JP" sz="2400" dirty="0" smtClean="0">
              <a:solidFill>
                <a:srgbClr val="FF0000"/>
              </a:solidFill>
            </a:endParaRPr>
          </a:p>
          <a:p>
            <a:r>
              <a:rPr lang="ja-JP" altLang="en-US" sz="2400" dirty="0"/>
              <a:t>　</a:t>
            </a:r>
            <a:r>
              <a:rPr lang="ja-JP" altLang="en-US" sz="2400" dirty="0" smtClean="0"/>
              <a:t>　　・関連施策の改訂等の反映</a:t>
            </a:r>
            <a:endParaRPr lang="en-US" altLang="ja-JP" sz="2400" dirty="0" smtClean="0"/>
          </a:p>
          <a:p>
            <a:r>
              <a:rPr lang="ja-JP" altLang="en-US" sz="2400" dirty="0"/>
              <a:t>　</a:t>
            </a:r>
            <a:r>
              <a:rPr lang="ja-JP" altLang="en-US" sz="2400" dirty="0" smtClean="0"/>
              <a:t>　　・深刻な虐待事案の検証委員会報告書の教訓を反映</a:t>
            </a:r>
            <a:endParaRPr kumimoji="1" lang="en-US" altLang="ja-JP" sz="2400" dirty="0" smtClean="0"/>
          </a:p>
        </p:txBody>
      </p:sp>
      <p:sp>
        <p:nvSpPr>
          <p:cNvPr id="4" name="角丸四角形 3"/>
          <p:cNvSpPr/>
          <p:nvPr/>
        </p:nvSpPr>
        <p:spPr>
          <a:xfrm>
            <a:off x="5148064" y="0"/>
            <a:ext cx="3744416" cy="620688"/>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dirty="0" smtClean="0"/>
              <a:t>研修テキスト　</a:t>
            </a:r>
            <a:r>
              <a:rPr lang="en-US" altLang="ja-JP" sz="3200" b="1" dirty="0" smtClean="0"/>
              <a:t>P.14</a:t>
            </a:r>
            <a:endParaRPr kumimoji="1" lang="ja-JP" altLang="en-US" sz="32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下矢印 64"/>
          <p:cNvSpPr/>
          <p:nvPr/>
        </p:nvSpPr>
        <p:spPr>
          <a:xfrm>
            <a:off x="7166334" y="2541569"/>
            <a:ext cx="432048" cy="34881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2" name="右矢印 61"/>
          <p:cNvSpPr/>
          <p:nvPr/>
        </p:nvSpPr>
        <p:spPr>
          <a:xfrm>
            <a:off x="1470358" y="2127747"/>
            <a:ext cx="32604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3" name="正方形/長方形 42"/>
          <p:cNvSpPr/>
          <p:nvPr/>
        </p:nvSpPr>
        <p:spPr>
          <a:xfrm>
            <a:off x="683568" y="4005064"/>
            <a:ext cx="5184576" cy="1224136"/>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4" name="右矢印 33"/>
          <p:cNvSpPr/>
          <p:nvPr/>
        </p:nvSpPr>
        <p:spPr>
          <a:xfrm>
            <a:off x="1383861" y="2868943"/>
            <a:ext cx="43204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0" name="下矢印 39"/>
          <p:cNvSpPr/>
          <p:nvPr/>
        </p:nvSpPr>
        <p:spPr>
          <a:xfrm>
            <a:off x="6216760" y="1643862"/>
            <a:ext cx="432048" cy="43204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8" name="下矢印 17"/>
          <p:cNvSpPr/>
          <p:nvPr/>
        </p:nvSpPr>
        <p:spPr>
          <a:xfrm>
            <a:off x="2663788" y="1662894"/>
            <a:ext cx="504056" cy="2304256"/>
          </a:xfrm>
          <a:prstGeom prst="downArrow">
            <a:avLst>
              <a:gd name="adj1" fmla="val 50000"/>
              <a:gd name="adj2" fmla="val 386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8" name="下矢印 37"/>
          <p:cNvSpPr/>
          <p:nvPr/>
        </p:nvSpPr>
        <p:spPr>
          <a:xfrm>
            <a:off x="3866713" y="1656287"/>
            <a:ext cx="432048" cy="23299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9" name="下矢印 38"/>
          <p:cNvSpPr/>
          <p:nvPr/>
        </p:nvSpPr>
        <p:spPr>
          <a:xfrm>
            <a:off x="5067194" y="1608489"/>
            <a:ext cx="504056" cy="2347043"/>
          </a:xfrm>
          <a:prstGeom prst="downArrow">
            <a:avLst>
              <a:gd name="adj1" fmla="val 50000"/>
              <a:gd name="adj2" fmla="val 386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0" name="下矢印 19"/>
          <p:cNvSpPr/>
          <p:nvPr/>
        </p:nvSpPr>
        <p:spPr>
          <a:xfrm>
            <a:off x="2915822" y="5517246"/>
            <a:ext cx="504056" cy="538017"/>
          </a:xfrm>
          <a:prstGeom prst="downArrow">
            <a:avLst>
              <a:gd name="adj1" fmla="val 50000"/>
              <a:gd name="adj2" fmla="val 348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6" name="テキスト ボックス 25"/>
          <p:cNvSpPr txBox="1"/>
          <p:nvPr/>
        </p:nvSpPr>
        <p:spPr>
          <a:xfrm>
            <a:off x="6460107" y="4091227"/>
            <a:ext cx="513474" cy="1732031"/>
          </a:xfrm>
          <a:prstGeom prst="rect">
            <a:avLst/>
          </a:prstGeom>
          <a:noFill/>
        </p:spPr>
        <p:txBody>
          <a:bodyPr vert="eaVert" wrap="square" rtlCol="0">
            <a:spAutoFit/>
          </a:bodyPr>
          <a:lstStyle/>
          <a:p>
            <a:r>
              <a:rPr lang="ja-JP" altLang="en-US" sz="1050" dirty="0" smtClean="0">
                <a:solidFill>
                  <a:prstClr val="black"/>
                </a:solidFill>
              </a:rPr>
              <a:t>実務経験計</a:t>
            </a:r>
            <a:r>
              <a:rPr lang="en-US" altLang="ja-JP" sz="1050" dirty="0" smtClean="0">
                <a:solidFill>
                  <a:prstClr val="black"/>
                </a:solidFill>
              </a:rPr>
              <a:t>5</a:t>
            </a:r>
            <a:r>
              <a:rPr lang="ja-JP" altLang="en-US" sz="1050" dirty="0" smtClean="0">
                <a:solidFill>
                  <a:prstClr val="black"/>
                </a:solidFill>
              </a:rPr>
              <a:t>年以上</a:t>
            </a:r>
            <a:endParaRPr lang="en-US" altLang="ja-JP" sz="1050" dirty="0" smtClean="0">
              <a:solidFill>
                <a:prstClr val="black"/>
              </a:solidFill>
            </a:endParaRPr>
          </a:p>
          <a:p>
            <a:r>
              <a:rPr lang="ja-JP" altLang="en-US" sz="1050" dirty="0" smtClean="0">
                <a:solidFill>
                  <a:prstClr val="black"/>
                </a:solidFill>
              </a:rPr>
              <a:t>（経過措置により</a:t>
            </a:r>
            <a:r>
              <a:rPr lang="en-US" altLang="ja-JP" sz="1050" dirty="0" smtClean="0">
                <a:solidFill>
                  <a:prstClr val="black"/>
                </a:solidFill>
              </a:rPr>
              <a:t>3</a:t>
            </a:r>
            <a:r>
              <a:rPr lang="ja-JP" altLang="en-US" sz="1050" dirty="0" smtClean="0">
                <a:solidFill>
                  <a:prstClr val="black"/>
                </a:solidFill>
              </a:rPr>
              <a:t>年以上）</a:t>
            </a:r>
            <a:endParaRPr lang="ja-JP" altLang="en-US" sz="1050" dirty="0">
              <a:solidFill>
                <a:prstClr val="black"/>
              </a:solidFill>
            </a:endParaRPr>
          </a:p>
        </p:txBody>
      </p:sp>
      <p:sp>
        <p:nvSpPr>
          <p:cNvPr id="35" name="角丸四角形 34"/>
          <p:cNvSpPr/>
          <p:nvPr/>
        </p:nvSpPr>
        <p:spPr>
          <a:xfrm>
            <a:off x="675184" y="6093309"/>
            <a:ext cx="5196676" cy="504055"/>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prstClr val="black"/>
                </a:solidFill>
                <a:ea typeface="ＤＨＰ特太ゴシック体" pitchFamily="2" charset="-128"/>
              </a:rPr>
              <a:t>サービス管理責任者</a:t>
            </a:r>
            <a:endParaRPr lang="en-US" altLang="ja-JP" sz="1400" dirty="0">
              <a:solidFill>
                <a:prstClr val="black"/>
              </a:solidFill>
              <a:ea typeface="ＤＨＰ特太ゴシック体" pitchFamily="2" charset="-128"/>
            </a:endParaRPr>
          </a:p>
          <a:p>
            <a:r>
              <a:rPr lang="en-US" altLang="ja-JP" sz="900" dirty="0" smtClean="0">
                <a:solidFill>
                  <a:prstClr val="black"/>
                </a:solidFill>
                <a:latin typeface="ＭＳ Ｐゴシック"/>
              </a:rPr>
              <a:t>※</a:t>
            </a:r>
            <a:r>
              <a:rPr lang="ja-JP" altLang="en-US" sz="900" dirty="0">
                <a:solidFill>
                  <a:prstClr val="black"/>
                </a:solidFill>
                <a:latin typeface="ＭＳ Ｐゴシック"/>
              </a:rPr>
              <a:t>行動障害を有する者に対応する</a:t>
            </a:r>
            <a:r>
              <a:rPr lang="ja-JP" altLang="en-US" sz="900" dirty="0" smtClean="0">
                <a:solidFill>
                  <a:prstClr val="black"/>
                </a:solidFill>
                <a:latin typeface="ＭＳ Ｐゴシック"/>
              </a:rPr>
              <a:t>事業所のサービス管理責任者及びサービス管理責任者養成研修を　</a:t>
            </a:r>
            <a:endParaRPr lang="en-US" altLang="ja-JP" sz="900" dirty="0" smtClean="0">
              <a:solidFill>
                <a:prstClr val="black"/>
              </a:solidFill>
              <a:latin typeface="ＭＳ Ｐゴシック"/>
            </a:endParaRPr>
          </a:p>
          <a:p>
            <a:r>
              <a:rPr lang="ja-JP" altLang="en-US" sz="900" dirty="0">
                <a:solidFill>
                  <a:prstClr val="black"/>
                </a:solidFill>
                <a:latin typeface="ＭＳ Ｐゴシック"/>
              </a:rPr>
              <a:t>　</a:t>
            </a:r>
            <a:r>
              <a:rPr lang="ja-JP" altLang="en-US" sz="900" dirty="0" smtClean="0">
                <a:solidFill>
                  <a:prstClr val="black"/>
                </a:solidFill>
                <a:latin typeface="ＭＳ Ｐゴシック"/>
              </a:rPr>
              <a:t>　受講しようとする者は、強度行動障害支援者養成研修を受講することが望ましい。</a:t>
            </a:r>
            <a:endParaRPr lang="ja-JP" altLang="en-US" sz="900" dirty="0">
              <a:solidFill>
                <a:prstClr val="black"/>
              </a:solidFill>
              <a:latin typeface="ＭＳ Ｐゴシック"/>
            </a:endParaRPr>
          </a:p>
        </p:txBody>
      </p:sp>
      <p:sp>
        <p:nvSpPr>
          <p:cNvPr id="37" name="角丸四角形 36"/>
          <p:cNvSpPr/>
          <p:nvPr/>
        </p:nvSpPr>
        <p:spPr>
          <a:xfrm>
            <a:off x="6012160" y="6093295"/>
            <a:ext cx="2659056" cy="360040"/>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prstClr val="black"/>
                </a:solidFill>
                <a:ea typeface="ＤＨＰ特太ゴシック体" pitchFamily="2" charset="-128"/>
              </a:rPr>
              <a:t>サービス提供責任者</a:t>
            </a:r>
            <a:endParaRPr lang="ja-JP" altLang="en-US" sz="1400" dirty="0">
              <a:solidFill>
                <a:prstClr val="black"/>
              </a:solidFill>
              <a:ea typeface="ＤＨＰ特太ゴシック体" pitchFamily="2" charset="-128"/>
            </a:endParaRPr>
          </a:p>
        </p:txBody>
      </p:sp>
      <p:graphicFrame>
        <p:nvGraphicFramePr>
          <p:cNvPr id="41" name="表 40"/>
          <p:cNvGraphicFramePr>
            <a:graphicFrameLocks noGrp="1"/>
          </p:cNvGraphicFramePr>
          <p:nvPr>
            <p:extLst>
              <p:ext uri="{D42A27DB-BD31-4B8C-83A1-F6EECF244321}">
                <p14:modId xmlns:p14="http://schemas.microsoft.com/office/powerpoint/2010/main" val="1942201277"/>
              </p:ext>
            </p:extLst>
          </p:nvPr>
        </p:nvGraphicFramePr>
        <p:xfrm>
          <a:off x="683575" y="4005064"/>
          <a:ext cx="5184575" cy="1238234"/>
        </p:xfrm>
        <a:graphic>
          <a:graphicData uri="http://schemas.openxmlformats.org/drawingml/2006/table">
            <a:tbl>
              <a:tblPr firstRow="1" bandRow="1">
                <a:effectLst>
                  <a:innerShdw blurRad="114300">
                    <a:prstClr val="black"/>
                  </a:innerShdw>
                </a:effectLst>
                <a:tableStyleId>{5940675A-B579-460E-94D1-54222C63F5DA}</a:tableStyleId>
              </a:tblPr>
              <a:tblGrid>
                <a:gridCol w="1163598"/>
                <a:gridCol w="1041112"/>
                <a:gridCol w="1041112"/>
                <a:gridCol w="979872"/>
                <a:gridCol w="958881"/>
              </a:tblGrid>
              <a:tr h="267458">
                <a:tc gridSpan="5">
                  <a:txBody>
                    <a:bodyPr/>
                    <a:lstStyle/>
                    <a:p>
                      <a:pPr algn="ctr"/>
                      <a:r>
                        <a:rPr kumimoji="1" lang="ja-JP" altLang="en-US" sz="1400" dirty="0" smtClean="0"/>
                        <a:t>サービス管理責任者養成研修　（３日間）</a:t>
                      </a:r>
                      <a:endParaRPr kumimoji="1" lang="ja-JP" altLang="en-US" sz="1400" dirty="0"/>
                    </a:p>
                  </a:txBody>
                  <a:tcPr anchor="ctr">
                    <a:noFill/>
                  </a:tcPr>
                </a:tc>
                <a:tc hMerge="1">
                  <a:txBody>
                    <a:bodyPr/>
                    <a:lstStyle/>
                    <a:p>
                      <a:endParaRPr kumimoji="1" lang="ja-JP" altLang="en-US" dirty="0"/>
                    </a:p>
                  </a:txBody>
                  <a:tcPr>
                    <a:solidFill>
                      <a:schemeClr val="bg1"/>
                    </a:solidFill>
                  </a:tcPr>
                </a:tc>
                <a:tc hMerge="1">
                  <a:txBody>
                    <a:bodyPr/>
                    <a:lstStyle/>
                    <a:p>
                      <a:endParaRPr kumimoji="1" lang="ja-JP" altLang="en-US" dirty="0"/>
                    </a:p>
                  </a:txBody>
                  <a:tcPr>
                    <a:solidFill>
                      <a:schemeClr val="bg1"/>
                    </a:solidFill>
                  </a:tcPr>
                </a:tc>
                <a:tc hMerge="1">
                  <a:txBody>
                    <a:bodyPr/>
                    <a:lstStyle/>
                    <a:p>
                      <a:endParaRPr kumimoji="1" lang="ja-JP" altLang="en-US" dirty="0"/>
                    </a:p>
                  </a:txBody>
                  <a:tcPr>
                    <a:solidFill>
                      <a:schemeClr val="bg1"/>
                    </a:solidFill>
                  </a:tcPr>
                </a:tc>
                <a:tc hMerge="1">
                  <a:txBody>
                    <a:bodyPr/>
                    <a:lstStyle/>
                    <a:p>
                      <a:endParaRPr kumimoji="1" lang="ja-JP" altLang="en-US" dirty="0"/>
                    </a:p>
                  </a:txBody>
                  <a:tcPr>
                    <a:solidFill>
                      <a:schemeClr val="bg1"/>
                    </a:solidFill>
                  </a:tcPr>
                </a:tc>
              </a:tr>
              <a:tr h="267458">
                <a:tc gridSpan="5">
                  <a:txBody>
                    <a:bodyPr/>
                    <a:lstStyle/>
                    <a:p>
                      <a:pPr algn="ctr"/>
                      <a:r>
                        <a:rPr kumimoji="1" lang="ja-JP" altLang="en-US" sz="1050" dirty="0" smtClean="0"/>
                        <a:t>共　　　通　　　講　　　義　（理論編）</a:t>
                      </a:r>
                      <a:endParaRPr kumimoji="1" lang="ja-JP" altLang="en-US" sz="1050" dirty="0"/>
                    </a:p>
                  </a:txBody>
                  <a:tcPr anchor="ctr">
                    <a:noFill/>
                  </a:tcPr>
                </a:tc>
                <a:tc hMerge="1">
                  <a:txBody>
                    <a:bodyPr/>
                    <a:lstStyle/>
                    <a:p>
                      <a:pPr algn="ctr"/>
                      <a:endParaRPr kumimoji="1" lang="ja-JP" altLang="en-US" sz="1800" dirty="0"/>
                    </a:p>
                  </a:txBody>
                  <a:tcPr>
                    <a:solidFill>
                      <a:schemeClr val="bg1"/>
                    </a:solidFill>
                  </a:tcPr>
                </a:tc>
                <a:tc hMerge="1">
                  <a:txBody>
                    <a:bodyPr/>
                    <a:lstStyle/>
                    <a:p>
                      <a:pPr algn="ctr"/>
                      <a:endParaRPr kumimoji="1" lang="ja-JP" altLang="en-US" sz="1800" dirty="0"/>
                    </a:p>
                  </a:txBody>
                  <a:tcPr>
                    <a:solidFill>
                      <a:schemeClr val="bg1"/>
                    </a:solidFill>
                  </a:tcPr>
                </a:tc>
                <a:tc hMerge="1">
                  <a:txBody>
                    <a:bodyPr/>
                    <a:lstStyle/>
                    <a:p>
                      <a:pPr algn="ctr"/>
                      <a:endParaRPr kumimoji="1" lang="ja-JP" altLang="en-US" sz="1800" dirty="0"/>
                    </a:p>
                  </a:txBody>
                  <a:tcPr>
                    <a:solidFill>
                      <a:schemeClr val="bg1"/>
                    </a:solidFill>
                  </a:tcPr>
                </a:tc>
                <a:tc hMerge="1">
                  <a:txBody>
                    <a:bodyPr/>
                    <a:lstStyle/>
                    <a:p>
                      <a:pPr algn="ctr"/>
                      <a:endParaRPr kumimoji="1" lang="ja-JP" altLang="en-US" sz="1800" dirty="0"/>
                    </a:p>
                  </a:txBody>
                  <a:tcPr>
                    <a:solidFill>
                      <a:schemeClr val="bg1"/>
                    </a:solidFill>
                  </a:tcPr>
                </a:tc>
              </a:tr>
              <a:tr h="254496">
                <a:tc gridSpan="5">
                  <a:txBody>
                    <a:bodyPr/>
                    <a:lstStyle/>
                    <a:p>
                      <a:pPr algn="ctr"/>
                      <a:r>
                        <a:rPr kumimoji="1" lang="ja-JP" altLang="en-US" sz="1050" dirty="0" smtClean="0"/>
                        <a:t>分野別演習　（実践編）</a:t>
                      </a:r>
                      <a:endParaRPr kumimoji="1" lang="ja-JP" altLang="en-US" sz="1050" dirty="0"/>
                    </a:p>
                  </a:txBody>
                  <a:tcPr>
                    <a:noFill/>
                  </a:tcPr>
                </a:tc>
                <a:tc hMerge="1">
                  <a:txBody>
                    <a:bodyPr/>
                    <a:lstStyle/>
                    <a:p>
                      <a:pPr algn="ctr"/>
                      <a:endParaRPr kumimoji="1" lang="ja-JP" altLang="en-US" sz="1050" dirty="0"/>
                    </a:p>
                  </a:txBody>
                  <a:tcPr>
                    <a:solidFill>
                      <a:schemeClr val="bg1"/>
                    </a:solidFill>
                  </a:tcPr>
                </a:tc>
                <a:tc hMerge="1">
                  <a:txBody>
                    <a:bodyPr/>
                    <a:lstStyle/>
                    <a:p>
                      <a:pPr algn="ctr"/>
                      <a:endParaRPr kumimoji="1" lang="ja-JP" altLang="en-US" sz="1050" dirty="0"/>
                    </a:p>
                  </a:txBody>
                  <a:tcPr>
                    <a:solidFill>
                      <a:schemeClr val="bg1"/>
                    </a:solidFill>
                  </a:tcPr>
                </a:tc>
                <a:tc hMerge="1">
                  <a:txBody>
                    <a:bodyPr/>
                    <a:lstStyle/>
                    <a:p>
                      <a:pPr algn="ctr"/>
                      <a:endParaRPr kumimoji="1" lang="ja-JP" altLang="en-US" sz="1050" dirty="0"/>
                    </a:p>
                  </a:txBody>
                  <a:tcPr>
                    <a:solidFill>
                      <a:schemeClr val="bg1"/>
                    </a:solidFill>
                  </a:tcPr>
                </a:tc>
                <a:tc hMerge="1">
                  <a:txBody>
                    <a:bodyPr/>
                    <a:lstStyle/>
                    <a:p>
                      <a:endParaRPr lang="ja-JP" altLang="en-US" dirty="0"/>
                    </a:p>
                  </a:txBody>
                  <a:tcPr>
                    <a:solidFill>
                      <a:schemeClr val="bg1"/>
                    </a:solidFill>
                  </a:tcPr>
                </a:tc>
              </a:tr>
              <a:tr h="401187">
                <a:tc>
                  <a:txBody>
                    <a:bodyPr/>
                    <a:lstStyle/>
                    <a:p>
                      <a:pPr algn="ctr"/>
                      <a:r>
                        <a:rPr kumimoji="1" lang="ja-JP" altLang="en-US" sz="1050" dirty="0" smtClean="0"/>
                        <a:t>介護</a:t>
                      </a:r>
                      <a:endParaRPr kumimoji="1" lang="ja-JP" altLang="en-US" sz="1050" dirty="0"/>
                    </a:p>
                  </a:txBody>
                  <a:tcPr>
                    <a:noFill/>
                  </a:tcPr>
                </a:tc>
                <a:tc>
                  <a:txBody>
                    <a:bodyPr/>
                    <a:lstStyle/>
                    <a:p>
                      <a:pPr algn="ctr"/>
                      <a:r>
                        <a:rPr kumimoji="1" lang="ja-JP" altLang="en-US" sz="1050" dirty="0" smtClean="0"/>
                        <a:t>地域生活</a:t>
                      </a:r>
                      <a:endParaRPr kumimoji="1" lang="en-US" altLang="ja-JP" sz="1050" dirty="0" smtClean="0"/>
                    </a:p>
                    <a:p>
                      <a:pPr algn="ctr"/>
                      <a:r>
                        <a:rPr kumimoji="1" lang="ja-JP" altLang="en-US" sz="1050" dirty="0" smtClean="0"/>
                        <a:t>（身体）</a:t>
                      </a:r>
                      <a:endParaRPr kumimoji="1" lang="ja-JP" altLang="en-US" sz="1050" dirty="0"/>
                    </a:p>
                  </a:txBody>
                  <a:tcPr>
                    <a:noFill/>
                  </a:tcPr>
                </a:tc>
                <a:tc>
                  <a:txBody>
                    <a:bodyPr/>
                    <a:lstStyle/>
                    <a:p>
                      <a:pPr algn="ctr"/>
                      <a:r>
                        <a:rPr kumimoji="1" lang="ja-JP" altLang="en-US" sz="1050" dirty="0" smtClean="0"/>
                        <a:t>地域生活</a:t>
                      </a:r>
                      <a:endParaRPr kumimoji="1" lang="en-US" altLang="ja-JP" sz="1050" dirty="0" smtClean="0"/>
                    </a:p>
                    <a:p>
                      <a:pPr algn="ctr"/>
                      <a:r>
                        <a:rPr kumimoji="1" lang="ja-JP" altLang="en-US" sz="1050" dirty="0" smtClean="0"/>
                        <a:t>（知的・精神）</a:t>
                      </a:r>
                      <a:endParaRPr kumimoji="1" lang="ja-JP" altLang="en-US" sz="1050" dirty="0"/>
                    </a:p>
                  </a:txBody>
                  <a:tcPr>
                    <a:noFill/>
                  </a:tcPr>
                </a:tc>
                <a:tc>
                  <a:txBody>
                    <a:bodyPr/>
                    <a:lstStyle/>
                    <a:p>
                      <a:pPr algn="ctr"/>
                      <a:r>
                        <a:rPr kumimoji="1" lang="ja-JP" altLang="en-US" sz="1050" dirty="0" smtClean="0"/>
                        <a:t>就労</a:t>
                      </a:r>
                      <a:endParaRPr kumimoji="1" lang="ja-JP" altLang="en-US" sz="1050" dirty="0"/>
                    </a:p>
                  </a:txBody>
                  <a:tcPr>
                    <a:noFill/>
                  </a:tcPr>
                </a:tc>
                <a:tc>
                  <a:txBody>
                    <a:bodyPr/>
                    <a:lstStyle/>
                    <a:p>
                      <a:pPr algn="ctr"/>
                      <a:r>
                        <a:rPr kumimoji="1" lang="ja-JP" altLang="en-US" sz="1050" dirty="0" smtClean="0"/>
                        <a:t>児童</a:t>
                      </a:r>
                      <a:endParaRPr kumimoji="1" lang="ja-JP" altLang="en-US" sz="1050" dirty="0"/>
                    </a:p>
                  </a:txBody>
                  <a:tcPr>
                    <a:noFill/>
                  </a:tcPr>
                </a:tc>
              </a:tr>
            </a:tbl>
          </a:graphicData>
        </a:graphic>
      </p:graphicFrame>
      <p:sp>
        <p:nvSpPr>
          <p:cNvPr id="46" name="テキスト ボックス 45"/>
          <p:cNvSpPr txBox="1"/>
          <p:nvPr/>
        </p:nvSpPr>
        <p:spPr>
          <a:xfrm>
            <a:off x="2976964" y="5197782"/>
            <a:ext cx="415498" cy="369332"/>
          </a:xfrm>
          <a:prstGeom prst="rect">
            <a:avLst/>
          </a:prstGeom>
          <a:noFill/>
        </p:spPr>
        <p:txBody>
          <a:bodyPr wrap="none" rtlCol="0">
            <a:spAutoFit/>
          </a:bodyPr>
          <a:lstStyle/>
          <a:p>
            <a:r>
              <a:rPr lang="ja-JP" altLang="en-US" b="1" dirty="0" smtClean="0">
                <a:solidFill>
                  <a:srgbClr val="1F497D"/>
                </a:solidFill>
                <a:ea typeface="ＤＦ特太ゴシック体" pitchFamily="1" charset="-128"/>
              </a:rPr>
              <a:t>＋</a:t>
            </a:r>
            <a:endParaRPr lang="ja-JP" altLang="en-US" b="1" dirty="0">
              <a:solidFill>
                <a:srgbClr val="1F497D"/>
              </a:solidFill>
              <a:ea typeface="ＤＦ特太ゴシック体" pitchFamily="1" charset="-128"/>
            </a:endParaRPr>
          </a:p>
        </p:txBody>
      </p:sp>
      <p:sp>
        <p:nvSpPr>
          <p:cNvPr id="42" name="正方形/長方形 41"/>
          <p:cNvSpPr/>
          <p:nvPr/>
        </p:nvSpPr>
        <p:spPr>
          <a:xfrm>
            <a:off x="687284" y="5577049"/>
            <a:ext cx="5184576" cy="246221"/>
          </a:xfrm>
          <a:prstGeom prst="rect">
            <a:avLst/>
          </a:prstGeom>
          <a:solidFill>
            <a:schemeClr val="bg1"/>
          </a:solidFill>
          <a:ln>
            <a:solidFill>
              <a:schemeClr val="tx1"/>
            </a:solidFill>
          </a:ln>
        </p:spPr>
        <p:txBody>
          <a:bodyPr wrap="square">
            <a:spAutoFit/>
          </a:bodyPr>
          <a:lstStyle/>
          <a:p>
            <a:pPr algn="ctr"/>
            <a:r>
              <a:rPr lang="ja-JP" altLang="en-US" sz="1000" dirty="0" smtClean="0">
                <a:solidFill>
                  <a:prstClr val="black"/>
                </a:solidFill>
              </a:rPr>
              <a:t>相談支援従事者初任者研修（講義部分・</a:t>
            </a:r>
            <a:r>
              <a:rPr lang="en-US" altLang="ja-JP" sz="1000" dirty="0" smtClean="0">
                <a:solidFill>
                  <a:prstClr val="black"/>
                </a:solidFill>
              </a:rPr>
              <a:t>11.5</a:t>
            </a:r>
            <a:r>
              <a:rPr lang="ja-JP" altLang="en-US" sz="1000" dirty="0" smtClean="0">
                <a:solidFill>
                  <a:prstClr val="black"/>
                </a:solidFill>
              </a:rPr>
              <a:t>時間）</a:t>
            </a:r>
            <a:endParaRPr lang="ja-JP" altLang="en-US" sz="1000" dirty="0">
              <a:solidFill>
                <a:prstClr val="black"/>
              </a:solidFill>
            </a:endParaRPr>
          </a:p>
        </p:txBody>
      </p:sp>
      <p:sp>
        <p:nvSpPr>
          <p:cNvPr id="44" name="正方形/長方形 43"/>
          <p:cNvSpPr/>
          <p:nvPr/>
        </p:nvSpPr>
        <p:spPr>
          <a:xfrm>
            <a:off x="323528" y="836712"/>
            <a:ext cx="3672408" cy="360040"/>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400" dirty="0">
              <a:solidFill>
                <a:prstClr val="black"/>
              </a:solidFill>
            </a:endParaRPr>
          </a:p>
        </p:txBody>
      </p:sp>
      <p:sp>
        <p:nvSpPr>
          <p:cNvPr id="45" name="正方形/長方形 44"/>
          <p:cNvSpPr/>
          <p:nvPr/>
        </p:nvSpPr>
        <p:spPr>
          <a:xfrm>
            <a:off x="316006" y="684348"/>
            <a:ext cx="8574812" cy="598501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7" name="正方形/長方形 46"/>
          <p:cNvSpPr/>
          <p:nvPr/>
        </p:nvSpPr>
        <p:spPr>
          <a:xfrm>
            <a:off x="683568" y="4005064"/>
            <a:ext cx="5184576" cy="28803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9" name="正方形/長方形 28"/>
          <p:cNvSpPr/>
          <p:nvPr/>
        </p:nvSpPr>
        <p:spPr>
          <a:xfrm>
            <a:off x="539554" y="2796935"/>
            <a:ext cx="1008112" cy="864096"/>
          </a:xfrm>
          <a:prstGeom prst="rect">
            <a:avLst/>
          </a:prstGeom>
          <a:solidFill>
            <a:schemeClr val="accent5">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900" b="1" dirty="0" smtClean="0">
              <a:solidFill>
                <a:prstClr val="black"/>
              </a:solidFill>
            </a:endParaRPr>
          </a:p>
          <a:p>
            <a:r>
              <a:rPr lang="ja-JP" altLang="en-US" sz="900" b="1" dirty="0" smtClean="0">
                <a:solidFill>
                  <a:prstClr val="black"/>
                </a:solidFill>
              </a:rPr>
              <a:t>強度行動障害支援者養成研修（</a:t>
            </a:r>
            <a:r>
              <a:rPr lang="ja-JP" altLang="en-US" sz="900" b="1" dirty="0">
                <a:solidFill>
                  <a:prstClr val="black"/>
                </a:solidFill>
              </a:rPr>
              <a:t>実践</a:t>
            </a:r>
            <a:r>
              <a:rPr lang="ja-JP" altLang="en-US" sz="900" b="1" dirty="0" smtClean="0">
                <a:solidFill>
                  <a:prstClr val="black"/>
                </a:solidFill>
              </a:rPr>
              <a:t>研修</a:t>
            </a:r>
            <a:endParaRPr lang="en-US" altLang="ja-JP" sz="900" b="1" dirty="0" smtClean="0">
              <a:solidFill>
                <a:prstClr val="black"/>
              </a:solidFill>
            </a:endParaRPr>
          </a:p>
          <a:p>
            <a:r>
              <a:rPr lang="ja-JP" altLang="en-US" sz="900" b="1" dirty="0" smtClean="0">
                <a:solidFill>
                  <a:prstClr val="black"/>
                </a:solidFill>
              </a:rPr>
              <a:t>（国研修））</a:t>
            </a:r>
            <a:endParaRPr lang="en-US" altLang="ja-JP" sz="900" b="1" dirty="0" smtClean="0">
              <a:solidFill>
                <a:prstClr val="black"/>
              </a:solidFill>
            </a:endParaRPr>
          </a:p>
          <a:p>
            <a:r>
              <a:rPr lang="en-US" altLang="ja-JP" sz="800" b="1" dirty="0" smtClean="0">
                <a:solidFill>
                  <a:prstClr val="black"/>
                </a:solidFill>
              </a:rPr>
              <a:t>※</a:t>
            </a:r>
            <a:r>
              <a:rPr lang="ja-JP" altLang="en-US" sz="800" b="1" dirty="0" smtClean="0">
                <a:solidFill>
                  <a:prstClr val="black"/>
                </a:solidFill>
              </a:rPr>
              <a:t>指導者養成研修</a:t>
            </a:r>
            <a:endParaRPr lang="en-US" altLang="ja-JP" sz="800" b="1" dirty="0" smtClean="0">
              <a:solidFill>
                <a:prstClr val="black"/>
              </a:solidFill>
            </a:endParaRPr>
          </a:p>
          <a:p>
            <a:endParaRPr lang="ja-JP" altLang="en-US" sz="1200" b="1" dirty="0">
              <a:solidFill>
                <a:prstClr val="black"/>
              </a:solidFill>
            </a:endParaRPr>
          </a:p>
        </p:txBody>
      </p:sp>
      <p:sp>
        <p:nvSpPr>
          <p:cNvPr id="49" name="テキスト ボックス 48"/>
          <p:cNvSpPr txBox="1"/>
          <p:nvPr/>
        </p:nvSpPr>
        <p:spPr>
          <a:xfrm>
            <a:off x="1501792" y="3228997"/>
            <a:ext cx="441146" cy="246221"/>
          </a:xfrm>
          <a:prstGeom prst="rect">
            <a:avLst/>
          </a:prstGeom>
          <a:noFill/>
        </p:spPr>
        <p:txBody>
          <a:bodyPr wrap="none" rtlCol="0">
            <a:spAutoFit/>
          </a:bodyPr>
          <a:lstStyle/>
          <a:p>
            <a:r>
              <a:rPr lang="ja-JP" altLang="en-US" sz="1000" dirty="0" smtClean="0">
                <a:solidFill>
                  <a:prstClr val="black"/>
                </a:solidFill>
              </a:rPr>
              <a:t>指導</a:t>
            </a:r>
            <a:endParaRPr lang="ja-JP" altLang="en-US" sz="1000" dirty="0">
              <a:solidFill>
                <a:prstClr val="black"/>
              </a:solidFill>
            </a:endParaRPr>
          </a:p>
        </p:txBody>
      </p:sp>
      <p:sp>
        <p:nvSpPr>
          <p:cNvPr id="51" name="テキスト ボックス 50"/>
          <p:cNvSpPr txBox="1"/>
          <p:nvPr/>
        </p:nvSpPr>
        <p:spPr>
          <a:xfrm>
            <a:off x="3071287" y="2626886"/>
            <a:ext cx="768159" cy="215444"/>
          </a:xfrm>
          <a:prstGeom prst="rect">
            <a:avLst/>
          </a:prstGeom>
          <a:noFill/>
        </p:spPr>
        <p:txBody>
          <a:bodyPr wrap="none" rtlCol="0">
            <a:spAutoFit/>
          </a:bodyPr>
          <a:lstStyle/>
          <a:p>
            <a:r>
              <a:rPr lang="ja-JP" altLang="en-US" sz="800" spc="-150" dirty="0" smtClean="0">
                <a:solidFill>
                  <a:prstClr val="black"/>
                </a:solidFill>
              </a:rPr>
              <a:t>相互の人材活用</a:t>
            </a:r>
            <a:endParaRPr lang="ja-JP" altLang="en-US" sz="800" spc="-150" dirty="0">
              <a:solidFill>
                <a:prstClr val="black"/>
              </a:solidFill>
            </a:endParaRPr>
          </a:p>
        </p:txBody>
      </p:sp>
      <p:sp>
        <p:nvSpPr>
          <p:cNvPr id="52" name="テキスト ボックス 51"/>
          <p:cNvSpPr txBox="1"/>
          <p:nvPr/>
        </p:nvSpPr>
        <p:spPr>
          <a:xfrm>
            <a:off x="4241788" y="2641459"/>
            <a:ext cx="1005293" cy="215444"/>
          </a:xfrm>
          <a:prstGeom prst="rect">
            <a:avLst/>
          </a:prstGeom>
          <a:noFill/>
        </p:spPr>
        <p:txBody>
          <a:bodyPr wrap="square" rtlCol="0">
            <a:spAutoFit/>
          </a:bodyPr>
          <a:lstStyle/>
          <a:p>
            <a:r>
              <a:rPr lang="ja-JP" altLang="en-US" sz="800" spc="-150" dirty="0" smtClean="0">
                <a:solidFill>
                  <a:prstClr val="black"/>
                </a:solidFill>
              </a:rPr>
              <a:t>相互の人材活用</a:t>
            </a:r>
            <a:endParaRPr lang="ja-JP" altLang="en-US" sz="800" spc="-150" dirty="0">
              <a:solidFill>
                <a:prstClr val="black"/>
              </a:solidFill>
            </a:endParaRPr>
          </a:p>
        </p:txBody>
      </p:sp>
      <p:sp>
        <p:nvSpPr>
          <p:cNvPr id="53" name="角丸四角形 52"/>
          <p:cNvSpPr/>
          <p:nvPr/>
        </p:nvSpPr>
        <p:spPr>
          <a:xfrm>
            <a:off x="1043608" y="906335"/>
            <a:ext cx="4828252" cy="749955"/>
          </a:xfrm>
          <a:prstGeom prst="roundRect">
            <a:avLst/>
          </a:prstGeom>
          <a:solidFill>
            <a:srgbClr val="CC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ja-JP" altLang="en-US" sz="1200" dirty="0" smtClean="0">
                <a:solidFill>
                  <a:prstClr val="black"/>
                </a:solidFill>
              </a:rPr>
              <a:t>施設系・居住系（障害者・障害児）</a:t>
            </a:r>
            <a:endParaRPr lang="ja-JP" altLang="en-US" sz="1200" dirty="0">
              <a:solidFill>
                <a:prstClr val="black"/>
              </a:solidFill>
            </a:endParaRPr>
          </a:p>
        </p:txBody>
      </p:sp>
      <p:sp>
        <p:nvSpPr>
          <p:cNvPr id="54" name="角丸四角形 53"/>
          <p:cNvSpPr/>
          <p:nvPr/>
        </p:nvSpPr>
        <p:spPr>
          <a:xfrm>
            <a:off x="2371761" y="1201737"/>
            <a:ext cx="1048111" cy="404976"/>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prstClr val="black"/>
                </a:solidFill>
                <a:ea typeface="ＤＨＰ特太ゴシック体" pitchFamily="2" charset="-128"/>
              </a:rPr>
              <a:t>入所職員</a:t>
            </a:r>
            <a:endParaRPr lang="ja-JP" altLang="en-US" sz="1400" dirty="0">
              <a:solidFill>
                <a:prstClr val="black"/>
              </a:solidFill>
              <a:ea typeface="ＤＨＰ特太ゴシック体" pitchFamily="2" charset="-128"/>
            </a:endParaRPr>
          </a:p>
        </p:txBody>
      </p:sp>
      <p:sp>
        <p:nvSpPr>
          <p:cNvPr id="55" name="角丸四角形 54"/>
          <p:cNvSpPr/>
          <p:nvPr/>
        </p:nvSpPr>
        <p:spPr>
          <a:xfrm>
            <a:off x="3419877" y="1185721"/>
            <a:ext cx="1368151" cy="432048"/>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prstClr val="black"/>
                </a:solidFill>
                <a:ea typeface="ＤＨＰ特太ゴシック体" pitchFamily="2" charset="-128"/>
              </a:rPr>
              <a:t>ＧＨ・ＣＨ職員</a:t>
            </a:r>
            <a:endParaRPr lang="ja-JP" altLang="en-US" sz="1400" dirty="0">
              <a:solidFill>
                <a:prstClr val="black"/>
              </a:solidFill>
              <a:ea typeface="ＤＨＰ特太ゴシック体" pitchFamily="2" charset="-128"/>
            </a:endParaRPr>
          </a:p>
        </p:txBody>
      </p:sp>
      <p:sp>
        <p:nvSpPr>
          <p:cNvPr id="56" name="角丸四角形 55"/>
          <p:cNvSpPr/>
          <p:nvPr/>
        </p:nvSpPr>
        <p:spPr>
          <a:xfrm>
            <a:off x="4788029" y="1176235"/>
            <a:ext cx="1035255" cy="432048"/>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prstClr val="black"/>
                </a:solidFill>
                <a:ea typeface="ＤＨＰ特太ゴシック体" pitchFamily="2" charset="-128"/>
              </a:rPr>
              <a:t>通所職員</a:t>
            </a:r>
            <a:endParaRPr lang="en-US" altLang="ja-JP" sz="1400" dirty="0" smtClean="0">
              <a:solidFill>
                <a:prstClr val="black"/>
              </a:solidFill>
              <a:ea typeface="ＤＨＰ特太ゴシック体" pitchFamily="2" charset="-128"/>
            </a:endParaRPr>
          </a:p>
        </p:txBody>
      </p:sp>
      <p:sp>
        <p:nvSpPr>
          <p:cNvPr id="50" name="正方形/長方形 49"/>
          <p:cNvSpPr/>
          <p:nvPr/>
        </p:nvSpPr>
        <p:spPr>
          <a:xfrm>
            <a:off x="463910" y="1709192"/>
            <a:ext cx="8352928" cy="2232248"/>
          </a:xfrm>
          <a:prstGeom prst="rect">
            <a:avLst/>
          </a:prstGeom>
          <a:noFill/>
          <a:ln w="254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7" name="角丸四角形 56"/>
          <p:cNvSpPr/>
          <p:nvPr/>
        </p:nvSpPr>
        <p:spPr>
          <a:xfrm>
            <a:off x="5871864" y="908720"/>
            <a:ext cx="3014436" cy="745180"/>
          </a:xfrm>
          <a:prstGeom prst="roundRect">
            <a:avLst/>
          </a:prstGeom>
          <a:solidFill>
            <a:srgbClr val="CC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ja-JP" altLang="en-US" sz="1200" dirty="0" smtClean="0">
                <a:solidFill>
                  <a:prstClr val="black"/>
                </a:solidFill>
              </a:rPr>
              <a:t>訪問系</a:t>
            </a:r>
            <a:endParaRPr lang="ja-JP" altLang="en-US" sz="1200" dirty="0">
              <a:solidFill>
                <a:prstClr val="black"/>
              </a:solidFill>
            </a:endParaRPr>
          </a:p>
        </p:txBody>
      </p:sp>
      <p:sp>
        <p:nvSpPr>
          <p:cNvPr id="59" name="テキスト ボックス 58"/>
          <p:cNvSpPr txBox="1"/>
          <p:nvPr/>
        </p:nvSpPr>
        <p:spPr>
          <a:xfrm>
            <a:off x="5424672" y="2622431"/>
            <a:ext cx="875520" cy="215444"/>
          </a:xfrm>
          <a:prstGeom prst="rect">
            <a:avLst/>
          </a:prstGeom>
          <a:noFill/>
        </p:spPr>
        <p:txBody>
          <a:bodyPr wrap="square" rtlCol="0">
            <a:spAutoFit/>
          </a:bodyPr>
          <a:lstStyle/>
          <a:p>
            <a:r>
              <a:rPr lang="ja-JP" altLang="en-US" sz="800" spc="-150" dirty="0" smtClean="0">
                <a:solidFill>
                  <a:prstClr val="black"/>
                </a:solidFill>
              </a:rPr>
              <a:t>相互の人材活用</a:t>
            </a:r>
            <a:endParaRPr lang="ja-JP" altLang="en-US" sz="800" spc="-150" dirty="0">
              <a:solidFill>
                <a:prstClr val="black"/>
              </a:solidFill>
            </a:endParaRPr>
          </a:p>
        </p:txBody>
      </p:sp>
      <p:sp>
        <p:nvSpPr>
          <p:cNvPr id="64" name="下矢印 63"/>
          <p:cNvSpPr/>
          <p:nvPr/>
        </p:nvSpPr>
        <p:spPr>
          <a:xfrm>
            <a:off x="8105550" y="1617769"/>
            <a:ext cx="432048" cy="44035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61" name="テキスト ボックス 60"/>
          <p:cNvSpPr txBox="1"/>
          <p:nvPr/>
        </p:nvSpPr>
        <p:spPr>
          <a:xfrm>
            <a:off x="7474134" y="2629855"/>
            <a:ext cx="793321" cy="215444"/>
          </a:xfrm>
          <a:prstGeom prst="rect">
            <a:avLst/>
          </a:prstGeom>
          <a:noFill/>
        </p:spPr>
        <p:txBody>
          <a:bodyPr wrap="square" rtlCol="0">
            <a:spAutoFit/>
          </a:bodyPr>
          <a:lstStyle/>
          <a:p>
            <a:r>
              <a:rPr lang="ja-JP" altLang="en-US" sz="800" spc="-150" dirty="0" smtClean="0">
                <a:solidFill>
                  <a:prstClr val="black"/>
                </a:solidFill>
              </a:rPr>
              <a:t>相互の人材活用</a:t>
            </a:r>
            <a:endParaRPr lang="ja-JP" altLang="en-US" sz="800" spc="-150" dirty="0">
              <a:solidFill>
                <a:prstClr val="black"/>
              </a:solidFill>
            </a:endParaRPr>
          </a:p>
        </p:txBody>
      </p:sp>
      <p:sp>
        <p:nvSpPr>
          <p:cNvPr id="63" name="四角形吹き出し 62"/>
          <p:cNvSpPr/>
          <p:nvPr/>
        </p:nvSpPr>
        <p:spPr>
          <a:xfrm>
            <a:off x="3629714" y="1709192"/>
            <a:ext cx="2448272" cy="288032"/>
          </a:xfrm>
          <a:prstGeom prst="wedgeRectCallout">
            <a:avLst>
              <a:gd name="adj1" fmla="val 66434"/>
              <a:gd name="adj2" fmla="val 28623"/>
            </a:avLst>
          </a:prstGeom>
          <a:solidFill>
            <a:srgbClr val="FF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800" dirty="0" smtClean="0">
                <a:solidFill>
                  <a:prstClr val="black"/>
                </a:solidFill>
              </a:rPr>
              <a:t>実務経験に関わらず強度行動障害支援者養成研修（都道府県研修）受講必須を検討（行動援護）</a:t>
            </a:r>
            <a:endParaRPr lang="ja-JP" altLang="en-US" sz="800" dirty="0">
              <a:solidFill>
                <a:prstClr val="black"/>
              </a:solidFill>
            </a:endParaRPr>
          </a:p>
        </p:txBody>
      </p:sp>
      <p:sp>
        <p:nvSpPr>
          <p:cNvPr id="67" name="正方形/長方形 66"/>
          <p:cNvSpPr/>
          <p:nvPr/>
        </p:nvSpPr>
        <p:spPr>
          <a:xfrm>
            <a:off x="4853854" y="684348"/>
            <a:ext cx="4032448" cy="224372"/>
          </a:xfrm>
          <a:prstGeom prst="rect">
            <a:avLst/>
          </a:prstGeom>
          <a:no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900" dirty="0" smtClean="0">
                <a:solidFill>
                  <a:prstClr val="black"/>
                </a:solidFill>
              </a:rPr>
              <a:t>※</a:t>
            </a:r>
            <a:r>
              <a:rPr lang="ja-JP" altLang="en-US" sz="900" dirty="0" smtClean="0">
                <a:solidFill>
                  <a:prstClr val="black"/>
                </a:solidFill>
              </a:rPr>
              <a:t>　内容は現時点検討案のため、今後変更の可能性あり。</a:t>
            </a:r>
            <a:endParaRPr lang="ja-JP" altLang="en-US" sz="900" dirty="0">
              <a:solidFill>
                <a:prstClr val="black"/>
              </a:solidFill>
            </a:endParaRPr>
          </a:p>
        </p:txBody>
      </p:sp>
      <p:sp>
        <p:nvSpPr>
          <p:cNvPr id="70" name="角丸四角形 69"/>
          <p:cNvSpPr/>
          <p:nvPr/>
        </p:nvSpPr>
        <p:spPr>
          <a:xfrm>
            <a:off x="5804592" y="3328063"/>
            <a:ext cx="1300236" cy="360040"/>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solidFill>
                  <a:prstClr val="black"/>
                </a:solidFill>
                <a:ea typeface="ＤＨＰ特太ゴシック体" pitchFamily="2" charset="-128"/>
              </a:rPr>
              <a:t>行動援護従業者</a:t>
            </a:r>
            <a:endParaRPr lang="ja-JP" altLang="en-US" sz="1200" dirty="0">
              <a:solidFill>
                <a:prstClr val="black"/>
              </a:solidFill>
              <a:ea typeface="ＤＨＰ特太ゴシック体" pitchFamily="2" charset="-128"/>
            </a:endParaRPr>
          </a:p>
        </p:txBody>
      </p:sp>
      <p:sp>
        <p:nvSpPr>
          <p:cNvPr id="72" name="四角形吹き出し 71"/>
          <p:cNvSpPr/>
          <p:nvPr/>
        </p:nvSpPr>
        <p:spPr>
          <a:xfrm>
            <a:off x="2424975" y="3325198"/>
            <a:ext cx="3207966" cy="351656"/>
          </a:xfrm>
          <a:prstGeom prst="wedgeRectCallout">
            <a:avLst>
              <a:gd name="adj1" fmla="val 56615"/>
              <a:gd name="adj2" fmla="val 9330"/>
            </a:avLst>
          </a:prstGeom>
          <a:solidFill>
            <a:srgbClr val="FF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800" dirty="0">
                <a:solidFill>
                  <a:prstClr val="black"/>
                </a:solidFill>
              </a:rPr>
              <a:t>今後</a:t>
            </a:r>
            <a:r>
              <a:rPr lang="ja-JP" altLang="en-US" sz="800" dirty="0" smtClean="0">
                <a:solidFill>
                  <a:prstClr val="black"/>
                </a:solidFill>
              </a:rPr>
              <a:t>、行動援護従業者養成研修を強度行動障害支援者養成研修（基礎研修・実践研修（都道府県研修））に統合することを検討</a:t>
            </a:r>
            <a:endParaRPr lang="en-US" altLang="ja-JP" sz="800" dirty="0" smtClean="0">
              <a:solidFill>
                <a:prstClr val="black"/>
              </a:solidFill>
            </a:endParaRPr>
          </a:p>
        </p:txBody>
      </p:sp>
      <p:sp>
        <p:nvSpPr>
          <p:cNvPr id="60" name="正方形/長方形 59"/>
          <p:cNvSpPr/>
          <p:nvPr/>
        </p:nvSpPr>
        <p:spPr>
          <a:xfrm>
            <a:off x="539554" y="1916832"/>
            <a:ext cx="1008112" cy="864096"/>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900" b="1" dirty="0" smtClean="0">
              <a:solidFill>
                <a:prstClr val="black"/>
              </a:solidFill>
            </a:endParaRPr>
          </a:p>
          <a:p>
            <a:r>
              <a:rPr lang="ja-JP" altLang="en-US" sz="900" b="1" dirty="0" smtClean="0">
                <a:solidFill>
                  <a:prstClr val="black"/>
                </a:solidFill>
              </a:rPr>
              <a:t>強度行動障害支援者養成研修（基礎研修</a:t>
            </a:r>
            <a:endParaRPr lang="en-US" altLang="ja-JP" sz="900" b="1" dirty="0" smtClean="0">
              <a:solidFill>
                <a:prstClr val="black"/>
              </a:solidFill>
            </a:endParaRPr>
          </a:p>
          <a:p>
            <a:r>
              <a:rPr lang="ja-JP" altLang="en-US" sz="900" b="1" dirty="0" smtClean="0">
                <a:solidFill>
                  <a:prstClr val="black"/>
                </a:solidFill>
              </a:rPr>
              <a:t>（国研修））</a:t>
            </a:r>
            <a:endParaRPr lang="en-US" altLang="ja-JP" sz="900" b="1" dirty="0" smtClean="0">
              <a:solidFill>
                <a:prstClr val="black"/>
              </a:solidFill>
            </a:endParaRPr>
          </a:p>
          <a:p>
            <a:r>
              <a:rPr lang="en-US" altLang="ja-JP" sz="800" b="1" dirty="0" smtClean="0">
                <a:solidFill>
                  <a:prstClr val="black"/>
                </a:solidFill>
              </a:rPr>
              <a:t>※</a:t>
            </a:r>
            <a:r>
              <a:rPr lang="ja-JP" altLang="en-US" sz="800" b="1" dirty="0" smtClean="0">
                <a:solidFill>
                  <a:prstClr val="black"/>
                </a:solidFill>
              </a:rPr>
              <a:t>指導者養成研修</a:t>
            </a:r>
            <a:endParaRPr lang="en-US" altLang="ja-JP" sz="800" b="1" dirty="0" smtClean="0">
              <a:solidFill>
                <a:prstClr val="black"/>
              </a:solidFill>
            </a:endParaRPr>
          </a:p>
          <a:p>
            <a:endParaRPr lang="ja-JP" altLang="en-US" sz="1200" b="1" dirty="0">
              <a:solidFill>
                <a:prstClr val="black"/>
              </a:solidFill>
            </a:endParaRPr>
          </a:p>
        </p:txBody>
      </p:sp>
      <p:sp>
        <p:nvSpPr>
          <p:cNvPr id="68" name="テキスト ボックス 67"/>
          <p:cNvSpPr txBox="1"/>
          <p:nvPr/>
        </p:nvSpPr>
        <p:spPr>
          <a:xfrm>
            <a:off x="1481082" y="1869758"/>
            <a:ext cx="441146" cy="246221"/>
          </a:xfrm>
          <a:prstGeom prst="rect">
            <a:avLst/>
          </a:prstGeom>
          <a:noFill/>
        </p:spPr>
        <p:txBody>
          <a:bodyPr wrap="none" rtlCol="0">
            <a:spAutoFit/>
          </a:bodyPr>
          <a:lstStyle/>
          <a:p>
            <a:r>
              <a:rPr lang="ja-JP" altLang="en-US" sz="1000" dirty="0" smtClean="0">
                <a:solidFill>
                  <a:prstClr val="black"/>
                </a:solidFill>
              </a:rPr>
              <a:t>指導</a:t>
            </a:r>
            <a:endParaRPr lang="ja-JP" altLang="en-US" sz="1000" dirty="0">
              <a:solidFill>
                <a:prstClr val="black"/>
              </a:solidFill>
            </a:endParaRPr>
          </a:p>
        </p:txBody>
      </p:sp>
      <p:sp>
        <p:nvSpPr>
          <p:cNvPr id="69" name="四角形吹き出し 68"/>
          <p:cNvSpPr/>
          <p:nvPr/>
        </p:nvSpPr>
        <p:spPr>
          <a:xfrm>
            <a:off x="62608" y="1598630"/>
            <a:ext cx="612576" cy="390213"/>
          </a:xfrm>
          <a:prstGeom prst="wedgeRectCallout">
            <a:avLst>
              <a:gd name="adj1" fmla="val 87411"/>
              <a:gd name="adj2" fmla="val 47252"/>
            </a:avLst>
          </a:prstGeom>
          <a:solidFill>
            <a:srgbClr val="FF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50" dirty="0" smtClean="0">
                <a:solidFill>
                  <a:prstClr val="black"/>
                </a:solidFill>
              </a:rPr>
              <a:t>２５年度～</a:t>
            </a:r>
            <a:endParaRPr lang="en-US" altLang="ja-JP" sz="950" dirty="0" smtClean="0">
              <a:solidFill>
                <a:prstClr val="black"/>
              </a:solidFill>
            </a:endParaRPr>
          </a:p>
        </p:txBody>
      </p:sp>
      <p:sp>
        <p:nvSpPr>
          <p:cNvPr id="74" name="四角形吹き出し 73"/>
          <p:cNvSpPr/>
          <p:nvPr/>
        </p:nvSpPr>
        <p:spPr>
          <a:xfrm>
            <a:off x="43240" y="3793589"/>
            <a:ext cx="603344" cy="347122"/>
          </a:xfrm>
          <a:prstGeom prst="wedgeRectCallout">
            <a:avLst>
              <a:gd name="adj1" fmla="val 74188"/>
              <a:gd name="adj2" fmla="val -111898"/>
            </a:avLst>
          </a:prstGeom>
          <a:solidFill>
            <a:srgbClr val="FF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50" dirty="0" smtClean="0">
                <a:solidFill>
                  <a:prstClr val="black"/>
                </a:solidFill>
              </a:rPr>
              <a:t>２６年度</a:t>
            </a:r>
            <a:r>
              <a:rPr lang="ja-JP" altLang="en-US" sz="950" dirty="0">
                <a:solidFill>
                  <a:prstClr val="black"/>
                </a:solidFill>
              </a:rPr>
              <a:t>～</a:t>
            </a:r>
            <a:endParaRPr lang="en-US" altLang="ja-JP" sz="950" dirty="0" smtClean="0">
              <a:solidFill>
                <a:prstClr val="black"/>
              </a:solidFill>
            </a:endParaRPr>
          </a:p>
        </p:txBody>
      </p:sp>
      <p:sp>
        <p:nvSpPr>
          <p:cNvPr id="75" name="テキスト ボックス 74"/>
          <p:cNvSpPr txBox="1"/>
          <p:nvPr/>
        </p:nvSpPr>
        <p:spPr>
          <a:xfrm>
            <a:off x="316006" y="147539"/>
            <a:ext cx="8559768" cy="400110"/>
          </a:xfrm>
          <a:prstGeom prst="rect">
            <a:avLst/>
          </a:prstGeom>
          <a:solidFill>
            <a:srgbClr val="E1F389"/>
          </a:solidFill>
          <a:ln>
            <a:solidFill>
              <a:schemeClr val="tx1"/>
            </a:solidFill>
          </a:ln>
        </p:spPr>
        <p:txBody>
          <a:bodyPr wrap="square" rtlCol="0">
            <a:spAutoFit/>
          </a:bodyPr>
          <a:lstStyle/>
          <a:p>
            <a:r>
              <a:rPr lang="ja-JP" altLang="en-US" dirty="0">
                <a:solidFill>
                  <a:prstClr val="black"/>
                </a:solidFill>
              </a:rPr>
              <a:t>（平成</a:t>
            </a:r>
            <a:r>
              <a:rPr lang="en-US" altLang="ja-JP" dirty="0">
                <a:solidFill>
                  <a:prstClr val="black"/>
                </a:solidFill>
              </a:rPr>
              <a:t>26</a:t>
            </a:r>
            <a:r>
              <a:rPr lang="ja-JP" altLang="en-US" dirty="0">
                <a:solidFill>
                  <a:prstClr val="black"/>
                </a:solidFill>
              </a:rPr>
              <a:t>年度</a:t>
            </a:r>
            <a:r>
              <a:rPr lang="ja-JP" altLang="en-US" dirty="0" smtClean="0">
                <a:solidFill>
                  <a:prstClr val="black"/>
                </a:solidFill>
              </a:rPr>
              <a:t>）</a:t>
            </a:r>
            <a:r>
              <a:rPr lang="ja-JP" altLang="en-US" sz="2000" dirty="0" smtClean="0">
                <a:solidFill>
                  <a:prstClr val="black"/>
                </a:solidFill>
              </a:rPr>
              <a:t>　</a:t>
            </a:r>
            <a:r>
              <a:rPr lang="ja-JP" altLang="en-US" sz="2000" dirty="0" smtClean="0">
                <a:solidFill>
                  <a:prstClr val="black"/>
                </a:solidFill>
                <a:ea typeface="ＤＨＰ特太ゴシック体" pitchFamily="2" charset="-128"/>
              </a:rPr>
              <a:t>強度行動障害に</a:t>
            </a:r>
            <a:r>
              <a:rPr lang="ja-JP" altLang="en-US" sz="2000" dirty="0">
                <a:solidFill>
                  <a:prstClr val="black"/>
                </a:solidFill>
                <a:ea typeface="ＤＨＰ特太ゴシック体" pitchFamily="2" charset="-128"/>
              </a:rPr>
              <a:t>対応</a:t>
            </a:r>
            <a:r>
              <a:rPr lang="ja-JP" altLang="en-US" sz="2000" dirty="0" smtClean="0">
                <a:solidFill>
                  <a:prstClr val="black"/>
                </a:solidFill>
                <a:ea typeface="ＤＨＰ特太ゴシック体" pitchFamily="2" charset="-128"/>
              </a:rPr>
              <a:t>する</a:t>
            </a:r>
            <a:r>
              <a:rPr lang="ja-JP" altLang="en-US" sz="2000" dirty="0">
                <a:solidFill>
                  <a:prstClr val="black"/>
                </a:solidFill>
                <a:ea typeface="ＤＨＰ特太ゴシック体" pitchFamily="2" charset="-128"/>
              </a:rPr>
              <a:t>職員</a:t>
            </a:r>
            <a:r>
              <a:rPr lang="ja-JP" altLang="en-US" sz="2000" dirty="0" smtClean="0">
                <a:solidFill>
                  <a:prstClr val="black"/>
                </a:solidFill>
                <a:ea typeface="ＤＨＰ特太ゴシック体" pitchFamily="2" charset="-128"/>
              </a:rPr>
              <a:t>の人材育成の</a:t>
            </a:r>
            <a:r>
              <a:rPr lang="ja-JP" altLang="en-US" sz="2000" dirty="0">
                <a:solidFill>
                  <a:prstClr val="black"/>
                </a:solidFill>
                <a:ea typeface="ＤＨＰ特太ゴシック体" pitchFamily="2" charset="-128"/>
              </a:rPr>
              <a:t>充実</a:t>
            </a:r>
            <a:r>
              <a:rPr lang="ja-JP" altLang="en-US" sz="2000" dirty="0" smtClean="0">
                <a:solidFill>
                  <a:prstClr val="black"/>
                </a:solidFill>
                <a:ea typeface="ＤＨＰ特太ゴシック体" pitchFamily="2" charset="-128"/>
              </a:rPr>
              <a:t>について</a:t>
            </a:r>
            <a:endParaRPr lang="ja-JP" altLang="en-US" sz="2000" dirty="0">
              <a:solidFill>
                <a:prstClr val="black"/>
              </a:solidFill>
              <a:ea typeface="ＤＨＰ特太ゴシック体" pitchFamily="2" charset="-128"/>
            </a:endParaRPr>
          </a:p>
        </p:txBody>
      </p:sp>
      <p:sp>
        <p:nvSpPr>
          <p:cNvPr id="48" name="角丸四角形 47"/>
          <p:cNvSpPr/>
          <p:nvPr/>
        </p:nvSpPr>
        <p:spPr>
          <a:xfrm>
            <a:off x="5904202" y="1174665"/>
            <a:ext cx="965872" cy="432048"/>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smtClean="0">
              <a:solidFill>
                <a:prstClr val="black"/>
              </a:solidFill>
              <a:ea typeface="ＤＨＰ特太ゴシック体" pitchFamily="2" charset="-128"/>
            </a:endParaRPr>
          </a:p>
          <a:p>
            <a:pPr algn="ctr"/>
            <a:r>
              <a:rPr lang="ja-JP" altLang="en-US" sz="1200" dirty="0" smtClean="0">
                <a:solidFill>
                  <a:prstClr val="black"/>
                </a:solidFill>
                <a:ea typeface="ＤＨＰ特太ゴシック体" pitchFamily="2" charset="-128"/>
              </a:rPr>
              <a:t>行動援護</a:t>
            </a:r>
            <a:endParaRPr lang="en-US" altLang="ja-JP" sz="1200" dirty="0" smtClean="0">
              <a:solidFill>
                <a:prstClr val="black"/>
              </a:solidFill>
              <a:ea typeface="ＤＨＰ特太ゴシック体" pitchFamily="2" charset="-128"/>
            </a:endParaRPr>
          </a:p>
          <a:p>
            <a:pPr algn="ctr"/>
            <a:r>
              <a:rPr lang="ja-JP" altLang="en-US" sz="1200" dirty="0" smtClean="0">
                <a:solidFill>
                  <a:prstClr val="black"/>
                </a:solidFill>
                <a:ea typeface="ＤＨＰ特太ゴシック体" pitchFamily="2" charset="-128"/>
              </a:rPr>
              <a:t>ヘルパー</a:t>
            </a:r>
            <a:endParaRPr lang="en-US" altLang="ja-JP" sz="1200" dirty="0" smtClean="0">
              <a:solidFill>
                <a:prstClr val="black"/>
              </a:solidFill>
              <a:ea typeface="ＤＨＰ特太ゴシック体" pitchFamily="2" charset="-128"/>
            </a:endParaRPr>
          </a:p>
          <a:p>
            <a:pPr algn="ctr"/>
            <a:endParaRPr lang="en-US" altLang="ja-JP" dirty="0" smtClean="0">
              <a:solidFill>
                <a:prstClr val="black"/>
              </a:solidFill>
              <a:ea typeface="ＤＨＰ特太ゴシック体" pitchFamily="2" charset="-128"/>
            </a:endParaRPr>
          </a:p>
        </p:txBody>
      </p:sp>
      <p:sp>
        <p:nvSpPr>
          <p:cNvPr id="73" name="角丸四角形 72"/>
          <p:cNvSpPr/>
          <p:nvPr/>
        </p:nvSpPr>
        <p:spPr>
          <a:xfrm>
            <a:off x="7950127" y="1174665"/>
            <a:ext cx="903263" cy="432048"/>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dirty="0" smtClean="0">
              <a:solidFill>
                <a:prstClr val="black"/>
              </a:solidFill>
              <a:ea typeface="ＤＨＰ特太ゴシック体" pitchFamily="2" charset="-128"/>
            </a:endParaRPr>
          </a:p>
          <a:p>
            <a:pPr algn="ctr"/>
            <a:endParaRPr lang="en-US" altLang="ja-JP" sz="1050" dirty="0" smtClean="0">
              <a:solidFill>
                <a:prstClr val="black"/>
              </a:solidFill>
              <a:ea typeface="ＤＨＰ特太ゴシック体" pitchFamily="2" charset="-128"/>
            </a:endParaRPr>
          </a:p>
          <a:p>
            <a:pPr algn="ctr"/>
            <a:r>
              <a:rPr lang="ja-JP" altLang="en-US" sz="1000" spc="-150" dirty="0" smtClean="0">
                <a:solidFill>
                  <a:prstClr val="black"/>
                </a:solidFill>
                <a:ea typeface="ＤＨＰ特太ゴシック体" pitchFamily="2" charset="-128"/>
              </a:rPr>
              <a:t>その他の訪問</a:t>
            </a:r>
            <a:endParaRPr lang="en-US" altLang="ja-JP" sz="1000" spc="-150" dirty="0" smtClean="0">
              <a:solidFill>
                <a:prstClr val="black"/>
              </a:solidFill>
              <a:ea typeface="ＤＨＰ特太ゴシック体" pitchFamily="2" charset="-128"/>
            </a:endParaRPr>
          </a:p>
          <a:p>
            <a:pPr algn="ctr"/>
            <a:r>
              <a:rPr lang="ja-JP" altLang="en-US" sz="1000" spc="-150" dirty="0" smtClean="0">
                <a:solidFill>
                  <a:prstClr val="black"/>
                </a:solidFill>
                <a:ea typeface="ＤＨＰ特太ゴシック体" pitchFamily="2" charset="-128"/>
              </a:rPr>
              <a:t>系ヘルパー</a:t>
            </a:r>
            <a:endParaRPr lang="en-US" altLang="ja-JP" sz="1000" spc="-150" dirty="0" smtClean="0">
              <a:solidFill>
                <a:prstClr val="black"/>
              </a:solidFill>
              <a:ea typeface="ＤＨＰ特太ゴシック体" pitchFamily="2" charset="-128"/>
            </a:endParaRPr>
          </a:p>
          <a:p>
            <a:pPr algn="ctr"/>
            <a:endParaRPr lang="en-US" altLang="ja-JP" dirty="0" smtClean="0">
              <a:solidFill>
                <a:prstClr val="black"/>
              </a:solidFill>
              <a:ea typeface="ＤＨＰ特太ゴシック体" pitchFamily="2" charset="-128"/>
            </a:endParaRPr>
          </a:p>
        </p:txBody>
      </p:sp>
      <p:sp>
        <p:nvSpPr>
          <p:cNvPr id="71" name="角丸四角形 70"/>
          <p:cNvSpPr/>
          <p:nvPr/>
        </p:nvSpPr>
        <p:spPr>
          <a:xfrm>
            <a:off x="1187630" y="1188058"/>
            <a:ext cx="1172240" cy="432048"/>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smtClean="0">
                <a:solidFill>
                  <a:prstClr val="black"/>
                </a:solidFill>
                <a:ea typeface="ＤＨＰ特太ゴシック体" pitchFamily="2" charset="-128"/>
              </a:rPr>
              <a:t>相談支援</a:t>
            </a:r>
            <a:r>
              <a:rPr lang="ja-JP" altLang="en-US" sz="1050" dirty="0">
                <a:solidFill>
                  <a:prstClr val="black"/>
                </a:solidFill>
                <a:ea typeface="ＤＨＰ特太ゴシック体" pitchFamily="2" charset="-128"/>
              </a:rPr>
              <a:t>専門員</a:t>
            </a:r>
          </a:p>
        </p:txBody>
      </p:sp>
      <p:sp>
        <p:nvSpPr>
          <p:cNvPr id="76" name="下矢印 75"/>
          <p:cNvSpPr/>
          <p:nvPr/>
        </p:nvSpPr>
        <p:spPr>
          <a:xfrm>
            <a:off x="1796402" y="1673188"/>
            <a:ext cx="504056" cy="2304256"/>
          </a:xfrm>
          <a:prstGeom prst="downArrow">
            <a:avLst>
              <a:gd name="adj1" fmla="val 50000"/>
              <a:gd name="adj2" fmla="val 367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77" name="テキスト ボックス 76"/>
          <p:cNvSpPr txBox="1"/>
          <p:nvPr/>
        </p:nvSpPr>
        <p:spPr>
          <a:xfrm>
            <a:off x="1849405" y="2048180"/>
            <a:ext cx="6831477" cy="561692"/>
          </a:xfrm>
          <a:prstGeom prst="rect">
            <a:avLst/>
          </a:prstGeom>
          <a:solidFill>
            <a:schemeClr val="bg1"/>
          </a:solidFill>
          <a:ln w="15875">
            <a:solidFill>
              <a:schemeClr val="tx1"/>
            </a:solidFill>
          </a:ln>
        </p:spPr>
        <p:txBody>
          <a:bodyPr wrap="square" rtlCol="0">
            <a:spAutoFit/>
          </a:bodyPr>
          <a:lstStyle/>
          <a:p>
            <a:pPr marL="450850" algn="ctr"/>
            <a:r>
              <a:rPr lang="ja-JP" altLang="en-US" sz="1200" b="1" dirty="0" smtClean="0">
                <a:solidFill>
                  <a:prstClr val="black"/>
                </a:solidFill>
              </a:rPr>
              <a:t>強度行動障害支援者養成研修</a:t>
            </a:r>
            <a:r>
              <a:rPr lang="ja-JP" altLang="en-US" sz="1200" dirty="0" smtClean="0">
                <a:solidFill>
                  <a:prstClr val="black"/>
                </a:solidFill>
              </a:rPr>
              <a:t>　</a:t>
            </a:r>
            <a:r>
              <a:rPr lang="ja-JP" altLang="en-US" sz="1200" b="1" dirty="0" smtClean="0">
                <a:solidFill>
                  <a:prstClr val="black"/>
                </a:solidFill>
              </a:rPr>
              <a:t>（基礎研修（都道府県研修））</a:t>
            </a:r>
            <a:endParaRPr lang="en-US" altLang="ja-JP" sz="1200" b="1" dirty="0" smtClean="0">
              <a:solidFill>
                <a:prstClr val="black"/>
              </a:solidFill>
            </a:endParaRPr>
          </a:p>
          <a:p>
            <a:pPr marL="450850" algn="ctr"/>
            <a:r>
              <a:rPr lang="ja-JP" altLang="en-US" sz="950" b="1" dirty="0" smtClean="0">
                <a:solidFill>
                  <a:prstClr val="black"/>
                </a:solidFill>
              </a:rPr>
              <a:t>（重度訪問介護従業者養成研修（行動障害を有する者に対応する研修）と同内容とする）</a:t>
            </a:r>
            <a:endParaRPr lang="en-US" altLang="ja-JP" sz="950" b="1" dirty="0" smtClean="0">
              <a:solidFill>
                <a:prstClr val="black"/>
              </a:solidFill>
            </a:endParaRPr>
          </a:p>
          <a:p>
            <a:pPr marL="450850" algn="ctr"/>
            <a:r>
              <a:rPr lang="ja-JP" altLang="en-US" sz="900" b="1" dirty="0" smtClean="0">
                <a:solidFill>
                  <a:prstClr val="black"/>
                </a:solidFill>
              </a:rPr>
              <a:t>（</a:t>
            </a:r>
            <a:r>
              <a:rPr lang="en-US" altLang="ja-JP" sz="900" b="1" dirty="0" smtClean="0">
                <a:solidFill>
                  <a:prstClr val="black"/>
                </a:solidFill>
              </a:rPr>
              <a:t>【</a:t>
            </a:r>
            <a:r>
              <a:rPr lang="ja-JP" altLang="en-US" sz="900" b="1" dirty="0" smtClean="0">
                <a:solidFill>
                  <a:prstClr val="black"/>
                </a:solidFill>
              </a:rPr>
              <a:t>受講者</a:t>
            </a:r>
            <a:r>
              <a:rPr lang="en-US" altLang="ja-JP" sz="900" b="1" dirty="0" smtClean="0">
                <a:solidFill>
                  <a:prstClr val="black"/>
                </a:solidFill>
              </a:rPr>
              <a:t>】</a:t>
            </a:r>
            <a:r>
              <a:rPr lang="ja-JP" altLang="en-US" sz="900" b="1" dirty="0" smtClean="0">
                <a:solidFill>
                  <a:prstClr val="black"/>
                </a:solidFill>
              </a:rPr>
              <a:t>　知的障害・障害児を支援する者が主な対象）</a:t>
            </a:r>
            <a:endParaRPr lang="en-US" altLang="ja-JP" sz="900" b="1" dirty="0" smtClean="0">
              <a:solidFill>
                <a:prstClr val="black"/>
              </a:solidFill>
            </a:endParaRPr>
          </a:p>
        </p:txBody>
      </p:sp>
      <p:sp>
        <p:nvSpPr>
          <p:cNvPr id="79" name="正方形/長方形 78"/>
          <p:cNvSpPr/>
          <p:nvPr/>
        </p:nvSpPr>
        <p:spPr>
          <a:xfrm>
            <a:off x="1849411" y="2852936"/>
            <a:ext cx="6795341" cy="416260"/>
          </a:xfrm>
          <a:prstGeom prst="rect">
            <a:avLst/>
          </a:prstGeom>
          <a:solidFill>
            <a:schemeClr val="accent5">
              <a:lumMod val="40000"/>
              <a:lumOff val="60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dirty="0" smtClean="0">
                <a:solidFill>
                  <a:prstClr val="black"/>
                </a:solidFill>
              </a:rPr>
              <a:t>強度行動障害支援者養成研修（（実践研修（都道府県研修））</a:t>
            </a:r>
            <a:endParaRPr lang="en-US" altLang="ja-JP" sz="1100" b="1" dirty="0" smtClean="0">
              <a:solidFill>
                <a:prstClr val="black"/>
              </a:solidFill>
            </a:endParaRPr>
          </a:p>
          <a:p>
            <a:pPr algn="ctr"/>
            <a:r>
              <a:rPr lang="ja-JP" altLang="en-US" sz="1100" b="1" u="sng" dirty="0" smtClean="0">
                <a:solidFill>
                  <a:prstClr val="black"/>
                </a:solidFill>
              </a:rPr>
              <a:t>（</a:t>
            </a:r>
            <a:r>
              <a:rPr lang="en-US" altLang="ja-JP" sz="1100" b="1" u="sng" dirty="0" smtClean="0">
                <a:solidFill>
                  <a:prstClr val="black"/>
                </a:solidFill>
              </a:rPr>
              <a:t>【</a:t>
            </a:r>
            <a:r>
              <a:rPr lang="ja-JP" altLang="en-US" sz="1100" b="1" u="sng" dirty="0" smtClean="0">
                <a:solidFill>
                  <a:prstClr val="black"/>
                </a:solidFill>
              </a:rPr>
              <a:t>受講者</a:t>
            </a:r>
            <a:r>
              <a:rPr lang="en-US" altLang="ja-JP" sz="1100" b="1" u="sng" dirty="0" smtClean="0">
                <a:solidFill>
                  <a:prstClr val="black"/>
                </a:solidFill>
              </a:rPr>
              <a:t>】</a:t>
            </a:r>
            <a:r>
              <a:rPr lang="ja-JP" altLang="en-US" sz="1100" b="1" u="sng" dirty="0" smtClean="0">
                <a:solidFill>
                  <a:prstClr val="black"/>
                </a:solidFill>
              </a:rPr>
              <a:t>　知的障害・障害児を支援する者が主な対象）</a:t>
            </a:r>
            <a:endParaRPr lang="ja-JP" altLang="en-US" sz="1100" u="sng" dirty="0">
              <a:solidFill>
                <a:prstClr val="black"/>
              </a:solidFill>
            </a:endParaRPr>
          </a:p>
        </p:txBody>
      </p:sp>
      <p:sp>
        <p:nvSpPr>
          <p:cNvPr id="58" name="角丸四角形 57"/>
          <p:cNvSpPr/>
          <p:nvPr/>
        </p:nvSpPr>
        <p:spPr>
          <a:xfrm>
            <a:off x="6870080" y="1166580"/>
            <a:ext cx="1080047" cy="432048"/>
          </a:xfrm>
          <a:prstGeom prst="roundRect">
            <a:avLst/>
          </a:prstGeom>
          <a:solidFill>
            <a:srgbClr val="FCBAD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900" dirty="0" smtClean="0">
              <a:solidFill>
                <a:prstClr val="black"/>
              </a:solidFill>
              <a:ea typeface="ＤＨＰ特太ゴシック体" pitchFamily="2" charset="-128"/>
            </a:endParaRPr>
          </a:p>
          <a:p>
            <a:pPr algn="ctr"/>
            <a:r>
              <a:rPr lang="ja-JP" altLang="en-US" sz="900" dirty="0" smtClean="0">
                <a:solidFill>
                  <a:prstClr val="black"/>
                </a:solidFill>
                <a:ea typeface="ＤＨＰ特太ゴシック体" pitchFamily="2" charset="-128"/>
              </a:rPr>
              <a:t>重度訪問介護</a:t>
            </a:r>
            <a:endParaRPr lang="en-US" altLang="ja-JP" sz="900" dirty="0" smtClean="0">
              <a:solidFill>
                <a:prstClr val="black"/>
              </a:solidFill>
              <a:ea typeface="ＤＨＰ特太ゴシック体" pitchFamily="2" charset="-128"/>
            </a:endParaRPr>
          </a:p>
          <a:p>
            <a:pPr algn="ctr"/>
            <a:r>
              <a:rPr lang="ja-JP" altLang="en-US" sz="600" dirty="0" smtClean="0">
                <a:solidFill>
                  <a:prstClr val="black"/>
                </a:solidFill>
                <a:ea typeface="ＤＨＰ特太ゴシック体" pitchFamily="2" charset="-128"/>
              </a:rPr>
              <a:t>（行動障害を有する者に対応するヘルパー）</a:t>
            </a:r>
            <a:endParaRPr lang="en-US" altLang="ja-JP" sz="600" dirty="0" smtClean="0">
              <a:solidFill>
                <a:prstClr val="black"/>
              </a:solidFill>
              <a:ea typeface="ＤＨＰ特太ゴシック体" pitchFamily="2" charset="-128"/>
            </a:endParaRPr>
          </a:p>
          <a:p>
            <a:pPr algn="ctr"/>
            <a:endParaRPr lang="en-US" altLang="ja-JP" sz="900" dirty="0" smtClean="0">
              <a:solidFill>
                <a:prstClr val="black"/>
              </a:solidFill>
              <a:ea typeface="ＤＨＰ特太ゴシック体" pitchFamily="2" charset="-128"/>
            </a:endParaRPr>
          </a:p>
        </p:txBody>
      </p:sp>
      <p:sp>
        <p:nvSpPr>
          <p:cNvPr id="78" name="下矢印 77"/>
          <p:cNvSpPr/>
          <p:nvPr/>
        </p:nvSpPr>
        <p:spPr>
          <a:xfrm>
            <a:off x="7200766" y="1608284"/>
            <a:ext cx="432048" cy="4408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80" name="テキスト ボックス 79"/>
          <p:cNvSpPr txBox="1"/>
          <p:nvPr/>
        </p:nvSpPr>
        <p:spPr>
          <a:xfrm>
            <a:off x="2084301" y="2609872"/>
            <a:ext cx="768159" cy="215444"/>
          </a:xfrm>
          <a:prstGeom prst="rect">
            <a:avLst/>
          </a:prstGeom>
          <a:noFill/>
        </p:spPr>
        <p:txBody>
          <a:bodyPr wrap="none" rtlCol="0">
            <a:spAutoFit/>
          </a:bodyPr>
          <a:lstStyle/>
          <a:p>
            <a:r>
              <a:rPr lang="ja-JP" altLang="en-US" sz="800" spc="-150" dirty="0" smtClean="0">
                <a:solidFill>
                  <a:prstClr val="black"/>
                </a:solidFill>
              </a:rPr>
              <a:t>相互の人材活用</a:t>
            </a:r>
            <a:endParaRPr lang="ja-JP" altLang="en-US" sz="800" spc="-150" dirty="0">
              <a:solidFill>
                <a:prstClr val="black"/>
              </a:solidFill>
            </a:endParaRPr>
          </a:p>
        </p:txBody>
      </p:sp>
      <p:sp>
        <p:nvSpPr>
          <p:cNvPr id="81" name="テキスト ボックス 80"/>
          <p:cNvSpPr txBox="1"/>
          <p:nvPr/>
        </p:nvSpPr>
        <p:spPr>
          <a:xfrm>
            <a:off x="6486000" y="2638253"/>
            <a:ext cx="768159" cy="215444"/>
          </a:xfrm>
          <a:prstGeom prst="rect">
            <a:avLst/>
          </a:prstGeom>
          <a:noFill/>
        </p:spPr>
        <p:txBody>
          <a:bodyPr wrap="none" rtlCol="0">
            <a:spAutoFit/>
          </a:bodyPr>
          <a:lstStyle/>
          <a:p>
            <a:r>
              <a:rPr lang="ja-JP" altLang="en-US" sz="800" spc="-150" dirty="0" smtClean="0">
                <a:solidFill>
                  <a:prstClr val="black"/>
                </a:solidFill>
              </a:rPr>
              <a:t>相互の人材活用</a:t>
            </a:r>
            <a:endParaRPr lang="ja-JP" altLang="en-US" sz="800" spc="-150" dirty="0">
              <a:solidFill>
                <a:prstClr val="black"/>
              </a:solidFill>
            </a:endParaRPr>
          </a:p>
        </p:txBody>
      </p:sp>
      <p:sp>
        <p:nvSpPr>
          <p:cNvPr id="82" name="テキスト ボックス 81"/>
          <p:cNvSpPr txBox="1"/>
          <p:nvPr/>
        </p:nvSpPr>
        <p:spPr>
          <a:xfrm>
            <a:off x="8440927" y="4252105"/>
            <a:ext cx="346249" cy="1344724"/>
          </a:xfrm>
          <a:prstGeom prst="rect">
            <a:avLst/>
          </a:prstGeom>
          <a:noFill/>
        </p:spPr>
        <p:txBody>
          <a:bodyPr vert="eaVert" wrap="square" rtlCol="0">
            <a:spAutoFit/>
          </a:bodyPr>
          <a:lstStyle/>
          <a:p>
            <a:r>
              <a:rPr lang="ja-JP" altLang="en-US" sz="1050" dirty="0">
                <a:solidFill>
                  <a:prstClr val="black"/>
                </a:solidFill>
              </a:rPr>
              <a:t>一定</a:t>
            </a:r>
            <a:r>
              <a:rPr lang="ja-JP" altLang="en-US" sz="1050" dirty="0" smtClean="0">
                <a:solidFill>
                  <a:prstClr val="black"/>
                </a:solidFill>
              </a:rPr>
              <a:t>の実務経験等</a:t>
            </a:r>
            <a:endParaRPr lang="ja-JP" altLang="en-US" sz="1050" dirty="0">
              <a:solidFill>
                <a:prstClr val="black"/>
              </a:solidFill>
            </a:endParaRPr>
          </a:p>
        </p:txBody>
      </p:sp>
      <p:sp>
        <p:nvSpPr>
          <p:cNvPr id="83" name="テキスト ボックス 82"/>
          <p:cNvSpPr txBox="1"/>
          <p:nvPr/>
        </p:nvSpPr>
        <p:spPr>
          <a:xfrm>
            <a:off x="7474184" y="4252452"/>
            <a:ext cx="346249" cy="1344724"/>
          </a:xfrm>
          <a:prstGeom prst="rect">
            <a:avLst/>
          </a:prstGeom>
          <a:noFill/>
        </p:spPr>
        <p:txBody>
          <a:bodyPr vert="eaVert" wrap="square" rtlCol="0">
            <a:spAutoFit/>
          </a:bodyPr>
          <a:lstStyle/>
          <a:p>
            <a:r>
              <a:rPr lang="ja-JP" altLang="en-US" sz="1050" dirty="0">
                <a:solidFill>
                  <a:prstClr val="black"/>
                </a:solidFill>
              </a:rPr>
              <a:t>一定</a:t>
            </a:r>
            <a:r>
              <a:rPr lang="ja-JP" altLang="en-US" sz="1050" dirty="0" smtClean="0">
                <a:solidFill>
                  <a:prstClr val="black"/>
                </a:solidFill>
              </a:rPr>
              <a:t>の実務経験等</a:t>
            </a:r>
            <a:endParaRPr lang="ja-JP" altLang="en-US" sz="1050" dirty="0">
              <a:solidFill>
                <a:prstClr val="black"/>
              </a:solidFill>
            </a:endParaRPr>
          </a:p>
        </p:txBody>
      </p:sp>
      <p:sp>
        <p:nvSpPr>
          <p:cNvPr id="66" name="スライド番号プレースホルダー 3"/>
          <p:cNvSpPr>
            <a:spLocks noGrp="1"/>
          </p:cNvSpPr>
          <p:nvPr>
            <p:ph type="sldNum" sz="quarter" idx="12"/>
          </p:nvPr>
        </p:nvSpPr>
        <p:spPr>
          <a:xfrm>
            <a:off x="7010400" y="6492889"/>
            <a:ext cx="2133600" cy="365125"/>
          </a:xfrm>
        </p:spPr>
        <p:txBody>
          <a:bodyPr/>
          <a:lstStyle/>
          <a:p>
            <a:fld id="{32927FFD-3D24-4EC2-AEC8-E83A8D96C0AC}" type="slidenum">
              <a:rPr lang="ja-JP" altLang="en-US" smtClean="0">
                <a:solidFill>
                  <a:prstClr val="black">
                    <a:tint val="75000"/>
                  </a:prstClr>
                </a:solidFill>
              </a:rPr>
              <a:pPr/>
              <a:t>20</a:t>
            </a:fld>
            <a:endParaRPr lang="ja-JP" altLang="en-US" dirty="0">
              <a:solidFill>
                <a:prstClr val="black">
                  <a:tint val="75000"/>
                </a:prstClr>
              </a:solidFill>
            </a:endParaRPr>
          </a:p>
        </p:txBody>
      </p:sp>
    </p:spTree>
    <p:extLst>
      <p:ext uri="{BB962C8B-B14F-4D97-AF65-F5344CB8AC3E}">
        <p14:creationId xmlns:p14="http://schemas.microsoft.com/office/powerpoint/2010/main" val="33110086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93609" y="980728"/>
            <a:ext cx="8678154" cy="4680520"/>
          </a:xfrm>
          <a:prstGeom prst="rect">
            <a:avLst/>
          </a:prstGeom>
          <a:solidFill>
            <a:srgbClr val="FFFF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 name="スライド番号プレースホルダー 3"/>
          <p:cNvSpPr>
            <a:spLocks noGrp="1"/>
          </p:cNvSpPr>
          <p:nvPr>
            <p:ph type="sldNum" sz="quarter" idx="12"/>
          </p:nvPr>
        </p:nvSpPr>
        <p:spPr>
          <a:xfrm>
            <a:off x="7010400" y="6492889"/>
            <a:ext cx="2133600" cy="365125"/>
          </a:xfrm>
        </p:spPr>
        <p:txBody>
          <a:bodyPr/>
          <a:lstStyle/>
          <a:p>
            <a:fld id="{32927FFD-3D24-4EC2-AEC8-E83A8D96C0AC}" type="slidenum">
              <a:rPr lang="ja-JP" altLang="en-US" smtClean="0">
                <a:solidFill>
                  <a:prstClr val="black">
                    <a:tint val="75000"/>
                  </a:prstClr>
                </a:solidFill>
              </a:rPr>
              <a:pPr/>
              <a:t>21</a:t>
            </a:fld>
            <a:endParaRPr lang="ja-JP" altLang="en-US" dirty="0">
              <a:solidFill>
                <a:prstClr val="black">
                  <a:tint val="75000"/>
                </a:prstClr>
              </a:solidFill>
            </a:endParaRPr>
          </a:p>
        </p:txBody>
      </p:sp>
      <p:sp>
        <p:nvSpPr>
          <p:cNvPr id="5" name="テキスト ボックス 4"/>
          <p:cNvSpPr txBox="1"/>
          <p:nvPr/>
        </p:nvSpPr>
        <p:spPr>
          <a:xfrm>
            <a:off x="265617" y="1052736"/>
            <a:ext cx="8568952" cy="4324261"/>
          </a:xfrm>
          <a:prstGeom prst="rect">
            <a:avLst/>
          </a:prstGeom>
          <a:noFill/>
        </p:spPr>
        <p:txBody>
          <a:bodyPr wrap="square" rtlCol="0">
            <a:spAutoFit/>
          </a:bodyPr>
          <a:lstStyle/>
          <a:p>
            <a:pPr algn="ctr">
              <a:lnSpc>
                <a:spcPts val="3000"/>
              </a:lnSpc>
            </a:pPr>
            <a:r>
              <a:rPr lang="ja-JP" altLang="en-US" dirty="0" smtClean="0">
                <a:solidFill>
                  <a:prstClr val="black"/>
                </a:solidFill>
              </a:rPr>
              <a:t>障害保健福祉関係主管課長会議資料　平成</a:t>
            </a:r>
            <a:r>
              <a:rPr lang="en-US" altLang="ja-JP" dirty="0" smtClean="0">
                <a:solidFill>
                  <a:prstClr val="black"/>
                </a:solidFill>
              </a:rPr>
              <a:t>26</a:t>
            </a:r>
            <a:r>
              <a:rPr lang="ja-JP" altLang="en-US" dirty="0" smtClean="0">
                <a:solidFill>
                  <a:prstClr val="black"/>
                </a:solidFill>
              </a:rPr>
              <a:t>年</a:t>
            </a:r>
            <a:r>
              <a:rPr lang="en-US" altLang="ja-JP" dirty="0">
                <a:solidFill>
                  <a:prstClr val="black"/>
                </a:solidFill>
              </a:rPr>
              <a:t>3</a:t>
            </a:r>
            <a:r>
              <a:rPr lang="ja-JP" altLang="en-US" dirty="0" smtClean="0">
                <a:solidFill>
                  <a:prstClr val="black"/>
                </a:solidFill>
              </a:rPr>
              <a:t>月</a:t>
            </a:r>
            <a:r>
              <a:rPr lang="en-US" altLang="ja-JP" dirty="0">
                <a:solidFill>
                  <a:prstClr val="black"/>
                </a:solidFill>
              </a:rPr>
              <a:t>7</a:t>
            </a:r>
            <a:r>
              <a:rPr lang="ja-JP" altLang="en-US" dirty="0" smtClean="0">
                <a:solidFill>
                  <a:prstClr val="black"/>
                </a:solidFill>
              </a:rPr>
              <a:t>日</a:t>
            </a:r>
          </a:p>
          <a:p>
            <a:pPr algn="ctr">
              <a:lnSpc>
                <a:spcPts val="3000"/>
              </a:lnSpc>
            </a:pPr>
            <a:r>
              <a:rPr lang="ja-JP" altLang="en-US" sz="2400" b="1" dirty="0" smtClean="0">
                <a:solidFill>
                  <a:prstClr val="black"/>
                </a:solidFill>
              </a:rPr>
              <a:t>地域における強度行動障害を有する者に対する</a:t>
            </a:r>
            <a:endParaRPr lang="en-US" altLang="ja-JP" sz="2400" b="1" dirty="0" smtClean="0">
              <a:solidFill>
                <a:prstClr val="black"/>
              </a:solidFill>
            </a:endParaRPr>
          </a:p>
          <a:p>
            <a:pPr algn="ctr">
              <a:lnSpc>
                <a:spcPts val="3000"/>
              </a:lnSpc>
            </a:pPr>
            <a:r>
              <a:rPr lang="ja-JP" altLang="en-US" sz="2400" b="1" dirty="0" smtClean="0">
                <a:solidFill>
                  <a:prstClr val="black"/>
                </a:solidFill>
              </a:rPr>
              <a:t>体制の強化について</a:t>
            </a:r>
            <a:endParaRPr lang="en-US" altLang="ja-JP" sz="2400" b="1" dirty="0" smtClean="0">
              <a:solidFill>
                <a:prstClr val="black"/>
              </a:solidFill>
            </a:endParaRPr>
          </a:p>
          <a:p>
            <a:pPr>
              <a:lnSpc>
                <a:spcPts val="3000"/>
              </a:lnSpc>
            </a:pPr>
            <a:endParaRPr lang="en-US" altLang="ja-JP" dirty="0">
              <a:solidFill>
                <a:prstClr val="black"/>
              </a:solidFill>
            </a:endParaRPr>
          </a:p>
          <a:p>
            <a:pPr>
              <a:lnSpc>
                <a:spcPts val="3000"/>
              </a:lnSpc>
            </a:pPr>
            <a:r>
              <a:rPr lang="ja-JP" altLang="en-US" sz="2000" dirty="0" smtClean="0">
                <a:solidFill>
                  <a:prstClr val="black"/>
                </a:solidFill>
              </a:rPr>
              <a:t>　平成</a:t>
            </a:r>
            <a:r>
              <a:rPr lang="en-US" altLang="ja-JP" sz="2000" dirty="0" smtClean="0">
                <a:solidFill>
                  <a:prstClr val="black"/>
                </a:solidFill>
              </a:rPr>
              <a:t>26</a:t>
            </a:r>
            <a:r>
              <a:rPr lang="ja-JP" altLang="en-US" sz="2000" dirty="0" smtClean="0">
                <a:solidFill>
                  <a:prstClr val="black"/>
                </a:solidFill>
              </a:rPr>
              <a:t>年</a:t>
            </a:r>
            <a:r>
              <a:rPr lang="en-US" altLang="ja-JP" sz="2000" dirty="0" smtClean="0">
                <a:solidFill>
                  <a:prstClr val="black"/>
                </a:solidFill>
              </a:rPr>
              <a:t>4</a:t>
            </a:r>
            <a:r>
              <a:rPr lang="ja-JP" altLang="en-US" sz="2000" dirty="0" smtClean="0">
                <a:solidFill>
                  <a:prstClr val="black"/>
                </a:solidFill>
              </a:rPr>
              <a:t>月から、重度訪問介護の対象拡大により、在宅の行動障害を有する者が利用できる障害福祉サービスに重度訪問介護が加わることとなる。これにより、在宅の行動障害を有する者の支援に携わる相談支援、行動援護、重度訪問介護等の事業所間の連携や発達障害者支援センターによるこれらの事業者に対するコンサルテーション等も重要となることから、都道府県及び指定都市におかれては、</a:t>
            </a:r>
            <a:r>
              <a:rPr lang="ja-JP" altLang="en-US" sz="2000" b="1" u="sng" dirty="0" smtClean="0">
                <a:solidFill>
                  <a:srgbClr val="002060"/>
                </a:solidFill>
              </a:rPr>
              <a:t>発達障害者支援体制整備における発達障害者地域支援マネジャーを活用</a:t>
            </a:r>
            <a:r>
              <a:rPr lang="ja-JP" altLang="en-US" sz="2000" dirty="0" smtClean="0">
                <a:solidFill>
                  <a:prstClr val="black"/>
                </a:solidFill>
              </a:rPr>
              <a:t>するなど、地域支援体制の強化にご留意いただきたい。</a:t>
            </a:r>
            <a:endParaRPr lang="ja-JP" altLang="en-US" sz="2000" dirty="0">
              <a:solidFill>
                <a:prstClr val="black"/>
              </a:solidFill>
            </a:endParaRPr>
          </a:p>
        </p:txBody>
      </p:sp>
    </p:spTree>
    <p:extLst>
      <p:ext uri="{BB962C8B-B14F-4D97-AF65-F5344CB8AC3E}">
        <p14:creationId xmlns:p14="http://schemas.microsoft.com/office/powerpoint/2010/main" val="32941995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角丸四角形 79"/>
          <p:cNvSpPr/>
          <p:nvPr/>
        </p:nvSpPr>
        <p:spPr>
          <a:xfrm>
            <a:off x="73679" y="289669"/>
            <a:ext cx="8986776" cy="1123111"/>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97" tIns="45698" rIns="91397" bIns="45698" anchor="ctr"/>
          <a:lstStyle/>
          <a:p>
            <a:pPr fontAlgn="base">
              <a:lnSpc>
                <a:spcPts val="2000"/>
              </a:lnSpc>
              <a:spcBef>
                <a:spcPct val="0"/>
              </a:spcBef>
              <a:spcAft>
                <a:spcPct val="0"/>
              </a:spcAft>
            </a:pPr>
            <a:r>
              <a:rPr lang="ja-JP" altLang="en-US" sz="1600" dirty="0" smtClean="0">
                <a:solidFill>
                  <a:prstClr val="black"/>
                </a:solidFill>
              </a:rPr>
              <a:t>　</a:t>
            </a:r>
            <a:r>
              <a:rPr lang="ja-JP" altLang="en-US" sz="1600" dirty="0">
                <a:solidFill>
                  <a:prstClr val="black"/>
                </a:solidFill>
              </a:rPr>
              <a:t>発達障害</a:t>
            </a:r>
            <a:r>
              <a:rPr lang="ja-JP" altLang="en-US" sz="1600" dirty="0" smtClean="0">
                <a:solidFill>
                  <a:prstClr val="black"/>
                </a:solidFill>
              </a:rPr>
              <a:t>に</a:t>
            </a:r>
            <a:r>
              <a:rPr lang="ja-JP" altLang="en-US" sz="1600" dirty="0">
                <a:solidFill>
                  <a:prstClr val="black"/>
                </a:solidFill>
              </a:rPr>
              <a:t>ついて</a:t>
            </a:r>
            <a:r>
              <a:rPr lang="ja-JP" altLang="en-US" sz="1600" dirty="0" smtClean="0">
                <a:solidFill>
                  <a:prstClr val="black"/>
                </a:solidFill>
              </a:rPr>
              <a:t>は、支援のため</a:t>
            </a:r>
            <a:r>
              <a:rPr lang="ja-JP" altLang="en-US" sz="1600" smtClean="0">
                <a:solidFill>
                  <a:prstClr val="black"/>
                </a:solidFill>
              </a:rPr>
              <a:t>のノウハウの普及が十分に行われていないため</a:t>
            </a:r>
            <a:r>
              <a:rPr lang="ja-JP" altLang="en-US" sz="1600" dirty="0" smtClean="0">
                <a:solidFill>
                  <a:prstClr val="black"/>
                </a:solidFill>
              </a:rPr>
              <a:t>、各地域における支援体制の確立が喫緊の課題となっていることから、</a:t>
            </a:r>
            <a:r>
              <a:rPr lang="ja-JP" altLang="en-US" sz="1600" dirty="0">
                <a:solidFill>
                  <a:prstClr val="black"/>
                </a:solidFill>
              </a:rPr>
              <a:t>市町村・事業所等支援、医療機関との連携や困難</a:t>
            </a:r>
            <a:r>
              <a:rPr lang="ja-JP" altLang="en-US" sz="1600" dirty="0" smtClean="0">
                <a:solidFill>
                  <a:prstClr val="black"/>
                </a:solidFill>
              </a:rPr>
              <a:t>ケースへ</a:t>
            </a:r>
            <a:r>
              <a:rPr lang="ja-JP" altLang="en-US" sz="1600" dirty="0">
                <a:solidFill>
                  <a:prstClr val="black"/>
                </a:solidFill>
              </a:rPr>
              <a:t>の</a:t>
            </a:r>
            <a:r>
              <a:rPr lang="ja-JP" altLang="en-US" sz="1600" dirty="0" smtClean="0">
                <a:solidFill>
                  <a:prstClr val="black"/>
                </a:solidFill>
              </a:rPr>
              <a:t>対応等について、地域の中核である発達</a:t>
            </a:r>
            <a:r>
              <a:rPr lang="ja-JP" altLang="en-US" sz="1600" dirty="0">
                <a:solidFill>
                  <a:prstClr val="black"/>
                </a:solidFill>
              </a:rPr>
              <a:t>障害者支援</a:t>
            </a:r>
            <a:r>
              <a:rPr lang="ja-JP" altLang="en-US" sz="1600" dirty="0" smtClean="0">
                <a:solidFill>
                  <a:prstClr val="black"/>
                </a:solidFill>
              </a:rPr>
              <a:t>センターの地域支援機能の強化を図り、支援体制を整備するとともに</a:t>
            </a:r>
            <a:r>
              <a:rPr lang="ja-JP" altLang="en-US" sz="1600" u="sng" dirty="0" smtClean="0">
                <a:solidFill>
                  <a:prstClr val="black"/>
                </a:solidFill>
              </a:rPr>
              <a:t>発達障害のある</a:t>
            </a:r>
            <a:r>
              <a:rPr lang="ja-JP" altLang="en-US" sz="1600" u="sng" dirty="0">
                <a:solidFill>
                  <a:prstClr val="black"/>
                </a:solidFill>
              </a:rPr>
              <a:t>方の</a:t>
            </a:r>
            <a:r>
              <a:rPr lang="ja-JP" altLang="en-US" sz="1600" u="sng" dirty="0" smtClean="0">
                <a:solidFill>
                  <a:prstClr val="black"/>
                </a:solidFill>
              </a:rPr>
              <a:t>社会参加を促す。</a:t>
            </a:r>
            <a:endParaRPr lang="en-US" altLang="ja-JP" sz="1600" u="sng" dirty="0">
              <a:solidFill>
                <a:prstClr val="white"/>
              </a:solidFill>
            </a:endParaRPr>
          </a:p>
        </p:txBody>
      </p:sp>
      <p:sp>
        <p:nvSpPr>
          <p:cNvPr id="9" name="角丸四角形 8"/>
          <p:cNvSpPr/>
          <p:nvPr/>
        </p:nvSpPr>
        <p:spPr>
          <a:xfrm>
            <a:off x="6034316" y="4509120"/>
            <a:ext cx="3082080" cy="1224136"/>
          </a:xfrm>
          <a:prstGeom prst="roundRect">
            <a:avLst/>
          </a:prstGeom>
          <a:ln w="9525"/>
        </p:spPr>
        <p:style>
          <a:lnRef idx="1">
            <a:schemeClr val="accent6"/>
          </a:lnRef>
          <a:fillRef idx="2">
            <a:schemeClr val="accent6"/>
          </a:fillRef>
          <a:effectRef idx="1">
            <a:schemeClr val="accent6"/>
          </a:effectRef>
          <a:fontRef idx="minor">
            <a:schemeClr val="dk1"/>
          </a:fontRef>
        </p:style>
        <p:txBody>
          <a:bodyPr rtlCol="0" anchor="ctr"/>
          <a:lstStyle/>
          <a:p>
            <a:pPr algn="ctr" fontAlgn="base">
              <a:spcBef>
                <a:spcPct val="0"/>
              </a:spcBef>
              <a:spcAft>
                <a:spcPct val="0"/>
              </a:spcAft>
            </a:pPr>
            <a:endParaRPr lang="ja-JP" altLang="en-US" sz="2400" dirty="0" smtClean="0">
              <a:ln>
                <a:solidFill>
                  <a:srgbClr val="00CC00"/>
                </a:solidFill>
              </a:ln>
              <a:solidFill>
                <a:srgbClr val="00CC00"/>
              </a:solidFill>
              <a:latin typeface="HG丸ｺﾞｼｯｸM-PRO" pitchFamily="50" charset="-128"/>
              <a:ea typeface="HG丸ｺﾞｼｯｸM-PRO" pitchFamily="50" charset="-128"/>
            </a:endParaRPr>
          </a:p>
        </p:txBody>
      </p:sp>
      <p:sp>
        <p:nvSpPr>
          <p:cNvPr id="81" name="角丸四角形 80"/>
          <p:cNvSpPr/>
          <p:nvPr/>
        </p:nvSpPr>
        <p:spPr>
          <a:xfrm>
            <a:off x="52113" y="2909882"/>
            <a:ext cx="9064283" cy="1516198"/>
          </a:xfrm>
          <a:prstGeom prst="roundRect">
            <a:avLst>
              <a:gd name="adj" fmla="val 5736"/>
            </a:avLst>
          </a:prstGeom>
          <a:ln/>
        </p:spPr>
        <p:style>
          <a:lnRef idx="1">
            <a:schemeClr val="dk1"/>
          </a:lnRef>
          <a:fillRef idx="2">
            <a:schemeClr val="dk1"/>
          </a:fillRef>
          <a:effectRef idx="1">
            <a:schemeClr val="dk1"/>
          </a:effectRef>
          <a:fontRef idx="minor">
            <a:schemeClr val="dk1"/>
          </a:fontRef>
        </p:style>
        <p:txBody>
          <a:bodyPr lIns="91397" tIns="45698" rIns="91397" bIns="45698"/>
          <a:lstStyle/>
          <a:p>
            <a:pPr fontAlgn="base">
              <a:spcBef>
                <a:spcPct val="0"/>
              </a:spcBef>
              <a:spcAft>
                <a:spcPct val="0"/>
              </a:spcAft>
              <a:defRPr/>
            </a:pPr>
            <a:endParaRPr lang="en-US" altLang="ja-JP" sz="400" dirty="0">
              <a:solidFill>
                <a:prstClr val="white"/>
              </a:solidFill>
            </a:endParaRPr>
          </a:p>
        </p:txBody>
      </p:sp>
      <p:sp>
        <p:nvSpPr>
          <p:cNvPr id="8202" name="AutoShape 9"/>
          <p:cNvSpPr>
            <a:spLocks noChangeArrowheads="1"/>
          </p:cNvSpPr>
          <p:nvPr/>
        </p:nvSpPr>
        <p:spPr bwMode="auto">
          <a:xfrm>
            <a:off x="72659" y="4509136"/>
            <a:ext cx="3079238" cy="1217407"/>
          </a:xfrm>
          <a:prstGeom prst="roundRect">
            <a:avLst>
              <a:gd name="adj" fmla="val 0"/>
            </a:avLst>
          </a:prstGeom>
          <a:solidFill>
            <a:schemeClr val="accent5">
              <a:lumMod val="20000"/>
              <a:lumOff val="80000"/>
            </a:schemeClr>
          </a:solidFill>
          <a:ln w="9525" cmpd="thickThin">
            <a:solidFill>
              <a:schemeClr val="tx1"/>
            </a:solidFill>
            <a:miter lim="800000"/>
            <a:headEnd/>
            <a:tailEnd/>
          </a:ln>
        </p:spPr>
        <p:txBody>
          <a:bodyPr wrap="none" lIns="91397" tIns="45698" rIns="91397" bIns="45698"/>
          <a:lstStyle/>
          <a:p>
            <a:pPr fontAlgn="base">
              <a:spcBef>
                <a:spcPct val="0"/>
              </a:spcBef>
              <a:spcAft>
                <a:spcPct val="0"/>
              </a:spcAft>
            </a:pPr>
            <a:endParaRPr lang="en-US" altLang="ja-JP" sz="800" dirty="0">
              <a:solidFill>
                <a:prstClr val="black"/>
              </a:solidFill>
            </a:endParaRPr>
          </a:p>
          <a:p>
            <a:pPr fontAlgn="base">
              <a:spcBef>
                <a:spcPct val="0"/>
              </a:spcBef>
              <a:spcAft>
                <a:spcPct val="0"/>
              </a:spcAft>
            </a:pPr>
            <a:r>
              <a:rPr lang="ja-JP" altLang="en-US" sz="1600" dirty="0">
                <a:solidFill>
                  <a:prstClr val="black"/>
                </a:solidFill>
              </a:rPr>
              <a:t>　</a:t>
            </a:r>
          </a:p>
        </p:txBody>
      </p:sp>
      <p:sp>
        <p:nvSpPr>
          <p:cNvPr id="15" name="正方形/長方形 14"/>
          <p:cNvSpPr/>
          <p:nvPr/>
        </p:nvSpPr>
        <p:spPr>
          <a:xfrm>
            <a:off x="178394" y="1543041"/>
            <a:ext cx="2841903" cy="366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97" tIns="45698" rIns="91397" bIns="45698" anchor="ctr"/>
          <a:lstStyle/>
          <a:p>
            <a:pPr fontAlgn="base">
              <a:spcBef>
                <a:spcPct val="0"/>
              </a:spcBef>
              <a:spcAft>
                <a:spcPct val="0"/>
              </a:spcAft>
              <a:defRPr/>
            </a:pPr>
            <a:r>
              <a:rPr lang="ja-JP" altLang="en-US" b="1" u="sng" dirty="0">
                <a:solidFill>
                  <a:prstClr val="black"/>
                </a:solidFill>
              </a:rPr>
              <a:t>発達障害者支援センター</a:t>
            </a:r>
          </a:p>
        </p:txBody>
      </p:sp>
      <p:sp>
        <p:nvSpPr>
          <p:cNvPr id="49" name="正方形/長方形 48"/>
          <p:cNvSpPr/>
          <p:nvPr/>
        </p:nvSpPr>
        <p:spPr>
          <a:xfrm>
            <a:off x="1452563" y="-134561"/>
            <a:ext cx="6177014" cy="5486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97" tIns="45698" rIns="91397" bIns="45698" anchor="ctr"/>
          <a:lstStyle/>
          <a:p>
            <a:pPr algn="ctr" fontAlgn="base">
              <a:spcBef>
                <a:spcPct val="0"/>
              </a:spcBef>
              <a:spcAft>
                <a:spcPct val="0"/>
              </a:spcAft>
              <a:defRPr/>
            </a:pPr>
            <a:r>
              <a:rPr lang="ja-JP" altLang="en-US" sz="2400" b="1" dirty="0">
                <a:solidFill>
                  <a:prstClr val="black"/>
                </a:solidFill>
              </a:rPr>
              <a:t>発達障害者</a:t>
            </a:r>
            <a:r>
              <a:rPr lang="ja-JP" altLang="en-US" sz="2400" b="1" dirty="0" smtClean="0">
                <a:solidFill>
                  <a:prstClr val="black"/>
                </a:solidFill>
              </a:rPr>
              <a:t>支援センターの地域支援機能強化</a:t>
            </a:r>
          </a:p>
        </p:txBody>
      </p:sp>
      <p:sp>
        <p:nvSpPr>
          <p:cNvPr id="48" name="Rectangle 14"/>
          <p:cNvSpPr>
            <a:spLocks noChangeArrowheads="1"/>
          </p:cNvSpPr>
          <p:nvPr/>
        </p:nvSpPr>
        <p:spPr bwMode="auto">
          <a:xfrm>
            <a:off x="118582" y="4425389"/>
            <a:ext cx="963799" cy="432048"/>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600" b="1" u="sng" dirty="0" smtClean="0">
                <a:solidFill>
                  <a:prstClr val="black"/>
                </a:solidFill>
              </a:rPr>
              <a:t>市町村</a:t>
            </a:r>
            <a:endParaRPr lang="en-US" altLang="ja-JP" sz="1600" b="1" u="sng" dirty="0">
              <a:solidFill>
                <a:prstClr val="black"/>
              </a:solidFill>
            </a:endParaRPr>
          </a:p>
        </p:txBody>
      </p:sp>
      <p:sp>
        <p:nvSpPr>
          <p:cNvPr id="53" name="角丸四角形 52"/>
          <p:cNvSpPr/>
          <p:nvPr/>
        </p:nvSpPr>
        <p:spPr>
          <a:xfrm>
            <a:off x="66472" y="1513279"/>
            <a:ext cx="8993982" cy="1326264"/>
          </a:xfrm>
          <a:prstGeom prst="roundRect">
            <a:avLst>
              <a:gd name="adj" fmla="val 5736"/>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97" tIns="45698" rIns="91397" bIns="45698"/>
          <a:lstStyle/>
          <a:p>
            <a:pPr fontAlgn="base">
              <a:spcBef>
                <a:spcPct val="0"/>
              </a:spcBef>
              <a:spcAft>
                <a:spcPct val="0"/>
              </a:spcAft>
              <a:defRPr/>
            </a:pPr>
            <a:endParaRPr lang="en-US" altLang="ja-JP" sz="400" dirty="0">
              <a:solidFill>
                <a:prstClr val="white"/>
              </a:solidFill>
            </a:endParaRPr>
          </a:p>
        </p:txBody>
      </p:sp>
      <p:sp>
        <p:nvSpPr>
          <p:cNvPr id="74" name="正方形/長方形 73"/>
          <p:cNvSpPr/>
          <p:nvPr/>
        </p:nvSpPr>
        <p:spPr>
          <a:xfrm>
            <a:off x="1550638" y="2909899"/>
            <a:ext cx="3538601" cy="3667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97" tIns="45698" rIns="91397" bIns="45698" anchor="ctr"/>
          <a:lstStyle/>
          <a:p>
            <a:pPr algn="ctr" fontAlgn="base">
              <a:spcBef>
                <a:spcPct val="0"/>
              </a:spcBef>
              <a:spcAft>
                <a:spcPct val="0"/>
              </a:spcAft>
              <a:defRPr/>
            </a:pPr>
            <a:r>
              <a:rPr lang="ja-JP" altLang="en-US" sz="1600" b="1" dirty="0">
                <a:solidFill>
                  <a:prstClr val="black"/>
                </a:solidFill>
              </a:rPr>
              <a:t>発達障害者支援体制</a:t>
            </a:r>
            <a:r>
              <a:rPr lang="ja-JP" altLang="en-US" sz="1600" b="1" dirty="0" smtClean="0">
                <a:solidFill>
                  <a:prstClr val="black"/>
                </a:solidFill>
              </a:rPr>
              <a:t>整備（地活事業）</a:t>
            </a:r>
            <a:endParaRPr lang="ja-JP" altLang="en-US" sz="1600" b="1" dirty="0">
              <a:solidFill>
                <a:prstClr val="black"/>
              </a:solidFill>
            </a:endParaRPr>
          </a:p>
        </p:txBody>
      </p:sp>
      <p:sp>
        <p:nvSpPr>
          <p:cNvPr id="96" name="Rectangle 14"/>
          <p:cNvSpPr>
            <a:spLocks noChangeArrowheads="1"/>
          </p:cNvSpPr>
          <p:nvPr/>
        </p:nvSpPr>
        <p:spPr bwMode="auto">
          <a:xfrm>
            <a:off x="163494" y="2914020"/>
            <a:ext cx="1262910" cy="360040"/>
          </a:xfrm>
          <a:prstGeom prst="rect">
            <a:avLst/>
          </a:prstGeom>
          <a:noFill/>
          <a:ln>
            <a:noFill/>
            <a:headEnd/>
            <a:tailEnd/>
          </a:ln>
        </p:spPr>
        <p:style>
          <a:lnRef idx="2">
            <a:schemeClr val="dk1"/>
          </a:lnRef>
          <a:fillRef idx="1">
            <a:schemeClr val="lt1"/>
          </a:fillRef>
          <a:effectRef idx="0">
            <a:schemeClr val="dk1"/>
          </a:effectRef>
          <a:fontRef idx="minor">
            <a:schemeClr val="dk1"/>
          </a:fontRef>
        </p:style>
        <p:txBody>
          <a:bodyPr wrap="none" lIns="91397" tIns="45698" rIns="91397" bIns="45698" anchor="ctr"/>
          <a:lstStyle/>
          <a:p>
            <a:pPr fontAlgn="base">
              <a:spcBef>
                <a:spcPct val="0"/>
              </a:spcBef>
              <a:spcAft>
                <a:spcPct val="0"/>
              </a:spcAft>
              <a:defRPr/>
            </a:pPr>
            <a:r>
              <a:rPr lang="ja-JP" altLang="en-US" b="1" u="sng" dirty="0" smtClean="0">
                <a:solidFill>
                  <a:prstClr val="black"/>
                </a:solidFill>
              </a:rPr>
              <a:t>都道府県等</a:t>
            </a:r>
            <a:endParaRPr lang="en-US" altLang="ja-JP" b="1" u="sng" dirty="0">
              <a:solidFill>
                <a:prstClr val="black"/>
              </a:solidFill>
            </a:endParaRPr>
          </a:p>
        </p:txBody>
      </p:sp>
      <p:sp>
        <p:nvSpPr>
          <p:cNvPr id="76" name="角丸四角形 75"/>
          <p:cNvSpPr/>
          <p:nvPr/>
        </p:nvSpPr>
        <p:spPr>
          <a:xfrm>
            <a:off x="5236689" y="3214744"/>
            <a:ext cx="3823765" cy="2862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fontAlgn="base">
              <a:spcBef>
                <a:spcPct val="0"/>
              </a:spcBef>
              <a:spcAft>
                <a:spcPct val="0"/>
              </a:spcAft>
            </a:pPr>
            <a:r>
              <a:rPr lang="en-US" altLang="ja-JP" sz="1200" dirty="0">
                <a:ln>
                  <a:solidFill>
                    <a:srgbClr val="00CC00"/>
                  </a:solidFill>
                </a:ln>
                <a:solidFill>
                  <a:srgbClr val="00CC00"/>
                </a:solidFill>
                <a:latin typeface="HG丸ｺﾞｼｯｸM-PRO" pitchFamily="50" charset="-128"/>
                <a:ea typeface="HG丸ｺﾞｼｯｸM-PRO" pitchFamily="50" charset="-128"/>
              </a:rPr>
              <a:t>(</a:t>
            </a:r>
            <a:r>
              <a:rPr lang="ja-JP" altLang="en-US" sz="1200" dirty="0" smtClean="0">
                <a:ln>
                  <a:solidFill>
                    <a:srgbClr val="00CC00"/>
                  </a:solidFill>
                </a:ln>
                <a:solidFill>
                  <a:srgbClr val="00CC00"/>
                </a:solidFill>
                <a:latin typeface="HG丸ｺﾞｼｯｸM-PRO" pitchFamily="50" charset="-128"/>
                <a:ea typeface="HG丸ｺﾞｼｯｸM-PRO" pitchFamily="50" charset="-128"/>
              </a:rPr>
              <a:t>現行</a:t>
            </a:r>
            <a:r>
              <a:rPr lang="en-US" altLang="ja-JP" sz="1200" dirty="0">
                <a:ln>
                  <a:solidFill>
                    <a:srgbClr val="00CC00"/>
                  </a:solidFill>
                </a:ln>
                <a:solidFill>
                  <a:srgbClr val="00CC00"/>
                </a:solidFill>
                <a:latin typeface="HG丸ｺﾞｼｯｸM-PRO" pitchFamily="50" charset="-128"/>
                <a:ea typeface="HG丸ｺﾞｼｯｸM-PRO" pitchFamily="50" charset="-128"/>
              </a:rPr>
              <a:t>)</a:t>
            </a:r>
            <a:r>
              <a:rPr lang="ja-JP" altLang="en-US" sz="1200" dirty="0" smtClean="0">
                <a:ln>
                  <a:solidFill>
                    <a:srgbClr val="00CC00"/>
                  </a:solidFill>
                </a:ln>
                <a:solidFill>
                  <a:srgbClr val="00CC00"/>
                </a:solidFill>
                <a:latin typeface="HG丸ｺﾞｼｯｸM-PRO" pitchFamily="50" charset="-128"/>
                <a:ea typeface="HG丸ｺﾞｼｯｸM-PRO" pitchFamily="50" charset="-128"/>
              </a:rPr>
              <a:t>地域支援体制サポート</a:t>
            </a:r>
          </a:p>
        </p:txBody>
      </p:sp>
      <p:sp>
        <p:nvSpPr>
          <p:cNvPr id="88" name="Rectangle 13"/>
          <p:cNvSpPr>
            <a:spLocks noChangeArrowheads="1"/>
          </p:cNvSpPr>
          <p:nvPr/>
        </p:nvSpPr>
        <p:spPr bwMode="auto">
          <a:xfrm>
            <a:off x="3034622" y="1825915"/>
            <a:ext cx="1709166" cy="350497"/>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400" dirty="0" smtClean="0">
                <a:solidFill>
                  <a:prstClr val="black"/>
                </a:solidFill>
              </a:rPr>
              <a:t>職員配置：４名程度</a:t>
            </a:r>
            <a:endParaRPr lang="en-US" altLang="ja-JP" sz="1400" dirty="0">
              <a:solidFill>
                <a:prstClr val="black"/>
              </a:solidFill>
            </a:endParaRPr>
          </a:p>
        </p:txBody>
      </p:sp>
      <p:sp>
        <p:nvSpPr>
          <p:cNvPr id="50" name="Rectangle 14"/>
          <p:cNvSpPr>
            <a:spLocks noChangeArrowheads="1"/>
          </p:cNvSpPr>
          <p:nvPr/>
        </p:nvSpPr>
        <p:spPr bwMode="auto">
          <a:xfrm>
            <a:off x="154687" y="1934167"/>
            <a:ext cx="5840423" cy="774755"/>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100" dirty="0">
                <a:solidFill>
                  <a:prstClr val="black"/>
                </a:solidFill>
              </a:rPr>
              <a:t>●相談</a:t>
            </a:r>
            <a:r>
              <a:rPr lang="ja-JP" altLang="en-US" sz="1100" dirty="0" smtClean="0">
                <a:solidFill>
                  <a:prstClr val="black"/>
                </a:solidFill>
              </a:rPr>
              <a:t>支援（来所、訪問、電話等による相談）</a:t>
            </a:r>
            <a:endParaRPr lang="en-US" altLang="ja-JP" sz="1100" dirty="0" smtClean="0">
              <a:solidFill>
                <a:prstClr val="black"/>
              </a:solidFill>
            </a:endParaRPr>
          </a:p>
          <a:p>
            <a:pPr fontAlgn="base">
              <a:spcBef>
                <a:spcPct val="0"/>
              </a:spcBef>
              <a:spcAft>
                <a:spcPct val="0"/>
              </a:spcAft>
              <a:defRPr/>
            </a:pPr>
            <a:r>
              <a:rPr lang="ja-JP" altLang="en-US" sz="1100" dirty="0" smtClean="0">
                <a:solidFill>
                  <a:prstClr val="black"/>
                </a:solidFill>
              </a:rPr>
              <a:t>●</a:t>
            </a:r>
            <a:r>
              <a:rPr lang="ja-JP" altLang="en-US" sz="1100" dirty="0">
                <a:solidFill>
                  <a:prstClr val="black"/>
                </a:solidFill>
              </a:rPr>
              <a:t>発達</a:t>
            </a:r>
            <a:r>
              <a:rPr lang="ja-JP" altLang="en-US" sz="1100" dirty="0" smtClean="0">
                <a:solidFill>
                  <a:prstClr val="black"/>
                </a:solidFill>
              </a:rPr>
              <a:t>支援（個別支援計画の作成・実施等）</a:t>
            </a:r>
            <a:endParaRPr lang="en-US" altLang="ja-JP" sz="1100" dirty="0" smtClean="0">
              <a:solidFill>
                <a:prstClr val="black"/>
              </a:solidFill>
            </a:endParaRPr>
          </a:p>
          <a:p>
            <a:pPr fontAlgn="base">
              <a:spcBef>
                <a:spcPct val="0"/>
              </a:spcBef>
              <a:spcAft>
                <a:spcPct val="0"/>
              </a:spcAft>
              <a:defRPr/>
            </a:pPr>
            <a:r>
              <a:rPr lang="ja-JP" altLang="en-US" sz="1100" dirty="0" smtClean="0">
                <a:solidFill>
                  <a:prstClr val="black"/>
                </a:solidFill>
              </a:rPr>
              <a:t>●</a:t>
            </a:r>
            <a:r>
              <a:rPr lang="ja-JP" altLang="en-US" sz="1100" dirty="0">
                <a:solidFill>
                  <a:prstClr val="black"/>
                </a:solidFill>
              </a:rPr>
              <a:t>就労</a:t>
            </a:r>
            <a:r>
              <a:rPr lang="ja-JP" altLang="en-US" sz="1100" dirty="0" smtClean="0">
                <a:solidFill>
                  <a:prstClr val="black"/>
                </a:solidFill>
              </a:rPr>
              <a:t>支援（発達障害児（者）への就労相談）</a:t>
            </a:r>
            <a:endParaRPr lang="en-US" altLang="ja-JP" sz="1100" dirty="0" smtClean="0">
              <a:solidFill>
                <a:prstClr val="black"/>
              </a:solidFill>
            </a:endParaRPr>
          </a:p>
          <a:p>
            <a:pPr fontAlgn="base">
              <a:spcBef>
                <a:spcPct val="0"/>
              </a:spcBef>
              <a:spcAft>
                <a:spcPct val="0"/>
              </a:spcAft>
              <a:defRPr/>
            </a:pPr>
            <a:r>
              <a:rPr lang="ja-JP" altLang="en-US" sz="1100" dirty="0" smtClean="0">
                <a:solidFill>
                  <a:prstClr val="black"/>
                </a:solidFill>
              </a:rPr>
              <a:t>●その他研修、普及啓発、機関支援</a:t>
            </a:r>
            <a:endParaRPr lang="en-US" altLang="ja-JP" sz="1100" dirty="0">
              <a:solidFill>
                <a:prstClr val="black"/>
              </a:solidFill>
            </a:endParaRPr>
          </a:p>
        </p:txBody>
      </p:sp>
      <p:sp>
        <p:nvSpPr>
          <p:cNvPr id="78" name="Rectangle 13"/>
          <p:cNvSpPr>
            <a:spLocks noChangeArrowheads="1"/>
          </p:cNvSpPr>
          <p:nvPr/>
        </p:nvSpPr>
        <p:spPr bwMode="auto">
          <a:xfrm>
            <a:off x="7014967" y="3485918"/>
            <a:ext cx="985259" cy="231114"/>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400" b="1" i="1" dirty="0" smtClean="0">
                <a:solidFill>
                  <a:prstClr val="black"/>
                </a:solidFill>
              </a:rPr>
              <a:t>再編</a:t>
            </a:r>
            <a:r>
              <a:rPr lang="ja-JP" altLang="en-US" sz="1400" b="1" i="1" dirty="0">
                <a:solidFill>
                  <a:prstClr val="black"/>
                </a:solidFill>
              </a:rPr>
              <a:t>・</a:t>
            </a:r>
            <a:r>
              <a:rPr lang="ja-JP" altLang="en-US" sz="1400" b="1" i="1" dirty="0" smtClean="0">
                <a:solidFill>
                  <a:prstClr val="black"/>
                </a:solidFill>
              </a:rPr>
              <a:t>拡充</a:t>
            </a:r>
            <a:endParaRPr lang="en-US" altLang="ja-JP" sz="1400" b="1" i="1" dirty="0">
              <a:solidFill>
                <a:prstClr val="black"/>
              </a:solidFill>
            </a:endParaRPr>
          </a:p>
        </p:txBody>
      </p:sp>
      <p:sp>
        <p:nvSpPr>
          <p:cNvPr id="46" name="角丸四角形 45"/>
          <p:cNvSpPr/>
          <p:nvPr/>
        </p:nvSpPr>
        <p:spPr>
          <a:xfrm>
            <a:off x="121568" y="3717033"/>
            <a:ext cx="8938895" cy="648072"/>
          </a:xfrm>
          <a:prstGeom prst="roundRect">
            <a:avLst/>
          </a:prstGeom>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fontAlgn="base">
              <a:spcBef>
                <a:spcPct val="0"/>
              </a:spcBef>
              <a:spcAft>
                <a:spcPct val="0"/>
              </a:spcAft>
            </a:pPr>
            <a:r>
              <a:rPr lang="ja-JP" altLang="en-US" dirty="0" smtClean="0">
                <a:ln>
                  <a:solidFill>
                    <a:srgbClr val="00CC00"/>
                  </a:solidFill>
                </a:ln>
                <a:solidFill>
                  <a:srgbClr val="00CC00"/>
                </a:solidFill>
                <a:latin typeface="HG丸ｺﾞｼｯｸM-PRO" pitchFamily="50" charset="-128"/>
                <a:ea typeface="HG丸ｺﾞｼｯｸM-PRO" pitchFamily="50" charset="-128"/>
              </a:rPr>
              <a:t>　　　　（新規）地域支援体制マネジメントチーム</a:t>
            </a:r>
          </a:p>
        </p:txBody>
      </p:sp>
      <p:sp>
        <p:nvSpPr>
          <p:cNvPr id="79" name="Rectangle 14"/>
          <p:cNvSpPr>
            <a:spLocks noChangeArrowheads="1"/>
          </p:cNvSpPr>
          <p:nvPr/>
        </p:nvSpPr>
        <p:spPr bwMode="auto">
          <a:xfrm>
            <a:off x="7297231" y="3214744"/>
            <a:ext cx="1661723" cy="286264"/>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en-US" altLang="ja-JP" sz="1050" dirty="0" smtClean="0">
                <a:solidFill>
                  <a:prstClr val="black"/>
                </a:solidFill>
              </a:rPr>
              <a:t>※</a:t>
            </a:r>
            <a:r>
              <a:rPr lang="ja-JP" altLang="en-US" sz="1050" dirty="0" smtClean="0">
                <a:solidFill>
                  <a:prstClr val="black"/>
                </a:solidFill>
              </a:rPr>
              <a:t>サポートコーチ２名分を積算</a:t>
            </a:r>
            <a:endParaRPr lang="en-US" altLang="ja-JP" sz="1050" dirty="0" smtClean="0">
              <a:solidFill>
                <a:prstClr val="black"/>
              </a:solidFill>
            </a:endParaRPr>
          </a:p>
        </p:txBody>
      </p:sp>
      <p:sp>
        <p:nvSpPr>
          <p:cNvPr id="47" name="Rectangle 13"/>
          <p:cNvSpPr>
            <a:spLocks noChangeArrowheads="1"/>
          </p:cNvSpPr>
          <p:nvPr/>
        </p:nvSpPr>
        <p:spPr bwMode="auto">
          <a:xfrm>
            <a:off x="3277802" y="1543041"/>
            <a:ext cx="1067351" cy="350497"/>
          </a:xfrm>
          <a:prstGeom prst="rect">
            <a:avLst/>
          </a:prstGeom>
          <a:noFill/>
          <a:ln w="9525">
            <a:noFill/>
            <a:miter lim="800000"/>
            <a:headEnd/>
            <a:tailEnd/>
          </a:ln>
        </p:spPr>
        <p:txBody>
          <a:bodyPr wrap="none" lIns="91397" tIns="45698" rIns="91397" bIns="45698" anchor="ctr"/>
          <a:lstStyle/>
          <a:p>
            <a:pPr algn="ctr" fontAlgn="base">
              <a:spcBef>
                <a:spcPct val="0"/>
              </a:spcBef>
              <a:spcAft>
                <a:spcPct val="0"/>
              </a:spcAft>
              <a:defRPr/>
            </a:pPr>
            <a:r>
              <a:rPr lang="ja-JP" altLang="en-US" sz="1400" dirty="0" smtClean="0">
                <a:solidFill>
                  <a:prstClr val="black"/>
                </a:solidFill>
              </a:rPr>
              <a:t>（地活事業）</a:t>
            </a:r>
            <a:endParaRPr lang="en-US" altLang="ja-JP" sz="1400" dirty="0">
              <a:solidFill>
                <a:prstClr val="black"/>
              </a:solidFill>
            </a:endParaRPr>
          </a:p>
        </p:txBody>
      </p:sp>
      <p:sp>
        <p:nvSpPr>
          <p:cNvPr id="57" name="AutoShape 9"/>
          <p:cNvSpPr>
            <a:spLocks noChangeArrowheads="1"/>
          </p:cNvSpPr>
          <p:nvPr/>
        </p:nvSpPr>
        <p:spPr bwMode="auto">
          <a:xfrm>
            <a:off x="3199337" y="4509120"/>
            <a:ext cx="2791695" cy="1217406"/>
          </a:xfrm>
          <a:prstGeom prst="roundRect">
            <a:avLst>
              <a:gd name="adj" fmla="val 0"/>
            </a:avLst>
          </a:prstGeom>
          <a:solidFill>
            <a:schemeClr val="accent4">
              <a:lumMod val="20000"/>
              <a:lumOff val="80000"/>
            </a:schemeClr>
          </a:solidFill>
          <a:ln w="9525" cmpd="thickThin">
            <a:solidFill>
              <a:schemeClr val="tx1"/>
            </a:solidFill>
            <a:miter lim="800000"/>
            <a:headEnd/>
            <a:tailEnd/>
          </a:ln>
        </p:spPr>
        <p:txBody>
          <a:bodyPr wrap="none" lIns="91397" tIns="45698" rIns="91397" bIns="45698"/>
          <a:lstStyle/>
          <a:p>
            <a:pPr fontAlgn="base">
              <a:spcBef>
                <a:spcPct val="0"/>
              </a:spcBef>
              <a:spcAft>
                <a:spcPct val="0"/>
              </a:spcAft>
            </a:pPr>
            <a:endParaRPr lang="en-US" altLang="ja-JP" sz="800" dirty="0">
              <a:solidFill>
                <a:prstClr val="black"/>
              </a:solidFill>
            </a:endParaRPr>
          </a:p>
          <a:p>
            <a:pPr fontAlgn="base">
              <a:spcBef>
                <a:spcPct val="0"/>
              </a:spcBef>
              <a:spcAft>
                <a:spcPct val="0"/>
              </a:spcAft>
            </a:pPr>
            <a:r>
              <a:rPr lang="ja-JP" altLang="en-US" sz="1600" dirty="0">
                <a:solidFill>
                  <a:prstClr val="black"/>
                </a:solidFill>
              </a:rPr>
              <a:t>　</a:t>
            </a:r>
          </a:p>
        </p:txBody>
      </p:sp>
      <p:sp>
        <p:nvSpPr>
          <p:cNvPr id="83" name="Rectangle 14"/>
          <p:cNvSpPr>
            <a:spLocks noChangeArrowheads="1"/>
          </p:cNvSpPr>
          <p:nvPr/>
        </p:nvSpPr>
        <p:spPr bwMode="auto">
          <a:xfrm>
            <a:off x="3250360" y="4437112"/>
            <a:ext cx="1122234" cy="432048"/>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600" b="1" u="sng" dirty="0" smtClean="0">
                <a:solidFill>
                  <a:prstClr val="black"/>
                </a:solidFill>
              </a:rPr>
              <a:t>事業所等</a:t>
            </a:r>
            <a:endParaRPr lang="en-US" altLang="ja-JP" sz="1600" dirty="0">
              <a:solidFill>
                <a:prstClr val="black"/>
              </a:solidFill>
            </a:endParaRPr>
          </a:p>
        </p:txBody>
      </p:sp>
      <p:sp>
        <p:nvSpPr>
          <p:cNvPr id="87" name="Rectangle 14"/>
          <p:cNvSpPr>
            <a:spLocks noChangeArrowheads="1"/>
          </p:cNvSpPr>
          <p:nvPr/>
        </p:nvSpPr>
        <p:spPr bwMode="auto">
          <a:xfrm>
            <a:off x="3207794" y="5204732"/>
            <a:ext cx="2270860" cy="471160"/>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300" dirty="0" smtClean="0">
                <a:solidFill>
                  <a:prstClr val="black"/>
                </a:solidFill>
              </a:rPr>
              <a:t>対応困難ケースを含めた</a:t>
            </a:r>
            <a:endParaRPr lang="en-US" altLang="ja-JP" sz="1300" dirty="0" smtClean="0">
              <a:solidFill>
                <a:prstClr val="black"/>
              </a:solidFill>
            </a:endParaRPr>
          </a:p>
          <a:p>
            <a:pPr fontAlgn="base">
              <a:spcBef>
                <a:spcPct val="0"/>
              </a:spcBef>
              <a:spcAft>
                <a:spcPct val="0"/>
              </a:spcAft>
              <a:defRPr/>
            </a:pPr>
            <a:r>
              <a:rPr lang="ja-JP" altLang="en-US" sz="1300" dirty="0" smtClean="0">
                <a:solidFill>
                  <a:prstClr val="black"/>
                </a:solidFill>
              </a:rPr>
              <a:t>支援を的確に実施</a:t>
            </a:r>
            <a:endParaRPr lang="en-US" altLang="ja-JP" sz="1300" dirty="0" smtClean="0">
              <a:solidFill>
                <a:prstClr val="black"/>
              </a:solidFill>
            </a:endParaRPr>
          </a:p>
        </p:txBody>
      </p:sp>
      <p:sp>
        <p:nvSpPr>
          <p:cNvPr id="91" name="Rectangle 14"/>
          <p:cNvSpPr>
            <a:spLocks noChangeArrowheads="1"/>
          </p:cNvSpPr>
          <p:nvPr/>
        </p:nvSpPr>
        <p:spPr bwMode="auto">
          <a:xfrm>
            <a:off x="3277802" y="4641430"/>
            <a:ext cx="2459418" cy="497521"/>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400" dirty="0">
                <a:solidFill>
                  <a:prstClr val="black"/>
                </a:solidFill>
              </a:rPr>
              <a:t>困難</a:t>
            </a:r>
            <a:r>
              <a:rPr lang="ja-JP" altLang="en-US" sz="1400" dirty="0" smtClean="0">
                <a:solidFill>
                  <a:prstClr val="black"/>
                </a:solidFill>
              </a:rPr>
              <a:t>事例の対応能力の向上</a:t>
            </a:r>
            <a:endParaRPr lang="en-US" altLang="ja-JP" sz="1400" dirty="0" smtClean="0">
              <a:solidFill>
                <a:prstClr val="black"/>
              </a:solidFill>
            </a:endParaRPr>
          </a:p>
        </p:txBody>
      </p:sp>
      <p:sp>
        <p:nvSpPr>
          <p:cNvPr id="92" name="Rectangle 14"/>
          <p:cNvSpPr>
            <a:spLocks noChangeArrowheads="1"/>
          </p:cNvSpPr>
          <p:nvPr/>
        </p:nvSpPr>
        <p:spPr bwMode="auto">
          <a:xfrm>
            <a:off x="154686" y="4698164"/>
            <a:ext cx="2924640" cy="414392"/>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400" dirty="0" smtClean="0">
                <a:solidFill>
                  <a:prstClr val="black"/>
                </a:solidFill>
              </a:rPr>
              <a:t>全年代を対象とした支援体制の構築</a:t>
            </a:r>
            <a:endParaRPr lang="en-US" altLang="ja-JP" sz="1400" dirty="0" smtClean="0">
              <a:solidFill>
                <a:prstClr val="black"/>
              </a:solidFill>
            </a:endParaRPr>
          </a:p>
        </p:txBody>
      </p:sp>
      <p:sp>
        <p:nvSpPr>
          <p:cNvPr id="93" name="Rectangle 14"/>
          <p:cNvSpPr>
            <a:spLocks noChangeArrowheads="1"/>
          </p:cNvSpPr>
          <p:nvPr/>
        </p:nvSpPr>
        <p:spPr bwMode="auto">
          <a:xfrm>
            <a:off x="52113" y="4968540"/>
            <a:ext cx="2052805" cy="288032"/>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400" dirty="0" smtClean="0">
                <a:solidFill>
                  <a:prstClr val="black"/>
                </a:solidFill>
              </a:rPr>
              <a:t>（求められる市町村の取組）</a:t>
            </a:r>
            <a:endParaRPr lang="en-US" altLang="ja-JP" sz="1400" dirty="0" smtClean="0">
              <a:solidFill>
                <a:prstClr val="black"/>
              </a:solidFill>
            </a:endParaRPr>
          </a:p>
        </p:txBody>
      </p:sp>
      <p:sp>
        <p:nvSpPr>
          <p:cNvPr id="94" name="Rectangle 14"/>
          <p:cNvSpPr>
            <a:spLocks noChangeArrowheads="1"/>
          </p:cNvSpPr>
          <p:nvPr/>
        </p:nvSpPr>
        <p:spPr bwMode="auto">
          <a:xfrm>
            <a:off x="3250434" y="4929445"/>
            <a:ext cx="2052805" cy="391272"/>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300" dirty="0" smtClean="0">
                <a:solidFill>
                  <a:prstClr val="black"/>
                </a:solidFill>
              </a:rPr>
              <a:t>（求められる事業所等の取組）</a:t>
            </a:r>
            <a:endParaRPr lang="en-US" altLang="ja-JP" sz="1300" dirty="0" smtClean="0">
              <a:solidFill>
                <a:prstClr val="black"/>
              </a:solidFill>
            </a:endParaRPr>
          </a:p>
        </p:txBody>
      </p:sp>
      <p:pic>
        <p:nvPicPr>
          <p:cNvPr id="3" name="Picture 2" descr="http://ord.yahoo.co.jp/o/image/SIG=14jm6ioiq/EXP=1371792119;_ylc=X3IDMgRmc3QDMARpZHgDMARvaWQDQU5kOUdjU2pjYk9NQUVGMk5iaElIVDh0THVVdE1Ba1dPeElFODFxX0FNMmhFRzE0ek9SeG1pbkhLZWR5Q2dnBHADNDRPVjQ0S2g0NEtrNDRPcklPT0NwT09EcWVPQ3VlT0RpQS0tBHBvcwMxNgRzZWMDc2h3BHNsawNyaQ--/*-http%3A/us.123rf.com/400wm/400/400/yurkina/yurkina1206/yurkina120600026/14237802-illustration-pile-files-for-office-on-whit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41360" y="5077763"/>
            <a:ext cx="546462" cy="485908"/>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14"/>
          <p:cNvSpPr>
            <a:spLocks noChangeArrowheads="1"/>
          </p:cNvSpPr>
          <p:nvPr/>
        </p:nvSpPr>
        <p:spPr bwMode="auto">
          <a:xfrm>
            <a:off x="6296135" y="4417006"/>
            <a:ext cx="988802" cy="432048"/>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600" b="1" u="sng" dirty="0">
                <a:solidFill>
                  <a:prstClr val="black"/>
                </a:solidFill>
              </a:rPr>
              <a:t>医療機関</a:t>
            </a:r>
            <a:endParaRPr lang="en-US" altLang="ja-JP" sz="1600" b="1" u="sng" dirty="0">
              <a:solidFill>
                <a:prstClr val="black"/>
              </a:solidFill>
            </a:endParaRPr>
          </a:p>
        </p:txBody>
      </p:sp>
      <p:sp>
        <p:nvSpPr>
          <p:cNvPr id="61" name="Rectangle 14"/>
          <p:cNvSpPr>
            <a:spLocks noChangeArrowheads="1"/>
          </p:cNvSpPr>
          <p:nvPr/>
        </p:nvSpPr>
        <p:spPr bwMode="auto">
          <a:xfrm>
            <a:off x="6317786" y="5327446"/>
            <a:ext cx="2037719" cy="405810"/>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200" dirty="0" smtClean="0">
                <a:solidFill>
                  <a:prstClr val="black"/>
                </a:solidFill>
                <a:latin typeface="ＭＳ Ｐゴシック"/>
              </a:rPr>
              <a:t>①専門的な診断評価</a:t>
            </a:r>
            <a:endParaRPr lang="en-US" altLang="ja-JP" sz="1200" dirty="0" smtClean="0">
              <a:solidFill>
                <a:prstClr val="black"/>
              </a:solidFill>
              <a:latin typeface="ＭＳ Ｐゴシック"/>
            </a:endParaRPr>
          </a:p>
          <a:p>
            <a:pPr fontAlgn="base">
              <a:spcBef>
                <a:spcPct val="0"/>
              </a:spcBef>
              <a:spcAft>
                <a:spcPct val="0"/>
              </a:spcAft>
              <a:defRPr/>
            </a:pPr>
            <a:r>
              <a:rPr lang="ja-JP" altLang="en-US" sz="1200" dirty="0" smtClean="0">
                <a:solidFill>
                  <a:prstClr val="black"/>
                </a:solidFill>
                <a:latin typeface="ＭＳ Ｐゴシック"/>
              </a:rPr>
              <a:t>②行動障害等の入院治療</a:t>
            </a:r>
            <a:endParaRPr lang="en-US" altLang="ja-JP" sz="1200" dirty="0" smtClean="0">
              <a:solidFill>
                <a:prstClr val="black"/>
              </a:solidFill>
              <a:latin typeface="ＭＳ Ｐゴシック"/>
            </a:endParaRPr>
          </a:p>
        </p:txBody>
      </p:sp>
      <p:sp>
        <p:nvSpPr>
          <p:cNvPr id="62" name="Rectangle 14"/>
          <p:cNvSpPr>
            <a:spLocks noChangeArrowheads="1"/>
          </p:cNvSpPr>
          <p:nvPr/>
        </p:nvSpPr>
        <p:spPr bwMode="auto">
          <a:xfrm>
            <a:off x="6251317" y="4797169"/>
            <a:ext cx="2338775" cy="344703"/>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400" dirty="0" smtClean="0">
                <a:solidFill>
                  <a:prstClr val="black"/>
                </a:solidFill>
              </a:rPr>
              <a:t>身近な地域で発達障害に関する</a:t>
            </a:r>
            <a:endParaRPr lang="en-US" altLang="ja-JP" sz="1400" dirty="0" smtClean="0">
              <a:solidFill>
                <a:prstClr val="black"/>
              </a:solidFill>
            </a:endParaRPr>
          </a:p>
          <a:p>
            <a:pPr fontAlgn="base">
              <a:spcBef>
                <a:spcPct val="0"/>
              </a:spcBef>
              <a:spcAft>
                <a:spcPct val="0"/>
              </a:spcAft>
              <a:defRPr/>
            </a:pPr>
            <a:r>
              <a:rPr lang="ja-JP" altLang="en-US" sz="1400" dirty="0" smtClean="0">
                <a:solidFill>
                  <a:prstClr val="black"/>
                </a:solidFill>
              </a:rPr>
              <a:t>適切な医療の提供</a:t>
            </a:r>
            <a:endParaRPr lang="en-US" altLang="ja-JP" sz="1400" dirty="0" smtClean="0">
              <a:solidFill>
                <a:prstClr val="black"/>
              </a:solidFill>
            </a:endParaRPr>
          </a:p>
        </p:txBody>
      </p:sp>
      <p:sp>
        <p:nvSpPr>
          <p:cNvPr id="64" name="Rectangle 14"/>
          <p:cNvSpPr>
            <a:spLocks noChangeArrowheads="1"/>
          </p:cNvSpPr>
          <p:nvPr/>
        </p:nvSpPr>
        <p:spPr bwMode="auto">
          <a:xfrm>
            <a:off x="6051908" y="5127614"/>
            <a:ext cx="2106057" cy="245602"/>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300" dirty="0" smtClean="0">
                <a:solidFill>
                  <a:prstClr val="black"/>
                </a:solidFill>
              </a:rPr>
              <a:t>（求められる</a:t>
            </a:r>
            <a:r>
              <a:rPr lang="ja-JP" altLang="en-US" sz="1300" dirty="0">
                <a:solidFill>
                  <a:prstClr val="black"/>
                </a:solidFill>
              </a:rPr>
              <a:t>医療機関</a:t>
            </a:r>
            <a:r>
              <a:rPr lang="ja-JP" altLang="en-US" sz="1300" dirty="0" smtClean="0">
                <a:solidFill>
                  <a:prstClr val="black"/>
                </a:solidFill>
              </a:rPr>
              <a:t>の取組）</a:t>
            </a:r>
            <a:endParaRPr lang="en-US" altLang="ja-JP" sz="1300" dirty="0" smtClean="0">
              <a:solidFill>
                <a:prstClr val="black"/>
              </a:solidFill>
            </a:endParaRPr>
          </a:p>
        </p:txBody>
      </p:sp>
      <p:sp>
        <p:nvSpPr>
          <p:cNvPr id="71" name="右矢印 70"/>
          <p:cNvSpPr/>
          <p:nvPr/>
        </p:nvSpPr>
        <p:spPr>
          <a:xfrm rot="5400000">
            <a:off x="4865673" y="4387983"/>
            <a:ext cx="476169" cy="383388"/>
          </a:xfrm>
          <a:prstGeom prst="rightArrow">
            <a:avLst/>
          </a:prstGeom>
          <a:solidFill>
            <a:schemeClr val="bg1">
              <a:lumMod val="95000"/>
            </a:schemeClr>
          </a:solidFill>
          <a:ln>
            <a:solidFill>
              <a:schemeClr val="tx1"/>
            </a:solidFill>
          </a:ln>
        </p:spPr>
        <p:style>
          <a:lnRef idx="1">
            <a:schemeClr val="accent3"/>
          </a:lnRef>
          <a:fillRef idx="2">
            <a:schemeClr val="accent3"/>
          </a:fillRef>
          <a:effectRef idx="1">
            <a:schemeClr val="accent3"/>
          </a:effectRef>
          <a:fontRef idx="minor">
            <a:schemeClr val="dk1"/>
          </a:fontRef>
        </p:style>
        <p:txBody>
          <a:bodyPr vert="vert270" rtlCol="0" anchor="ctr"/>
          <a:lstStyle/>
          <a:p>
            <a:pPr algn="ctr" fontAlgn="base">
              <a:spcBef>
                <a:spcPct val="0"/>
              </a:spcBef>
              <a:spcAft>
                <a:spcPct val="0"/>
              </a:spcAft>
            </a:pPr>
            <a:endParaRPr lang="ja-JP" altLang="en-US" sz="1050" dirty="0" smtClean="0">
              <a:ln>
                <a:solidFill>
                  <a:srgbClr val="00CC00"/>
                </a:solidFill>
              </a:ln>
              <a:solidFill>
                <a:srgbClr val="00CC00"/>
              </a:solidFill>
              <a:latin typeface="HG丸ｺﾞｼｯｸM-PRO" pitchFamily="50" charset="-128"/>
              <a:ea typeface="HG丸ｺﾞｼｯｸM-PRO" pitchFamily="50" charset="-128"/>
            </a:endParaRPr>
          </a:p>
        </p:txBody>
      </p:sp>
      <p:sp>
        <p:nvSpPr>
          <p:cNvPr id="8" name="左右矢印 7"/>
          <p:cNvSpPr/>
          <p:nvPr/>
        </p:nvSpPr>
        <p:spPr>
          <a:xfrm rot="5400000">
            <a:off x="8037630" y="4300507"/>
            <a:ext cx="698087" cy="345558"/>
          </a:xfrm>
          <a:prstGeom prst="leftRightArrow">
            <a:avLst/>
          </a:prstGeom>
          <a:solidFill>
            <a:schemeClr val="bg1">
              <a:lumMod val="95000"/>
            </a:schemeClr>
          </a:solidFill>
        </p:spPr>
        <p:style>
          <a:lnRef idx="1">
            <a:schemeClr val="accent6"/>
          </a:lnRef>
          <a:fillRef idx="2">
            <a:schemeClr val="accent6"/>
          </a:fillRef>
          <a:effectRef idx="1">
            <a:schemeClr val="accent6"/>
          </a:effectRef>
          <a:fontRef idx="minor">
            <a:schemeClr val="dk1"/>
          </a:fontRef>
        </p:style>
        <p:txBody>
          <a:bodyPr vert="vert270" rtlCol="0" anchor="ctr"/>
          <a:lstStyle/>
          <a:p>
            <a:pPr algn="ctr" fontAlgn="base">
              <a:spcBef>
                <a:spcPct val="0"/>
              </a:spcBef>
              <a:spcAft>
                <a:spcPct val="0"/>
              </a:spcAft>
            </a:pPr>
            <a:endParaRPr lang="ja-JP" altLang="en-US" sz="1050" dirty="0" smtClean="0">
              <a:ln>
                <a:solidFill>
                  <a:srgbClr val="00CC00"/>
                </a:solidFill>
              </a:ln>
              <a:solidFill>
                <a:srgbClr val="00CC00"/>
              </a:solidFill>
              <a:latin typeface="HG丸ｺﾞｼｯｸM-PRO" pitchFamily="50" charset="-128"/>
              <a:ea typeface="HG丸ｺﾞｼｯｸM-PRO" pitchFamily="50" charset="-128"/>
            </a:endParaRPr>
          </a:p>
        </p:txBody>
      </p:sp>
      <p:sp>
        <p:nvSpPr>
          <p:cNvPr id="67" name="正方形/長方形 66"/>
          <p:cNvSpPr/>
          <p:nvPr/>
        </p:nvSpPr>
        <p:spPr>
          <a:xfrm>
            <a:off x="882977" y="4548178"/>
            <a:ext cx="827775" cy="204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97" tIns="45698" rIns="91397" bIns="45698" anchor="ctr"/>
          <a:lstStyle/>
          <a:p>
            <a:pPr fontAlgn="base">
              <a:spcBef>
                <a:spcPct val="0"/>
              </a:spcBef>
              <a:spcAft>
                <a:spcPct val="0"/>
              </a:spcAft>
              <a:defRPr/>
            </a:pPr>
            <a:r>
              <a:rPr lang="ja-JP" altLang="en-US" sz="1200" b="1" dirty="0" smtClean="0">
                <a:solidFill>
                  <a:prstClr val="black"/>
                </a:solidFill>
              </a:rPr>
              <a:t>（</a:t>
            </a:r>
            <a:r>
              <a:rPr lang="ja-JP" altLang="en-US" sz="1200" b="1" dirty="0">
                <a:solidFill>
                  <a:prstClr val="black"/>
                </a:solidFill>
              </a:rPr>
              <a:t>継続</a:t>
            </a:r>
            <a:r>
              <a:rPr lang="ja-JP" altLang="en-US" sz="1200" b="1" dirty="0" smtClean="0">
                <a:solidFill>
                  <a:prstClr val="black"/>
                </a:solidFill>
              </a:rPr>
              <a:t>）</a:t>
            </a:r>
            <a:endParaRPr lang="en-US" altLang="ja-JP" sz="1100" dirty="0">
              <a:solidFill>
                <a:prstClr val="black"/>
              </a:solidFill>
            </a:endParaRPr>
          </a:p>
        </p:txBody>
      </p:sp>
      <p:sp>
        <p:nvSpPr>
          <p:cNvPr id="69" name="正方形/長方形 68"/>
          <p:cNvSpPr/>
          <p:nvPr/>
        </p:nvSpPr>
        <p:spPr>
          <a:xfrm>
            <a:off x="7209086" y="4547646"/>
            <a:ext cx="849248" cy="204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97" tIns="45698" rIns="91397" bIns="45698" anchor="ctr"/>
          <a:lstStyle/>
          <a:p>
            <a:pPr fontAlgn="base">
              <a:spcBef>
                <a:spcPct val="0"/>
              </a:spcBef>
              <a:spcAft>
                <a:spcPct val="0"/>
              </a:spcAft>
              <a:defRPr/>
            </a:pPr>
            <a:r>
              <a:rPr lang="ja-JP" altLang="en-US" sz="1200" b="1" dirty="0" smtClean="0">
                <a:solidFill>
                  <a:prstClr val="black"/>
                </a:solidFill>
              </a:rPr>
              <a:t>（</a:t>
            </a:r>
            <a:r>
              <a:rPr lang="ja-JP" altLang="en-US" sz="1200" b="1" dirty="0">
                <a:solidFill>
                  <a:prstClr val="black"/>
                </a:solidFill>
              </a:rPr>
              <a:t>新規</a:t>
            </a:r>
            <a:r>
              <a:rPr lang="ja-JP" altLang="en-US" sz="1200" b="1" dirty="0" smtClean="0">
                <a:solidFill>
                  <a:prstClr val="black"/>
                </a:solidFill>
              </a:rPr>
              <a:t>）</a:t>
            </a:r>
            <a:endParaRPr lang="en-US" altLang="ja-JP" sz="1100" dirty="0">
              <a:solidFill>
                <a:prstClr val="black"/>
              </a:solidFill>
            </a:endParaRPr>
          </a:p>
        </p:txBody>
      </p:sp>
      <p:sp>
        <p:nvSpPr>
          <p:cNvPr id="70" name="正方形/長方形 69"/>
          <p:cNvSpPr/>
          <p:nvPr/>
        </p:nvSpPr>
        <p:spPr>
          <a:xfrm>
            <a:off x="4173186" y="4544306"/>
            <a:ext cx="827775" cy="204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97" tIns="45698" rIns="91397" bIns="45698" anchor="ctr"/>
          <a:lstStyle/>
          <a:p>
            <a:pPr fontAlgn="base">
              <a:spcBef>
                <a:spcPct val="0"/>
              </a:spcBef>
              <a:spcAft>
                <a:spcPct val="0"/>
              </a:spcAft>
              <a:defRPr/>
            </a:pPr>
            <a:r>
              <a:rPr lang="ja-JP" altLang="en-US" sz="1200" b="1" dirty="0" smtClean="0">
                <a:solidFill>
                  <a:prstClr val="black"/>
                </a:solidFill>
              </a:rPr>
              <a:t>（</a:t>
            </a:r>
            <a:r>
              <a:rPr lang="ja-JP" altLang="en-US" sz="1200" b="1" dirty="0">
                <a:solidFill>
                  <a:prstClr val="black"/>
                </a:solidFill>
              </a:rPr>
              <a:t>新規</a:t>
            </a:r>
            <a:r>
              <a:rPr lang="ja-JP" altLang="en-US" sz="1200" b="1" dirty="0" smtClean="0">
                <a:solidFill>
                  <a:prstClr val="black"/>
                </a:solidFill>
              </a:rPr>
              <a:t>）</a:t>
            </a:r>
            <a:endParaRPr lang="en-US" altLang="ja-JP" sz="1100" dirty="0">
              <a:solidFill>
                <a:prstClr val="black"/>
              </a:solidFill>
            </a:endParaRPr>
          </a:p>
        </p:txBody>
      </p:sp>
      <p:sp>
        <p:nvSpPr>
          <p:cNvPr id="55" name="正方形/長方形 54"/>
          <p:cNvSpPr/>
          <p:nvPr/>
        </p:nvSpPr>
        <p:spPr>
          <a:xfrm>
            <a:off x="5407400" y="3772294"/>
            <a:ext cx="3618018" cy="318201"/>
          </a:xfrm>
          <a:prstGeom prst="rect">
            <a:avLst/>
          </a:prstGeom>
          <a:noFill/>
          <a:ln w="28575" cmpd="dbl">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397" tIns="45698" rIns="91397" bIns="45698" anchor="ctr"/>
          <a:lstStyle/>
          <a:p>
            <a:pPr fontAlgn="base">
              <a:spcBef>
                <a:spcPct val="0"/>
              </a:spcBef>
              <a:spcAft>
                <a:spcPct val="0"/>
              </a:spcAft>
              <a:defRPr/>
            </a:pPr>
            <a:r>
              <a:rPr lang="ja-JP" altLang="en-US" sz="1300" b="1" dirty="0" smtClean="0">
                <a:solidFill>
                  <a:srgbClr val="FF0000"/>
                </a:solidFill>
              </a:rPr>
              <a:t>発達障害者地域支援マネジャーの配置：６名程度</a:t>
            </a:r>
            <a:endParaRPr lang="ja-JP" altLang="en-US" sz="1300" dirty="0">
              <a:solidFill>
                <a:srgbClr val="FF0000"/>
              </a:solidFill>
            </a:endParaRPr>
          </a:p>
        </p:txBody>
      </p:sp>
      <p:sp>
        <p:nvSpPr>
          <p:cNvPr id="95" name="Oval 22"/>
          <p:cNvSpPr>
            <a:spLocks noChangeArrowheads="1"/>
          </p:cNvSpPr>
          <p:nvPr/>
        </p:nvSpPr>
        <p:spPr bwMode="auto">
          <a:xfrm>
            <a:off x="8206309" y="3418770"/>
            <a:ext cx="693706" cy="417162"/>
          </a:xfrm>
          <a:prstGeom prst="ellipse">
            <a:avLst/>
          </a:prstGeom>
          <a:solidFill>
            <a:srgbClr val="FFFFCC"/>
          </a:solidFill>
          <a:ln w="9525">
            <a:solidFill>
              <a:schemeClr val="tx1"/>
            </a:solidFill>
            <a:miter lim="800000"/>
            <a:headEnd/>
            <a:tailEnd/>
          </a:ln>
        </p:spPr>
        <p:txBody>
          <a:bodyPr wrap="none" anchor="ctr"/>
          <a:lstStyle/>
          <a:p>
            <a:pPr algn="ctr" fontAlgn="base">
              <a:spcBef>
                <a:spcPct val="0"/>
              </a:spcBef>
              <a:spcAft>
                <a:spcPct val="0"/>
              </a:spcAft>
            </a:pPr>
            <a:r>
              <a:rPr lang="ja-JP" altLang="en-US" sz="1100" dirty="0" smtClean="0">
                <a:solidFill>
                  <a:srgbClr val="FF0000"/>
                </a:solidFill>
              </a:rPr>
              <a:t>一部新規</a:t>
            </a:r>
            <a:endParaRPr lang="en-US" altLang="ja-JP" sz="1100" dirty="0" smtClean="0">
              <a:solidFill>
                <a:srgbClr val="FF0000"/>
              </a:solidFill>
            </a:endParaRPr>
          </a:p>
          <a:p>
            <a:pPr algn="ctr" fontAlgn="base">
              <a:spcBef>
                <a:spcPct val="0"/>
              </a:spcBef>
              <a:spcAft>
                <a:spcPct val="0"/>
              </a:spcAft>
            </a:pPr>
            <a:r>
              <a:rPr lang="ja-JP" altLang="en-US" sz="1100" dirty="0" smtClean="0">
                <a:solidFill>
                  <a:srgbClr val="FF0000"/>
                </a:solidFill>
              </a:rPr>
              <a:t>（４名分）</a:t>
            </a:r>
            <a:endParaRPr lang="ja-JP" altLang="en-US" sz="1100" dirty="0">
              <a:solidFill>
                <a:srgbClr val="FF0000"/>
              </a:solidFill>
            </a:endParaRPr>
          </a:p>
        </p:txBody>
      </p:sp>
      <p:sp>
        <p:nvSpPr>
          <p:cNvPr id="5" name="右矢印 4"/>
          <p:cNvSpPr/>
          <p:nvPr/>
        </p:nvSpPr>
        <p:spPr>
          <a:xfrm rot="5400000">
            <a:off x="1433904" y="4384299"/>
            <a:ext cx="455566" cy="370173"/>
          </a:xfrm>
          <a:prstGeom prst="rightArrow">
            <a:avLst/>
          </a:prstGeom>
          <a:solidFill>
            <a:schemeClr val="accent5">
              <a:lumMod val="20000"/>
              <a:lumOff val="80000"/>
            </a:schemeClr>
          </a:solidFill>
          <a:ln>
            <a:solidFill>
              <a:schemeClr val="tx1"/>
            </a:solidFill>
          </a:ln>
        </p:spPr>
        <p:style>
          <a:lnRef idx="1">
            <a:schemeClr val="accent3"/>
          </a:lnRef>
          <a:fillRef idx="2">
            <a:schemeClr val="accent3"/>
          </a:fillRef>
          <a:effectRef idx="1">
            <a:schemeClr val="accent3"/>
          </a:effectRef>
          <a:fontRef idx="minor">
            <a:schemeClr val="dk1"/>
          </a:fontRef>
        </p:style>
        <p:txBody>
          <a:bodyPr vert="vert270" rtlCol="0" anchor="ctr"/>
          <a:lstStyle/>
          <a:p>
            <a:pPr algn="ctr" fontAlgn="base">
              <a:spcBef>
                <a:spcPct val="0"/>
              </a:spcBef>
              <a:spcAft>
                <a:spcPct val="0"/>
              </a:spcAft>
            </a:pPr>
            <a:endParaRPr lang="ja-JP" altLang="en-US" sz="1050" dirty="0" smtClean="0">
              <a:ln>
                <a:solidFill>
                  <a:srgbClr val="00CC00"/>
                </a:solidFill>
              </a:ln>
              <a:solidFill>
                <a:srgbClr val="00CC00"/>
              </a:solidFill>
              <a:latin typeface="HG丸ｺﾞｼｯｸM-PRO" pitchFamily="50" charset="-128"/>
              <a:ea typeface="HG丸ｺﾞｼｯｸM-PRO" pitchFamily="50" charset="-128"/>
            </a:endParaRPr>
          </a:p>
        </p:txBody>
      </p:sp>
      <p:sp>
        <p:nvSpPr>
          <p:cNvPr id="75" name="Rectangle 13"/>
          <p:cNvSpPr>
            <a:spLocks noChangeArrowheads="1"/>
          </p:cNvSpPr>
          <p:nvPr/>
        </p:nvSpPr>
        <p:spPr bwMode="auto">
          <a:xfrm>
            <a:off x="1818561" y="4509137"/>
            <a:ext cx="1201735" cy="223165"/>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000" b="1" i="1" dirty="0">
                <a:solidFill>
                  <a:srgbClr val="0000FF"/>
                </a:solidFill>
              </a:rPr>
              <a:t>体制</a:t>
            </a:r>
            <a:r>
              <a:rPr lang="ja-JP" altLang="en-US" sz="1000" b="1" i="1" dirty="0" smtClean="0">
                <a:solidFill>
                  <a:srgbClr val="0000FF"/>
                </a:solidFill>
              </a:rPr>
              <a:t>整備支援（２名）</a:t>
            </a:r>
            <a:endParaRPr lang="en-US" altLang="ja-JP" sz="1000" b="1" i="1" dirty="0">
              <a:solidFill>
                <a:srgbClr val="0000FF"/>
              </a:solidFill>
            </a:endParaRPr>
          </a:p>
        </p:txBody>
      </p:sp>
      <p:sp>
        <p:nvSpPr>
          <p:cNvPr id="82" name="Rectangle 13"/>
          <p:cNvSpPr>
            <a:spLocks noChangeArrowheads="1"/>
          </p:cNvSpPr>
          <p:nvPr/>
        </p:nvSpPr>
        <p:spPr bwMode="auto">
          <a:xfrm>
            <a:off x="7713633" y="4509120"/>
            <a:ext cx="1444731" cy="269774"/>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000" b="1" i="1" dirty="0" smtClean="0">
                <a:solidFill>
                  <a:srgbClr val="0000FF"/>
                </a:solidFill>
              </a:rPr>
              <a:t>医療機関との連携（２名）</a:t>
            </a:r>
            <a:endParaRPr lang="en-US" altLang="ja-JP" sz="1000" b="1" i="1" dirty="0">
              <a:solidFill>
                <a:srgbClr val="0000FF"/>
              </a:solidFill>
            </a:endParaRPr>
          </a:p>
        </p:txBody>
      </p:sp>
      <p:sp>
        <p:nvSpPr>
          <p:cNvPr id="86" name="Rectangle 13"/>
          <p:cNvSpPr>
            <a:spLocks noChangeArrowheads="1"/>
          </p:cNvSpPr>
          <p:nvPr/>
        </p:nvSpPr>
        <p:spPr bwMode="auto">
          <a:xfrm>
            <a:off x="4638469" y="4497397"/>
            <a:ext cx="1201735" cy="270030"/>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000" b="1" i="1" dirty="0" smtClean="0">
                <a:solidFill>
                  <a:srgbClr val="0000FF"/>
                </a:solidFill>
              </a:rPr>
              <a:t>困難ケース支援（２名）</a:t>
            </a:r>
            <a:endParaRPr lang="en-US" altLang="ja-JP" sz="1000" b="1" i="1" dirty="0">
              <a:solidFill>
                <a:srgbClr val="0000FF"/>
              </a:solidFill>
            </a:endParaRPr>
          </a:p>
        </p:txBody>
      </p:sp>
      <p:pic>
        <p:nvPicPr>
          <p:cNvPr id="60" name="Picture 3" descr="j0205462"/>
          <p:cNvPicPr>
            <a:picLocks noChangeAspect="1" noChangeArrowheads="1"/>
          </p:cNvPicPr>
          <p:nvPr/>
        </p:nvPicPr>
        <p:blipFill>
          <a:blip r:embed="rId4" cstate="print"/>
          <a:srcRect/>
          <a:stretch>
            <a:fillRect/>
          </a:stretch>
        </p:blipFill>
        <p:spPr bwMode="auto">
          <a:xfrm>
            <a:off x="5236689" y="5085184"/>
            <a:ext cx="762390" cy="606410"/>
          </a:xfrm>
          <a:prstGeom prst="rect">
            <a:avLst/>
          </a:prstGeom>
          <a:noFill/>
          <a:ln w="9525">
            <a:noFill/>
            <a:miter lim="800000"/>
            <a:headEnd/>
            <a:tailEnd/>
          </a:ln>
        </p:spPr>
      </p:pic>
      <p:pic>
        <p:nvPicPr>
          <p:cNvPr id="8215" name="Picture 2" descr="C:\Users\yspmg\AppData\Local\Microsoft\Windows\Temporary Internet Files\Content.IE5\J5E7E87F\MCj04460060000[1].wmf"/>
          <p:cNvPicPr>
            <a:picLocks noChangeAspect="1" noChangeArrowheads="1"/>
          </p:cNvPicPr>
          <p:nvPr/>
        </p:nvPicPr>
        <p:blipFill>
          <a:blip r:embed="rId5" cstate="print"/>
          <a:srcRect/>
          <a:stretch>
            <a:fillRect/>
          </a:stretch>
        </p:blipFill>
        <p:spPr bwMode="auto">
          <a:xfrm>
            <a:off x="251520" y="3752208"/>
            <a:ext cx="864096" cy="589383"/>
          </a:xfrm>
          <a:prstGeom prst="rect">
            <a:avLst/>
          </a:prstGeom>
          <a:noFill/>
          <a:ln w="9525">
            <a:noFill/>
            <a:miter lim="800000"/>
            <a:headEnd/>
            <a:tailEnd/>
          </a:ln>
        </p:spPr>
      </p:pic>
      <p:sp>
        <p:nvSpPr>
          <p:cNvPr id="90" name="角丸四角形 89"/>
          <p:cNvSpPr/>
          <p:nvPr/>
        </p:nvSpPr>
        <p:spPr>
          <a:xfrm>
            <a:off x="73679" y="5784066"/>
            <a:ext cx="9000622" cy="1029327"/>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p>
            <a:pPr fontAlgn="base">
              <a:spcBef>
                <a:spcPct val="0"/>
              </a:spcBef>
              <a:spcAft>
                <a:spcPct val="0"/>
              </a:spcAft>
            </a:pPr>
            <a:r>
              <a:rPr lang="ja-JP" altLang="en-US" dirty="0" smtClean="0">
                <a:ln>
                  <a:solidFill>
                    <a:srgbClr val="00CC00"/>
                  </a:solidFill>
                </a:ln>
                <a:solidFill>
                  <a:srgbClr val="FF0000"/>
                </a:solidFill>
                <a:latin typeface="HG丸ｺﾞｼｯｸM-PRO" pitchFamily="50" charset="-128"/>
                <a:ea typeface="HG丸ｺﾞｼｯｸM-PRO" pitchFamily="50" charset="-128"/>
              </a:rPr>
              <a:t>　　　</a:t>
            </a:r>
            <a:endParaRPr lang="ja-JP" altLang="en-US" sz="1400" dirty="0" smtClean="0">
              <a:ln>
                <a:solidFill>
                  <a:srgbClr val="00CC00"/>
                </a:solidFill>
              </a:ln>
              <a:solidFill>
                <a:prstClr val="black"/>
              </a:solidFill>
              <a:latin typeface="HG丸ｺﾞｼｯｸM-PRO" pitchFamily="50" charset="-128"/>
              <a:ea typeface="HG丸ｺﾞｼｯｸM-PRO" pitchFamily="50" charset="-128"/>
            </a:endParaRPr>
          </a:p>
        </p:txBody>
      </p:sp>
      <p:sp>
        <p:nvSpPr>
          <p:cNvPr id="97" name="正方形/長方形 96"/>
          <p:cNvSpPr/>
          <p:nvPr/>
        </p:nvSpPr>
        <p:spPr>
          <a:xfrm>
            <a:off x="2178493" y="5805264"/>
            <a:ext cx="5467138" cy="360040"/>
          </a:xfrm>
          <a:prstGeom prst="rect">
            <a:avLst/>
          </a:prstGeom>
          <a:noFill/>
          <a:ln w="28575" cmpd="dbl">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397" tIns="45698" rIns="91397" bIns="45698" anchor="ctr"/>
          <a:lstStyle/>
          <a:p>
            <a:pPr algn="ctr" fontAlgn="base">
              <a:spcBef>
                <a:spcPct val="0"/>
              </a:spcBef>
              <a:spcAft>
                <a:spcPct val="0"/>
              </a:spcAft>
              <a:defRPr/>
            </a:pPr>
            <a:r>
              <a:rPr lang="ja-JP" altLang="en-US" sz="2000" b="1" dirty="0" smtClean="0">
                <a:solidFill>
                  <a:prstClr val="black"/>
                </a:solidFill>
              </a:rPr>
              <a:t>発達障害のある方の社会参加を促す</a:t>
            </a:r>
            <a:endParaRPr lang="ja-JP" altLang="en-US" sz="2000" dirty="0">
              <a:solidFill>
                <a:prstClr val="black"/>
              </a:solidFill>
            </a:endParaRPr>
          </a:p>
        </p:txBody>
      </p:sp>
      <p:pic>
        <p:nvPicPr>
          <p:cNvPr id="1026" name="Picture 2" descr="http://www.city.meguro.tokyo.jp/kurashi/shizen/gomi/jizenkyogi/todokesakusei/images/ken02.gif.han001_4_1i"/>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76238" y="5048408"/>
            <a:ext cx="582719" cy="596311"/>
          </a:xfrm>
          <a:prstGeom prst="rect">
            <a:avLst/>
          </a:prstGeom>
          <a:noFill/>
          <a:extLst>
            <a:ext uri="{909E8E84-426E-40DD-AFC4-6F175D3DCCD1}">
              <a14:hiddenFill xmlns:a14="http://schemas.microsoft.com/office/drawing/2010/main">
                <a:solidFill>
                  <a:srgbClr val="FFFFFF"/>
                </a:solidFill>
              </a14:hiddenFill>
            </a:ext>
          </a:extLst>
        </p:spPr>
      </p:pic>
      <p:sp>
        <p:nvSpPr>
          <p:cNvPr id="13" name="下矢印吹き出し 12"/>
          <p:cNvSpPr/>
          <p:nvPr/>
        </p:nvSpPr>
        <p:spPr>
          <a:xfrm>
            <a:off x="4824432" y="1628802"/>
            <a:ext cx="4157700" cy="1512169"/>
          </a:xfrm>
          <a:prstGeom prst="downArrowCallout">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fontAlgn="base">
              <a:spcBef>
                <a:spcPct val="0"/>
              </a:spcBef>
              <a:spcAft>
                <a:spcPct val="0"/>
              </a:spcAft>
            </a:pPr>
            <a:endParaRPr lang="en-US" altLang="ja-JP" sz="1400" dirty="0" smtClean="0">
              <a:ln>
                <a:solidFill>
                  <a:srgbClr val="00CC00"/>
                </a:solidFill>
              </a:ln>
              <a:solidFill>
                <a:srgbClr val="FF0000"/>
              </a:solidFill>
              <a:latin typeface="HG丸ｺﾞｼｯｸM-PRO" pitchFamily="50" charset="-128"/>
              <a:ea typeface="HG丸ｺﾞｼｯｸM-PRO" pitchFamily="50" charset="-128"/>
            </a:endParaRPr>
          </a:p>
          <a:p>
            <a:pPr fontAlgn="base">
              <a:spcBef>
                <a:spcPct val="0"/>
              </a:spcBef>
              <a:spcAft>
                <a:spcPct val="0"/>
              </a:spcAft>
            </a:pPr>
            <a:endParaRPr lang="en-US" altLang="ja-JP" dirty="0">
              <a:ln>
                <a:solidFill>
                  <a:srgbClr val="00CC00"/>
                </a:solidFill>
              </a:ln>
              <a:solidFill>
                <a:srgbClr val="1F497D"/>
              </a:solidFill>
              <a:latin typeface="HG丸ｺﾞｼｯｸM-PRO" pitchFamily="50" charset="-128"/>
              <a:ea typeface="HG丸ｺﾞｼｯｸM-PRO" pitchFamily="50" charset="-128"/>
            </a:endParaRPr>
          </a:p>
          <a:p>
            <a:pPr fontAlgn="base">
              <a:spcBef>
                <a:spcPct val="0"/>
              </a:spcBef>
              <a:spcAft>
                <a:spcPct val="0"/>
              </a:spcAft>
            </a:pPr>
            <a:endParaRPr lang="en-US" altLang="ja-JP" dirty="0" smtClean="0">
              <a:ln>
                <a:solidFill>
                  <a:srgbClr val="00CC00"/>
                </a:solidFill>
              </a:ln>
              <a:solidFill>
                <a:srgbClr val="1F497D"/>
              </a:solidFill>
              <a:latin typeface="HG丸ｺﾞｼｯｸM-PRO" pitchFamily="50" charset="-128"/>
              <a:ea typeface="HG丸ｺﾞｼｯｸM-PRO" pitchFamily="50" charset="-128"/>
            </a:endParaRPr>
          </a:p>
        </p:txBody>
      </p:sp>
      <p:sp>
        <p:nvSpPr>
          <p:cNvPr id="98" name="Rectangle 14"/>
          <p:cNvSpPr>
            <a:spLocks noChangeArrowheads="1"/>
          </p:cNvSpPr>
          <p:nvPr/>
        </p:nvSpPr>
        <p:spPr bwMode="auto">
          <a:xfrm>
            <a:off x="5701972" y="2839543"/>
            <a:ext cx="2528466" cy="432048"/>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b="1" u="sng" dirty="0">
                <a:solidFill>
                  <a:srgbClr val="FF0000"/>
                </a:solidFill>
              </a:rPr>
              <a:t>地域</a:t>
            </a:r>
            <a:r>
              <a:rPr lang="ja-JP" altLang="en-US" b="1" u="sng" dirty="0" smtClean="0">
                <a:solidFill>
                  <a:srgbClr val="FF0000"/>
                </a:solidFill>
              </a:rPr>
              <a:t>支援機能の強化へ</a:t>
            </a:r>
            <a:endParaRPr lang="en-US" altLang="ja-JP" b="1" dirty="0">
              <a:solidFill>
                <a:srgbClr val="FF0000"/>
              </a:solidFill>
            </a:endParaRPr>
          </a:p>
        </p:txBody>
      </p:sp>
      <p:sp>
        <p:nvSpPr>
          <p:cNvPr id="99" name="Rectangle 14"/>
          <p:cNvSpPr>
            <a:spLocks noChangeArrowheads="1"/>
          </p:cNvSpPr>
          <p:nvPr/>
        </p:nvSpPr>
        <p:spPr bwMode="auto">
          <a:xfrm>
            <a:off x="177341" y="6058127"/>
            <a:ext cx="4859942" cy="733696"/>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200" dirty="0" smtClean="0">
                <a:solidFill>
                  <a:prstClr val="black"/>
                </a:solidFill>
              </a:rPr>
              <a:t>●</a:t>
            </a:r>
            <a:r>
              <a:rPr lang="ja-JP" altLang="en-US" sz="1200" i="1" dirty="0">
                <a:solidFill>
                  <a:prstClr val="black"/>
                </a:solidFill>
              </a:rPr>
              <a:t>（経済財政運営と改革の基本方針</a:t>
            </a:r>
            <a:r>
              <a:rPr lang="ja-JP" altLang="en-US" sz="1200" i="1" dirty="0" smtClean="0">
                <a:solidFill>
                  <a:prstClr val="black"/>
                </a:solidFill>
              </a:rPr>
              <a:t>）</a:t>
            </a:r>
            <a:endParaRPr lang="en-US" altLang="ja-JP" sz="1200" i="1" dirty="0" smtClean="0">
              <a:solidFill>
                <a:prstClr val="black"/>
              </a:solidFill>
            </a:endParaRPr>
          </a:p>
          <a:p>
            <a:pPr fontAlgn="base">
              <a:spcBef>
                <a:spcPct val="0"/>
              </a:spcBef>
              <a:spcAft>
                <a:spcPct val="0"/>
              </a:spcAft>
              <a:defRPr/>
            </a:pPr>
            <a:r>
              <a:rPr lang="ja-JP" altLang="en-US" sz="1200" dirty="0">
                <a:solidFill>
                  <a:prstClr val="black"/>
                </a:solidFill>
              </a:rPr>
              <a:t>　</a:t>
            </a:r>
            <a:r>
              <a:rPr lang="ja-JP" altLang="en-US" sz="1200" dirty="0" smtClean="0">
                <a:solidFill>
                  <a:prstClr val="black"/>
                </a:solidFill>
              </a:rPr>
              <a:t>　意欲ある全ての人々が就労などにより社会参加できる環境の整備</a:t>
            </a:r>
            <a:endParaRPr lang="en-US" altLang="ja-JP" sz="1200" dirty="0" smtClean="0">
              <a:solidFill>
                <a:prstClr val="black"/>
              </a:solidFill>
            </a:endParaRPr>
          </a:p>
          <a:p>
            <a:pPr fontAlgn="base">
              <a:spcBef>
                <a:spcPct val="0"/>
              </a:spcBef>
              <a:spcAft>
                <a:spcPct val="0"/>
              </a:spcAft>
              <a:defRPr/>
            </a:pPr>
            <a:r>
              <a:rPr lang="ja-JP" altLang="en-US" sz="1200" dirty="0" smtClean="0">
                <a:solidFill>
                  <a:prstClr val="black"/>
                </a:solidFill>
              </a:rPr>
              <a:t>●</a:t>
            </a:r>
            <a:r>
              <a:rPr lang="ja-JP" altLang="en-US" sz="1200" i="1" dirty="0">
                <a:solidFill>
                  <a:prstClr val="black"/>
                </a:solidFill>
              </a:rPr>
              <a:t>（日本再興戦略</a:t>
            </a:r>
            <a:r>
              <a:rPr lang="en-US" altLang="ja-JP" sz="1200" i="1" dirty="0">
                <a:solidFill>
                  <a:prstClr val="black"/>
                </a:solidFill>
              </a:rPr>
              <a:t>-JAPAN is BACK</a:t>
            </a:r>
            <a:r>
              <a:rPr lang="ja-JP" altLang="en-US" sz="1200" i="1" dirty="0" smtClean="0">
                <a:solidFill>
                  <a:prstClr val="black"/>
                </a:solidFill>
              </a:rPr>
              <a:t>）</a:t>
            </a:r>
            <a:endParaRPr lang="en-US" altLang="ja-JP" sz="1200" i="1" dirty="0" smtClean="0">
              <a:solidFill>
                <a:prstClr val="black"/>
              </a:solidFill>
            </a:endParaRPr>
          </a:p>
          <a:p>
            <a:pPr fontAlgn="base">
              <a:spcBef>
                <a:spcPct val="0"/>
              </a:spcBef>
              <a:spcAft>
                <a:spcPct val="0"/>
              </a:spcAft>
              <a:defRPr/>
            </a:pPr>
            <a:r>
              <a:rPr lang="ja-JP" altLang="en-US" sz="1200" dirty="0" smtClean="0">
                <a:solidFill>
                  <a:prstClr val="black"/>
                </a:solidFill>
              </a:rPr>
              <a:t>　　人材力の強化、障害者の就労支援を始めとした社会参加の支援を推進</a:t>
            </a:r>
            <a:endParaRPr lang="en-US" altLang="ja-JP" sz="1200" i="1" dirty="0">
              <a:solidFill>
                <a:prstClr val="black"/>
              </a:solidFill>
            </a:endParaRPr>
          </a:p>
        </p:txBody>
      </p:sp>
      <p:sp>
        <p:nvSpPr>
          <p:cNvPr id="100" name="Rectangle 14"/>
          <p:cNvSpPr>
            <a:spLocks noChangeArrowheads="1"/>
          </p:cNvSpPr>
          <p:nvPr/>
        </p:nvSpPr>
        <p:spPr bwMode="auto">
          <a:xfrm>
            <a:off x="4847156" y="1677365"/>
            <a:ext cx="4155078" cy="832863"/>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300" b="1" dirty="0" smtClean="0">
                <a:solidFill>
                  <a:srgbClr val="FF0000"/>
                </a:solidFill>
                <a:latin typeface="ＭＳ Ｐゴシック"/>
              </a:rPr>
              <a:t>（課題）</a:t>
            </a:r>
            <a:endParaRPr lang="en-US" altLang="ja-JP" sz="1300" b="1" dirty="0" smtClean="0">
              <a:solidFill>
                <a:srgbClr val="FF0000"/>
              </a:solidFill>
              <a:latin typeface="ＭＳ Ｐゴシック"/>
            </a:endParaRPr>
          </a:p>
          <a:p>
            <a:pPr fontAlgn="base">
              <a:spcBef>
                <a:spcPct val="0"/>
              </a:spcBef>
              <a:spcAft>
                <a:spcPct val="0"/>
              </a:spcAft>
              <a:defRPr/>
            </a:pPr>
            <a:r>
              <a:rPr lang="ja-JP" altLang="en-US" sz="1300" b="1" dirty="0" smtClean="0">
                <a:solidFill>
                  <a:prstClr val="black"/>
                </a:solidFill>
                <a:latin typeface="ＭＳ Ｐゴシック"/>
              </a:rPr>
              <a:t>中核機関としてセンターに求められる市町村・事業所等</a:t>
            </a:r>
            <a:endParaRPr lang="en-US" altLang="ja-JP" sz="1300" b="1" dirty="0" smtClean="0">
              <a:solidFill>
                <a:prstClr val="black"/>
              </a:solidFill>
              <a:latin typeface="ＭＳ Ｐゴシック"/>
            </a:endParaRPr>
          </a:p>
          <a:p>
            <a:pPr fontAlgn="base">
              <a:spcBef>
                <a:spcPct val="0"/>
              </a:spcBef>
              <a:spcAft>
                <a:spcPct val="0"/>
              </a:spcAft>
              <a:defRPr/>
            </a:pPr>
            <a:r>
              <a:rPr lang="ja-JP" altLang="en-US" sz="1300" b="1" dirty="0" smtClean="0">
                <a:solidFill>
                  <a:prstClr val="black"/>
                </a:solidFill>
                <a:latin typeface="ＭＳ Ｐゴシック"/>
              </a:rPr>
              <a:t>のバックアップや困難事例への対応等が、センターへの</a:t>
            </a:r>
            <a:endParaRPr lang="en-US" altLang="ja-JP" sz="1300" b="1" dirty="0" smtClean="0">
              <a:solidFill>
                <a:prstClr val="black"/>
              </a:solidFill>
              <a:latin typeface="ＭＳ Ｐゴシック"/>
            </a:endParaRPr>
          </a:p>
          <a:p>
            <a:pPr fontAlgn="base">
              <a:spcBef>
                <a:spcPct val="0"/>
              </a:spcBef>
              <a:spcAft>
                <a:spcPct val="0"/>
              </a:spcAft>
              <a:defRPr/>
            </a:pPr>
            <a:r>
              <a:rPr lang="ja-JP" altLang="en-US" sz="1300" b="1" dirty="0" smtClean="0">
                <a:solidFill>
                  <a:prstClr val="black"/>
                </a:solidFill>
                <a:latin typeface="ＭＳ Ｐゴシック"/>
              </a:rPr>
              <a:t>直接の相談の増加等により十分に発揮されていない。</a:t>
            </a:r>
            <a:endParaRPr lang="en-US" altLang="ja-JP" sz="1300" b="1" dirty="0" smtClean="0">
              <a:solidFill>
                <a:prstClr val="black"/>
              </a:solidFill>
              <a:latin typeface="ＭＳ Ｐゴシック"/>
            </a:endParaRPr>
          </a:p>
        </p:txBody>
      </p:sp>
      <p:pic>
        <p:nvPicPr>
          <p:cNvPr id="8204" name="Picture 30" descr="j0223642"/>
          <p:cNvPicPr>
            <a:picLocks noChangeAspect="1" noChangeArrowheads="1"/>
          </p:cNvPicPr>
          <p:nvPr/>
        </p:nvPicPr>
        <p:blipFill>
          <a:blip r:embed="rId7" cstate="print"/>
          <a:srcRect/>
          <a:stretch>
            <a:fillRect/>
          </a:stretch>
        </p:blipFill>
        <p:spPr bwMode="auto">
          <a:xfrm>
            <a:off x="3475157" y="2224814"/>
            <a:ext cx="646191" cy="480027"/>
          </a:xfrm>
          <a:prstGeom prst="rect">
            <a:avLst/>
          </a:prstGeom>
          <a:noFill/>
          <a:ln w="9525">
            <a:noFill/>
            <a:miter lim="800000"/>
            <a:headEnd/>
            <a:tailEnd/>
          </a:ln>
        </p:spPr>
      </p:pic>
      <p:sp>
        <p:nvSpPr>
          <p:cNvPr id="51" name="Rectangle 14"/>
          <p:cNvSpPr>
            <a:spLocks noChangeArrowheads="1"/>
          </p:cNvSpPr>
          <p:nvPr/>
        </p:nvSpPr>
        <p:spPr bwMode="auto">
          <a:xfrm>
            <a:off x="5372848" y="3983313"/>
            <a:ext cx="2899769" cy="416963"/>
          </a:xfrm>
          <a:prstGeom prst="rect">
            <a:avLst/>
          </a:prstGeom>
          <a:noFill/>
          <a:ln w="9525">
            <a:noFill/>
            <a:miter lim="800000"/>
            <a:headEnd/>
            <a:tailEnd/>
          </a:ln>
        </p:spPr>
        <p:txBody>
          <a:bodyPr vert="horz" wrap="none" lIns="91397" tIns="45698" rIns="91397" bIns="45698" anchor="ctr"/>
          <a:lstStyle/>
          <a:p>
            <a:pPr fontAlgn="base">
              <a:spcBef>
                <a:spcPct val="0"/>
              </a:spcBef>
              <a:spcAft>
                <a:spcPct val="0"/>
              </a:spcAft>
              <a:defRPr/>
            </a:pPr>
            <a:r>
              <a:rPr lang="ja-JP" altLang="en-US" sz="1200" dirty="0">
                <a:solidFill>
                  <a:prstClr val="black"/>
                </a:solidFill>
              </a:rPr>
              <a:t>　</a:t>
            </a:r>
            <a:r>
              <a:rPr lang="ja-JP" altLang="en-US" sz="1100" dirty="0" smtClean="0">
                <a:solidFill>
                  <a:prstClr val="black"/>
                </a:solidFill>
              </a:rPr>
              <a:t>・原則として、センターの事業として実施</a:t>
            </a:r>
            <a:endParaRPr lang="en-US" altLang="ja-JP" sz="1100" dirty="0" smtClean="0">
              <a:solidFill>
                <a:prstClr val="black"/>
              </a:solidFill>
            </a:endParaRPr>
          </a:p>
          <a:p>
            <a:pPr fontAlgn="base">
              <a:spcBef>
                <a:spcPct val="0"/>
              </a:spcBef>
              <a:spcAft>
                <a:spcPct val="0"/>
              </a:spcAft>
              <a:defRPr/>
            </a:pPr>
            <a:r>
              <a:rPr lang="ja-JP" altLang="en-US" sz="1100" dirty="0">
                <a:solidFill>
                  <a:prstClr val="black"/>
                </a:solidFill>
              </a:rPr>
              <a:t>　</a:t>
            </a:r>
            <a:r>
              <a:rPr lang="ja-JP" altLang="en-US" sz="1100" dirty="0" smtClean="0">
                <a:solidFill>
                  <a:prstClr val="black"/>
                </a:solidFill>
              </a:rPr>
              <a:t>・地域の実情に応じ、その他機関等に委託可</a:t>
            </a:r>
            <a:endParaRPr lang="en-US" altLang="ja-JP" sz="1100" dirty="0" smtClean="0">
              <a:solidFill>
                <a:prstClr val="black"/>
              </a:solidFill>
            </a:endParaRPr>
          </a:p>
        </p:txBody>
      </p:sp>
      <p:grpSp>
        <p:nvGrpSpPr>
          <p:cNvPr id="58" name="グループ化 57"/>
          <p:cNvGrpSpPr/>
          <p:nvPr/>
        </p:nvGrpSpPr>
        <p:grpSpPr>
          <a:xfrm>
            <a:off x="7297234" y="6095266"/>
            <a:ext cx="1051465" cy="574111"/>
            <a:chOff x="3296816" y="3645024"/>
            <a:chExt cx="1512168" cy="804120"/>
          </a:xfrm>
        </p:grpSpPr>
        <p:pic>
          <p:nvPicPr>
            <p:cNvPr id="54" name="図 116" descr="MC900432625.PNG"/>
            <p:cNvPicPr>
              <a:picLocks noChangeAspect="1"/>
            </p:cNvPicPr>
            <p:nvPr/>
          </p:nvPicPr>
          <p:blipFill>
            <a:blip r:embed="rId8" cstate="print"/>
            <a:srcRect/>
            <a:stretch>
              <a:fillRect/>
            </a:stretch>
          </p:blipFill>
          <p:spPr bwMode="auto">
            <a:xfrm>
              <a:off x="3296816" y="3645024"/>
              <a:ext cx="782638" cy="782638"/>
            </a:xfrm>
            <a:prstGeom prst="rect">
              <a:avLst/>
            </a:prstGeom>
            <a:noFill/>
            <a:ln w="9525">
              <a:noFill/>
              <a:miter lim="800000"/>
              <a:headEnd/>
              <a:tailEnd/>
            </a:ln>
          </p:spPr>
        </p:pic>
        <p:pic>
          <p:nvPicPr>
            <p:cNvPr id="56" name="Picture 4" descr="j0433954[1]"/>
            <p:cNvPicPr preferRelativeResize="0">
              <a:picLocks noChangeArrowheads="1"/>
            </p:cNvPicPr>
            <p:nvPr/>
          </p:nvPicPr>
          <p:blipFill>
            <a:blip r:embed="rId9" cstate="print"/>
            <a:srcRect/>
            <a:stretch>
              <a:fillRect/>
            </a:stretch>
          </p:blipFill>
          <p:spPr bwMode="auto">
            <a:xfrm>
              <a:off x="4016896" y="3657056"/>
              <a:ext cx="792088" cy="792088"/>
            </a:xfrm>
            <a:prstGeom prst="rect">
              <a:avLst/>
            </a:prstGeom>
            <a:noFill/>
            <a:ln w="9525">
              <a:noFill/>
              <a:miter lim="800000"/>
              <a:headEnd/>
              <a:tailEnd/>
            </a:ln>
          </p:spPr>
        </p:pic>
      </p:grpSp>
      <p:cxnSp>
        <p:nvCxnSpPr>
          <p:cNvPr id="14" name="直線矢印コネクタ 13"/>
          <p:cNvCxnSpPr/>
          <p:nvPr/>
        </p:nvCxnSpPr>
        <p:spPr>
          <a:xfrm>
            <a:off x="6966205" y="3501012"/>
            <a:ext cx="0" cy="25119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5" name="Rectangle 14"/>
          <p:cNvSpPr>
            <a:spLocks noChangeArrowheads="1"/>
          </p:cNvSpPr>
          <p:nvPr/>
        </p:nvSpPr>
        <p:spPr bwMode="auto">
          <a:xfrm>
            <a:off x="52114" y="3176144"/>
            <a:ext cx="4932267" cy="576063"/>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100" dirty="0" smtClean="0">
                <a:solidFill>
                  <a:prstClr val="black"/>
                </a:solidFill>
              </a:rPr>
              <a:t>●</a:t>
            </a:r>
            <a:r>
              <a:rPr lang="ja-JP" altLang="en-US" sz="1100" dirty="0">
                <a:solidFill>
                  <a:prstClr val="black"/>
                </a:solidFill>
              </a:rPr>
              <a:t>発達</a:t>
            </a:r>
            <a:r>
              <a:rPr lang="ja-JP" altLang="en-US" sz="1100" dirty="0" smtClean="0">
                <a:solidFill>
                  <a:prstClr val="black"/>
                </a:solidFill>
              </a:rPr>
              <a:t>障害者支援体制整備検討委員会　●市町村・関係機関及び関係施設への研修</a:t>
            </a:r>
            <a:endParaRPr lang="en-US" altLang="ja-JP" sz="1100" dirty="0" smtClean="0">
              <a:solidFill>
                <a:prstClr val="black"/>
              </a:solidFill>
            </a:endParaRPr>
          </a:p>
          <a:p>
            <a:pPr fontAlgn="base">
              <a:spcBef>
                <a:spcPct val="0"/>
              </a:spcBef>
              <a:spcAft>
                <a:spcPct val="0"/>
              </a:spcAft>
              <a:defRPr/>
            </a:pPr>
            <a:r>
              <a:rPr lang="ja-JP" altLang="en-US" sz="1100" dirty="0" smtClean="0">
                <a:solidFill>
                  <a:prstClr val="black"/>
                </a:solidFill>
              </a:rPr>
              <a:t>●アセスメントツールの導入促進　　●ペアレントメンター（コーディネータ）</a:t>
            </a:r>
            <a:endParaRPr lang="en-US" altLang="ja-JP" sz="1100" dirty="0">
              <a:solidFill>
                <a:prstClr val="black"/>
              </a:solidFill>
            </a:endParaRPr>
          </a:p>
        </p:txBody>
      </p:sp>
      <p:sp>
        <p:nvSpPr>
          <p:cNvPr id="63" name="Rectangle 14"/>
          <p:cNvSpPr>
            <a:spLocks noChangeArrowheads="1"/>
          </p:cNvSpPr>
          <p:nvPr/>
        </p:nvSpPr>
        <p:spPr bwMode="auto">
          <a:xfrm>
            <a:off x="196218" y="5177435"/>
            <a:ext cx="2647597" cy="525754"/>
          </a:xfrm>
          <a:prstGeom prst="rect">
            <a:avLst/>
          </a:prstGeom>
          <a:noFill/>
          <a:ln w="9525">
            <a:noFill/>
            <a:miter lim="800000"/>
            <a:headEnd/>
            <a:tailEnd/>
          </a:ln>
        </p:spPr>
        <p:txBody>
          <a:bodyPr wrap="none" lIns="91397" tIns="45698" rIns="91397" bIns="45698" anchor="ctr"/>
          <a:lstStyle/>
          <a:p>
            <a:pPr fontAlgn="base">
              <a:spcBef>
                <a:spcPct val="0"/>
              </a:spcBef>
              <a:spcAft>
                <a:spcPct val="0"/>
              </a:spcAft>
              <a:defRPr/>
            </a:pPr>
            <a:r>
              <a:rPr lang="ja-JP" altLang="en-US" sz="1300" dirty="0">
                <a:solidFill>
                  <a:prstClr val="black"/>
                </a:solidFill>
                <a:latin typeface="ＭＳ Ｐゴシック"/>
              </a:rPr>
              <a:t>①</a:t>
            </a:r>
            <a:r>
              <a:rPr lang="ja-JP" altLang="en-US" sz="1300" dirty="0" smtClean="0">
                <a:solidFill>
                  <a:prstClr val="black"/>
                </a:solidFill>
                <a:latin typeface="ＭＳ Ｐゴシック"/>
              </a:rPr>
              <a:t>アセスメントツールの導入</a:t>
            </a:r>
            <a:endParaRPr lang="en-US" altLang="ja-JP" sz="1300" dirty="0" smtClean="0">
              <a:solidFill>
                <a:prstClr val="black"/>
              </a:solidFill>
              <a:latin typeface="ＭＳ Ｐゴシック"/>
            </a:endParaRPr>
          </a:p>
          <a:p>
            <a:pPr fontAlgn="base">
              <a:spcBef>
                <a:spcPct val="0"/>
              </a:spcBef>
              <a:spcAft>
                <a:spcPct val="0"/>
              </a:spcAft>
              <a:defRPr/>
            </a:pPr>
            <a:r>
              <a:rPr lang="ja-JP" altLang="en-US" sz="1300" dirty="0" smtClean="0">
                <a:solidFill>
                  <a:prstClr val="black"/>
                </a:solidFill>
                <a:latin typeface="ＭＳ Ｐゴシック"/>
              </a:rPr>
              <a:t>②個別支援ファイルの活用・普及</a:t>
            </a:r>
            <a:endParaRPr lang="en-US" altLang="ja-JP" sz="1300" dirty="0" smtClean="0">
              <a:solidFill>
                <a:prstClr val="black"/>
              </a:solidFill>
              <a:latin typeface="ＭＳ Ｐゴシック"/>
            </a:endParaRPr>
          </a:p>
        </p:txBody>
      </p:sp>
      <p:sp>
        <p:nvSpPr>
          <p:cNvPr id="66" name="スライド番号プレースホルダー 3"/>
          <p:cNvSpPr>
            <a:spLocks noGrp="1"/>
          </p:cNvSpPr>
          <p:nvPr>
            <p:ph type="sldNum" sz="quarter" idx="12"/>
          </p:nvPr>
        </p:nvSpPr>
        <p:spPr>
          <a:xfrm>
            <a:off x="7010400" y="6492889"/>
            <a:ext cx="2133600" cy="365125"/>
          </a:xfrm>
        </p:spPr>
        <p:txBody>
          <a:bodyPr/>
          <a:lstStyle/>
          <a:p>
            <a:fld id="{32927FFD-3D24-4EC2-AEC8-E83A8D96C0AC}" type="slidenum">
              <a:rPr lang="ja-JP" altLang="en-US" sz="1200" smtClean="0">
                <a:solidFill>
                  <a:prstClr val="black">
                    <a:tint val="75000"/>
                  </a:prstClr>
                </a:solidFill>
              </a:rPr>
              <a:pPr/>
              <a:t>22</a:t>
            </a:fld>
            <a:endParaRPr lang="ja-JP" altLang="en-US" dirty="0">
              <a:solidFill>
                <a:prstClr val="black">
                  <a:tint val="75000"/>
                </a:prstClr>
              </a:solidFill>
            </a:endParaRPr>
          </a:p>
        </p:txBody>
      </p:sp>
    </p:spTree>
    <p:extLst>
      <p:ext uri="{BB962C8B-B14F-4D97-AF65-F5344CB8AC3E}">
        <p14:creationId xmlns:p14="http://schemas.microsoft.com/office/powerpoint/2010/main" val="37276957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93609" y="476672"/>
            <a:ext cx="8678154" cy="4824536"/>
          </a:xfrm>
          <a:prstGeom prst="rect">
            <a:avLst/>
          </a:prstGeom>
          <a:solidFill>
            <a:srgbClr val="99FF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 name="スライド番号プレースホルダー 3"/>
          <p:cNvSpPr>
            <a:spLocks noGrp="1"/>
          </p:cNvSpPr>
          <p:nvPr>
            <p:ph type="sldNum" sz="quarter" idx="12"/>
          </p:nvPr>
        </p:nvSpPr>
        <p:spPr>
          <a:xfrm>
            <a:off x="7010400" y="6492889"/>
            <a:ext cx="2133600" cy="365125"/>
          </a:xfrm>
        </p:spPr>
        <p:txBody>
          <a:bodyPr/>
          <a:lstStyle/>
          <a:p>
            <a:fld id="{32927FFD-3D24-4EC2-AEC8-E83A8D96C0AC}" type="slidenum">
              <a:rPr lang="ja-JP" altLang="en-US" smtClean="0">
                <a:solidFill>
                  <a:prstClr val="black">
                    <a:tint val="75000"/>
                  </a:prstClr>
                </a:solidFill>
              </a:rPr>
              <a:pPr/>
              <a:t>23</a:t>
            </a:fld>
            <a:endParaRPr lang="ja-JP" altLang="en-US" dirty="0">
              <a:solidFill>
                <a:prstClr val="black">
                  <a:tint val="75000"/>
                </a:prstClr>
              </a:solidFill>
            </a:endParaRPr>
          </a:p>
        </p:txBody>
      </p:sp>
      <p:sp>
        <p:nvSpPr>
          <p:cNvPr id="5" name="テキスト ボックス 4"/>
          <p:cNvSpPr txBox="1"/>
          <p:nvPr/>
        </p:nvSpPr>
        <p:spPr>
          <a:xfrm>
            <a:off x="209842" y="476672"/>
            <a:ext cx="8568952" cy="4708981"/>
          </a:xfrm>
          <a:prstGeom prst="rect">
            <a:avLst/>
          </a:prstGeom>
          <a:noFill/>
        </p:spPr>
        <p:txBody>
          <a:bodyPr wrap="square" rtlCol="0">
            <a:spAutoFit/>
          </a:bodyPr>
          <a:lstStyle/>
          <a:p>
            <a:pPr algn="ctr">
              <a:lnSpc>
                <a:spcPts val="3000"/>
              </a:lnSpc>
            </a:pPr>
            <a:r>
              <a:rPr lang="ja-JP" altLang="en-US" sz="2000" dirty="0">
                <a:solidFill>
                  <a:prstClr val="black"/>
                </a:solidFill>
              </a:rPr>
              <a:t>平成</a:t>
            </a:r>
            <a:r>
              <a:rPr lang="en-US" altLang="ja-JP" sz="2000" dirty="0">
                <a:solidFill>
                  <a:prstClr val="black"/>
                </a:solidFill>
              </a:rPr>
              <a:t>26</a:t>
            </a:r>
            <a:r>
              <a:rPr lang="ja-JP" altLang="en-US" sz="2000" dirty="0" smtClean="0">
                <a:solidFill>
                  <a:prstClr val="black"/>
                </a:solidFill>
              </a:rPr>
              <a:t>年</a:t>
            </a:r>
            <a:r>
              <a:rPr lang="en-US" altLang="ja-JP" sz="2000" dirty="0" smtClean="0">
                <a:solidFill>
                  <a:prstClr val="black"/>
                </a:solidFill>
              </a:rPr>
              <a:t>7</a:t>
            </a:r>
            <a:r>
              <a:rPr lang="ja-JP" altLang="en-US" sz="2000" dirty="0" smtClean="0">
                <a:solidFill>
                  <a:prstClr val="black"/>
                </a:solidFill>
              </a:rPr>
              <a:t>月</a:t>
            </a:r>
            <a:r>
              <a:rPr lang="en-US" altLang="ja-JP" sz="2000" dirty="0" smtClean="0">
                <a:solidFill>
                  <a:prstClr val="black"/>
                </a:solidFill>
              </a:rPr>
              <a:t>9</a:t>
            </a:r>
            <a:r>
              <a:rPr lang="ja-JP" altLang="en-US" sz="2000" dirty="0" smtClean="0">
                <a:solidFill>
                  <a:prstClr val="black"/>
                </a:solidFill>
              </a:rPr>
              <a:t>日</a:t>
            </a:r>
            <a:r>
              <a:rPr lang="ja-JP" altLang="en-US" sz="2000" dirty="0">
                <a:solidFill>
                  <a:prstClr val="black"/>
                </a:solidFill>
              </a:rPr>
              <a:t>提出資料</a:t>
            </a:r>
            <a:endParaRPr lang="en-US" altLang="ja-JP" sz="2000" dirty="0">
              <a:solidFill>
                <a:prstClr val="black"/>
              </a:solidFill>
            </a:endParaRPr>
          </a:p>
          <a:p>
            <a:pPr algn="ctr">
              <a:lnSpc>
                <a:spcPts val="3000"/>
              </a:lnSpc>
            </a:pPr>
            <a:r>
              <a:rPr lang="ja-JP" altLang="en-US" sz="2200" b="1" dirty="0" smtClean="0">
                <a:solidFill>
                  <a:prstClr val="black"/>
                </a:solidFill>
              </a:rPr>
              <a:t>「障害児支援の在り方に関する検討会」　報告書（案）</a:t>
            </a:r>
            <a:endParaRPr lang="en-US" altLang="ja-JP" sz="2200" b="1" dirty="0" smtClean="0">
              <a:solidFill>
                <a:prstClr val="black"/>
              </a:solidFill>
            </a:endParaRPr>
          </a:p>
          <a:p>
            <a:pPr algn="ctr">
              <a:lnSpc>
                <a:spcPts val="3000"/>
              </a:lnSpc>
            </a:pPr>
            <a:endParaRPr lang="ja-JP" altLang="en-US" sz="2400" dirty="0" smtClean="0">
              <a:solidFill>
                <a:prstClr val="black"/>
              </a:solidFill>
            </a:endParaRPr>
          </a:p>
          <a:p>
            <a:pPr>
              <a:lnSpc>
                <a:spcPts val="3000"/>
              </a:lnSpc>
            </a:pPr>
            <a:r>
              <a:rPr lang="ja-JP" altLang="en-US" sz="2000" dirty="0">
                <a:solidFill>
                  <a:prstClr val="black"/>
                </a:solidFill>
              </a:rPr>
              <a:t>・・・・・</a:t>
            </a:r>
            <a:r>
              <a:rPr lang="ja-JP" altLang="en-US" sz="2000" dirty="0" smtClean="0">
                <a:solidFill>
                  <a:prstClr val="black"/>
                </a:solidFill>
              </a:rPr>
              <a:t>また</a:t>
            </a:r>
            <a:r>
              <a:rPr lang="ja-JP" altLang="en-US" sz="2000" dirty="0">
                <a:solidFill>
                  <a:prstClr val="black"/>
                </a:solidFill>
              </a:rPr>
              <a:t>、自傷、他害行為など、危険を伴う行動を頻回に示すことなどを</a:t>
            </a:r>
            <a:r>
              <a:rPr lang="ja-JP" altLang="en-US" sz="2000" dirty="0" smtClean="0">
                <a:solidFill>
                  <a:prstClr val="black"/>
                </a:solidFill>
              </a:rPr>
              <a:t>特徴　</a:t>
            </a:r>
            <a:endParaRPr lang="en-US" altLang="ja-JP" sz="2000" dirty="0" smtClean="0">
              <a:solidFill>
                <a:prstClr val="black"/>
              </a:solidFill>
            </a:endParaRPr>
          </a:p>
          <a:p>
            <a:pPr>
              <a:lnSpc>
                <a:spcPts val="3000"/>
              </a:lnSpc>
            </a:pPr>
            <a:r>
              <a:rPr lang="ja-JP" altLang="en-US" sz="2000" dirty="0">
                <a:solidFill>
                  <a:prstClr val="black"/>
                </a:solidFill>
              </a:rPr>
              <a:t>　</a:t>
            </a:r>
            <a:r>
              <a:rPr lang="ja-JP" altLang="en-US" sz="2000" dirty="0" smtClean="0">
                <a:solidFill>
                  <a:prstClr val="black"/>
                </a:solidFill>
              </a:rPr>
              <a:t>　とした行動</a:t>
            </a:r>
            <a:r>
              <a:rPr lang="ja-JP" altLang="en-US" sz="2000" dirty="0">
                <a:solidFill>
                  <a:prstClr val="black"/>
                </a:solidFill>
              </a:rPr>
              <a:t>障害は、障害特性を理解した適切な支援を行うことにより</a:t>
            </a:r>
            <a:r>
              <a:rPr lang="ja-JP" altLang="en-US" sz="2000" dirty="0" err="1">
                <a:solidFill>
                  <a:prstClr val="black"/>
                </a:solidFill>
              </a:rPr>
              <a:t>減少</a:t>
            </a:r>
            <a:r>
              <a:rPr lang="ja-JP" altLang="en-US" sz="2000" dirty="0" err="1" smtClean="0">
                <a:solidFill>
                  <a:prstClr val="black"/>
                </a:solidFill>
              </a:rPr>
              <a:t>す</a:t>
            </a:r>
            <a:endParaRPr lang="en-US" altLang="ja-JP" sz="2000" dirty="0" smtClean="0">
              <a:solidFill>
                <a:prstClr val="black"/>
              </a:solidFill>
            </a:endParaRPr>
          </a:p>
          <a:p>
            <a:pPr>
              <a:lnSpc>
                <a:spcPts val="3000"/>
              </a:lnSpc>
            </a:pPr>
            <a:r>
              <a:rPr lang="ja-JP" altLang="en-US" sz="2000" dirty="0">
                <a:solidFill>
                  <a:prstClr val="black"/>
                </a:solidFill>
              </a:rPr>
              <a:t>　</a:t>
            </a:r>
            <a:r>
              <a:rPr lang="ja-JP" altLang="en-US" sz="2000" dirty="0" smtClean="0">
                <a:solidFill>
                  <a:prstClr val="black"/>
                </a:solidFill>
              </a:rPr>
              <a:t>　</a:t>
            </a:r>
            <a:r>
              <a:rPr lang="ja-JP" altLang="en-US" sz="2000" dirty="0" err="1" smtClean="0">
                <a:solidFill>
                  <a:prstClr val="black"/>
                </a:solidFill>
              </a:rPr>
              <a:t>る</a:t>
            </a:r>
            <a:r>
              <a:rPr lang="ja-JP" altLang="en-US" sz="2000" dirty="0">
                <a:solidFill>
                  <a:prstClr val="black"/>
                </a:solidFill>
              </a:rPr>
              <a:t>ことが</a:t>
            </a:r>
            <a:r>
              <a:rPr lang="ja-JP" altLang="en-US" sz="2000" dirty="0" smtClean="0">
                <a:solidFill>
                  <a:prstClr val="black"/>
                </a:solidFill>
              </a:rPr>
              <a:t>報告されて</a:t>
            </a:r>
            <a:r>
              <a:rPr lang="ja-JP" altLang="en-US" sz="2000" dirty="0">
                <a:solidFill>
                  <a:prstClr val="black"/>
                </a:solidFill>
              </a:rPr>
              <a:t>いる。施設等においては、行動障害に対応した加算が</a:t>
            </a:r>
            <a:r>
              <a:rPr lang="ja-JP" altLang="en-US" sz="2000" dirty="0" smtClean="0">
                <a:solidFill>
                  <a:prstClr val="black"/>
                </a:solidFill>
              </a:rPr>
              <a:t>算</a:t>
            </a:r>
            <a:endParaRPr lang="en-US" altLang="ja-JP" sz="2000" dirty="0" smtClean="0">
              <a:solidFill>
                <a:prstClr val="black"/>
              </a:solidFill>
            </a:endParaRPr>
          </a:p>
          <a:p>
            <a:pPr>
              <a:lnSpc>
                <a:spcPts val="3000"/>
              </a:lnSpc>
            </a:pPr>
            <a:r>
              <a:rPr lang="ja-JP" altLang="en-US" sz="2000" dirty="0">
                <a:solidFill>
                  <a:prstClr val="black"/>
                </a:solidFill>
              </a:rPr>
              <a:t>　</a:t>
            </a:r>
            <a:r>
              <a:rPr lang="ja-JP" altLang="en-US" sz="2000" dirty="0" smtClean="0">
                <a:solidFill>
                  <a:prstClr val="black"/>
                </a:solidFill>
              </a:rPr>
              <a:t>　</a:t>
            </a:r>
            <a:r>
              <a:rPr lang="ja-JP" altLang="en-US" sz="2000" dirty="0" err="1" smtClean="0">
                <a:solidFill>
                  <a:prstClr val="black"/>
                </a:solidFill>
              </a:rPr>
              <a:t>定</a:t>
            </a:r>
            <a:r>
              <a:rPr lang="ja-JP" altLang="en-US" sz="2000" dirty="0" err="1">
                <a:solidFill>
                  <a:prstClr val="black"/>
                </a:solidFill>
              </a:rPr>
              <a:t>されて</a:t>
            </a:r>
            <a:r>
              <a:rPr lang="ja-JP" altLang="en-US" sz="2000" dirty="0">
                <a:solidFill>
                  <a:prstClr val="black"/>
                </a:solidFill>
              </a:rPr>
              <a:t>いるが、</a:t>
            </a:r>
            <a:r>
              <a:rPr lang="ja-JP" altLang="en-US" sz="2000" dirty="0" smtClean="0">
                <a:solidFill>
                  <a:prstClr val="black"/>
                </a:solidFill>
              </a:rPr>
              <a:t>虐待</a:t>
            </a:r>
            <a:r>
              <a:rPr lang="ja-JP" altLang="en-US" sz="2000" dirty="0">
                <a:solidFill>
                  <a:prstClr val="black"/>
                </a:solidFill>
              </a:rPr>
              <a:t>事案において行動障害を有する者が被虐待者と</a:t>
            </a:r>
            <a:r>
              <a:rPr lang="ja-JP" altLang="en-US" sz="2000" dirty="0" smtClean="0">
                <a:solidFill>
                  <a:prstClr val="black"/>
                </a:solidFill>
              </a:rPr>
              <a:t>なる</a:t>
            </a:r>
            <a:endParaRPr lang="en-US" altLang="ja-JP" sz="2000" dirty="0" smtClean="0">
              <a:solidFill>
                <a:prstClr val="black"/>
              </a:solidFill>
            </a:endParaRPr>
          </a:p>
          <a:p>
            <a:pPr>
              <a:lnSpc>
                <a:spcPts val="3000"/>
              </a:lnSpc>
            </a:pPr>
            <a:r>
              <a:rPr lang="ja-JP" altLang="en-US" sz="2000" dirty="0">
                <a:solidFill>
                  <a:prstClr val="black"/>
                </a:solidFill>
              </a:rPr>
              <a:t>　</a:t>
            </a:r>
            <a:r>
              <a:rPr lang="ja-JP" altLang="en-US" sz="2000" dirty="0" smtClean="0">
                <a:solidFill>
                  <a:prstClr val="black"/>
                </a:solidFill>
              </a:rPr>
              <a:t>　事案</a:t>
            </a:r>
            <a:r>
              <a:rPr lang="ja-JP" altLang="en-US" sz="2000" dirty="0">
                <a:solidFill>
                  <a:prstClr val="black"/>
                </a:solidFill>
              </a:rPr>
              <a:t>も少なくない。平成</a:t>
            </a:r>
            <a:r>
              <a:rPr lang="en-US" altLang="ja-JP" sz="2000" dirty="0" smtClean="0">
                <a:solidFill>
                  <a:prstClr val="black"/>
                </a:solidFill>
              </a:rPr>
              <a:t>25</a:t>
            </a:r>
            <a:r>
              <a:rPr lang="ja-JP" altLang="en-US" sz="2000" dirty="0" smtClean="0">
                <a:solidFill>
                  <a:prstClr val="black"/>
                </a:solidFill>
              </a:rPr>
              <a:t>年度</a:t>
            </a:r>
            <a:r>
              <a:rPr lang="ja-JP" altLang="en-US" sz="2000" dirty="0">
                <a:solidFill>
                  <a:prstClr val="black"/>
                </a:solidFill>
              </a:rPr>
              <a:t>から、障害特性を理解して適切な支援を</a:t>
            </a:r>
            <a:r>
              <a:rPr lang="ja-JP" altLang="en-US" sz="2000" dirty="0" smtClean="0">
                <a:solidFill>
                  <a:prstClr val="black"/>
                </a:solidFill>
              </a:rPr>
              <a:t>行う</a:t>
            </a:r>
            <a:endParaRPr lang="en-US" altLang="ja-JP" sz="2000" dirty="0" smtClean="0">
              <a:solidFill>
                <a:prstClr val="black"/>
              </a:solidFill>
            </a:endParaRPr>
          </a:p>
          <a:p>
            <a:pPr>
              <a:lnSpc>
                <a:spcPts val="3000"/>
              </a:lnSpc>
            </a:pPr>
            <a:r>
              <a:rPr lang="ja-JP" altLang="en-US" sz="2000" dirty="0">
                <a:solidFill>
                  <a:prstClr val="black"/>
                </a:solidFill>
              </a:rPr>
              <a:t>　</a:t>
            </a:r>
            <a:r>
              <a:rPr lang="ja-JP" altLang="en-US" sz="2000" dirty="0" smtClean="0">
                <a:solidFill>
                  <a:prstClr val="black"/>
                </a:solidFill>
              </a:rPr>
              <a:t>　職員</a:t>
            </a:r>
            <a:r>
              <a:rPr lang="ja-JP" altLang="en-US" sz="2000" dirty="0">
                <a:solidFill>
                  <a:prstClr val="black"/>
                </a:solidFill>
              </a:rPr>
              <a:t>の人材育成を行うため、</a:t>
            </a:r>
            <a:r>
              <a:rPr lang="ja-JP" altLang="en-US" sz="2000" dirty="0" smtClean="0">
                <a:solidFill>
                  <a:prstClr val="black"/>
                </a:solidFill>
              </a:rPr>
              <a:t>強度行動</a:t>
            </a:r>
            <a:r>
              <a:rPr lang="ja-JP" altLang="en-US" sz="2000" dirty="0">
                <a:solidFill>
                  <a:prstClr val="black"/>
                </a:solidFill>
              </a:rPr>
              <a:t>障害支援者養成研修が開始</a:t>
            </a:r>
            <a:r>
              <a:rPr lang="ja-JP" altLang="en-US" sz="2000" dirty="0" smtClean="0">
                <a:solidFill>
                  <a:prstClr val="black"/>
                </a:solidFill>
              </a:rPr>
              <a:t>された</a:t>
            </a:r>
            <a:endParaRPr lang="en-US" altLang="ja-JP" sz="2000" dirty="0" smtClean="0">
              <a:solidFill>
                <a:prstClr val="black"/>
              </a:solidFill>
            </a:endParaRPr>
          </a:p>
          <a:p>
            <a:pPr>
              <a:lnSpc>
                <a:spcPts val="3000"/>
              </a:lnSpc>
            </a:pPr>
            <a:r>
              <a:rPr lang="ja-JP" altLang="en-US" sz="2000" dirty="0">
                <a:solidFill>
                  <a:prstClr val="black"/>
                </a:solidFill>
              </a:rPr>
              <a:t>　</a:t>
            </a:r>
            <a:r>
              <a:rPr lang="ja-JP" altLang="en-US" sz="2000" dirty="0" smtClean="0">
                <a:solidFill>
                  <a:prstClr val="black"/>
                </a:solidFill>
              </a:rPr>
              <a:t>　ため</a:t>
            </a:r>
            <a:r>
              <a:rPr lang="ja-JP" altLang="en-US" sz="2000" dirty="0">
                <a:solidFill>
                  <a:prstClr val="black"/>
                </a:solidFill>
              </a:rPr>
              <a:t>、</a:t>
            </a:r>
            <a:r>
              <a:rPr lang="ja-JP" altLang="en-US" sz="2000" b="1" u="sng" dirty="0">
                <a:solidFill>
                  <a:srgbClr val="002060"/>
                </a:solidFill>
              </a:rPr>
              <a:t>虐待防止と支援の質の向上の</a:t>
            </a:r>
            <a:r>
              <a:rPr lang="ja-JP" altLang="en-US" sz="2000" b="1" u="sng" dirty="0" smtClean="0">
                <a:solidFill>
                  <a:srgbClr val="002060"/>
                </a:solidFill>
              </a:rPr>
              <a:t>観点から</a:t>
            </a:r>
            <a:r>
              <a:rPr lang="ja-JP" altLang="en-US" sz="2000" b="1" u="sng" dirty="0">
                <a:solidFill>
                  <a:srgbClr val="002060"/>
                </a:solidFill>
              </a:rPr>
              <a:t>、施設、事業所の職員が</a:t>
            </a:r>
            <a:r>
              <a:rPr lang="ja-JP" altLang="en-US" sz="2000" b="1" u="sng" dirty="0" smtClean="0">
                <a:solidFill>
                  <a:srgbClr val="002060"/>
                </a:solidFill>
              </a:rPr>
              <a:t>研修</a:t>
            </a:r>
            <a:endParaRPr lang="en-US" altLang="ja-JP" sz="2000" b="1" u="sng" dirty="0" smtClean="0">
              <a:solidFill>
                <a:srgbClr val="002060"/>
              </a:solidFill>
            </a:endParaRPr>
          </a:p>
          <a:p>
            <a:pPr>
              <a:lnSpc>
                <a:spcPts val="3000"/>
              </a:lnSpc>
            </a:pPr>
            <a:r>
              <a:rPr lang="ja-JP" altLang="en-US" sz="2000" b="1" dirty="0">
                <a:solidFill>
                  <a:srgbClr val="002060"/>
                </a:solidFill>
              </a:rPr>
              <a:t>　</a:t>
            </a:r>
            <a:r>
              <a:rPr lang="ja-JP" altLang="en-US" sz="2000" b="1" dirty="0" smtClean="0">
                <a:solidFill>
                  <a:srgbClr val="002060"/>
                </a:solidFill>
              </a:rPr>
              <a:t>　</a:t>
            </a:r>
            <a:r>
              <a:rPr lang="ja-JP" altLang="en-US" sz="2000" b="1" u="sng" dirty="0" smtClean="0">
                <a:solidFill>
                  <a:srgbClr val="002060"/>
                </a:solidFill>
              </a:rPr>
              <a:t>を</a:t>
            </a:r>
            <a:r>
              <a:rPr lang="ja-JP" altLang="en-US" sz="2000" b="1" u="sng" dirty="0">
                <a:solidFill>
                  <a:srgbClr val="002060"/>
                </a:solidFill>
              </a:rPr>
              <a:t>受講し適切な支援ができる体制の整備を</a:t>
            </a:r>
            <a:r>
              <a:rPr lang="ja-JP" altLang="en-US" sz="2000" b="1" u="sng" dirty="0" smtClean="0">
                <a:solidFill>
                  <a:srgbClr val="002060"/>
                </a:solidFill>
              </a:rPr>
              <a:t>報酬上評価</a:t>
            </a:r>
            <a:r>
              <a:rPr lang="ja-JP" altLang="en-US" sz="2000" b="1" u="sng" dirty="0">
                <a:solidFill>
                  <a:srgbClr val="002060"/>
                </a:solidFill>
              </a:rPr>
              <a:t>するなど、研修の</a:t>
            </a:r>
            <a:r>
              <a:rPr lang="ja-JP" altLang="en-US" sz="2000" b="1" u="sng" dirty="0" smtClean="0">
                <a:solidFill>
                  <a:srgbClr val="002060"/>
                </a:solidFill>
              </a:rPr>
              <a:t>受</a:t>
            </a:r>
            <a:endParaRPr lang="en-US" altLang="ja-JP" sz="2000" b="1" u="sng" dirty="0" smtClean="0">
              <a:solidFill>
                <a:srgbClr val="002060"/>
              </a:solidFill>
            </a:endParaRPr>
          </a:p>
          <a:p>
            <a:pPr>
              <a:lnSpc>
                <a:spcPts val="3000"/>
              </a:lnSpc>
            </a:pPr>
            <a:r>
              <a:rPr lang="ja-JP" altLang="en-US" sz="2000" b="1" dirty="0">
                <a:solidFill>
                  <a:srgbClr val="002060"/>
                </a:solidFill>
              </a:rPr>
              <a:t>　</a:t>
            </a:r>
            <a:r>
              <a:rPr lang="ja-JP" altLang="en-US" sz="2000" b="1" dirty="0" smtClean="0">
                <a:solidFill>
                  <a:srgbClr val="002060"/>
                </a:solidFill>
              </a:rPr>
              <a:t>　</a:t>
            </a:r>
            <a:r>
              <a:rPr lang="ja-JP" altLang="en-US" sz="2000" b="1" u="sng" dirty="0" smtClean="0">
                <a:solidFill>
                  <a:srgbClr val="002060"/>
                </a:solidFill>
              </a:rPr>
              <a:t>講</a:t>
            </a:r>
            <a:r>
              <a:rPr lang="ja-JP" altLang="en-US" sz="2000" b="1" u="sng" dirty="0">
                <a:solidFill>
                  <a:srgbClr val="002060"/>
                </a:solidFill>
              </a:rPr>
              <a:t>を進めるための具体的な方策を検討すべき</a:t>
            </a:r>
            <a:r>
              <a:rPr lang="ja-JP" altLang="en-US" sz="2000" dirty="0">
                <a:solidFill>
                  <a:prstClr val="black"/>
                </a:solidFill>
              </a:rPr>
              <a:t>である。</a:t>
            </a:r>
          </a:p>
        </p:txBody>
      </p:sp>
      <p:sp>
        <p:nvSpPr>
          <p:cNvPr id="2" name="テキスト ボックス 1"/>
          <p:cNvSpPr txBox="1"/>
          <p:nvPr/>
        </p:nvSpPr>
        <p:spPr>
          <a:xfrm>
            <a:off x="243200" y="5315522"/>
            <a:ext cx="8661921" cy="1384995"/>
          </a:xfrm>
          <a:prstGeom prst="rect">
            <a:avLst/>
          </a:prstGeom>
          <a:noFill/>
        </p:spPr>
        <p:txBody>
          <a:bodyPr wrap="square" rtlCol="0">
            <a:spAutoFit/>
          </a:bodyPr>
          <a:lstStyle/>
          <a:p>
            <a:r>
              <a:rPr lang="ja-JP" altLang="en-US" sz="2800" dirty="0" smtClean="0">
                <a:solidFill>
                  <a:srgbClr val="002060"/>
                </a:solidFill>
              </a:rPr>
              <a:t>→　</a:t>
            </a:r>
            <a:r>
              <a:rPr lang="ja-JP" altLang="en-US" sz="2800" u="sng" dirty="0" smtClean="0">
                <a:solidFill>
                  <a:srgbClr val="002060"/>
                </a:solidFill>
              </a:rPr>
              <a:t>厚生労働省としては、今後とも引き続き、強度行動</a:t>
            </a:r>
            <a:endParaRPr lang="en-US" altLang="ja-JP" sz="2800" u="sng" dirty="0" smtClean="0">
              <a:solidFill>
                <a:srgbClr val="002060"/>
              </a:solidFill>
            </a:endParaRPr>
          </a:p>
          <a:p>
            <a:r>
              <a:rPr lang="ja-JP" altLang="en-US" sz="2800" dirty="0">
                <a:solidFill>
                  <a:srgbClr val="002060"/>
                </a:solidFill>
              </a:rPr>
              <a:t>　</a:t>
            </a:r>
            <a:r>
              <a:rPr lang="ja-JP" altLang="en-US" sz="2800" dirty="0" smtClean="0">
                <a:solidFill>
                  <a:srgbClr val="002060"/>
                </a:solidFill>
              </a:rPr>
              <a:t>　</a:t>
            </a:r>
            <a:r>
              <a:rPr lang="ja-JP" altLang="en-US" sz="2800" u="sng" dirty="0" smtClean="0">
                <a:solidFill>
                  <a:srgbClr val="002060"/>
                </a:solidFill>
              </a:rPr>
              <a:t>障害支援者養成のための体制づくりの施策を継続的</a:t>
            </a:r>
            <a:endParaRPr lang="en-US" altLang="ja-JP" sz="2800" u="sng" dirty="0" smtClean="0">
              <a:solidFill>
                <a:srgbClr val="002060"/>
              </a:solidFill>
            </a:endParaRPr>
          </a:p>
          <a:p>
            <a:r>
              <a:rPr lang="ja-JP" altLang="en-US" sz="2800" dirty="0">
                <a:solidFill>
                  <a:srgbClr val="002060"/>
                </a:solidFill>
              </a:rPr>
              <a:t>　</a:t>
            </a:r>
            <a:r>
              <a:rPr lang="ja-JP" altLang="en-US" sz="2800" dirty="0" smtClean="0">
                <a:solidFill>
                  <a:srgbClr val="002060"/>
                </a:solidFill>
              </a:rPr>
              <a:t>　</a:t>
            </a:r>
            <a:r>
              <a:rPr lang="ja-JP" altLang="en-US" sz="2800" u="sng" dirty="0" smtClean="0">
                <a:solidFill>
                  <a:srgbClr val="002060"/>
                </a:solidFill>
              </a:rPr>
              <a:t>に実施。</a:t>
            </a:r>
            <a:endParaRPr lang="ja-JP" altLang="en-US" sz="2800" u="sng" dirty="0">
              <a:solidFill>
                <a:srgbClr val="002060"/>
              </a:solidFill>
            </a:endParaRPr>
          </a:p>
        </p:txBody>
      </p:sp>
    </p:spTree>
    <p:extLst>
      <p:ext uri="{BB962C8B-B14F-4D97-AF65-F5344CB8AC3E}">
        <p14:creationId xmlns:p14="http://schemas.microsoft.com/office/powerpoint/2010/main" val="2643987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669270" y="1450305"/>
            <a:ext cx="6192688" cy="1323439"/>
          </a:xfrm>
          <a:prstGeom prst="rect">
            <a:avLst/>
          </a:prstGeom>
          <a:noFill/>
        </p:spPr>
        <p:txBody>
          <a:bodyPr wrap="square" rtlCol="0">
            <a:spAutoFit/>
          </a:bodyPr>
          <a:lstStyle/>
          <a:p>
            <a:r>
              <a:rPr kumimoji="1" lang="ja-JP" altLang="en-US" sz="4000" dirty="0" smtClean="0">
                <a:solidFill>
                  <a:srgbClr val="0033CC"/>
                </a:solidFill>
              </a:rPr>
              <a:t>障害者虐待の防止</a:t>
            </a:r>
            <a:endParaRPr kumimoji="1" lang="en-US" altLang="ja-JP" sz="4000" dirty="0" smtClean="0">
              <a:solidFill>
                <a:srgbClr val="0033CC"/>
              </a:solidFill>
            </a:endParaRPr>
          </a:p>
          <a:p>
            <a:r>
              <a:rPr kumimoji="1" lang="ja-JP" altLang="en-US" sz="4000" dirty="0" smtClean="0">
                <a:solidFill>
                  <a:srgbClr val="0033CC"/>
                </a:solidFill>
              </a:rPr>
              <a:t>身体拘束・行動制限の廃止</a:t>
            </a:r>
            <a:endParaRPr kumimoji="1" lang="ja-JP" altLang="en-US" sz="4000" dirty="0">
              <a:solidFill>
                <a:srgbClr val="0033CC"/>
              </a:solidFill>
            </a:endParaRPr>
          </a:p>
        </p:txBody>
      </p:sp>
      <p:sp>
        <p:nvSpPr>
          <p:cNvPr id="6" name="テキスト ボックス 5"/>
          <p:cNvSpPr txBox="1"/>
          <p:nvPr/>
        </p:nvSpPr>
        <p:spPr>
          <a:xfrm>
            <a:off x="827584" y="4221088"/>
            <a:ext cx="7632848" cy="707886"/>
          </a:xfrm>
          <a:prstGeom prst="rect">
            <a:avLst/>
          </a:prstGeom>
          <a:noFill/>
        </p:spPr>
        <p:txBody>
          <a:bodyPr wrap="square" rtlCol="0">
            <a:spAutoFit/>
          </a:bodyPr>
          <a:lstStyle/>
          <a:p>
            <a:pPr algn="ctr"/>
            <a:r>
              <a:rPr lang="ja-JP" altLang="en-US" sz="4000" b="1" dirty="0" smtClean="0">
                <a:solidFill>
                  <a:srgbClr val="FF33CC"/>
                </a:solidFill>
              </a:rPr>
              <a:t>支援の質の向上</a:t>
            </a:r>
            <a:endParaRPr kumimoji="1" lang="en-US" altLang="ja-JP" sz="4000" b="1" dirty="0" smtClean="0">
              <a:solidFill>
                <a:srgbClr val="FF33CC"/>
              </a:solidFill>
            </a:endParaRPr>
          </a:p>
        </p:txBody>
      </p:sp>
      <p:sp>
        <p:nvSpPr>
          <p:cNvPr id="2" name="下矢印 1"/>
          <p:cNvSpPr/>
          <p:nvPr/>
        </p:nvSpPr>
        <p:spPr>
          <a:xfrm>
            <a:off x="4067944" y="2996952"/>
            <a:ext cx="720080"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9518" y="476678"/>
            <a:ext cx="8784976" cy="6001643"/>
          </a:xfrm>
          <a:prstGeom prst="rect">
            <a:avLst/>
          </a:prstGeom>
          <a:solidFill>
            <a:schemeClr val="bg1"/>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ja-JP" altLang="en-US" sz="1200" b="1" dirty="0" smtClean="0"/>
              <a:t>■通知</a:t>
            </a:r>
          </a:p>
          <a:p>
            <a:r>
              <a:rPr lang="ja-JP" altLang="en-US" sz="1200" dirty="0" smtClean="0"/>
              <a:t>●厚生労働省</a:t>
            </a:r>
            <a:br>
              <a:rPr lang="ja-JP" altLang="en-US" sz="1200" dirty="0" smtClean="0"/>
            </a:br>
            <a:r>
              <a:rPr lang="ja-JP" altLang="en-US" sz="1200" dirty="0" smtClean="0"/>
              <a:t>○（平成</a:t>
            </a:r>
            <a:r>
              <a:rPr lang="en-US" altLang="ja-JP" sz="1200" dirty="0" smtClean="0"/>
              <a:t>23</a:t>
            </a:r>
            <a:r>
              <a:rPr lang="ja-JP" altLang="en-US" sz="1200" dirty="0" smtClean="0"/>
              <a:t>年</a:t>
            </a:r>
            <a:r>
              <a:rPr lang="en-US" altLang="ja-JP" sz="1200" dirty="0" smtClean="0"/>
              <a:t>6</a:t>
            </a:r>
            <a:r>
              <a:rPr lang="ja-JP" altLang="en-US" sz="1200" dirty="0" smtClean="0"/>
              <a:t>月</a:t>
            </a:r>
            <a:r>
              <a:rPr lang="en-US" altLang="ja-JP" sz="1200" dirty="0" smtClean="0"/>
              <a:t>24</a:t>
            </a:r>
            <a:r>
              <a:rPr lang="ja-JP" altLang="en-US" sz="1200" dirty="0" smtClean="0"/>
              <a:t>日） 障害者虐待の防止、障害者の養護者に対する支援等に関する法律の公布について（通知） </a:t>
            </a:r>
            <a:endParaRPr lang="en-US" altLang="ja-JP" sz="1200" dirty="0" smtClean="0"/>
          </a:p>
          <a:p>
            <a:r>
              <a:rPr lang="ja-JP" altLang="en-US" sz="1200" dirty="0" smtClean="0"/>
              <a:t>○（平成</a:t>
            </a:r>
            <a:r>
              <a:rPr lang="en-US" altLang="ja-JP" sz="1200" dirty="0" smtClean="0"/>
              <a:t>24</a:t>
            </a:r>
            <a:r>
              <a:rPr lang="ja-JP" altLang="en-US" sz="1200" dirty="0" smtClean="0"/>
              <a:t>年</a:t>
            </a:r>
            <a:r>
              <a:rPr lang="en-US" altLang="ja-JP" sz="1200" dirty="0" smtClean="0"/>
              <a:t>9</a:t>
            </a:r>
            <a:r>
              <a:rPr lang="ja-JP" altLang="en-US" sz="1200" dirty="0" smtClean="0"/>
              <a:t>月</a:t>
            </a:r>
            <a:r>
              <a:rPr lang="en-US" altLang="ja-JP" sz="1200" dirty="0" smtClean="0"/>
              <a:t>24</a:t>
            </a:r>
            <a:r>
              <a:rPr lang="ja-JP" altLang="en-US" sz="1200" dirty="0" smtClean="0"/>
              <a:t>日） 障害者虐待の防止、障害者の養護者に対する支援等に関する法律等の施行について（通知）</a:t>
            </a:r>
            <a:r>
              <a:rPr lang="en-US" altLang="ja-JP" sz="1200" dirty="0" smtClean="0"/>
              <a:t> </a:t>
            </a:r>
          </a:p>
          <a:p>
            <a:r>
              <a:rPr lang="ja-JP" altLang="en-US" sz="1200" dirty="0" smtClean="0"/>
              <a:t>●警察庁</a:t>
            </a:r>
            <a:br>
              <a:rPr lang="ja-JP" altLang="en-US" sz="1200" dirty="0" smtClean="0"/>
            </a:br>
            <a:r>
              <a:rPr lang="ja-JP" altLang="en-US" sz="1200" dirty="0" smtClean="0"/>
              <a:t>○（平成</a:t>
            </a:r>
            <a:r>
              <a:rPr lang="en-US" altLang="ja-JP" sz="1200" dirty="0" smtClean="0"/>
              <a:t>24</a:t>
            </a:r>
            <a:r>
              <a:rPr lang="ja-JP" altLang="en-US" sz="1200" dirty="0" smtClean="0"/>
              <a:t>年</a:t>
            </a:r>
            <a:r>
              <a:rPr lang="en-US" altLang="ja-JP" sz="1200" dirty="0" smtClean="0"/>
              <a:t>9</a:t>
            </a:r>
            <a:r>
              <a:rPr lang="ja-JP" altLang="en-US" sz="1200" dirty="0" smtClean="0"/>
              <a:t>月</a:t>
            </a:r>
            <a:r>
              <a:rPr lang="en-US" altLang="ja-JP" sz="1200" dirty="0" smtClean="0"/>
              <a:t>5</a:t>
            </a:r>
            <a:r>
              <a:rPr lang="ja-JP" altLang="en-US" sz="1200" dirty="0" smtClean="0"/>
              <a:t>日） 障害者虐待の防止、障害者の養護者に対する支援等に関する法律の施行を踏まえた障害者虐待事案への適切</a:t>
            </a:r>
            <a:endParaRPr lang="en-US" altLang="ja-JP" sz="1200" dirty="0" smtClean="0"/>
          </a:p>
          <a:p>
            <a:r>
              <a:rPr lang="ja-JP" altLang="en-US" sz="1200" dirty="0" smtClean="0"/>
              <a:t>　　な対応について（通達）</a:t>
            </a:r>
            <a:r>
              <a:rPr lang="en-US" altLang="ja-JP" sz="1200" dirty="0" smtClean="0"/>
              <a:t> </a:t>
            </a:r>
          </a:p>
          <a:p>
            <a:r>
              <a:rPr lang="ja-JP" altLang="en-US" sz="1200" dirty="0" smtClean="0"/>
              <a:t>●文部科学省</a:t>
            </a:r>
            <a:r>
              <a:rPr lang="en-US" altLang="ja-JP" sz="1200" dirty="0" smtClean="0"/>
              <a:t> </a:t>
            </a:r>
            <a:r>
              <a:rPr lang="ja-JP" altLang="en-US" sz="1200" dirty="0" smtClean="0"/>
              <a:t/>
            </a:r>
            <a:br>
              <a:rPr lang="ja-JP" altLang="en-US" sz="1200" dirty="0" smtClean="0"/>
            </a:br>
            <a:r>
              <a:rPr lang="ja-JP" altLang="en-US" sz="1200" dirty="0" smtClean="0"/>
              <a:t>○（平成</a:t>
            </a:r>
            <a:r>
              <a:rPr lang="en-US" altLang="ja-JP" sz="1200" dirty="0" smtClean="0"/>
              <a:t>24</a:t>
            </a:r>
            <a:r>
              <a:rPr lang="ja-JP" altLang="en-US" sz="1200" dirty="0" smtClean="0"/>
              <a:t>年</a:t>
            </a:r>
            <a:r>
              <a:rPr lang="en-US" altLang="ja-JP" sz="1200" dirty="0" smtClean="0"/>
              <a:t>7</a:t>
            </a:r>
            <a:r>
              <a:rPr lang="ja-JP" altLang="en-US" sz="1200" dirty="0" smtClean="0"/>
              <a:t>月</a:t>
            </a:r>
            <a:r>
              <a:rPr lang="en-US" altLang="ja-JP" sz="1200" dirty="0" smtClean="0"/>
              <a:t>20</a:t>
            </a:r>
            <a:r>
              <a:rPr lang="ja-JP" altLang="en-US" sz="1200" dirty="0" smtClean="0"/>
              <a:t>日） 障害者虐待の防止、障害者の養護者に対する支援等に関する法律の施行に向けた適切な対応の徹底について</a:t>
            </a:r>
            <a:r>
              <a:rPr lang="en-US" altLang="ja-JP" sz="1200" dirty="0" smtClean="0"/>
              <a:t> </a:t>
            </a:r>
          </a:p>
          <a:p>
            <a:r>
              <a:rPr lang="ja-JP" altLang="en-US" sz="1200" dirty="0" smtClean="0"/>
              <a:t>○（平成</a:t>
            </a:r>
            <a:r>
              <a:rPr lang="en-US" altLang="ja-JP" sz="1200" dirty="0" smtClean="0"/>
              <a:t>23</a:t>
            </a:r>
            <a:r>
              <a:rPr lang="ja-JP" altLang="en-US" sz="1200" dirty="0" smtClean="0"/>
              <a:t>年</a:t>
            </a:r>
            <a:r>
              <a:rPr lang="en-US" altLang="ja-JP" sz="1200" dirty="0" smtClean="0"/>
              <a:t>6</a:t>
            </a:r>
            <a:r>
              <a:rPr lang="ja-JP" altLang="en-US" sz="1200" dirty="0" smtClean="0"/>
              <a:t>月</a:t>
            </a:r>
            <a:r>
              <a:rPr lang="en-US" altLang="ja-JP" sz="1200" dirty="0" smtClean="0"/>
              <a:t>24</a:t>
            </a:r>
            <a:r>
              <a:rPr lang="ja-JP" altLang="en-US" sz="1200" dirty="0" smtClean="0"/>
              <a:t>日） 障害者虐待の防止、障害者の養護者に対する支援等に関する法律について（通知）</a:t>
            </a:r>
            <a:r>
              <a:rPr lang="en-US" altLang="ja-JP" sz="1200" dirty="0" smtClean="0"/>
              <a:t> </a:t>
            </a:r>
          </a:p>
          <a:p>
            <a:endParaRPr lang="en-US" altLang="ja-JP" sz="1200" b="1" dirty="0" smtClean="0"/>
          </a:p>
          <a:p>
            <a:r>
              <a:rPr lang="ja-JP" altLang="en-US" sz="1200" b="1" dirty="0" smtClean="0"/>
              <a:t>■事務連絡</a:t>
            </a:r>
          </a:p>
          <a:p>
            <a:r>
              <a:rPr lang="ja-JP" altLang="en-US" sz="1200" dirty="0" smtClean="0"/>
              <a:t>●障害保健福祉部</a:t>
            </a:r>
            <a:br>
              <a:rPr lang="ja-JP" altLang="en-US" sz="1200" dirty="0" smtClean="0"/>
            </a:br>
            <a:r>
              <a:rPr lang="ja-JP" altLang="en-US" sz="1200" dirty="0" smtClean="0"/>
              <a:t>○（平成</a:t>
            </a:r>
            <a:r>
              <a:rPr lang="en-US" altLang="ja-JP" sz="1200" dirty="0" smtClean="0"/>
              <a:t>22</a:t>
            </a:r>
            <a:r>
              <a:rPr lang="ja-JP" altLang="en-US" sz="1200" dirty="0" smtClean="0"/>
              <a:t>年</a:t>
            </a:r>
            <a:r>
              <a:rPr lang="en-US" altLang="ja-JP" sz="1200" dirty="0" smtClean="0"/>
              <a:t>9</a:t>
            </a:r>
            <a:r>
              <a:rPr lang="ja-JP" altLang="en-US" sz="1200" dirty="0" smtClean="0"/>
              <a:t>月</a:t>
            </a:r>
            <a:r>
              <a:rPr lang="en-US" altLang="ja-JP" sz="1200" dirty="0" smtClean="0"/>
              <a:t>21</a:t>
            </a:r>
            <a:r>
              <a:rPr lang="ja-JP" altLang="en-US" sz="1200" dirty="0" smtClean="0"/>
              <a:t>日） 障害者（児）施設等の利用者の権利擁護について</a:t>
            </a:r>
            <a:r>
              <a:rPr lang="en-US" altLang="ja-JP" sz="1200" dirty="0" smtClean="0"/>
              <a:t> </a:t>
            </a:r>
          </a:p>
          <a:p>
            <a:r>
              <a:rPr lang="ja-JP" altLang="en-US" sz="1200" dirty="0" smtClean="0"/>
              <a:t>●医政局</a:t>
            </a:r>
            <a:br>
              <a:rPr lang="ja-JP" altLang="en-US" sz="1200" dirty="0" smtClean="0"/>
            </a:br>
            <a:r>
              <a:rPr lang="ja-JP" altLang="en-US" sz="1200" dirty="0" smtClean="0"/>
              <a:t>○（平成</a:t>
            </a:r>
            <a:r>
              <a:rPr lang="en-US" altLang="ja-JP" sz="1200" dirty="0" smtClean="0"/>
              <a:t>24</a:t>
            </a:r>
            <a:r>
              <a:rPr lang="ja-JP" altLang="en-US" sz="1200" dirty="0" smtClean="0"/>
              <a:t>年</a:t>
            </a:r>
            <a:r>
              <a:rPr lang="en-US" altLang="ja-JP" sz="1200" dirty="0" smtClean="0"/>
              <a:t>9</a:t>
            </a:r>
            <a:r>
              <a:rPr lang="ja-JP" altLang="en-US" sz="1200" dirty="0" smtClean="0"/>
              <a:t>月</a:t>
            </a:r>
            <a:r>
              <a:rPr lang="en-US" altLang="ja-JP" sz="1200" dirty="0" smtClean="0"/>
              <a:t>28</a:t>
            </a:r>
            <a:r>
              <a:rPr lang="ja-JP" altLang="en-US" sz="1200" dirty="0" smtClean="0"/>
              <a:t>日） 障害者虐待防止、障害者の養護者に対する支援等に関する法律の施行に伴う適切な対応について</a:t>
            </a:r>
            <a:r>
              <a:rPr lang="en-US" altLang="ja-JP" sz="1200" dirty="0" smtClean="0"/>
              <a:t> </a:t>
            </a:r>
          </a:p>
          <a:p>
            <a:r>
              <a:rPr lang="ja-JP" altLang="en-US" sz="1200" dirty="0" smtClean="0"/>
              <a:t>●雇用均等・児童家庭局</a:t>
            </a:r>
            <a:br>
              <a:rPr lang="ja-JP" altLang="en-US" sz="1200" dirty="0" smtClean="0"/>
            </a:br>
            <a:r>
              <a:rPr lang="ja-JP" altLang="en-US" sz="1200" dirty="0" smtClean="0"/>
              <a:t>○（平成</a:t>
            </a:r>
            <a:r>
              <a:rPr lang="en-US" altLang="ja-JP" sz="1200" dirty="0" smtClean="0"/>
              <a:t>24</a:t>
            </a:r>
            <a:r>
              <a:rPr lang="ja-JP" altLang="en-US" sz="1200" dirty="0" smtClean="0"/>
              <a:t>年</a:t>
            </a:r>
            <a:r>
              <a:rPr lang="en-US" altLang="ja-JP" sz="1200" dirty="0" smtClean="0"/>
              <a:t>10</a:t>
            </a:r>
            <a:r>
              <a:rPr lang="ja-JP" altLang="en-US" sz="1200" dirty="0" smtClean="0"/>
              <a:t>月</a:t>
            </a:r>
            <a:r>
              <a:rPr lang="en-US" altLang="ja-JP" sz="1200" dirty="0" smtClean="0"/>
              <a:t>1</a:t>
            </a:r>
            <a:r>
              <a:rPr lang="ja-JP" altLang="en-US" sz="1200" dirty="0" smtClean="0"/>
              <a:t>日） 障害者虐待の防止、障害者の養護者に対する支援等に関する法律等の施行に伴う同法第</a:t>
            </a:r>
            <a:r>
              <a:rPr lang="en-US" altLang="ja-JP" sz="1200" dirty="0" smtClean="0"/>
              <a:t>30</a:t>
            </a:r>
            <a:r>
              <a:rPr lang="ja-JP" altLang="en-US" sz="1200" dirty="0" smtClean="0"/>
              <a:t>条の保育所等に</a:t>
            </a:r>
            <a:endParaRPr lang="en-US" altLang="ja-JP" sz="1200" dirty="0" smtClean="0"/>
          </a:p>
          <a:p>
            <a:r>
              <a:rPr lang="ja-JP" altLang="en-US" sz="1200" dirty="0" smtClean="0"/>
              <a:t>　　おける適切な対応について </a:t>
            </a:r>
            <a:r>
              <a:rPr lang="en-US" altLang="ja-JP" sz="1200" dirty="0" smtClean="0"/>
              <a:t> </a:t>
            </a:r>
          </a:p>
          <a:p>
            <a:endParaRPr lang="en-US" altLang="ja-JP" sz="1200" b="1" dirty="0" smtClean="0"/>
          </a:p>
          <a:p>
            <a:r>
              <a:rPr lang="ja-JP" altLang="en-US" sz="1200" b="1" dirty="0" smtClean="0"/>
              <a:t>■その他</a:t>
            </a:r>
          </a:p>
          <a:p>
            <a:r>
              <a:rPr lang="ja-JP" altLang="en-US" sz="1400" b="1" dirty="0" smtClean="0">
                <a:solidFill>
                  <a:srgbClr val="FF0000"/>
                </a:solidFill>
              </a:rPr>
              <a:t>○市町村・都道府県における障害者虐待の防止と対応（自治体向けマニュアル）</a:t>
            </a:r>
            <a:r>
              <a:rPr lang="en-US" altLang="ja-JP" sz="1400" b="1" dirty="0" smtClean="0">
                <a:solidFill>
                  <a:srgbClr val="FF0000"/>
                </a:solidFill>
              </a:rPr>
              <a:t> </a:t>
            </a:r>
          </a:p>
          <a:p>
            <a:r>
              <a:rPr lang="ja-JP" altLang="en-US" sz="1400" b="1" dirty="0" smtClean="0">
                <a:solidFill>
                  <a:srgbClr val="FF0000"/>
                </a:solidFill>
              </a:rPr>
              <a:t>○障害者福祉施設・事業所における障害者虐待の防止と対応の手引き（施設・事業所従事者向けマニュアル）</a:t>
            </a:r>
            <a:r>
              <a:rPr lang="en-US" altLang="ja-JP" sz="1400" b="1" dirty="0" smtClean="0">
                <a:solidFill>
                  <a:srgbClr val="FF0000"/>
                </a:solidFill>
              </a:rPr>
              <a:t> </a:t>
            </a:r>
          </a:p>
          <a:p>
            <a:r>
              <a:rPr lang="ja-JP" altLang="en-US" sz="1200" dirty="0" smtClean="0"/>
              <a:t>○使用者による障害者虐待の防止についての概要（リーフレット）</a:t>
            </a:r>
            <a:r>
              <a:rPr lang="en-US" altLang="ja-JP" sz="1200" dirty="0" smtClean="0"/>
              <a:t> </a:t>
            </a:r>
          </a:p>
          <a:p>
            <a:r>
              <a:rPr lang="ja-JP" altLang="en-US" sz="1200" dirty="0" smtClean="0"/>
              <a:t>○障害者虐待防止法に係る通報・届出窓口一覧（都道府県分）</a:t>
            </a:r>
            <a:r>
              <a:rPr lang="en-US" altLang="ja-JP" sz="1200" dirty="0" smtClean="0"/>
              <a:t> </a:t>
            </a:r>
          </a:p>
          <a:p>
            <a:endParaRPr lang="en-US" altLang="ja-JP" sz="1200" b="1" dirty="0" smtClean="0"/>
          </a:p>
          <a:p>
            <a:r>
              <a:rPr lang="ja-JP" altLang="en-US" sz="1200" b="1" dirty="0" smtClean="0"/>
              <a:t>■リンク</a:t>
            </a:r>
          </a:p>
          <a:p>
            <a:r>
              <a:rPr lang="ja-JP" altLang="en-US" sz="1200" dirty="0" smtClean="0"/>
              <a:t>○政府広報オンライン「お役立ち情報」「平成</a:t>
            </a:r>
            <a:r>
              <a:rPr lang="en-US" altLang="ja-JP" sz="1200" dirty="0" smtClean="0"/>
              <a:t>24</a:t>
            </a:r>
            <a:r>
              <a:rPr lang="ja-JP" altLang="en-US" sz="1200" dirty="0" smtClean="0"/>
              <a:t>年</a:t>
            </a:r>
            <a:r>
              <a:rPr lang="en-US" altLang="ja-JP" sz="1200" dirty="0" smtClean="0"/>
              <a:t>10</a:t>
            </a:r>
            <a:r>
              <a:rPr lang="ja-JP" altLang="en-US" sz="1200" dirty="0" smtClean="0"/>
              <a:t>月</a:t>
            </a:r>
            <a:r>
              <a:rPr lang="en-US" altLang="ja-JP" sz="1200" dirty="0" smtClean="0"/>
              <a:t>1</a:t>
            </a:r>
            <a:r>
              <a:rPr lang="ja-JP" altLang="en-US" sz="1200" dirty="0" smtClean="0"/>
              <a:t>日から</a:t>
            </a:r>
            <a:r>
              <a:rPr lang="en-US" altLang="ja-JP" sz="1200" dirty="0" smtClean="0"/>
              <a:t>『</a:t>
            </a:r>
            <a:r>
              <a:rPr lang="ja-JP" altLang="en-US" sz="1200" dirty="0" smtClean="0"/>
              <a:t>障害者虐待防止法</a:t>
            </a:r>
            <a:r>
              <a:rPr lang="en-US" altLang="ja-JP" sz="1200" dirty="0" smtClean="0"/>
              <a:t>』</a:t>
            </a:r>
            <a:r>
              <a:rPr lang="ja-JP" altLang="en-US" sz="1200" dirty="0" smtClean="0"/>
              <a:t>が始まります」 </a:t>
            </a:r>
          </a:p>
          <a:p>
            <a:r>
              <a:rPr lang="ja-JP" altLang="en-US" sz="1200" dirty="0" smtClean="0"/>
              <a:t>○政府広報「中山秀征のジャパリズム」（ラジオ番組）「見過ごさない！障害者への虐待」 </a:t>
            </a:r>
          </a:p>
          <a:p>
            <a:r>
              <a:rPr lang="ja-JP" altLang="en-US" sz="1200" dirty="0" smtClean="0"/>
              <a:t>○政府広報「明日への声」（音声広報ＣＤ）「Ｎｏ．３ 虐待から障害者を守る「障害者虐待防止法」が平成</a:t>
            </a:r>
            <a:r>
              <a:rPr lang="en-US" altLang="ja-JP" sz="1200" dirty="0" smtClean="0"/>
              <a:t>24</a:t>
            </a:r>
            <a:r>
              <a:rPr lang="ja-JP" altLang="en-US" sz="1200" dirty="0" smtClean="0"/>
              <a:t>年</a:t>
            </a:r>
            <a:r>
              <a:rPr lang="en-US" altLang="ja-JP" sz="1200" dirty="0" smtClean="0"/>
              <a:t>10</a:t>
            </a:r>
            <a:r>
              <a:rPr lang="ja-JP" altLang="en-US" sz="1200" dirty="0" smtClean="0"/>
              <a:t>月</a:t>
            </a:r>
            <a:r>
              <a:rPr lang="en-US" altLang="ja-JP" sz="1200" dirty="0" smtClean="0"/>
              <a:t>1</a:t>
            </a:r>
            <a:r>
              <a:rPr lang="ja-JP" altLang="en-US" sz="1200" dirty="0" smtClean="0"/>
              <a:t>日から施行されます」 </a:t>
            </a:r>
          </a:p>
          <a:p>
            <a:r>
              <a:rPr lang="ja-JP" altLang="en-US" sz="1200" dirty="0" smtClean="0"/>
              <a:t>○厚生労働省大臣官房地方課（使用者による障害者虐待） </a:t>
            </a:r>
            <a:endParaRPr kumimoji="1" lang="ja-JP" altLang="en-US" sz="1200" dirty="0"/>
          </a:p>
        </p:txBody>
      </p:sp>
      <p:sp>
        <p:nvSpPr>
          <p:cNvPr id="5" name="テキスト ボックス 4"/>
          <p:cNvSpPr txBox="1"/>
          <p:nvPr/>
        </p:nvSpPr>
        <p:spPr>
          <a:xfrm>
            <a:off x="0" y="0"/>
            <a:ext cx="9144000" cy="292388"/>
          </a:xfrm>
          <a:prstGeom prst="rect">
            <a:avLst/>
          </a:prstGeom>
          <a:ln/>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ja-JP" sz="1300" dirty="0" smtClean="0">
                <a:latin typeface="Century" pitchFamily="18" charset="0"/>
              </a:rPr>
              <a:t>http://www.mhlw.go.jp/seisakunitsuite/bunya/hukushi_kaigo/shougaishahukushi/gyakutaiboushi/tsuuchi.html</a:t>
            </a:r>
            <a:endParaRPr kumimoji="1" lang="ja-JP" altLang="en-US" sz="1300" dirty="0">
              <a:latin typeface="Century"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pPr>
              <a:defRPr/>
            </a:pPr>
            <a:fld id="{028E30FF-6DFA-4E32-896A-0181B2B83A32}" type="slidenum">
              <a:rPr lang="en-US" altLang="ja-JP" smtClean="0">
                <a:solidFill>
                  <a:srgbClr val="000000"/>
                </a:solidFill>
              </a:rPr>
              <a:pPr>
                <a:defRPr/>
              </a:pPr>
              <a:t>3</a:t>
            </a:fld>
            <a:endParaRPr lang="en-US" altLang="ja-JP">
              <a:solidFill>
                <a:srgbClr val="000000"/>
              </a:solidFill>
            </a:endParaRPr>
          </a:p>
        </p:txBody>
      </p:sp>
      <p:sp>
        <p:nvSpPr>
          <p:cNvPr id="3" name="テキスト ボックス 2"/>
          <p:cNvSpPr txBox="1"/>
          <p:nvPr/>
        </p:nvSpPr>
        <p:spPr>
          <a:xfrm>
            <a:off x="363491" y="3001312"/>
            <a:ext cx="8561959" cy="584775"/>
          </a:xfrm>
          <a:prstGeom prst="rect">
            <a:avLst/>
          </a:prstGeom>
          <a:noFill/>
        </p:spPr>
        <p:txBody>
          <a:bodyPr wrap="none" rtlCol="0">
            <a:spAutoFit/>
          </a:bodyPr>
          <a:lstStyle/>
          <a:p>
            <a:pPr algn="ctr" fontAlgn="base">
              <a:spcBef>
                <a:spcPct val="0"/>
              </a:spcBef>
              <a:spcAft>
                <a:spcPct val="0"/>
              </a:spcAft>
            </a:pPr>
            <a:r>
              <a:rPr lang="en-US" altLang="ja-JP" sz="3200" dirty="0" smtClean="0">
                <a:solidFill>
                  <a:srgbClr val="000000"/>
                </a:solidFill>
              </a:rPr>
              <a:t>1</a:t>
            </a:r>
            <a:r>
              <a:rPr lang="ja-JP" altLang="en-US" sz="3200" dirty="0" err="1" smtClean="0">
                <a:solidFill>
                  <a:srgbClr val="000000"/>
                </a:solidFill>
              </a:rPr>
              <a:t>．</a:t>
            </a:r>
            <a:r>
              <a:rPr lang="ja-JP" altLang="en-US" sz="3200" dirty="0" smtClean="0">
                <a:solidFill>
                  <a:srgbClr val="000000"/>
                </a:solidFill>
              </a:rPr>
              <a:t>平成</a:t>
            </a:r>
            <a:r>
              <a:rPr lang="en-US" altLang="ja-JP" sz="3200" dirty="0" smtClean="0">
                <a:solidFill>
                  <a:srgbClr val="000000"/>
                </a:solidFill>
              </a:rPr>
              <a:t>24</a:t>
            </a:r>
            <a:r>
              <a:rPr lang="ja-JP" altLang="en-US" sz="3200" dirty="0" smtClean="0">
                <a:solidFill>
                  <a:srgbClr val="000000"/>
                </a:solidFill>
              </a:rPr>
              <a:t>年度 障害者虐待対応状況調査の結果</a:t>
            </a:r>
            <a:endParaRPr lang="ja-JP" altLang="en-US" sz="3200" dirty="0">
              <a:solidFill>
                <a:srgbClr val="000000"/>
              </a:solidFill>
            </a:endParaRPr>
          </a:p>
        </p:txBody>
      </p:sp>
    </p:spTree>
    <p:extLst>
      <p:ext uri="{BB962C8B-B14F-4D97-AF65-F5344CB8AC3E}">
        <p14:creationId xmlns:p14="http://schemas.microsoft.com/office/powerpoint/2010/main" val="31912155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p:cNvSpPr>
            <a:spLocks noChangeArrowheads="1"/>
          </p:cNvSpPr>
          <p:nvPr/>
        </p:nvSpPr>
        <p:spPr bwMode="auto">
          <a:xfrm>
            <a:off x="899594" y="441855"/>
            <a:ext cx="7416824" cy="394859"/>
          </a:xfrm>
          <a:prstGeom prst="bevel">
            <a:avLst>
              <a:gd name="adj" fmla="val 12500"/>
            </a:avLst>
          </a:prstGeom>
          <a:solidFill>
            <a:srgbClr val="FFFF99"/>
          </a:solidFill>
          <a:ln w="9525">
            <a:solidFill>
              <a:srgbClr val="000000"/>
            </a:solidFill>
            <a:miter lim="800000"/>
            <a:headEnd/>
            <a:tailEnd/>
          </a:ln>
        </p:spPr>
        <p:txBody>
          <a:bodyPr wrap="square" lIns="65676" tIns="32838" rIns="65676" bIns="32838" anchor="ctr">
            <a:spAutoFit/>
          </a:bodyPr>
          <a:lstStyle/>
          <a:p>
            <a:pPr algn="ctr" defTabSz="656760" fontAlgn="base">
              <a:spcBef>
                <a:spcPct val="0"/>
              </a:spcBef>
              <a:spcAft>
                <a:spcPct val="0"/>
              </a:spcAft>
              <a:defRPr/>
            </a:pPr>
            <a:r>
              <a:rPr kumimoji="0" lang="ja-JP" altLang="en-US" sz="1500" b="1" kern="0" dirty="0" smtClean="0">
                <a:solidFill>
                  <a:srgbClr val="2D2D8A">
                    <a:lumMod val="75000"/>
                  </a:srgbClr>
                </a:solidFill>
                <a:latin typeface="ＭＳ Ｐゴシック"/>
              </a:rPr>
              <a:t>平成</a:t>
            </a:r>
            <a:r>
              <a:rPr kumimoji="0" lang="ja-JP" altLang="en-US" sz="1500" b="1" kern="0" dirty="0">
                <a:solidFill>
                  <a:srgbClr val="2D2D8A">
                    <a:lumMod val="75000"/>
                  </a:srgbClr>
                </a:solidFill>
                <a:latin typeface="ＭＳ Ｐゴシック"/>
              </a:rPr>
              <a:t>２４年度　</a:t>
            </a:r>
            <a:r>
              <a:rPr kumimoji="0" lang="ja-JP" altLang="en-US" sz="1500" b="1" kern="0" dirty="0" smtClean="0">
                <a:solidFill>
                  <a:srgbClr val="2D2D8A">
                    <a:lumMod val="75000"/>
                  </a:srgbClr>
                </a:solidFill>
                <a:latin typeface="ＭＳ Ｐゴシック"/>
              </a:rPr>
              <a:t>都道府県・市区町村における障害者虐待事例への対応状況等（調査結果）</a:t>
            </a:r>
            <a:endParaRPr kumimoji="0" lang="ja-JP" altLang="en-US" sz="1500" b="1" kern="0" dirty="0">
              <a:solidFill>
                <a:srgbClr val="2D2D8A">
                  <a:lumMod val="75000"/>
                </a:srgbClr>
              </a:solidFill>
              <a:latin typeface="ＭＳ Ｐゴシック"/>
            </a:endParaRPr>
          </a:p>
        </p:txBody>
      </p:sp>
      <p:sp>
        <p:nvSpPr>
          <p:cNvPr id="5" name="テキスト ボックス 4"/>
          <p:cNvSpPr txBox="1"/>
          <p:nvPr/>
        </p:nvSpPr>
        <p:spPr>
          <a:xfrm>
            <a:off x="107507" y="908724"/>
            <a:ext cx="8928992" cy="1200329"/>
          </a:xfrm>
          <a:prstGeom prst="rect">
            <a:avLst/>
          </a:prstGeom>
          <a:noFill/>
          <a:ln>
            <a:solidFill>
              <a:schemeClr val="tx1"/>
            </a:solidFill>
          </a:ln>
        </p:spPr>
        <p:txBody>
          <a:bodyPr wrap="square" rtlCol="0">
            <a:spAutoFit/>
          </a:bodyPr>
          <a:lstStyle/>
          <a:p>
            <a:pPr defTabSz="919465" fontAlgn="base">
              <a:spcBef>
                <a:spcPct val="0"/>
              </a:spcBef>
              <a:spcAft>
                <a:spcPct val="0"/>
              </a:spcAft>
            </a:pPr>
            <a:r>
              <a:rPr lang="ja-JP" altLang="en-US" dirty="0" smtClean="0">
                <a:solidFill>
                  <a:prstClr val="black"/>
                </a:solidFill>
              </a:rPr>
              <a:t>○平成</a:t>
            </a:r>
            <a:r>
              <a:rPr lang="en-US" altLang="ja-JP" dirty="0" smtClean="0">
                <a:solidFill>
                  <a:prstClr val="black"/>
                </a:solidFill>
              </a:rPr>
              <a:t>24</a:t>
            </a:r>
            <a:r>
              <a:rPr lang="ja-JP" altLang="en-US" dirty="0" smtClean="0">
                <a:solidFill>
                  <a:prstClr val="black"/>
                </a:solidFill>
              </a:rPr>
              <a:t>年</a:t>
            </a:r>
            <a:r>
              <a:rPr lang="en-US" altLang="ja-JP" dirty="0" smtClean="0">
                <a:solidFill>
                  <a:prstClr val="black"/>
                </a:solidFill>
              </a:rPr>
              <a:t>10</a:t>
            </a:r>
            <a:r>
              <a:rPr lang="ja-JP" altLang="en-US" dirty="0" smtClean="0">
                <a:solidFill>
                  <a:prstClr val="black"/>
                </a:solidFill>
              </a:rPr>
              <a:t>月</a:t>
            </a:r>
            <a:r>
              <a:rPr lang="en-US" altLang="ja-JP" dirty="0" smtClean="0">
                <a:solidFill>
                  <a:prstClr val="black"/>
                </a:solidFill>
              </a:rPr>
              <a:t>1</a:t>
            </a:r>
            <a:r>
              <a:rPr lang="ja-JP" altLang="en-US" dirty="0" smtClean="0">
                <a:solidFill>
                  <a:prstClr val="black"/>
                </a:solidFill>
              </a:rPr>
              <a:t>日に障害者虐待防止法施行（養護者、施設等職員、使用者</a:t>
            </a:r>
            <a:r>
              <a:rPr lang="ja-JP" altLang="en-US" dirty="0">
                <a:solidFill>
                  <a:prstClr val="black"/>
                </a:solidFill>
              </a:rPr>
              <a:t>に</a:t>
            </a:r>
            <a:r>
              <a:rPr lang="ja-JP" altLang="en-US" dirty="0" smtClean="0">
                <a:solidFill>
                  <a:prstClr val="black"/>
                </a:solidFill>
              </a:rPr>
              <a:t>よる虐待）</a:t>
            </a:r>
            <a:endParaRPr lang="en-US" altLang="ja-JP" dirty="0" smtClean="0">
              <a:solidFill>
                <a:prstClr val="black"/>
              </a:solidFill>
            </a:endParaRPr>
          </a:p>
          <a:p>
            <a:pPr defTabSz="919465" fontAlgn="base">
              <a:spcBef>
                <a:spcPct val="0"/>
              </a:spcBef>
              <a:spcAft>
                <a:spcPct val="0"/>
              </a:spcAft>
            </a:pPr>
            <a:r>
              <a:rPr lang="ja-JP" altLang="en-US" dirty="0">
                <a:solidFill>
                  <a:prstClr val="black"/>
                </a:solidFill>
              </a:rPr>
              <a:t>　</a:t>
            </a:r>
            <a:r>
              <a:rPr lang="ja-JP" altLang="en-US" dirty="0" smtClean="0">
                <a:solidFill>
                  <a:prstClr val="black"/>
                </a:solidFill>
              </a:rPr>
              <a:t>→平成</a:t>
            </a:r>
            <a:r>
              <a:rPr lang="en-US" altLang="ja-JP" dirty="0" smtClean="0">
                <a:solidFill>
                  <a:prstClr val="black"/>
                </a:solidFill>
              </a:rPr>
              <a:t>25</a:t>
            </a:r>
            <a:r>
              <a:rPr lang="ja-JP" altLang="en-US" dirty="0" smtClean="0">
                <a:solidFill>
                  <a:prstClr val="black"/>
                </a:solidFill>
              </a:rPr>
              <a:t>年</a:t>
            </a:r>
            <a:r>
              <a:rPr lang="en-US" altLang="ja-JP" dirty="0" smtClean="0">
                <a:solidFill>
                  <a:prstClr val="black"/>
                </a:solidFill>
              </a:rPr>
              <a:t>3</a:t>
            </a:r>
            <a:r>
              <a:rPr lang="ja-JP" altLang="en-US" dirty="0" smtClean="0">
                <a:solidFill>
                  <a:prstClr val="black"/>
                </a:solidFill>
              </a:rPr>
              <a:t>月末までの半年間における養護者、施設職員等による虐待の状況につい て、</a:t>
            </a:r>
            <a:r>
              <a:rPr lang="en-US" altLang="ja-JP" dirty="0" smtClean="0">
                <a:solidFill>
                  <a:prstClr val="black"/>
                </a:solidFill>
              </a:rPr>
              <a:t/>
            </a:r>
            <a:br>
              <a:rPr lang="en-US" altLang="ja-JP" dirty="0" smtClean="0">
                <a:solidFill>
                  <a:prstClr val="black"/>
                </a:solidFill>
              </a:rPr>
            </a:br>
            <a:r>
              <a:rPr lang="ja-JP" altLang="en-US" dirty="0" smtClean="0">
                <a:solidFill>
                  <a:prstClr val="black"/>
                </a:solidFill>
              </a:rPr>
              <a:t>　　 都道府県経由で調査を実施。</a:t>
            </a:r>
            <a:endParaRPr lang="en-US" altLang="ja-JP" dirty="0" smtClean="0">
              <a:solidFill>
                <a:prstClr val="black"/>
              </a:solidFill>
            </a:endParaRPr>
          </a:p>
          <a:p>
            <a:pPr defTabSz="919465" fontAlgn="base">
              <a:spcBef>
                <a:spcPct val="0"/>
              </a:spcBef>
              <a:spcAft>
                <a:spcPct val="0"/>
              </a:spcAft>
            </a:pPr>
            <a:r>
              <a:rPr lang="ja-JP" altLang="en-US" dirty="0">
                <a:solidFill>
                  <a:prstClr val="black"/>
                </a:solidFill>
              </a:rPr>
              <a:t>　</a:t>
            </a:r>
            <a:r>
              <a:rPr lang="ja-JP" altLang="en-US" sz="1400" dirty="0" smtClean="0">
                <a:solidFill>
                  <a:prstClr val="black"/>
                </a:solidFill>
              </a:rPr>
              <a:t>　（</a:t>
            </a:r>
            <a:r>
              <a:rPr lang="en-US" altLang="ja-JP" sz="1400" dirty="0" smtClean="0">
                <a:solidFill>
                  <a:prstClr val="black"/>
                </a:solidFill>
              </a:rPr>
              <a:t>※</a:t>
            </a:r>
            <a:r>
              <a:rPr lang="ja-JP" altLang="en-US" sz="1400" dirty="0" smtClean="0">
                <a:solidFill>
                  <a:prstClr val="black"/>
                </a:solidFill>
              </a:rPr>
              <a:t>使用者による虐待については、６月に公表済み　（大臣官房地方課労働紛争処理業務室））</a:t>
            </a:r>
            <a:endParaRPr lang="en-US" altLang="ja-JP" sz="1400" dirty="0" smtClean="0">
              <a:solidFill>
                <a:prstClr val="black"/>
              </a:solidFill>
            </a:endParaRPr>
          </a:p>
        </p:txBody>
      </p:sp>
      <p:graphicFrame>
        <p:nvGraphicFramePr>
          <p:cNvPr id="6" name="表 5"/>
          <p:cNvGraphicFramePr>
            <a:graphicFrameLocks noGrp="1"/>
          </p:cNvGraphicFramePr>
          <p:nvPr>
            <p:extLst>
              <p:ext uri="{D42A27DB-BD31-4B8C-83A1-F6EECF244321}">
                <p14:modId xmlns:p14="http://schemas.microsoft.com/office/powerpoint/2010/main" val="2224968633"/>
              </p:ext>
            </p:extLst>
          </p:nvPr>
        </p:nvGraphicFramePr>
        <p:xfrm>
          <a:off x="107506" y="2204867"/>
          <a:ext cx="8928991" cy="3726413"/>
        </p:xfrm>
        <a:graphic>
          <a:graphicData uri="http://schemas.openxmlformats.org/drawingml/2006/table">
            <a:tbl>
              <a:tblPr>
                <a:tableStyleId>{5C22544A-7EE6-4342-B048-85BDC9FD1C3A}</a:tableStyleId>
              </a:tblPr>
              <a:tblGrid>
                <a:gridCol w="1814090"/>
                <a:gridCol w="2105957"/>
                <a:gridCol w="2085290"/>
                <a:gridCol w="694963"/>
                <a:gridCol w="1245576"/>
                <a:gridCol w="983115"/>
              </a:tblGrid>
              <a:tr h="636534">
                <a:tc rowSpan="2">
                  <a:txBody>
                    <a:bodyPr/>
                    <a:lstStyle/>
                    <a:p>
                      <a:pPr marL="378460" indent="635" algn="just">
                        <a:spcAft>
                          <a:spcPts val="0"/>
                        </a:spcAft>
                      </a:pPr>
                      <a:r>
                        <a:rPr lang="en-US" sz="1050" kern="100" dirty="0">
                          <a:effectLst/>
                        </a:rPr>
                        <a:t> </a:t>
                      </a:r>
                      <a:endParaRPr lang="ja-JP" sz="1050" kern="100" dirty="0">
                        <a:effectLst/>
                        <a:latin typeface="Century"/>
                        <a:ea typeface="ＭＳ ゴシック"/>
                        <a:cs typeface="Times New Roman"/>
                      </a:endParaRPr>
                    </a:p>
                  </a:txBody>
                  <a:tcPr marL="62865" marR="628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rowSpan="2">
                  <a:txBody>
                    <a:bodyPr/>
                    <a:lstStyle/>
                    <a:p>
                      <a:pPr algn="ctr">
                        <a:spcAft>
                          <a:spcPts val="0"/>
                        </a:spcAft>
                      </a:pPr>
                      <a:r>
                        <a:rPr lang="ja-JP" sz="1400" kern="100" dirty="0">
                          <a:effectLst/>
                        </a:rPr>
                        <a:t>養護者による</a:t>
                      </a:r>
                    </a:p>
                    <a:p>
                      <a:pPr algn="ctr">
                        <a:spcAft>
                          <a:spcPts val="0"/>
                        </a:spcAft>
                      </a:pPr>
                      <a:r>
                        <a:rPr lang="ja-JP" sz="1400" kern="100" dirty="0">
                          <a:effectLst/>
                        </a:rPr>
                        <a:t>障害者虐待</a:t>
                      </a:r>
                      <a:endParaRPr lang="ja-JP" sz="14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rowSpan="2">
                  <a:txBody>
                    <a:bodyPr/>
                    <a:lstStyle/>
                    <a:p>
                      <a:pPr algn="ctr">
                        <a:spcAft>
                          <a:spcPts val="0"/>
                        </a:spcAft>
                      </a:pPr>
                      <a:r>
                        <a:rPr lang="ja-JP" sz="1400" kern="100" dirty="0">
                          <a:effectLst/>
                        </a:rPr>
                        <a:t>障害者福祉施設従事者等</a:t>
                      </a:r>
                    </a:p>
                    <a:p>
                      <a:pPr algn="ctr">
                        <a:spcAft>
                          <a:spcPts val="0"/>
                        </a:spcAft>
                      </a:pPr>
                      <a:r>
                        <a:rPr lang="ja-JP" sz="1400" kern="100" dirty="0">
                          <a:effectLst/>
                        </a:rPr>
                        <a:t>による障害者虐待</a:t>
                      </a:r>
                      <a:endParaRPr lang="ja-JP" sz="14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gridSpan="3">
                  <a:txBody>
                    <a:bodyPr/>
                    <a:lstStyle/>
                    <a:p>
                      <a:pPr algn="ctr">
                        <a:spcAft>
                          <a:spcPts val="0"/>
                        </a:spcAft>
                      </a:pPr>
                      <a:r>
                        <a:rPr lang="ja-JP" sz="1400" kern="100" dirty="0">
                          <a:effectLst/>
                        </a:rPr>
                        <a:t>使用者による障害者虐待　</a:t>
                      </a:r>
                      <a:endParaRPr lang="ja-JP" sz="14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CC"/>
                    </a:solidFill>
                  </a:tcPr>
                </a:tc>
                <a:tc hMerge="1">
                  <a:txBody>
                    <a:bodyPr/>
                    <a:lstStyle/>
                    <a:p>
                      <a:endParaRPr kumimoji="1" lang="ja-JP" altLang="en-US"/>
                    </a:p>
                  </a:txBody>
                  <a:tcPr/>
                </a:tc>
                <a:tc hMerge="1">
                  <a:txBody>
                    <a:bodyPr/>
                    <a:lstStyle/>
                    <a:p>
                      <a:endParaRPr kumimoji="1" lang="ja-JP" altLang="en-US"/>
                    </a:p>
                  </a:txBody>
                  <a:tcPr/>
                </a:tc>
              </a:tr>
              <a:tr h="73078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a:spcAft>
                          <a:spcPts val="0"/>
                        </a:spcAft>
                      </a:pPr>
                      <a:r>
                        <a:rPr lang="en-US" sz="1050" kern="100" dirty="0">
                          <a:effectLst/>
                        </a:rPr>
                        <a:t> </a:t>
                      </a:r>
                      <a:endParaRPr lang="ja-JP" sz="1050" kern="100" dirty="0">
                        <a:effectLst/>
                      </a:endParaRPr>
                    </a:p>
                    <a:p>
                      <a:pPr algn="just">
                        <a:spcAft>
                          <a:spcPts val="0"/>
                        </a:spcAft>
                      </a:pPr>
                      <a:r>
                        <a:rPr lang="en-US" sz="1050" kern="100" dirty="0">
                          <a:effectLst/>
                        </a:rPr>
                        <a:t> </a:t>
                      </a:r>
                      <a:endParaRPr lang="ja-JP" sz="105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gridSpan="2">
                  <a:txBody>
                    <a:bodyPr/>
                    <a:lstStyle/>
                    <a:p>
                      <a:pPr marL="533400" indent="-533400" algn="ctr">
                        <a:spcAft>
                          <a:spcPts val="0"/>
                        </a:spcAft>
                      </a:pPr>
                      <a:r>
                        <a:rPr lang="ja-JP" sz="1200" kern="100" dirty="0">
                          <a:effectLst/>
                        </a:rPr>
                        <a:t>（参考）都道府県労働局の対応</a:t>
                      </a:r>
                      <a:endParaRPr lang="ja-JP" sz="12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r>
              <a:tr h="730783">
                <a:tc>
                  <a:txBody>
                    <a:bodyPr/>
                    <a:lstStyle/>
                    <a:p>
                      <a:pPr algn="just">
                        <a:spcAft>
                          <a:spcPts val="0"/>
                        </a:spcAft>
                      </a:pPr>
                      <a:r>
                        <a:rPr lang="ja-JP" sz="1600" kern="100" dirty="0">
                          <a:effectLst/>
                        </a:rPr>
                        <a:t>市区町村等への</a:t>
                      </a:r>
                    </a:p>
                    <a:p>
                      <a:pPr algn="just">
                        <a:spcAft>
                          <a:spcPts val="0"/>
                        </a:spcAft>
                      </a:pPr>
                      <a:r>
                        <a:rPr lang="ja-JP" sz="1600" kern="100" dirty="0">
                          <a:effectLst/>
                        </a:rPr>
                        <a:t>相談・通報件数</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spcAft>
                          <a:spcPts val="0"/>
                        </a:spcAft>
                      </a:pPr>
                      <a:r>
                        <a:rPr lang="en-US" sz="1600" kern="100" dirty="0">
                          <a:effectLst/>
                        </a:rPr>
                        <a:t>3,260</a:t>
                      </a:r>
                      <a:r>
                        <a:rPr lang="ja-JP" sz="1600" kern="100" dirty="0">
                          <a:effectLst/>
                        </a:rPr>
                        <a:t>件</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spcAft>
                          <a:spcPts val="0"/>
                        </a:spcAft>
                      </a:pPr>
                      <a:r>
                        <a:rPr lang="en-US" sz="1600" kern="100" dirty="0">
                          <a:effectLst/>
                        </a:rPr>
                        <a:t>939</a:t>
                      </a:r>
                      <a:r>
                        <a:rPr lang="ja-JP" sz="1600" kern="100" dirty="0">
                          <a:effectLst/>
                        </a:rPr>
                        <a:t>件</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spcAft>
                          <a:spcPts val="0"/>
                        </a:spcAft>
                      </a:pPr>
                      <a:r>
                        <a:rPr lang="en-US" sz="1600" kern="100" dirty="0">
                          <a:effectLst/>
                        </a:rPr>
                        <a:t>303</a:t>
                      </a:r>
                      <a:r>
                        <a:rPr lang="ja-JP" sz="1600" kern="100" dirty="0">
                          <a:effectLst/>
                        </a:rPr>
                        <a:t>件</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rowSpan="2">
                  <a:txBody>
                    <a:bodyPr/>
                    <a:lstStyle/>
                    <a:p>
                      <a:pPr algn="ctr">
                        <a:spcAft>
                          <a:spcPts val="0"/>
                        </a:spcAft>
                      </a:pPr>
                      <a:r>
                        <a:rPr lang="ja-JP" sz="1600" kern="100" dirty="0">
                          <a:effectLst/>
                        </a:rPr>
                        <a:t>虐待判断</a:t>
                      </a:r>
                    </a:p>
                    <a:p>
                      <a:pPr algn="ctr">
                        <a:spcAft>
                          <a:spcPts val="0"/>
                        </a:spcAft>
                      </a:pPr>
                      <a:r>
                        <a:rPr lang="ja-JP" sz="1600" kern="100" dirty="0">
                          <a:effectLst/>
                        </a:rPr>
                        <a:t>件数</a:t>
                      </a:r>
                    </a:p>
                    <a:p>
                      <a:pPr algn="ctr">
                        <a:spcAft>
                          <a:spcPts val="0"/>
                        </a:spcAft>
                      </a:pPr>
                      <a:r>
                        <a:rPr lang="ja-JP" sz="1600" kern="100" dirty="0">
                          <a:effectLst/>
                        </a:rPr>
                        <a:t>（事業所数）</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rowSpan="2">
                  <a:txBody>
                    <a:bodyPr/>
                    <a:lstStyle/>
                    <a:p>
                      <a:pPr algn="ctr">
                        <a:spcAft>
                          <a:spcPts val="0"/>
                        </a:spcAft>
                      </a:pPr>
                      <a:r>
                        <a:rPr lang="en-US" sz="1600" kern="100" dirty="0">
                          <a:effectLst/>
                        </a:rPr>
                        <a:t>133</a:t>
                      </a:r>
                      <a:r>
                        <a:rPr lang="ja-JP" sz="1600" kern="100" dirty="0">
                          <a:effectLst/>
                        </a:rPr>
                        <a:t>件</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730783">
                <a:tc>
                  <a:txBody>
                    <a:bodyPr/>
                    <a:lstStyle/>
                    <a:p>
                      <a:pPr algn="just">
                        <a:spcAft>
                          <a:spcPts val="0"/>
                        </a:spcAft>
                      </a:pPr>
                      <a:r>
                        <a:rPr lang="ja-JP" sz="1600" kern="100" dirty="0">
                          <a:effectLst/>
                        </a:rPr>
                        <a:t>市区町村等による</a:t>
                      </a:r>
                    </a:p>
                    <a:p>
                      <a:pPr algn="just">
                        <a:spcAft>
                          <a:spcPts val="0"/>
                        </a:spcAft>
                      </a:pPr>
                      <a:r>
                        <a:rPr lang="ja-JP" sz="1600" kern="100" dirty="0">
                          <a:effectLst/>
                        </a:rPr>
                        <a:t>虐待判断件数</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spcAft>
                          <a:spcPts val="0"/>
                        </a:spcAft>
                      </a:pPr>
                      <a:r>
                        <a:rPr lang="en-US" sz="1600" kern="100" dirty="0">
                          <a:effectLst/>
                        </a:rPr>
                        <a:t>1,311</a:t>
                      </a:r>
                      <a:r>
                        <a:rPr lang="ja-JP" sz="1600" kern="100" dirty="0">
                          <a:effectLst/>
                        </a:rPr>
                        <a:t>件</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spcAft>
                          <a:spcPts val="0"/>
                        </a:spcAft>
                      </a:pPr>
                      <a:r>
                        <a:rPr lang="en-US" sz="1600" kern="100" dirty="0">
                          <a:effectLst/>
                        </a:rPr>
                        <a:t>80</a:t>
                      </a:r>
                      <a:r>
                        <a:rPr lang="ja-JP" sz="1600" kern="100" dirty="0">
                          <a:effectLst/>
                        </a:rPr>
                        <a:t>件</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rowSpan="2">
                  <a:txBody>
                    <a:bodyPr/>
                    <a:lstStyle/>
                    <a:p>
                      <a:pPr algn="ctr">
                        <a:spcAft>
                          <a:spcPts val="0"/>
                        </a:spcAft>
                      </a:pPr>
                      <a:r>
                        <a:rPr lang="en-US" sz="1600" kern="100" dirty="0">
                          <a:effectLst/>
                        </a:rPr>
                        <a:t> </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solidFill>
                      <a:srgbClr val="FFFFCC"/>
                    </a:solidFill>
                  </a:tcPr>
                </a:tc>
                <a:tc vMerge="1">
                  <a:txBody>
                    <a:bodyPr/>
                    <a:lstStyle/>
                    <a:p>
                      <a:endParaRPr kumimoji="1" lang="ja-JP" altLang="en-US"/>
                    </a:p>
                  </a:txBody>
                  <a:tcPr/>
                </a:tc>
                <a:tc vMerge="1">
                  <a:txBody>
                    <a:bodyPr/>
                    <a:lstStyle/>
                    <a:p>
                      <a:endParaRPr kumimoji="1" lang="ja-JP" altLang="en-US"/>
                    </a:p>
                  </a:txBody>
                  <a:tcPr/>
                </a:tc>
              </a:tr>
              <a:tr h="897530">
                <a:tc>
                  <a:txBody>
                    <a:bodyPr/>
                    <a:lstStyle/>
                    <a:p>
                      <a:pPr algn="l">
                        <a:spcAft>
                          <a:spcPts val="0"/>
                        </a:spcAft>
                      </a:pPr>
                      <a:r>
                        <a:rPr lang="ja-JP" sz="1600" kern="100" dirty="0">
                          <a:effectLst/>
                        </a:rPr>
                        <a:t>被虐待者数</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spcAft>
                          <a:spcPts val="0"/>
                        </a:spcAft>
                      </a:pPr>
                      <a:r>
                        <a:rPr lang="en-US" sz="1600" kern="100" dirty="0">
                          <a:effectLst/>
                        </a:rPr>
                        <a:t>1,329</a:t>
                      </a:r>
                      <a:r>
                        <a:rPr lang="ja-JP" sz="1600" kern="100" dirty="0">
                          <a:effectLst/>
                        </a:rPr>
                        <a:t>人</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spcAft>
                          <a:spcPts val="0"/>
                        </a:spcAft>
                      </a:pPr>
                      <a:r>
                        <a:rPr lang="en-US" sz="1600" kern="100" dirty="0">
                          <a:effectLst/>
                        </a:rPr>
                        <a:t>176</a:t>
                      </a:r>
                      <a:r>
                        <a:rPr lang="ja-JP" sz="1600" kern="100" dirty="0">
                          <a:effectLst/>
                        </a:rPr>
                        <a:t>人</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vMerge="1">
                  <a:txBody>
                    <a:bodyPr/>
                    <a:lstStyle/>
                    <a:p>
                      <a:endParaRPr kumimoji="1" lang="ja-JP" altLang="en-US"/>
                    </a:p>
                  </a:txBody>
                  <a:tcPr/>
                </a:tc>
                <a:tc>
                  <a:txBody>
                    <a:bodyPr/>
                    <a:lstStyle/>
                    <a:p>
                      <a:pPr algn="ctr">
                        <a:spcAft>
                          <a:spcPts val="0"/>
                        </a:spcAft>
                      </a:pPr>
                      <a:r>
                        <a:rPr lang="ja-JP" sz="1600" kern="100" dirty="0">
                          <a:effectLst/>
                        </a:rPr>
                        <a:t>被虐待者数</a:t>
                      </a:r>
                      <a:endParaRPr lang="ja-JP" sz="1600" kern="100" dirty="0">
                        <a:effectLst/>
                        <a:latin typeface="Century"/>
                        <a:ea typeface="ＭＳ ゴシック"/>
                        <a:cs typeface="Times New Roman"/>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spcAft>
                          <a:spcPts val="0"/>
                        </a:spcAft>
                      </a:pPr>
                      <a:r>
                        <a:rPr lang="en-US" sz="1600" kern="100" dirty="0" smtClean="0">
                          <a:effectLst/>
                        </a:rPr>
                        <a:t>194</a:t>
                      </a:r>
                      <a:r>
                        <a:rPr lang="ja-JP" sz="1600" kern="100" dirty="0" smtClean="0">
                          <a:effectLst/>
                        </a:rPr>
                        <a:t>人</a:t>
                      </a:r>
                      <a:endParaRPr lang="en-US" altLang="ja-JP" sz="1600" kern="100" dirty="0" smtClean="0">
                        <a:effectLst/>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bl>
          </a:graphicData>
        </a:graphic>
      </p:graphicFrame>
      <p:sp>
        <p:nvSpPr>
          <p:cNvPr id="7" name="Rectangle 1"/>
          <p:cNvSpPr>
            <a:spLocks noChangeArrowheads="1"/>
          </p:cNvSpPr>
          <p:nvPr/>
        </p:nvSpPr>
        <p:spPr bwMode="auto">
          <a:xfrm>
            <a:off x="35498" y="5931280"/>
            <a:ext cx="896448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ja-JP" altLang="ja-JP" sz="1400" b="1" dirty="0" smtClean="0">
                <a:solidFill>
                  <a:prstClr val="black"/>
                </a:solidFill>
                <a:latin typeface="ＭＳ Ｐゴシック"/>
                <a:cs typeface="Times New Roman" pitchFamily="18" charset="0"/>
              </a:rPr>
              <a:t>【</a:t>
            </a:r>
            <a:r>
              <a:rPr lang="ja-JP" altLang="en-US" sz="1400" b="1" dirty="0" smtClean="0">
                <a:solidFill>
                  <a:prstClr val="black"/>
                </a:solidFill>
                <a:latin typeface="ＭＳ Ｐゴシック"/>
                <a:cs typeface="Times New Roman" pitchFamily="18" charset="0"/>
              </a:rPr>
              <a:t>調査結果（全体像）</a:t>
            </a:r>
            <a:r>
              <a:rPr lang="ja-JP" altLang="ja-JP" sz="1400" b="1" dirty="0" smtClean="0">
                <a:solidFill>
                  <a:prstClr val="black"/>
                </a:solidFill>
                <a:latin typeface="ＭＳ Ｐゴシック"/>
                <a:cs typeface="Times New Roman" pitchFamily="18" charset="0"/>
              </a:rPr>
              <a:t>】</a:t>
            </a:r>
            <a:endParaRPr lang="ja-JP" altLang="ja-JP" sz="1400" dirty="0" smtClean="0">
              <a:solidFill>
                <a:prstClr val="black"/>
              </a:solidFill>
              <a:latin typeface="ＭＳ Ｐゴシック"/>
              <a:cs typeface="ＭＳ Ｐゴシック" pitchFamily="50" charset="-128"/>
            </a:endParaRPr>
          </a:p>
          <a:p>
            <a:pPr eaLnBrk="0" fontAlgn="base" hangingPunct="0">
              <a:spcBef>
                <a:spcPct val="0"/>
              </a:spcBef>
              <a:spcAft>
                <a:spcPct val="0"/>
              </a:spcAft>
              <a:buFontTx/>
              <a:buChar char="•"/>
            </a:pPr>
            <a:r>
              <a:rPr lang="ja-JP" altLang="en-US" sz="1400" dirty="0" smtClean="0">
                <a:solidFill>
                  <a:prstClr val="black"/>
                </a:solidFill>
                <a:latin typeface="ＭＳ Ｐゴシック"/>
                <a:cs typeface="Times New Roman" pitchFamily="18" charset="0"/>
              </a:rPr>
              <a:t>　上記は、障害者虐待防止法の施行（平成</a:t>
            </a:r>
            <a:r>
              <a:rPr lang="en-US" altLang="ja-JP" sz="1400" dirty="0" smtClean="0">
                <a:solidFill>
                  <a:prstClr val="black"/>
                </a:solidFill>
                <a:latin typeface="ＭＳ Ｐゴシック"/>
                <a:cs typeface="Times New Roman" pitchFamily="18" charset="0"/>
              </a:rPr>
              <a:t>24</a:t>
            </a:r>
            <a:r>
              <a:rPr lang="ja-JP" altLang="en-US" sz="1400" dirty="0" smtClean="0">
                <a:solidFill>
                  <a:prstClr val="black"/>
                </a:solidFill>
                <a:latin typeface="ＭＳ Ｐゴシック"/>
                <a:cs typeface="Times New Roman" pitchFamily="18" charset="0"/>
              </a:rPr>
              <a:t>年</a:t>
            </a:r>
            <a:r>
              <a:rPr lang="en-US" altLang="ja-JP" sz="1400" dirty="0" smtClean="0">
                <a:solidFill>
                  <a:prstClr val="black"/>
                </a:solidFill>
                <a:latin typeface="ＭＳ Ｐゴシック"/>
                <a:cs typeface="Times New Roman" pitchFamily="18" charset="0"/>
              </a:rPr>
              <a:t>10</a:t>
            </a:r>
            <a:r>
              <a:rPr lang="ja-JP" altLang="en-US" sz="1400" dirty="0" smtClean="0">
                <a:solidFill>
                  <a:prstClr val="black"/>
                </a:solidFill>
                <a:latin typeface="ＭＳ Ｐゴシック"/>
                <a:cs typeface="Times New Roman" pitchFamily="18" charset="0"/>
              </a:rPr>
              <a:t>月１日）から平成</a:t>
            </a:r>
            <a:r>
              <a:rPr lang="en-US" altLang="ja-JP" sz="1400" dirty="0" smtClean="0">
                <a:solidFill>
                  <a:prstClr val="black"/>
                </a:solidFill>
                <a:latin typeface="ＭＳ Ｐゴシック"/>
                <a:cs typeface="Times New Roman" pitchFamily="18" charset="0"/>
              </a:rPr>
              <a:t>25</a:t>
            </a:r>
            <a:r>
              <a:rPr lang="ja-JP" altLang="en-US" sz="1400" dirty="0" smtClean="0">
                <a:solidFill>
                  <a:prstClr val="black"/>
                </a:solidFill>
                <a:latin typeface="ＭＳ Ｐゴシック"/>
                <a:cs typeface="Times New Roman" pitchFamily="18" charset="0"/>
              </a:rPr>
              <a:t>年</a:t>
            </a:r>
            <a:r>
              <a:rPr lang="en-US" altLang="ja-JP" sz="1400" dirty="0" smtClean="0">
                <a:solidFill>
                  <a:prstClr val="black"/>
                </a:solidFill>
                <a:latin typeface="ＭＳ Ｐゴシック"/>
                <a:cs typeface="Times New Roman" pitchFamily="18" charset="0"/>
              </a:rPr>
              <a:t>3</a:t>
            </a:r>
            <a:r>
              <a:rPr lang="ja-JP" altLang="en-US" sz="1400" dirty="0" smtClean="0">
                <a:solidFill>
                  <a:prstClr val="black"/>
                </a:solidFill>
                <a:latin typeface="ＭＳ Ｐゴシック"/>
                <a:cs typeface="Times New Roman" pitchFamily="18" charset="0"/>
              </a:rPr>
              <a:t>月</a:t>
            </a:r>
            <a:r>
              <a:rPr lang="en-US" altLang="ja-JP" sz="1400" dirty="0" smtClean="0">
                <a:solidFill>
                  <a:prstClr val="black"/>
                </a:solidFill>
                <a:latin typeface="ＭＳ Ｐゴシック"/>
                <a:cs typeface="Times New Roman" pitchFamily="18" charset="0"/>
              </a:rPr>
              <a:t>31</a:t>
            </a:r>
            <a:r>
              <a:rPr lang="ja-JP" altLang="en-US" sz="1400" dirty="0" smtClean="0">
                <a:solidFill>
                  <a:prstClr val="black"/>
                </a:solidFill>
                <a:latin typeface="ＭＳ Ｐゴシック"/>
                <a:cs typeface="Times New Roman" pitchFamily="18" charset="0"/>
              </a:rPr>
              <a:t>日までに虐待と判断された事例を集計したもの。</a:t>
            </a:r>
            <a:endParaRPr lang="ja-JP" altLang="en-US" sz="1400" dirty="0" smtClean="0">
              <a:solidFill>
                <a:prstClr val="black"/>
              </a:solidFill>
              <a:latin typeface="ＭＳ Ｐゴシック"/>
              <a:cs typeface="ＭＳ Ｐゴシック" pitchFamily="50" charset="-128"/>
            </a:endParaRPr>
          </a:p>
          <a:p>
            <a:pPr eaLnBrk="0" fontAlgn="base" hangingPunct="0">
              <a:spcBef>
                <a:spcPct val="0"/>
              </a:spcBef>
              <a:spcAft>
                <a:spcPct val="0"/>
              </a:spcAft>
              <a:buFontTx/>
              <a:buChar char="•"/>
            </a:pPr>
            <a:r>
              <a:rPr lang="ja-JP" altLang="en-US" sz="1400" dirty="0" smtClean="0">
                <a:solidFill>
                  <a:prstClr val="black"/>
                </a:solidFill>
                <a:latin typeface="ＭＳ Ｐゴシック"/>
                <a:cs typeface="Times New Roman" pitchFamily="18" charset="0"/>
              </a:rPr>
              <a:t>　都道府県労働局の対応については、平成</a:t>
            </a:r>
            <a:r>
              <a:rPr lang="en-US" altLang="ja-JP" sz="1400" dirty="0" smtClean="0">
                <a:solidFill>
                  <a:prstClr val="black"/>
                </a:solidFill>
                <a:latin typeface="ＭＳ Ｐゴシック"/>
                <a:cs typeface="Times New Roman" pitchFamily="18" charset="0"/>
              </a:rPr>
              <a:t>25</a:t>
            </a:r>
            <a:r>
              <a:rPr lang="ja-JP" altLang="en-US" sz="1400" dirty="0" smtClean="0">
                <a:solidFill>
                  <a:prstClr val="black"/>
                </a:solidFill>
                <a:latin typeface="ＭＳ Ｐゴシック"/>
                <a:cs typeface="Times New Roman" pitchFamily="18" charset="0"/>
              </a:rPr>
              <a:t>年</a:t>
            </a:r>
            <a:r>
              <a:rPr lang="en-US" altLang="ja-JP" sz="1400" dirty="0" smtClean="0">
                <a:solidFill>
                  <a:prstClr val="black"/>
                </a:solidFill>
                <a:latin typeface="ＭＳ Ｐゴシック"/>
                <a:cs typeface="Times New Roman" pitchFamily="18" charset="0"/>
              </a:rPr>
              <a:t>6</a:t>
            </a:r>
            <a:r>
              <a:rPr lang="ja-JP" altLang="en-US" sz="1400" dirty="0" smtClean="0">
                <a:solidFill>
                  <a:prstClr val="black"/>
                </a:solidFill>
                <a:latin typeface="ＭＳ Ｐゴシック"/>
                <a:cs typeface="Times New Roman" pitchFamily="18" charset="0"/>
              </a:rPr>
              <a:t>月</a:t>
            </a:r>
            <a:r>
              <a:rPr lang="en-US" altLang="ja-JP" sz="1400" dirty="0" smtClean="0">
                <a:solidFill>
                  <a:prstClr val="black"/>
                </a:solidFill>
                <a:latin typeface="ＭＳ Ｐゴシック"/>
                <a:cs typeface="Times New Roman" pitchFamily="18" charset="0"/>
              </a:rPr>
              <a:t>28</a:t>
            </a:r>
            <a:r>
              <a:rPr lang="ja-JP" altLang="en-US" sz="1400" dirty="0" smtClean="0">
                <a:solidFill>
                  <a:prstClr val="black"/>
                </a:solidFill>
                <a:latin typeface="ＭＳ Ｐゴシック"/>
                <a:cs typeface="Times New Roman" pitchFamily="18" charset="0"/>
              </a:rPr>
              <a:t>日大臣</a:t>
            </a:r>
            <a:r>
              <a:rPr lang="ja-JP" altLang="en-US" sz="1400" smtClean="0">
                <a:solidFill>
                  <a:prstClr val="black"/>
                </a:solidFill>
                <a:latin typeface="ＭＳ Ｐゴシック"/>
                <a:cs typeface="Times New Roman" pitchFamily="18" charset="0"/>
              </a:rPr>
              <a:t>官房地方課労働</a:t>
            </a:r>
            <a:r>
              <a:rPr lang="ja-JP" altLang="en-US" sz="1400" dirty="0" smtClean="0">
                <a:solidFill>
                  <a:prstClr val="black"/>
                </a:solidFill>
                <a:latin typeface="ＭＳ Ｐゴシック"/>
                <a:cs typeface="Times New Roman" pitchFamily="18" charset="0"/>
              </a:rPr>
              <a:t>紛争処理業務室のデータを引用。</a:t>
            </a:r>
            <a:endParaRPr lang="ja-JP" altLang="en-US" sz="1400" dirty="0" smtClean="0">
              <a:solidFill>
                <a:prstClr val="black"/>
              </a:solidFill>
              <a:latin typeface="ＭＳ Ｐゴシック"/>
              <a:cs typeface="ＭＳ Ｐゴシック" pitchFamily="50" charset="-128"/>
            </a:endParaRPr>
          </a:p>
        </p:txBody>
      </p:sp>
      <p:cxnSp>
        <p:nvCxnSpPr>
          <p:cNvPr id="9" name="直線コネクタ 8"/>
          <p:cNvCxnSpPr/>
          <p:nvPr/>
        </p:nvCxnSpPr>
        <p:spPr>
          <a:xfrm flipH="1">
            <a:off x="6875760" y="2924950"/>
            <a:ext cx="496" cy="3006333"/>
          </a:xfrm>
          <a:prstGeom prst="line">
            <a:avLst/>
          </a:prstGeom>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a:off x="6858496" y="2924944"/>
            <a:ext cx="217800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340745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3051139" y="778477"/>
            <a:ext cx="3154521" cy="3192131"/>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rtlCol="0" anchor="ctr"/>
          <a:lstStyle/>
          <a:p>
            <a:pPr algn="ctr" defTabSz="919465"/>
            <a:endParaRPr lang="ja-JP" altLang="en-US" dirty="0">
              <a:solidFill>
                <a:prstClr val="white"/>
              </a:solidFill>
            </a:endParaRPr>
          </a:p>
        </p:txBody>
      </p:sp>
      <p:sp>
        <p:nvSpPr>
          <p:cNvPr id="5" name="角丸四角形 4"/>
          <p:cNvSpPr/>
          <p:nvPr/>
        </p:nvSpPr>
        <p:spPr>
          <a:xfrm>
            <a:off x="3175854" y="1223807"/>
            <a:ext cx="1968390" cy="2733793"/>
          </a:xfrm>
          <a:prstGeom prst="roundRect">
            <a:avLst/>
          </a:prstGeom>
          <a:pattFill prst="pct10">
            <a:fgClr>
              <a:schemeClr val="accent1"/>
            </a:fgClr>
            <a:bgClr>
              <a:srgbClr val="B6E088"/>
            </a:bgClr>
          </a:patt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676" tIns="32838" rIns="65676" bIns="32838" numCol="1" spcCol="0" rtlCol="0" fromWordArt="0" anchor="ctr" anchorCtr="0" forceAA="0" compatLnSpc="1">
            <a:prstTxWarp prst="textNoShape">
              <a:avLst/>
            </a:prstTxWarp>
            <a:noAutofit/>
          </a:bodyPr>
          <a:lstStyle/>
          <a:p>
            <a:pPr algn="ctr" defTabSz="919465"/>
            <a:endParaRPr lang="ja-JP" altLang="en-US">
              <a:solidFill>
                <a:prstClr val="white"/>
              </a:solidFill>
            </a:endParaRPr>
          </a:p>
        </p:txBody>
      </p:sp>
      <p:sp>
        <p:nvSpPr>
          <p:cNvPr id="6" name="テキスト ボックス 5"/>
          <p:cNvSpPr txBox="1"/>
          <p:nvPr/>
        </p:nvSpPr>
        <p:spPr>
          <a:xfrm>
            <a:off x="3340736" y="1142161"/>
            <a:ext cx="1616008" cy="217335"/>
          </a:xfrm>
          <a:prstGeom prst="rect">
            <a:avLst/>
          </a:prstGeom>
          <a:solidFill>
            <a:srgbClr val="FFFFCC"/>
          </a:solidFill>
          <a:effectLst>
            <a:innerShdw blurRad="114300">
              <a:srgbClr val="FFC000"/>
            </a:innerShdw>
          </a:effectLst>
        </p:spPr>
        <p:txBody>
          <a:bodyPr wrap="square" lIns="48286" tIns="16900" rIns="48286" bIns="16900" rtlCol="0">
            <a:spAutoFit/>
          </a:bodyPr>
          <a:lstStyle/>
          <a:p>
            <a:pPr algn="ctr" defTabSz="919465">
              <a:lnSpc>
                <a:spcPts val="1409"/>
              </a:lnSpc>
            </a:pPr>
            <a:r>
              <a:rPr lang="ja-JP" altLang="en-US" sz="1000" b="1" dirty="0">
                <a:solidFill>
                  <a:srgbClr val="000000"/>
                </a:solidFill>
                <a:latin typeface="ＭＳ Ｐゴシック"/>
                <a:cs typeface="メイリオ" pitchFamily="50" charset="-128"/>
              </a:rPr>
              <a:t>事実確認調査</a:t>
            </a:r>
          </a:p>
        </p:txBody>
      </p:sp>
      <p:sp>
        <p:nvSpPr>
          <p:cNvPr id="7" name="角丸四角形 6"/>
          <p:cNvSpPr/>
          <p:nvPr/>
        </p:nvSpPr>
        <p:spPr>
          <a:xfrm>
            <a:off x="1524178" y="860125"/>
            <a:ext cx="1373301" cy="1566646"/>
          </a:xfrm>
          <a:prstGeom prst="roundRect">
            <a:avLst/>
          </a:prstGeom>
          <a:solidFill>
            <a:srgbClr val="E3F3D1"/>
          </a:solidFill>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rtlCol="0" anchor="ctr"/>
          <a:lstStyle/>
          <a:p>
            <a:pPr algn="ctr" defTabSz="919465"/>
            <a:endParaRPr lang="en-US" altLang="ja-JP" sz="1000" dirty="0" smtClean="0">
              <a:solidFill>
                <a:prstClr val="black"/>
              </a:solidFill>
            </a:endParaRPr>
          </a:p>
          <a:p>
            <a:pPr algn="ctr" defTabSz="919465"/>
            <a:endParaRPr lang="en-US" altLang="ja-JP" sz="1000" dirty="0">
              <a:solidFill>
                <a:prstClr val="black"/>
              </a:solidFill>
            </a:endParaRPr>
          </a:p>
          <a:p>
            <a:pPr algn="ctr" defTabSz="919465"/>
            <a:endParaRPr lang="en-US" altLang="ja-JP" sz="1000" dirty="0" smtClean="0">
              <a:solidFill>
                <a:prstClr val="black"/>
              </a:solidFill>
            </a:endParaRPr>
          </a:p>
          <a:p>
            <a:pPr algn="ctr" defTabSz="919465"/>
            <a:endParaRPr lang="en-US" altLang="ja-JP" sz="1000" dirty="0">
              <a:solidFill>
                <a:prstClr val="black"/>
              </a:solidFill>
            </a:endParaRPr>
          </a:p>
          <a:p>
            <a:pPr algn="ctr" defTabSz="919465"/>
            <a:endParaRPr lang="en-US" altLang="ja-JP" sz="1000" dirty="0" smtClean="0">
              <a:solidFill>
                <a:prstClr val="black"/>
              </a:solidFill>
            </a:endParaRPr>
          </a:p>
          <a:p>
            <a:pPr algn="ctr" defTabSz="919465"/>
            <a:endParaRPr lang="en-US" altLang="ja-JP" sz="1000" dirty="0">
              <a:solidFill>
                <a:prstClr val="black"/>
              </a:solidFill>
            </a:endParaRPr>
          </a:p>
          <a:p>
            <a:pPr algn="ctr" defTabSz="919465"/>
            <a:endParaRPr lang="en-US" altLang="ja-JP" sz="1000" dirty="0" smtClean="0">
              <a:solidFill>
                <a:prstClr val="black"/>
              </a:solidFill>
            </a:endParaRPr>
          </a:p>
          <a:p>
            <a:pPr algn="ctr" defTabSz="919465"/>
            <a:endParaRPr lang="en-US" altLang="ja-JP" sz="1000" dirty="0">
              <a:solidFill>
                <a:prstClr val="black"/>
              </a:solidFill>
            </a:endParaRPr>
          </a:p>
          <a:p>
            <a:pPr algn="ctr" defTabSz="919465"/>
            <a:endParaRPr lang="en-US" altLang="ja-JP" sz="1000" dirty="0" smtClean="0">
              <a:solidFill>
                <a:prstClr val="black"/>
              </a:solidFill>
            </a:endParaRPr>
          </a:p>
        </p:txBody>
      </p:sp>
      <p:sp>
        <p:nvSpPr>
          <p:cNvPr id="8" name="角丸四角形 7"/>
          <p:cNvSpPr/>
          <p:nvPr/>
        </p:nvSpPr>
        <p:spPr>
          <a:xfrm>
            <a:off x="3730337" y="585653"/>
            <a:ext cx="1748765" cy="282889"/>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65676" tIns="32838" rIns="65676" bIns="32838" rtlCol="0" anchor="ctr"/>
          <a:lstStyle/>
          <a:p>
            <a:pPr algn="ctr" defTabSz="656760">
              <a:defRPr/>
            </a:pPr>
            <a:r>
              <a:rPr kumimoji="0" lang="ja-JP" altLang="en-US" sz="1500" b="1" kern="0" dirty="0" smtClean="0">
                <a:solidFill>
                  <a:prstClr val="white"/>
                </a:solidFill>
              </a:rPr>
              <a:t>市区町村</a:t>
            </a:r>
            <a:endParaRPr kumimoji="0" lang="ja-JP" altLang="en-US" sz="1500" b="1" kern="0" dirty="0">
              <a:solidFill>
                <a:prstClr val="white"/>
              </a:solidFill>
            </a:endParaRPr>
          </a:p>
        </p:txBody>
      </p:sp>
      <p:sp>
        <p:nvSpPr>
          <p:cNvPr id="9" name="角丸四角形 8"/>
          <p:cNvSpPr/>
          <p:nvPr/>
        </p:nvSpPr>
        <p:spPr>
          <a:xfrm>
            <a:off x="6372200" y="778477"/>
            <a:ext cx="2638303" cy="3179124"/>
          </a:xfrm>
          <a:prstGeom prst="roundRect">
            <a:avLst/>
          </a:prstGeom>
          <a:solidFill>
            <a:srgbClr val="FFFF99"/>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rtlCol="0" anchor="t" anchorCtr="0"/>
          <a:lstStyle/>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p:txBody>
      </p:sp>
      <p:sp>
        <p:nvSpPr>
          <p:cNvPr id="10" name="角丸四角形 9"/>
          <p:cNvSpPr/>
          <p:nvPr/>
        </p:nvSpPr>
        <p:spPr>
          <a:xfrm>
            <a:off x="5212175" y="1058135"/>
            <a:ext cx="921086" cy="2737271"/>
          </a:xfrm>
          <a:prstGeom prst="roundRect">
            <a:avLst/>
          </a:prstGeom>
          <a:solidFill>
            <a:srgbClr val="FFFF00"/>
          </a:solidFill>
          <a:ln w="22225" cap="flat" cmpd="sng" algn="ctr">
            <a:solidFill>
              <a:srgbClr val="BBE0E3">
                <a:shade val="50000"/>
              </a:srgbClr>
            </a:solidFill>
            <a:prstDash val="solid"/>
          </a:ln>
          <a:effectLst/>
        </p:spPr>
        <p:txBody>
          <a:bodyPr lIns="48286" tIns="24143" rIns="48286" bIns="24143" spcCol="0" rtlCol="0" anchor="ctr"/>
          <a:lstStyle/>
          <a:p>
            <a:pPr algn="ctr" defTabSz="656760">
              <a:lnSpc>
                <a:spcPts val="939"/>
              </a:lnSpc>
              <a:defRPr/>
            </a:pPr>
            <a:endParaRPr kumimoji="0" lang="en-US" altLang="ja-JP" sz="1100" b="1" kern="0" dirty="0" smtClean="0">
              <a:solidFill>
                <a:prstClr val="black"/>
              </a:solidFill>
              <a:latin typeface="ＭＳ Ｐゴシック"/>
              <a:cs typeface="メイリオ" pitchFamily="50" charset="-128"/>
            </a:endParaRPr>
          </a:p>
          <a:p>
            <a:pPr algn="ctr" defTabSz="656760">
              <a:lnSpc>
                <a:spcPts val="939"/>
              </a:lnSpc>
              <a:defRPr/>
            </a:pPr>
            <a:endParaRPr kumimoji="0" lang="en-US" altLang="ja-JP" sz="1100" b="1" kern="0" dirty="0">
              <a:solidFill>
                <a:prstClr val="black"/>
              </a:solidFill>
              <a:latin typeface="ＭＳ Ｐゴシック"/>
              <a:cs typeface="メイリオ" pitchFamily="50" charset="-128"/>
            </a:endParaRPr>
          </a:p>
          <a:p>
            <a:pPr defTabSz="656760">
              <a:defRPr/>
            </a:pPr>
            <a:r>
              <a:rPr kumimoji="0" lang="ja-JP" altLang="en-US" sz="1100" b="1" kern="0" dirty="0" smtClean="0">
                <a:solidFill>
                  <a:prstClr val="black"/>
                </a:solidFill>
                <a:latin typeface="ＭＳ Ｐゴシック"/>
                <a:cs typeface="メイリオ" pitchFamily="50" charset="-128"/>
              </a:rPr>
              <a:t>虐待の事実が認められた事例</a:t>
            </a:r>
            <a:endParaRPr kumimoji="0" lang="en-US" altLang="ja-JP" sz="1100" b="1" kern="0" dirty="0" smtClean="0">
              <a:solidFill>
                <a:prstClr val="black"/>
              </a:solidFill>
              <a:latin typeface="ＭＳ Ｐゴシック"/>
              <a:cs typeface="メイリオ" pitchFamily="50" charset="-128"/>
            </a:endParaRPr>
          </a:p>
          <a:p>
            <a:pPr defTabSz="656760">
              <a:lnSpc>
                <a:spcPts val="1200"/>
              </a:lnSpc>
              <a:defRPr/>
            </a:pPr>
            <a:endParaRPr kumimoji="0" lang="en-US" altLang="ja-JP" sz="1100" b="1" kern="0" dirty="0">
              <a:solidFill>
                <a:prstClr val="black"/>
              </a:solidFill>
              <a:latin typeface="ＭＳ Ｐゴシック"/>
              <a:cs typeface="メイリオ" pitchFamily="50" charset="-128"/>
            </a:endParaRPr>
          </a:p>
          <a:p>
            <a:pPr defTabSz="656760">
              <a:lnSpc>
                <a:spcPts val="1200"/>
              </a:lnSpc>
              <a:defRPr/>
            </a:pPr>
            <a:endParaRPr kumimoji="0" lang="en-US" altLang="ja-JP" sz="1100" b="1" kern="0" dirty="0" smtClean="0">
              <a:solidFill>
                <a:prstClr val="black"/>
              </a:solidFill>
              <a:latin typeface="ＭＳ Ｐゴシック"/>
              <a:cs typeface="メイリオ" pitchFamily="50" charset="-128"/>
            </a:endParaRPr>
          </a:p>
          <a:p>
            <a:pPr defTabSz="656760">
              <a:lnSpc>
                <a:spcPts val="1200"/>
              </a:lnSpc>
              <a:defRPr/>
            </a:pPr>
            <a:r>
              <a:rPr kumimoji="0" lang="ja-JP" altLang="en-US" sz="1050" b="1" kern="0" dirty="0">
                <a:solidFill>
                  <a:prstClr val="black"/>
                </a:solidFill>
                <a:latin typeface="ＭＳ Ｐゴシック"/>
                <a:cs typeface="メイリオ" pitchFamily="50" charset="-128"/>
              </a:rPr>
              <a:t>　</a:t>
            </a:r>
            <a:r>
              <a:rPr kumimoji="0" lang="ja-JP" altLang="en-US" sz="1050" b="1" kern="0" dirty="0" smtClean="0">
                <a:solidFill>
                  <a:prstClr val="black"/>
                </a:solidFill>
                <a:latin typeface="ＭＳ Ｐゴシック"/>
                <a:cs typeface="メイリオ" pitchFamily="50" charset="-128"/>
              </a:rPr>
              <a:t>　　　　　　</a:t>
            </a:r>
            <a:r>
              <a:rPr kumimoji="0" lang="ja-JP" altLang="en-US" sz="1100" b="1" kern="0" dirty="0" smtClean="0">
                <a:solidFill>
                  <a:prstClr val="black"/>
                </a:solidFill>
                <a:latin typeface="ＭＳ Ｐゴシック"/>
                <a:cs typeface="メイリオ" pitchFamily="50" charset="-128"/>
              </a:rPr>
              <a:t>　　　　　　</a:t>
            </a:r>
            <a:endParaRPr kumimoji="0" lang="en-US" altLang="ja-JP" sz="1100" b="1" kern="0" dirty="0" smtClean="0">
              <a:solidFill>
                <a:prstClr val="black"/>
              </a:solidFill>
              <a:latin typeface="ＭＳ Ｐゴシック"/>
              <a:cs typeface="メイリオ" pitchFamily="50" charset="-128"/>
            </a:endParaRPr>
          </a:p>
          <a:p>
            <a:pPr defTabSz="656760">
              <a:lnSpc>
                <a:spcPts val="1200"/>
              </a:lnSpc>
              <a:defRPr/>
            </a:pPr>
            <a:r>
              <a:rPr kumimoji="0" lang="ja-JP" altLang="en-US" sz="1100" kern="0" dirty="0" smtClean="0">
                <a:solidFill>
                  <a:prstClr val="black"/>
                </a:solidFill>
                <a:latin typeface="ＭＳ Ｐゴシック"/>
                <a:cs typeface="メイリオ" pitchFamily="50" charset="-128"/>
              </a:rPr>
              <a:t>（死亡事例：</a:t>
            </a:r>
            <a:r>
              <a:rPr kumimoji="0" lang="en-US" altLang="ja-JP" sz="1100" kern="0" dirty="0" smtClean="0">
                <a:solidFill>
                  <a:prstClr val="black"/>
                </a:solidFill>
                <a:latin typeface="ＭＳ Ｐゴシック"/>
                <a:cs typeface="メイリオ" pitchFamily="50" charset="-128"/>
              </a:rPr>
              <a:t>3</a:t>
            </a:r>
            <a:r>
              <a:rPr kumimoji="0" lang="ja-JP" altLang="en-US" sz="1100" kern="0" dirty="0" smtClean="0">
                <a:solidFill>
                  <a:prstClr val="black"/>
                </a:solidFill>
                <a:latin typeface="ＭＳ Ｐゴシック"/>
                <a:cs typeface="メイリオ" pitchFamily="50" charset="-128"/>
              </a:rPr>
              <a:t>人　</a:t>
            </a:r>
            <a:r>
              <a:rPr kumimoji="0" lang="en-US" altLang="ja-JP" sz="800" kern="0" dirty="0" smtClean="0">
                <a:solidFill>
                  <a:prstClr val="black"/>
                </a:solidFill>
                <a:latin typeface="ＭＳ Ｐゴシック"/>
                <a:cs typeface="メイリオ" pitchFamily="50" charset="-128"/>
              </a:rPr>
              <a:t>※1</a:t>
            </a:r>
            <a:r>
              <a:rPr kumimoji="0" lang="ja-JP" altLang="en-US" sz="1100" kern="0" dirty="0" smtClean="0">
                <a:solidFill>
                  <a:prstClr val="black"/>
                </a:solidFill>
                <a:latin typeface="ＭＳ Ｐゴシック"/>
                <a:cs typeface="メイリオ" pitchFamily="50" charset="-128"/>
              </a:rPr>
              <a:t>）</a:t>
            </a:r>
            <a:endParaRPr kumimoji="0" lang="en-US" altLang="ja-JP" sz="1100" kern="0" dirty="0" smtClean="0">
              <a:solidFill>
                <a:prstClr val="black"/>
              </a:solidFill>
              <a:latin typeface="ＭＳ Ｐゴシック"/>
              <a:cs typeface="メイリオ" pitchFamily="50" charset="-128"/>
            </a:endParaRPr>
          </a:p>
          <a:p>
            <a:pPr defTabSz="656760">
              <a:lnSpc>
                <a:spcPts val="1200"/>
              </a:lnSpc>
              <a:defRPr/>
            </a:pPr>
            <a:endParaRPr kumimoji="0" lang="en-US" altLang="ja-JP" sz="1100" b="1" kern="0" dirty="0">
              <a:solidFill>
                <a:prstClr val="black"/>
              </a:solidFill>
              <a:latin typeface="ＭＳ Ｐゴシック"/>
              <a:cs typeface="メイリオ" pitchFamily="50" charset="-128"/>
            </a:endParaRPr>
          </a:p>
          <a:p>
            <a:pPr defTabSz="656760">
              <a:lnSpc>
                <a:spcPts val="1200"/>
              </a:lnSpc>
              <a:defRPr/>
            </a:pPr>
            <a:r>
              <a:rPr kumimoji="0" lang="ja-JP" altLang="en-US" sz="1100" kern="0" dirty="0" smtClean="0">
                <a:solidFill>
                  <a:prstClr val="black"/>
                </a:solidFill>
                <a:latin typeface="ＭＳ Ｐゴシック"/>
                <a:cs typeface="メイリオ" pitchFamily="50" charset="-128"/>
              </a:rPr>
              <a:t>被虐待者数</a:t>
            </a:r>
            <a:endParaRPr kumimoji="0" lang="en-US" altLang="ja-JP" sz="1100" kern="0" dirty="0" smtClean="0">
              <a:solidFill>
                <a:prstClr val="black"/>
              </a:solidFill>
              <a:latin typeface="ＭＳ Ｐゴシック"/>
              <a:cs typeface="メイリオ" pitchFamily="50" charset="-128"/>
            </a:endParaRPr>
          </a:p>
          <a:p>
            <a:pPr defTabSz="656760">
              <a:lnSpc>
                <a:spcPts val="1200"/>
              </a:lnSpc>
              <a:defRPr/>
            </a:pPr>
            <a:r>
              <a:rPr kumimoji="0" lang="en-US" altLang="ja-JP" sz="1100" kern="0" dirty="0" smtClean="0">
                <a:solidFill>
                  <a:prstClr val="black"/>
                </a:solidFill>
                <a:latin typeface="ＭＳ Ｐゴシック"/>
                <a:cs typeface="メイリオ" pitchFamily="50" charset="-128"/>
              </a:rPr>
              <a:t>1,329</a:t>
            </a:r>
            <a:r>
              <a:rPr kumimoji="0" lang="ja-JP" altLang="en-US" sz="1100" kern="0" dirty="0" smtClean="0">
                <a:solidFill>
                  <a:prstClr val="black"/>
                </a:solidFill>
                <a:latin typeface="ＭＳ Ｐゴシック"/>
                <a:cs typeface="メイリオ" pitchFamily="50" charset="-128"/>
              </a:rPr>
              <a:t>人</a:t>
            </a:r>
            <a:endParaRPr kumimoji="0" lang="en-US" altLang="ja-JP" sz="1100" kern="0" dirty="0" smtClean="0">
              <a:solidFill>
                <a:prstClr val="black"/>
              </a:solidFill>
              <a:latin typeface="ＭＳ Ｐゴシック"/>
              <a:cs typeface="メイリオ" pitchFamily="50" charset="-128"/>
            </a:endParaRPr>
          </a:p>
          <a:p>
            <a:pPr defTabSz="656760">
              <a:lnSpc>
                <a:spcPts val="1200"/>
              </a:lnSpc>
              <a:defRPr/>
            </a:pPr>
            <a:endParaRPr kumimoji="0" lang="en-US" altLang="ja-JP" sz="1100" kern="0" dirty="0">
              <a:solidFill>
                <a:prstClr val="black"/>
              </a:solidFill>
              <a:latin typeface="ＭＳ Ｐゴシック"/>
              <a:cs typeface="メイリオ" pitchFamily="50" charset="-128"/>
            </a:endParaRPr>
          </a:p>
          <a:p>
            <a:pPr defTabSz="656760">
              <a:lnSpc>
                <a:spcPts val="1200"/>
              </a:lnSpc>
              <a:defRPr/>
            </a:pPr>
            <a:r>
              <a:rPr kumimoji="0" lang="ja-JP" altLang="en-US" sz="1100" kern="0" dirty="0" smtClean="0">
                <a:solidFill>
                  <a:prstClr val="black"/>
                </a:solidFill>
                <a:latin typeface="ＭＳ Ｐゴシック"/>
                <a:cs typeface="メイリオ" pitchFamily="50" charset="-128"/>
              </a:rPr>
              <a:t>虐待者数</a:t>
            </a:r>
            <a:endParaRPr kumimoji="0" lang="en-US" altLang="ja-JP" sz="1100" kern="0" dirty="0" smtClean="0">
              <a:solidFill>
                <a:prstClr val="black"/>
              </a:solidFill>
              <a:latin typeface="ＭＳ Ｐゴシック"/>
              <a:cs typeface="メイリオ" pitchFamily="50" charset="-128"/>
            </a:endParaRPr>
          </a:p>
          <a:p>
            <a:pPr defTabSz="656760">
              <a:lnSpc>
                <a:spcPts val="1200"/>
              </a:lnSpc>
              <a:defRPr/>
            </a:pPr>
            <a:r>
              <a:rPr kumimoji="0" lang="en-US" altLang="ja-JP" sz="1100" kern="0" dirty="0" smtClean="0">
                <a:solidFill>
                  <a:prstClr val="black"/>
                </a:solidFill>
                <a:latin typeface="ＭＳ Ｐゴシック"/>
                <a:cs typeface="メイリオ" pitchFamily="50" charset="-128"/>
              </a:rPr>
              <a:t>1,527</a:t>
            </a:r>
            <a:r>
              <a:rPr kumimoji="0" lang="ja-JP" altLang="en-US" sz="1100" kern="0" dirty="0" smtClean="0">
                <a:solidFill>
                  <a:prstClr val="black"/>
                </a:solidFill>
                <a:latin typeface="ＭＳ Ｐゴシック"/>
                <a:cs typeface="メイリオ" pitchFamily="50" charset="-128"/>
              </a:rPr>
              <a:t>人</a:t>
            </a:r>
            <a:endParaRPr kumimoji="0" lang="en-US" altLang="ja-JP" sz="1100" kern="0" dirty="0" smtClean="0">
              <a:solidFill>
                <a:prstClr val="black"/>
              </a:solidFill>
              <a:latin typeface="ＭＳ Ｐゴシック"/>
              <a:cs typeface="メイリオ" pitchFamily="50" charset="-128"/>
            </a:endParaRPr>
          </a:p>
          <a:p>
            <a:pPr defTabSz="656760">
              <a:lnSpc>
                <a:spcPts val="1200"/>
              </a:lnSpc>
              <a:defRPr/>
            </a:pPr>
            <a:endParaRPr kumimoji="0" lang="en-US" altLang="ja-JP" sz="1100" kern="0" dirty="0">
              <a:solidFill>
                <a:prstClr val="black"/>
              </a:solidFill>
              <a:latin typeface="ＭＳ Ｐゴシック"/>
              <a:cs typeface="メイリオ" pitchFamily="50" charset="-128"/>
            </a:endParaRPr>
          </a:p>
          <a:p>
            <a:pPr defTabSz="656760">
              <a:lnSpc>
                <a:spcPts val="1200"/>
              </a:lnSpc>
              <a:defRPr/>
            </a:pPr>
            <a:endParaRPr kumimoji="0" lang="en-US" altLang="ja-JP" sz="1400" kern="0" dirty="0">
              <a:solidFill>
                <a:prstClr val="black"/>
              </a:solidFill>
              <a:latin typeface="ＭＳ Ｐゴシック"/>
              <a:cs typeface="メイリオ" pitchFamily="50" charset="-128"/>
            </a:endParaRPr>
          </a:p>
        </p:txBody>
      </p:sp>
      <p:sp>
        <p:nvSpPr>
          <p:cNvPr id="11" name="角丸四角形 10"/>
          <p:cNvSpPr/>
          <p:nvPr/>
        </p:nvSpPr>
        <p:spPr>
          <a:xfrm>
            <a:off x="6552859" y="600904"/>
            <a:ext cx="2292022" cy="240106"/>
          </a:xfrm>
          <a:prstGeom prst="roundRect">
            <a:avLst/>
          </a:prstGeom>
          <a:gradFill>
            <a:gsLst>
              <a:gs pos="0">
                <a:schemeClr val="accent6"/>
              </a:gs>
              <a:gs pos="50000">
                <a:schemeClr val="accent6"/>
              </a:gs>
              <a:gs pos="100000">
                <a:schemeClr val="accent6">
                  <a:lumMod val="20000"/>
                  <a:lumOff val="80000"/>
                </a:schemeClr>
              </a:gs>
            </a:gsLst>
            <a:lin ang="5400000" scaled="0"/>
          </a:gradFill>
          <a:ln w="12700">
            <a:noFill/>
          </a:ln>
          <a:effectLst>
            <a:outerShdw blurRad="50800" dist="50800" dir="54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r>
              <a:rPr lang="ja-JP" altLang="en-US" sz="1400" b="1" dirty="0">
                <a:solidFill>
                  <a:prstClr val="white"/>
                </a:solidFill>
              </a:rPr>
              <a:t>虐待事例に対する措置</a:t>
            </a:r>
          </a:p>
        </p:txBody>
      </p:sp>
      <p:sp>
        <p:nvSpPr>
          <p:cNvPr id="12" name="AutoShape 2"/>
          <p:cNvSpPr>
            <a:spLocks noChangeArrowheads="1"/>
          </p:cNvSpPr>
          <p:nvPr/>
        </p:nvSpPr>
        <p:spPr bwMode="auto">
          <a:xfrm>
            <a:off x="1335274" y="90759"/>
            <a:ext cx="6187127" cy="394869"/>
          </a:xfrm>
          <a:prstGeom prst="bevel">
            <a:avLst>
              <a:gd name="adj" fmla="val 12500"/>
            </a:avLst>
          </a:prstGeom>
          <a:solidFill>
            <a:srgbClr val="FFFF99"/>
          </a:solidFill>
          <a:ln w="9525">
            <a:solidFill>
              <a:srgbClr val="000000"/>
            </a:solidFill>
            <a:miter lim="800000"/>
            <a:headEnd/>
            <a:tailEnd/>
          </a:ln>
        </p:spPr>
        <p:txBody>
          <a:bodyPr wrap="square" lIns="65676" tIns="32838" rIns="65676" bIns="32838" anchor="ctr">
            <a:spAutoFit/>
          </a:bodyPr>
          <a:lstStyle/>
          <a:p>
            <a:pPr algn="ctr" defTabSz="656760">
              <a:defRPr/>
            </a:pPr>
            <a:r>
              <a:rPr kumimoji="0" lang="ja-JP" altLang="en-US" sz="1500" b="1" kern="0" dirty="0" smtClean="0">
                <a:solidFill>
                  <a:srgbClr val="2D2D8A">
                    <a:lumMod val="75000"/>
                  </a:srgbClr>
                </a:solidFill>
                <a:latin typeface="ＭＳ Ｐゴシック"/>
              </a:rPr>
              <a:t>平成</a:t>
            </a:r>
            <a:r>
              <a:rPr kumimoji="0" lang="ja-JP" altLang="en-US" sz="1500" b="1" kern="0" dirty="0">
                <a:solidFill>
                  <a:srgbClr val="2D2D8A">
                    <a:lumMod val="75000"/>
                  </a:srgbClr>
                </a:solidFill>
                <a:latin typeface="ＭＳ Ｐゴシック"/>
              </a:rPr>
              <a:t>２４年度　障害者虐待対応状況調査＜養護者による障害者虐待＞</a:t>
            </a:r>
          </a:p>
        </p:txBody>
      </p:sp>
      <p:sp>
        <p:nvSpPr>
          <p:cNvPr id="13" name="角丸四角形 12"/>
          <p:cNvSpPr/>
          <p:nvPr/>
        </p:nvSpPr>
        <p:spPr>
          <a:xfrm>
            <a:off x="0" y="600905"/>
            <a:ext cx="1407453" cy="3356696"/>
          </a:xfrm>
          <a:prstGeom prst="roundRect">
            <a:avLst/>
          </a:prstGeom>
          <a:solidFill>
            <a:schemeClr val="tx2">
              <a:lumMod val="20000"/>
              <a:lumOff val="80000"/>
            </a:schemeClr>
          </a:solidFill>
          <a:ln w="25400">
            <a:solidFill>
              <a:schemeClr val="accent1">
                <a:shade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vert="horz" lIns="65676" tIns="32838" rIns="65676" bIns="32838" rtlCol="0" anchor="t" anchorCtr="0"/>
          <a:lstStyle/>
          <a:p>
            <a:pPr algn="ctr" defTabSz="919465"/>
            <a:endParaRPr lang="en-US" altLang="ja-JP" sz="1100" b="1" dirty="0">
              <a:solidFill>
                <a:srgbClr val="4F81BD">
                  <a:lumMod val="75000"/>
                </a:srgbClr>
              </a:solidFill>
              <a:latin typeface="メイリオ" pitchFamily="50" charset="-128"/>
              <a:ea typeface="メイリオ" pitchFamily="50" charset="-128"/>
              <a:cs typeface="メイリオ" pitchFamily="50" charset="-128"/>
            </a:endParaRPr>
          </a:p>
          <a:p>
            <a:pPr algn="ctr" defTabSz="919465"/>
            <a:r>
              <a:rPr lang="ja-JP" altLang="en-US" sz="1400" b="1" dirty="0" smtClean="0">
                <a:solidFill>
                  <a:srgbClr val="4F81BD">
                    <a:lumMod val="75000"/>
                  </a:srgbClr>
                </a:solidFill>
                <a:latin typeface="メイリオ" pitchFamily="50" charset="-128"/>
                <a:ea typeface="メイリオ" pitchFamily="50" charset="-128"/>
                <a:cs typeface="メイリオ" pitchFamily="50" charset="-128"/>
              </a:rPr>
              <a:t>相談</a:t>
            </a:r>
            <a:endParaRPr lang="en-US" altLang="ja-JP" sz="1400" b="1" dirty="0">
              <a:solidFill>
                <a:srgbClr val="4F81BD">
                  <a:lumMod val="75000"/>
                </a:srgbClr>
              </a:solidFill>
              <a:latin typeface="メイリオ" pitchFamily="50" charset="-128"/>
              <a:ea typeface="メイリオ" pitchFamily="50" charset="-128"/>
              <a:cs typeface="メイリオ" pitchFamily="50" charset="-128"/>
            </a:endParaRPr>
          </a:p>
          <a:p>
            <a:pPr algn="ctr" defTabSz="919465"/>
            <a:r>
              <a:rPr lang="ja-JP" altLang="en-US" sz="1400" b="1" dirty="0">
                <a:solidFill>
                  <a:srgbClr val="4F81BD">
                    <a:lumMod val="75000"/>
                  </a:srgbClr>
                </a:solidFill>
                <a:latin typeface="メイリオ" pitchFamily="50" charset="-128"/>
                <a:ea typeface="メイリオ" pitchFamily="50" charset="-128"/>
                <a:cs typeface="メイリオ" pitchFamily="50" charset="-128"/>
              </a:rPr>
              <a:t>通報</a:t>
            </a:r>
            <a:r>
              <a:rPr lang="ja-JP" altLang="en-US" sz="1100" b="1" dirty="0" smtClean="0">
                <a:solidFill>
                  <a:srgbClr val="4F81BD">
                    <a:lumMod val="75000"/>
                  </a:srgbClr>
                </a:solidFill>
                <a:latin typeface="メイリオ" pitchFamily="50" charset="-128"/>
                <a:ea typeface="メイリオ" pitchFamily="50" charset="-128"/>
                <a:cs typeface="メイリオ" pitchFamily="50" charset="-128"/>
              </a:rPr>
              <a:t>　</a:t>
            </a:r>
            <a:endParaRPr lang="ja-JP" altLang="en-US" sz="1100" b="1" dirty="0">
              <a:solidFill>
                <a:srgbClr val="4F81BD">
                  <a:lumMod val="75000"/>
                </a:srgbClr>
              </a:solidFill>
              <a:latin typeface="メイリオ" pitchFamily="50" charset="-128"/>
              <a:ea typeface="メイリオ" pitchFamily="50" charset="-128"/>
              <a:cs typeface="メイリオ" pitchFamily="50" charset="-128"/>
            </a:endParaRPr>
          </a:p>
        </p:txBody>
      </p:sp>
      <p:sp>
        <p:nvSpPr>
          <p:cNvPr id="14" name="円/楕円 13"/>
          <p:cNvSpPr/>
          <p:nvPr/>
        </p:nvSpPr>
        <p:spPr>
          <a:xfrm>
            <a:off x="328899" y="1441837"/>
            <a:ext cx="868202" cy="30965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676" tIns="32838" rIns="65676" bIns="32838" numCol="1" spcCol="0" rtlCol="0" fromWordArt="0" anchor="ctr" anchorCtr="0" forceAA="0" compatLnSpc="1">
            <a:prstTxWarp prst="textNoShape">
              <a:avLst/>
            </a:prstTxWarp>
            <a:spAutoFit/>
          </a:bodyPr>
          <a:lstStyle/>
          <a:p>
            <a:pPr algn="ctr" defTabSz="919465"/>
            <a:r>
              <a:rPr lang="en-US" altLang="ja-JP" sz="1000" b="1" dirty="0">
                <a:solidFill>
                  <a:prstClr val="black"/>
                </a:solidFill>
                <a:latin typeface="ＭＳ Ｐゴシック"/>
              </a:rPr>
              <a:t>3,260</a:t>
            </a:r>
            <a:r>
              <a:rPr lang="ja-JP" altLang="en-US" sz="1000" b="1" dirty="0" smtClean="0">
                <a:solidFill>
                  <a:prstClr val="black"/>
                </a:solidFill>
                <a:latin typeface="ＭＳ Ｐゴシック"/>
              </a:rPr>
              <a:t>件</a:t>
            </a:r>
            <a:endParaRPr lang="ja-JP" altLang="en-US" sz="1000" b="1" dirty="0">
              <a:solidFill>
                <a:prstClr val="black"/>
              </a:solidFill>
              <a:latin typeface="ＭＳ Ｐゴシック"/>
            </a:endParaRPr>
          </a:p>
        </p:txBody>
      </p:sp>
      <p:sp>
        <p:nvSpPr>
          <p:cNvPr id="15" name="大かっこ 14"/>
          <p:cNvSpPr/>
          <p:nvPr/>
        </p:nvSpPr>
        <p:spPr>
          <a:xfrm>
            <a:off x="328899" y="1865653"/>
            <a:ext cx="868202" cy="263874"/>
          </a:xfrm>
          <a:prstGeom prst="bracketPair">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lIns="65676" tIns="32838" rIns="65676" bIns="32838" spcCol="0" rtlCol="0" anchor="ctr"/>
          <a:lstStyle/>
          <a:p>
            <a:pPr algn="ctr" defTabSz="919465"/>
            <a:r>
              <a:rPr lang="ja-JP" altLang="en-US" sz="1000" b="1" dirty="0">
                <a:solidFill>
                  <a:srgbClr val="1F497D">
                    <a:lumMod val="50000"/>
                  </a:srgbClr>
                </a:solidFill>
              </a:rPr>
              <a:t>主な</a:t>
            </a:r>
            <a:r>
              <a:rPr lang="ja-JP" altLang="en-US" sz="1000" b="1" dirty="0" smtClean="0">
                <a:solidFill>
                  <a:srgbClr val="1F497D">
                    <a:lumMod val="50000"/>
                  </a:srgbClr>
                </a:solidFill>
              </a:rPr>
              <a:t>通報</a:t>
            </a:r>
            <a:endParaRPr lang="en-US" altLang="ja-JP" sz="1000" b="1" dirty="0" smtClean="0">
              <a:solidFill>
                <a:srgbClr val="1F497D">
                  <a:lumMod val="50000"/>
                </a:srgbClr>
              </a:solidFill>
            </a:endParaRPr>
          </a:p>
          <a:p>
            <a:pPr algn="ctr" defTabSz="919465"/>
            <a:r>
              <a:rPr lang="ja-JP" altLang="en-US" sz="1000" b="1" dirty="0" smtClean="0">
                <a:solidFill>
                  <a:srgbClr val="1F497D">
                    <a:lumMod val="50000"/>
                  </a:srgbClr>
                </a:solidFill>
              </a:rPr>
              <a:t>届出者</a:t>
            </a:r>
            <a:r>
              <a:rPr lang="ja-JP" altLang="en-US" sz="1000" b="1" dirty="0">
                <a:solidFill>
                  <a:srgbClr val="1F497D">
                    <a:lumMod val="50000"/>
                  </a:srgbClr>
                </a:solidFill>
              </a:rPr>
              <a:t>内訳</a:t>
            </a:r>
            <a:endParaRPr lang="ja-JP" altLang="en-US" b="1" dirty="0">
              <a:solidFill>
                <a:srgbClr val="1F497D">
                  <a:lumMod val="50000"/>
                </a:srgbClr>
              </a:solidFill>
            </a:endParaRPr>
          </a:p>
        </p:txBody>
      </p:sp>
      <p:sp>
        <p:nvSpPr>
          <p:cNvPr id="16" name="正方形/長方形 15"/>
          <p:cNvSpPr/>
          <p:nvPr/>
        </p:nvSpPr>
        <p:spPr>
          <a:xfrm>
            <a:off x="72661" y="2318940"/>
            <a:ext cx="1317705" cy="1441820"/>
          </a:xfrm>
          <a:prstGeom prst="rect">
            <a:avLst/>
          </a:prstGeom>
          <a:solidFill>
            <a:schemeClr val="tx2">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9465">
              <a:lnSpc>
                <a:spcPts val="1200"/>
              </a:lnSpc>
            </a:pPr>
            <a:r>
              <a:rPr lang="ja-JP" altLang="en-US" sz="900" dirty="0">
                <a:solidFill>
                  <a:prstClr val="black"/>
                </a:solidFill>
                <a:latin typeface="ＭＳ Ｐゴシック"/>
              </a:rPr>
              <a:t>●相談支援</a:t>
            </a:r>
            <a:r>
              <a:rPr lang="ja-JP" altLang="en-US" sz="900" dirty="0" smtClean="0">
                <a:solidFill>
                  <a:prstClr val="black"/>
                </a:solidFill>
                <a:latin typeface="ＭＳ Ｐゴシック"/>
              </a:rPr>
              <a:t>専門員・</a:t>
            </a:r>
            <a:endParaRPr lang="en-US" altLang="ja-JP" sz="900" dirty="0" smtClean="0">
              <a:solidFill>
                <a:prstClr val="black"/>
              </a:solidFill>
              <a:latin typeface="ＭＳ Ｐゴシック"/>
            </a:endParaRPr>
          </a:p>
          <a:p>
            <a:pPr defTabSz="919465">
              <a:lnSpc>
                <a:spcPts val="1200"/>
              </a:lnSpc>
            </a:pPr>
            <a:r>
              <a:rPr lang="ja-JP" altLang="en-US" sz="900" dirty="0">
                <a:solidFill>
                  <a:prstClr val="black"/>
                </a:solidFill>
                <a:latin typeface="ＭＳ Ｐゴシック"/>
              </a:rPr>
              <a:t>　</a:t>
            </a:r>
            <a:r>
              <a:rPr lang="ja-JP" altLang="en-US" sz="900" dirty="0" smtClean="0">
                <a:solidFill>
                  <a:prstClr val="black"/>
                </a:solidFill>
                <a:latin typeface="ＭＳ Ｐゴシック"/>
              </a:rPr>
              <a:t>障害者福祉</a:t>
            </a:r>
            <a:r>
              <a:rPr lang="ja-JP" altLang="en-US" sz="900" dirty="0">
                <a:solidFill>
                  <a:prstClr val="black"/>
                </a:solidFill>
                <a:latin typeface="ＭＳ Ｐゴシック"/>
              </a:rPr>
              <a:t>施設</a:t>
            </a:r>
            <a:r>
              <a:rPr lang="ja-JP" altLang="en-US" sz="900" dirty="0" smtClean="0">
                <a:solidFill>
                  <a:prstClr val="black"/>
                </a:solidFill>
                <a:latin typeface="ＭＳ Ｐゴシック"/>
              </a:rPr>
              <a:t>従事　</a:t>
            </a:r>
            <a:endParaRPr lang="en-US" altLang="ja-JP" sz="900" dirty="0" smtClean="0">
              <a:solidFill>
                <a:prstClr val="black"/>
              </a:solidFill>
              <a:latin typeface="ＭＳ Ｐゴシック"/>
            </a:endParaRPr>
          </a:p>
          <a:p>
            <a:pPr defTabSz="919465">
              <a:lnSpc>
                <a:spcPts val="1200"/>
              </a:lnSpc>
            </a:pPr>
            <a:r>
              <a:rPr lang="ja-JP" altLang="en-US" sz="900" dirty="0">
                <a:solidFill>
                  <a:prstClr val="black"/>
                </a:solidFill>
                <a:latin typeface="ＭＳ Ｐゴシック"/>
              </a:rPr>
              <a:t>　</a:t>
            </a:r>
            <a:r>
              <a:rPr lang="ja-JP" altLang="en-US" sz="900" smtClean="0">
                <a:solidFill>
                  <a:prstClr val="black"/>
                </a:solidFill>
                <a:latin typeface="ＭＳ Ｐゴシック"/>
              </a:rPr>
              <a:t>者等</a:t>
            </a:r>
            <a:r>
              <a:rPr lang="ja-JP" altLang="en-US" sz="900" dirty="0" smtClean="0">
                <a:solidFill>
                  <a:prstClr val="black"/>
                </a:solidFill>
                <a:latin typeface="ＭＳ Ｐゴシック"/>
              </a:rPr>
              <a:t>　　　　　 </a:t>
            </a:r>
            <a:r>
              <a:rPr lang="en-US" altLang="ja-JP" sz="900" dirty="0" smtClean="0">
                <a:solidFill>
                  <a:prstClr val="black"/>
                </a:solidFill>
                <a:latin typeface="ＭＳ Ｐゴシック"/>
              </a:rPr>
              <a:t>(27.4%)</a:t>
            </a:r>
            <a:r>
              <a:rPr lang="ja-JP" altLang="en-US" sz="900" dirty="0">
                <a:solidFill>
                  <a:prstClr val="black"/>
                </a:solidFill>
                <a:latin typeface="ＭＳ Ｐゴシック"/>
              </a:rPr>
              <a:t>　</a:t>
            </a:r>
            <a:endParaRPr lang="en-US" altLang="ja-JP" sz="900" dirty="0" smtClean="0">
              <a:solidFill>
                <a:prstClr val="black"/>
              </a:solidFill>
              <a:latin typeface="ＭＳ Ｐゴシック"/>
            </a:endParaRPr>
          </a:p>
          <a:p>
            <a:pPr defTabSz="919465">
              <a:lnSpc>
                <a:spcPts val="1200"/>
              </a:lnSpc>
            </a:pPr>
            <a:r>
              <a:rPr lang="ja-JP" altLang="en-US" sz="900" dirty="0" smtClean="0">
                <a:solidFill>
                  <a:prstClr val="black"/>
                </a:solidFill>
                <a:latin typeface="ＭＳ Ｐゴシック"/>
              </a:rPr>
              <a:t>●</a:t>
            </a:r>
            <a:r>
              <a:rPr lang="ja-JP" altLang="en-US" sz="900" dirty="0">
                <a:solidFill>
                  <a:prstClr val="black"/>
                </a:solidFill>
                <a:latin typeface="ＭＳ Ｐゴシック"/>
              </a:rPr>
              <a:t>本人による届出　</a:t>
            </a:r>
            <a:r>
              <a:rPr lang="ja-JP" altLang="en-US" sz="900" dirty="0" smtClean="0">
                <a:solidFill>
                  <a:prstClr val="black"/>
                </a:solidFill>
                <a:latin typeface="ＭＳ Ｐゴシック"/>
              </a:rPr>
              <a:t>　</a:t>
            </a:r>
            <a:endParaRPr lang="en-US" altLang="ja-JP" sz="900" dirty="0" smtClean="0">
              <a:solidFill>
                <a:prstClr val="black"/>
              </a:solidFill>
              <a:latin typeface="ＭＳ Ｐゴシック"/>
            </a:endParaRPr>
          </a:p>
          <a:p>
            <a:pPr defTabSz="919465">
              <a:lnSpc>
                <a:spcPts val="1200"/>
              </a:lnSpc>
            </a:pPr>
            <a:r>
              <a:rPr lang="ja-JP" altLang="en-US" sz="900" dirty="0">
                <a:solidFill>
                  <a:prstClr val="black"/>
                </a:solidFill>
                <a:latin typeface="ＭＳ Ｐゴシック"/>
              </a:rPr>
              <a:t>　</a:t>
            </a:r>
            <a:r>
              <a:rPr lang="ja-JP" altLang="en-US" sz="900" dirty="0" smtClean="0">
                <a:solidFill>
                  <a:prstClr val="black"/>
                </a:solidFill>
                <a:latin typeface="ＭＳ Ｐゴシック"/>
              </a:rPr>
              <a:t>　　　　　　　　 </a:t>
            </a:r>
            <a:r>
              <a:rPr lang="en-US" altLang="ja-JP" sz="900" dirty="0" smtClean="0">
                <a:solidFill>
                  <a:prstClr val="black"/>
                </a:solidFill>
                <a:latin typeface="ＭＳ Ｐゴシック"/>
              </a:rPr>
              <a:t>(27.1%)</a:t>
            </a:r>
            <a:endParaRPr lang="ja-JP" altLang="en-US" sz="900" dirty="0">
              <a:solidFill>
                <a:prstClr val="black"/>
              </a:solidFill>
              <a:latin typeface="ＭＳ Ｐゴシック"/>
            </a:endParaRPr>
          </a:p>
          <a:p>
            <a:pPr defTabSz="919465">
              <a:lnSpc>
                <a:spcPts val="1200"/>
              </a:lnSpc>
            </a:pPr>
            <a:r>
              <a:rPr lang="ja-JP" altLang="en-US" sz="900" dirty="0">
                <a:solidFill>
                  <a:prstClr val="black"/>
                </a:solidFill>
                <a:latin typeface="ＭＳ Ｐゴシック"/>
              </a:rPr>
              <a:t>●警察　</a:t>
            </a:r>
            <a:r>
              <a:rPr lang="ja-JP" altLang="en-US" sz="900" dirty="0" smtClean="0">
                <a:solidFill>
                  <a:prstClr val="black"/>
                </a:solidFill>
                <a:latin typeface="ＭＳ Ｐゴシック"/>
              </a:rPr>
              <a:t>　　　　</a:t>
            </a:r>
            <a:r>
              <a:rPr lang="en-US" altLang="ja-JP" sz="900" dirty="0" smtClean="0">
                <a:solidFill>
                  <a:prstClr val="black"/>
                </a:solidFill>
                <a:latin typeface="ＭＳ Ｐゴシック"/>
              </a:rPr>
              <a:t>(10.9%)</a:t>
            </a:r>
            <a:endParaRPr lang="en-US" altLang="ja-JP" sz="900" dirty="0">
              <a:solidFill>
                <a:prstClr val="black"/>
              </a:solidFill>
              <a:latin typeface="ＭＳ Ｐゴシック"/>
            </a:endParaRPr>
          </a:p>
          <a:p>
            <a:pPr defTabSz="919465">
              <a:lnSpc>
                <a:spcPts val="1200"/>
              </a:lnSpc>
            </a:pPr>
            <a:r>
              <a:rPr lang="ja-JP" altLang="en-US" sz="900" dirty="0" smtClean="0">
                <a:solidFill>
                  <a:prstClr val="black"/>
                </a:solidFill>
                <a:latin typeface="ＭＳ Ｐゴシック"/>
              </a:rPr>
              <a:t>●家族</a:t>
            </a:r>
            <a:r>
              <a:rPr lang="ja-JP" altLang="en-US" sz="900" dirty="0">
                <a:solidFill>
                  <a:prstClr val="black"/>
                </a:solidFill>
                <a:latin typeface="ＭＳ Ｐゴシック"/>
              </a:rPr>
              <a:t>・親族　 </a:t>
            </a:r>
            <a:r>
              <a:rPr lang="ja-JP" altLang="en-US" sz="900" dirty="0" smtClean="0">
                <a:solidFill>
                  <a:prstClr val="black"/>
                </a:solidFill>
                <a:latin typeface="ＭＳ Ｐゴシック"/>
              </a:rPr>
              <a:t> </a:t>
            </a:r>
            <a:r>
              <a:rPr lang="en-US" altLang="ja-JP" sz="900" dirty="0" smtClean="0">
                <a:solidFill>
                  <a:prstClr val="black"/>
                </a:solidFill>
                <a:latin typeface="ＭＳ Ｐゴシック"/>
              </a:rPr>
              <a:t>(8.6%)</a:t>
            </a:r>
          </a:p>
          <a:p>
            <a:pPr defTabSz="919465">
              <a:lnSpc>
                <a:spcPts val="1200"/>
              </a:lnSpc>
            </a:pPr>
            <a:r>
              <a:rPr lang="ja-JP" altLang="en-US" sz="900" dirty="0" smtClean="0">
                <a:solidFill>
                  <a:prstClr val="black"/>
                </a:solidFill>
                <a:latin typeface="ＭＳ Ｐゴシック"/>
              </a:rPr>
              <a:t>●</a:t>
            </a:r>
            <a:r>
              <a:rPr lang="ja-JP" altLang="en-US" sz="900" dirty="0">
                <a:solidFill>
                  <a:prstClr val="black"/>
                </a:solidFill>
                <a:latin typeface="ＭＳ Ｐゴシック"/>
              </a:rPr>
              <a:t>近隣住民・知人　</a:t>
            </a:r>
            <a:endParaRPr lang="en-US" altLang="ja-JP" sz="900" dirty="0" smtClean="0">
              <a:solidFill>
                <a:prstClr val="black"/>
              </a:solidFill>
              <a:latin typeface="ＭＳ Ｐゴシック"/>
            </a:endParaRPr>
          </a:p>
          <a:p>
            <a:pPr defTabSz="919465">
              <a:lnSpc>
                <a:spcPts val="1200"/>
              </a:lnSpc>
            </a:pPr>
            <a:r>
              <a:rPr lang="ja-JP" altLang="en-US" sz="900" dirty="0">
                <a:solidFill>
                  <a:prstClr val="black"/>
                </a:solidFill>
                <a:latin typeface="ＭＳ Ｐゴシック"/>
              </a:rPr>
              <a:t>　</a:t>
            </a:r>
            <a:r>
              <a:rPr lang="ja-JP" altLang="en-US" sz="900" dirty="0" smtClean="0">
                <a:solidFill>
                  <a:prstClr val="black"/>
                </a:solidFill>
                <a:latin typeface="ＭＳ Ｐゴシック"/>
              </a:rPr>
              <a:t>　　　　　　　　  </a:t>
            </a:r>
            <a:r>
              <a:rPr lang="en-US" altLang="ja-JP" sz="900" dirty="0" smtClean="0">
                <a:solidFill>
                  <a:prstClr val="black"/>
                </a:solidFill>
                <a:latin typeface="ＭＳ Ｐゴシック"/>
              </a:rPr>
              <a:t>(5.3%)</a:t>
            </a:r>
            <a:r>
              <a:rPr lang="ja-JP" altLang="en-US" sz="900" dirty="0">
                <a:solidFill>
                  <a:prstClr val="black"/>
                </a:solidFill>
                <a:latin typeface="ＭＳ Ｐゴシック"/>
              </a:rPr>
              <a:t>　</a:t>
            </a:r>
            <a:r>
              <a:rPr lang="ja-JP" altLang="en-US" sz="1000" dirty="0">
                <a:solidFill>
                  <a:prstClr val="black"/>
                </a:solidFill>
                <a:latin typeface="ＭＳ Ｐゴシック"/>
              </a:rPr>
              <a:t>　　　　</a:t>
            </a:r>
          </a:p>
        </p:txBody>
      </p:sp>
      <p:sp>
        <p:nvSpPr>
          <p:cNvPr id="17" name="角丸四角形 16"/>
          <p:cNvSpPr/>
          <p:nvPr/>
        </p:nvSpPr>
        <p:spPr>
          <a:xfrm>
            <a:off x="1598088" y="591181"/>
            <a:ext cx="1252820" cy="304809"/>
          </a:xfrm>
          <a:prstGeom prst="roundRect">
            <a:avLst/>
          </a:prstGeom>
        </p:spPr>
        <p:style>
          <a:lnRef idx="0">
            <a:schemeClr val="accent1"/>
          </a:lnRef>
          <a:fillRef idx="3">
            <a:schemeClr val="accent1"/>
          </a:fillRef>
          <a:effectRef idx="3">
            <a:schemeClr val="accent1"/>
          </a:effectRef>
          <a:fontRef idx="minor">
            <a:schemeClr val="lt1"/>
          </a:fontRef>
        </p:style>
        <p:txBody>
          <a:bodyPr lIns="65676" tIns="32838" rIns="65676" bIns="32838" rtlCol="0" anchor="ctr"/>
          <a:lstStyle/>
          <a:p>
            <a:pPr algn="ctr" defTabSz="919465"/>
            <a:r>
              <a:rPr lang="ja-JP" altLang="en-US" sz="1500" b="1" dirty="0">
                <a:solidFill>
                  <a:prstClr val="white"/>
                </a:solidFill>
                <a:latin typeface="ＭＳ Ｐゴシック"/>
              </a:rPr>
              <a:t>都道府県</a:t>
            </a:r>
            <a:endParaRPr lang="en-US" altLang="ja-JP" sz="1500" b="1" dirty="0">
              <a:solidFill>
                <a:prstClr val="white"/>
              </a:solidFill>
              <a:latin typeface="ＭＳ Ｐゴシック"/>
            </a:endParaRPr>
          </a:p>
        </p:txBody>
      </p:sp>
      <p:sp>
        <p:nvSpPr>
          <p:cNvPr id="18" name="角丸四角形 17"/>
          <p:cNvSpPr/>
          <p:nvPr/>
        </p:nvSpPr>
        <p:spPr>
          <a:xfrm>
            <a:off x="2089816" y="1021001"/>
            <a:ext cx="713511" cy="779159"/>
          </a:xfrm>
          <a:prstGeom prst="roundRect">
            <a:avLst/>
          </a:prstGeom>
          <a:solidFill>
            <a:srgbClr val="FFFFFF"/>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ctr"/>
          <a:lstStyle/>
          <a:p>
            <a:pPr defTabSz="656760">
              <a:lnSpc>
                <a:spcPts val="1100"/>
              </a:lnSpc>
              <a:defRPr/>
            </a:pPr>
            <a:r>
              <a:rPr kumimoji="0" lang="ja-JP" altLang="en-US" sz="1000" kern="0" dirty="0">
                <a:solidFill>
                  <a:prstClr val="black"/>
                </a:solidFill>
                <a:latin typeface="ＭＳ Ｐゴシック"/>
                <a:cs typeface="メイリオ" pitchFamily="50" charset="-128"/>
              </a:rPr>
              <a:t>明らかに</a:t>
            </a:r>
            <a:r>
              <a:rPr kumimoji="0" lang="ja-JP" altLang="en-US" sz="1000" kern="0" dirty="0" smtClean="0">
                <a:solidFill>
                  <a:prstClr val="black"/>
                </a:solidFill>
                <a:latin typeface="ＭＳ Ｐゴシック"/>
                <a:cs typeface="メイリオ" pitchFamily="50" charset="-128"/>
              </a:rPr>
              <a:t>虐待でないと判断した事例</a:t>
            </a:r>
            <a:r>
              <a:rPr kumimoji="0" lang="ja-JP" altLang="en-US" sz="1000" b="1" kern="0" dirty="0" smtClean="0">
                <a:solidFill>
                  <a:prstClr val="black"/>
                </a:solidFill>
                <a:latin typeface="ＭＳ Ｐゴシック"/>
                <a:cs typeface="メイリオ" pitchFamily="50" charset="-128"/>
              </a:rPr>
              <a:t>　　　　</a:t>
            </a:r>
            <a:endParaRPr kumimoji="0" lang="en-US" altLang="ja-JP" sz="1000" b="1" kern="0" dirty="0" smtClean="0">
              <a:solidFill>
                <a:prstClr val="black"/>
              </a:solidFill>
              <a:latin typeface="ＭＳ Ｐゴシック"/>
              <a:cs typeface="メイリオ" pitchFamily="50" charset="-128"/>
            </a:endParaRPr>
          </a:p>
          <a:p>
            <a:pPr defTabSz="656760">
              <a:lnSpc>
                <a:spcPts val="1100"/>
              </a:lnSpc>
              <a:defRPr/>
            </a:pPr>
            <a:r>
              <a:rPr kumimoji="0" lang="ja-JP" altLang="en-US" sz="1000" b="1" kern="0" dirty="0">
                <a:solidFill>
                  <a:prstClr val="black"/>
                </a:solidFill>
                <a:latin typeface="ＭＳ Ｐゴシック"/>
                <a:cs typeface="メイリオ" pitchFamily="50" charset="-128"/>
              </a:rPr>
              <a:t>　</a:t>
            </a:r>
            <a:r>
              <a:rPr kumimoji="0" lang="ja-JP" altLang="en-US" sz="1000" b="1" kern="0" dirty="0" smtClean="0">
                <a:solidFill>
                  <a:prstClr val="black"/>
                </a:solidFill>
                <a:latin typeface="ＭＳ Ｐゴシック"/>
                <a:cs typeface="メイリオ" pitchFamily="50" charset="-128"/>
              </a:rPr>
              <a:t>　</a:t>
            </a:r>
            <a:r>
              <a:rPr kumimoji="0" lang="en-US" altLang="ja-JP" sz="1000" b="1" kern="0" dirty="0" smtClean="0">
                <a:solidFill>
                  <a:prstClr val="black"/>
                </a:solidFill>
                <a:latin typeface="ＭＳ Ｐゴシック"/>
                <a:cs typeface="メイリオ" pitchFamily="50" charset="-128"/>
              </a:rPr>
              <a:t>76</a:t>
            </a:r>
            <a:r>
              <a:rPr kumimoji="0" lang="ja-JP" altLang="en-US" sz="1000" b="1" kern="0" dirty="0" smtClean="0">
                <a:solidFill>
                  <a:prstClr val="black"/>
                </a:solidFill>
                <a:latin typeface="ＭＳ Ｐゴシック"/>
                <a:cs typeface="メイリオ" pitchFamily="50" charset="-128"/>
              </a:rPr>
              <a:t>件</a:t>
            </a:r>
            <a:r>
              <a:rPr kumimoji="0" lang="ja-JP" altLang="en-US" sz="1300" kern="0" dirty="0">
                <a:solidFill>
                  <a:prstClr val="black"/>
                </a:solidFill>
                <a:latin typeface="ＭＳ Ｐゴシック"/>
                <a:cs typeface="メイリオ" pitchFamily="50" charset="-128"/>
              </a:rPr>
              <a:t>　</a:t>
            </a:r>
            <a:endParaRPr kumimoji="0" lang="en-US" altLang="ja-JP" sz="1300" kern="0" dirty="0">
              <a:solidFill>
                <a:prstClr val="black"/>
              </a:solidFill>
              <a:latin typeface="ＭＳ Ｐゴシック"/>
              <a:cs typeface="メイリオ" pitchFamily="50" charset="-128"/>
            </a:endParaRPr>
          </a:p>
        </p:txBody>
      </p:sp>
      <p:sp>
        <p:nvSpPr>
          <p:cNvPr id="19" name="角丸四角形 18"/>
          <p:cNvSpPr/>
          <p:nvPr/>
        </p:nvSpPr>
        <p:spPr>
          <a:xfrm>
            <a:off x="1658190" y="1865652"/>
            <a:ext cx="1132617" cy="466995"/>
          </a:xfrm>
          <a:prstGeom prst="roundRect">
            <a:avLst/>
          </a:prstGeom>
          <a:solidFill>
            <a:srgbClr val="FFFFFF"/>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ctr"/>
          <a:lstStyle/>
          <a:p>
            <a:pPr defTabSz="656760">
              <a:lnSpc>
                <a:spcPts val="1100"/>
              </a:lnSpc>
              <a:defRPr/>
            </a:pPr>
            <a:r>
              <a:rPr kumimoji="0" lang="ja-JP" altLang="en-US" sz="1050" kern="0" dirty="0" smtClean="0">
                <a:solidFill>
                  <a:prstClr val="black"/>
                </a:solidFill>
                <a:latin typeface="ＭＳ Ｐゴシック"/>
                <a:cs typeface="メイリオ" pitchFamily="50" charset="-128"/>
              </a:rPr>
              <a:t>市区町村に連絡した事例　</a:t>
            </a:r>
            <a:r>
              <a:rPr kumimoji="0" lang="en-US" altLang="ja-JP" sz="1050" b="1" kern="0" dirty="0" smtClean="0">
                <a:solidFill>
                  <a:prstClr val="black"/>
                </a:solidFill>
                <a:latin typeface="ＭＳ Ｐゴシック"/>
                <a:cs typeface="メイリオ" pitchFamily="50" charset="-128"/>
              </a:rPr>
              <a:t>29</a:t>
            </a:r>
            <a:r>
              <a:rPr kumimoji="0" lang="ja-JP" altLang="en-US" sz="1000" b="1" kern="0" dirty="0" smtClean="0">
                <a:solidFill>
                  <a:prstClr val="black"/>
                </a:solidFill>
                <a:latin typeface="ＭＳ Ｐゴシック"/>
                <a:cs typeface="メイリオ" pitchFamily="50" charset="-128"/>
              </a:rPr>
              <a:t>件</a:t>
            </a:r>
            <a:r>
              <a:rPr kumimoji="0" lang="ja-JP" altLang="en-US" sz="1050" kern="0" dirty="0" smtClean="0">
                <a:solidFill>
                  <a:prstClr val="black"/>
                </a:solidFill>
                <a:latin typeface="ＭＳ Ｐゴシック"/>
                <a:cs typeface="メイリオ" pitchFamily="50" charset="-128"/>
              </a:rPr>
              <a:t>　</a:t>
            </a:r>
            <a:endParaRPr kumimoji="0" lang="en-US" altLang="ja-JP" sz="1050" kern="0" dirty="0">
              <a:solidFill>
                <a:prstClr val="black"/>
              </a:solidFill>
              <a:latin typeface="ＭＳ Ｐゴシック"/>
              <a:cs typeface="メイリオ" pitchFamily="50" charset="-128"/>
            </a:endParaRPr>
          </a:p>
        </p:txBody>
      </p:sp>
      <p:sp>
        <p:nvSpPr>
          <p:cNvPr id="20" name="右矢印 19"/>
          <p:cNvSpPr/>
          <p:nvPr/>
        </p:nvSpPr>
        <p:spPr>
          <a:xfrm>
            <a:off x="1407453" y="1034953"/>
            <a:ext cx="682363" cy="389808"/>
          </a:xfrm>
          <a:prstGeom prst="rightArrow">
            <a:avLst>
              <a:gd name="adj1" fmla="val 50000"/>
              <a:gd name="adj2" fmla="val 37814"/>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06" tIns="32653" rIns="65306" bIns="32653" numCol="1" spcCol="0" rtlCol="0" fromWordArt="0" anchor="ctr" anchorCtr="0" forceAA="0" compatLnSpc="1">
            <a:prstTxWarp prst="textNoShape">
              <a:avLst/>
            </a:prstTxWarp>
            <a:noAutofit/>
          </a:bodyPr>
          <a:lstStyle/>
          <a:p>
            <a:pPr algn="ctr" defTabSz="919465"/>
            <a:r>
              <a:rPr lang="en-US" altLang="ja-JP" sz="1000" b="1" dirty="0">
                <a:solidFill>
                  <a:prstClr val="white"/>
                </a:solidFill>
                <a:latin typeface="ＭＳ Ｐゴシック"/>
              </a:rPr>
              <a:t>105</a:t>
            </a:r>
            <a:r>
              <a:rPr lang="ja-JP" altLang="en-US" sz="1000" b="1" dirty="0" smtClean="0">
                <a:solidFill>
                  <a:prstClr val="white"/>
                </a:solidFill>
                <a:latin typeface="ＭＳ Ｐゴシック"/>
              </a:rPr>
              <a:t>件</a:t>
            </a:r>
            <a:endParaRPr lang="ja-JP" altLang="en-US" sz="1000" b="1" dirty="0">
              <a:solidFill>
                <a:prstClr val="white"/>
              </a:solidFill>
              <a:latin typeface="ＭＳ Ｐゴシック"/>
            </a:endParaRPr>
          </a:p>
        </p:txBody>
      </p:sp>
      <p:sp>
        <p:nvSpPr>
          <p:cNvPr id="21" name="角丸四角形 20"/>
          <p:cNvSpPr/>
          <p:nvPr/>
        </p:nvSpPr>
        <p:spPr>
          <a:xfrm>
            <a:off x="3284815" y="1350492"/>
            <a:ext cx="1663850" cy="1076278"/>
          </a:xfrm>
          <a:prstGeom prst="roundRect">
            <a:avLst/>
          </a:prstGeom>
          <a:solidFill>
            <a:srgbClr val="FFFFFF"/>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ctr"/>
          <a:lstStyle/>
          <a:p>
            <a:pPr defTabSz="656760">
              <a:lnSpc>
                <a:spcPts val="939"/>
              </a:lnSpc>
              <a:defRPr/>
            </a:pPr>
            <a:r>
              <a:rPr kumimoji="0" lang="ja-JP" altLang="en-US" sz="1300" kern="0" dirty="0">
                <a:solidFill>
                  <a:prstClr val="black"/>
                </a:solidFill>
                <a:latin typeface="ＭＳ Ｐゴシック"/>
                <a:cs typeface="メイリオ" pitchFamily="50" charset="-128"/>
              </a:rPr>
              <a:t>　</a:t>
            </a:r>
            <a:endParaRPr kumimoji="0" lang="en-US" altLang="ja-JP" sz="1300" kern="0" dirty="0">
              <a:solidFill>
                <a:prstClr val="black"/>
              </a:solidFill>
              <a:latin typeface="ＭＳ Ｐゴシック"/>
              <a:cs typeface="メイリオ" pitchFamily="50" charset="-128"/>
            </a:endParaRPr>
          </a:p>
          <a:p>
            <a:pPr defTabSz="656760">
              <a:lnSpc>
                <a:spcPts val="1100"/>
              </a:lnSpc>
              <a:defRPr/>
            </a:pPr>
            <a:r>
              <a:rPr kumimoji="0" lang="ja-JP" altLang="en-US" sz="1000" kern="0" dirty="0" smtClean="0">
                <a:solidFill>
                  <a:prstClr val="black"/>
                </a:solidFill>
                <a:latin typeface="ＭＳ Ｐゴシック"/>
                <a:cs typeface="メイリオ" pitchFamily="50" charset="-128"/>
              </a:rPr>
              <a:t> </a:t>
            </a:r>
            <a:endParaRPr kumimoji="0" lang="en-US" altLang="ja-JP" sz="1000" kern="0" dirty="0" smtClean="0">
              <a:solidFill>
                <a:prstClr val="black"/>
              </a:solidFill>
              <a:latin typeface="ＭＳ Ｐゴシック"/>
              <a:cs typeface="メイリオ" pitchFamily="50" charset="-128"/>
            </a:endParaRPr>
          </a:p>
        </p:txBody>
      </p:sp>
      <p:sp>
        <p:nvSpPr>
          <p:cNvPr id="22" name="角丸四角形 21"/>
          <p:cNvSpPr/>
          <p:nvPr/>
        </p:nvSpPr>
        <p:spPr>
          <a:xfrm>
            <a:off x="3284814" y="2509771"/>
            <a:ext cx="1663851" cy="1333990"/>
          </a:xfrm>
          <a:prstGeom prst="roundRect">
            <a:avLst/>
          </a:prstGeom>
          <a:solidFill>
            <a:srgbClr val="FFFFFF"/>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ctr"/>
          <a:lstStyle/>
          <a:p>
            <a:pPr defTabSz="656760">
              <a:lnSpc>
                <a:spcPts val="939"/>
              </a:lnSpc>
              <a:defRPr/>
            </a:pPr>
            <a:endParaRPr kumimoji="0" lang="en-US" altLang="ja-JP" sz="1000" kern="0" dirty="0">
              <a:solidFill>
                <a:prstClr val="black"/>
              </a:solidFill>
              <a:latin typeface="ＭＳ Ｐゴシック"/>
              <a:cs typeface="メイリオ" pitchFamily="50" charset="-128"/>
            </a:endParaRPr>
          </a:p>
        </p:txBody>
      </p:sp>
      <p:sp>
        <p:nvSpPr>
          <p:cNvPr id="23" name="右矢印 22"/>
          <p:cNvSpPr/>
          <p:nvPr/>
        </p:nvSpPr>
        <p:spPr>
          <a:xfrm>
            <a:off x="1407453" y="2820390"/>
            <a:ext cx="1768401" cy="380121"/>
          </a:xfrm>
          <a:prstGeom prst="rightArrow">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06" tIns="32653" rIns="65306" bIns="32653" numCol="1" spcCol="0" rtlCol="0" fromWordArt="0" anchor="ctr" anchorCtr="0" forceAA="0" compatLnSpc="1">
            <a:prstTxWarp prst="textNoShape">
              <a:avLst/>
            </a:prstTxWarp>
            <a:noAutofit/>
          </a:bodyPr>
          <a:lstStyle/>
          <a:p>
            <a:pPr defTabSz="919465"/>
            <a:r>
              <a:rPr lang="ja-JP" altLang="en-US" sz="1000" b="1" dirty="0" smtClean="0">
                <a:solidFill>
                  <a:prstClr val="white"/>
                </a:solidFill>
                <a:latin typeface="ＭＳ Ｐゴシック"/>
              </a:rPr>
              <a:t>　　</a:t>
            </a:r>
            <a:r>
              <a:rPr lang="en-US" altLang="ja-JP" sz="1000" b="1" dirty="0" smtClean="0">
                <a:solidFill>
                  <a:prstClr val="white"/>
                </a:solidFill>
                <a:latin typeface="ＭＳ Ｐゴシック"/>
              </a:rPr>
              <a:t>3,155</a:t>
            </a:r>
            <a:r>
              <a:rPr lang="ja-JP" altLang="en-US" sz="1000" b="1" dirty="0" smtClean="0">
                <a:solidFill>
                  <a:prstClr val="white"/>
                </a:solidFill>
                <a:latin typeface="ＭＳ Ｐゴシック"/>
              </a:rPr>
              <a:t>件　　　　　　</a:t>
            </a:r>
            <a:r>
              <a:rPr lang="en-US" altLang="ja-JP" sz="1000" b="1" dirty="0" smtClean="0">
                <a:solidFill>
                  <a:prstClr val="white"/>
                </a:solidFill>
                <a:latin typeface="ＭＳ Ｐゴシック"/>
              </a:rPr>
              <a:t>3,184</a:t>
            </a:r>
            <a:r>
              <a:rPr lang="ja-JP" altLang="en-US" sz="1000" b="1" dirty="0" smtClean="0">
                <a:solidFill>
                  <a:prstClr val="white"/>
                </a:solidFill>
                <a:latin typeface="ＭＳ Ｐゴシック"/>
              </a:rPr>
              <a:t>件</a:t>
            </a:r>
            <a:endParaRPr lang="ja-JP" altLang="en-US" sz="1000" b="1" dirty="0">
              <a:solidFill>
                <a:prstClr val="white"/>
              </a:solidFill>
              <a:latin typeface="ＭＳ Ｐゴシック"/>
            </a:endParaRPr>
          </a:p>
        </p:txBody>
      </p:sp>
      <p:sp>
        <p:nvSpPr>
          <p:cNvPr id="24" name="右矢印 23"/>
          <p:cNvSpPr/>
          <p:nvPr/>
        </p:nvSpPr>
        <p:spPr>
          <a:xfrm>
            <a:off x="4948665" y="1935038"/>
            <a:ext cx="363247" cy="329366"/>
          </a:xfrm>
          <a:prstGeom prst="rightArrow">
            <a:avLst/>
          </a:prstGeom>
          <a:solidFill>
            <a:srgbClr val="002060"/>
          </a:solid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rtlCol="0" anchor="ctr"/>
          <a:lstStyle/>
          <a:p>
            <a:pPr algn="ctr" defTabSz="919465"/>
            <a:endParaRPr lang="ja-JP" altLang="en-US" sz="1000" b="1" dirty="0">
              <a:solidFill>
                <a:prstClr val="white"/>
              </a:solidFill>
              <a:latin typeface="ＭＳ Ｐゴシック"/>
            </a:endParaRPr>
          </a:p>
        </p:txBody>
      </p:sp>
      <p:sp>
        <p:nvSpPr>
          <p:cNvPr id="25" name="角丸四角形 24"/>
          <p:cNvSpPr/>
          <p:nvPr/>
        </p:nvSpPr>
        <p:spPr>
          <a:xfrm>
            <a:off x="6496541" y="883525"/>
            <a:ext cx="2415614" cy="2274472"/>
          </a:xfrm>
          <a:prstGeom prst="roundRect">
            <a:avLst/>
          </a:prstGeom>
          <a:solidFill>
            <a:srgbClr val="FFFFFF"/>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t" anchorCtr="0"/>
          <a:lstStyle/>
          <a:p>
            <a:pPr defTabSz="656760">
              <a:lnSpc>
                <a:spcPts val="939"/>
              </a:lnSpc>
              <a:defRPr/>
            </a:pPr>
            <a:endParaRPr kumimoji="0" lang="en-US" altLang="ja-JP" sz="1000" kern="0" dirty="0">
              <a:solidFill>
                <a:prstClr val="black"/>
              </a:solidFill>
              <a:latin typeface="ＭＳ Ｐゴシック"/>
              <a:cs typeface="メイリオ" pitchFamily="50" charset="-128"/>
            </a:endParaRPr>
          </a:p>
          <a:p>
            <a:pPr defTabSz="656760">
              <a:lnSpc>
                <a:spcPts val="939"/>
              </a:lnSpc>
              <a:defRPr/>
            </a:pPr>
            <a:endParaRPr kumimoji="0" lang="en-US" altLang="ja-JP" sz="1000" kern="0" dirty="0">
              <a:solidFill>
                <a:prstClr val="black"/>
              </a:solidFill>
              <a:latin typeface="ＭＳ Ｐゴシック"/>
              <a:cs typeface="メイリオ" pitchFamily="50" charset="-128"/>
            </a:endParaRPr>
          </a:p>
          <a:p>
            <a:pPr defTabSz="656760">
              <a:lnSpc>
                <a:spcPts val="939"/>
              </a:lnSpc>
              <a:defRPr/>
            </a:pPr>
            <a:r>
              <a:rPr kumimoji="0" lang="ja-JP" altLang="en-US" sz="1000" kern="0" dirty="0" smtClean="0">
                <a:solidFill>
                  <a:prstClr val="black"/>
                </a:solidFill>
                <a:latin typeface="ＭＳ Ｐゴシック"/>
                <a:cs typeface="メイリオ" pitchFamily="50" charset="-128"/>
              </a:rPr>
              <a:t>①</a:t>
            </a:r>
            <a:r>
              <a:rPr kumimoji="0" lang="ja-JP" altLang="en-US" sz="1000" kern="0" dirty="0">
                <a:solidFill>
                  <a:prstClr val="black"/>
                </a:solidFill>
                <a:latin typeface="ＭＳ Ｐゴシック"/>
                <a:cs typeface="メイリオ" pitchFamily="50" charset="-128"/>
              </a:rPr>
              <a:t>　障害福祉サービスの利用　</a:t>
            </a:r>
            <a:r>
              <a:rPr kumimoji="0" lang="ja-JP" altLang="en-US" sz="1000" kern="0" dirty="0" smtClean="0">
                <a:solidFill>
                  <a:prstClr val="black"/>
                </a:solidFill>
                <a:latin typeface="ＭＳ Ｐゴシック"/>
                <a:cs typeface="メイリオ" pitchFamily="50" charset="-128"/>
              </a:rPr>
              <a:t>   </a:t>
            </a:r>
            <a:r>
              <a:rPr kumimoji="0" lang="en-US" altLang="ja-JP" sz="1000" kern="0" dirty="0" smtClean="0">
                <a:solidFill>
                  <a:prstClr val="black"/>
                </a:solidFill>
                <a:latin typeface="ＭＳ Ｐゴシック"/>
                <a:cs typeface="メイリオ" pitchFamily="50" charset="-128"/>
              </a:rPr>
              <a:t>42.0%</a:t>
            </a:r>
            <a:r>
              <a:rPr kumimoji="0" lang="ja-JP" altLang="en-US" sz="1000" kern="0" dirty="0" smtClean="0">
                <a:solidFill>
                  <a:prstClr val="black"/>
                </a:solidFill>
                <a:latin typeface="ＭＳ Ｐゴシック"/>
                <a:cs typeface="メイリオ" pitchFamily="50" charset="-128"/>
              </a:rPr>
              <a:t> </a:t>
            </a:r>
            <a:endParaRPr kumimoji="0" lang="en-US" altLang="ja-JP" sz="1000" kern="0" dirty="0">
              <a:solidFill>
                <a:prstClr val="black"/>
              </a:solidFill>
              <a:latin typeface="ＭＳ Ｐゴシック"/>
              <a:cs typeface="メイリオ" pitchFamily="50" charset="-128"/>
            </a:endParaRPr>
          </a:p>
          <a:p>
            <a:pPr defTabSz="656760">
              <a:lnSpc>
                <a:spcPts val="939"/>
              </a:lnSpc>
              <a:defRPr/>
            </a:pPr>
            <a:r>
              <a:rPr kumimoji="0" lang="ja-JP" altLang="en-US" sz="1000" kern="0" dirty="0">
                <a:solidFill>
                  <a:prstClr val="black"/>
                </a:solidFill>
                <a:latin typeface="ＭＳ Ｐゴシック"/>
                <a:cs typeface="メイリオ" pitchFamily="50" charset="-128"/>
              </a:rPr>
              <a:t>②　措置</a:t>
            </a:r>
            <a:r>
              <a:rPr kumimoji="0" lang="ja-JP" altLang="en-US" sz="1000" kern="0" dirty="0" smtClean="0">
                <a:solidFill>
                  <a:prstClr val="black"/>
                </a:solidFill>
                <a:latin typeface="ＭＳ Ｐゴシック"/>
                <a:cs typeface="メイリオ" pitchFamily="50" charset="-128"/>
              </a:rPr>
              <a:t>入所</a:t>
            </a:r>
            <a:r>
              <a:rPr kumimoji="0" lang="ja-JP" altLang="en-US" sz="1000" kern="0" dirty="0">
                <a:solidFill>
                  <a:prstClr val="black"/>
                </a:solidFill>
                <a:latin typeface="ＭＳ Ｐゴシック"/>
                <a:cs typeface="メイリオ" pitchFamily="50" charset="-128"/>
              </a:rPr>
              <a:t>　　</a:t>
            </a:r>
            <a:r>
              <a:rPr kumimoji="0" lang="ja-JP" altLang="en-US" sz="1000" kern="0" dirty="0" smtClean="0">
                <a:solidFill>
                  <a:prstClr val="black"/>
                </a:solidFill>
                <a:latin typeface="ＭＳ Ｐゴシック"/>
                <a:cs typeface="メイリオ" pitchFamily="50" charset="-128"/>
              </a:rPr>
              <a:t>　　　　　　　　　   </a:t>
            </a:r>
            <a:r>
              <a:rPr kumimoji="0" lang="en-US" altLang="ja-JP" sz="1000" kern="0" dirty="0" smtClean="0">
                <a:solidFill>
                  <a:prstClr val="black"/>
                </a:solidFill>
                <a:latin typeface="ＭＳ Ｐゴシック"/>
                <a:cs typeface="メイリオ" pitchFamily="50" charset="-128"/>
              </a:rPr>
              <a:t>10.2%</a:t>
            </a:r>
            <a:r>
              <a:rPr kumimoji="0" lang="ja-JP" altLang="en-US" sz="1000" kern="0" dirty="0" smtClean="0">
                <a:solidFill>
                  <a:prstClr val="black"/>
                </a:solidFill>
                <a:latin typeface="ＭＳ Ｐゴシック"/>
                <a:cs typeface="メイリオ" pitchFamily="50" charset="-128"/>
              </a:rPr>
              <a:t>　</a:t>
            </a:r>
            <a:endParaRPr kumimoji="0" lang="en-US" altLang="ja-JP" sz="1000" kern="0" dirty="0" smtClean="0">
              <a:solidFill>
                <a:prstClr val="black"/>
              </a:solidFill>
              <a:latin typeface="ＭＳ Ｐゴシック"/>
              <a:cs typeface="メイリオ" pitchFamily="50" charset="-128"/>
            </a:endParaRPr>
          </a:p>
          <a:p>
            <a:pPr defTabSz="656760">
              <a:lnSpc>
                <a:spcPts val="939"/>
              </a:lnSpc>
              <a:defRPr/>
            </a:pPr>
            <a:r>
              <a:rPr kumimoji="0" lang="ja-JP" altLang="en-US" sz="1000" kern="0" dirty="0" smtClean="0">
                <a:solidFill>
                  <a:prstClr val="black"/>
                </a:solidFill>
                <a:latin typeface="ＭＳ Ｐゴシック"/>
                <a:cs typeface="メイリオ" pitchFamily="50" charset="-128"/>
              </a:rPr>
              <a:t>③</a:t>
            </a:r>
            <a:r>
              <a:rPr kumimoji="0" lang="ja-JP" altLang="en-US" sz="1000" kern="0" dirty="0">
                <a:solidFill>
                  <a:prstClr val="black"/>
                </a:solidFill>
                <a:latin typeface="ＭＳ Ｐゴシック"/>
                <a:cs typeface="メイリオ" pitchFamily="50" charset="-128"/>
              </a:rPr>
              <a:t>　①、②以外の一時保護　　 </a:t>
            </a:r>
            <a:r>
              <a:rPr kumimoji="0" lang="ja-JP" altLang="en-US" sz="1000" kern="0" dirty="0" smtClean="0">
                <a:solidFill>
                  <a:prstClr val="black"/>
                </a:solidFill>
                <a:latin typeface="ＭＳ Ｐゴシック"/>
                <a:cs typeface="メイリオ" pitchFamily="50" charset="-128"/>
              </a:rPr>
              <a:t>   </a:t>
            </a:r>
            <a:r>
              <a:rPr kumimoji="0" lang="en-US" altLang="ja-JP" sz="1000" kern="0" dirty="0" smtClean="0">
                <a:solidFill>
                  <a:prstClr val="black"/>
                </a:solidFill>
                <a:latin typeface="ＭＳ Ｐゴシック"/>
                <a:cs typeface="メイリオ" pitchFamily="50" charset="-128"/>
              </a:rPr>
              <a:t>14.4</a:t>
            </a:r>
            <a:r>
              <a:rPr kumimoji="0" lang="en-US" altLang="ja-JP" sz="1000" kern="0" dirty="0">
                <a:solidFill>
                  <a:prstClr val="black"/>
                </a:solidFill>
                <a:latin typeface="ＭＳ Ｐゴシック"/>
                <a:cs typeface="メイリオ" pitchFamily="50" charset="-128"/>
              </a:rPr>
              <a:t>%</a:t>
            </a:r>
          </a:p>
          <a:p>
            <a:pPr defTabSz="656760">
              <a:lnSpc>
                <a:spcPts val="939"/>
              </a:lnSpc>
              <a:defRPr/>
            </a:pPr>
            <a:r>
              <a:rPr kumimoji="0" lang="ja-JP" altLang="en-US" sz="1000" kern="0" dirty="0">
                <a:solidFill>
                  <a:prstClr val="black"/>
                </a:solidFill>
                <a:latin typeface="ＭＳ Ｐゴシック"/>
                <a:cs typeface="メイリオ" pitchFamily="50" charset="-128"/>
              </a:rPr>
              <a:t>④　医療機関への一時入院　　</a:t>
            </a:r>
            <a:r>
              <a:rPr kumimoji="0" lang="ja-JP" altLang="en-US" sz="1000" kern="0" dirty="0" smtClean="0">
                <a:solidFill>
                  <a:prstClr val="black"/>
                </a:solidFill>
                <a:latin typeface="ＭＳ Ｐゴシック"/>
                <a:cs typeface="メイリオ" pitchFamily="50" charset="-128"/>
              </a:rPr>
              <a:t>   </a:t>
            </a:r>
            <a:r>
              <a:rPr kumimoji="0" lang="en-US" altLang="ja-JP" sz="1000" kern="0" dirty="0" smtClean="0">
                <a:solidFill>
                  <a:prstClr val="black"/>
                </a:solidFill>
                <a:latin typeface="ＭＳ Ｐゴシック"/>
                <a:cs typeface="メイリオ" pitchFamily="50" charset="-128"/>
              </a:rPr>
              <a:t>14.7%</a:t>
            </a:r>
            <a:endParaRPr kumimoji="0" lang="en-US" altLang="ja-JP" sz="1000" kern="0" dirty="0">
              <a:solidFill>
                <a:prstClr val="black"/>
              </a:solidFill>
              <a:latin typeface="ＭＳ Ｐゴシック"/>
              <a:cs typeface="メイリオ" pitchFamily="50" charset="-128"/>
            </a:endParaRPr>
          </a:p>
          <a:p>
            <a:pPr defTabSz="656760">
              <a:lnSpc>
                <a:spcPts val="939"/>
              </a:lnSpc>
              <a:defRPr/>
            </a:pPr>
            <a:r>
              <a:rPr kumimoji="0" lang="ja-JP" altLang="en-US" sz="1000" kern="0" dirty="0">
                <a:solidFill>
                  <a:prstClr val="black"/>
                </a:solidFill>
                <a:latin typeface="ＭＳ Ｐゴシック"/>
                <a:cs typeface="メイリオ" pitchFamily="50" charset="-128"/>
              </a:rPr>
              <a:t>⑤　</a:t>
            </a:r>
            <a:r>
              <a:rPr kumimoji="0" lang="ja-JP" altLang="en-US" sz="1000" kern="0" dirty="0" smtClean="0">
                <a:solidFill>
                  <a:prstClr val="black"/>
                </a:solidFill>
                <a:latin typeface="ＭＳ Ｐゴシック"/>
                <a:cs typeface="メイリオ" pitchFamily="50" charset="-128"/>
              </a:rPr>
              <a:t>その他                 　　　　　   </a:t>
            </a:r>
            <a:r>
              <a:rPr kumimoji="0" lang="en-US" altLang="ja-JP" sz="1000" kern="0" dirty="0" smtClean="0">
                <a:solidFill>
                  <a:prstClr val="black"/>
                </a:solidFill>
                <a:latin typeface="ＭＳ Ｐゴシック"/>
                <a:cs typeface="メイリオ" pitchFamily="50" charset="-128"/>
              </a:rPr>
              <a:t>18.9</a:t>
            </a:r>
            <a:r>
              <a:rPr kumimoji="0" lang="en-US" altLang="ja-JP" sz="1000" kern="0" dirty="0">
                <a:solidFill>
                  <a:prstClr val="black"/>
                </a:solidFill>
                <a:latin typeface="ＭＳ Ｐゴシック"/>
                <a:cs typeface="メイリオ" pitchFamily="50" charset="-128"/>
              </a:rPr>
              <a:t>%</a:t>
            </a:r>
          </a:p>
          <a:p>
            <a:pPr defTabSz="656760">
              <a:lnSpc>
                <a:spcPts val="939"/>
              </a:lnSpc>
              <a:defRPr/>
            </a:pPr>
            <a:r>
              <a:rPr kumimoji="0" lang="ja-JP" altLang="en-US" sz="1000" kern="0" dirty="0" smtClean="0">
                <a:solidFill>
                  <a:prstClr val="black"/>
                </a:solidFill>
                <a:latin typeface="ＭＳ Ｐゴシック"/>
                <a:cs typeface="メイリオ" pitchFamily="50" charset="-128"/>
              </a:rPr>
              <a:t>①</a:t>
            </a:r>
            <a:r>
              <a:rPr kumimoji="0" lang="ja-JP" altLang="en-US" sz="1000" kern="0" dirty="0">
                <a:solidFill>
                  <a:prstClr val="black"/>
                </a:solidFill>
                <a:latin typeface="ＭＳ Ｐゴシック"/>
                <a:cs typeface="メイリオ" pitchFamily="50" charset="-128"/>
              </a:rPr>
              <a:t>～⑤のうち、面会制限を行った</a:t>
            </a:r>
            <a:r>
              <a:rPr kumimoji="0" lang="ja-JP" altLang="en-US" sz="1000" kern="0" dirty="0" smtClean="0">
                <a:solidFill>
                  <a:prstClr val="black"/>
                </a:solidFill>
                <a:latin typeface="ＭＳ Ｐゴシック"/>
                <a:cs typeface="メイリオ" pitchFamily="50" charset="-128"/>
              </a:rPr>
              <a:t>事例 　</a:t>
            </a:r>
            <a:endParaRPr kumimoji="0" lang="en-US" altLang="ja-JP" sz="1000" kern="0" dirty="0" smtClean="0">
              <a:solidFill>
                <a:prstClr val="black"/>
              </a:solidFill>
              <a:latin typeface="ＭＳ Ｐゴシック"/>
              <a:cs typeface="メイリオ" pitchFamily="50" charset="-128"/>
            </a:endParaRPr>
          </a:p>
          <a:p>
            <a:pPr defTabSz="656760">
              <a:lnSpc>
                <a:spcPts val="939"/>
              </a:lnSpc>
              <a:defRPr/>
            </a:pPr>
            <a:r>
              <a:rPr kumimoji="0" lang="ja-JP" altLang="en-US" sz="1000" kern="0" dirty="0">
                <a:solidFill>
                  <a:prstClr val="black"/>
                </a:solidFill>
                <a:latin typeface="ＭＳ Ｐゴシック"/>
                <a:cs typeface="メイリオ" pitchFamily="50" charset="-128"/>
              </a:rPr>
              <a:t>　</a:t>
            </a:r>
            <a:r>
              <a:rPr kumimoji="0" lang="ja-JP" altLang="en-US" sz="1000" kern="0" dirty="0" smtClean="0">
                <a:solidFill>
                  <a:prstClr val="black"/>
                </a:solidFill>
                <a:latin typeface="ＭＳ Ｐゴシック"/>
                <a:cs typeface="メイリオ" pitchFamily="50" charset="-128"/>
              </a:rPr>
              <a:t>　　　　　　　　　　　　　　　　　　　  </a:t>
            </a:r>
            <a:r>
              <a:rPr kumimoji="0" lang="en-US" altLang="ja-JP" sz="1000" kern="0" dirty="0" smtClean="0">
                <a:solidFill>
                  <a:prstClr val="black"/>
                </a:solidFill>
                <a:latin typeface="ＭＳ Ｐゴシック"/>
                <a:cs typeface="メイリオ" pitchFamily="50" charset="-128"/>
              </a:rPr>
              <a:t>30.9%</a:t>
            </a:r>
          </a:p>
          <a:p>
            <a:pPr defTabSz="656760">
              <a:lnSpc>
                <a:spcPts val="939"/>
              </a:lnSpc>
              <a:defRPr/>
            </a:pPr>
            <a:endParaRPr kumimoji="0" lang="en-US" altLang="ja-JP" sz="1000" kern="0" dirty="0" smtClean="0">
              <a:solidFill>
                <a:prstClr val="black"/>
              </a:solidFill>
              <a:latin typeface="ＭＳ Ｐゴシック"/>
              <a:cs typeface="メイリオ" pitchFamily="50" charset="-128"/>
            </a:endParaRPr>
          </a:p>
          <a:p>
            <a:pPr defTabSz="656760">
              <a:lnSpc>
                <a:spcPts val="939"/>
              </a:lnSpc>
              <a:defRPr/>
            </a:pPr>
            <a:endParaRPr kumimoji="0" lang="en-US" altLang="ja-JP" sz="1000" b="1" u="sng" kern="0" dirty="0">
              <a:solidFill>
                <a:prstClr val="black"/>
              </a:solidFill>
              <a:latin typeface="ＭＳ Ｐゴシック"/>
              <a:cs typeface="メイリオ" pitchFamily="50" charset="-128"/>
            </a:endParaRPr>
          </a:p>
          <a:p>
            <a:pPr defTabSz="656760">
              <a:lnSpc>
                <a:spcPts val="939"/>
              </a:lnSpc>
              <a:defRPr/>
            </a:pPr>
            <a:r>
              <a:rPr kumimoji="0" lang="ja-JP" altLang="en-US" sz="1000" kern="0" dirty="0" smtClean="0">
                <a:solidFill>
                  <a:prstClr val="black"/>
                </a:solidFill>
                <a:latin typeface="ＭＳ Ｐゴシック"/>
                <a:cs typeface="メイリオ" pitchFamily="50" charset="-128"/>
              </a:rPr>
              <a:t>①　助言・指導</a:t>
            </a:r>
            <a:r>
              <a:rPr kumimoji="0" lang="en-US" altLang="ja-JP" sz="1000" kern="0" dirty="0" smtClean="0">
                <a:solidFill>
                  <a:prstClr val="black"/>
                </a:solidFill>
                <a:latin typeface="ＭＳ Ｐゴシック"/>
                <a:cs typeface="メイリオ" pitchFamily="50" charset="-128"/>
              </a:rPr>
              <a:t>                          45.4</a:t>
            </a:r>
            <a:r>
              <a:rPr kumimoji="0" lang="en-US" altLang="ja-JP" sz="1000" kern="0" dirty="0">
                <a:solidFill>
                  <a:prstClr val="black"/>
                </a:solidFill>
                <a:latin typeface="ＭＳ Ｐゴシック"/>
                <a:cs typeface="メイリオ" pitchFamily="50" charset="-128"/>
              </a:rPr>
              <a:t>%</a:t>
            </a:r>
          </a:p>
          <a:p>
            <a:pPr defTabSz="656760">
              <a:lnSpc>
                <a:spcPts val="939"/>
              </a:lnSpc>
              <a:defRPr/>
            </a:pPr>
            <a:r>
              <a:rPr kumimoji="0" lang="ja-JP" altLang="en-US" sz="1000" kern="0" dirty="0" smtClean="0">
                <a:solidFill>
                  <a:prstClr val="black"/>
                </a:solidFill>
                <a:latin typeface="ＭＳ Ｐゴシック"/>
                <a:cs typeface="メイリオ" pitchFamily="50" charset="-128"/>
              </a:rPr>
              <a:t>②　見守りのみ　　　　　              </a:t>
            </a:r>
            <a:r>
              <a:rPr kumimoji="0" lang="en-US" altLang="ja-JP" sz="1000" kern="0" dirty="0" smtClean="0">
                <a:solidFill>
                  <a:prstClr val="black"/>
                </a:solidFill>
                <a:latin typeface="ＭＳ Ｐゴシック"/>
                <a:cs typeface="メイリオ" pitchFamily="50" charset="-128"/>
              </a:rPr>
              <a:t>28.1</a:t>
            </a:r>
            <a:r>
              <a:rPr kumimoji="0" lang="en-US" altLang="ja-JP" sz="1000" kern="0" dirty="0">
                <a:solidFill>
                  <a:prstClr val="black"/>
                </a:solidFill>
                <a:latin typeface="ＭＳ Ｐゴシック"/>
                <a:cs typeface="メイリオ" pitchFamily="50" charset="-128"/>
              </a:rPr>
              <a:t>%</a:t>
            </a:r>
          </a:p>
          <a:p>
            <a:pPr defTabSz="656760">
              <a:lnSpc>
                <a:spcPts val="939"/>
              </a:lnSpc>
              <a:defRPr/>
            </a:pPr>
            <a:r>
              <a:rPr kumimoji="0" lang="ja-JP" altLang="en-US" sz="1000" kern="0" dirty="0" smtClean="0">
                <a:solidFill>
                  <a:prstClr val="black"/>
                </a:solidFill>
                <a:latin typeface="ＭＳ Ｐゴシック"/>
                <a:cs typeface="メイリオ" pitchFamily="50" charset="-128"/>
              </a:rPr>
              <a:t>③　サービス</a:t>
            </a:r>
            <a:r>
              <a:rPr kumimoji="0" lang="ja-JP" altLang="en-US" sz="1000" kern="0" dirty="0">
                <a:solidFill>
                  <a:prstClr val="black"/>
                </a:solidFill>
                <a:latin typeface="ＭＳ Ｐゴシック"/>
                <a:cs typeface="メイリオ" pitchFamily="50" charset="-128"/>
              </a:rPr>
              <a:t>等利用</a:t>
            </a:r>
            <a:r>
              <a:rPr kumimoji="0" lang="ja-JP" altLang="en-US" sz="1000" kern="0" dirty="0" smtClean="0">
                <a:solidFill>
                  <a:prstClr val="black"/>
                </a:solidFill>
                <a:latin typeface="ＭＳ Ｐゴシック"/>
                <a:cs typeface="メイリオ" pitchFamily="50" charset="-128"/>
              </a:rPr>
              <a:t>計画見直し</a:t>
            </a:r>
            <a:r>
              <a:rPr kumimoji="0" lang="ja-JP" altLang="en-US" sz="1000" kern="0" dirty="0">
                <a:solidFill>
                  <a:prstClr val="black"/>
                </a:solidFill>
                <a:latin typeface="ＭＳ Ｐゴシック"/>
                <a:cs typeface="メイリオ" pitchFamily="50" charset="-128"/>
              </a:rPr>
              <a:t>　</a:t>
            </a:r>
            <a:r>
              <a:rPr kumimoji="0" lang="en-US" altLang="ja-JP" sz="1000" kern="0" dirty="0" smtClean="0">
                <a:solidFill>
                  <a:prstClr val="black"/>
                </a:solidFill>
                <a:latin typeface="ＭＳ Ｐゴシック"/>
                <a:cs typeface="メイリオ" pitchFamily="50" charset="-128"/>
              </a:rPr>
              <a:t>15.6%</a:t>
            </a:r>
          </a:p>
          <a:p>
            <a:pPr defTabSz="656760">
              <a:lnSpc>
                <a:spcPts val="939"/>
              </a:lnSpc>
              <a:defRPr/>
            </a:pPr>
            <a:endParaRPr kumimoji="0" lang="en-US" altLang="ja-JP" sz="1000" kern="0" dirty="0">
              <a:solidFill>
                <a:prstClr val="black"/>
              </a:solidFill>
              <a:latin typeface="ＭＳ Ｐゴシック"/>
              <a:cs typeface="メイリオ" pitchFamily="50" charset="-128"/>
            </a:endParaRPr>
          </a:p>
          <a:p>
            <a:pPr defTabSz="656760">
              <a:lnSpc>
                <a:spcPts val="939"/>
              </a:lnSpc>
              <a:defRPr/>
            </a:pPr>
            <a:endParaRPr kumimoji="0" lang="en-US" altLang="ja-JP" sz="1000" kern="0" dirty="0" smtClean="0">
              <a:solidFill>
                <a:prstClr val="black"/>
              </a:solidFill>
              <a:latin typeface="ＭＳ Ｐゴシック"/>
              <a:cs typeface="メイリオ" pitchFamily="50" charset="-128"/>
            </a:endParaRPr>
          </a:p>
          <a:p>
            <a:pPr defTabSz="656760">
              <a:lnSpc>
                <a:spcPts val="939"/>
              </a:lnSpc>
              <a:defRPr/>
            </a:pPr>
            <a:r>
              <a:rPr kumimoji="0" lang="ja-JP" altLang="en-US" sz="1000" kern="0" dirty="0">
                <a:solidFill>
                  <a:prstClr val="black"/>
                </a:solidFill>
                <a:latin typeface="ＭＳ Ｐゴシック"/>
                <a:cs typeface="メイリオ" pitchFamily="50" charset="-128"/>
              </a:rPr>
              <a:t>　</a:t>
            </a:r>
            <a:r>
              <a:rPr kumimoji="0" lang="ja-JP" altLang="en-US" sz="1000" kern="0" dirty="0" smtClean="0">
                <a:solidFill>
                  <a:prstClr val="black"/>
                </a:solidFill>
                <a:latin typeface="ＭＳ Ｐゴシック"/>
                <a:cs typeface="メイリオ" pitchFamily="50" charset="-128"/>
              </a:rPr>
              <a:t>被虐待者入院中、被虐待者・虐待者の転居等</a:t>
            </a:r>
            <a:endParaRPr kumimoji="0" lang="en-US" altLang="ja-JP" sz="1000" kern="0" dirty="0">
              <a:solidFill>
                <a:prstClr val="black"/>
              </a:solidFill>
              <a:latin typeface="ＭＳ Ｐゴシック"/>
              <a:cs typeface="メイリオ" pitchFamily="50" charset="-128"/>
            </a:endParaRPr>
          </a:p>
        </p:txBody>
      </p:sp>
      <p:sp>
        <p:nvSpPr>
          <p:cNvPr id="26" name="対角する 2 つの角を丸めた四角形 25"/>
          <p:cNvSpPr/>
          <p:nvPr/>
        </p:nvSpPr>
        <p:spPr>
          <a:xfrm>
            <a:off x="6711482" y="975953"/>
            <a:ext cx="1944400" cy="164365"/>
          </a:xfrm>
          <a:prstGeom prst="round2DiagRect">
            <a:avLst/>
          </a:prstGeom>
          <a:solidFill>
            <a:schemeClr val="accent6">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spcCol="0" rtlCol="0" anchor="ctr"/>
          <a:lstStyle/>
          <a:p>
            <a:pPr algn="ctr" defTabSz="919465"/>
            <a:r>
              <a:rPr lang="ja-JP" altLang="en-US" sz="1000" dirty="0">
                <a:solidFill>
                  <a:prstClr val="black"/>
                </a:solidFill>
              </a:rPr>
              <a:t>虐待</a:t>
            </a:r>
            <a:r>
              <a:rPr lang="ja-JP" altLang="en-US" sz="1000" dirty="0" smtClean="0">
                <a:solidFill>
                  <a:prstClr val="black"/>
                </a:solidFill>
              </a:rPr>
              <a:t>者</a:t>
            </a:r>
            <a:r>
              <a:rPr lang="ja-JP" altLang="en-US" sz="1000" dirty="0">
                <a:solidFill>
                  <a:prstClr val="black"/>
                </a:solidFill>
              </a:rPr>
              <a:t>と分離した事例　</a:t>
            </a:r>
            <a:r>
              <a:rPr lang="en-US" altLang="ja-JP" sz="1000" dirty="0">
                <a:solidFill>
                  <a:prstClr val="black"/>
                </a:solidFill>
              </a:rPr>
              <a:t>450</a:t>
            </a:r>
            <a:r>
              <a:rPr lang="ja-JP" altLang="en-US" sz="1000" dirty="0" smtClean="0">
                <a:solidFill>
                  <a:prstClr val="black"/>
                </a:solidFill>
              </a:rPr>
              <a:t>件</a:t>
            </a:r>
            <a:r>
              <a:rPr lang="en-US" altLang="ja-JP" sz="800" dirty="0" smtClean="0">
                <a:solidFill>
                  <a:prstClr val="black"/>
                </a:solidFill>
              </a:rPr>
              <a:t>※2</a:t>
            </a:r>
            <a:endParaRPr lang="ja-JP" altLang="en-US" sz="1000" dirty="0">
              <a:solidFill>
                <a:prstClr val="black"/>
              </a:solidFill>
            </a:endParaRPr>
          </a:p>
        </p:txBody>
      </p:sp>
      <p:sp>
        <p:nvSpPr>
          <p:cNvPr id="27" name="対角する 2 つの角を丸めた四角形 26"/>
          <p:cNvSpPr/>
          <p:nvPr/>
        </p:nvSpPr>
        <p:spPr>
          <a:xfrm>
            <a:off x="6552859" y="2032287"/>
            <a:ext cx="2292022" cy="191076"/>
          </a:xfrm>
          <a:prstGeom prst="round2DiagRect">
            <a:avLst/>
          </a:prstGeom>
          <a:solidFill>
            <a:schemeClr val="accent6">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spcCol="0" rtlCol="0" anchor="ctr"/>
          <a:lstStyle/>
          <a:p>
            <a:pPr algn="ctr" defTabSz="919465"/>
            <a:r>
              <a:rPr lang="ja-JP" altLang="en-US" sz="1000" dirty="0">
                <a:solidFill>
                  <a:prstClr val="black"/>
                </a:solidFill>
              </a:rPr>
              <a:t>虐待</a:t>
            </a:r>
            <a:r>
              <a:rPr lang="ja-JP" altLang="en-US" sz="1000" dirty="0" smtClean="0">
                <a:solidFill>
                  <a:prstClr val="black"/>
                </a:solidFill>
              </a:rPr>
              <a:t>者</a:t>
            </a:r>
            <a:r>
              <a:rPr lang="ja-JP" altLang="en-US" sz="1000" dirty="0">
                <a:solidFill>
                  <a:prstClr val="black"/>
                </a:solidFill>
              </a:rPr>
              <a:t>と分離しなかった</a:t>
            </a:r>
            <a:r>
              <a:rPr lang="ja-JP" altLang="en-US" sz="1000" dirty="0" smtClean="0">
                <a:solidFill>
                  <a:prstClr val="black"/>
                </a:solidFill>
              </a:rPr>
              <a:t>事例　</a:t>
            </a:r>
            <a:r>
              <a:rPr lang="en-US" altLang="ja-JP" sz="1000" dirty="0" smtClean="0">
                <a:solidFill>
                  <a:prstClr val="black"/>
                </a:solidFill>
              </a:rPr>
              <a:t>687</a:t>
            </a:r>
            <a:r>
              <a:rPr lang="ja-JP" altLang="en-US" sz="1000" dirty="0" smtClean="0">
                <a:solidFill>
                  <a:prstClr val="black"/>
                </a:solidFill>
              </a:rPr>
              <a:t>件</a:t>
            </a:r>
            <a:r>
              <a:rPr lang="en-US" altLang="ja-JP" sz="800" dirty="0" smtClean="0">
                <a:solidFill>
                  <a:prstClr val="black"/>
                </a:solidFill>
              </a:rPr>
              <a:t>※2</a:t>
            </a:r>
            <a:endParaRPr lang="ja-JP" altLang="en-US" sz="1000" dirty="0">
              <a:solidFill>
                <a:prstClr val="black"/>
              </a:solidFill>
            </a:endParaRPr>
          </a:p>
        </p:txBody>
      </p:sp>
      <p:sp>
        <p:nvSpPr>
          <p:cNvPr id="28" name="対角する 2 つの角を丸めた四角形 27"/>
          <p:cNvSpPr/>
          <p:nvPr/>
        </p:nvSpPr>
        <p:spPr>
          <a:xfrm>
            <a:off x="6711482" y="2640819"/>
            <a:ext cx="1786286" cy="179571"/>
          </a:xfrm>
          <a:prstGeom prst="round2DiagRect">
            <a:avLst/>
          </a:prstGeom>
          <a:solidFill>
            <a:schemeClr val="accent6">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spcCol="0" rtlCol="0" anchor="ctr"/>
          <a:lstStyle/>
          <a:p>
            <a:pPr algn="ctr" defTabSz="919465"/>
            <a:r>
              <a:rPr lang="ja-JP" altLang="en-US" sz="1000" dirty="0" smtClean="0">
                <a:solidFill>
                  <a:prstClr val="black"/>
                </a:solidFill>
              </a:rPr>
              <a:t>現在対応中・その他　</a:t>
            </a:r>
            <a:r>
              <a:rPr lang="en-US" altLang="ja-JP" sz="1000" dirty="0" smtClean="0">
                <a:solidFill>
                  <a:prstClr val="black"/>
                </a:solidFill>
                <a:latin typeface="ＭＳ Ｐゴシック"/>
              </a:rPr>
              <a:t>176</a:t>
            </a:r>
            <a:r>
              <a:rPr lang="ja-JP" altLang="en-US" sz="1000" dirty="0" smtClean="0">
                <a:solidFill>
                  <a:prstClr val="black"/>
                </a:solidFill>
                <a:latin typeface="ＭＳ Ｐゴシック"/>
              </a:rPr>
              <a:t>件</a:t>
            </a:r>
            <a:endParaRPr lang="ja-JP" altLang="en-US" sz="1000" dirty="0">
              <a:solidFill>
                <a:prstClr val="black"/>
              </a:solidFill>
              <a:latin typeface="ＭＳ Ｐゴシック"/>
            </a:endParaRPr>
          </a:p>
        </p:txBody>
      </p:sp>
      <p:sp>
        <p:nvSpPr>
          <p:cNvPr id="29" name="右矢印 28"/>
          <p:cNvSpPr/>
          <p:nvPr/>
        </p:nvSpPr>
        <p:spPr>
          <a:xfrm>
            <a:off x="6133261" y="1950783"/>
            <a:ext cx="247272" cy="328032"/>
          </a:xfrm>
          <a:prstGeom prst="rightArrow">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06" tIns="32653" rIns="65306" bIns="32653" numCol="1" spcCol="0" rtlCol="0" fromWordArt="0" anchor="ctr" anchorCtr="0" forceAA="0" compatLnSpc="1">
            <a:prstTxWarp prst="textNoShape">
              <a:avLst/>
            </a:prstTxWarp>
            <a:noAutofit/>
          </a:bodyPr>
          <a:lstStyle/>
          <a:p>
            <a:pPr algn="ctr" defTabSz="919465"/>
            <a:endParaRPr lang="ja-JP" altLang="en-US" sz="1000" b="1" dirty="0">
              <a:solidFill>
                <a:prstClr val="white"/>
              </a:solidFill>
              <a:latin typeface="ＭＳ Ｐゴシック"/>
            </a:endParaRPr>
          </a:p>
        </p:txBody>
      </p:sp>
      <p:sp>
        <p:nvSpPr>
          <p:cNvPr id="30" name="角丸四角形 29"/>
          <p:cNvSpPr/>
          <p:nvPr/>
        </p:nvSpPr>
        <p:spPr>
          <a:xfrm>
            <a:off x="6496541" y="3200512"/>
            <a:ext cx="2415614" cy="560248"/>
          </a:xfrm>
          <a:prstGeom prst="roundRect">
            <a:avLst/>
          </a:prstGeom>
          <a:solidFill>
            <a:srgbClr val="FFFFFF"/>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ctr"/>
          <a:lstStyle/>
          <a:p>
            <a:pPr defTabSz="656760">
              <a:lnSpc>
                <a:spcPts val="939"/>
              </a:lnSpc>
              <a:defRPr/>
            </a:pPr>
            <a:endParaRPr kumimoji="0" lang="en-US" altLang="ja-JP" sz="1000" kern="0" dirty="0">
              <a:solidFill>
                <a:prstClr val="black"/>
              </a:solidFill>
              <a:latin typeface="ＭＳ Ｐゴシック"/>
              <a:cs typeface="メイリオ" pitchFamily="50" charset="-128"/>
            </a:endParaRPr>
          </a:p>
          <a:p>
            <a:pPr defTabSz="656760">
              <a:lnSpc>
                <a:spcPts val="939"/>
              </a:lnSpc>
              <a:defRPr/>
            </a:pPr>
            <a:endParaRPr kumimoji="0" lang="en-US" altLang="ja-JP" sz="1000" kern="0" dirty="0">
              <a:solidFill>
                <a:prstClr val="black"/>
              </a:solidFill>
              <a:latin typeface="ＭＳ Ｐゴシック"/>
              <a:cs typeface="メイリオ" pitchFamily="50" charset="-128"/>
            </a:endParaRPr>
          </a:p>
          <a:p>
            <a:pPr defTabSz="656760">
              <a:lnSpc>
                <a:spcPts val="939"/>
              </a:lnSpc>
              <a:defRPr/>
            </a:pPr>
            <a:endParaRPr kumimoji="0" lang="en-US" altLang="ja-JP" sz="1000" kern="0" dirty="0">
              <a:solidFill>
                <a:prstClr val="black"/>
              </a:solidFill>
              <a:latin typeface="ＭＳ Ｐゴシック"/>
              <a:cs typeface="メイリオ" pitchFamily="50" charset="-128"/>
            </a:endParaRPr>
          </a:p>
          <a:p>
            <a:pPr defTabSz="656760">
              <a:lnSpc>
                <a:spcPts val="939"/>
              </a:lnSpc>
              <a:defRPr/>
            </a:pPr>
            <a:r>
              <a:rPr kumimoji="0" lang="ja-JP" altLang="en-US" sz="1000" kern="0" dirty="0">
                <a:solidFill>
                  <a:prstClr val="black"/>
                </a:solidFill>
                <a:latin typeface="ＭＳ Ｐゴシック"/>
                <a:cs typeface="メイリオ" pitchFamily="50" charset="-128"/>
              </a:rPr>
              <a:t>　　　うち、市町村長申立　</a:t>
            </a:r>
            <a:r>
              <a:rPr kumimoji="0" lang="en-US" altLang="ja-JP" sz="1000" kern="0" dirty="0">
                <a:solidFill>
                  <a:prstClr val="black"/>
                </a:solidFill>
                <a:latin typeface="ＭＳ Ｐゴシック"/>
                <a:cs typeface="メイリオ" pitchFamily="50" charset="-128"/>
              </a:rPr>
              <a:t>49</a:t>
            </a:r>
            <a:r>
              <a:rPr kumimoji="0" lang="ja-JP" altLang="en-US" sz="1000" kern="0" dirty="0">
                <a:solidFill>
                  <a:prstClr val="black"/>
                </a:solidFill>
                <a:latin typeface="ＭＳ Ｐゴシック"/>
                <a:cs typeface="メイリオ" pitchFamily="50" charset="-128"/>
              </a:rPr>
              <a:t>件</a:t>
            </a:r>
            <a:endParaRPr kumimoji="0" lang="en-US" altLang="ja-JP" sz="1000" kern="0" dirty="0">
              <a:solidFill>
                <a:prstClr val="black"/>
              </a:solidFill>
              <a:latin typeface="ＭＳ Ｐゴシック"/>
              <a:cs typeface="メイリオ" pitchFamily="50" charset="-128"/>
            </a:endParaRPr>
          </a:p>
        </p:txBody>
      </p:sp>
      <p:sp>
        <p:nvSpPr>
          <p:cNvPr id="31" name="対角する 2 つの角を丸めた四角形 30"/>
          <p:cNvSpPr/>
          <p:nvPr/>
        </p:nvSpPr>
        <p:spPr>
          <a:xfrm>
            <a:off x="6711482" y="3298233"/>
            <a:ext cx="2061082" cy="182403"/>
          </a:xfrm>
          <a:prstGeom prst="round2DiagRect">
            <a:avLst/>
          </a:prstGeom>
          <a:solidFill>
            <a:schemeClr val="accent5">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spcCol="0" rtlCol="0" anchor="ctr"/>
          <a:lstStyle/>
          <a:p>
            <a:pPr algn="ctr" defTabSz="919465"/>
            <a:r>
              <a:rPr lang="ja-JP" altLang="en-US" sz="1000" dirty="0">
                <a:solidFill>
                  <a:prstClr val="black"/>
                </a:solidFill>
              </a:rPr>
              <a:t>成年後見制度の審判</a:t>
            </a:r>
            <a:r>
              <a:rPr lang="ja-JP" altLang="en-US" sz="1000" dirty="0" smtClean="0">
                <a:solidFill>
                  <a:prstClr val="black"/>
                </a:solidFill>
              </a:rPr>
              <a:t>請求　　</a:t>
            </a:r>
            <a:r>
              <a:rPr lang="en-US" altLang="ja-JP" sz="1000" dirty="0" smtClean="0">
                <a:solidFill>
                  <a:prstClr val="black"/>
                </a:solidFill>
              </a:rPr>
              <a:t>85</a:t>
            </a:r>
            <a:r>
              <a:rPr lang="ja-JP" altLang="en-US" sz="1000" dirty="0">
                <a:solidFill>
                  <a:prstClr val="black"/>
                </a:solidFill>
              </a:rPr>
              <a:t>件</a:t>
            </a:r>
          </a:p>
        </p:txBody>
      </p:sp>
      <p:sp>
        <p:nvSpPr>
          <p:cNvPr id="32" name="下矢印 31"/>
          <p:cNvSpPr/>
          <p:nvPr/>
        </p:nvSpPr>
        <p:spPr>
          <a:xfrm>
            <a:off x="1638532" y="1331442"/>
            <a:ext cx="309002" cy="534210"/>
          </a:xfrm>
          <a:prstGeom prst="downArrow">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endParaRPr lang="ja-JP" altLang="en-US" sz="1100" dirty="0" smtClean="0">
              <a:solidFill>
                <a:prstClr val="black"/>
              </a:solidFill>
            </a:endParaRPr>
          </a:p>
        </p:txBody>
      </p:sp>
      <p:sp>
        <p:nvSpPr>
          <p:cNvPr id="33" name="下矢印 32"/>
          <p:cNvSpPr/>
          <p:nvPr/>
        </p:nvSpPr>
        <p:spPr>
          <a:xfrm>
            <a:off x="1947534" y="2341989"/>
            <a:ext cx="680250" cy="550760"/>
          </a:xfrm>
          <a:prstGeom prst="downArrow">
            <a:avLst>
              <a:gd name="adj1" fmla="val 50000"/>
              <a:gd name="adj2" fmla="val 36889"/>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r>
              <a:rPr lang="en-US" altLang="ja-JP" sz="1000" b="1" dirty="0" smtClean="0">
                <a:solidFill>
                  <a:prstClr val="white"/>
                </a:solidFill>
              </a:rPr>
              <a:t>29</a:t>
            </a:r>
            <a:r>
              <a:rPr lang="ja-JP" altLang="en-US" sz="1000" b="1" dirty="0" smtClean="0">
                <a:solidFill>
                  <a:prstClr val="white"/>
                </a:solidFill>
              </a:rPr>
              <a:t>件</a:t>
            </a:r>
          </a:p>
        </p:txBody>
      </p:sp>
      <p:sp>
        <p:nvSpPr>
          <p:cNvPr id="34" name="正方形/長方形 33"/>
          <p:cNvSpPr/>
          <p:nvPr/>
        </p:nvSpPr>
        <p:spPr>
          <a:xfrm>
            <a:off x="3420639" y="1455794"/>
            <a:ext cx="1440160" cy="375307"/>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9465">
              <a:lnSpc>
                <a:spcPts val="1100"/>
              </a:lnSpc>
            </a:pPr>
            <a:r>
              <a:rPr lang="ja-JP" altLang="en-US" sz="1000" dirty="0" smtClean="0">
                <a:solidFill>
                  <a:prstClr val="black"/>
                </a:solidFill>
              </a:rPr>
              <a:t>事実確認調査を行った事例　　　　　　</a:t>
            </a:r>
            <a:r>
              <a:rPr lang="en-US" altLang="ja-JP" sz="1000" b="1" dirty="0" smtClean="0">
                <a:solidFill>
                  <a:prstClr val="black"/>
                </a:solidFill>
                <a:latin typeface="ＭＳ Ｐゴシック"/>
              </a:rPr>
              <a:t>2,604</a:t>
            </a:r>
            <a:r>
              <a:rPr lang="ja-JP" altLang="en-US" sz="1000" b="1" dirty="0" smtClean="0">
                <a:solidFill>
                  <a:prstClr val="black"/>
                </a:solidFill>
                <a:latin typeface="ＭＳ Ｐゴシック"/>
              </a:rPr>
              <a:t>件</a:t>
            </a:r>
          </a:p>
        </p:txBody>
      </p:sp>
      <p:sp>
        <p:nvSpPr>
          <p:cNvPr id="35" name="大かっこ 34"/>
          <p:cNvSpPr/>
          <p:nvPr/>
        </p:nvSpPr>
        <p:spPr>
          <a:xfrm>
            <a:off x="3396659" y="1925037"/>
            <a:ext cx="1504163" cy="379523"/>
          </a:xfrm>
          <a:prstGeom prst="bracketPair">
            <a:avLst/>
          </a:prstGeom>
          <a:noFill/>
        </p:spPr>
        <p:style>
          <a:lnRef idx="1">
            <a:schemeClr val="accent1"/>
          </a:lnRef>
          <a:fillRef idx="0">
            <a:schemeClr val="accent1"/>
          </a:fillRef>
          <a:effectRef idx="0">
            <a:schemeClr val="accent1"/>
          </a:effectRef>
          <a:fontRef idx="minor">
            <a:schemeClr val="tx1"/>
          </a:fontRef>
        </p:style>
        <p:txBody>
          <a:bodyPr rtlCol="0" anchor="ctr"/>
          <a:lstStyle/>
          <a:p>
            <a:pPr defTabSz="919465">
              <a:lnSpc>
                <a:spcPts val="1100"/>
              </a:lnSpc>
            </a:pPr>
            <a:r>
              <a:rPr lang="ja-JP" altLang="en-US" sz="1000" dirty="0" smtClean="0">
                <a:solidFill>
                  <a:prstClr val="black"/>
                </a:solidFill>
                <a:latin typeface="ＭＳ Ｐゴシック"/>
              </a:rPr>
              <a:t>うち、法第</a:t>
            </a:r>
            <a:r>
              <a:rPr lang="en-US" altLang="ja-JP" sz="1000" dirty="0" smtClean="0">
                <a:solidFill>
                  <a:prstClr val="black"/>
                </a:solidFill>
                <a:latin typeface="ＭＳ Ｐゴシック"/>
              </a:rPr>
              <a:t>11</a:t>
            </a:r>
            <a:r>
              <a:rPr lang="ja-JP" altLang="en-US" sz="1000" dirty="0" smtClean="0">
                <a:solidFill>
                  <a:prstClr val="black"/>
                </a:solidFill>
                <a:latin typeface="ＭＳ Ｐゴシック"/>
              </a:rPr>
              <a:t>条に基づく立入調査　</a:t>
            </a:r>
            <a:r>
              <a:rPr lang="en-US" altLang="ja-JP" sz="1000" dirty="0" smtClean="0">
                <a:solidFill>
                  <a:prstClr val="black"/>
                </a:solidFill>
                <a:latin typeface="ＭＳ Ｐゴシック"/>
              </a:rPr>
              <a:t>52</a:t>
            </a:r>
            <a:r>
              <a:rPr lang="ja-JP" altLang="en-US" sz="1000" dirty="0" smtClean="0">
                <a:solidFill>
                  <a:prstClr val="black"/>
                </a:solidFill>
                <a:latin typeface="ＭＳ Ｐゴシック"/>
              </a:rPr>
              <a:t>件</a:t>
            </a:r>
            <a:endParaRPr lang="ja-JP" altLang="en-US" sz="1000" dirty="0">
              <a:solidFill>
                <a:prstClr val="black"/>
              </a:solidFill>
              <a:latin typeface="ＭＳ Ｐゴシック"/>
            </a:endParaRPr>
          </a:p>
        </p:txBody>
      </p:sp>
      <p:sp>
        <p:nvSpPr>
          <p:cNvPr id="36" name="正方形/長方形 35"/>
          <p:cNvSpPr/>
          <p:nvPr/>
        </p:nvSpPr>
        <p:spPr>
          <a:xfrm>
            <a:off x="3420639" y="2617369"/>
            <a:ext cx="1440160" cy="375307"/>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9465">
              <a:lnSpc>
                <a:spcPts val="1100"/>
              </a:lnSpc>
            </a:pPr>
            <a:r>
              <a:rPr lang="ja-JP" altLang="en-US" sz="1000" dirty="0" smtClean="0">
                <a:solidFill>
                  <a:prstClr val="black"/>
                </a:solidFill>
              </a:rPr>
              <a:t>事実確認調査を行っていない事例　　</a:t>
            </a:r>
            <a:r>
              <a:rPr lang="en-US" altLang="ja-JP" sz="1000" b="1" dirty="0" smtClean="0">
                <a:solidFill>
                  <a:prstClr val="black"/>
                </a:solidFill>
                <a:latin typeface="ＭＳ Ｐゴシック"/>
              </a:rPr>
              <a:t>656</a:t>
            </a:r>
            <a:r>
              <a:rPr lang="ja-JP" altLang="en-US" sz="1000" b="1" dirty="0" smtClean="0">
                <a:solidFill>
                  <a:prstClr val="black"/>
                </a:solidFill>
                <a:latin typeface="ＭＳ Ｐゴシック"/>
              </a:rPr>
              <a:t>件</a:t>
            </a:r>
          </a:p>
        </p:txBody>
      </p:sp>
      <p:sp>
        <p:nvSpPr>
          <p:cNvPr id="37" name="大かっこ 36"/>
          <p:cNvSpPr/>
          <p:nvPr/>
        </p:nvSpPr>
        <p:spPr>
          <a:xfrm>
            <a:off x="3428937" y="3057395"/>
            <a:ext cx="1423565" cy="738011"/>
          </a:xfrm>
          <a:prstGeom prst="bracketPair">
            <a:avLst/>
          </a:prstGeom>
          <a:noFill/>
        </p:spPr>
        <p:style>
          <a:lnRef idx="1">
            <a:schemeClr val="accent1"/>
          </a:lnRef>
          <a:fillRef idx="0">
            <a:schemeClr val="accent1"/>
          </a:fillRef>
          <a:effectRef idx="0">
            <a:schemeClr val="accent1"/>
          </a:effectRef>
          <a:fontRef idx="minor">
            <a:schemeClr val="tx1"/>
          </a:fontRef>
        </p:style>
        <p:txBody>
          <a:bodyPr rtlCol="0" anchor="ctr"/>
          <a:lstStyle/>
          <a:p>
            <a:pPr defTabSz="919465">
              <a:lnSpc>
                <a:spcPts val="1100"/>
              </a:lnSpc>
            </a:pPr>
            <a:r>
              <a:rPr lang="ja-JP" altLang="en-US" sz="1000" dirty="0" smtClean="0">
                <a:solidFill>
                  <a:prstClr val="black"/>
                </a:solidFill>
                <a:latin typeface="ＭＳ Ｐゴシック"/>
              </a:rPr>
              <a:t>・明らかに虐待では</a:t>
            </a:r>
            <a:r>
              <a:rPr lang="ja-JP" altLang="en-US" sz="1000" dirty="0" err="1" smtClean="0">
                <a:solidFill>
                  <a:prstClr val="black"/>
                </a:solidFill>
                <a:latin typeface="ＭＳ Ｐゴシック"/>
              </a:rPr>
              <a:t>な</a:t>
            </a:r>
            <a:endParaRPr lang="en-US" altLang="ja-JP" sz="1000" dirty="0" smtClean="0">
              <a:solidFill>
                <a:prstClr val="black"/>
              </a:solidFill>
              <a:latin typeface="ＭＳ Ｐゴシック"/>
            </a:endParaRPr>
          </a:p>
          <a:p>
            <a:pPr defTabSz="919465">
              <a:lnSpc>
                <a:spcPts val="1100"/>
              </a:lnSpc>
            </a:pPr>
            <a:r>
              <a:rPr lang="ja-JP" altLang="en-US" sz="1000" dirty="0" smtClean="0">
                <a:solidFill>
                  <a:prstClr val="black"/>
                </a:solidFill>
                <a:latin typeface="ＭＳ Ｐゴシック"/>
              </a:rPr>
              <a:t>　</a:t>
            </a:r>
            <a:r>
              <a:rPr lang="ja-JP" altLang="en-US" sz="1000" dirty="0" err="1" smtClean="0">
                <a:solidFill>
                  <a:prstClr val="black"/>
                </a:solidFill>
                <a:latin typeface="ＭＳ Ｐゴシック"/>
              </a:rPr>
              <a:t>く</a:t>
            </a:r>
            <a:r>
              <a:rPr lang="ja-JP" altLang="en-US" sz="1000" dirty="0" smtClean="0">
                <a:solidFill>
                  <a:prstClr val="black"/>
                </a:solidFill>
                <a:latin typeface="ＭＳ Ｐゴシック"/>
              </a:rPr>
              <a:t>調査不要　　</a:t>
            </a:r>
            <a:r>
              <a:rPr lang="en-US" altLang="ja-JP" sz="1000" dirty="0" smtClean="0">
                <a:solidFill>
                  <a:prstClr val="black"/>
                </a:solidFill>
                <a:latin typeface="ＭＳ Ｐゴシック"/>
              </a:rPr>
              <a:t>572</a:t>
            </a:r>
            <a:r>
              <a:rPr lang="ja-JP" altLang="en-US" sz="1000" dirty="0" smtClean="0">
                <a:solidFill>
                  <a:prstClr val="black"/>
                </a:solidFill>
                <a:latin typeface="ＭＳ Ｐゴシック"/>
              </a:rPr>
              <a:t>件</a:t>
            </a:r>
            <a:endParaRPr lang="en-US" altLang="ja-JP" sz="1000" dirty="0" smtClean="0">
              <a:solidFill>
                <a:prstClr val="black"/>
              </a:solidFill>
              <a:latin typeface="ＭＳ Ｐゴシック"/>
            </a:endParaRPr>
          </a:p>
          <a:p>
            <a:pPr defTabSz="919465">
              <a:lnSpc>
                <a:spcPts val="600"/>
              </a:lnSpc>
            </a:pPr>
            <a:r>
              <a:rPr lang="ja-JP" altLang="en-US" sz="600" dirty="0" smtClean="0">
                <a:solidFill>
                  <a:prstClr val="black"/>
                </a:solidFill>
                <a:latin typeface="ＭＳ Ｐゴシック"/>
              </a:rPr>
              <a:t>　　　＊都道府県判断の</a:t>
            </a:r>
            <a:r>
              <a:rPr lang="en-US" altLang="ja-JP" sz="600" dirty="0" smtClean="0">
                <a:solidFill>
                  <a:prstClr val="black"/>
                </a:solidFill>
                <a:latin typeface="ＭＳ Ｐゴシック"/>
              </a:rPr>
              <a:t>76</a:t>
            </a:r>
            <a:r>
              <a:rPr lang="ja-JP" altLang="en-US" sz="600" dirty="0" smtClean="0">
                <a:solidFill>
                  <a:prstClr val="black"/>
                </a:solidFill>
                <a:latin typeface="ＭＳ Ｐゴシック"/>
              </a:rPr>
              <a:t>件を含む</a:t>
            </a:r>
            <a:endParaRPr lang="en-US" altLang="ja-JP" sz="600" dirty="0" smtClean="0">
              <a:solidFill>
                <a:prstClr val="black"/>
              </a:solidFill>
              <a:latin typeface="ＭＳ Ｐゴシック"/>
            </a:endParaRPr>
          </a:p>
          <a:p>
            <a:pPr defTabSz="919465">
              <a:lnSpc>
                <a:spcPts val="1100"/>
              </a:lnSpc>
            </a:pPr>
            <a:r>
              <a:rPr lang="ja-JP" altLang="en-US" sz="1000" dirty="0" smtClean="0">
                <a:solidFill>
                  <a:prstClr val="black"/>
                </a:solidFill>
                <a:latin typeface="ＭＳ Ｐゴシック"/>
              </a:rPr>
              <a:t>・調査を予定、又は検</a:t>
            </a:r>
            <a:endParaRPr lang="en-US" altLang="ja-JP" sz="1000" dirty="0" smtClean="0">
              <a:solidFill>
                <a:prstClr val="black"/>
              </a:solidFill>
              <a:latin typeface="ＭＳ Ｐゴシック"/>
            </a:endParaRPr>
          </a:p>
          <a:p>
            <a:pPr defTabSz="919465">
              <a:lnSpc>
                <a:spcPts val="1100"/>
              </a:lnSpc>
            </a:pPr>
            <a:r>
              <a:rPr lang="ja-JP" altLang="en-US" sz="1000" dirty="0" smtClean="0">
                <a:solidFill>
                  <a:prstClr val="black"/>
                </a:solidFill>
                <a:latin typeface="ＭＳ Ｐゴシック"/>
              </a:rPr>
              <a:t>　討中　　　　　　 </a:t>
            </a:r>
            <a:r>
              <a:rPr lang="en-US" altLang="ja-JP" sz="1000" dirty="0" smtClean="0">
                <a:solidFill>
                  <a:prstClr val="black"/>
                </a:solidFill>
                <a:latin typeface="ＭＳ Ｐゴシック"/>
              </a:rPr>
              <a:t>84</a:t>
            </a:r>
            <a:r>
              <a:rPr lang="ja-JP" altLang="en-US" sz="1000" dirty="0" smtClean="0">
                <a:solidFill>
                  <a:prstClr val="black"/>
                </a:solidFill>
                <a:latin typeface="ＭＳ Ｐゴシック"/>
              </a:rPr>
              <a:t>件</a:t>
            </a:r>
            <a:endParaRPr lang="ja-JP" altLang="en-US" sz="1000" dirty="0">
              <a:solidFill>
                <a:prstClr val="black"/>
              </a:solidFill>
              <a:latin typeface="ＭＳ Ｐゴシック"/>
            </a:endParaRPr>
          </a:p>
        </p:txBody>
      </p:sp>
      <p:sp>
        <p:nvSpPr>
          <p:cNvPr id="38" name="円/楕円 37"/>
          <p:cNvSpPr/>
          <p:nvPr/>
        </p:nvSpPr>
        <p:spPr>
          <a:xfrm>
            <a:off x="5292080" y="1865935"/>
            <a:ext cx="792089" cy="30965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676" tIns="32838" rIns="65676" bIns="32838" numCol="1" spcCol="0" rtlCol="0" fromWordArt="0" anchor="ctr" anchorCtr="0" forceAA="0" compatLnSpc="1">
            <a:prstTxWarp prst="textNoShape">
              <a:avLst/>
            </a:prstTxWarp>
            <a:spAutoFit/>
          </a:bodyPr>
          <a:lstStyle/>
          <a:p>
            <a:pPr algn="ctr" defTabSz="919465"/>
            <a:r>
              <a:rPr lang="en-US" altLang="ja-JP" sz="1000" b="1" dirty="0">
                <a:solidFill>
                  <a:prstClr val="black"/>
                </a:solidFill>
                <a:latin typeface="ＭＳ Ｐゴシック"/>
              </a:rPr>
              <a:t>1,311</a:t>
            </a:r>
            <a:r>
              <a:rPr lang="ja-JP" altLang="en-US" sz="1000" b="1" dirty="0" smtClean="0">
                <a:solidFill>
                  <a:prstClr val="black"/>
                </a:solidFill>
                <a:latin typeface="ＭＳ Ｐゴシック"/>
              </a:rPr>
              <a:t>件</a:t>
            </a:r>
            <a:endParaRPr lang="ja-JP" altLang="en-US" sz="1000" b="1" dirty="0">
              <a:solidFill>
                <a:prstClr val="black"/>
              </a:solidFill>
              <a:latin typeface="ＭＳ Ｐゴシック"/>
            </a:endParaRPr>
          </a:p>
        </p:txBody>
      </p:sp>
      <p:sp>
        <p:nvSpPr>
          <p:cNvPr id="39" name="線吹き出し 1 (枠付き) 38"/>
          <p:cNvSpPr/>
          <p:nvPr/>
        </p:nvSpPr>
        <p:spPr>
          <a:xfrm>
            <a:off x="59341" y="4077073"/>
            <a:ext cx="8937842" cy="2715906"/>
          </a:xfrm>
          <a:prstGeom prst="borderCallout1">
            <a:avLst>
              <a:gd name="adj1" fmla="val -61"/>
              <a:gd name="adj2" fmla="val 54038"/>
              <a:gd name="adj3" fmla="val -11578"/>
              <a:gd name="adj4" fmla="val 62283"/>
            </a:avLst>
          </a:prstGeom>
          <a:solidFill>
            <a:srgbClr val="FFFFCC"/>
          </a:solid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endParaRPr lang="ja-JP" altLang="en-US" sz="1100" dirty="0" smtClean="0">
              <a:solidFill>
                <a:prstClr val="black"/>
              </a:solidFill>
            </a:endParaRPr>
          </a:p>
        </p:txBody>
      </p:sp>
      <p:sp>
        <p:nvSpPr>
          <p:cNvPr id="40" name="正方形/長方形 39"/>
          <p:cNvSpPr/>
          <p:nvPr/>
        </p:nvSpPr>
        <p:spPr>
          <a:xfrm>
            <a:off x="285407" y="4184441"/>
            <a:ext cx="2625362" cy="1927425"/>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9465"/>
            <a:r>
              <a:rPr lang="ja-JP" altLang="en-US" sz="1000" dirty="0" smtClean="0">
                <a:solidFill>
                  <a:prstClr val="black"/>
                </a:solidFill>
              </a:rPr>
              <a:t>● 年齢</a:t>
            </a:r>
            <a:endParaRPr lang="ja-JP" altLang="en-US" sz="1000" dirty="0">
              <a:solidFill>
                <a:prstClr val="black"/>
              </a:solidFill>
            </a:endParaRPr>
          </a:p>
          <a:p>
            <a:pPr defTabSz="919465"/>
            <a:r>
              <a:rPr lang="ja-JP" altLang="en-US" sz="1000" dirty="0">
                <a:solidFill>
                  <a:prstClr val="black"/>
                </a:solidFill>
              </a:rPr>
              <a:t>　</a:t>
            </a:r>
            <a:r>
              <a:rPr lang="en-US" altLang="ja-JP" sz="1000" dirty="0">
                <a:solidFill>
                  <a:prstClr val="black"/>
                </a:solidFill>
              </a:rPr>
              <a:t>60</a:t>
            </a:r>
            <a:r>
              <a:rPr lang="ja-JP" altLang="en-US" sz="1000" dirty="0">
                <a:solidFill>
                  <a:prstClr val="black"/>
                </a:solidFill>
              </a:rPr>
              <a:t>歳以上（</a:t>
            </a:r>
            <a:r>
              <a:rPr lang="en-US" altLang="ja-JP" sz="1000" dirty="0">
                <a:solidFill>
                  <a:prstClr val="black"/>
                </a:solidFill>
              </a:rPr>
              <a:t>36.7%</a:t>
            </a:r>
            <a:r>
              <a:rPr lang="ja-JP" altLang="en-US" sz="1000" dirty="0">
                <a:solidFill>
                  <a:prstClr val="black"/>
                </a:solidFill>
              </a:rPr>
              <a:t>）、</a:t>
            </a:r>
            <a:r>
              <a:rPr lang="en-US" altLang="ja-JP" sz="1000" dirty="0">
                <a:solidFill>
                  <a:prstClr val="black"/>
                </a:solidFill>
              </a:rPr>
              <a:t>50</a:t>
            </a:r>
            <a:r>
              <a:rPr lang="ja-JP" altLang="en-US" sz="1000" dirty="0">
                <a:solidFill>
                  <a:prstClr val="black"/>
                </a:solidFill>
              </a:rPr>
              <a:t>～</a:t>
            </a:r>
            <a:r>
              <a:rPr lang="en-US" altLang="ja-JP" sz="1000" dirty="0">
                <a:solidFill>
                  <a:prstClr val="black"/>
                </a:solidFill>
              </a:rPr>
              <a:t>59</a:t>
            </a:r>
            <a:r>
              <a:rPr lang="ja-JP" altLang="en-US" sz="1000" dirty="0">
                <a:solidFill>
                  <a:prstClr val="black"/>
                </a:solidFill>
              </a:rPr>
              <a:t>歳（</a:t>
            </a:r>
            <a:r>
              <a:rPr lang="en-US" altLang="ja-JP" sz="1000" dirty="0">
                <a:solidFill>
                  <a:prstClr val="black"/>
                </a:solidFill>
              </a:rPr>
              <a:t>20.6%</a:t>
            </a:r>
            <a:r>
              <a:rPr lang="ja-JP" altLang="en-US" sz="1000" dirty="0">
                <a:solidFill>
                  <a:prstClr val="black"/>
                </a:solidFill>
              </a:rPr>
              <a:t>）</a:t>
            </a:r>
          </a:p>
          <a:p>
            <a:pPr defTabSz="919465"/>
            <a:r>
              <a:rPr lang="ja-JP" altLang="en-US" sz="1000" dirty="0">
                <a:solidFill>
                  <a:prstClr val="black"/>
                </a:solidFill>
              </a:rPr>
              <a:t>　</a:t>
            </a:r>
            <a:r>
              <a:rPr lang="en-US" altLang="ja-JP" sz="1000" dirty="0">
                <a:solidFill>
                  <a:prstClr val="black"/>
                </a:solidFill>
              </a:rPr>
              <a:t>40</a:t>
            </a:r>
            <a:r>
              <a:rPr lang="ja-JP" altLang="en-US" sz="1000" dirty="0">
                <a:solidFill>
                  <a:prstClr val="black"/>
                </a:solidFill>
              </a:rPr>
              <a:t>～</a:t>
            </a:r>
            <a:r>
              <a:rPr lang="en-US" altLang="ja-JP" sz="1000" dirty="0">
                <a:solidFill>
                  <a:prstClr val="black"/>
                </a:solidFill>
              </a:rPr>
              <a:t>49</a:t>
            </a:r>
            <a:r>
              <a:rPr lang="ja-JP" altLang="en-US" sz="1000" dirty="0">
                <a:solidFill>
                  <a:prstClr val="black"/>
                </a:solidFill>
              </a:rPr>
              <a:t>歳（</a:t>
            </a:r>
            <a:r>
              <a:rPr lang="en-US" altLang="ja-JP" sz="1000" dirty="0">
                <a:solidFill>
                  <a:prstClr val="black"/>
                </a:solidFill>
              </a:rPr>
              <a:t>19.1%</a:t>
            </a:r>
            <a:r>
              <a:rPr lang="ja-JP" altLang="en-US" sz="1000" dirty="0">
                <a:solidFill>
                  <a:prstClr val="black"/>
                </a:solidFill>
              </a:rPr>
              <a:t>）</a:t>
            </a:r>
          </a:p>
          <a:p>
            <a:pPr defTabSz="919465"/>
            <a:r>
              <a:rPr lang="ja-JP" altLang="en-US" sz="1000" dirty="0" smtClean="0">
                <a:solidFill>
                  <a:prstClr val="black"/>
                </a:solidFill>
              </a:rPr>
              <a:t>● 続柄</a:t>
            </a:r>
            <a:endParaRPr lang="ja-JP" altLang="en-US" sz="1000" dirty="0">
              <a:solidFill>
                <a:prstClr val="black"/>
              </a:solidFill>
            </a:endParaRPr>
          </a:p>
          <a:p>
            <a:pPr defTabSz="919465"/>
            <a:r>
              <a:rPr lang="ja-JP" altLang="en-US" sz="1000" dirty="0">
                <a:solidFill>
                  <a:prstClr val="black"/>
                </a:solidFill>
              </a:rPr>
              <a:t>　父（</a:t>
            </a:r>
            <a:r>
              <a:rPr lang="en-US" altLang="ja-JP" sz="1000" dirty="0">
                <a:solidFill>
                  <a:prstClr val="black"/>
                </a:solidFill>
              </a:rPr>
              <a:t>22.7%</a:t>
            </a:r>
            <a:r>
              <a:rPr lang="ja-JP" altLang="en-US" sz="1000" dirty="0">
                <a:solidFill>
                  <a:prstClr val="black"/>
                </a:solidFill>
              </a:rPr>
              <a:t>）、  母（</a:t>
            </a:r>
            <a:r>
              <a:rPr lang="en-US" altLang="ja-JP" sz="1000" dirty="0">
                <a:solidFill>
                  <a:prstClr val="black"/>
                </a:solidFill>
              </a:rPr>
              <a:t>20.7%</a:t>
            </a:r>
            <a:r>
              <a:rPr lang="ja-JP" altLang="en-US" sz="1000" dirty="0">
                <a:solidFill>
                  <a:prstClr val="black"/>
                </a:solidFill>
              </a:rPr>
              <a:t>）</a:t>
            </a:r>
            <a:endParaRPr lang="en-US" altLang="ja-JP" sz="1000" dirty="0">
              <a:solidFill>
                <a:prstClr val="black"/>
              </a:solidFill>
            </a:endParaRPr>
          </a:p>
          <a:p>
            <a:pPr defTabSz="919465"/>
            <a:r>
              <a:rPr lang="ja-JP" altLang="en-US" sz="1000" dirty="0">
                <a:solidFill>
                  <a:prstClr val="black"/>
                </a:solidFill>
              </a:rPr>
              <a:t>　兄弟姉妹（</a:t>
            </a:r>
            <a:r>
              <a:rPr lang="en-US" altLang="ja-JP" sz="1000" dirty="0">
                <a:solidFill>
                  <a:prstClr val="black"/>
                </a:solidFill>
              </a:rPr>
              <a:t>20.4%</a:t>
            </a:r>
            <a:r>
              <a:rPr lang="ja-JP" altLang="en-US" sz="1000" dirty="0">
                <a:solidFill>
                  <a:prstClr val="black"/>
                </a:solidFill>
              </a:rPr>
              <a:t>）</a:t>
            </a:r>
          </a:p>
        </p:txBody>
      </p:sp>
      <p:sp>
        <p:nvSpPr>
          <p:cNvPr id="41" name="角丸四角形 40"/>
          <p:cNvSpPr/>
          <p:nvPr/>
        </p:nvSpPr>
        <p:spPr>
          <a:xfrm>
            <a:off x="989800" y="4299018"/>
            <a:ext cx="1268832" cy="304809"/>
          </a:xfrm>
          <a:prstGeom prst="roundRect">
            <a:avLst>
              <a:gd name="adj" fmla="val 0"/>
            </a:avLst>
          </a:prstGeom>
          <a:gradFill>
            <a:gsLst>
              <a:gs pos="0">
                <a:schemeClr val="accent5">
                  <a:lumMod val="75000"/>
                </a:schemeClr>
              </a:gs>
              <a:gs pos="80000">
                <a:schemeClr val="accent5">
                  <a:lumMod val="60000"/>
                  <a:lumOff val="40000"/>
                </a:schemeClr>
              </a:gs>
              <a:gs pos="100000">
                <a:schemeClr val="accent1">
                  <a:shade val="94000"/>
                  <a:satMod val="135000"/>
                </a:schemeClr>
              </a:gs>
            </a:gsLst>
          </a:gradFill>
        </p:spPr>
        <p:style>
          <a:lnRef idx="0">
            <a:schemeClr val="accent1"/>
          </a:lnRef>
          <a:fillRef idx="3">
            <a:schemeClr val="accent1"/>
          </a:fillRef>
          <a:effectRef idx="3">
            <a:schemeClr val="accent1"/>
          </a:effectRef>
          <a:fontRef idx="minor">
            <a:schemeClr val="lt1"/>
          </a:fontRef>
        </p:style>
        <p:txBody>
          <a:bodyPr lIns="65676" tIns="32838" rIns="65676" bIns="32838" rtlCol="0" anchor="ctr"/>
          <a:lstStyle/>
          <a:p>
            <a:pPr algn="ctr" defTabSz="919465"/>
            <a:r>
              <a:rPr lang="ja-JP" altLang="en-US" sz="1500" b="1" dirty="0" smtClean="0">
                <a:solidFill>
                  <a:prstClr val="white"/>
                </a:solidFill>
                <a:latin typeface="ＭＳ Ｐゴシック"/>
              </a:rPr>
              <a:t>虐待者</a:t>
            </a:r>
            <a:r>
              <a:rPr lang="en-US" altLang="ja-JP" sz="1050" b="1" dirty="0" smtClean="0">
                <a:solidFill>
                  <a:prstClr val="white"/>
                </a:solidFill>
                <a:latin typeface="ＭＳ Ｐゴシック"/>
              </a:rPr>
              <a:t>(1,527</a:t>
            </a:r>
            <a:r>
              <a:rPr lang="ja-JP" altLang="en-US" sz="1050" b="1" dirty="0" smtClean="0">
                <a:solidFill>
                  <a:prstClr val="white"/>
                </a:solidFill>
                <a:latin typeface="ＭＳ Ｐゴシック"/>
              </a:rPr>
              <a:t>人）</a:t>
            </a:r>
            <a:endParaRPr lang="en-US" altLang="ja-JP" sz="1050" b="1" dirty="0">
              <a:solidFill>
                <a:prstClr val="white"/>
              </a:solidFill>
              <a:latin typeface="ＭＳ Ｐゴシック"/>
            </a:endParaRPr>
          </a:p>
        </p:txBody>
      </p:sp>
      <p:sp>
        <p:nvSpPr>
          <p:cNvPr id="42" name="正方形/長方形 41"/>
          <p:cNvSpPr/>
          <p:nvPr/>
        </p:nvSpPr>
        <p:spPr>
          <a:xfrm>
            <a:off x="5600401" y="4184441"/>
            <a:ext cx="3311754" cy="2553488"/>
          </a:xfrm>
          <a:prstGeom prst="rect">
            <a:avLst/>
          </a:prstGeom>
          <a:solidFill>
            <a:schemeClr val="bg1"/>
          </a:solidFill>
          <a:ln w="254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9465"/>
            <a:endParaRPr lang="en-US" altLang="ja-JP" sz="1000" dirty="0" smtClean="0">
              <a:solidFill>
                <a:prstClr val="black"/>
              </a:solidFill>
            </a:endParaRPr>
          </a:p>
          <a:p>
            <a:pPr defTabSz="919465"/>
            <a:endParaRPr lang="en-US" altLang="ja-JP" sz="1000" dirty="0">
              <a:solidFill>
                <a:prstClr val="black"/>
              </a:solidFill>
            </a:endParaRPr>
          </a:p>
          <a:p>
            <a:pPr defTabSz="919465"/>
            <a:endParaRPr lang="en-US" altLang="ja-JP" sz="1000" dirty="0" smtClean="0">
              <a:solidFill>
                <a:prstClr val="black"/>
              </a:solidFill>
            </a:endParaRPr>
          </a:p>
          <a:p>
            <a:pPr defTabSz="919465"/>
            <a:r>
              <a:rPr lang="ja-JP" altLang="en-US" sz="1000" dirty="0" smtClean="0">
                <a:solidFill>
                  <a:prstClr val="black"/>
                </a:solidFill>
              </a:rPr>
              <a:t>● 性別</a:t>
            </a:r>
            <a:r>
              <a:rPr lang="ja-JP" altLang="en-US" sz="1000" dirty="0">
                <a:solidFill>
                  <a:prstClr val="black"/>
                </a:solidFill>
              </a:rPr>
              <a:t>　　男性（</a:t>
            </a:r>
            <a:r>
              <a:rPr lang="en-US" altLang="ja-JP" sz="1000" dirty="0">
                <a:solidFill>
                  <a:prstClr val="black"/>
                </a:solidFill>
              </a:rPr>
              <a:t>35.1%</a:t>
            </a:r>
            <a:r>
              <a:rPr lang="ja-JP" altLang="en-US" sz="1000" dirty="0" smtClean="0">
                <a:solidFill>
                  <a:prstClr val="black"/>
                </a:solidFill>
              </a:rPr>
              <a:t>）、女性（</a:t>
            </a:r>
            <a:r>
              <a:rPr lang="en-US" altLang="ja-JP" sz="1000" dirty="0" smtClean="0">
                <a:solidFill>
                  <a:prstClr val="black"/>
                </a:solidFill>
              </a:rPr>
              <a:t>64.9%</a:t>
            </a:r>
            <a:r>
              <a:rPr lang="ja-JP" altLang="en-US" sz="1000" dirty="0" smtClean="0">
                <a:solidFill>
                  <a:prstClr val="black"/>
                </a:solidFill>
              </a:rPr>
              <a:t>）</a:t>
            </a:r>
            <a:endParaRPr lang="en-US" altLang="ja-JP" sz="1000" dirty="0" smtClean="0">
              <a:solidFill>
                <a:prstClr val="black"/>
              </a:solidFill>
            </a:endParaRPr>
          </a:p>
          <a:p>
            <a:pPr defTabSz="919465"/>
            <a:r>
              <a:rPr lang="en-US" altLang="ja-JP" sz="1000" dirty="0" smtClean="0">
                <a:solidFill>
                  <a:prstClr val="black"/>
                </a:solidFill>
              </a:rPr>
              <a:t>● </a:t>
            </a:r>
            <a:r>
              <a:rPr lang="ja-JP" altLang="en-US" sz="1000" dirty="0" smtClean="0">
                <a:solidFill>
                  <a:prstClr val="black"/>
                </a:solidFill>
              </a:rPr>
              <a:t>年齢</a:t>
            </a:r>
            <a:endParaRPr lang="ja-JP" altLang="en-US" sz="1000" dirty="0">
              <a:solidFill>
                <a:prstClr val="black"/>
              </a:solidFill>
            </a:endParaRPr>
          </a:p>
          <a:p>
            <a:pPr defTabSz="919465"/>
            <a:r>
              <a:rPr lang="ja-JP" altLang="en-US" sz="1000" dirty="0">
                <a:solidFill>
                  <a:prstClr val="black"/>
                </a:solidFill>
              </a:rPr>
              <a:t>　</a:t>
            </a:r>
            <a:r>
              <a:rPr lang="en-US" altLang="ja-JP" sz="1000" dirty="0">
                <a:solidFill>
                  <a:prstClr val="black"/>
                </a:solidFill>
              </a:rPr>
              <a:t>40</a:t>
            </a:r>
            <a:r>
              <a:rPr lang="ja-JP" altLang="en-US" sz="1000" dirty="0">
                <a:solidFill>
                  <a:prstClr val="black"/>
                </a:solidFill>
              </a:rPr>
              <a:t>～</a:t>
            </a:r>
            <a:r>
              <a:rPr lang="en-US" altLang="ja-JP" sz="1000" dirty="0">
                <a:solidFill>
                  <a:prstClr val="black"/>
                </a:solidFill>
              </a:rPr>
              <a:t>49</a:t>
            </a:r>
            <a:r>
              <a:rPr lang="ja-JP" altLang="en-US" sz="1000" dirty="0">
                <a:solidFill>
                  <a:prstClr val="black"/>
                </a:solidFill>
              </a:rPr>
              <a:t>歳（</a:t>
            </a:r>
            <a:r>
              <a:rPr lang="en-US" altLang="ja-JP" sz="1000" dirty="0">
                <a:solidFill>
                  <a:prstClr val="black"/>
                </a:solidFill>
              </a:rPr>
              <a:t>23.0%</a:t>
            </a:r>
            <a:r>
              <a:rPr lang="ja-JP" altLang="en-US" sz="1000" dirty="0">
                <a:solidFill>
                  <a:prstClr val="black"/>
                </a:solidFill>
              </a:rPr>
              <a:t>）、</a:t>
            </a:r>
            <a:r>
              <a:rPr lang="en-US" altLang="ja-JP" sz="1000" dirty="0">
                <a:solidFill>
                  <a:prstClr val="black"/>
                </a:solidFill>
              </a:rPr>
              <a:t>50</a:t>
            </a:r>
            <a:r>
              <a:rPr lang="ja-JP" altLang="en-US" sz="1000" dirty="0">
                <a:solidFill>
                  <a:prstClr val="black"/>
                </a:solidFill>
              </a:rPr>
              <a:t>～</a:t>
            </a:r>
            <a:r>
              <a:rPr lang="en-US" altLang="ja-JP" sz="1000" dirty="0">
                <a:solidFill>
                  <a:prstClr val="black"/>
                </a:solidFill>
              </a:rPr>
              <a:t>59</a:t>
            </a:r>
            <a:r>
              <a:rPr lang="ja-JP" altLang="en-US" sz="1000" dirty="0">
                <a:solidFill>
                  <a:prstClr val="black"/>
                </a:solidFill>
              </a:rPr>
              <a:t>歳（</a:t>
            </a:r>
            <a:r>
              <a:rPr lang="en-US" altLang="ja-JP" sz="1000" dirty="0">
                <a:solidFill>
                  <a:prstClr val="black"/>
                </a:solidFill>
              </a:rPr>
              <a:t>18.5%</a:t>
            </a:r>
            <a:r>
              <a:rPr lang="ja-JP" altLang="en-US" sz="1000" dirty="0" smtClean="0">
                <a:solidFill>
                  <a:prstClr val="black"/>
                </a:solidFill>
              </a:rPr>
              <a:t>）</a:t>
            </a:r>
            <a:endParaRPr lang="en-US" altLang="ja-JP" sz="1000" dirty="0" smtClean="0">
              <a:solidFill>
                <a:prstClr val="black"/>
              </a:solidFill>
            </a:endParaRPr>
          </a:p>
          <a:p>
            <a:pPr defTabSz="919465"/>
            <a:r>
              <a:rPr lang="ja-JP" altLang="en-US" sz="1000" dirty="0">
                <a:solidFill>
                  <a:prstClr val="black"/>
                </a:solidFill>
              </a:rPr>
              <a:t>　</a:t>
            </a:r>
            <a:r>
              <a:rPr lang="en-US" altLang="ja-JP" sz="1000" dirty="0" smtClean="0">
                <a:solidFill>
                  <a:prstClr val="black"/>
                </a:solidFill>
              </a:rPr>
              <a:t>30</a:t>
            </a:r>
            <a:r>
              <a:rPr lang="ja-JP" altLang="en-US" sz="1000" dirty="0">
                <a:solidFill>
                  <a:prstClr val="black"/>
                </a:solidFill>
              </a:rPr>
              <a:t>～</a:t>
            </a:r>
            <a:r>
              <a:rPr lang="en-US" altLang="ja-JP" sz="1000" dirty="0">
                <a:solidFill>
                  <a:prstClr val="black"/>
                </a:solidFill>
              </a:rPr>
              <a:t>39</a:t>
            </a:r>
            <a:r>
              <a:rPr lang="ja-JP" altLang="en-US" sz="1000" dirty="0">
                <a:solidFill>
                  <a:prstClr val="black"/>
                </a:solidFill>
              </a:rPr>
              <a:t>歳（</a:t>
            </a:r>
            <a:r>
              <a:rPr lang="en-US" altLang="ja-JP" sz="1000" dirty="0">
                <a:solidFill>
                  <a:prstClr val="black"/>
                </a:solidFill>
              </a:rPr>
              <a:t>18.0%</a:t>
            </a:r>
            <a:r>
              <a:rPr lang="ja-JP" altLang="en-US" sz="1000" dirty="0">
                <a:solidFill>
                  <a:prstClr val="black"/>
                </a:solidFill>
              </a:rPr>
              <a:t>）</a:t>
            </a:r>
          </a:p>
          <a:p>
            <a:pPr defTabSz="919465"/>
            <a:r>
              <a:rPr lang="ja-JP" altLang="en-US" sz="1000" dirty="0" smtClean="0">
                <a:solidFill>
                  <a:prstClr val="black"/>
                </a:solidFill>
              </a:rPr>
              <a:t>● 障害</a:t>
            </a:r>
            <a:r>
              <a:rPr lang="ja-JP" altLang="en-US" sz="1000" dirty="0">
                <a:solidFill>
                  <a:prstClr val="black"/>
                </a:solidFill>
              </a:rPr>
              <a:t>種別</a:t>
            </a:r>
          </a:p>
          <a:p>
            <a:pPr defTabSz="919465"/>
            <a:endParaRPr lang="ja-JP" altLang="en-US" sz="1000" dirty="0">
              <a:solidFill>
                <a:prstClr val="black"/>
              </a:solidFill>
            </a:endParaRPr>
          </a:p>
          <a:p>
            <a:pPr defTabSz="919465"/>
            <a:endParaRPr lang="ja-JP" altLang="en-US" sz="1000" dirty="0">
              <a:solidFill>
                <a:prstClr val="black"/>
              </a:solidFill>
            </a:endParaRPr>
          </a:p>
          <a:p>
            <a:pPr defTabSz="919465"/>
            <a:endParaRPr lang="en-US" altLang="ja-JP" sz="1000" dirty="0" smtClean="0">
              <a:solidFill>
                <a:prstClr val="black"/>
              </a:solidFill>
            </a:endParaRPr>
          </a:p>
          <a:p>
            <a:pPr defTabSz="919465"/>
            <a:r>
              <a:rPr lang="ja-JP" altLang="en-US" sz="1000" dirty="0" smtClean="0">
                <a:solidFill>
                  <a:prstClr val="black"/>
                </a:solidFill>
              </a:rPr>
              <a:t>● 障害</a:t>
            </a:r>
            <a:r>
              <a:rPr lang="ja-JP" altLang="en-US" sz="1000" dirty="0">
                <a:solidFill>
                  <a:prstClr val="black"/>
                </a:solidFill>
              </a:rPr>
              <a:t>程度区分認定済み　</a:t>
            </a:r>
            <a:r>
              <a:rPr lang="ja-JP" altLang="en-US" sz="1000" dirty="0" smtClean="0">
                <a:solidFill>
                  <a:prstClr val="black"/>
                </a:solidFill>
              </a:rPr>
              <a:t>（</a:t>
            </a:r>
            <a:r>
              <a:rPr lang="en-US" altLang="ja-JP" sz="1000" dirty="0" smtClean="0">
                <a:solidFill>
                  <a:prstClr val="black"/>
                </a:solidFill>
              </a:rPr>
              <a:t>53.3%</a:t>
            </a:r>
            <a:r>
              <a:rPr lang="ja-JP" altLang="en-US" sz="1000" dirty="0" smtClean="0">
                <a:solidFill>
                  <a:prstClr val="black"/>
                </a:solidFill>
              </a:rPr>
              <a:t>）</a:t>
            </a:r>
            <a:endParaRPr lang="en-US" altLang="ja-JP" sz="1000" dirty="0">
              <a:solidFill>
                <a:prstClr val="black"/>
              </a:solidFill>
            </a:endParaRPr>
          </a:p>
          <a:p>
            <a:pPr defTabSz="919465"/>
            <a:r>
              <a:rPr lang="en-US" altLang="ja-JP" sz="1000" dirty="0" smtClean="0">
                <a:solidFill>
                  <a:prstClr val="black"/>
                </a:solidFill>
              </a:rPr>
              <a:t>● </a:t>
            </a:r>
            <a:r>
              <a:rPr lang="ja-JP" altLang="en-US" sz="1000" dirty="0" smtClean="0">
                <a:solidFill>
                  <a:prstClr val="black"/>
                </a:solidFill>
              </a:rPr>
              <a:t>行動</a:t>
            </a:r>
            <a:r>
              <a:rPr lang="ja-JP" altLang="en-US" sz="1000" dirty="0">
                <a:solidFill>
                  <a:prstClr val="black"/>
                </a:solidFill>
              </a:rPr>
              <a:t>障害がある者　</a:t>
            </a:r>
            <a:r>
              <a:rPr lang="ja-JP" altLang="en-US" sz="1000" dirty="0" smtClean="0">
                <a:solidFill>
                  <a:prstClr val="black"/>
                </a:solidFill>
              </a:rPr>
              <a:t>          （</a:t>
            </a:r>
            <a:r>
              <a:rPr lang="en-US" altLang="ja-JP" sz="1000" dirty="0" smtClean="0">
                <a:solidFill>
                  <a:prstClr val="black"/>
                </a:solidFill>
              </a:rPr>
              <a:t>26.9%</a:t>
            </a:r>
            <a:r>
              <a:rPr lang="ja-JP" altLang="en-US" sz="1000" dirty="0" smtClean="0">
                <a:solidFill>
                  <a:prstClr val="black"/>
                </a:solidFill>
              </a:rPr>
              <a:t>）</a:t>
            </a:r>
            <a:endParaRPr lang="en-US" altLang="ja-JP" sz="1000" dirty="0">
              <a:solidFill>
                <a:prstClr val="black"/>
              </a:solidFill>
            </a:endParaRPr>
          </a:p>
          <a:p>
            <a:pPr defTabSz="919465"/>
            <a:r>
              <a:rPr lang="en-US" altLang="ja-JP" sz="1000" dirty="0" smtClean="0">
                <a:solidFill>
                  <a:prstClr val="black"/>
                </a:solidFill>
              </a:rPr>
              <a:t>● </a:t>
            </a:r>
            <a:r>
              <a:rPr lang="ja-JP" altLang="en-US" sz="1000" dirty="0" smtClean="0">
                <a:solidFill>
                  <a:prstClr val="black"/>
                </a:solidFill>
              </a:rPr>
              <a:t>虐待者と同居</a:t>
            </a:r>
            <a:r>
              <a:rPr lang="ja-JP" altLang="en-US" sz="1000" dirty="0">
                <a:solidFill>
                  <a:prstClr val="black"/>
                </a:solidFill>
              </a:rPr>
              <a:t>　　　　　　　 </a:t>
            </a:r>
            <a:r>
              <a:rPr lang="ja-JP" altLang="en-US" sz="1000" dirty="0" smtClean="0">
                <a:solidFill>
                  <a:prstClr val="black"/>
                </a:solidFill>
              </a:rPr>
              <a:t>（</a:t>
            </a:r>
            <a:r>
              <a:rPr lang="en-US" altLang="ja-JP" sz="1000" dirty="0" smtClean="0">
                <a:solidFill>
                  <a:prstClr val="black"/>
                </a:solidFill>
              </a:rPr>
              <a:t>80.4%</a:t>
            </a:r>
            <a:r>
              <a:rPr lang="ja-JP" altLang="en-US" sz="1000" dirty="0" smtClean="0">
                <a:solidFill>
                  <a:prstClr val="black"/>
                </a:solidFill>
              </a:rPr>
              <a:t>）</a:t>
            </a:r>
            <a:endParaRPr lang="en-US" altLang="ja-JP" sz="1000" dirty="0">
              <a:solidFill>
                <a:prstClr val="black"/>
              </a:solidFill>
            </a:endParaRPr>
          </a:p>
          <a:p>
            <a:pPr defTabSz="919465"/>
            <a:r>
              <a:rPr lang="en-US" altLang="ja-JP" sz="1000" dirty="0" smtClean="0">
                <a:solidFill>
                  <a:prstClr val="black"/>
                </a:solidFill>
              </a:rPr>
              <a:t>● </a:t>
            </a:r>
            <a:r>
              <a:rPr lang="ja-JP" altLang="en-US" sz="1000" dirty="0" smtClean="0">
                <a:solidFill>
                  <a:prstClr val="black"/>
                </a:solidFill>
              </a:rPr>
              <a:t>世帯</a:t>
            </a:r>
            <a:r>
              <a:rPr lang="ja-JP" altLang="en-US" sz="1000" dirty="0">
                <a:solidFill>
                  <a:prstClr val="black"/>
                </a:solidFill>
              </a:rPr>
              <a:t>構成</a:t>
            </a:r>
          </a:p>
          <a:p>
            <a:pPr defTabSz="919465"/>
            <a:r>
              <a:rPr lang="ja-JP" altLang="en-US" sz="1000" dirty="0" smtClean="0">
                <a:solidFill>
                  <a:prstClr val="black"/>
                </a:solidFill>
              </a:rPr>
              <a:t>　　両親</a:t>
            </a:r>
            <a:r>
              <a:rPr lang="ja-JP" altLang="en-US" sz="1000" dirty="0">
                <a:solidFill>
                  <a:prstClr val="black"/>
                </a:solidFill>
              </a:rPr>
              <a:t>と兄弟</a:t>
            </a:r>
            <a:r>
              <a:rPr lang="ja-JP" altLang="en-US" sz="1000" dirty="0" smtClean="0">
                <a:solidFill>
                  <a:prstClr val="black"/>
                </a:solidFill>
              </a:rPr>
              <a:t>姉妹（</a:t>
            </a:r>
            <a:r>
              <a:rPr lang="en-US" altLang="ja-JP" sz="1000" dirty="0">
                <a:solidFill>
                  <a:prstClr val="black"/>
                </a:solidFill>
              </a:rPr>
              <a:t>12.4%</a:t>
            </a:r>
            <a:r>
              <a:rPr lang="ja-JP" altLang="en-US" sz="1000" dirty="0" smtClean="0">
                <a:solidFill>
                  <a:prstClr val="black"/>
                </a:solidFill>
              </a:rPr>
              <a:t>）、単身（</a:t>
            </a:r>
            <a:r>
              <a:rPr lang="en-US" altLang="ja-JP" sz="1000" dirty="0" smtClean="0">
                <a:solidFill>
                  <a:prstClr val="black"/>
                </a:solidFill>
              </a:rPr>
              <a:t>11.3%</a:t>
            </a:r>
            <a:r>
              <a:rPr lang="ja-JP" altLang="en-US" sz="1000" dirty="0" smtClean="0">
                <a:solidFill>
                  <a:prstClr val="black"/>
                </a:solidFill>
              </a:rPr>
              <a:t>）、両親（</a:t>
            </a:r>
            <a:r>
              <a:rPr lang="en-US" altLang="ja-JP" sz="1000" dirty="0" smtClean="0">
                <a:solidFill>
                  <a:prstClr val="black"/>
                </a:solidFill>
              </a:rPr>
              <a:t>11.3%</a:t>
            </a:r>
            <a:r>
              <a:rPr lang="ja-JP" altLang="en-US" sz="1000" dirty="0">
                <a:solidFill>
                  <a:prstClr val="black"/>
                </a:solidFill>
              </a:rPr>
              <a:t>）</a:t>
            </a:r>
            <a:endParaRPr lang="ja-JP" altLang="en-US" sz="1100" dirty="0">
              <a:solidFill>
                <a:prstClr val="black"/>
              </a:solidFill>
            </a:endParaRPr>
          </a:p>
          <a:p>
            <a:pPr defTabSz="919465"/>
            <a:endParaRPr lang="ja-JP" altLang="en-US" sz="1100" dirty="0">
              <a:solidFill>
                <a:prstClr val="black"/>
              </a:solidFill>
            </a:endParaRPr>
          </a:p>
        </p:txBody>
      </p:sp>
      <p:sp>
        <p:nvSpPr>
          <p:cNvPr id="43" name="角丸四角形 42"/>
          <p:cNvSpPr/>
          <p:nvPr/>
        </p:nvSpPr>
        <p:spPr>
          <a:xfrm>
            <a:off x="6482511" y="4299017"/>
            <a:ext cx="1547533" cy="304809"/>
          </a:xfrm>
          <a:prstGeom prst="roundRect">
            <a:avLst/>
          </a:prstGeom>
          <a:gradFill>
            <a:gsLst>
              <a:gs pos="0">
                <a:schemeClr val="accent6">
                  <a:lumMod val="75000"/>
                </a:schemeClr>
              </a:gs>
              <a:gs pos="80000">
                <a:schemeClr val="accent6">
                  <a:lumMod val="60000"/>
                  <a:lumOff val="40000"/>
                </a:schemeClr>
              </a:gs>
              <a:gs pos="100000">
                <a:schemeClr val="accent6">
                  <a:lumMod val="40000"/>
                  <a:lumOff val="60000"/>
                </a:schemeClr>
              </a:gs>
            </a:gsLst>
          </a:gradFill>
        </p:spPr>
        <p:style>
          <a:lnRef idx="0">
            <a:schemeClr val="accent1"/>
          </a:lnRef>
          <a:fillRef idx="3">
            <a:schemeClr val="accent1"/>
          </a:fillRef>
          <a:effectRef idx="3">
            <a:schemeClr val="accent1"/>
          </a:effectRef>
          <a:fontRef idx="minor">
            <a:schemeClr val="lt1"/>
          </a:fontRef>
        </p:style>
        <p:txBody>
          <a:bodyPr lIns="65676" tIns="32838" rIns="65676" bIns="32838" rtlCol="0" anchor="ctr"/>
          <a:lstStyle/>
          <a:p>
            <a:pPr algn="ctr" defTabSz="919465"/>
            <a:r>
              <a:rPr lang="ja-JP" altLang="en-US" sz="1500" b="1" dirty="0" smtClean="0">
                <a:solidFill>
                  <a:prstClr val="white"/>
                </a:solidFill>
                <a:latin typeface="ＭＳ Ｐゴシック"/>
              </a:rPr>
              <a:t>被虐待者</a:t>
            </a:r>
            <a:r>
              <a:rPr lang="ja-JP" altLang="en-US" sz="1050" b="1" dirty="0" smtClean="0">
                <a:solidFill>
                  <a:prstClr val="white"/>
                </a:solidFill>
                <a:latin typeface="ＭＳ Ｐゴシック"/>
              </a:rPr>
              <a:t>（</a:t>
            </a:r>
            <a:r>
              <a:rPr lang="en-US" altLang="ja-JP" sz="1050" b="1" dirty="0" smtClean="0">
                <a:solidFill>
                  <a:prstClr val="white"/>
                </a:solidFill>
                <a:latin typeface="ＭＳ Ｐゴシック"/>
              </a:rPr>
              <a:t>1,329</a:t>
            </a:r>
            <a:r>
              <a:rPr lang="ja-JP" altLang="en-US" sz="1050" b="1" dirty="0" smtClean="0">
                <a:solidFill>
                  <a:prstClr val="white"/>
                </a:solidFill>
                <a:latin typeface="ＭＳ Ｐゴシック"/>
              </a:rPr>
              <a:t>人）</a:t>
            </a:r>
            <a:endParaRPr lang="en-US" altLang="ja-JP" sz="1050" b="1" dirty="0">
              <a:solidFill>
                <a:prstClr val="white"/>
              </a:solidFill>
              <a:latin typeface="ＭＳ Ｐゴシック"/>
            </a:endParaRPr>
          </a:p>
        </p:txBody>
      </p:sp>
      <p:pic>
        <p:nvPicPr>
          <p:cNvPr id="44"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63918" y="5421155"/>
            <a:ext cx="2290063" cy="315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正方形/長方形 44"/>
          <p:cNvSpPr/>
          <p:nvPr/>
        </p:nvSpPr>
        <p:spPr>
          <a:xfrm>
            <a:off x="85270" y="6331314"/>
            <a:ext cx="5167314" cy="461665"/>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wrap="square" rtlCol="0" anchor="ctr">
            <a:spAutoFit/>
          </a:bodyPr>
          <a:lstStyle/>
          <a:p>
            <a:pPr defTabSz="919465"/>
            <a:r>
              <a:rPr lang="en-US" altLang="ja-JP" sz="800" dirty="0" smtClean="0">
                <a:solidFill>
                  <a:prstClr val="black"/>
                </a:solidFill>
              </a:rPr>
              <a:t>※1</a:t>
            </a:r>
            <a:r>
              <a:rPr lang="ja-JP" altLang="en-US" sz="800" dirty="0" smtClean="0">
                <a:solidFill>
                  <a:prstClr val="black"/>
                </a:solidFill>
              </a:rPr>
              <a:t>　うち１件は、心中事件により発覚した事例のため、</a:t>
            </a:r>
            <a:r>
              <a:rPr lang="en-US" altLang="ja-JP" sz="800" dirty="0" smtClean="0">
                <a:solidFill>
                  <a:prstClr val="black"/>
                </a:solidFill>
              </a:rPr>
              <a:t>1,311</a:t>
            </a:r>
            <a:r>
              <a:rPr lang="ja-JP" altLang="en-US" sz="800" dirty="0" smtClean="0">
                <a:solidFill>
                  <a:prstClr val="black"/>
                </a:solidFill>
              </a:rPr>
              <a:t>件には含まれていない。</a:t>
            </a:r>
            <a:endParaRPr lang="en-US" altLang="ja-JP" sz="800" dirty="0" smtClean="0">
              <a:solidFill>
                <a:prstClr val="black"/>
              </a:solidFill>
            </a:endParaRPr>
          </a:p>
          <a:p>
            <a:pPr defTabSz="919465"/>
            <a:r>
              <a:rPr lang="en-US" altLang="ja-JP" sz="800" dirty="0" smtClean="0">
                <a:solidFill>
                  <a:prstClr val="black"/>
                </a:solidFill>
              </a:rPr>
              <a:t>※2</a:t>
            </a:r>
            <a:r>
              <a:rPr lang="ja-JP" altLang="en-US" sz="800" dirty="0" smtClean="0">
                <a:solidFill>
                  <a:prstClr val="black"/>
                </a:solidFill>
              </a:rPr>
              <a:t>　虐待者との分離については、被虐待者が複数で異なる対応（分離と非分離）を行った事例が含まれるため、虐待</a:t>
            </a:r>
            <a:endParaRPr lang="en-US" altLang="ja-JP" sz="800" dirty="0" smtClean="0">
              <a:solidFill>
                <a:prstClr val="black"/>
              </a:solidFill>
            </a:endParaRPr>
          </a:p>
          <a:p>
            <a:pPr defTabSz="919465"/>
            <a:r>
              <a:rPr lang="ja-JP" altLang="en-US" sz="800" dirty="0">
                <a:solidFill>
                  <a:prstClr val="black"/>
                </a:solidFill>
              </a:rPr>
              <a:t>　</a:t>
            </a:r>
            <a:r>
              <a:rPr lang="ja-JP" altLang="en-US" sz="800" dirty="0" smtClean="0">
                <a:solidFill>
                  <a:prstClr val="black"/>
                </a:solidFill>
              </a:rPr>
              <a:t>事例に対する措置の合計件数は、虐待が認められた事例</a:t>
            </a:r>
            <a:r>
              <a:rPr lang="en-US" altLang="ja-JP" sz="800" dirty="0" smtClean="0">
                <a:solidFill>
                  <a:prstClr val="black"/>
                </a:solidFill>
              </a:rPr>
              <a:t>1,311</a:t>
            </a:r>
            <a:r>
              <a:rPr lang="ja-JP" altLang="en-US" sz="800" dirty="0" smtClean="0">
                <a:solidFill>
                  <a:prstClr val="black"/>
                </a:solidFill>
              </a:rPr>
              <a:t>件と一致しない。　</a:t>
            </a:r>
          </a:p>
        </p:txBody>
      </p:sp>
      <p:sp>
        <p:nvSpPr>
          <p:cNvPr id="46" name="右矢印 45"/>
          <p:cNvSpPr/>
          <p:nvPr/>
        </p:nvSpPr>
        <p:spPr>
          <a:xfrm>
            <a:off x="2925366" y="4998107"/>
            <a:ext cx="2675036" cy="300094"/>
          </a:xfrm>
          <a:prstGeom prst="rightArrow">
            <a:avLst/>
          </a:prstGeom>
          <a:gradFill>
            <a:gsLst>
              <a:gs pos="0">
                <a:schemeClr val="tx2">
                  <a:lumMod val="50000"/>
                </a:schemeClr>
              </a:gs>
              <a:gs pos="63000">
                <a:schemeClr val="tx2">
                  <a:lumMod val="60000"/>
                  <a:lumOff val="40000"/>
                </a:schemeClr>
              </a:gs>
              <a:gs pos="100000">
                <a:schemeClr val="tx2">
                  <a:lumMod val="40000"/>
                  <a:lumOff val="60000"/>
                </a:schemeClr>
              </a:gs>
            </a:gsLst>
            <a:lin ang="16200000" scaled="0"/>
          </a:gradFill>
          <a:ln w="12700"/>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endParaRPr lang="ja-JP" altLang="en-US" sz="1100" dirty="0" smtClean="0">
              <a:solidFill>
                <a:prstClr val="black"/>
              </a:solidFill>
            </a:endParaRPr>
          </a:p>
        </p:txBody>
      </p:sp>
      <p:sp>
        <p:nvSpPr>
          <p:cNvPr id="47" name="正方形/長方形 46"/>
          <p:cNvSpPr/>
          <p:nvPr/>
        </p:nvSpPr>
        <p:spPr>
          <a:xfrm>
            <a:off x="8086199" y="58522"/>
            <a:ext cx="1039937" cy="22967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r>
              <a:rPr lang="ja-JP" altLang="en-US" sz="1100" dirty="0" smtClean="0">
                <a:solidFill>
                  <a:prstClr val="black"/>
                </a:solidFill>
              </a:rPr>
              <a:t>参考資料１</a:t>
            </a:r>
          </a:p>
        </p:txBody>
      </p:sp>
      <p:cxnSp>
        <p:nvCxnSpPr>
          <p:cNvPr id="48" name="直線コネクタ 47"/>
          <p:cNvCxnSpPr/>
          <p:nvPr/>
        </p:nvCxnSpPr>
        <p:spPr>
          <a:xfrm>
            <a:off x="2979779" y="1359496"/>
            <a:ext cx="0" cy="1349424"/>
          </a:xfrm>
          <a:prstGeom prst="line">
            <a:avLst/>
          </a:prstGeom>
          <a:ln w="2222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2803327" y="1359496"/>
            <a:ext cx="184497" cy="0"/>
          </a:xfrm>
          <a:prstGeom prst="line">
            <a:avLst/>
          </a:prstGeom>
          <a:ln w="2222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2979779" y="2708920"/>
            <a:ext cx="416880" cy="0"/>
          </a:xfrm>
          <a:prstGeom prst="line">
            <a:avLst/>
          </a:prstGeom>
          <a:ln w="22225">
            <a:solidFill>
              <a:schemeClr val="tx2"/>
            </a:solidFill>
            <a:prstDash val="sysDash"/>
            <a:headEnd type="none" w="med" len="lg"/>
            <a:tailEnd type="triangle" w="lg" len="med"/>
          </a:ln>
        </p:spPr>
        <p:style>
          <a:lnRef idx="1">
            <a:schemeClr val="accent1"/>
          </a:lnRef>
          <a:fillRef idx="0">
            <a:schemeClr val="accent1"/>
          </a:fillRef>
          <a:effectRef idx="0">
            <a:schemeClr val="accent1"/>
          </a:effectRef>
          <a:fontRef idx="minor">
            <a:schemeClr val="tx1"/>
          </a:fontRef>
        </p:style>
      </p:cxnSp>
      <p:pic>
        <p:nvPicPr>
          <p:cNvPr id="5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4768" y="4488588"/>
            <a:ext cx="2536232" cy="446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 name="角丸四角形 51"/>
          <p:cNvSpPr/>
          <p:nvPr/>
        </p:nvSpPr>
        <p:spPr>
          <a:xfrm>
            <a:off x="6588224" y="908720"/>
            <a:ext cx="2160240" cy="28803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53" name="角丸四角形 52"/>
          <p:cNvSpPr/>
          <p:nvPr/>
        </p:nvSpPr>
        <p:spPr>
          <a:xfrm>
            <a:off x="323528" y="5085184"/>
            <a:ext cx="1512168" cy="57606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54" name="角丸四角形 53"/>
          <p:cNvSpPr/>
          <p:nvPr/>
        </p:nvSpPr>
        <p:spPr>
          <a:xfrm>
            <a:off x="2915816" y="4581128"/>
            <a:ext cx="2664296" cy="43204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55" name="角丸四角形 54"/>
          <p:cNvSpPr/>
          <p:nvPr/>
        </p:nvSpPr>
        <p:spPr>
          <a:xfrm>
            <a:off x="5652120" y="5373216"/>
            <a:ext cx="2520280" cy="43204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56" name="角丸四角形 55"/>
          <p:cNvSpPr/>
          <p:nvPr/>
        </p:nvSpPr>
        <p:spPr>
          <a:xfrm>
            <a:off x="5796136" y="5949280"/>
            <a:ext cx="1944216" cy="21602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57" name="角丸四角形 56"/>
          <p:cNvSpPr/>
          <p:nvPr/>
        </p:nvSpPr>
        <p:spPr>
          <a:xfrm>
            <a:off x="251520" y="1340768"/>
            <a:ext cx="1008112" cy="50405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58" name="角丸四角形 57"/>
          <p:cNvSpPr/>
          <p:nvPr/>
        </p:nvSpPr>
        <p:spPr>
          <a:xfrm>
            <a:off x="5220072" y="1772816"/>
            <a:ext cx="936104" cy="50405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7"/>
                                        </p:tgtEl>
                                      </p:cBhvr>
                                    </p:animEffect>
                                    <p:set>
                                      <p:cBhvr>
                                        <p:cTn id="12" dur="1" fill="hold">
                                          <p:stCondLst>
                                            <p:cond delay="499"/>
                                          </p:stCondLst>
                                        </p:cTn>
                                        <p:tgtEl>
                                          <p:spTgt spid="57"/>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fade">
                                      <p:cBhvr>
                                        <p:cTn id="16" dur="500"/>
                                        <p:tgtEl>
                                          <p:spTgt spid="5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58"/>
                                        </p:tgtEl>
                                      </p:cBhvr>
                                    </p:animEffect>
                                    <p:set>
                                      <p:cBhvr>
                                        <p:cTn id="21" dur="1" fill="hold">
                                          <p:stCondLst>
                                            <p:cond delay="499"/>
                                          </p:stCondLst>
                                        </p:cTn>
                                        <p:tgtEl>
                                          <p:spTgt spid="58"/>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52"/>
                                        </p:tgtEl>
                                      </p:cBhvr>
                                    </p:animEffect>
                                    <p:set>
                                      <p:cBhvr>
                                        <p:cTn id="30" dur="1" fill="hold">
                                          <p:stCondLst>
                                            <p:cond delay="499"/>
                                          </p:stCondLst>
                                        </p:cTn>
                                        <p:tgtEl>
                                          <p:spTgt spid="52"/>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fade">
                                      <p:cBhvr>
                                        <p:cTn id="34" dur="500"/>
                                        <p:tgtEl>
                                          <p:spTgt spid="5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53"/>
                                        </p:tgtEl>
                                      </p:cBhvr>
                                    </p:animEffect>
                                    <p:set>
                                      <p:cBhvr>
                                        <p:cTn id="39" dur="1" fill="hold">
                                          <p:stCondLst>
                                            <p:cond delay="499"/>
                                          </p:stCondLst>
                                        </p:cTn>
                                        <p:tgtEl>
                                          <p:spTgt spid="53"/>
                                        </p:tgtEl>
                                        <p:attrNameLst>
                                          <p:attrName>style.visibility</p:attrName>
                                        </p:attrNameLst>
                                      </p:cBhvr>
                                      <p:to>
                                        <p:strVal val="hidden"/>
                                      </p:to>
                                    </p:se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500"/>
                                        <p:tgtEl>
                                          <p:spTgt spid="5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grpId="1" nodeType="clickEffect">
                                  <p:stCondLst>
                                    <p:cond delay="0"/>
                                  </p:stCondLst>
                                  <p:childTnLst>
                                    <p:animEffect transition="out" filter="fade">
                                      <p:cBhvr>
                                        <p:cTn id="47" dur="500"/>
                                        <p:tgtEl>
                                          <p:spTgt spid="54"/>
                                        </p:tgtEl>
                                      </p:cBhvr>
                                    </p:animEffect>
                                    <p:set>
                                      <p:cBhvr>
                                        <p:cTn id="48" dur="1" fill="hold">
                                          <p:stCondLst>
                                            <p:cond delay="499"/>
                                          </p:stCondLst>
                                        </p:cTn>
                                        <p:tgtEl>
                                          <p:spTgt spid="54"/>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fade">
                                      <p:cBhvr>
                                        <p:cTn id="52" dur="500"/>
                                        <p:tgtEl>
                                          <p:spTgt spid="5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1" nodeType="clickEffect">
                                  <p:stCondLst>
                                    <p:cond delay="0"/>
                                  </p:stCondLst>
                                  <p:childTnLst>
                                    <p:animEffect transition="out" filter="fade">
                                      <p:cBhvr>
                                        <p:cTn id="56" dur="500"/>
                                        <p:tgtEl>
                                          <p:spTgt spid="55"/>
                                        </p:tgtEl>
                                      </p:cBhvr>
                                    </p:animEffect>
                                    <p:set>
                                      <p:cBhvr>
                                        <p:cTn id="57" dur="1" fill="hold">
                                          <p:stCondLst>
                                            <p:cond delay="499"/>
                                          </p:stCondLst>
                                        </p:cTn>
                                        <p:tgtEl>
                                          <p:spTgt spid="55"/>
                                        </p:tgtEl>
                                        <p:attrNameLst>
                                          <p:attrName>style.visibility</p:attrName>
                                        </p:attrNameLst>
                                      </p:cBhvr>
                                      <p:to>
                                        <p:strVal val="hidden"/>
                                      </p:to>
                                    </p:set>
                                  </p:childTnLst>
                                </p:cTn>
                              </p:par>
                            </p:childTnLst>
                          </p:cTn>
                        </p:par>
                        <p:par>
                          <p:cTn id="58" fill="hold">
                            <p:stCondLst>
                              <p:cond delay="500"/>
                            </p:stCondLst>
                            <p:childTnLst>
                              <p:par>
                                <p:cTn id="59" presetID="10" presetClass="entr" presetSubtype="0" fill="hold" grpId="0" nodeType="after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fade">
                                      <p:cBhvr>
                                        <p:cTn id="6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3" grpId="0" animBg="1"/>
      <p:bldP spid="53" grpId="1" animBg="1"/>
      <p:bldP spid="54" grpId="0" animBg="1"/>
      <p:bldP spid="54" grpId="1" animBg="1"/>
      <p:bldP spid="55" grpId="0" animBg="1"/>
      <p:bldP spid="55" grpId="1" animBg="1"/>
      <p:bldP spid="56" grpId="0" animBg="1"/>
      <p:bldP spid="57" grpId="0" animBg="1"/>
      <p:bldP spid="57" grpId="1" animBg="1"/>
      <p:bldP spid="58" grpId="0" animBg="1"/>
      <p:bldP spid="58"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a:spLocks noChangeArrowheads="1"/>
          </p:cNvSpPr>
          <p:nvPr/>
        </p:nvSpPr>
        <p:spPr bwMode="auto">
          <a:xfrm>
            <a:off x="139668" y="83094"/>
            <a:ext cx="7946609" cy="394859"/>
          </a:xfrm>
          <a:prstGeom prst="bevel">
            <a:avLst>
              <a:gd name="adj" fmla="val 12500"/>
            </a:avLst>
          </a:prstGeom>
          <a:solidFill>
            <a:schemeClr val="accent2">
              <a:lumMod val="40000"/>
              <a:lumOff val="60000"/>
            </a:schemeClr>
          </a:solidFill>
          <a:ln w="9525">
            <a:solidFill>
              <a:srgbClr val="000000"/>
            </a:solidFill>
            <a:miter lim="800000"/>
            <a:headEnd/>
            <a:tailEnd/>
          </a:ln>
        </p:spPr>
        <p:txBody>
          <a:bodyPr wrap="square" lIns="65676" tIns="32838" rIns="65676" bIns="32838" anchor="ctr">
            <a:spAutoFit/>
          </a:bodyPr>
          <a:lstStyle/>
          <a:p>
            <a:pPr algn="ctr" defTabSz="656760">
              <a:defRPr/>
            </a:pPr>
            <a:r>
              <a:rPr kumimoji="0" lang="ja-JP" altLang="en-US" sz="1500" b="1" kern="0" dirty="0" smtClean="0">
                <a:solidFill>
                  <a:srgbClr val="2D2D8A">
                    <a:lumMod val="75000"/>
                  </a:srgbClr>
                </a:solidFill>
                <a:latin typeface="ＭＳ Ｐゴシック"/>
              </a:rPr>
              <a:t>平成</a:t>
            </a:r>
            <a:r>
              <a:rPr kumimoji="0" lang="ja-JP" altLang="en-US" sz="1500" b="1" kern="0" dirty="0">
                <a:solidFill>
                  <a:srgbClr val="2D2D8A">
                    <a:lumMod val="75000"/>
                  </a:srgbClr>
                </a:solidFill>
                <a:latin typeface="ＭＳ Ｐゴシック"/>
              </a:rPr>
              <a:t>２４年度　障害者虐待対応状況調査＜障害者福祉施設従事者等による障害者虐待＞</a:t>
            </a:r>
          </a:p>
        </p:txBody>
      </p:sp>
      <p:sp>
        <p:nvSpPr>
          <p:cNvPr id="6" name="角丸四角形 5"/>
          <p:cNvSpPr/>
          <p:nvPr/>
        </p:nvSpPr>
        <p:spPr>
          <a:xfrm>
            <a:off x="0" y="561175"/>
            <a:ext cx="1331640" cy="3171602"/>
          </a:xfrm>
          <a:prstGeom prst="roundRect">
            <a:avLst/>
          </a:prstGeom>
          <a:solidFill>
            <a:schemeClr val="tx2">
              <a:lumMod val="20000"/>
              <a:lumOff val="80000"/>
            </a:schemeClr>
          </a:solidFill>
          <a:ln w="25400">
            <a:solidFill>
              <a:schemeClr val="accent1">
                <a:shade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vert="horz" lIns="65676" tIns="32838" rIns="65676" bIns="32838" rtlCol="0" anchor="t" anchorCtr="0"/>
          <a:lstStyle/>
          <a:p>
            <a:pPr algn="ctr" defTabSz="919465"/>
            <a:endParaRPr lang="en-US" altLang="ja-JP" sz="1100" b="1" dirty="0">
              <a:solidFill>
                <a:srgbClr val="4F81BD">
                  <a:lumMod val="75000"/>
                </a:srgbClr>
              </a:solidFill>
              <a:latin typeface="メイリオ" pitchFamily="50" charset="-128"/>
              <a:ea typeface="メイリオ" pitchFamily="50" charset="-128"/>
              <a:cs typeface="メイリオ" pitchFamily="50" charset="-128"/>
            </a:endParaRPr>
          </a:p>
          <a:p>
            <a:pPr algn="ctr" defTabSz="919465"/>
            <a:r>
              <a:rPr lang="ja-JP" altLang="en-US" sz="1400" b="1" dirty="0">
                <a:solidFill>
                  <a:srgbClr val="4F81BD">
                    <a:lumMod val="75000"/>
                  </a:srgbClr>
                </a:solidFill>
                <a:latin typeface="メイリオ" pitchFamily="50" charset="-128"/>
                <a:ea typeface="メイリオ" pitchFamily="50" charset="-128"/>
                <a:cs typeface="メイリオ" pitchFamily="50" charset="-128"/>
              </a:rPr>
              <a:t>相談</a:t>
            </a:r>
            <a:endParaRPr lang="en-US" altLang="ja-JP" sz="1400" b="1" dirty="0">
              <a:solidFill>
                <a:srgbClr val="4F81BD">
                  <a:lumMod val="75000"/>
                </a:srgbClr>
              </a:solidFill>
              <a:latin typeface="メイリオ" pitchFamily="50" charset="-128"/>
              <a:ea typeface="メイリオ" pitchFamily="50" charset="-128"/>
              <a:cs typeface="メイリオ" pitchFamily="50" charset="-128"/>
            </a:endParaRPr>
          </a:p>
          <a:p>
            <a:pPr algn="ctr" defTabSz="919465"/>
            <a:r>
              <a:rPr lang="ja-JP" altLang="en-US" sz="1400" b="1" dirty="0">
                <a:solidFill>
                  <a:srgbClr val="4F81BD">
                    <a:lumMod val="75000"/>
                  </a:srgbClr>
                </a:solidFill>
                <a:latin typeface="メイリオ" pitchFamily="50" charset="-128"/>
                <a:ea typeface="メイリオ" pitchFamily="50" charset="-128"/>
                <a:cs typeface="メイリオ" pitchFamily="50" charset="-128"/>
              </a:rPr>
              <a:t>通報</a:t>
            </a:r>
          </a:p>
        </p:txBody>
      </p:sp>
      <p:sp>
        <p:nvSpPr>
          <p:cNvPr id="7" name="円/楕円 6"/>
          <p:cNvSpPr/>
          <p:nvPr/>
        </p:nvSpPr>
        <p:spPr>
          <a:xfrm>
            <a:off x="188474" y="1344196"/>
            <a:ext cx="868202" cy="30966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676" tIns="32838" rIns="65676" bIns="32838" numCol="1" spcCol="0" rtlCol="0" fromWordArt="0" anchor="ctr" anchorCtr="0" forceAA="0" compatLnSpc="1">
            <a:prstTxWarp prst="textNoShape">
              <a:avLst/>
            </a:prstTxWarp>
            <a:spAutoFit/>
          </a:bodyPr>
          <a:lstStyle/>
          <a:p>
            <a:pPr algn="ctr" defTabSz="919465"/>
            <a:r>
              <a:rPr lang="en-US" altLang="ja-JP" sz="1000" b="1" dirty="0">
                <a:solidFill>
                  <a:prstClr val="black"/>
                </a:solidFill>
                <a:latin typeface="ＭＳ Ｐゴシック"/>
              </a:rPr>
              <a:t>939</a:t>
            </a:r>
            <a:r>
              <a:rPr lang="ja-JP" altLang="en-US" sz="1000" b="1" dirty="0">
                <a:solidFill>
                  <a:prstClr val="black"/>
                </a:solidFill>
                <a:latin typeface="ＭＳ Ｐゴシック"/>
              </a:rPr>
              <a:t>件</a:t>
            </a:r>
          </a:p>
        </p:txBody>
      </p:sp>
      <p:sp>
        <p:nvSpPr>
          <p:cNvPr id="33" name="角丸四角形 32"/>
          <p:cNvSpPr/>
          <p:nvPr/>
        </p:nvSpPr>
        <p:spPr>
          <a:xfrm>
            <a:off x="1582798" y="850117"/>
            <a:ext cx="1832015" cy="2069359"/>
          </a:xfrm>
          <a:prstGeom prst="roundRect">
            <a:avLst/>
          </a:prstGeom>
          <a:solidFill>
            <a:srgbClr val="E3F3D1"/>
          </a:solidFill>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rtlCol="0" anchor="ctr"/>
          <a:lstStyle/>
          <a:p>
            <a:pPr algn="ctr" defTabSz="919465"/>
            <a:endParaRPr lang="ja-JP" altLang="en-US" dirty="0">
              <a:solidFill>
                <a:prstClr val="white"/>
              </a:solidFill>
            </a:endParaRPr>
          </a:p>
        </p:txBody>
      </p:sp>
      <p:sp>
        <p:nvSpPr>
          <p:cNvPr id="34" name="角丸四角形 33"/>
          <p:cNvSpPr/>
          <p:nvPr/>
        </p:nvSpPr>
        <p:spPr>
          <a:xfrm>
            <a:off x="1869317" y="561174"/>
            <a:ext cx="1258979" cy="299056"/>
          </a:xfrm>
          <a:prstGeom prst="roundRect">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65676" tIns="32838" rIns="65676" bIns="32838" rtlCol="0" anchor="ctr"/>
          <a:lstStyle/>
          <a:p>
            <a:pPr algn="ctr" defTabSz="656760">
              <a:defRPr/>
            </a:pPr>
            <a:r>
              <a:rPr kumimoji="0" lang="ja-JP" altLang="en-US" sz="1500" b="1" kern="0" dirty="0" smtClean="0">
                <a:solidFill>
                  <a:prstClr val="white"/>
                </a:solidFill>
              </a:rPr>
              <a:t>市区町村</a:t>
            </a:r>
            <a:endParaRPr kumimoji="0" lang="ja-JP" altLang="en-US" sz="1500" b="1" kern="0" dirty="0">
              <a:solidFill>
                <a:prstClr val="white"/>
              </a:solidFill>
            </a:endParaRPr>
          </a:p>
        </p:txBody>
      </p:sp>
      <p:sp>
        <p:nvSpPr>
          <p:cNvPr id="35" name="角丸四角形 34"/>
          <p:cNvSpPr/>
          <p:nvPr/>
        </p:nvSpPr>
        <p:spPr>
          <a:xfrm>
            <a:off x="1640285" y="973812"/>
            <a:ext cx="1717040" cy="1288337"/>
          </a:xfrm>
          <a:prstGeom prst="roundRect">
            <a:avLst/>
          </a:prstGeom>
          <a:pattFill prst="pct5">
            <a:fgClr>
              <a:schemeClr val="accent1"/>
            </a:fgClr>
            <a:bgClr>
              <a:srgbClr val="CEEAB0"/>
            </a:bgClr>
          </a:patt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676" tIns="32838" rIns="65676" bIns="32838" numCol="1" spcCol="0" rtlCol="0" fromWordArt="0" anchor="ctr" anchorCtr="0" forceAA="0" compatLnSpc="1">
            <a:prstTxWarp prst="textNoShape">
              <a:avLst/>
            </a:prstTxWarp>
            <a:noAutofit/>
          </a:bodyPr>
          <a:lstStyle/>
          <a:p>
            <a:pPr algn="ctr" defTabSz="919465"/>
            <a:endParaRPr lang="ja-JP" altLang="en-US">
              <a:solidFill>
                <a:prstClr val="white"/>
              </a:solidFill>
            </a:endParaRPr>
          </a:p>
        </p:txBody>
      </p:sp>
      <p:sp>
        <p:nvSpPr>
          <p:cNvPr id="36" name="テキスト ボックス 35"/>
          <p:cNvSpPr txBox="1"/>
          <p:nvPr/>
        </p:nvSpPr>
        <p:spPr>
          <a:xfrm>
            <a:off x="1786801" y="882694"/>
            <a:ext cx="1441312" cy="213666"/>
          </a:xfrm>
          <a:prstGeom prst="rect">
            <a:avLst/>
          </a:prstGeom>
          <a:solidFill>
            <a:srgbClr val="FFFFCC"/>
          </a:solidFill>
          <a:ln>
            <a:solidFill>
              <a:schemeClr val="accent5">
                <a:lumMod val="60000"/>
                <a:lumOff val="40000"/>
              </a:schemeClr>
            </a:solidFill>
          </a:ln>
          <a:effectLst>
            <a:innerShdw blurRad="114300">
              <a:srgbClr val="FFC000"/>
            </a:innerShdw>
          </a:effectLst>
        </p:spPr>
        <p:txBody>
          <a:bodyPr wrap="square" lIns="48286" tIns="16900" rIns="48286" bIns="16900" rtlCol="0">
            <a:spAutoFit/>
          </a:bodyPr>
          <a:lstStyle/>
          <a:p>
            <a:pPr algn="ctr" defTabSz="919465">
              <a:lnSpc>
                <a:spcPts val="1409"/>
              </a:lnSpc>
            </a:pPr>
            <a:r>
              <a:rPr lang="ja-JP" altLang="en-US" sz="1000" b="1" dirty="0">
                <a:solidFill>
                  <a:srgbClr val="000000"/>
                </a:solidFill>
                <a:latin typeface="ＭＳ Ｐゴシック"/>
                <a:cs typeface="メイリオ" pitchFamily="50" charset="-128"/>
              </a:rPr>
              <a:t>事実確認</a:t>
            </a:r>
            <a:r>
              <a:rPr lang="ja-JP" altLang="en-US" sz="1000" b="1" dirty="0" smtClean="0">
                <a:solidFill>
                  <a:srgbClr val="000000"/>
                </a:solidFill>
                <a:latin typeface="ＭＳ Ｐゴシック"/>
                <a:cs typeface="メイリオ" pitchFamily="50" charset="-128"/>
              </a:rPr>
              <a:t>調査　（</a:t>
            </a:r>
            <a:r>
              <a:rPr lang="en-US" altLang="ja-JP" sz="1000" b="1" dirty="0" smtClean="0">
                <a:solidFill>
                  <a:srgbClr val="000000"/>
                </a:solidFill>
                <a:latin typeface="ＭＳ Ｐゴシック"/>
                <a:cs typeface="メイリオ" pitchFamily="50" charset="-128"/>
              </a:rPr>
              <a:t>612</a:t>
            </a:r>
            <a:r>
              <a:rPr lang="ja-JP" altLang="en-US" sz="1000" b="1" dirty="0" smtClean="0">
                <a:solidFill>
                  <a:srgbClr val="000000"/>
                </a:solidFill>
                <a:latin typeface="ＭＳ Ｐゴシック"/>
                <a:cs typeface="メイリオ" pitchFamily="50" charset="-128"/>
              </a:rPr>
              <a:t>件）</a:t>
            </a:r>
            <a:endParaRPr lang="ja-JP" altLang="en-US" sz="1000" b="1" dirty="0">
              <a:solidFill>
                <a:srgbClr val="000000"/>
              </a:solidFill>
              <a:latin typeface="ＭＳ Ｐゴシック"/>
              <a:cs typeface="メイリオ" pitchFamily="50" charset="-128"/>
            </a:endParaRPr>
          </a:p>
        </p:txBody>
      </p:sp>
      <p:sp>
        <p:nvSpPr>
          <p:cNvPr id="37" name="角丸四角形 36"/>
          <p:cNvSpPr/>
          <p:nvPr/>
        </p:nvSpPr>
        <p:spPr>
          <a:xfrm>
            <a:off x="1701765" y="1133375"/>
            <a:ext cx="1499373" cy="548085"/>
          </a:xfrm>
          <a:prstGeom prst="roundRect">
            <a:avLst/>
          </a:prstGeom>
          <a:solidFill>
            <a:srgbClr val="FFFF00"/>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ctr"/>
          <a:lstStyle/>
          <a:p>
            <a:pPr defTabSz="656760">
              <a:lnSpc>
                <a:spcPts val="1100"/>
              </a:lnSpc>
              <a:defRPr/>
            </a:pPr>
            <a:r>
              <a:rPr kumimoji="0" lang="ja-JP" altLang="en-US" sz="1000" kern="0" dirty="0">
                <a:solidFill>
                  <a:prstClr val="black"/>
                </a:solidFill>
                <a:latin typeface="ＭＳ Ｐゴシック"/>
                <a:cs typeface="メイリオ" pitchFamily="50" charset="-128"/>
              </a:rPr>
              <a:t>虐待の事実が</a:t>
            </a:r>
            <a:r>
              <a:rPr kumimoji="0" lang="ja-JP" altLang="en-US" sz="1000" kern="0" dirty="0" smtClean="0">
                <a:solidFill>
                  <a:prstClr val="black"/>
                </a:solidFill>
                <a:latin typeface="ＭＳ Ｐゴシック"/>
                <a:cs typeface="メイリオ" pitchFamily="50" charset="-128"/>
              </a:rPr>
              <a:t>認められ</a:t>
            </a:r>
            <a:endParaRPr kumimoji="0" lang="en-US" altLang="ja-JP" sz="1000" kern="0" dirty="0" smtClean="0">
              <a:solidFill>
                <a:prstClr val="black"/>
              </a:solidFill>
              <a:latin typeface="ＭＳ Ｐゴシック"/>
              <a:cs typeface="メイリオ" pitchFamily="50" charset="-128"/>
            </a:endParaRPr>
          </a:p>
          <a:p>
            <a:pPr defTabSz="656760">
              <a:lnSpc>
                <a:spcPts val="1100"/>
              </a:lnSpc>
              <a:defRPr/>
            </a:pPr>
            <a:r>
              <a:rPr kumimoji="0" lang="ja-JP" altLang="en-US" sz="1000" kern="0" dirty="0" smtClean="0">
                <a:solidFill>
                  <a:prstClr val="black"/>
                </a:solidFill>
                <a:latin typeface="ＭＳ Ｐゴシック"/>
                <a:cs typeface="メイリオ" pitchFamily="50" charset="-128"/>
              </a:rPr>
              <a:t>た</a:t>
            </a:r>
            <a:r>
              <a:rPr kumimoji="0" lang="ja-JP" altLang="en-US" sz="1000" kern="0" dirty="0">
                <a:solidFill>
                  <a:prstClr val="black"/>
                </a:solidFill>
                <a:latin typeface="ＭＳ Ｐゴシック"/>
                <a:cs typeface="メイリオ" pitchFamily="50" charset="-128"/>
              </a:rPr>
              <a:t>事例</a:t>
            </a:r>
            <a:r>
              <a:rPr kumimoji="0" lang="ja-JP" altLang="en-US" sz="1300" kern="0" dirty="0">
                <a:solidFill>
                  <a:prstClr val="black"/>
                </a:solidFill>
                <a:latin typeface="ＭＳ Ｐゴシック"/>
                <a:cs typeface="メイリオ" pitchFamily="50" charset="-128"/>
              </a:rPr>
              <a:t>　</a:t>
            </a:r>
            <a:r>
              <a:rPr kumimoji="0" lang="ja-JP" altLang="en-US" sz="1300" b="1" kern="0" dirty="0">
                <a:solidFill>
                  <a:prstClr val="black"/>
                </a:solidFill>
                <a:latin typeface="ＭＳ Ｐゴシック"/>
                <a:cs typeface="メイリオ" pitchFamily="50" charset="-128"/>
              </a:rPr>
              <a:t>　　　　</a:t>
            </a:r>
            <a:r>
              <a:rPr kumimoji="0" lang="en-US" altLang="ja-JP" sz="1000" b="1" kern="0" dirty="0">
                <a:solidFill>
                  <a:prstClr val="black"/>
                </a:solidFill>
                <a:latin typeface="ＭＳ Ｐゴシック"/>
                <a:cs typeface="メイリオ" pitchFamily="50" charset="-128"/>
              </a:rPr>
              <a:t>79</a:t>
            </a:r>
            <a:r>
              <a:rPr kumimoji="0" lang="ja-JP" altLang="en-US" sz="1000" b="1" kern="0" dirty="0" smtClean="0">
                <a:solidFill>
                  <a:prstClr val="black"/>
                </a:solidFill>
                <a:latin typeface="ＭＳ Ｐゴシック"/>
                <a:cs typeface="メイリオ" pitchFamily="50" charset="-128"/>
              </a:rPr>
              <a:t>件</a:t>
            </a:r>
            <a:endParaRPr kumimoji="0" lang="en-US" altLang="ja-JP" sz="1000" b="1" kern="0" dirty="0" smtClean="0">
              <a:solidFill>
                <a:prstClr val="black"/>
              </a:solidFill>
              <a:latin typeface="ＭＳ Ｐゴシック"/>
              <a:cs typeface="メイリオ" pitchFamily="50" charset="-128"/>
            </a:endParaRPr>
          </a:p>
          <a:p>
            <a:pPr defTabSz="656760">
              <a:lnSpc>
                <a:spcPts val="800"/>
              </a:lnSpc>
              <a:defRPr/>
            </a:pPr>
            <a:r>
              <a:rPr kumimoji="0" lang="en-US" altLang="ja-JP" sz="700" kern="0" dirty="0" smtClean="0">
                <a:solidFill>
                  <a:prstClr val="black"/>
                </a:solidFill>
                <a:latin typeface="ＭＳ Ｐゴシック"/>
                <a:cs typeface="メイリオ" pitchFamily="50" charset="-128"/>
              </a:rPr>
              <a:t>※24</a:t>
            </a:r>
            <a:r>
              <a:rPr kumimoji="0" lang="ja-JP" altLang="en-US" sz="700" kern="0" dirty="0" smtClean="0">
                <a:solidFill>
                  <a:prstClr val="black"/>
                </a:solidFill>
                <a:latin typeface="ＭＳ Ｐゴシック"/>
                <a:cs typeface="メイリオ" pitchFamily="50" charset="-128"/>
              </a:rPr>
              <a:t>年度中に報告しなかった事例等を含む。</a:t>
            </a:r>
            <a:r>
              <a:rPr kumimoji="0" lang="ja-JP" altLang="en-US" sz="1300" kern="0" dirty="0">
                <a:solidFill>
                  <a:prstClr val="black"/>
                </a:solidFill>
                <a:latin typeface="ＭＳ Ｐゴシック"/>
                <a:cs typeface="メイリオ" pitchFamily="50" charset="-128"/>
              </a:rPr>
              <a:t>　</a:t>
            </a:r>
            <a:endParaRPr kumimoji="0" lang="en-US" altLang="ja-JP" sz="1300" kern="0" dirty="0">
              <a:solidFill>
                <a:prstClr val="black"/>
              </a:solidFill>
              <a:latin typeface="ＭＳ Ｐゴシック"/>
              <a:cs typeface="メイリオ" pitchFamily="50" charset="-128"/>
            </a:endParaRPr>
          </a:p>
        </p:txBody>
      </p:sp>
      <p:sp>
        <p:nvSpPr>
          <p:cNvPr id="38" name="角丸四角形 37"/>
          <p:cNvSpPr/>
          <p:nvPr/>
        </p:nvSpPr>
        <p:spPr>
          <a:xfrm>
            <a:off x="1701765" y="1742643"/>
            <a:ext cx="1499373" cy="456337"/>
          </a:xfrm>
          <a:prstGeom prst="roundRect">
            <a:avLst/>
          </a:prstGeom>
          <a:solidFill>
            <a:srgbClr val="FFFFFF"/>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ctr"/>
          <a:lstStyle/>
          <a:p>
            <a:pPr defTabSz="656760">
              <a:lnSpc>
                <a:spcPts val="1100"/>
              </a:lnSpc>
              <a:defRPr/>
            </a:pPr>
            <a:r>
              <a:rPr kumimoji="0" lang="ja-JP" altLang="en-US" sz="1000" kern="0" dirty="0">
                <a:solidFill>
                  <a:prstClr val="black"/>
                </a:solidFill>
                <a:latin typeface="ＭＳ Ｐゴシック"/>
                <a:cs typeface="メイリオ" pitchFamily="50" charset="-128"/>
              </a:rPr>
              <a:t>さらに都道府県に</a:t>
            </a:r>
            <a:r>
              <a:rPr kumimoji="0" lang="ja-JP" altLang="en-US" sz="1000" kern="0" dirty="0" smtClean="0">
                <a:solidFill>
                  <a:prstClr val="black"/>
                </a:solidFill>
                <a:latin typeface="ＭＳ Ｐゴシック"/>
                <a:cs typeface="メイリオ" pitchFamily="50" charset="-128"/>
              </a:rPr>
              <a:t>よる</a:t>
            </a:r>
            <a:endParaRPr kumimoji="0" lang="en-US" altLang="ja-JP" sz="1000" kern="0" dirty="0" smtClean="0">
              <a:solidFill>
                <a:prstClr val="black"/>
              </a:solidFill>
              <a:latin typeface="ＭＳ Ｐゴシック"/>
              <a:cs typeface="メイリオ" pitchFamily="50" charset="-128"/>
            </a:endParaRPr>
          </a:p>
          <a:p>
            <a:pPr defTabSz="656760">
              <a:lnSpc>
                <a:spcPts val="1100"/>
              </a:lnSpc>
              <a:defRPr/>
            </a:pPr>
            <a:r>
              <a:rPr kumimoji="0" lang="ja-JP" altLang="en-US" sz="1000" kern="0" dirty="0" smtClean="0">
                <a:solidFill>
                  <a:prstClr val="black"/>
                </a:solidFill>
                <a:latin typeface="ＭＳ Ｐゴシック"/>
                <a:cs typeface="メイリオ" pitchFamily="50" charset="-128"/>
              </a:rPr>
              <a:t>事実</a:t>
            </a:r>
            <a:r>
              <a:rPr kumimoji="0" lang="ja-JP" altLang="en-US" sz="1000" kern="0" dirty="0">
                <a:solidFill>
                  <a:prstClr val="black"/>
                </a:solidFill>
                <a:latin typeface="ＭＳ Ｐゴシック"/>
                <a:cs typeface="メイリオ" pitchFamily="50" charset="-128"/>
              </a:rPr>
              <a:t>確認調査が</a:t>
            </a:r>
            <a:r>
              <a:rPr kumimoji="0" lang="ja-JP" altLang="en-US" sz="1000" kern="0" dirty="0" smtClean="0">
                <a:solidFill>
                  <a:prstClr val="black"/>
                </a:solidFill>
                <a:latin typeface="ＭＳ Ｐゴシック"/>
                <a:cs typeface="メイリオ" pitchFamily="50" charset="-128"/>
              </a:rPr>
              <a:t>必要とされた事例</a:t>
            </a:r>
            <a:r>
              <a:rPr kumimoji="0" lang="ja-JP" altLang="en-US" sz="1000" kern="0" dirty="0">
                <a:solidFill>
                  <a:prstClr val="black"/>
                </a:solidFill>
                <a:latin typeface="ＭＳ Ｐゴシック"/>
                <a:cs typeface="メイリオ" pitchFamily="50" charset="-128"/>
              </a:rPr>
              <a:t>　　</a:t>
            </a:r>
            <a:r>
              <a:rPr kumimoji="0" lang="ja-JP" altLang="en-US" sz="1000" kern="0" dirty="0" smtClean="0">
                <a:solidFill>
                  <a:prstClr val="black"/>
                </a:solidFill>
                <a:latin typeface="ＭＳ Ｐゴシック"/>
                <a:cs typeface="メイリオ" pitchFamily="50" charset="-128"/>
              </a:rPr>
              <a:t>　　　</a:t>
            </a:r>
            <a:r>
              <a:rPr kumimoji="0" lang="en-US" altLang="ja-JP" sz="1000" b="1" kern="0" dirty="0" smtClean="0">
                <a:solidFill>
                  <a:prstClr val="black"/>
                </a:solidFill>
                <a:latin typeface="ＭＳ Ｐゴシック"/>
                <a:cs typeface="メイリオ" pitchFamily="50" charset="-128"/>
              </a:rPr>
              <a:t>27</a:t>
            </a:r>
            <a:r>
              <a:rPr kumimoji="0" lang="ja-JP" altLang="en-US" sz="1000" b="1" kern="0" dirty="0" smtClean="0">
                <a:solidFill>
                  <a:prstClr val="black"/>
                </a:solidFill>
                <a:latin typeface="ＭＳ Ｐゴシック"/>
                <a:cs typeface="メイリオ" pitchFamily="50" charset="-128"/>
              </a:rPr>
              <a:t>件</a:t>
            </a:r>
            <a:r>
              <a:rPr kumimoji="0" lang="ja-JP" altLang="en-US" sz="1300" kern="0" dirty="0">
                <a:solidFill>
                  <a:prstClr val="black"/>
                </a:solidFill>
                <a:latin typeface="ＭＳ Ｐゴシック"/>
                <a:cs typeface="メイリオ" pitchFamily="50" charset="-128"/>
              </a:rPr>
              <a:t>　</a:t>
            </a:r>
            <a:endParaRPr kumimoji="0" lang="en-US" altLang="ja-JP" sz="1300" kern="0" dirty="0">
              <a:solidFill>
                <a:prstClr val="black"/>
              </a:solidFill>
              <a:latin typeface="ＭＳ Ｐゴシック"/>
              <a:cs typeface="メイリオ" pitchFamily="50" charset="-128"/>
            </a:endParaRPr>
          </a:p>
        </p:txBody>
      </p:sp>
      <p:sp>
        <p:nvSpPr>
          <p:cNvPr id="41" name="角丸四角形 40"/>
          <p:cNvSpPr/>
          <p:nvPr/>
        </p:nvSpPr>
        <p:spPr>
          <a:xfrm>
            <a:off x="6838116" y="853958"/>
            <a:ext cx="2159808" cy="2926551"/>
          </a:xfrm>
          <a:prstGeom prst="roundRect">
            <a:avLst/>
          </a:prstGeom>
          <a:solidFill>
            <a:srgbClr val="FFFF99"/>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rtlCol="0" anchor="t" anchorCtr="0"/>
          <a:lstStyle/>
          <a:p>
            <a:pPr defTabSz="919465"/>
            <a:endParaRPr lang="en-US" altLang="ja-JP" dirty="0" smtClean="0">
              <a:solidFill>
                <a:prstClr val="white"/>
              </a:solidFill>
            </a:endParaRPr>
          </a:p>
          <a:p>
            <a:pPr defTabSz="919465"/>
            <a:endParaRPr lang="en-US" altLang="ja-JP" sz="700" dirty="0">
              <a:solidFill>
                <a:prstClr val="white"/>
              </a:solidFill>
            </a:endParaRPr>
          </a:p>
          <a:p>
            <a:pPr defTabSz="919465"/>
            <a:endParaRPr lang="en-US" altLang="ja-JP" sz="700" dirty="0">
              <a:solidFill>
                <a:prstClr val="white"/>
              </a:solidFill>
            </a:endParaRPr>
          </a:p>
          <a:p>
            <a:pPr defTabSz="919465"/>
            <a:endParaRPr lang="en-US" altLang="ja-JP" sz="1000" b="1" dirty="0">
              <a:solidFill>
                <a:prstClr val="black"/>
              </a:solidFill>
            </a:endParaRPr>
          </a:p>
          <a:p>
            <a:pPr defTabSz="919465"/>
            <a:endParaRPr lang="en-US" altLang="ja-JP" sz="1000" b="1" dirty="0" smtClean="0">
              <a:solidFill>
                <a:prstClr val="black"/>
              </a:solidFill>
            </a:endParaRPr>
          </a:p>
          <a:p>
            <a:pPr defTabSz="919465"/>
            <a:endParaRPr lang="en-US" altLang="ja-JP" sz="1000" b="1" dirty="0">
              <a:solidFill>
                <a:prstClr val="black"/>
              </a:solidFill>
            </a:endParaRPr>
          </a:p>
          <a:p>
            <a:pPr defTabSz="919465"/>
            <a:endParaRPr lang="en-US" altLang="ja-JP" sz="1000" b="1" dirty="0" smtClean="0">
              <a:solidFill>
                <a:prstClr val="black"/>
              </a:solidFill>
            </a:endParaRPr>
          </a:p>
          <a:p>
            <a:pPr defTabSz="919465"/>
            <a:endParaRPr lang="en-US" altLang="ja-JP" sz="1000" b="1" dirty="0">
              <a:solidFill>
                <a:prstClr val="black"/>
              </a:solidFill>
            </a:endParaRPr>
          </a:p>
          <a:p>
            <a:pPr defTabSz="919465"/>
            <a:endParaRPr lang="en-US" altLang="ja-JP" sz="1000" b="1" dirty="0" smtClean="0">
              <a:solidFill>
                <a:prstClr val="black"/>
              </a:solidFill>
            </a:endParaRPr>
          </a:p>
          <a:p>
            <a:pPr defTabSz="919465"/>
            <a:endParaRPr lang="en-US" altLang="ja-JP" sz="1000" b="1" dirty="0">
              <a:solidFill>
                <a:prstClr val="black"/>
              </a:solidFill>
            </a:endParaRPr>
          </a:p>
          <a:p>
            <a:pPr defTabSz="919465"/>
            <a:endParaRPr lang="en-US" altLang="ja-JP" sz="1000" b="1" dirty="0" smtClean="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a:p>
            <a:pPr defTabSz="919465"/>
            <a:endParaRPr lang="en-US" altLang="ja-JP" sz="1100" b="1" dirty="0">
              <a:solidFill>
                <a:prstClr val="black"/>
              </a:solidFill>
            </a:endParaRPr>
          </a:p>
        </p:txBody>
      </p:sp>
      <p:sp>
        <p:nvSpPr>
          <p:cNvPr id="39" name="大かっこ 38"/>
          <p:cNvSpPr/>
          <p:nvPr/>
        </p:nvSpPr>
        <p:spPr>
          <a:xfrm>
            <a:off x="139667" y="1742393"/>
            <a:ext cx="868202" cy="263874"/>
          </a:xfrm>
          <a:prstGeom prst="bracketPair">
            <a:avLst/>
          </a:prstGeom>
          <a:ln>
            <a:solidFill>
              <a:srgbClr val="002060"/>
            </a:solidFill>
          </a:ln>
        </p:spPr>
        <p:style>
          <a:lnRef idx="1">
            <a:schemeClr val="accent1"/>
          </a:lnRef>
          <a:fillRef idx="0">
            <a:schemeClr val="accent1"/>
          </a:fillRef>
          <a:effectRef idx="0">
            <a:schemeClr val="accent1"/>
          </a:effectRef>
          <a:fontRef idx="minor">
            <a:schemeClr val="tx1"/>
          </a:fontRef>
        </p:style>
        <p:txBody>
          <a:bodyPr lIns="65676" tIns="32838" rIns="65676" bIns="32838" spcCol="0" rtlCol="0" anchor="ctr"/>
          <a:lstStyle/>
          <a:p>
            <a:pPr algn="ctr" defTabSz="919465"/>
            <a:r>
              <a:rPr lang="ja-JP" altLang="en-US" sz="1000" b="1" dirty="0">
                <a:solidFill>
                  <a:srgbClr val="1F497D">
                    <a:lumMod val="50000"/>
                  </a:srgbClr>
                </a:solidFill>
              </a:rPr>
              <a:t>主な</a:t>
            </a:r>
            <a:r>
              <a:rPr lang="ja-JP" altLang="en-US" sz="1000" b="1" dirty="0" smtClean="0">
                <a:solidFill>
                  <a:srgbClr val="1F497D">
                    <a:lumMod val="50000"/>
                  </a:srgbClr>
                </a:solidFill>
              </a:rPr>
              <a:t>通報</a:t>
            </a:r>
            <a:endParaRPr lang="en-US" altLang="ja-JP" sz="1000" b="1" dirty="0" smtClean="0">
              <a:solidFill>
                <a:srgbClr val="1F497D">
                  <a:lumMod val="50000"/>
                </a:srgbClr>
              </a:solidFill>
            </a:endParaRPr>
          </a:p>
          <a:p>
            <a:pPr algn="ctr" defTabSz="919465"/>
            <a:r>
              <a:rPr lang="ja-JP" altLang="en-US" sz="1000" b="1" dirty="0" smtClean="0">
                <a:solidFill>
                  <a:srgbClr val="1F497D">
                    <a:lumMod val="50000"/>
                  </a:srgbClr>
                </a:solidFill>
              </a:rPr>
              <a:t>届出者</a:t>
            </a:r>
            <a:r>
              <a:rPr lang="ja-JP" altLang="en-US" sz="1000" b="1" dirty="0">
                <a:solidFill>
                  <a:srgbClr val="1F497D">
                    <a:lumMod val="50000"/>
                  </a:srgbClr>
                </a:solidFill>
              </a:rPr>
              <a:t>内訳</a:t>
            </a:r>
            <a:endParaRPr lang="ja-JP" altLang="en-US" b="1" dirty="0">
              <a:solidFill>
                <a:srgbClr val="1F497D">
                  <a:lumMod val="50000"/>
                </a:srgbClr>
              </a:solidFill>
            </a:endParaRPr>
          </a:p>
        </p:txBody>
      </p:sp>
      <p:sp>
        <p:nvSpPr>
          <p:cNvPr id="2" name="正方形/長方形 1"/>
          <p:cNvSpPr/>
          <p:nvPr/>
        </p:nvSpPr>
        <p:spPr>
          <a:xfrm>
            <a:off x="97784" y="2094133"/>
            <a:ext cx="1136073" cy="1515511"/>
          </a:xfrm>
          <a:prstGeom prst="rect">
            <a:avLst/>
          </a:prstGeom>
          <a:solidFill>
            <a:schemeClr val="tx2">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9465"/>
            <a:r>
              <a:rPr lang="ja-JP" altLang="en-US" sz="600" dirty="0" smtClean="0">
                <a:solidFill>
                  <a:prstClr val="black"/>
                </a:solidFill>
              </a:rPr>
              <a:t>●</a:t>
            </a:r>
            <a:r>
              <a:rPr lang="ja-JP" altLang="en-US" sz="900" dirty="0" smtClean="0">
                <a:solidFill>
                  <a:prstClr val="black"/>
                </a:solidFill>
              </a:rPr>
              <a:t>本人による届出</a:t>
            </a:r>
            <a:r>
              <a:rPr lang="ja-JP" altLang="en-US" sz="900" dirty="0" smtClean="0">
                <a:solidFill>
                  <a:prstClr val="black"/>
                </a:solidFill>
                <a:latin typeface="ＭＳ Ｐゴシック"/>
              </a:rPr>
              <a:t>　　　　　　</a:t>
            </a:r>
            <a:endParaRPr lang="en-US" altLang="ja-JP" sz="900" dirty="0" smtClean="0">
              <a:solidFill>
                <a:prstClr val="black"/>
              </a:solidFill>
              <a:latin typeface="ＭＳ Ｐゴシック"/>
            </a:endParaRPr>
          </a:p>
          <a:p>
            <a:pPr defTabSz="919465"/>
            <a:r>
              <a:rPr lang="ja-JP" altLang="en-US" sz="900" dirty="0">
                <a:solidFill>
                  <a:prstClr val="black"/>
                </a:solidFill>
                <a:latin typeface="ＭＳ Ｐゴシック"/>
              </a:rPr>
              <a:t>　</a:t>
            </a:r>
            <a:r>
              <a:rPr lang="ja-JP" altLang="en-US" sz="900" dirty="0" smtClean="0">
                <a:solidFill>
                  <a:prstClr val="black"/>
                </a:solidFill>
                <a:latin typeface="ＭＳ Ｐゴシック"/>
              </a:rPr>
              <a:t>　　　　　　</a:t>
            </a:r>
            <a:r>
              <a:rPr lang="en-US" altLang="ja-JP" sz="900" dirty="0" smtClean="0">
                <a:solidFill>
                  <a:prstClr val="black"/>
                </a:solidFill>
                <a:latin typeface="ＭＳ Ｐゴシック"/>
              </a:rPr>
              <a:t>(29.7%)</a:t>
            </a:r>
            <a:endParaRPr lang="en-US" altLang="ja-JP" sz="900" dirty="0">
              <a:solidFill>
                <a:prstClr val="black"/>
              </a:solidFill>
              <a:latin typeface="ＭＳ Ｐゴシック"/>
            </a:endParaRPr>
          </a:p>
          <a:p>
            <a:pPr defTabSz="919465"/>
            <a:r>
              <a:rPr lang="en-US" altLang="ja-JP" sz="600" dirty="0">
                <a:solidFill>
                  <a:prstClr val="black"/>
                </a:solidFill>
                <a:latin typeface="ＭＳ Ｐゴシック"/>
              </a:rPr>
              <a:t>●</a:t>
            </a:r>
            <a:r>
              <a:rPr lang="ja-JP" altLang="en-US" sz="900" dirty="0">
                <a:solidFill>
                  <a:prstClr val="black"/>
                </a:solidFill>
                <a:latin typeface="ＭＳ Ｐゴシック"/>
              </a:rPr>
              <a:t>家族・親族　　　　</a:t>
            </a:r>
            <a:endParaRPr lang="en-US" altLang="ja-JP" sz="900" dirty="0" smtClean="0">
              <a:solidFill>
                <a:prstClr val="black"/>
              </a:solidFill>
              <a:latin typeface="ＭＳ Ｐゴシック"/>
            </a:endParaRPr>
          </a:p>
          <a:p>
            <a:pPr defTabSz="919465"/>
            <a:r>
              <a:rPr lang="ja-JP" altLang="en-US" sz="900" dirty="0">
                <a:solidFill>
                  <a:prstClr val="black"/>
                </a:solidFill>
                <a:latin typeface="ＭＳ Ｐゴシック"/>
              </a:rPr>
              <a:t>　</a:t>
            </a:r>
            <a:r>
              <a:rPr lang="ja-JP" altLang="en-US" sz="900" dirty="0" smtClean="0">
                <a:solidFill>
                  <a:prstClr val="black"/>
                </a:solidFill>
                <a:latin typeface="ＭＳ Ｐゴシック"/>
              </a:rPr>
              <a:t>　　　　　　</a:t>
            </a:r>
            <a:r>
              <a:rPr lang="en-US" altLang="ja-JP" sz="900" dirty="0" smtClean="0">
                <a:solidFill>
                  <a:prstClr val="black"/>
                </a:solidFill>
                <a:latin typeface="ＭＳ Ｐゴシック"/>
              </a:rPr>
              <a:t>(18.0%)</a:t>
            </a:r>
            <a:endParaRPr lang="en-US" altLang="ja-JP" sz="900" dirty="0">
              <a:solidFill>
                <a:prstClr val="black"/>
              </a:solidFill>
              <a:latin typeface="ＭＳ Ｐゴシック"/>
            </a:endParaRPr>
          </a:p>
          <a:p>
            <a:pPr defTabSz="919465"/>
            <a:r>
              <a:rPr lang="ja-JP" altLang="en-US" sz="600" dirty="0" smtClean="0">
                <a:solidFill>
                  <a:prstClr val="black"/>
                </a:solidFill>
                <a:latin typeface="ＭＳ Ｐゴシック"/>
              </a:rPr>
              <a:t>●</a:t>
            </a:r>
            <a:r>
              <a:rPr lang="ja-JP" altLang="en-US" sz="900" dirty="0" smtClean="0">
                <a:solidFill>
                  <a:prstClr val="black"/>
                </a:solidFill>
                <a:latin typeface="ＭＳ Ｐゴシック"/>
              </a:rPr>
              <a:t>当該</a:t>
            </a:r>
            <a:r>
              <a:rPr lang="ja-JP" altLang="en-US" sz="900" dirty="0">
                <a:solidFill>
                  <a:prstClr val="black"/>
                </a:solidFill>
                <a:latin typeface="ＭＳ Ｐゴシック"/>
              </a:rPr>
              <a:t>施設・</a:t>
            </a:r>
            <a:r>
              <a:rPr lang="ja-JP" altLang="en-US" sz="900" dirty="0" smtClean="0">
                <a:solidFill>
                  <a:prstClr val="black"/>
                </a:solidFill>
                <a:latin typeface="ＭＳ Ｐゴシック"/>
              </a:rPr>
              <a:t>事業</a:t>
            </a:r>
            <a:endParaRPr lang="en-US" altLang="ja-JP" sz="900" dirty="0" smtClean="0">
              <a:solidFill>
                <a:prstClr val="black"/>
              </a:solidFill>
              <a:latin typeface="ＭＳ Ｐゴシック"/>
            </a:endParaRPr>
          </a:p>
          <a:p>
            <a:pPr defTabSz="919465"/>
            <a:r>
              <a:rPr lang="ja-JP" altLang="en-US" sz="900" dirty="0">
                <a:solidFill>
                  <a:prstClr val="black"/>
                </a:solidFill>
                <a:latin typeface="ＭＳ Ｐゴシック"/>
              </a:rPr>
              <a:t>　</a:t>
            </a:r>
            <a:r>
              <a:rPr lang="ja-JP" altLang="en-US" sz="900" dirty="0" smtClean="0">
                <a:solidFill>
                  <a:prstClr val="black"/>
                </a:solidFill>
                <a:latin typeface="ＭＳ Ｐゴシック"/>
              </a:rPr>
              <a:t>所</a:t>
            </a:r>
            <a:r>
              <a:rPr lang="ja-JP" altLang="en-US" sz="900" dirty="0">
                <a:solidFill>
                  <a:prstClr val="black"/>
                </a:solidFill>
                <a:latin typeface="ＭＳ Ｐゴシック"/>
              </a:rPr>
              <a:t>職員　</a:t>
            </a:r>
            <a:r>
              <a:rPr lang="ja-JP" altLang="en-US" sz="900" dirty="0" smtClean="0">
                <a:solidFill>
                  <a:prstClr val="black"/>
                </a:solidFill>
                <a:latin typeface="ＭＳ Ｐゴシック"/>
              </a:rPr>
              <a:t> </a:t>
            </a:r>
            <a:r>
              <a:rPr lang="en-US" altLang="ja-JP" sz="900" dirty="0" smtClean="0">
                <a:solidFill>
                  <a:prstClr val="black"/>
                </a:solidFill>
                <a:latin typeface="ＭＳ Ｐゴシック"/>
              </a:rPr>
              <a:t>(15.1%)</a:t>
            </a:r>
            <a:endParaRPr lang="en-US" altLang="ja-JP" sz="900" dirty="0">
              <a:solidFill>
                <a:prstClr val="black"/>
              </a:solidFill>
              <a:latin typeface="ＭＳ Ｐゴシック"/>
            </a:endParaRPr>
          </a:p>
          <a:p>
            <a:pPr defTabSz="919465"/>
            <a:r>
              <a:rPr lang="en-US" altLang="ja-JP" sz="600" dirty="0">
                <a:solidFill>
                  <a:prstClr val="black"/>
                </a:solidFill>
                <a:latin typeface="ＭＳ Ｐゴシック"/>
              </a:rPr>
              <a:t>●</a:t>
            </a:r>
            <a:r>
              <a:rPr lang="ja-JP" altLang="en-US" sz="900" dirty="0" smtClean="0">
                <a:solidFill>
                  <a:prstClr val="black"/>
                </a:solidFill>
                <a:latin typeface="ＭＳ Ｐゴシック"/>
              </a:rPr>
              <a:t>相談支援専門員</a:t>
            </a:r>
            <a:r>
              <a:rPr lang="ja-JP" altLang="en-US" sz="900" dirty="0">
                <a:solidFill>
                  <a:prstClr val="black"/>
                </a:solidFill>
                <a:latin typeface="ＭＳ Ｐゴシック"/>
              </a:rPr>
              <a:t>・</a:t>
            </a:r>
            <a:r>
              <a:rPr lang="ja-JP" altLang="en-US" sz="900" dirty="0" smtClean="0">
                <a:solidFill>
                  <a:prstClr val="black"/>
                </a:solidFill>
                <a:latin typeface="ＭＳ Ｐゴシック"/>
              </a:rPr>
              <a:t>障害者福祉</a:t>
            </a:r>
            <a:r>
              <a:rPr lang="ja-JP" altLang="en-US" sz="900" dirty="0">
                <a:solidFill>
                  <a:prstClr val="black"/>
                </a:solidFill>
                <a:latin typeface="ＭＳ Ｐゴシック"/>
              </a:rPr>
              <a:t>施設</a:t>
            </a:r>
            <a:r>
              <a:rPr lang="ja-JP" altLang="en-US" sz="900" dirty="0" smtClean="0">
                <a:solidFill>
                  <a:prstClr val="black"/>
                </a:solidFill>
                <a:latin typeface="ＭＳ Ｐゴシック"/>
              </a:rPr>
              <a:t>従事者等　　 </a:t>
            </a:r>
            <a:r>
              <a:rPr lang="en-US" altLang="ja-JP" sz="900" dirty="0" smtClean="0">
                <a:solidFill>
                  <a:prstClr val="black"/>
                </a:solidFill>
                <a:latin typeface="ＭＳ Ｐゴシック"/>
              </a:rPr>
              <a:t>(11.3%)</a:t>
            </a:r>
          </a:p>
          <a:p>
            <a:pPr defTabSz="919465"/>
            <a:r>
              <a:rPr lang="ja-JP" altLang="en-US" sz="600" dirty="0" smtClean="0">
                <a:solidFill>
                  <a:prstClr val="black"/>
                </a:solidFill>
                <a:latin typeface="ＭＳ Ｐゴシック"/>
              </a:rPr>
              <a:t>●</a:t>
            </a:r>
            <a:r>
              <a:rPr lang="ja-JP" altLang="en-US" sz="900" dirty="0" smtClean="0">
                <a:solidFill>
                  <a:prstClr val="black"/>
                </a:solidFill>
                <a:latin typeface="ＭＳ Ｐゴシック"/>
              </a:rPr>
              <a:t>設置者　　</a:t>
            </a:r>
            <a:r>
              <a:rPr lang="en-US" altLang="ja-JP" sz="900" dirty="0" smtClean="0">
                <a:solidFill>
                  <a:prstClr val="black"/>
                </a:solidFill>
                <a:latin typeface="ＭＳ Ｐゴシック"/>
              </a:rPr>
              <a:t>(1.6%)</a:t>
            </a:r>
          </a:p>
        </p:txBody>
      </p:sp>
      <p:sp>
        <p:nvSpPr>
          <p:cNvPr id="40" name="右矢印 39"/>
          <p:cNvSpPr/>
          <p:nvPr/>
        </p:nvSpPr>
        <p:spPr>
          <a:xfrm>
            <a:off x="1307128" y="546732"/>
            <a:ext cx="562188" cy="388190"/>
          </a:xfrm>
          <a:prstGeom prst="rightArrow">
            <a:avLst/>
          </a:prstGeom>
          <a:solidFill>
            <a:srgbClr val="002060"/>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rtlCol="0" anchor="ctr"/>
          <a:lstStyle/>
          <a:p>
            <a:pPr algn="ctr" defTabSz="919465"/>
            <a:r>
              <a:rPr lang="en-US" altLang="ja-JP" sz="1000" b="1" dirty="0">
                <a:solidFill>
                  <a:prstClr val="white"/>
                </a:solidFill>
              </a:rPr>
              <a:t>775</a:t>
            </a:r>
            <a:r>
              <a:rPr lang="ja-JP" altLang="en-US" sz="1000" b="1" dirty="0">
                <a:solidFill>
                  <a:prstClr val="white"/>
                </a:solidFill>
              </a:rPr>
              <a:t>件</a:t>
            </a:r>
          </a:p>
        </p:txBody>
      </p:sp>
      <p:sp>
        <p:nvSpPr>
          <p:cNvPr id="15" name="角丸四角形 14"/>
          <p:cNvSpPr/>
          <p:nvPr/>
        </p:nvSpPr>
        <p:spPr>
          <a:xfrm>
            <a:off x="6958025" y="558195"/>
            <a:ext cx="1864759" cy="628960"/>
          </a:xfrm>
          <a:prstGeom prst="roundRect">
            <a:avLst/>
          </a:prstGeom>
          <a:gradFill>
            <a:gsLst>
              <a:gs pos="0">
                <a:schemeClr val="accent6"/>
              </a:gs>
              <a:gs pos="50000">
                <a:schemeClr val="accent6"/>
              </a:gs>
              <a:gs pos="100000">
                <a:schemeClr val="accent6">
                  <a:lumMod val="20000"/>
                  <a:lumOff val="80000"/>
                </a:schemeClr>
              </a:gs>
            </a:gsLst>
            <a:lin ang="5400000" scaled="0"/>
          </a:gradFill>
          <a:ln w="12700">
            <a:noFill/>
          </a:ln>
          <a:effectLst>
            <a:outerShdw blurRad="50800" dist="50800" dir="5400000" algn="ct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r>
              <a:rPr lang="ja-JP" altLang="en-US" sz="1200" dirty="0" smtClean="0">
                <a:solidFill>
                  <a:prstClr val="white"/>
                </a:solidFill>
              </a:rPr>
              <a:t>市区町村・都道府県による措置・障害者自立支援法等による権限行使</a:t>
            </a:r>
            <a:r>
              <a:rPr lang="en-US" altLang="ja-JP" sz="1200" dirty="0" smtClean="0">
                <a:solidFill>
                  <a:prstClr val="white"/>
                </a:solidFill>
              </a:rPr>
              <a:t>※3</a:t>
            </a:r>
            <a:endParaRPr lang="ja-JP" altLang="en-US" sz="1200" dirty="0" smtClean="0">
              <a:solidFill>
                <a:prstClr val="white"/>
              </a:solidFill>
            </a:endParaRPr>
          </a:p>
        </p:txBody>
      </p:sp>
      <p:sp>
        <p:nvSpPr>
          <p:cNvPr id="45" name="角丸四角形 44"/>
          <p:cNvSpPr/>
          <p:nvPr/>
        </p:nvSpPr>
        <p:spPr>
          <a:xfrm>
            <a:off x="6928782" y="1387102"/>
            <a:ext cx="1969815" cy="882401"/>
          </a:xfrm>
          <a:prstGeom prst="roundRect">
            <a:avLst/>
          </a:prstGeom>
          <a:solidFill>
            <a:srgbClr val="FFFFFF"/>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t" anchorCtr="0"/>
          <a:lstStyle/>
          <a:p>
            <a:pPr defTabSz="656760">
              <a:lnSpc>
                <a:spcPts val="939"/>
              </a:lnSpc>
              <a:defRPr/>
            </a:pPr>
            <a:endParaRPr kumimoji="0" lang="en-US" altLang="ja-JP" sz="1000" kern="0" dirty="0" smtClean="0">
              <a:solidFill>
                <a:prstClr val="black"/>
              </a:solidFill>
              <a:latin typeface="ＭＳ Ｐゴシック"/>
              <a:cs typeface="メイリオ" pitchFamily="50" charset="-128"/>
            </a:endParaRPr>
          </a:p>
          <a:p>
            <a:pPr defTabSz="656760">
              <a:lnSpc>
                <a:spcPts val="939"/>
              </a:lnSpc>
              <a:defRPr/>
            </a:pPr>
            <a:endParaRPr kumimoji="0" lang="en-US" altLang="ja-JP" sz="1000" kern="0" dirty="0">
              <a:solidFill>
                <a:prstClr val="black"/>
              </a:solidFill>
              <a:latin typeface="ＭＳ Ｐゴシック"/>
              <a:cs typeface="メイリオ" pitchFamily="50" charset="-128"/>
            </a:endParaRPr>
          </a:p>
          <a:p>
            <a:pPr defTabSz="656760">
              <a:lnSpc>
                <a:spcPts val="1100"/>
              </a:lnSpc>
              <a:defRPr/>
            </a:pPr>
            <a:endParaRPr kumimoji="0" lang="en-US" altLang="ja-JP" sz="1000" kern="0" dirty="0" smtClean="0">
              <a:solidFill>
                <a:prstClr val="black"/>
              </a:solidFill>
              <a:latin typeface="ＭＳ Ｐゴシック"/>
              <a:cs typeface="メイリオ" pitchFamily="50" charset="-128"/>
            </a:endParaRPr>
          </a:p>
          <a:p>
            <a:pPr defTabSz="656760">
              <a:lnSpc>
                <a:spcPts val="1100"/>
              </a:lnSpc>
              <a:defRPr/>
            </a:pPr>
            <a:r>
              <a:rPr kumimoji="0" lang="ja-JP" altLang="en-US" sz="1000" kern="0" dirty="0" smtClean="0">
                <a:solidFill>
                  <a:prstClr val="black"/>
                </a:solidFill>
                <a:latin typeface="ＭＳ Ｐゴシック"/>
                <a:cs typeface="メイリオ" pitchFamily="50" charset="-128"/>
              </a:rPr>
              <a:t>・　施設</a:t>
            </a:r>
            <a:r>
              <a:rPr kumimoji="0" lang="ja-JP" altLang="en-US" sz="1000" kern="0" dirty="0">
                <a:solidFill>
                  <a:prstClr val="black"/>
                </a:solidFill>
                <a:latin typeface="ＭＳ Ｐゴシック"/>
                <a:cs typeface="メイリオ" pitchFamily="50" charset="-128"/>
              </a:rPr>
              <a:t>等に対する</a:t>
            </a:r>
            <a:r>
              <a:rPr kumimoji="0" lang="ja-JP" altLang="en-US" sz="1000" kern="0" dirty="0" smtClean="0">
                <a:solidFill>
                  <a:prstClr val="black"/>
                </a:solidFill>
                <a:latin typeface="ＭＳ Ｐゴシック"/>
                <a:cs typeface="メイリオ" pitchFamily="50" charset="-128"/>
              </a:rPr>
              <a:t>指導　　 </a:t>
            </a:r>
            <a:r>
              <a:rPr kumimoji="0" lang="en-US" altLang="ja-JP" sz="1000" kern="0" dirty="0" smtClean="0">
                <a:solidFill>
                  <a:prstClr val="black"/>
                </a:solidFill>
                <a:latin typeface="ＭＳ Ｐゴシック"/>
                <a:cs typeface="メイリオ" pitchFamily="50" charset="-128"/>
              </a:rPr>
              <a:t>38</a:t>
            </a:r>
            <a:r>
              <a:rPr kumimoji="0" lang="ja-JP" altLang="en-US" sz="1000" kern="0" dirty="0">
                <a:solidFill>
                  <a:prstClr val="black"/>
                </a:solidFill>
                <a:latin typeface="ＭＳ Ｐゴシック"/>
                <a:cs typeface="メイリオ" pitchFamily="50" charset="-128"/>
              </a:rPr>
              <a:t>件</a:t>
            </a:r>
          </a:p>
          <a:p>
            <a:pPr defTabSz="656760">
              <a:lnSpc>
                <a:spcPts val="1100"/>
              </a:lnSpc>
              <a:defRPr/>
            </a:pPr>
            <a:r>
              <a:rPr kumimoji="0" lang="ja-JP" altLang="en-US" sz="1000" kern="0" dirty="0" smtClean="0">
                <a:solidFill>
                  <a:prstClr val="black"/>
                </a:solidFill>
                <a:latin typeface="ＭＳ Ｐゴシック"/>
                <a:cs typeface="メイリオ" pitchFamily="50" charset="-128"/>
              </a:rPr>
              <a:t>・　改善</a:t>
            </a:r>
            <a:r>
              <a:rPr kumimoji="0" lang="ja-JP" altLang="en-US" sz="1000" kern="0" dirty="0">
                <a:solidFill>
                  <a:prstClr val="black"/>
                </a:solidFill>
                <a:latin typeface="ＭＳ Ｐゴシック"/>
                <a:cs typeface="メイリオ" pitchFamily="50" charset="-128"/>
              </a:rPr>
              <a:t>計画提出依頼　　</a:t>
            </a:r>
            <a:r>
              <a:rPr kumimoji="0" lang="ja-JP" altLang="en-US" sz="1000" kern="0" dirty="0" smtClean="0">
                <a:solidFill>
                  <a:prstClr val="black"/>
                </a:solidFill>
                <a:latin typeface="ＭＳ Ｐゴシック"/>
                <a:cs typeface="メイリオ" pitchFamily="50" charset="-128"/>
              </a:rPr>
              <a:t>　 </a:t>
            </a:r>
            <a:r>
              <a:rPr kumimoji="0" lang="en-US" altLang="ja-JP" sz="1000" kern="0" dirty="0" smtClean="0">
                <a:solidFill>
                  <a:prstClr val="black"/>
                </a:solidFill>
                <a:latin typeface="ＭＳ Ｐゴシック"/>
                <a:cs typeface="メイリオ" pitchFamily="50" charset="-128"/>
              </a:rPr>
              <a:t>21</a:t>
            </a:r>
            <a:r>
              <a:rPr kumimoji="0" lang="ja-JP" altLang="en-US" sz="1000" kern="0" dirty="0">
                <a:solidFill>
                  <a:prstClr val="black"/>
                </a:solidFill>
                <a:latin typeface="ＭＳ Ｐゴシック"/>
                <a:cs typeface="メイリオ" pitchFamily="50" charset="-128"/>
              </a:rPr>
              <a:t>件</a:t>
            </a:r>
          </a:p>
          <a:p>
            <a:pPr defTabSz="656760">
              <a:lnSpc>
                <a:spcPts val="1100"/>
              </a:lnSpc>
              <a:defRPr/>
            </a:pPr>
            <a:r>
              <a:rPr kumimoji="0" lang="ja-JP" altLang="en-US" sz="1000" kern="0" dirty="0" smtClean="0">
                <a:solidFill>
                  <a:prstClr val="black"/>
                </a:solidFill>
                <a:latin typeface="ＭＳ Ｐゴシック"/>
                <a:cs typeface="メイリオ" pitchFamily="50" charset="-128"/>
              </a:rPr>
              <a:t>・　従事者</a:t>
            </a:r>
            <a:r>
              <a:rPr kumimoji="0" lang="ja-JP" altLang="en-US" sz="1000" kern="0" dirty="0">
                <a:solidFill>
                  <a:prstClr val="black"/>
                </a:solidFill>
                <a:latin typeface="ＭＳ Ｐゴシック"/>
                <a:cs typeface="メイリオ" pitchFamily="50" charset="-128"/>
              </a:rPr>
              <a:t>への注意・</a:t>
            </a:r>
            <a:r>
              <a:rPr kumimoji="0" lang="ja-JP" altLang="en-US" sz="1000" kern="0" dirty="0" smtClean="0">
                <a:solidFill>
                  <a:prstClr val="black"/>
                </a:solidFill>
                <a:latin typeface="ＭＳ Ｐゴシック"/>
                <a:cs typeface="メイリオ" pitchFamily="50" charset="-128"/>
              </a:rPr>
              <a:t>指導</a:t>
            </a:r>
            <a:r>
              <a:rPr kumimoji="0" lang="ja-JP" altLang="en-US" sz="1000" kern="0" dirty="0">
                <a:solidFill>
                  <a:prstClr val="black"/>
                </a:solidFill>
                <a:latin typeface="ＭＳ Ｐゴシック"/>
                <a:cs typeface="メイリオ" pitchFamily="50" charset="-128"/>
              </a:rPr>
              <a:t>　</a:t>
            </a:r>
            <a:r>
              <a:rPr kumimoji="0" lang="ja-JP" altLang="en-US" sz="1000" kern="0" dirty="0" smtClean="0">
                <a:solidFill>
                  <a:prstClr val="black"/>
                </a:solidFill>
                <a:latin typeface="ＭＳ Ｐゴシック"/>
                <a:cs typeface="メイリオ" pitchFamily="50" charset="-128"/>
              </a:rPr>
              <a:t> </a:t>
            </a:r>
            <a:r>
              <a:rPr kumimoji="0" lang="en-US" altLang="ja-JP" sz="1000" kern="0" dirty="0" smtClean="0">
                <a:solidFill>
                  <a:prstClr val="black"/>
                </a:solidFill>
                <a:latin typeface="ＭＳ Ｐゴシック"/>
                <a:cs typeface="メイリオ" pitchFamily="50" charset="-128"/>
              </a:rPr>
              <a:t>28</a:t>
            </a:r>
            <a:r>
              <a:rPr kumimoji="0" lang="ja-JP" altLang="en-US" sz="1000" kern="0" dirty="0">
                <a:solidFill>
                  <a:prstClr val="black"/>
                </a:solidFill>
                <a:latin typeface="ＭＳ Ｐゴシック"/>
                <a:cs typeface="メイリオ" pitchFamily="50" charset="-128"/>
              </a:rPr>
              <a:t>件</a:t>
            </a:r>
          </a:p>
        </p:txBody>
      </p:sp>
      <p:sp>
        <p:nvSpPr>
          <p:cNvPr id="46" name="対角する 2 つの角を丸めた四角形 45"/>
          <p:cNvSpPr/>
          <p:nvPr/>
        </p:nvSpPr>
        <p:spPr>
          <a:xfrm>
            <a:off x="7223612" y="1499027"/>
            <a:ext cx="1388818" cy="182432"/>
          </a:xfrm>
          <a:prstGeom prst="round2DiagRect">
            <a:avLst/>
          </a:prstGeom>
          <a:solidFill>
            <a:schemeClr val="accent6">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spcCol="0" rtlCol="0" anchor="ctr"/>
          <a:lstStyle/>
          <a:p>
            <a:pPr algn="ctr" defTabSz="919465"/>
            <a:r>
              <a:rPr lang="ja-JP" altLang="en-US" sz="1000" dirty="0" smtClean="0">
                <a:solidFill>
                  <a:prstClr val="black"/>
                </a:solidFill>
              </a:rPr>
              <a:t>市区町村による指導</a:t>
            </a:r>
            <a:endParaRPr lang="ja-JP" altLang="en-US" sz="1000" dirty="0">
              <a:solidFill>
                <a:prstClr val="black"/>
              </a:solidFill>
            </a:endParaRPr>
          </a:p>
        </p:txBody>
      </p:sp>
      <p:sp>
        <p:nvSpPr>
          <p:cNvPr id="47" name="角丸四角形 46"/>
          <p:cNvSpPr/>
          <p:nvPr/>
        </p:nvSpPr>
        <p:spPr>
          <a:xfrm>
            <a:off x="6928781" y="2321373"/>
            <a:ext cx="1969815" cy="1366310"/>
          </a:xfrm>
          <a:prstGeom prst="roundRect">
            <a:avLst/>
          </a:prstGeom>
          <a:solidFill>
            <a:srgbClr val="FFFFFF"/>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t" anchorCtr="0"/>
          <a:lstStyle/>
          <a:p>
            <a:pPr defTabSz="656760">
              <a:lnSpc>
                <a:spcPts val="939"/>
              </a:lnSpc>
              <a:defRPr/>
            </a:pPr>
            <a:endParaRPr kumimoji="0" lang="en-US" altLang="ja-JP" sz="1000" kern="0" dirty="0" smtClean="0">
              <a:solidFill>
                <a:prstClr val="black"/>
              </a:solidFill>
              <a:latin typeface="ＭＳ Ｐゴシック"/>
              <a:cs typeface="メイリオ" pitchFamily="50" charset="-128"/>
            </a:endParaRPr>
          </a:p>
          <a:p>
            <a:pPr defTabSz="656760">
              <a:lnSpc>
                <a:spcPts val="939"/>
              </a:lnSpc>
              <a:defRPr/>
            </a:pPr>
            <a:endParaRPr kumimoji="0" lang="en-US" altLang="ja-JP" sz="1000" kern="0" dirty="0">
              <a:solidFill>
                <a:prstClr val="black"/>
              </a:solidFill>
              <a:latin typeface="ＭＳ Ｐゴシック"/>
              <a:cs typeface="メイリオ" pitchFamily="50" charset="-128"/>
            </a:endParaRPr>
          </a:p>
          <a:p>
            <a:pPr defTabSz="656760">
              <a:lnSpc>
                <a:spcPts val="939"/>
              </a:lnSpc>
              <a:defRPr/>
            </a:pPr>
            <a:endParaRPr kumimoji="0" lang="en-US" altLang="ja-JP" sz="1000" kern="0" dirty="0" smtClean="0">
              <a:solidFill>
                <a:prstClr val="black"/>
              </a:solidFill>
              <a:latin typeface="ＭＳ Ｐゴシック"/>
              <a:cs typeface="メイリオ" pitchFamily="50" charset="-128"/>
            </a:endParaRPr>
          </a:p>
          <a:p>
            <a:pPr defTabSz="656760">
              <a:lnSpc>
                <a:spcPts val="939"/>
              </a:lnSpc>
              <a:defRPr/>
            </a:pPr>
            <a:endParaRPr kumimoji="0" lang="en-US" altLang="ja-JP" sz="1000" kern="0" dirty="0" smtClean="0">
              <a:solidFill>
                <a:prstClr val="black"/>
              </a:solidFill>
              <a:latin typeface="ＭＳ Ｐゴシック"/>
              <a:cs typeface="メイリオ" pitchFamily="50" charset="-128"/>
            </a:endParaRPr>
          </a:p>
          <a:p>
            <a:pPr defTabSz="656760">
              <a:lnSpc>
                <a:spcPts val="1100"/>
              </a:lnSpc>
              <a:defRPr/>
            </a:pPr>
            <a:r>
              <a:rPr kumimoji="0" lang="ja-JP" altLang="en-US" sz="1000" kern="0" dirty="0" smtClean="0">
                <a:solidFill>
                  <a:prstClr val="black"/>
                </a:solidFill>
                <a:latin typeface="ＭＳ Ｐゴシック"/>
                <a:cs typeface="メイリオ" pitchFamily="50" charset="-128"/>
              </a:rPr>
              <a:t>　・ </a:t>
            </a:r>
            <a:r>
              <a:rPr kumimoji="0" lang="ja-JP" altLang="en-US" sz="1000" kern="0" dirty="0">
                <a:solidFill>
                  <a:prstClr val="black"/>
                </a:solidFill>
                <a:latin typeface="ＭＳ Ｐゴシック"/>
                <a:cs typeface="メイリオ" pitchFamily="50" charset="-128"/>
              </a:rPr>
              <a:t>報告</a:t>
            </a:r>
            <a:r>
              <a:rPr kumimoji="0" lang="ja-JP" altLang="en-US" sz="1000" kern="0" dirty="0" smtClean="0">
                <a:solidFill>
                  <a:prstClr val="black"/>
                </a:solidFill>
                <a:latin typeface="ＭＳ Ｐゴシック"/>
                <a:cs typeface="メイリオ" pitchFamily="50" charset="-128"/>
              </a:rPr>
              <a:t>徴収</a:t>
            </a:r>
            <a:r>
              <a:rPr kumimoji="0" lang="ja-JP" altLang="en-US" sz="1000" kern="0" dirty="0">
                <a:solidFill>
                  <a:prstClr val="black"/>
                </a:solidFill>
                <a:latin typeface="ＭＳ Ｐゴシック"/>
                <a:cs typeface="メイリオ" pitchFamily="50" charset="-128"/>
              </a:rPr>
              <a:t>・出頭要請・質問</a:t>
            </a:r>
            <a:r>
              <a:rPr kumimoji="0" lang="ja-JP" altLang="en-US" sz="1000" kern="0" dirty="0" smtClean="0">
                <a:solidFill>
                  <a:prstClr val="black"/>
                </a:solidFill>
                <a:latin typeface="ＭＳ Ｐゴシック"/>
                <a:cs typeface="メイリオ" pitchFamily="50" charset="-128"/>
              </a:rPr>
              <a:t>・</a:t>
            </a:r>
            <a:endParaRPr kumimoji="0" lang="en-US" altLang="ja-JP" sz="1000" kern="0" dirty="0" smtClean="0">
              <a:solidFill>
                <a:prstClr val="black"/>
              </a:solidFill>
              <a:latin typeface="ＭＳ Ｐゴシック"/>
              <a:cs typeface="メイリオ" pitchFamily="50" charset="-128"/>
            </a:endParaRPr>
          </a:p>
          <a:p>
            <a:pPr defTabSz="656760">
              <a:lnSpc>
                <a:spcPts val="1100"/>
              </a:lnSpc>
              <a:defRPr/>
            </a:pPr>
            <a:r>
              <a:rPr kumimoji="0" lang="ja-JP" altLang="en-US" sz="1000" kern="0" dirty="0">
                <a:solidFill>
                  <a:prstClr val="black"/>
                </a:solidFill>
                <a:latin typeface="ＭＳ Ｐゴシック"/>
                <a:cs typeface="メイリオ" pitchFamily="50" charset="-128"/>
              </a:rPr>
              <a:t>　</a:t>
            </a:r>
            <a:r>
              <a:rPr kumimoji="0" lang="ja-JP" altLang="en-US" sz="1000" kern="0" dirty="0" smtClean="0">
                <a:solidFill>
                  <a:prstClr val="black"/>
                </a:solidFill>
                <a:latin typeface="ＭＳ Ｐゴシック"/>
                <a:cs typeface="メイリオ" pitchFamily="50" charset="-128"/>
              </a:rPr>
              <a:t>　立入検査             　　</a:t>
            </a:r>
            <a:r>
              <a:rPr kumimoji="0" lang="ja-JP" altLang="en-US" sz="1000" kern="0" dirty="0">
                <a:solidFill>
                  <a:prstClr val="black"/>
                </a:solidFill>
                <a:latin typeface="ＭＳ Ｐゴシック"/>
                <a:cs typeface="メイリオ" pitchFamily="50" charset="-128"/>
              </a:rPr>
              <a:t> </a:t>
            </a:r>
            <a:r>
              <a:rPr kumimoji="0" lang="en-US" altLang="ja-JP" sz="1000" kern="0" dirty="0" smtClean="0">
                <a:solidFill>
                  <a:prstClr val="black"/>
                </a:solidFill>
                <a:latin typeface="ＭＳ Ｐゴシック"/>
                <a:cs typeface="メイリオ" pitchFamily="50" charset="-128"/>
              </a:rPr>
              <a:t>56</a:t>
            </a:r>
            <a:r>
              <a:rPr kumimoji="0" lang="ja-JP" altLang="en-US" sz="1000" kern="0" dirty="0">
                <a:solidFill>
                  <a:prstClr val="black"/>
                </a:solidFill>
                <a:latin typeface="ＭＳ Ｐゴシック"/>
                <a:cs typeface="メイリオ" pitchFamily="50" charset="-128"/>
              </a:rPr>
              <a:t>件</a:t>
            </a:r>
          </a:p>
          <a:p>
            <a:pPr defTabSz="656760">
              <a:lnSpc>
                <a:spcPts val="1100"/>
              </a:lnSpc>
              <a:defRPr/>
            </a:pPr>
            <a:r>
              <a:rPr kumimoji="0" lang="ja-JP" altLang="en-US" sz="1000" kern="0" dirty="0" smtClean="0">
                <a:solidFill>
                  <a:prstClr val="black"/>
                </a:solidFill>
                <a:latin typeface="ＭＳ Ｐゴシック"/>
                <a:cs typeface="メイリオ" pitchFamily="50" charset="-128"/>
              </a:rPr>
              <a:t>  ・  改善勧告                 </a:t>
            </a:r>
            <a:r>
              <a:rPr kumimoji="0" lang="en-US" altLang="ja-JP" sz="1000" kern="0" dirty="0" smtClean="0">
                <a:solidFill>
                  <a:prstClr val="black"/>
                </a:solidFill>
                <a:latin typeface="ＭＳ Ｐゴシック"/>
                <a:cs typeface="メイリオ" pitchFamily="50" charset="-128"/>
              </a:rPr>
              <a:t>10</a:t>
            </a:r>
            <a:r>
              <a:rPr kumimoji="0" lang="ja-JP" altLang="en-US" sz="1000" kern="0" dirty="0">
                <a:solidFill>
                  <a:prstClr val="black"/>
                </a:solidFill>
                <a:latin typeface="ＭＳ Ｐゴシック"/>
                <a:cs typeface="メイリオ" pitchFamily="50" charset="-128"/>
              </a:rPr>
              <a:t>件</a:t>
            </a:r>
          </a:p>
          <a:p>
            <a:pPr defTabSz="656760">
              <a:lnSpc>
                <a:spcPts val="1100"/>
              </a:lnSpc>
              <a:defRPr/>
            </a:pPr>
            <a:r>
              <a:rPr kumimoji="0" lang="ja-JP" altLang="en-US" sz="1000" kern="0" dirty="0">
                <a:solidFill>
                  <a:prstClr val="black"/>
                </a:solidFill>
                <a:latin typeface="ＭＳ Ｐゴシック"/>
                <a:cs typeface="メイリオ" pitchFamily="50" charset="-128"/>
              </a:rPr>
              <a:t>  </a:t>
            </a:r>
            <a:r>
              <a:rPr kumimoji="0" lang="ja-JP" altLang="en-US" sz="1000" kern="0" dirty="0" smtClean="0">
                <a:solidFill>
                  <a:prstClr val="black"/>
                </a:solidFill>
                <a:latin typeface="ＭＳ Ｐゴシック"/>
                <a:cs typeface="メイリオ" pitchFamily="50" charset="-128"/>
              </a:rPr>
              <a:t>・  都道府県</a:t>
            </a:r>
            <a:r>
              <a:rPr kumimoji="0" lang="ja-JP" altLang="en-US" sz="1000" kern="0" dirty="0">
                <a:solidFill>
                  <a:prstClr val="black"/>
                </a:solidFill>
                <a:latin typeface="ＭＳ Ｐゴシック"/>
                <a:cs typeface="メイリオ" pitchFamily="50" charset="-128"/>
              </a:rPr>
              <a:t>・指定・中核市等</a:t>
            </a:r>
            <a:r>
              <a:rPr kumimoji="0" lang="ja-JP" altLang="en-US" sz="1000" kern="0" dirty="0" smtClean="0">
                <a:solidFill>
                  <a:prstClr val="black"/>
                </a:solidFill>
                <a:latin typeface="ＭＳ Ｐゴシック"/>
                <a:cs typeface="メイリオ" pitchFamily="50" charset="-128"/>
              </a:rPr>
              <a:t>に </a:t>
            </a:r>
            <a:endParaRPr kumimoji="0" lang="en-US" altLang="ja-JP" sz="1000" kern="0" dirty="0" smtClean="0">
              <a:solidFill>
                <a:prstClr val="black"/>
              </a:solidFill>
              <a:latin typeface="ＭＳ Ｐゴシック"/>
              <a:cs typeface="メイリオ" pitchFamily="50" charset="-128"/>
            </a:endParaRPr>
          </a:p>
          <a:p>
            <a:pPr defTabSz="656760">
              <a:lnSpc>
                <a:spcPts val="1100"/>
              </a:lnSpc>
              <a:defRPr/>
            </a:pPr>
            <a:r>
              <a:rPr kumimoji="0" lang="en-US" altLang="ja-JP" sz="1000" kern="0" dirty="0">
                <a:solidFill>
                  <a:prstClr val="black"/>
                </a:solidFill>
                <a:latin typeface="ＭＳ Ｐゴシック"/>
                <a:cs typeface="メイリオ" pitchFamily="50" charset="-128"/>
              </a:rPr>
              <a:t> </a:t>
            </a:r>
            <a:r>
              <a:rPr kumimoji="0" lang="en-US" altLang="ja-JP" sz="1000" kern="0" dirty="0" smtClean="0">
                <a:solidFill>
                  <a:prstClr val="black"/>
                </a:solidFill>
                <a:latin typeface="ＭＳ Ｐゴシック"/>
                <a:cs typeface="メイリオ" pitchFamily="50" charset="-128"/>
              </a:rPr>
              <a:t>   </a:t>
            </a:r>
            <a:r>
              <a:rPr kumimoji="0" lang="ja-JP" altLang="en-US" sz="1000" kern="0" dirty="0" smtClean="0">
                <a:solidFill>
                  <a:prstClr val="black"/>
                </a:solidFill>
                <a:latin typeface="ＭＳ Ｐゴシック"/>
                <a:cs typeface="メイリオ" pitchFamily="50" charset="-128"/>
              </a:rPr>
              <a:t>よる指導                    </a:t>
            </a:r>
            <a:r>
              <a:rPr kumimoji="0" lang="en-US" altLang="ja-JP" sz="1000" kern="0" dirty="0" smtClean="0">
                <a:solidFill>
                  <a:prstClr val="black"/>
                </a:solidFill>
                <a:latin typeface="ＭＳ Ｐゴシック"/>
                <a:cs typeface="メイリオ" pitchFamily="50" charset="-128"/>
              </a:rPr>
              <a:t>52</a:t>
            </a:r>
            <a:r>
              <a:rPr kumimoji="0" lang="ja-JP" altLang="en-US" sz="1000" kern="0" dirty="0">
                <a:solidFill>
                  <a:prstClr val="black"/>
                </a:solidFill>
                <a:latin typeface="ＭＳ Ｐゴシック"/>
                <a:cs typeface="メイリオ" pitchFamily="50" charset="-128"/>
              </a:rPr>
              <a:t>件</a:t>
            </a:r>
          </a:p>
          <a:p>
            <a:pPr defTabSz="656760">
              <a:lnSpc>
                <a:spcPts val="939"/>
              </a:lnSpc>
              <a:defRPr/>
            </a:pPr>
            <a:endParaRPr kumimoji="0" lang="en-US" altLang="ja-JP" sz="1000" kern="0" dirty="0">
              <a:solidFill>
                <a:prstClr val="black"/>
              </a:solidFill>
              <a:latin typeface="ＭＳ Ｐゴシック"/>
              <a:cs typeface="メイリオ" pitchFamily="50" charset="-128"/>
            </a:endParaRPr>
          </a:p>
        </p:txBody>
      </p:sp>
      <p:sp>
        <p:nvSpPr>
          <p:cNvPr id="48" name="対角する 2 つの角を丸めた四角形 47"/>
          <p:cNvSpPr/>
          <p:nvPr/>
        </p:nvSpPr>
        <p:spPr>
          <a:xfrm>
            <a:off x="7166753" y="2406488"/>
            <a:ext cx="1388818" cy="382876"/>
          </a:xfrm>
          <a:prstGeom prst="round2DiagRect">
            <a:avLst/>
          </a:prstGeom>
          <a:solidFill>
            <a:schemeClr val="accent6">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spcCol="0" rtlCol="0" anchor="ctr"/>
          <a:lstStyle/>
          <a:p>
            <a:pPr algn="ctr" defTabSz="919465"/>
            <a:r>
              <a:rPr lang="ja-JP" altLang="en-US" sz="1000" dirty="0" smtClean="0">
                <a:solidFill>
                  <a:prstClr val="black"/>
                </a:solidFill>
              </a:rPr>
              <a:t>障害者自立支援法等による権限行使</a:t>
            </a:r>
            <a:endParaRPr lang="ja-JP" altLang="en-US" sz="1000" dirty="0">
              <a:solidFill>
                <a:prstClr val="black"/>
              </a:solidFill>
            </a:endParaRPr>
          </a:p>
        </p:txBody>
      </p:sp>
      <p:sp>
        <p:nvSpPr>
          <p:cNvPr id="50" name="角丸四角形 49"/>
          <p:cNvSpPr/>
          <p:nvPr/>
        </p:nvSpPr>
        <p:spPr>
          <a:xfrm>
            <a:off x="3594640" y="683283"/>
            <a:ext cx="3209196" cy="3015807"/>
          </a:xfrm>
          <a:prstGeom prst="roundRect">
            <a:avLst>
              <a:gd name="adj" fmla="val 15404"/>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rtlCol="0" anchor="ctr"/>
          <a:lstStyle/>
          <a:p>
            <a:pPr algn="ctr" defTabSz="919465"/>
            <a:endParaRPr lang="ja-JP" altLang="en-US" dirty="0">
              <a:solidFill>
                <a:prstClr val="white"/>
              </a:solidFill>
            </a:endParaRPr>
          </a:p>
        </p:txBody>
      </p:sp>
      <p:sp>
        <p:nvSpPr>
          <p:cNvPr id="51" name="角丸四角形 50"/>
          <p:cNvSpPr/>
          <p:nvPr/>
        </p:nvSpPr>
        <p:spPr>
          <a:xfrm>
            <a:off x="4267187" y="558299"/>
            <a:ext cx="1703130" cy="304809"/>
          </a:xfrm>
          <a:prstGeom prst="roundRect">
            <a:avLst/>
          </a:prstGeom>
        </p:spPr>
        <p:style>
          <a:lnRef idx="0">
            <a:schemeClr val="accent1"/>
          </a:lnRef>
          <a:fillRef idx="3">
            <a:schemeClr val="accent1"/>
          </a:fillRef>
          <a:effectRef idx="3">
            <a:schemeClr val="accent1"/>
          </a:effectRef>
          <a:fontRef idx="minor">
            <a:schemeClr val="lt1"/>
          </a:fontRef>
        </p:style>
        <p:txBody>
          <a:bodyPr lIns="65676" tIns="32838" rIns="65676" bIns="32838" rtlCol="0" anchor="ctr"/>
          <a:lstStyle/>
          <a:p>
            <a:pPr algn="ctr" defTabSz="919465"/>
            <a:r>
              <a:rPr lang="ja-JP" altLang="en-US" sz="1500" b="1" dirty="0">
                <a:solidFill>
                  <a:prstClr val="white"/>
                </a:solidFill>
                <a:latin typeface="ＭＳ Ｐゴシック"/>
              </a:rPr>
              <a:t>都道府県</a:t>
            </a:r>
            <a:endParaRPr lang="en-US" altLang="ja-JP" sz="1500" b="1" dirty="0">
              <a:solidFill>
                <a:prstClr val="white"/>
              </a:solidFill>
              <a:latin typeface="ＭＳ Ｐゴシック"/>
            </a:endParaRPr>
          </a:p>
        </p:txBody>
      </p:sp>
      <p:sp>
        <p:nvSpPr>
          <p:cNvPr id="58" name="角丸四角形 57"/>
          <p:cNvSpPr/>
          <p:nvPr/>
        </p:nvSpPr>
        <p:spPr>
          <a:xfrm>
            <a:off x="3667292" y="1493018"/>
            <a:ext cx="2022904" cy="1826941"/>
          </a:xfrm>
          <a:prstGeom prst="roundRect">
            <a:avLst/>
          </a:prstGeom>
          <a:pattFill prst="pct10">
            <a:fgClr>
              <a:schemeClr val="accent1"/>
            </a:fgClr>
            <a:bgClr>
              <a:srgbClr val="B6E088"/>
            </a:bgClr>
          </a:patt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676" tIns="32838" rIns="65676" bIns="32838" numCol="1" spcCol="0" rtlCol="0" fromWordArt="0" anchor="ctr" anchorCtr="0" forceAA="0" compatLnSpc="1">
            <a:prstTxWarp prst="textNoShape">
              <a:avLst/>
            </a:prstTxWarp>
            <a:noAutofit/>
          </a:bodyPr>
          <a:lstStyle/>
          <a:p>
            <a:pPr algn="ctr" defTabSz="919465"/>
            <a:endParaRPr lang="ja-JP" altLang="en-US">
              <a:solidFill>
                <a:prstClr val="white"/>
              </a:solidFill>
            </a:endParaRPr>
          </a:p>
        </p:txBody>
      </p:sp>
      <p:sp>
        <p:nvSpPr>
          <p:cNvPr id="61" name="角丸四角形 60"/>
          <p:cNvSpPr/>
          <p:nvPr/>
        </p:nvSpPr>
        <p:spPr>
          <a:xfrm>
            <a:off x="5799268" y="1052776"/>
            <a:ext cx="886970" cy="2330508"/>
          </a:xfrm>
          <a:prstGeom prst="roundRect">
            <a:avLst/>
          </a:prstGeom>
          <a:solidFill>
            <a:srgbClr val="FFFF00"/>
          </a:solidFill>
          <a:ln w="22225" cap="flat" cmpd="sng" algn="ctr">
            <a:solidFill>
              <a:srgbClr val="BBE0E3">
                <a:shade val="50000"/>
              </a:srgbClr>
            </a:solidFill>
            <a:prstDash val="solid"/>
          </a:ln>
          <a:effectLst/>
        </p:spPr>
        <p:txBody>
          <a:bodyPr lIns="48286" tIns="24143" rIns="48286" bIns="24143" spcCol="0" rtlCol="0" anchor="ctr"/>
          <a:lstStyle/>
          <a:p>
            <a:pPr algn="ctr" defTabSz="656760">
              <a:lnSpc>
                <a:spcPts val="939"/>
              </a:lnSpc>
              <a:defRPr/>
            </a:pPr>
            <a:endParaRPr kumimoji="0" lang="en-US" altLang="ja-JP" sz="1100" b="1" kern="0" dirty="0" smtClean="0">
              <a:solidFill>
                <a:prstClr val="black"/>
              </a:solidFill>
              <a:latin typeface="ＭＳ Ｐゴシック"/>
              <a:cs typeface="メイリオ" pitchFamily="50" charset="-128"/>
            </a:endParaRPr>
          </a:p>
          <a:p>
            <a:pPr algn="ctr" defTabSz="656760">
              <a:lnSpc>
                <a:spcPts val="939"/>
              </a:lnSpc>
              <a:defRPr/>
            </a:pPr>
            <a:endParaRPr kumimoji="0" lang="en-US" altLang="ja-JP" sz="1100" b="1" kern="0" dirty="0">
              <a:solidFill>
                <a:prstClr val="black"/>
              </a:solidFill>
              <a:latin typeface="ＭＳ Ｐゴシック"/>
              <a:cs typeface="メイリオ" pitchFamily="50" charset="-128"/>
            </a:endParaRPr>
          </a:p>
          <a:p>
            <a:pPr algn="ctr" defTabSz="656760">
              <a:lnSpc>
                <a:spcPts val="939"/>
              </a:lnSpc>
              <a:defRPr/>
            </a:pPr>
            <a:endParaRPr kumimoji="0" lang="en-US" altLang="ja-JP" sz="1100" b="1" kern="0" dirty="0" smtClean="0">
              <a:solidFill>
                <a:prstClr val="black"/>
              </a:solidFill>
              <a:latin typeface="ＭＳ Ｐゴシック"/>
              <a:cs typeface="メイリオ" pitchFamily="50" charset="-128"/>
            </a:endParaRPr>
          </a:p>
          <a:p>
            <a:pPr algn="ctr" defTabSz="656760">
              <a:lnSpc>
                <a:spcPts val="939"/>
              </a:lnSpc>
              <a:defRPr/>
            </a:pPr>
            <a:endParaRPr kumimoji="0" lang="en-US" altLang="ja-JP" sz="1100" b="1" kern="0" dirty="0">
              <a:solidFill>
                <a:prstClr val="black"/>
              </a:solidFill>
              <a:latin typeface="ＭＳ Ｐゴシック"/>
              <a:cs typeface="メイリオ" pitchFamily="50" charset="-128"/>
            </a:endParaRPr>
          </a:p>
          <a:p>
            <a:pPr algn="ctr" defTabSz="656760">
              <a:lnSpc>
                <a:spcPts val="939"/>
              </a:lnSpc>
              <a:defRPr/>
            </a:pPr>
            <a:endParaRPr kumimoji="0" lang="en-US" altLang="ja-JP" sz="1100" b="1" kern="0" dirty="0" smtClean="0">
              <a:solidFill>
                <a:prstClr val="black"/>
              </a:solidFill>
              <a:latin typeface="ＭＳ Ｐゴシック"/>
              <a:cs typeface="メイリオ" pitchFamily="50" charset="-128"/>
            </a:endParaRPr>
          </a:p>
          <a:p>
            <a:pPr defTabSz="656760">
              <a:defRPr/>
            </a:pPr>
            <a:r>
              <a:rPr kumimoji="0" lang="ja-JP" altLang="en-US" sz="1100" b="1" kern="0" dirty="0" smtClean="0">
                <a:solidFill>
                  <a:prstClr val="black"/>
                </a:solidFill>
                <a:latin typeface="ＭＳ Ｐゴシック"/>
                <a:cs typeface="メイリオ" pitchFamily="50" charset="-128"/>
              </a:rPr>
              <a:t>虐待の事実が認められた事例</a:t>
            </a:r>
            <a:endParaRPr kumimoji="0" lang="en-US" altLang="ja-JP" sz="1100" b="1" kern="0" dirty="0" smtClean="0">
              <a:solidFill>
                <a:prstClr val="black"/>
              </a:solidFill>
              <a:latin typeface="ＭＳ Ｐゴシック"/>
              <a:cs typeface="メイリオ" pitchFamily="50" charset="-128"/>
            </a:endParaRPr>
          </a:p>
          <a:p>
            <a:pPr defTabSz="656760">
              <a:lnSpc>
                <a:spcPts val="1200"/>
              </a:lnSpc>
              <a:defRPr/>
            </a:pPr>
            <a:r>
              <a:rPr kumimoji="0" lang="ja-JP" altLang="en-US" sz="1050" b="1" kern="0" dirty="0">
                <a:solidFill>
                  <a:prstClr val="black"/>
                </a:solidFill>
                <a:latin typeface="ＭＳ Ｐゴシック"/>
                <a:cs typeface="メイリオ" pitchFamily="50" charset="-128"/>
              </a:rPr>
              <a:t>　</a:t>
            </a:r>
            <a:r>
              <a:rPr kumimoji="0" lang="ja-JP" altLang="en-US" sz="1050" b="1" kern="0" dirty="0" smtClean="0">
                <a:solidFill>
                  <a:prstClr val="black"/>
                </a:solidFill>
                <a:latin typeface="ＭＳ Ｐゴシック"/>
                <a:cs typeface="メイリオ" pitchFamily="50" charset="-128"/>
              </a:rPr>
              <a:t>　　　　　　</a:t>
            </a:r>
            <a:r>
              <a:rPr kumimoji="0" lang="ja-JP" altLang="en-US" sz="1100" b="1" kern="0" dirty="0" smtClean="0">
                <a:solidFill>
                  <a:prstClr val="black"/>
                </a:solidFill>
                <a:latin typeface="ＭＳ Ｐゴシック"/>
                <a:cs typeface="メイリオ" pitchFamily="50" charset="-128"/>
              </a:rPr>
              <a:t>　　　　　　</a:t>
            </a:r>
            <a:endParaRPr kumimoji="0" lang="en-US" altLang="ja-JP" sz="1100" b="1" kern="0" dirty="0" smtClean="0">
              <a:solidFill>
                <a:prstClr val="black"/>
              </a:solidFill>
              <a:latin typeface="ＭＳ Ｐゴシック"/>
              <a:cs typeface="メイリオ" pitchFamily="50" charset="-128"/>
            </a:endParaRPr>
          </a:p>
          <a:p>
            <a:pPr defTabSz="656760">
              <a:lnSpc>
                <a:spcPts val="939"/>
              </a:lnSpc>
              <a:defRPr/>
            </a:pPr>
            <a:r>
              <a:rPr kumimoji="0" lang="ja-JP" altLang="en-US" sz="1100" b="1" kern="0" dirty="0" smtClean="0">
                <a:solidFill>
                  <a:prstClr val="black"/>
                </a:solidFill>
                <a:latin typeface="ＭＳ Ｐゴシック"/>
                <a:cs typeface="メイリオ" pitchFamily="50" charset="-128"/>
              </a:rPr>
              <a:t>　　</a:t>
            </a:r>
            <a:endParaRPr kumimoji="0" lang="en-US" altLang="ja-JP" sz="1100" b="1" kern="0" dirty="0" smtClean="0">
              <a:solidFill>
                <a:prstClr val="black"/>
              </a:solidFill>
              <a:latin typeface="ＭＳ Ｐゴシック"/>
              <a:cs typeface="メイリオ" pitchFamily="50" charset="-128"/>
            </a:endParaRPr>
          </a:p>
          <a:p>
            <a:pPr defTabSz="919465"/>
            <a:endParaRPr kumimoji="0" lang="en-US" altLang="ja-JP" sz="1100" b="1" kern="0" dirty="0">
              <a:solidFill>
                <a:prstClr val="black"/>
              </a:solidFill>
              <a:latin typeface="ＭＳ Ｐゴシック"/>
              <a:cs typeface="メイリオ" pitchFamily="50" charset="-128"/>
            </a:endParaRPr>
          </a:p>
          <a:p>
            <a:pPr defTabSz="919465"/>
            <a:r>
              <a:rPr lang="ja-JP" altLang="en-US" sz="1100" b="1" dirty="0" smtClean="0">
                <a:solidFill>
                  <a:prstClr val="black"/>
                </a:solidFill>
              </a:rPr>
              <a:t>　</a:t>
            </a:r>
            <a:endParaRPr lang="en-US" altLang="ja-JP" sz="1100" b="1" dirty="0" smtClean="0">
              <a:solidFill>
                <a:prstClr val="black"/>
              </a:solidFill>
            </a:endParaRPr>
          </a:p>
          <a:p>
            <a:pPr defTabSz="919465"/>
            <a:endParaRPr lang="en-US" altLang="ja-JP" sz="1100" b="1" dirty="0">
              <a:solidFill>
                <a:prstClr val="black"/>
              </a:solidFill>
            </a:endParaRPr>
          </a:p>
          <a:p>
            <a:pPr defTabSz="919465"/>
            <a:r>
              <a:rPr lang="ja-JP" altLang="en-US" sz="1100" b="1" dirty="0" smtClean="0">
                <a:solidFill>
                  <a:prstClr val="black"/>
                </a:solidFill>
              </a:rPr>
              <a:t>　</a:t>
            </a:r>
            <a:r>
              <a:rPr lang="ja-JP" altLang="en-US" sz="1100" dirty="0" smtClean="0">
                <a:solidFill>
                  <a:prstClr val="black"/>
                </a:solidFill>
              </a:rPr>
              <a:t>被虐待者　　</a:t>
            </a:r>
            <a:endParaRPr lang="en-US" altLang="ja-JP" sz="1100" dirty="0" smtClean="0">
              <a:solidFill>
                <a:prstClr val="black"/>
              </a:solidFill>
            </a:endParaRPr>
          </a:p>
          <a:p>
            <a:pPr defTabSz="919465"/>
            <a:r>
              <a:rPr lang="ja-JP" altLang="en-US" sz="1100" dirty="0">
                <a:solidFill>
                  <a:prstClr val="black"/>
                </a:solidFill>
              </a:rPr>
              <a:t>　</a:t>
            </a:r>
            <a:r>
              <a:rPr lang="en-US" altLang="ja-JP" sz="1100" dirty="0" smtClean="0">
                <a:solidFill>
                  <a:prstClr val="black"/>
                </a:solidFill>
              </a:rPr>
              <a:t>176</a:t>
            </a:r>
            <a:r>
              <a:rPr lang="ja-JP" altLang="en-US" sz="1100" dirty="0" smtClean="0">
                <a:solidFill>
                  <a:prstClr val="black"/>
                </a:solidFill>
              </a:rPr>
              <a:t>人</a:t>
            </a:r>
            <a:r>
              <a:rPr lang="en-US" altLang="ja-JP" sz="900" dirty="0">
                <a:solidFill>
                  <a:prstClr val="black"/>
                </a:solidFill>
              </a:rPr>
              <a:t>※1</a:t>
            </a:r>
          </a:p>
          <a:p>
            <a:pPr defTabSz="919465"/>
            <a:r>
              <a:rPr lang="ja-JP" altLang="en-US" sz="1100" dirty="0" smtClean="0">
                <a:solidFill>
                  <a:prstClr val="black"/>
                </a:solidFill>
              </a:rPr>
              <a:t>　虐待者</a:t>
            </a:r>
            <a:endParaRPr lang="en-US" altLang="ja-JP" sz="1100" dirty="0" smtClean="0">
              <a:solidFill>
                <a:prstClr val="black"/>
              </a:solidFill>
            </a:endParaRPr>
          </a:p>
          <a:p>
            <a:pPr defTabSz="919465"/>
            <a:r>
              <a:rPr lang="ja-JP" altLang="en-US" sz="1100" dirty="0">
                <a:solidFill>
                  <a:prstClr val="black"/>
                </a:solidFill>
              </a:rPr>
              <a:t>　</a:t>
            </a:r>
            <a:r>
              <a:rPr lang="ja-JP" altLang="en-US" sz="1100" dirty="0" smtClean="0">
                <a:solidFill>
                  <a:prstClr val="black"/>
                </a:solidFill>
              </a:rPr>
              <a:t>  </a:t>
            </a:r>
            <a:r>
              <a:rPr lang="en-US" altLang="ja-JP" sz="1100" dirty="0" smtClean="0">
                <a:solidFill>
                  <a:prstClr val="black"/>
                </a:solidFill>
              </a:rPr>
              <a:t>87</a:t>
            </a:r>
            <a:r>
              <a:rPr lang="ja-JP" altLang="en-US" sz="1100" dirty="0" smtClean="0">
                <a:solidFill>
                  <a:prstClr val="black"/>
                </a:solidFill>
              </a:rPr>
              <a:t>人</a:t>
            </a:r>
            <a:r>
              <a:rPr lang="en-US" altLang="ja-JP" sz="900" dirty="0">
                <a:solidFill>
                  <a:prstClr val="black"/>
                </a:solidFill>
              </a:rPr>
              <a:t>※2</a:t>
            </a:r>
            <a:r>
              <a:rPr lang="en-US" altLang="ja-JP" sz="1100" dirty="0">
                <a:solidFill>
                  <a:prstClr val="black"/>
                </a:solidFill>
              </a:rPr>
              <a:t> </a:t>
            </a:r>
            <a:endParaRPr lang="en-US" altLang="ja-JP" sz="1100" dirty="0" smtClean="0">
              <a:solidFill>
                <a:prstClr val="black"/>
              </a:solidFill>
            </a:endParaRPr>
          </a:p>
          <a:p>
            <a:pPr defTabSz="919465"/>
            <a:endParaRPr lang="en-US" altLang="ja-JP" sz="1100" b="1" dirty="0">
              <a:solidFill>
                <a:prstClr val="black"/>
              </a:solidFill>
            </a:endParaRPr>
          </a:p>
          <a:p>
            <a:pPr defTabSz="919465"/>
            <a:endParaRPr lang="en-US" altLang="ja-JP" sz="1100" b="1" dirty="0" smtClean="0">
              <a:solidFill>
                <a:prstClr val="black"/>
              </a:solidFill>
            </a:endParaRPr>
          </a:p>
          <a:p>
            <a:pPr defTabSz="919465"/>
            <a:endParaRPr lang="en-US" altLang="ja-JP" sz="1100" b="1" dirty="0">
              <a:solidFill>
                <a:prstClr val="black"/>
              </a:solidFill>
            </a:endParaRPr>
          </a:p>
          <a:p>
            <a:pPr algn="ctr" defTabSz="656760">
              <a:lnSpc>
                <a:spcPts val="939"/>
              </a:lnSpc>
              <a:defRPr/>
            </a:pPr>
            <a:r>
              <a:rPr kumimoji="0" lang="ja-JP" altLang="en-US" sz="1400" kern="0" dirty="0" smtClean="0">
                <a:solidFill>
                  <a:prstClr val="black"/>
                </a:solidFill>
                <a:latin typeface="ＭＳ Ｐゴシック"/>
                <a:cs typeface="メイリオ" pitchFamily="50" charset="-128"/>
              </a:rPr>
              <a:t>　</a:t>
            </a:r>
            <a:endParaRPr kumimoji="0" lang="en-US" altLang="ja-JP" sz="1400" kern="0" dirty="0">
              <a:solidFill>
                <a:prstClr val="black"/>
              </a:solidFill>
              <a:latin typeface="ＭＳ Ｐゴシック"/>
              <a:cs typeface="メイリオ" pitchFamily="50" charset="-128"/>
            </a:endParaRPr>
          </a:p>
        </p:txBody>
      </p:sp>
      <p:sp>
        <p:nvSpPr>
          <p:cNvPr id="67" name="テキスト ボックス 66"/>
          <p:cNvSpPr txBox="1"/>
          <p:nvPr/>
        </p:nvSpPr>
        <p:spPr>
          <a:xfrm>
            <a:off x="3740277" y="1436525"/>
            <a:ext cx="1804281" cy="217335"/>
          </a:xfrm>
          <a:prstGeom prst="rect">
            <a:avLst/>
          </a:prstGeom>
          <a:solidFill>
            <a:srgbClr val="FFFFCC"/>
          </a:solidFill>
          <a:ln>
            <a:solidFill>
              <a:schemeClr val="accent5">
                <a:lumMod val="60000"/>
                <a:lumOff val="40000"/>
              </a:schemeClr>
            </a:solidFill>
          </a:ln>
          <a:effectLst>
            <a:innerShdw blurRad="114300">
              <a:srgbClr val="FFC000"/>
            </a:innerShdw>
          </a:effectLst>
        </p:spPr>
        <p:txBody>
          <a:bodyPr wrap="square" lIns="48286" tIns="16900" rIns="48286" bIns="16900" rtlCol="0">
            <a:spAutoFit/>
          </a:bodyPr>
          <a:lstStyle/>
          <a:p>
            <a:pPr algn="ctr" defTabSz="919465">
              <a:lnSpc>
                <a:spcPts val="1409"/>
              </a:lnSpc>
            </a:pPr>
            <a:r>
              <a:rPr lang="ja-JP" altLang="en-US" sz="1000" b="1" dirty="0">
                <a:solidFill>
                  <a:srgbClr val="000000"/>
                </a:solidFill>
                <a:latin typeface="ＭＳ Ｐゴシック"/>
                <a:cs typeface="メイリオ" pitchFamily="50" charset="-128"/>
              </a:rPr>
              <a:t>事実確認</a:t>
            </a:r>
            <a:r>
              <a:rPr lang="ja-JP" altLang="en-US" sz="1000" b="1" dirty="0" smtClean="0">
                <a:solidFill>
                  <a:srgbClr val="000000"/>
                </a:solidFill>
                <a:latin typeface="ＭＳ Ｐゴシック"/>
                <a:cs typeface="メイリオ" pitchFamily="50" charset="-128"/>
              </a:rPr>
              <a:t>調査（</a:t>
            </a:r>
            <a:r>
              <a:rPr lang="en-US" altLang="ja-JP" sz="1000" b="1" dirty="0" smtClean="0">
                <a:solidFill>
                  <a:srgbClr val="000000"/>
                </a:solidFill>
                <a:latin typeface="ＭＳ Ｐゴシック"/>
                <a:cs typeface="メイリオ" pitchFamily="50" charset="-128"/>
              </a:rPr>
              <a:t>113</a:t>
            </a:r>
            <a:r>
              <a:rPr lang="ja-JP" altLang="en-US" sz="1000" b="1" dirty="0" smtClean="0">
                <a:solidFill>
                  <a:srgbClr val="000000"/>
                </a:solidFill>
                <a:latin typeface="ＭＳ Ｐゴシック"/>
                <a:cs typeface="メイリオ" pitchFamily="50" charset="-128"/>
              </a:rPr>
              <a:t>件）</a:t>
            </a:r>
            <a:endParaRPr lang="ja-JP" altLang="en-US" sz="1000" b="1" dirty="0">
              <a:solidFill>
                <a:srgbClr val="000000"/>
              </a:solidFill>
              <a:latin typeface="ＭＳ Ｐゴシック"/>
              <a:cs typeface="メイリオ" pitchFamily="50" charset="-128"/>
            </a:endParaRPr>
          </a:p>
        </p:txBody>
      </p:sp>
      <p:sp>
        <p:nvSpPr>
          <p:cNvPr id="68" name="角丸四角形 67"/>
          <p:cNvSpPr/>
          <p:nvPr/>
        </p:nvSpPr>
        <p:spPr>
          <a:xfrm>
            <a:off x="3766380" y="1733798"/>
            <a:ext cx="1818618" cy="454484"/>
          </a:xfrm>
          <a:prstGeom prst="roundRect">
            <a:avLst/>
          </a:prstGeom>
          <a:solidFill>
            <a:srgbClr val="FFFF00"/>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ctr"/>
          <a:lstStyle/>
          <a:p>
            <a:pPr defTabSz="656760">
              <a:lnSpc>
                <a:spcPts val="1100"/>
              </a:lnSpc>
              <a:defRPr/>
            </a:pPr>
            <a:r>
              <a:rPr kumimoji="0" lang="ja-JP" altLang="en-US" sz="1000" kern="0" dirty="0">
                <a:solidFill>
                  <a:prstClr val="black"/>
                </a:solidFill>
                <a:latin typeface="ＭＳ Ｐゴシック"/>
                <a:cs typeface="メイリオ" pitchFamily="50" charset="-128"/>
              </a:rPr>
              <a:t>虐待の事実が認められた事例</a:t>
            </a:r>
            <a:r>
              <a:rPr kumimoji="0" lang="ja-JP" altLang="en-US" sz="1300" kern="0" dirty="0">
                <a:solidFill>
                  <a:prstClr val="black"/>
                </a:solidFill>
                <a:latin typeface="ＭＳ Ｐゴシック"/>
                <a:cs typeface="メイリオ" pitchFamily="50" charset="-128"/>
              </a:rPr>
              <a:t>　　　　</a:t>
            </a:r>
            <a:endParaRPr kumimoji="0" lang="en-US" altLang="ja-JP" sz="1300" kern="0" dirty="0">
              <a:solidFill>
                <a:prstClr val="black"/>
              </a:solidFill>
              <a:latin typeface="ＭＳ Ｐゴシック"/>
              <a:cs typeface="メイリオ" pitchFamily="50" charset="-128"/>
            </a:endParaRPr>
          </a:p>
          <a:p>
            <a:pPr defTabSz="656760">
              <a:lnSpc>
                <a:spcPts val="1100"/>
              </a:lnSpc>
              <a:defRPr/>
            </a:pPr>
            <a:r>
              <a:rPr kumimoji="0" lang="ja-JP" altLang="en-US" sz="1300" b="1" kern="0" dirty="0">
                <a:solidFill>
                  <a:prstClr val="black"/>
                </a:solidFill>
                <a:latin typeface="ＭＳ Ｐゴシック"/>
                <a:cs typeface="メイリオ" pitchFamily="50" charset="-128"/>
              </a:rPr>
              <a:t>　　　　　　</a:t>
            </a:r>
            <a:r>
              <a:rPr kumimoji="0" lang="ja-JP" altLang="en-US" sz="1300" b="1" kern="0" dirty="0" smtClean="0">
                <a:solidFill>
                  <a:prstClr val="black"/>
                </a:solidFill>
                <a:latin typeface="ＭＳ Ｐゴシック"/>
                <a:cs typeface="メイリオ" pitchFamily="50" charset="-128"/>
              </a:rPr>
              <a:t>　　　　　　</a:t>
            </a:r>
            <a:r>
              <a:rPr kumimoji="0" lang="ja-JP" altLang="en-US" sz="1300" b="1" kern="0" dirty="0">
                <a:solidFill>
                  <a:prstClr val="black"/>
                </a:solidFill>
                <a:latin typeface="ＭＳ Ｐゴシック"/>
                <a:cs typeface="メイリオ" pitchFamily="50" charset="-128"/>
              </a:rPr>
              <a:t> </a:t>
            </a:r>
            <a:r>
              <a:rPr kumimoji="0" lang="en-US" altLang="ja-JP" sz="1000" b="1" kern="0" dirty="0" smtClean="0">
                <a:solidFill>
                  <a:prstClr val="black"/>
                </a:solidFill>
                <a:latin typeface="ＭＳ Ｐゴシック"/>
                <a:cs typeface="メイリオ" pitchFamily="50" charset="-128"/>
              </a:rPr>
              <a:t>6</a:t>
            </a:r>
            <a:r>
              <a:rPr kumimoji="0" lang="ja-JP" altLang="en-US" sz="1000" b="1" kern="0" dirty="0">
                <a:solidFill>
                  <a:prstClr val="black"/>
                </a:solidFill>
                <a:latin typeface="ＭＳ Ｐゴシック"/>
                <a:cs typeface="メイリオ" pitchFamily="50" charset="-128"/>
              </a:rPr>
              <a:t>件</a:t>
            </a:r>
            <a:r>
              <a:rPr kumimoji="0" lang="ja-JP" altLang="en-US" sz="1300" kern="0" dirty="0">
                <a:solidFill>
                  <a:prstClr val="black"/>
                </a:solidFill>
                <a:latin typeface="ＭＳ Ｐゴシック"/>
                <a:cs typeface="メイリオ" pitchFamily="50" charset="-128"/>
              </a:rPr>
              <a:t>　</a:t>
            </a:r>
            <a:endParaRPr kumimoji="0" lang="en-US" altLang="ja-JP" sz="1300" kern="0" dirty="0">
              <a:solidFill>
                <a:prstClr val="black"/>
              </a:solidFill>
              <a:latin typeface="ＭＳ Ｐゴシック"/>
              <a:cs typeface="メイリオ" pitchFamily="50" charset="-128"/>
            </a:endParaRPr>
          </a:p>
        </p:txBody>
      </p:sp>
      <p:sp>
        <p:nvSpPr>
          <p:cNvPr id="69" name="角丸四角形 68"/>
          <p:cNvSpPr/>
          <p:nvPr/>
        </p:nvSpPr>
        <p:spPr>
          <a:xfrm>
            <a:off x="3777965" y="2789364"/>
            <a:ext cx="1754188" cy="454484"/>
          </a:xfrm>
          <a:prstGeom prst="roundRect">
            <a:avLst/>
          </a:prstGeom>
          <a:solidFill>
            <a:srgbClr val="FFFF00"/>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ctr"/>
          <a:lstStyle/>
          <a:p>
            <a:pPr defTabSz="656760">
              <a:lnSpc>
                <a:spcPts val="1100"/>
              </a:lnSpc>
              <a:defRPr/>
            </a:pPr>
            <a:r>
              <a:rPr kumimoji="0" lang="ja-JP" altLang="en-US" sz="1000" kern="0" dirty="0">
                <a:solidFill>
                  <a:prstClr val="black"/>
                </a:solidFill>
                <a:latin typeface="ＭＳ Ｐゴシック"/>
                <a:cs typeface="メイリオ" pitchFamily="50" charset="-128"/>
              </a:rPr>
              <a:t>虐待の事実が認められた事例</a:t>
            </a:r>
            <a:r>
              <a:rPr kumimoji="0" lang="ja-JP" altLang="en-US" sz="1300" kern="0" dirty="0">
                <a:solidFill>
                  <a:prstClr val="black"/>
                </a:solidFill>
                <a:latin typeface="ＭＳ Ｐゴシック"/>
                <a:cs typeface="メイリオ" pitchFamily="50" charset="-128"/>
              </a:rPr>
              <a:t>　</a:t>
            </a:r>
            <a:endParaRPr kumimoji="0" lang="en-US" altLang="ja-JP" sz="1300" kern="0" dirty="0">
              <a:solidFill>
                <a:prstClr val="black"/>
              </a:solidFill>
              <a:latin typeface="ＭＳ Ｐゴシック"/>
              <a:cs typeface="メイリオ" pitchFamily="50" charset="-128"/>
            </a:endParaRPr>
          </a:p>
          <a:p>
            <a:pPr defTabSz="656760">
              <a:lnSpc>
                <a:spcPts val="1100"/>
              </a:lnSpc>
              <a:defRPr/>
            </a:pPr>
            <a:r>
              <a:rPr kumimoji="0" lang="ja-JP" altLang="en-US" sz="1300" b="1" kern="0" dirty="0">
                <a:solidFill>
                  <a:prstClr val="black"/>
                </a:solidFill>
                <a:latin typeface="ＭＳ Ｐゴシック"/>
                <a:cs typeface="メイリオ" pitchFamily="50" charset="-128"/>
              </a:rPr>
              <a:t>　　　　　　　　　　　　</a:t>
            </a:r>
            <a:r>
              <a:rPr kumimoji="0" lang="en-US" altLang="ja-JP" sz="1000" b="1" kern="0" dirty="0" smtClean="0">
                <a:solidFill>
                  <a:prstClr val="black"/>
                </a:solidFill>
                <a:latin typeface="ＭＳ Ｐゴシック"/>
                <a:cs typeface="メイリオ" pitchFamily="50" charset="-128"/>
              </a:rPr>
              <a:t>9</a:t>
            </a:r>
            <a:r>
              <a:rPr kumimoji="0" lang="ja-JP" altLang="en-US" sz="1000" b="1" kern="0" dirty="0">
                <a:solidFill>
                  <a:prstClr val="black"/>
                </a:solidFill>
                <a:latin typeface="ＭＳ Ｐゴシック"/>
                <a:cs typeface="メイリオ" pitchFamily="50" charset="-128"/>
              </a:rPr>
              <a:t>件</a:t>
            </a:r>
            <a:r>
              <a:rPr kumimoji="0" lang="ja-JP" altLang="en-US" sz="1300" kern="0" dirty="0">
                <a:solidFill>
                  <a:prstClr val="black"/>
                </a:solidFill>
                <a:latin typeface="ＭＳ Ｐゴシック"/>
                <a:cs typeface="メイリオ" pitchFamily="50" charset="-128"/>
              </a:rPr>
              <a:t>　</a:t>
            </a:r>
            <a:endParaRPr kumimoji="0" lang="en-US" altLang="ja-JP" sz="1300" kern="0" dirty="0">
              <a:solidFill>
                <a:prstClr val="black"/>
              </a:solidFill>
              <a:latin typeface="ＭＳ Ｐゴシック"/>
              <a:cs typeface="メイリオ" pitchFamily="50" charset="-128"/>
            </a:endParaRPr>
          </a:p>
        </p:txBody>
      </p:sp>
      <p:sp>
        <p:nvSpPr>
          <p:cNvPr id="70" name="角丸四角形 69"/>
          <p:cNvSpPr/>
          <p:nvPr/>
        </p:nvSpPr>
        <p:spPr>
          <a:xfrm>
            <a:off x="3777965" y="2245476"/>
            <a:ext cx="1780335" cy="454484"/>
          </a:xfrm>
          <a:prstGeom prst="roundRect">
            <a:avLst/>
          </a:prstGeom>
          <a:solidFill>
            <a:srgbClr val="FFFF00"/>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ctr"/>
          <a:lstStyle/>
          <a:p>
            <a:pPr defTabSz="656760">
              <a:lnSpc>
                <a:spcPts val="1100"/>
              </a:lnSpc>
              <a:defRPr/>
            </a:pPr>
            <a:r>
              <a:rPr kumimoji="0" lang="ja-JP" altLang="en-US" sz="1000" kern="0" dirty="0" smtClean="0">
                <a:solidFill>
                  <a:prstClr val="black"/>
                </a:solidFill>
                <a:latin typeface="ＭＳ Ｐゴシック"/>
                <a:cs typeface="メイリオ" pitchFamily="50" charset="-128"/>
              </a:rPr>
              <a:t>都道府県独自</a:t>
            </a:r>
            <a:r>
              <a:rPr kumimoji="0" lang="ja-JP" altLang="en-US" sz="1000" kern="0" dirty="0">
                <a:solidFill>
                  <a:prstClr val="black"/>
                </a:solidFill>
                <a:latin typeface="ＭＳ Ｐゴシック"/>
                <a:cs typeface="メイリオ" pitchFamily="50" charset="-128"/>
              </a:rPr>
              <a:t>調査により、虐待の事実が認められた</a:t>
            </a:r>
            <a:r>
              <a:rPr kumimoji="0" lang="ja-JP" altLang="en-US" sz="1000" kern="0" dirty="0" smtClean="0">
                <a:solidFill>
                  <a:prstClr val="black"/>
                </a:solidFill>
                <a:latin typeface="ＭＳ Ｐゴシック"/>
                <a:cs typeface="メイリオ" pitchFamily="50" charset="-128"/>
              </a:rPr>
              <a:t>事例</a:t>
            </a:r>
            <a:endParaRPr kumimoji="0" lang="en-US" altLang="ja-JP" sz="1000" kern="0" dirty="0" smtClean="0">
              <a:solidFill>
                <a:prstClr val="black"/>
              </a:solidFill>
              <a:latin typeface="ＭＳ Ｐゴシック"/>
              <a:cs typeface="メイリオ" pitchFamily="50" charset="-128"/>
            </a:endParaRPr>
          </a:p>
          <a:p>
            <a:pPr defTabSz="656760">
              <a:lnSpc>
                <a:spcPts val="1100"/>
              </a:lnSpc>
              <a:defRPr/>
            </a:pPr>
            <a:r>
              <a:rPr kumimoji="0" lang="ja-JP" altLang="en-US" sz="1000" kern="0" dirty="0">
                <a:solidFill>
                  <a:prstClr val="black"/>
                </a:solidFill>
                <a:latin typeface="ＭＳ Ｐゴシック"/>
                <a:cs typeface="メイリオ" pitchFamily="50" charset="-128"/>
              </a:rPr>
              <a:t>　</a:t>
            </a:r>
            <a:r>
              <a:rPr kumimoji="0" lang="ja-JP" altLang="en-US" sz="1000" kern="0" dirty="0" smtClean="0">
                <a:solidFill>
                  <a:prstClr val="black"/>
                </a:solidFill>
                <a:latin typeface="ＭＳ Ｐゴシック"/>
                <a:cs typeface="メイリオ" pitchFamily="50" charset="-128"/>
              </a:rPr>
              <a:t>　　　　　　　　　　　　　　　</a:t>
            </a:r>
            <a:r>
              <a:rPr kumimoji="0" lang="en-US" altLang="ja-JP" sz="1000" b="1" kern="0" dirty="0" smtClean="0">
                <a:solidFill>
                  <a:prstClr val="black"/>
                </a:solidFill>
                <a:latin typeface="ＭＳ Ｐゴシック"/>
                <a:cs typeface="メイリオ" pitchFamily="50" charset="-128"/>
              </a:rPr>
              <a:t>1</a:t>
            </a:r>
            <a:r>
              <a:rPr kumimoji="0" lang="ja-JP" altLang="en-US" sz="1000" b="1" kern="0" dirty="0">
                <a:solidFill>
                  <a:prstClr val="black"/>
                </a:solidFill>
                <a:latin typeface="ＭＳ Ｐゴシック"/>
                <a:cs typeface="メイリオ" pitchFamily="50" charset="-128"/>
              </a:rPr>
              <a:t>件</a:t>
            </a:r>
            <a:r>
              <a:rPr kumimoji="0" lang="ja-JP" altLang="en-US" sz="1300" kern="0" dirty="0">
                <a:solidFill>
                  <a:prstClr val="black"/>
                </a:solidFill>
                <a:latin typeface="ＭＳ Ｐゴシック"/>
                <a:cs typeface="メイリオ" pitchFamily="50" charset="-128"/>
              </a:rPr>
              <a:t>　</a:t>
            </a:r>
            <a:endParaRPr kumimoji="0" lang="en-US" altLang="ja-JP" sz="1300" kern="0" dirty="0">
              <a:solidFill>
                <a:prstClr val="black"/>
              </a:solidFill>
              <a:latin typeface="ＭＳ Ｐゴシック"/>
              <a:cs typeface="メイリオ" pitchFamily="50" charset="-128"/>
            </a:endParaRPr>
          </a:p>
        </p:txBody>
      </p:sp>
      <p:sp>
        <p:nvSpPr>
          <p:cNvPr id="71" name="右矢印 70"/>
          <p:cNvSpPr/>
          <p:nvPr/>
        </p:nvSpPr>
        <p:spPr>
          <a:xfrm>
            <a:off x="6657380" y="2147334"/>
            <a:ext cx="301025" cy="304000"/>
          </a:xfrm>
          <a:prstGeom prst="rightArrow">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06" tIns="32653" rIns="65306" bIns="32653" numCol="1" spcCol="0" rtlCol="0" fromWordArt="0" anchor="ctr" anchorCtr="0" forceAA="0" compatLnSpc="1">
            <a:prstTxWarp prst="textNoShape">
              <a:avLst/>
            </a:prstTxWarp>
            <a:noAutofit/>
          </a:bodyPr>
          <a:lstStyle/>
          <a:p>
            <a:pPr algn="ctr" defTabSz="919465"/>
            <a:endParaRPr lang="ja-JP" altLang="en-US" sz="1000" b="1" dirty="0">
              <a:solidFill>
                <a:prstClr val="white"/>
              </a:solidFill>
            </a:endParaRPr>
          </a:p>
        </p:txBody>
      </p:sp>
      <p:sp>
        <p:nvSpPr>
          <p:cNvPr id="72" name="右矢印 71"/>
          <p:cNvSpPr/>
          <p:nvPr/>
        </p:nvSpPr>
        <p:spPr>
          <a:xfrm>
            <a:off x="5591764" y="1762537"/>
            <a:ext cx="400590" cy="304000"/>
          </a:xfrm>
          <a:prstGeom prst="rightArrow">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06" tIns="32653" rIns="65306" bIns="32653" numCol="1" spcCol="0" rtlCol="0" fromWordArt="0" anchor="ctr" anchorCtr="0" forceAA="0" compatLnSpc="1">
            <a:prstTxWarp prst="textNoShape">
              <a:avLst/>
            </a:prstTxWarp>
            <a:noAutofit/>
          </a:bodyPr>
          <a:lstStyle/>
          <a:p>
            <a:pPr algn="ctr" defTabSz="919465"/>
            <a:r>
              <a:rPr lang="en-US" altLang="ja-JP" sz="1000" b="1" dirty="0">
                <a:solidFill>
                  <a:prstClr val="white"/>
                </a:solidFill>
              </a:rPr>
              <a:t>6</a:t>
            </a:r>
            <a:r>
              <a:rPr lang="ja-JP" altLang="en-US" sz="1000" b="1" dirty="0">
                <a:solidFill>
                  <a:prstClr val="white"/>
                </a:solidFill>
              </a:rPr>
              <a:t>件</a:t>
            </a:r>
          </a:p>
        </p:txBody>
      </p:sp>
      <p:sp>
        <p:nvSpPr>
          <p:cNvPr id="74" name="右矢印 73"/>
          <p:cNvSpPr/>
          <p:nvPr/>
        </p:nvSpPr>
        <p:spPr>
          <a:xfrm>
            <a:off x="5544559" y="2867087"/>
            <a:ext cx="425759" cy="299038"/>
          </a:xfrm>
          <a:prstGeom prst="rightArrow">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06" tIns="32653" rIns="65306" bIns="32653" numCol="1" spcCol="0" rtlCol="0" fromWordArt="0" anchor="ctr" anchorCtr="0" forceAA="0" compatLnSpc="1">
            <a:prstTxWarp prst="textNoShape">
              <a:avLst/>
            </a:prstTxWarp>
            <a:noAutofit/>
          </a:bodyPr>
          <a:lstStyle/>
          <a:p>
            <a:pPr algn="ctr" defTabSz="919465"/>
            <a:r>
              <a:rPr lang="en-US" altLang="ja-JP" sz="1000" b="1" dirty="0">
                <a:solidFill>
                  <a:prstClr val="white"/>
                </a:solidFill>
              </a:rPr>
              <a:t>9</a:t>
            </a:r>
            <a:r>
              <a:rPr lang="ja-JP" altLang="en-US" sz="1000" b="1" dirty="0">
                <a:solidFill>
                  <a:prstClr val="white"/>
                </a:solidFill>
              </a:rPr>
              <a:t>件</a:t>
            </a:r>
          </a:p>
        </p:txBody>
      </p:sp>
      <p:sp>
        <p:nvSpPr>
          <p:cNvPr id="75" name="右矢印 74"/>
          <p:cNvSpPr/>
          <p:nvPr/>
        </p:nvSpPr>
        <p:spPr>
          <a:xfrm>
            <a:off x="5558300" y="2293926"/>
            <a:ext cx="412017" cy="304000"/>
          </a:xfrm>
          <a:prstGeom prst="rightArrow">
            <a:avLst>
              <a:gd name="adj1" fmla="val 50000"/>
              <a:gd name="adj2" fmla="val 43734"/>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06" tIns="32653" rIns="65306" bIns="32653" numCol="1" spcCol="0" rtlCol="0" fromWordArt="0" anchor="ctr" anchorCtr="0" forceAA="0" compatLnSpc="1">
            <a:prstTxWarp prst="textNoShape">
              <a:avLst/>
            </a:prstTxWarp>
            <a:noAutofit/>
          </a:bodyPr>
          <a:lstStyle/>
          <a:p>
            <a:pPr algn="ctr" defTabSz="919465"/>
            <a:r>
              <a:rPr lang="en-US" altLang="ja-JP" sz="900" b="1" dirty="0">
                <a:solidFill>
                  <a:prstClr val="white"/>
                </a:solidFill>
              </a:rPr>
              <a:t>1</a:t>
            </a:r>
            <a:r>
              <a:rPr lang="ja-JP" altLang="en-US" sz="900" b="1" dirty="0">
                <a:solidFill>
                  <a:prstClr val="white"/>
                </a:solidFill>
              </a:rPr>
              <a:t>件</a:t>
            </a:r>
          </a:p>
        </p:txBody>
      </p:sp>
      <p:sp>
        <p:nvSpPr>
          <p:cNvPr id="54" name="円/楕円 53"/>
          <p:cNvSpPr/>
          <p:nvPr/>
        </p:nvSpPr>
        <p:spPr>
          <a:xfrm>
            <a:off x="5914160" y="1952488"/>
            <a:ext cx="715802" cy="30966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676" tIns="32838" rIns="65676" bIns="32838" numCol="1" spcCol="0" rtlCol="0" fromWordArt="0" anchor="ctr" anchorCtr="0" forceAA="0" compatLnSpc="1">
            <a:prstTxWarp prst="textNoShape">
              <a:avLst/>
            </a:prstTxWarp>
            <a:spAutoFit/>
          </a:bodyPr>
          <a:lstStyle/>
          <a:p>
            <a:pPr algn="ctr" defTabSz="919465"/>
            <a:r>
              <a:rPr lang="en-US" altLang="ja-JP" sz="1000" b="1" dirty="0">
                <a:solidFill>
                  <a:prstClr val="black"/>
                </a:solidFill>
                <a:latin typeface="ＭＳ Ｐゴシック"/>
              </a:rPr>
              <a:t>80</a:t>
            </a:r>
            <a:r>
              <a:rPr lang="ja-JP" altLang="en-US" sz="1000" b="1" dirty="0" smtClean="0">
                <a:solidFill>
                  <a:prstClr val="black"/>
                </a:solidFill>
                <a:latin typeface="ＭＳ Ｐゴシック"/>
              </a:rPr>
              <a:t>件</a:t>
            </a:r>
            <a:endParaRPr lang="ja-JP" altLang="en-US" sz="1000" b="1" dirty="0">
              <a:solidFill>
                <a:prstClr val="black"/>
              </a:solidFill>
              <a:latin typeface="ＭＳ Ｐゴシック"/>
            </a:endParaRPr>
          </a:p>
        </p:txBody>
      </p:sp>
      <p:sp>
        <p:nvSpPr>
          <p:cNvPr id="53" name="線吹き出し 1 (枠付き) 52"/>
          <p:cNvSpPr/>
          <p:nvPr/>
        </p:nvSpPr>
        <p:spPr>
          <a:xfrm>
            <a:off x="85271" y="3945413"/>
            <a:ext cx="8925233" cy="2847567"/>
          </a:xfrm>
          <a:prstGeom prst="borderCallout1">
            <a:avLst>
              <a:gd name="adj1" fmla="val -158"/>
              <a:gd name="adj2" fmla="val 52018"/>
              <a:gd name="adj3" fmla="val -21911"/>
              <a:gd name="adj4" fmla="val 69255"/>
            </a:avLst>
          </a:prstGeom>
          <a:solidFill>
            <a:srgbClr val="FFFFCC"/>
          </a:solid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endParaRPr lang="ja-JP" altLang="en-US" sz="1100" dirty="0" smtClean="0">
              <a:solidFill>
                <a:prstClr val="black"/>
              </a:solidFill>
            </a:endParaRPr>
          </a:p>
        </p:txBody>
      </p:sp>
      <p:sp>
        <p:nvSpPr>
          <p:cNvPr id="55" name="正方形/長方形 54"/>
          <p:cNvSpPr/>
          <p:nvPr/>
        </p:nvSpPr>
        <p:spPr>
          <a:xfrm>
            <a:off x="383590" y="4099519"/>
            <a:ext cx="2754934" cy="1989517"/>
          </a:xfrm>
          <a:prstGeom prst="rect">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9465"/>
            <a:endParaRPr lang="en-US" altLang="ja-JP" sz="1000" dirty="0" smtClean="0">
              <a:solidFill>
                <a:prstClr val="black"/>
              </a:solidFill>
            </a:endParaRPr>
          </a:p>
          <a:p>
            <a:pPr defTabSz="919465"/>
            <a:r>
              <a:rPr lang="ja-JP" altLang="en-US" sz="1000" dirty="0" smtClean="0">
                <a:solidFill>
                  <a:prstClr val="black"/>
                </a:solidFill>
              </a:rPr>
              <a:t>● 年齢</a:t>
            </a:r>
            <a:endParaRPr lang="ja-JP" altLang="en-US" sz="1000" dirty="0">
              <a:solidFill>
                <a:prstClr val="black"/>
              </a:solidFill>
            </a:endParaRPr>
          </a:p>
          <a:p>
            <a:pPr defTabSz="919465"/>
            <a:r>
              <a:rPr lang="ja-JP" altLang="en-US" sz="1000" dirty="0">
                <a:solidFill>
                  <a:prstClr val="black"/>
                </a:solidFill>
              </a:rPr>
              <a:t>　　</a:t>
            </a:r>
            <a:r>
              <a:rPr lang="en-US" altLang="ja-JP" sz="1000" dirty="0" smtClean="0">
                <a:solidFill>
                  <a:prstClr val="black"/>
                </a:solidFill>
              </a:rPr>
              <a:t>60</a:t>
            </a:r>
            <a:r>
              <a:rPr lang="ja-JP" altLang="en-US" sz="1000" dirty="0">
                <a:solidFill>
                  <a:prstClr val="black"/>
                </a:solidFill>
              </a:rPr>
              <a:t>歳以上（</a:t>
            </a:r>
            <a:r>
              <a:rPr lang="en-US" altLang="ja-JP" sz="1000" dirty="0">
                <a:solidFill>
                  <a:prstClr val="black"/>
                </a:solidFill>
              </a:rPr>
              <a:t>21.8%</a:t>
            </a:r>
            <a:r>
              <a:rPr lang="ja-JP" altLang="en-US" sz="1000" dirty="0">
                <a:solidFill>
                  <a:prstClr val="black"/>
                </a:solidFill>
              </a:rPr>
              <a:t>）、</a:t>
            </a:r>
            <a:r>
              <a:rPr lang="en-US" altLang="ja-JP" sz="1000" dirty="0">
                <a:solidFill>
                  <a:prstClr val="black"/>
                </a:solidFill>
              </a:rPr>
              <a:t>50</a:t>
            </a:r>
            <a:r>
              <a:rPr lang="ja-JP" altLang="en-US" sz="1000" dirty="0">
                <a:solidFill>
                  <a:prstClr val="black"/>
                </a:solidFill>
              </a:rPr>
              <a:t>～</a:t>
            </a:r>
            <a:r>
              <a:rPr lang="en-US" altLang="ja-JP" sz="1000" dirty="0">
                <a:solidFill>
                  <a:prstClr val="black"/>
                </a:solidFill>
              </a:rPr>
              <a:t>59</a:t>
            </a:r>
            <a:r>
              <a:rPr lang="ja-JP" altLang="en-US" sz="1000" dirty="0">
                <a:solidFill>
                  <a:prstClr val="black"/>
                </a:solidFill>
              </a:rPr>
              <a:t>歳（</a:t>
            </a:r>
            <a:r>
              <a:rPr lang="en-US" altLang="ja-JP" sz="1000" dirty="0">
                <a:solidFill>
                  <a:prstClr val="black"/>
                </a:solidFill>
              </a:rPr>
              <a:t>19.5%</a:t>
            </a:r>
            <a:r>
              <a:rPr lang="ja-JP" altLang="en-US" sz="1000" dirty="0">
                <a:solidFill>
                  <a:prstClr val="black"/>
                </a:solidFill>
              </a:rPr>
              <a:t>）</a:t>
            </a:r>
          </a:p>
          <a:p>
            <a:pPr defTabSz="919465"/>
            <a:r>
              <a:rPr lang="ja-JP" altLang="en-US" sz="1000" dirty="0" smtClean="0">
                <a:solidFill>
                  <a:prstClr val="black"/>
                </a:solidFill>
              </a:rPr>
              <a:t>● 職種</a:t>
            </a:r>
            <a:endParaRPr lang="ja-JP" altLang="en-US" sz="1000" dirty="0">
              <a:solidFill>
                <a:prstClr val="black"/>
              </a:solidFill>
            </a:endParaRPr>
          </a:p>
          <a:p>
            <a:pPr defTabSz="919465"/>
            <a:r>
              <a:rPr lang="ja-JP" altLang="en-US" sz="1000" dirty="0">
                <a:solidFill>
                  <a:prstClr val="black"/>
                </a:solidFill>
              </a:rPr>
              <a:t>　</a:t>
            </a:r>
            <a:r>
              <a:rPr lang="ja-JP" altLang="en-US" sz="1000" dirty="0" smtClean="0">
                <a:solidFill>
                  <a:prstClr val="black"/>
                </a:solidFill>
              </a:rPr>
              <a:t>　生活支援員 （</a:t>
            </a:r>
            <a:r>
              <a:rPr lang="en-US" altLang="ja-JP" sz="1000" dirty="0">
                <a:solidFill>
                  <a:prstClr val="black"/>
                </a:solidFill>
              </a:rPr>
              <a:t>31.0%</a:t>
            </a:r>
            <a:r>
              <a:rPr lang="ja-JP" altLang="en-US" sz="1000" dirty="0">
                <a:solidFill>
                  <a:prstClr val="black"/>
                </a:solidFill>
              </a:rPr>
              <a:t>）</a:t>
            </a:r>
          </a:p>
          <a:p>
            <a:pPr defTabSz="919465"/>
            <a:r>
              <a:rPr lang="ja-JP" altLang="en-US" sz="1000" dirty="0">
                <a:solidFill>
                  <a:prstClr val="black"/>
                </a:solidFill>
              </a:rPr>
              <a:t>　</a:t>
            </a:r>
            <a:r>
              <a:rPr lang="ja-JP" altLang="en-US" sz="1000" dirty="0" smtClean="0">
                <a:solidFill>
                  <a:prstClr val="black"/>
                </a:solidFill>
              </a:rPr>
              <a:t>　管理者、その他従事者（</a:t>
            </a:r>
            <a:r>
              <a:rPr lang="en-US" altLang="ja-JP" sz="1000" dirty="0">
                <a:solidFill>
                  <a:prstClr val="black"/>
                </a:solidFill>
              </a:rPr>
              <a:t>12.6%</a:t>
            </a:r>
            <a:r>
              <a:rPr lang="ja-JP" altLang="en-US" sz="1000" dirty="0">
                <a:solidFill>
                  <a:prstClr val="black"/>
                </a:solidFill>
              </a:rPr>
              <a:t>）　　　</a:t>
            </a:r>
          </a:p>
          <a:p>
            <a:pPr defTabSz="919465"/>
            <a:r>
              <a:rPr lang="ja-JP" altLang="en-US" sz="1000" dirty="0">
                <a:solidFill>
                  <a:prstClr val="black"/>
                </a:solidFill>
              </a:rPr>
              <a:t>　</a:t>
            </a:r>
            <a:r>
              <a:rPr lang="ja-JP" altLang="en-US" sz="1000" dirty="0" smtClean="0">
                <a:solidFill>
                  <a:prstClr val="black"/>
                </a:solidFill>
              </a:rPr>
              <a:t>　サービス</a:t>
            </a:r>
            <a:r>
              <a:rPr lang="ja-JP" altLang="en-US" sz="1000" dirty="0">
                <a:solidFill>
                  <a:prstClr val="black"/>
                </a:solidFill>
              </a:rPr>
              <a:t>管理</a:t>
            </a:r>
            <a:r>
              <a:rPr lang="ja-JP" altLang="en-US" sz="1000" dirty="0" smtClean="0">
                <a:solidFill>
                  <a:prstClr val="black"/>
                </a:solidFill>
              </a:rPr>
              <a:t>責任者 （</a:t>
            </a:r>
            <a:r>
              <a:rPr lang="en-US" altLang="ja-JP" sz="1000" dirty="0">
                <a:solidFill>
                  <a:prstClr val="black"/>
                </a:solidFill>
              </a:rPr>
              <a:t>11.5%</a:t>
            </a:r>
            <a:r>
              <a:rPr lang="ja-JP" altLang="en-US" sz="1000" dirty="0">
                <a:solidFill>
                  <a:prstClr val="black"/>
                </a:solidFill>
              </a:rPr>
              <a:t>）</a:t>
            </a:r>
          </a:p>
          <a:p>
            <a:pPr defTabSz="919465"/>
            <a:r>
              <a:rPr lang="ja-JP" altLang="en-US" sz="1000" dirty="0">
                <a:solidFill>
                  <a:prstClr val="black"/>
                </a:solidFill>
              </a:rPr>
              <a:t>　</a:t>
            </a:r>
            <a:r>
              <a:rPr lang="ja-JP" altLang="en-US" sz="1000" dirty="0" smtClean="0">
                <a:solidFill>
                  <a:prstClr val="black"/>
                </a:solidFill>
              </a:rPr>
              <a:t>　設置者</a:t>
            </a:r>
            <a:r>
              <a:rPr lang="ja-JP" altLang="en-US" sz="1000" dirty="0">
                <a:solidFill>
                  <a:prstClr val="black"/>
                </a:solidFill>
              </a:rPr>
              <a:t>・</a:t>
            </a:r>
            <a:r>
              <a:rPr lang="ja-JP" altLang="en-US" sz="1000" dirty="0" smtClean="0">
                <a:solidFill>
                  <a:prstClr val="black"/>
                </a:solidFill>
              </a:rPr>
              <a:t>経営者（</a:t>
            </a:r>
            <a:r>
              <a:rPr lang="en-US" altLang="ja-JP" sz="1000" dirty="0">
                <a:solidFill>
                  <a:prstClr val="black"/>
                </a:solidFill>
              </a:rPr>
              <a:t>10.3%</a:t>
            </a:r>
            <a:r>
              <a:rPr lang="ja-JP" altLang="en-US" sz="1000" dirty="0">
                <a:solidFill>
                  <a:prstClr val="black"/>
                </a:solidFill>
              </a:rPr>
              <a:t>）</a:t>
            </a:r>
          </a:p>
        </p:txBody>
      </p:sp>
      <p:pic>
        <p:nvPicPr>
          <p:cNvPr id="5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2268" y="4718266"/>
            <a:ext cx="2019228" cy="2006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 name="正方形/長方形 58"/>
          <p:cNvSpPr/>
          <p:nvPr/>
        </p:nvSpPr>
        <p:spPr>
          <a:xfrm>
            <a:off x="5699397" y="4099519"/>
            <a:ext cx="3075659" cy="2520280"/>
          </a:xfrm>
          <a:prstGeom prst="rect">
            <a:avLst/>
          </a:prstGeom>
          <a:solidFill>
            <a:schemeClr val="bg1"/>
          </a:solidFill>
          <a:ln w="254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9465"/>
            <a:endParaRPr lang="en-US" altLang="ja-JP" sz="1000" dirty="0" smtClean="0">
              <a:solidFill>
                <a:prstClr val="black"/>
              </a:solidFill>
            </a:endParaRPr>
          </a:p>
          <a:p>
            <a:pPr defTabSz="919465"/>
            <a:endParaRPr lang="en-US" altLang="ja-JP" sz="1000" dirty="0">
              <a:solidFill>
                <a:prstClr val="black"/>
              </a:solidFill>
            </a:endParaRPr>
          </a:p>
          <a:p>
            <a:pPr defTabSz="919465"/>
            <a:endParaRPr lang="en-US" altLang="ja-JP" sz="1000" dirty="0" smtClean="0">
              <a:solidFill>
                <a:prstClr val="black"/>
              </a:solidFill>
            </a:endParaRPr>
          </a:p>
          <a:p>
            <a:pPr defTabSz="919465"/>
            <a:r>
              <a:rPr lang="ja-JP" altLang="en-US" sz="1000" dirty="0" smtClean="0">
                <a:solidFill>
                  <a:prstClr val="black"/>
                </a:solidFill>
              </a:rPr>
              <a:t>● 性別</a:t>
            </a:r>
            <a:r>
              <a:rPr lang="ja-JP" altLang="en-US" sz="1000" dirty="0">
                <a:solidFill>
                  <a:prstClr val="black"/>
                </a:solidFill>
              </a:rPr>
              <a:t>　　男性（</a:t>
            </a:r>
            <a:r>
              <a:rPr lang="en-US" altLang="ja-JP" sz="1000" dirty="0">
                <a:solidFill>
                  <a:prstClr val="black"/>
                </a:solidFill>
              </a:rPr>
              <a:t>67.0%</a:t>
            </a:r>
            <a:r>
              <a:rPr lang="ja-JP" altLang="en-US" sz="1000" dirty="0">
                <a:solidFill>
                  <a:prstClr val="black"/>
                </a:solidFill>
              </a:rPr>
              <a:t>）、女性（</a:t>
            </a:r>
            <a:r>
              <a:rPr lang="en-US" altLang="ja-JP" sz="1000" dirty="0">
                <a:solidFill>
                  <a:prstClr val="black"/>
                </a:solidFill>
              </a:rPr>
              <a:t>33.0%</a:t>
            </a:r>
            <a:r>
              <a:rPr lang="ja-JP" altLang="en-US" sz="1000" dirty="0">
                <a:solidFill>
                  <a:prstClr val="black"/>
                </a:solidFill>
              </a:rPr>
              <a:t>）</a:t>
            </a:r>
          </a:p>
          <a:p>
            <a:pPr defTabSz="919465"/>
            <a:r>
              <a:rPr lang="ja-JP" altLang="en-US" sz="1000" dirty="0" smtClean="0">
                <a:solidFill>
                  <a:prstClr val="black"/>
                </a:solidFill>
              </a:rPr>
              <a:t>● 年齢</a:t>
            </a:r>
            <a:endParaRPr lang="ja-JP" altLang="en-US" sz="1000" dirty="0">
              <a:solidFill>
                <a:prstClr val="black"/>
              </a:solidFill>
            </a:endParaRPr>
          </a:p>
          <a:p>
            <a:pPr defTabSz="919465"/>
            <a:r>
              <a:rPr lang="ja-JP" altLang="en-US" sz="1000" dirty="0">
                <a:solidFill>
                  <a:prstClr val="black"/>
                </a:solidFill>
              </a:rPr>
              <a:t>　</a:t>
            </a:r>
            <a:r>
              <a:rPr lang="en-US" altLang="ja-JP" sz="1000" dirty="0">
                <a:solidFill>
                  <a:prstClr val="black"/>
                </a:solidFill>
              </a:rPr>
              <a:t>20</a:t>
            </a:r>
            <a:r>
              <a:rPr lang="ja-JP" altLang="en-US" sz="1000" dirty="0">
                <a:solidFill>
                  <a:prstClr val="black"/>
                </a:solidFill>
              </a:rPr>
              <a:t>～</a:t>
            </a:r>
            <a:r>
              <a:rPr lang="en-US" altLang="ja-JP" sz="1000" dirty="0">
                <a:solidFill>
                  <a:prstClr val="black"/>
                </a:solidFill>
              </a:rPr>
              <a:t>29</a:t>
            </a:r>
            <a:r>
              <a:rPr lang="ja-JP" altLang="en-US" sz="1000" dirty="0">
                <a:solidFill>
                  <a:prstClr val="black"/>
                </a:solidFill>
              </a:rPr>
              <a:t>歳（</a:t>
            </a:r>
            <a:r>
              <a:rPr lang="en-US" altLang="ja-JP" sz="1000" dirty="0">
                <a:solidFill>
                  <a:prstClr val="black"/>
                </a:solidFill>
              </a:rPr>
              <a:t>27.3%</a:t>
            </a:r>
            <a:r>
              <a:rPr lang="ja-JP" altLang="en-US" sz="1000" dirty="0">
                <a:solidFill>
                  <a:prstClr val="black"/>
                </a:solidFill>
              </a:rPr>
              <a:t>）、</a:t>
            </a:r>
            <a:r>
              <a:rPr lang="en-US" altLang="ja-JP" sz="1000" dirty="0">
                <a:solidFill>
                  <a:prstClr val="black"/>
                </a:solidFill>
              </a:rPr>
              <a:t>30</a:t>
            </a:r>
            <a:r>
              <a:rPr lang="ja-JP" altLang="en-US" sz="1000" dirty="0">
                <a:solidFill>
                  <a:prstClr val="black"/>
                </a:solidFill>
              </a:rPr>
              <a:t>～</a:t>
            </a:r>
            <a:r>
              <a:rPr lang="en-US" altLang="ja-JP" sz="1000" dirty="0">
                <a:solidFill>
                  <a:prstClr val="black"/>
                </a:solidFill>
              </a:rPr>
              <a:t>39</a:t>
            </a:r>
            <a:r>
              <a:rPr lang="ja-JP" altLang="en-US" sz="1000" dirty="0">
                <a:solidFill>
                  <a:prstClr val="black"/>
                </a:solidFill>
              </a:rPr>
              <a:t>歳（ </a:t>
            </a:r>
            <a:r>
              <a:rPr lang="en-US" altLang="ja-JP" sz="1000" dirty="0">
                <a:solidFill>
                  <a:prstClr val="black"/>
                </a:solidFill>
              </a:rPr>
              <a:t>21.0%</a:t>
            </a:r>
            <a:r>
              <a:rPr lang="ja-JP" altLang="en-US" sz="1000" dirty="0">
                <a:solidFill>
                  <a:prstClr val="black"/>
                </a:solidFill>
              </a:rPr>
              <a:t>）、 </a:t>
            </a:r>
            <a:endParaRPr lang="en-US" altLang="ja-JP" sz="1000" dirty="0" smtClean="0">
              <a:solidFill>
                <a:prstClr val="black"/>
              </a:solidFill>
            </a:endParaRPr>
          </a:p>
          <a:p>
            <a:pPr defTabSz="919465"/>
            <a:r>
              <a:rPr lang="ja-JP" altLang="en-US" sz="1000" dirty="0">
                <a:solidFill>
                  <a:prstClr val="black"/>
                </a:solidFill>
              </a:rPr>
              <a:t>　</a:t>
            </a:r>
            <a:r>
              <a:rPr lang="en-US" altLang="ja-JP" sz="1000" dirty="0" smtClean="0">
                <a:solidFill>
                  <a:prstClr val="black"/>
                </a:solidFill>
              </a:rPr>
              <a:t>40</a:t>
            </a:r>
            <a:r>
              <a:rPr lang="ja-JP" altLang="en-US" sz="1000" dirty="0">
                <a:solidFill>
                  <a:prstClr val="black"/>
                </a:solidFill>
              </a:rPr>
              <a:t>～</a:t>
            </a:r>
            <a:r>
              <a:rPr lang="en-US" altLang="ja-JP" sz="1000" dirty="0">
                <a:solidFill>
                  <a:prstClr val="black"/>
                </a:solidFill>
              </a:rPr>
              <a:t>49</a:t>
            </a:r>
            <a:r>
              <a:rPr lang="ja-JP" altLang="en-US" sz="1000" dirty="0">
                <a:solidFill>
                  <a:prstClr val="black"/>
                </a:solidFill>
              </a:rPr>
              <a:t>歳（</a:t>
            </a:r>
            <a:r>
              <a:rPr lang="en-US" altLang="ja-JP" sz="1000" dirty="0">
                <a:solidFill>
                  <a:prstClr val="black"/>
                </a:solidFill>
              </a:rPr>
              <a:t>15.9%</a:t>
            </a:r>
            <a:r>
              <a:rPr lang="ja-JP" altLang="en-US" sz="1000" dirty="0">
                <a:solidFill>
                  <a:prstClr val="black"/>
                </a:solidFill>
              </a:rPr>
              <a:t>）</a:t>
            </a:r>
          </a:p>
          <a:p>
            <a:pPr defTabSz="919465"/>
            <a:r>
              <a:rPr lang="ja-JP" altLang="en-US" sz="1000" dirty="0" smtClean="0">
                <a:solidFill>
                  <a:prstClr val="black"/>
                </a:solidFill>
              </a:rPr>
              <a:t>● 障害</a:t>
            </a:r>
            <a:r>
              <a:rPr lang="ja-JP" altLang="en-US" sz="1000" dirty="0">
                <a:solidFill>
                  <a:prstClr val="black"/>
                </a:solidFill>
              </a:rPr>
              <a:t>種別</a:t>
            </a:r>
          </a:p>
          <a:p>
            <a:pPr defTabSz="919465"/>
            <a:endParaRPr lang="ja-JP" altLang="en-US" sz="1000" dirty="0">
              <a:solidFill>
                <a:prstClr val="black"/>
              </a:solidFill>
            </a:endParaRPr>
          </a:p>
          <a:p>
            <a:pPr defTabSz="919465"/>
            <a:endParaRPr lang="ja-JP" altLang="en-US" sz="1000" dirty="0">
              <a:solidFill>
                <a:prstClr val="black"/>
              </a:solidFill>
            </a:endParaRPr>
          </a:p>
          <a:p>
            <a:pPr defTabSz="919465"/>
            <a:endParaRPr lang="ja-JP" altLang="en-US" sz="1000" dirty="0">
              <a:solidFill>
                <a:prstClr val="black"/>
              </a:solidFill>
            </a:endParaRPr>
          </a:p>
          <a:p>
            <a:pPr defTabSz="919465"/>
            <a:r>
              <a:rPr lang="ja-JP" altLang="en-US" sz="1000" dirty="0" smtClean="0">
                <a:solidFill>
                  <a:prstClr val="black"/>
                </a:solidFill>
              </a:rPr>
              <a:t>● 障害</a:t>
            </a:r>
            <a:r>
              <a:rPr lang="ja-JP" altLang="en-US" sz="1000" dirty="0">
                <a:solidFill>
                  <a:prstClr val="black"/>
                </a:solidFill>
              </a:rPr>
              <a:t>程度区分認定済み　　</a:t>
            </a:r>
            <a:r>
              <a:rPr lang="ja-JP" altLang="en-US" sz="1000" dirty="0" smtClean="0">
                <a:solidFill>
                  <a:prstClr val="black"/>
                </a:solidFill>
              </a:rPr>
              <a:t>（</a:t>
            </a:r>
            <a:r>
              <a:rPr lang="en-US" altLang="ja-JP" sz="1000" dirty="0" smtClean="0">
                <a:solidFill>
                  <a:prstClr val="black"/>
                </a:solidFill>
              </a:rPr>
              <a:t>63.1%</a:t>
            </a:r>
            <a:r>
              <a:rPr lang="ja-JP" altLang="en-US" sz="1000" dirty="0" smtClean="0">
                <a:solidFill>
                  <a:prstClr val="black"/>
                </a:solidFill>
              </a:rPr>
              <a:t>）</a:t>
            </a:r>
            <a:endParaRPr lang="en-US" altLang="ja-JP" sz="1000" dirty="0">
              <a:solidFill>
                <a:prstClr val="black"/>
              </a:solidFill>
            </a:endParaRPr>
          </a:p>
          <a:p>
            <a:pPr defTabSz="919465"/>
            <a:r>
              <a:rPr lang="en-US" altLang="ja-JP" sz="1000" dirty="0" smtClean="0">
                <a:solidFill>
                  <a:prstClr val="black"/>
                </a:solidFill>
              </a:rPr>
              <a:t>● </a:t>
            </a:r>
            <a:r>
              <a:rPr lang="ja-JP" altLang="en-US" sz="1000" dirty="0" smtClean="0">
                <a:solidFill>
                  <a:prstClr val="black"/>
                </a:solidFill>
              </a:rPr>
              <a:t>行動</a:t>
            </a:r>
            <a:r>
              <a:rPr lang="ja-JP" altLang="en-US" sz="1000" dirty="0">
                <a:solidFill>
                  <a:prstClr val="black"/>
                </a:solidFill>
              </a:rPr>
              <a:t>障害がある者　　　　　</a:t>
            </a:r>
            <a:r>
              <a:rPr lang="ja-JP" altLang="en-US" sz="1000" dirty="0" smtClean="0">
                <a:solidFill>
                  <a:prstClr val="black"/>
                </a:solidFill>
              </a:rPr>
              <a:t> （</a:t>
            </a:r>
            <a:r>
              <a:rPr lang="en-US" altLang="ja-JP" sz="1000" dirty="0" smtClean="0">
                <a:solidFill>
                  <a:prstClr val="black"/>
                </a:solidFill>
              </a:rPr>
              <a:t>22.7%</a:t>
            </a:r>
            <a:r>
              <a:rPr lang="ja-JP" altLang="en-US" sz="1000" dirty="0" smtClean="0">
                <a:solidFill>
                  <a:prstClr val="black"/>
                </a:solidFill>
              </a:rPr>
              <a:t>）</a:t>
            </a:r>
            <a:endParaRPr lang="en-US" altLang="ja-JP" sz="1000" dirty="0">
              <a:solidFill>
                <a:prstClr val="black"/>
              </a:solidFill>
            </a:endParaRPr>
          </a:p>
        </p:txBody>
      </p:sp>
      <p:pic>
        <p:nvPicPr>
          <p:cNvPr id="6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5777" y="5589241"/>
            <a:ext cx="2442901"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 name="角丸四角形 62"/>
          <p:cNvSpPr/>
          <p:nvPr/>
        </p:nvSpPr>
        <p:spPr>
          <a:xfrm>
            <a:off x="1082916" y="4179454"/>
            <a:ext cx="1371056" cy="304809"/>
          </a:xfrm>
          <a:prstGeom prst="roundRect">
            <a:avLst>
              <a:gd name="adj" fmla="val 0"/>
            </a:avLst>
          </a:prstGeom>
          <a:gradFill>
            <a:gsLst>
              <a:gs pos="0">
                <a:schemeClr val="accent5">
                  <a:lumMod val="75000"/>
                </a:schemeClr>
              </a:gs>
              <a:gs pos="80000">
                <a:schemeClr val="accent5">
                  <a:lumMod val="60000"/>
                  <a:lumOff val="40000"/>
                </a:schemeClr>
              </a:gs>
              <a:gs pos="100000">
                <a:schemeClr val="accent1">
                  <a:shade val="94000"/>
                  <a:satMod val="135000"/>
                </a:schemeClr>
              </a:gs>
            </a:gsLst>
          </a:gradFill>
        </p:spPr>
        <p:style>
          <a:lnRef idx="0">
            <a:schemeClr val="accent1"/>
          </a:lnRef>
          <a:fillRef idx="3">
            <a:schemeClr val="accent1"/>
          </a:fillRef>
          <a:effectRef idx="3">
            <a:schemeClr val="accent1"/>
          </a:effectRef>
          <a:fontRef idx="minor">
            <a:schemeClr val="lt1"/>
          </a:fontRef>
        </p:style>
        <p:txBody>
          <a:bodyPr lIns="65676" tIns="32838" rIns="65676" bIns="32838" rtlCol="0" anchor="ctr"/>
          <a:lstStyle/>
          <a:p>
            <a:pPr algn="ctr" defTabSz="919465"/>
            <a:r>
              <a:rPr lang="ja-JP" altLang="en-US" sz="1500" b="1" dirty="0" smtClean="0">
                <a:solidFill>
                  <a:prstClr val="white"/>
                </a:solidFill>
                <a:latin typeface="ＭＳ Ｐゴシック"/>
              </a:rPr>
              <a:t>虐待者</a:t>
            </a:r>
            <a:r>
              <a:rPr lang="ja-JP" altLang="en-US" sz="1050" b="1" dirty="0" smtClean="0">
                <a:solidFill>
                  <a:prstClr val="white"/>
                </a:solidFill>
                <a:latin typeface="ＭＳ Ｐゴシック"/>
              </a:rPr>
              <a:t>（</a:t>
            </a:r>
            <a:r>
              <a:rPr lang="en-US" altLang="ja-JP" sz="1050" b="1" dirty="0" smtClean="0">
                <a:solidFill>
                  <a:prstClr val="white"/>
                </a:solidFill>
                <a:latin typeface="ＭＳ Ｐゴシック"/>
              </a:rPr>
              <a:t>87</a:t>
            </a:r>
            <a:r>
              <a:rPr lang="ja-JP" altLang="en-US" sz="1050" b="1" dirty="0" smtClean="0">
                <a:solidFill>
                  <a:prstClr val="white"/>
                </a:solidFill>
                <a:latin typeface="ＭＳ Ｐゴシック"/>
              </a:rPr>
              <a:t>人）</a:t>
            </a:r>
            <a:endParaRPr lang="en-US" altLang="ja-JP" sz="1500" b="1" dirty="0">
              <a:solidFill>
                <a:prstClr val="white"/>
              </a:solidFill>
              <a:latin typeface="ＭＳ Ｐゴシック"/>
            </a:endParaRPr>
          </a:p>
        </p:txBody>
      </p:sp>
      <p:sp>
        <p:nvSpPr>
          <p:cNvPr id="64" name="角丸四角形 63"/>
          <p:cNvSpPr/>
          <p:nvPr/>
        </p:nvSpPr>
        <p:spPr>
          <a:xfrm>
            <a:off x="6600655" y="4175377"/>
            <a:ext cx="1436558" cy="304809"/>
          </a:xfrm>
          <a:prstGeom prst="roundRect">
            <a:avLst/>
          </a:prstGeom>
          <a:gradFill>
            <a:gsLst>
              <a:gs pos="0">
                <a:schemeClr val="accent6">
                  <a:lumMod val="75000"/>
                </a:schemeClr>
              </a:gs>
              <a:gs pos="80000">
                <a:schemeClr val="accent6">
                  <a:lumMod val="60000"/>
                  <a:lumOff val="40000"/>
                </a:schemeClr>
              </a:gs>
              <a:gs pos="100000">
                <a:schemeClr val="accent6">
                  <a:lumMod val="40000"/>
                  <a:lumOff val="60000"/>
                </a:schemeClr>
              </a:gs>
            </a:gsLst>
          </a:gradFill>
        </p:spPr>
        <p:style>
          <a:lnRef idx="0">
            <a:schemeClr val="accent1"/>
          </a:lnRef>
          <a:fillRef idx="3">
            <a:schemeClr val="accent1"/>
          </a:fillRef>
          <a:effectRef idx="3">
            <a:schemeClr val="accent1"/>
          </a:effectRef>
          <a:fontRef idx="minor">
            <a:schemeClr val="lt1"/>
          </a:fontRef>
        </p:style>
        <p:txBody>
          <a:bodyPr lIns="65676" tIns="32838" rIns="65676" bIns="32838" rtlCol="0" anchor="ctr"/>
          <a:lstStyle/>
          <a:p>
            <a:pPr algn="ctr" defTabSz="919465"/>
            <a:r>
              <a:rPr lang="ja-JP" altLang="en-US" sz="1500" b="1" dirty="0" smtClean="0">
                <a:solidFill>
                  <a:prstClr val="white"/>
                </a:solidFill>
                <a:latin typeface="ＭＳ Ｐゴシック"/>
              </a:rPr>
              <a:t>被虐待者</a:t>
            </a:r>
            <a:r>
              <a:rPr lang="ja-JP" altLang="en-US" sz="1050" b="1" dirty="0" smtClean="0">
                <a:solidFill>
                  <a:prstClr val="white"/>
                </a:solidFill>
                <a:latin typeface="ＭＳ Ｐゴシック"/>
              </a:rPr>
              <a:t>（</a:t>
            </a:r>
            <a:r>
              <a:rPr lang="en-US" altLang="ja-JP" sz="1050" b="1" dirty="0" smtClean="0">
                <a:solidFill>
                  <a:prstClr val="white"/>
                </a:solidFill>
                <a:latin typeface="ＭＳ Ｐゴシック"/>
              </a:rPr>
              <a:t>176</a:t>
            </a:r>
            <a:r>
              <a:rPr lang="ja-JP" altLang="en-US" sz="1050" b="1" dirty="0" smtClean="0">
                <a:solidFill>
                  <a:prstClr val="white"/>
                </a:solidFill>
                <a:latin typeface="ＭＳ Ｐゴシック"/>
              </a:rPr>
              <a:t>人）</a:t>
            </a:r>
            <a:endParaRPr lang="en-US" altLang="ja-JP" sz="1050" b="1" dirty="0">
              <a:solidFill>
                <a:prstClr val="white"/>
              </a:solidFill>
              <a:latin typeface="ＭＳ Ｐゴシック"/>
            </a:endParaRPr>
          </a:p>
        </p:txBody>
      </p:sp>
      <p:sp>
        <p:nvSpPr>
          <p:cNvPr id="65" name="正方形/長方形 64"/>
          <p:cNvSpPr/>
          <p:nvPr/>
        </p:nvSpPr>
        <p:spPr>
          <a:xfrm>
            <a:off x="97784" y="6175918"/>
            <a:ext cx="3207963" cy="617060"/>
          </a:xfrm>
          <a:prstGeom prst="rect">
            <a:avLst/>
          </a:prstGeom>
          <a:solidFill>
            <a:srgbClr val="FFFF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06" tIns="32653" rIns="65306" bIns="32653" numCol="1" spcCol="0" rtlCol="0" fromWordArt="0" anchor="ctr" anchorCtr="0" forceAA="0" compatLnSpc="1">
            <a:prstTxWarp prst="textNoShape">
              <a:avLst/>
            </a:prstTxWarp>
            <a:noAutofit/>
          </a:bodyPr>
          <a:lstStyle/>
          <a:p>
            <a:pPr defTabSz="919465"/>
            <a:r>
              <a:rPr lang="en-US" altLang="ja-JP" sz="700" dirty="0">
                <a:solidFill>
                  <a:prstClr val="black"/>
                </a:solidFill>
              </a:rPr>
              <a:t>※</a:t>
            </a:r>
            <a:r>
              <a:rPr lang="ja-JP" altLang="en-US" sz="700" dirty="0">
                <a:solidFill>
                  <a:prstClr val="black"/>
                </a:solidFill>
              </a:rPr>
              <a:t>１　不特定多数の利用者に対する虐待のため被虐待障害者が特定</a:t>
            </a:r>
            <a:r>
              <a:rPr lang="ja-JP" altLang="en-US" sz="700" dirty="0" smtClean="0">
                <a:solidFill>
                  <a:prstClr val="black"/>
                </a:solidFill>
              </a:rPr>
              <a:t>できなかった</a:t>
            </a:r>
            <a:endParaRPr lang="en-US" altLang="ja-JP" sz="700" dirty="0" smtClean="0">
              <a:solidFill>
                <a:prstClr val="black"/>
              </a:solidFill>
            </a:endParaRPr>
          </a:p>
          <a:p>
            <a:pPr defTabSz="919465"/>
            <a:r>
              <a:rPr lang="en-US" altLang="ja-JP" sz="700" dirty="0">
                <a:solidFill>
                  <a:prstClr val="black"/>
                </a:solidFill>
              </a:rPr>
              <a:t> </a:t>
            </a:r>
            <a:r>
              <a:rPr lang="en-US" altLang="ja-JP" sz="700" dirty="0" smtClean="0">
                <a:solidFill>
                  <a:prstClr val="black"/>
                </a:solidFill>
              </a:rPr>
              <a:t>     </a:t>
            </a:r>
            <a:r>
              <a:rPr lang="ja-JP" altLang="en-US" sz="700" dirty="0" smtClean="0">
                <a:solidFill>
                  <a:prstClr val="black"/>
                </a:solidFill>
              </a:rPr>
              <a:t>等</a:t>
            </a:r>
            <a:r>
              <a:rPr lang="ja-JP" altLang="en-US" sz="700" dirty="0">
                <a:solidFill>
                  <a:prstClr val="black"/>
                </a:solidFill>
              </a:rPr>
              <a:t>の</a:t>
            </a:r>
            <a:r>
              <a:rPr lang="en-US" altLang="ja-JP" sz="700" dirty="0">
                <a:solidFill>
                  <a:prstClr val="black"/>
                </a:solidFill>
              </a:rPr>
              <a:t>2</a:t>
            </a:r>
            <a:r>
              <a:rPr lang="ja-JP" altLang="en-US" sz="700" dirty="0">
                <a:solidFill>
                  <a:prstClr val="black"/>
                </a:solidFill>
              </a:rPr>
              <a:t>件を除く</a:t>
            </a:r>
            <a:r>
              <a:rPr lang="en-US" altLang="ja-JP" sz="700" dirty="0">
                <a:solidFill>
                  <a:prstClr val="black"/>
                </a:solidFill>
              </a:rPr>
              <a:t>78</a:t>
            </a:r>
            <a:r>
              <a:rPr lang="ja-JP" altLang="en-US" sz="700" dirty="0">
                <a:solidFill>
                  <a:prstClr val="black"/>
                </a:solidFill>
              </a:rPr>
              <a:t>件が対象。</a:t>
            </a:r>
            <a:endParaRPr lang="en-US" altLang="ja-JP" sz="700" dirty="0">
              <a:solidFill>
                <a:prstClr val="black"/>
              </a:solidFill>
            </a:endParaRPr>
          </a:p>
          <a:p>
            <a:pPr defTabSz="919465"/>
            <a:r>
              <a:rPr lang="en-US" altLang="ja-JP" sz="700" dirty="0">
                <a:solidFill>
                  <a:prstClr val="black"/>
                </a:solidFill>
              </a:rPr>
              <a:t>※</a:t>
            </a:r>
            <a:r>
              <a:rPr lang="ja-JP" altLang="en-US" sz="700" dirty="0">
                <a:solidFill>
                  <a:prstClr val="black"/>
                </a:solidFill>
              </a:rPr>
              <a:t>２　施設全体による虐待のため虐待者が特定できなかった</a:t>
            </a:r>
            <a:r>
              <a:rPr lang="en-US" altLang="ja-JP" sz="700" dirty="0">
                <a:solidFill>
                  <a:prstClr val="black"/>
                </a:solidFill>
              </a:rPr>
              <a:t>1</a:t>
            </a:r>
            <a:r>
              <a:rPr lang="ja-JP" altLang="en-US" sz="700" dirty="0">
                <a:solidFill>
                  <a:prstClr val="black"/>
                </a:solidFill>
              </a:rPr>
              <a:t>件を除く</a:t>
            </a:r>
            <a:r>
              <a:rPr lang="en-US" altLang="ja-JP" sz="700" dirty="0">
                <a:solidFill>
                  <a:prstClr val="black"/>
                </a:solidFill>
              </a:rPr>
              <a:t>79</a:t>
            </a:r>
            <a:r>
              <a:rPr lang="ja-JP" altLang="en-US" sz="700" dirty="0" smtClean="0">
                <a:solidFill>
                  <a:prstClr val="black"/>
                </a:solidFill>
              </a:rPr>
              <a:t>件が対象</a:t>
            </a:r>
            <a:r>
              <a:rPr lang="ja-JP" altLang="en-US" sz="700" dirty="0">
                <a:solidFill>
                  <a:prstClr val="black"/>
                </a:solidFill>
              </a:rPr>
              <a:t>。</a:t>
            </a:r>
            <a:endParaRPr lang="en-US" altLang="ja-JP" sz="700" dirty="0">
              <a:solidFill>
                <a:prstClr val="black"/>
              </a:solidFill>
            </a:endParaRPr>
          </a:p>
          <a:p>
            <a:pPr defTabSz="919465"/>
            <a:r>
              <a:rPr lang="en-US" altLang="ja-JP" sz="700" dirty="0">
                <a:solidFill>
                  <a:prstClr val="black"/>
                </a:solidFill>
              </a:rPr>
              <a:t>※</a:t>
            </a:r>
            <a:r>
              <a:rPr lang="ja-JP" altLang="en-US" sz="700" dirty="0">
                <a:solidFill>
                  <a:prstClr val="black"/>
                </a:solidFill>
              </a:rPr>
              <a:t>３　平成</a:t>
            </a:r>
            <a:r>
              <a:rPr lang="en-US" altLang="ja-JP" sz="700" dirty="0">
                <a:solidFill>
                  <a:prstClr val="black"/>
                </a:solidFill>
              </a:rPr>
              <a:t>24</a:t>
            </a:r>
            <a:r>
              <a:rPr lang="ja-JP" altLang="en-US" sz="700" dirty="0">
                <a:solidFill>
                  <a:prstClr val="black"/>
                </a:solidFill>
              </a:rPr>
              <a:t>年度末までに行われた措置及び権限行使。</a:t>
            </a:r>
            <a:r>
              <a:rPr lang="ja-JP" altLang="en-US" sz="800" dirty="0">
                <a:solidFill>
                  <a:prstClr val="black"/>
                </a:solidFill>
              </a:rPr>
              <a:t>　</a:t>
            </a:r>
          </a:p>
        </p:txBody>
      </p:sp>
      <p:sp>
        <p:nvSpPr>
          <p:cNvPr id="66" name="右矢印 65"/>
          <p:cNvSpPr/>
          <p:nvPr/>
        </p:nvSpPr>
        <p:spPr>
          <a:xfrm>
            <a:off x="3137668" y="4412425"/>
            <a:ext cx="2552528" cy="300094"/>
          </a:xfrm>
          <a:prstGeom prst="rightArrow">
            <a:avLst/>
          </a:prstGeom>
          <a:gradFill>
            <a:gsLst>
              <a:gs pos="0">
                <a:schemeClr val="tx2">
                  <a:lumMod val="50000"/>
                </a:schemeClr>
              </a:gs>
              <a:gs pos="63000">
                <a:schemeClr val="tx2">
                  <a:lumMod val="60000"/>
                  <a:lumOff val="40000"/>
                </a:schemeClr>
              </a:gs>
              <a:gs pos="100000">
                <a:schemeClr val="tx2">
                  <a:lumMod val="40000"/>
                  <a:lumOff val="60000"/>
                </a:schemeClr>
              </a:gs>
            </a:gsLst>
            <a:lin ang="16200000" scaled="0"/>
          </a:gradFill>
          <a:ln w="12700"/>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endParaRPr lang="ja-JP" altLang="en-US" sz="1100" dirty="0" smtClean="0">
              <a:solidFill>
                <a:prstClr val="black"/>
              </a:solidFill>
            </a:endParaRPr>
          </a:p>
        </p:txBody>
      </p:sp>
      <p:sp>
        <p:nvSpPr>
          <p:cNvPr id="76" name="正方形/長方形 75"/>
          <p:cNvSpPr/>
          <p:nvPr/>
        </p:nvSpPr>
        <p:spPr>
          <a:xfrm>
            <a:off x="8123996" y="70065"/>
            <a:ext cx="976867" cy="26259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r>
              <a:rPr lang="ja-JP" altLang="en-US" sz="1100" dirty="0" smtClean="0">
                <a:solidFill>
                  <a:prstClr val="black"/>
                </a:solidFill>
              </a:rPr>
              <a:t>参考資料２</a:t>
            </a:r>
          </a:p>
        </p:txBody>
      </p:sp>
      <p:sp>
        <p:nvSpPr>
          <p:cNvPr id="8" name="左矢印 7"/>
          <p:cNvSpPr/>
          <p:nvPr/>
        </p:nvSpPr>
        <p:spPr>
          <a:xfrm>
            <a:off x="3128295" y="621338"/>
            <a:ext cx="1138892" cy="89364"/>
          </a:xfrm>
          <a:prstGeom prst="leftArrow">
            <a:avLst>
              <a:gd name="adj1" fmla="val 50000"/>
              <a:gd name="adj2" fmla="val 221160"/>
            </a:avLst>
          </a:prstGeom>
          <a:solidFill>
            <a:schemeClr val="bg1">
              <a:lumMod val="6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endParaRPr lang="ja-JP" altLang="en-US" sz="1100" dirty="0" smtClean="0">
              <a:solidFill>
                <a:prstClr val="black"/>
              </a:solidFill>
            </a:endParaRPr>
          </a:p>
        </p:txBody>
      </p:sp>
      <p:sp>
        <p:nvSpPr>
          <p:cNvPr id="9" name="正方形/長方形 8"/>
          <p:cNvSpPr/>
          <p:nvPr/>
        </p:nvSpPr>
        <p:spPr>
          <a:xfrm>
            <a:off x="3329192" y="461458"/>
            <a:ext cx="927767" cy="17965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r>
              <a:rPr lang="en-US" altLang="ja-JP" sz="1000" b="1" dirty="0" smtClean="0">
                <a:solidFill>
                  <a:prstClr val="black"/>
                </a:solidFill>
              </a:rPr>
              <a:t>95</a:t>
            </a:r>
            <a:r>
              <a:rPr lang="ja-JP" altLang="en-US" sz="1000" b="1" dirty="0" smtClean="0">
                <a:solidFill>
                  <a:prstClr val="black"/>
                </a:solidFill>
              </a:rPr>
              <a:t>件（連絡）</a:t>
            </a:r>
          </a:p>
        </p:txBody>
      </p:sp>
      <p:sp>
        <p:nvSpPr>
          <p:cNvPr id="60" name="角丸四角形 59"/>
          <p:cNvSpPr/>
          <p:nvPr/>
        </p:nvSpPr>
        <p:spPr>
          <a:xfrm>
            <a:off x="1706104" y="2301905"/>
            <a:ext cx="1499372" cy="456337"/>
          </a:xfrm>
          <a:prstGeom prst="roundRect">
            <a:avLst/>
          </a:prstGeom>
          <a:solidFill>
            <a:srgbClr val="FFFFFF"/>
          </a:solidFill>
          <a:ln w="3175" cap="flat" cmpd="sng" algn="ctr">
            <a:solidFill>
              <a:srgbClr val="BBE0E3">
                <a:shade val="50000"/>
              </a:srgbClr>
            </a:solidFill>
            <a:prstDash val="solid"/>
          </a:ln>
          <a:effectLst>
            <a:outerShdw blurRad="50800" dist="38100" dir="2700000" algn="tl" rotWithShape="0">
              <a:prstClr val="black">
                <a:alpha val="40000"/>
              </a:prstClr>
            </a:outerShdw>
          </a:effectLst>
        </p:spPr>
        <p:txBody>
          <a:bodyPr lIns="48286" tIns="24143" rIns="48286" bIns="24143" spcCol="0" rtlCol="0" anchor="ctr"/>
          <a:lstStyle/>
          <a:p>
            <a:pPr defTabSz="656760">
              <a:lnSpc>
                <a:spcPts val="1100"/>
              </a:lnSpc>
              <a:defRPr/>
            </a:pPr>
            <a:r>
              <a:rPr kumimoji="0" lang="ja-JP" altLang="en-US" sz="1000" kern="0" dirty="0" smtClean="0">
                <a:solidFill>
                  <a:prstClr val="black"/>
                </a:solidFill>
                <a:latin typeface="ＭＳ Ｐゴシック"/>
                <a:cs typeface="メイリオ" pitchFamily="50" charset="-128"/>
              </a:rPr>
              <a:t>都道府県へ事実確認</a:t>
            </a:r>
            <a:r>
              <a:rPr kumimoji="0" lang="ja-JP" altLang="en-US" sz="1000" kern="0" dirty="0">
                <a:solidFill>
                  <a:prstClr val="black"/>
                </a:solidFill>
                <a:latin typeface="ＭＳ Ｐゴシック"/>
                <a:cs typeface="メイリオ" pitchFamily="50" charset="-128"/>
              </a:rPr>
              <a:t>調査</a:t>
            </a:r>
            <a:r>
              <a:rPr kumimoji="0" lang="ja-JP" altLang="en-US" sz="1000" kern="0" dirty="0" smtClean="0">
                <a:solidFill>
                  <a:prstClr val="black"/>
                </a:solidFill>
                <a:latin typeface="ＭＳ Ｐゴシック"/>
                <a:cs typeface="メイリオ" pitchFamily="50" charset="-128"/>
              </a:rPr>
              <a:t>を依頼　</a:t>
            </a:r>
            <a:r>
              <a:rPr kumimoji="0" lang="ja-JP" altLang="en-US" sz="1000" kern="0" dirty="0">
                <a:solidFill>
                  <a:prstClr val="black"/>
                </a:solidFill>
                <a:latin typeface="ＭＳ Ｐゴシック"/>
                <a:cs typeface="メイリオ" pitchFamily="50" charset="-128"/>
              </a:rPr>
              <a:t>　　</a:t>
            </a:r>
            <a:r>
              <a:rPr kumimoji="0" lang="ja-JP" altLang="en-US" sz="1000" kern="0" dirty="0" smtClean="0">
                <a:solidFill>
                  <a:prstClr val="black"/>
                </a:solidFill>
                <a:latin typeface="ＭＳ Ｐゴシック"/>
                <a:cs typeface="メイリオ" pitchFamily="50" charset="-128"/>
              </a:rPr>
              <a:t>　　</a:t>
            </a:r>
            <a:r>
              <a:rPr kumimoji="0" lang="ja-JP" altLang="en-US" sz="1000" b="1" kern="0" dirty="0" smtClean="0">
                <a:solidFill>
                  <a:prstClr val="black"/>
                </a:solidFill>
                <a:latin typeface="ＭＳ Ｐゴシック"/>
                <a:cs typeface="メイリオ" pitchFamily="50" charset="-128"/>
              </a:rPr>
              <a:t> </a:t>
            </a:r>
            <a:r>
              <a:rPr kumimoji="0" lang="en-US" altLang="ja-JP" sz="1000" b="1" kern="0" dirty="0" smtClean="0">
                <a:solidFill>
                  <a:prstClr val="black"/>
                </a:solidFill>
                <a:latin typeface="ＭＳ Ｐゴシック"/>
                <a:cs typeface="メイリオ" pitchFamily="50" charset="-128"/>
              </a:rPr>
              <a:t>6</a:t>
            </a:r>
            <a:r>
              <a:rPr kumimoji="0" lang="ja-JP" altLang="en-US" sz="1000" b="1" kern="0" dirty="0" smtClean="0">
                <a:solidFill>
                  <a:prstClr val="black"/>
                </a:solidFill>
                <a:latin typeface="ＭＳ Ｐゴシック"/>
                <a:cs typeface="メイリオ" pitchFamily="50" charset="-128"/>
              </a:rPr>
              <a:t>件</a:t>
            </a:r>
            <a:r>
              <a:rPr kumimoji="0" lang="ja-JP" altLang="en-US" sz="1300" kern="0" dirty="0">
                <a:solidFill>
                  <a:prstClr val="black"/>
                </a:solidFill>
                <a:latin typeface="ＭＳ Ｐゴシック"/>
                <a:cs typeface="メイリオ" pitchFamily="50" charset="-128"/>
              </a:rPr>
              <a:t>　</a:t>
            </a:r>
            <a:endParaRPr kumimoji="0" lang="en-US" altLang="ja-JP" sz="1300" kern="0" dirty="0">
              <a:solidFill>
                <a:prstClr val="black"/>
              </a:solidFill>
              <a:latin typeface="ＭＳ Ｐゴシック"/>
              <a:cs typeface="メイリオ" pitchFamily="50" charset="-128"/>
            </a:endParaRPr>
          </a:p>
        </p:txBody>
      </p:sp>
      <p:sp>
        <p:nvSpPr>
          <p:cNvPr id="4" name="曲折矢印 3"/>
          <p:cNvSpPr/>
          <p:nvPr/>
        </p:nvSpPr>
        <p:spPr>
          <a:xfrm>
            <a:off x="3506696" y="698418"/>
            <a:ext cx="760491" cy="2306110"/>
          </a:xfrm>
          <a:prstGeom prst="bentArrow">
            <a:avLst>
              <a:gd name="adj1" fmla="val 6060"/>
              <a:gd name="adj2" fmla="val 8308"/>
              <a:gd name="adj3" fmla="val 29063"/>
              <a:gd name="adj4" fmla="val 36391"/>
            </a:avLst>
          </a:prstGeom>
          <a:solidFill>
            <a:schemeClr val="bg1">
              <a:lumMod val="6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endParaRPr lang="ja-JP" altLang="en-US" sz="1100" dirty="0" smtClean="0">
              <a:solidFill>
                <a:prstClr val="black"/>
              </a:solidFill>
            </a:endParaRPr>
          </a:p>
        </p:txBody>
      </p:sp>
      <p:sp>
        <p:nvSpPr>
          <p:cNvPr id="79" name="右矢印 78"/>
          <p:cNvSpPr/>
          <p:nvPr/>
        </p:nvSpPr>
        <p:spPr>
          <a:xfrm>
            <a:off x="1320135" y="2888831"/>
            <a:ext cx="2457830" cy="355019"/>
          </a:xfrm>
          <a:prstGeom prst="rightArrow">
            <a:avLst/>
          </a:prstGeom>
          <a:solidFill>
            <a:srgbClr val="002060"/>
          </a:solidFill>
          <a:ln w="127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5676" tIns="32838" rIns="65676" bIns="32838" rtlCol="0" anchor="ctr"/>
          <a:lstStyle/>
          <a:p>
            <a:pPr algn="ctr" defTabSz="919465"/>
            <a:r>
              <a:rPr lang="en-US" altLang="ja-JP" sz="1000" b="1" dirty="0">
                <a:solidFill>
                  <a:prstClr val="white"/>
                </a:solidFill>
                <a:latin typeface="ＭＳ Ｐゴシック"/>
              </a:rPr>
              <a:t>164</a:t>
            </a:r>
            <a:r>
              <a:rPr lang="ja-JP" altLang="en-US" sz="1000" b="1" dirty="0">
                <a:solidFill>
                  <a:prstClr val="white"/>
                </a:solidFill>
                <a:latin typeface="ＭＳ Ｐゴシック"/>
              </a:rPr>
              <a:t>件</a:t>
            </a:r>
            <a:endParaRPr lang="ja-JP" altLang="en-US" sz="1100" b="1" dirty="0">
              <a:solidFill>
                <a:prstClr val="white"/>
              </a:solidFill>
              <a:latin typeface="ＭＳ Ｐゴシック"/>
            </a:endParaRPr>
          </a:p>
        </p:txBody>
      </p:sp>
      <p:sp>
        <p:nvSpPr>
          <p:cNvPr id="80" name="右矢印 79"/>
          <p:cNvSpPr/>
          <p:nvPr/>
        </p:nvSpPr>
        <p:spPr>
          <a:xfrm>
            <a:off x="3205476" y="1162291"/>
            <a:ext cx="2593792" cy="305740"/>
          </a:xfrm>
          <a:prstGeom prst="rightArrow">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06" tIns="32653" rIns="65306" bIns="32653" numCol="1" spcCol="0" rtlCol="0" fromWordArt="0" anchor="ctr" anchorCtr="0" forceAA="0" compatLnSpc="1">
            <a:prstTxWarp prst="textNoShape">
              <a:avLst/>
            </a:prstTxWarp>
            <a:noAutofit/>
          </a:bodyPr>
          <a:lstStyle/>
          <a:p>
            <a:pPr algn="ctr" defTabSz="919465"/>
            <a:r>
              <a:rPr lang="ja-JP" altLang="en-US" sz="1000" b="1" dirty="0" smtClean="0">
                <a:solidFill>
                  <a:prstClr val="white"/>
                </a:solidFill>
                <a:latin typeface="ＭＳ Ｐゴシック"/>
              </a:rPr>
              <a:t>　　　　　　　　　　　　　　　　　　　　　　　　　</a:t>
            </a:r>
            <a:r>
              <a:rPr lang="en-US" altLang="ja-JP" sz="1000" b="1" dirty="0" smtClean="0">
                <a:solidFill>
                  <a:prstClr val="white"/>
                </a:solidFill>
                <a:latin typeface="ＭＳ Ｐゴシック"/>
              </a:rPr>
              <a:t>64</a:t>
            </a:r>
            <a:r>
              <a:rPr lang="ja-JP" altLang="en-US" sz="1000" b="1" dirty="0">
                <a:solidFill>
                  <a:prstClr val="white"/>
                </a:solidFill>
                <a:latin typeface="ＭＳ Ｐゴシック"/>
              </a:rPr>
              <a:t>件</a:t>
            </a:r>
          </a:p>
        </p:txBody>
      </p:sp>
      <p:sp>
        <p:nvSpPr>
          <p:cNvPr id="81" name="屈折矢印 80"/>
          <p:cNvSpPr/>
          <p:nvPr/>
        </p:nvSpPr>
        <p:spPr>
          <a:xfrm>
            <a:off x="3212822" y="2006267"/>
            <a:ext cx="209447" cy="500946"/>
          </a:xfrm>
          <a:prstGeom prst="bentUpArrow">
            <a:avLst>
              <a:gd name="adj1" fmla="val 38819"/>
              <a:gd name="adj2" fmla="val 39191"/>
              <a:gd name="adj3" fmla="val 50000"/>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9465"/>
            <a:endParaRPr lang="ja-JP" altLang="en-US" sz="1100" dirty="0" smtClean="0">
              <a:solidFill>
                <a:prstClr val="black"/>
              </a:solidFill>
            </a:endParaRPr>
          </a:p>
        </p:txBody>
      </p:sp>
      <p:sp>
        <p:nvSpPr>
          <p:cNvPr id="82" name="右矢印 81"/>
          <p:cNvSpPr/>
          <p:nvPr/>
        </p:nvSpPr>
        <p:spPr>
          <a:xfrm>
            <a:off x="3212821" y="1762537"/>
            <a:ext cx="553559" cy="304000"/>
          </a:xfrm>
          <a:prstGeom prst="rightArrow">
            <a:avLst/>
          </a:prstGeom>
          <a:solidFill>
            <a:srgbClr val="002060"/>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06" tIns="32653" rIns="65306" bIns="32653" numCol="1" spcCol="0" rtlCol="0" fromWordArt="0" anchor="ctr" anchorCtr="0" forceAA="0" compatLnSpc="1">
            <a:prstTxWarp prst="textNoShape">
              <a:avLst/>
            </a:prstTxWarp>
            <a:noAutofit/>
          </a:bodyPr>
          <a:lstStyle/>
          <a:p>
            <a:pPr algn="ctr" defTabSz="919465"/>
            <a:r>
              <a:rPr lang="en-US" altLang="ja-JP" sz="1000" b="1" dirty="0">
                <a:solidFill>
                  <a:prstClr val="white"/>
                </a:solidFill>
              </a:rPr>
              <a:t>33</a:t>
            </a:r>
            <a:r>
              <a:rPr lang="ja-JP" altLang="en-US" sz="1000" b="1" dirty="0">
                <a:solidFill>
                  <a:prstClr val="white"/>
                </a:solidFill>
              </a:rPr>
              <a:t>件</a:t>
            </a:r>
          </a:p>
        </p:txBody>
      </p:sp>
      <p:pic>
        <p:nvPicPr>
          <p:cNvPr id="1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48834" y="4025105"/>
            <a:ext cx="2183320" cy="396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 name="角丸四角形 51"/>
          <p:cNvSpPr/>
          <p:nvPr/>
        </p:nvSpPr>
        <p:spPr>
          <a:xfrm>
            <a:off x="107504" y="1268760"/>
            <a:ext cx="1008112" cy="43204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56" name="角丸四角形 55"/>
          <p:cNvSpPr/>
          <p:nvPr/>
        </p:nvSpPr>
        <p:spPr>
          <a:xfrm>
            <a:off x="5868144" y="1916832"/>
            <a:ext cx="792088" cy="36004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73" name="角丸四角形 72"/>
          <p:cNvSpPr/>
          <p:nvPr/>
        </p:nvSpPr>
        <p:spPr>
          <a:xfrm>
            <a:off x="0" y="2132856"/>
            <a:ext cx="1187624" cy="144016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77" name="角丸四角形 76"/>
          <p:cNvSpPr/>
          <p:nvPr/>
        </p:nvSpPr>
        <p:spPr>
          <a:xfrm>
            <a:off x="7020272" y="2924944"/>
            <a:ext cx="1800200" cy="28803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78" name="角丸四角形 77"/>
          <p:cNvSpPr/>
          <p:nvPr/>
        </p:nvSpPr>
        <p:spPr>
          <a:xfrm>
            <a:off x="395536" y="4869160"/>
            <a:ext cx="2016224" cy="93610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83" name="角丸四角形 82"/>
          <p:cNvSpPr/>
          <p:nvPr/>
        </p:nvSpPr>
        <p:spPr>
          <a:xfrm>
            <a:off x="3275856" y="4149080"/>
            <a:ext cx="2304256" cy="28803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84" name="角丸四角形 83"/>
          <p:cNvSpPr/>
          <p:nvPr/>
        </p:nvSpPr>
        <p:spPr>
          <a:xfrm>
            <a:off x="5940152" y="5517232"/>
            <a:ext cx="2592288" cy="43204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85" name="角丸四角形 84"/>
          <p:cNvSpPr/>
          <p:nvPr/>
        </p:nvSpPr>
        <p:spPr>
          <a:xfrm>
            <a:off x="5868144" y="6165304"/>
            <a:ext cx="2016224" cy="21602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cxnSp>
        <p:nvCxnSpPr>
          <p:cNvPr id="93" name="直線矢印コネクタ 92"/>
          <p:cNvCxnSpPr/>
          <p:nvPr/>
        </p:nvCxnSpPr>
        <p:spPr>
          <a:xfrm flipV="1">
            <a:off x="827584" y="3429000"/>
            <a:ext cx="0" cy="504056"/>
          </a:xfrm>
          <a:prstGeom prst="straightConnector1">
            <a:avLst/>
          </a:prstGeom>
          <a:ln w="57150">
            <a:solidFill>
              <a:srgbClr val="0033CC"/>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4564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2"/>
                                        </p:tgtEl>
                                      </p:cBhvr>
                                    </p:animEffect>
                                    <p:set>
                                      <p:cBhvr>
                                        <p:cTn id="12" dur="1" fill="hold">
                                          <p:stCondLst>
                                            <p:cond delay="499"/>
                                          </p:stCondLst>
                                        </p:cTn>
                                        <p:tgtEl>
                                          <p:spTgt spid="52"/>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500"/>
                                        <p:tgtEl>
                                          <p:spTgt spid="56"/>
                                        </p:tgtEl>
                                      </p:cBhvr>
                                    </p:animEffect>
                                  </p:childTnLst>
                                </p:cTn>
                              </p:par>
                              <p:par>
                                <p:cTn id="17" presetID="10" presetClass="exit" presetSubtype="0" fill="hold" grpId="1" nodeType="withEffect">
                                  <p:stCondLst>
                                    <p:cond delay="0"/>
                                  </p:stCondLst>
                                  <p:childTnLst>
                                    <p:animEffect transition="out" filter="fade">
                                      <p:cBhvr>
                                        <p:cTn id="18" dur="500"/>
                                        <p:tgtEl>
                                          <p:spTgt spid="56"/>
                                        </p:tgtEl>
                                      </p:cBhvr>
                                    </p:animEffect>
                                    <p:set>
                                      <p:cBhvr>
                                        <p:cTn id="19" dur="1" fill="hold">
                                          <p:stCondLst>
                                            <p:cond delay="499"/>
                                          </p:stCondLst>
                                        </p:cTn>
                                        <p:tgtEl>
                                          <p:spTgt spid="56"/>
                                        </p:tgtEl>
                                        <p:attrNameLst>
                                          <p:attrName>style.visibility</p:attrName>
                                        </p:attrNameLst>
                                      </p:cBhvr>
                                      <p:to>
                                        <p:strVal val="hidden"/>
                                      </p:to>
                                    </p:se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500"/>
                                        <p:tgtEl>
                                          <p:spTgt spid="73"/>
                                        </p:tgtEl>
                                      </p:cBhvr>
                                    </p:animEffect>
                                  </p:childTnLst>
                                </p:cTn>
                              </p:par>
                              <p:par>
                                <p:cTn id="24" presetID="10" presetClass="exit" presetSubtype="0" fill="hold" grpId="1" nodeType="withEffect">
                                  <p:stCondLst>
                                    <p:cond delay="0"/>
                                  </p:stCondLst>
                                  <p:childTnLst>
                                    <p:animEffect transition="out" filter="fade">
                                      <p:cBhvr>
                                        <p:cTn id="25" dur="500"/>
                                        <p:tgtEl>
                                          <p:spTgt spid="73"/>
                                        </p:tgtEl>
                                      </p:cBhvr>
                                    </p:animEffect>
                                    <p:set>
                                      <p:cBhvr>
                                        <p:cTn id="26" dur="1" fill="hold">
                                          <p:stCondLst>
                                            <p:cond delay="499"/>
                                          </p:stCondLst>
                                        </p:cTn>
                                        <p:tgtEl>
                                          <p:spTgt spid="73"/>
                                        </p:tgtEl>
                                        <p:attrNameLst>
                                          <p:attrName>style.visibility</p:attrName>
                                        </p:attrNameLst>
                                      </p:cBhvr>
                                      <p:to>
                                        <p:strVal val="hidden"/>
                                      </p:to>
                                    </p:se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fade">
                                      <p:cBhvr>
                                        <p:cTn id="30" dur="500"/>
                                        <p:tgtEl>
                                          <p:spTgt spid="7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500"/>
                                        <p:tgtEl>
                                          <p:spTgt spid="77"/>
                                        </p:tgtEl>
                                      </p:cBhvr>
                                    </p:animEffect>
                                    <p:set>
                                      <p:cBhvr>
                                        <p:cTn id="35" dur="1" fill="hold">
                                          <p:stCondLst>
                                            <p:cond delay="499"/>
                                          </p:stCondLst>
                                        </p:cTn>
                                        <p:tgtEl>
                                          <p:spTgt spid="77"/>
                                        </p:tgtEl>
                                        <p:attrNameLst>
                                          <p:attrName>style.visibility</p:attrName>
                                        </p:attrNameLst>
                                      </p:cBhvr>
                                      <p:to>
                                        <p:strVal val="hidden"/>
                                      </p:to>
                                    </p:set>
                                  </p:childTnLst>
                                </p:cTn>
                              </p:par>
                            </p:childTnLst>
                          </p:cTn>
                        </p:par>
                        <p:par>
                          <p:cTn id="36" fill="hold">
                            <p:stCondLst>
                              <p:cond delay="500"/>
                            </p:stCondLst>
                            <p:childTnLst>
                              <p:par>
                                <p:cTn id="37" presetID="10" presetClass="entr" presetSubtype="0" fill="hold" grpId="0" nodeType="after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fade">
                                      <p:cBhvr>
                                        <p:cTn id="39" dur="500"/>
                                        <p:tgtEl>
                                          <p:spTgt spid="78"/>
                                        </p:tgtEl>
                                      </p:cBhvr>
                                    </p:animEffect>
                                  </p:childTnLst>
                                </p:cTn>
                              </p:par>
                              <p:par>
                                <p:cTn id="40" presetID="10" presetClass="exit" presetSubtype="0" fill="hold" grpId="1" nodeType="withEffect">
                                  <p:stCondLst>
                                    <p:cond delay="0"/>
                                  </p:stCondLst>
                                  <p:childTnLst>
                                    <p:animEffect transition="out" filter="fade">
                                      <p:cBhvr>
                                        <p:cTn id="41" dur="500"/>
                                        <p:tgtEl>
                                          <p:spTgt spid="78"/>
                                        </p:tgtEl>
                                      </p:cBhvr>
                                    </p:animEffect>
                                    <p:set>
                                      <p:cBhvr>
                                        <p:cTn id="42" dur="1" fill="hold">
                                          <p:stCondLst>
                                            <p:cond delay="499"/>
                                          </p:stCondLst>
                                        </p:cTn>
                                        <p:tgtEl>
                                          <p:spTgt spid="78"/>
                                        </p:tgtEl>
                                        <p:attrNameLst>
                                          <p:attrName>style.visibility</p:attrName>
                                        </p:attrNameLst>
                                      </p:cBhvr>
                                      <p:to>
                                        <p:strVal val="hidden"/>
                                      </p:to>
                                    </p:se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83"/>
                                        </p:tgtEl>
                                        <p:attrNameLst>
                                          <p:attrName>style.visibility</p:attrName>
                                        </p:attrNameLst>
                                      </p:cBhvr>
                                      <p:to>
                                        <p:strVal val="visible"/>
                                      </p:to>
                                    </p:set>
                                    <p:animEffect transition="in" filter="fade">
                                      <p:cBhvr>
                                        <p:cTn id="46" dur="500"/>
                                        <p:tgtEl>
                                          <p:spTgt spid="8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grpId="1" nodeType="clickEffect">
                                  <p:stCondLst>
                                    <p:cond delay="0"/>
                                  </p:stCondLst>
                                  <p:childTnLst>
                                    <p:animEffect transition="out" filter="fade">
                                      <p:cBhvr>
                                        <p:cTn id="50" dur="500"/>
                                        <p:tgtEl>
                                          <p:spTgt spid="83"/>
                                        </p:tgtEl>
                                      </p:cBhvr>
                                    </p:animEffect>
                                    <p:set>
                                      <p:cBhvr>
                                        <p:cTn id="51" dur="1" fill="hold">
                                          <p:stCondLst>
                                            <p:cond delay="499"/>
                                          </p:stCondLst>
                                        </p:cTn>
                                        <p:tgtEl>
                                          <p:spTgt spid="83"/>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grpId="0" nodeType="afterEffect">
                                  <p:stCondLst>
                                    <p:cond delay="0"/>
                                  </p:stCondLst>
                                  <p:childTnLst>
                                    <p:set>
                                      <p:cBhvr>
                                        <p:cTn id="54" dur="1" fill="hold">
                                          <p:stCondLst>
                                            <p:cond delay="0"/>
                                          </p:stCondLst>
                                        </p:cTn>
                                        <p:tgtEl>
                                          <p:spTgt spid="84"/>
                                        </p:tgtEl>
                                        <p:attrNameLst>
                                          <p:attrName>style.visibility</p:attrName>
                                        </p:attrNameLst>
                                      </p:cBhvr>
                                      <p:to>
                                        <p:strVal val="visible"/>
                                      </p:to>
                                    </p:set>
                                    <p:animEffect transition="in" filter="fade">
                                      <p:cBhvr>
                                        <p:cTn id="55" dur="500"/>
                                        <p:tgtEl>
                                          <p:spTgt spid="84"/>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1" nodeType="clickEffect">
                                  <p:stCondLst>
                                    <p:cond delay="0"/>
                                  </p:stCondLst>
                                  <p:childTnLst>
                                    <p:animEffect transition="out" filter="fade">
                                      <p:cBhvr>
                                        <p:cTn id="59" dur="500"/>
                                        <p:tgtEl>
                                          <p:spTgt spid="84"/>
                                        </p:tgtEl>
                                      </p:cBhvr>
                                    </p:animEffect>
                                    <p:set>
                                      <p:cBhvr>
                                        <p:cTn id="60" dur="1" fill="hold">
                                          <p:stCondLst>
                                            <p:cond delay="499"/>
                                          </p:stCondLst>
                                        </p:cTn>
                                        <p:tgtEl>
                                          <p:spTgt spid="84"/>
                                        </p:tgtEl>
                                        <p:attrNameLst>
                                          <p:attrName>style.visibility</p:attrName>
                                        </p:attrNameLst>
                                      </p:cBhvr>
                                      <p:to>
                                        <p:strVal val="hidden"/>
                                      </p:to>
                                    </p:set>
                                  </p:childTnLst>
                                </p:cTn>
                              </p:par>
                            </p:childTnLst>
                          </p:cTn>
                        </p:par>
                        <p:par>
                          <p:cTn id="61" fill="hold">
                            <p:stCondLst>
                              <p:cond delay="500"/>
                            </p:stCondLst>
                            <p:childTnLst>
                              <p:par>
                                <p:cTn id="62" presetID="10" presetClass="entr" presetSubtype="0" fill="hold" grpId="0" nodeType="afterEffect">
                                  <p:stCondLst>
                                    <p:cond delay="0"/>
                                  </p:stCondLst>
                                  <p:childTnLst>
                                    <p:set>
                                      <p:cBhvr>
                                        <p:cTn id="63" dur="1" fill="hold">
                                          <p:stCondLst>
                                            <p:cond delay="0"/>
                                          </p:stCondLst>
                                        </p:cTn>
                                        <p:tgtEl>
                                          <p:spTgt spid="85"/>
                                        </p:tgtEl>
                                        <p:attrNameLst>
                                          <p:attrName>style.visibility</p:attrName>
                                        </p:attrNameLst>
                                      </p:cBhvr>
                                      <p:to>
                                        <p:strVal val="visible"/>
                                      </p:to>
                                    </p:set>
                                    <p:animEffect transition="in" filter="fade">
                                      <p:cBhvr>
                                        <p:cTn id="64"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6" grpId="0" animBg="1"/>
      <p:bldP spid="56" grpId="1" animBg="1"/>
      <p:bldP spid="73" grpId="0" animBg="1"/>
      <p:bldP spid="73" grpId="1" animBg="1"/>
      <p:bldP spid="77" grpId="0" animBg="1"/>
      <p:bldP spid="77" grpId="1" animBg="1"/>
      <p:bldP spid="78" grpId="0" animBg="1"/>
      <p:bldP spid="78" grpId="1" animBg="1"/>
      <p:bldP spid="83" grpId="0" animBg="1"/>
      <p:bldP spid="83" grpId="1" animBg="1"/>
      <p:bldP spid="84" grpId="0" animBg="1"/>
      <p:bldP spid="84" grpId="1" animBg="1"/>
      <p:bldP spid="8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85053" y="764704"/>
            <a:ext cx="8717410" cy="59046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ja-JP" altLang="en-US" dirty="0" smtClean="0">
              <a:solidFill>
                <a:srgbClr val="000000"/>
              </a:solidFill>
            </a:endParaRPr>
          </a:p>
        </p:txBody>
      </p:sp>
      <p:sp>
        <p:nvSpPr>
          <p:cNvPr id="4" name="スライド番号プレースホルダー 3"/>
          <p:cNvSpPr>
            <a:spLocks noGrp="1"/>
          </p:cNvSpPr>
          <p:nvPr>
            <p:ph type="sldNum" sz="quarter" idx="12"/>
          </p:nvPr>
        </p:nvSpPr>
        <p:spPr/>
        <p:txBody>
          <a:bodyPr/>
          <a:lstStyle/>
          <a:p>
            <a:pPr>
              <a:defRPr/>
            </a:pPr>
            <a:fld id="{F2A1C1E8-9361-4557-9EFC-000E05CD7A25}" type="slidenum">
              <a:rPr lang="en-US" altLang="ja-JP" smtClean="0">
                <a:solidFill>
                  <a:srgbClr val="000000"/>
                </a:solidFill>
              </a:rPr>
              <a:pPr>
                <a:defRPr/>
              </a:pPr>
              <a:t>7</a:t>
            </a:fld>
            <a:endParaRPr lang="en-US" altLang="ja-JP">
              <a:solidFill>
                <a:srgbClr val="000000"/>
              </a:solidFill>
            </a:endParaRPr>
          </a:p>
        </p:txBody>
      </p:sp>
      <p:sp>
        <p:nvSpPr>
          <p:cNvPr id="5" name="テキスト ボックス 4"/>
          <p:cNvSpPr txBox="1"/>
          <p:nvPr/>
        </p:nvSpPr>
        <p:spPr>
          <a:xfrm>
            <a:off x="327970" y="188643"/>
            <a:ext cx="8574491" cy="6586418"/>
          </a:xfrm>
          <a:prstGeom prst="rect">
            <a:avLst/>
          </a:prstGeom>
          <a:noFill/>
        </p:spPr>
        <p:txBody>
          <a:bodyPr wrap="square" rtlCol="0">
            <a:spAutoFit/>
          </a:bodyPr>
          <a:lstStyle/>
          <a:p>
            <a:pPr algn="ctr"/>
            <a:r>
              <a:rPr lang="ja-JP" altLang="en-US" sz="2800" dirty="0">
                <a:solidFill>
                  <a:srgbClr val="000000"/>
                </a:solidFill>
              </a:rPr>
              <a:t>平成</a:t>
            </a:r>
            <a:r>
              <a:rPr lang="en-US" altLang="ja-JP" sz="2800" dirty="0">
                <a:solidFill>
                  <a:srgbClr val="000000"/>
                </a:solidFill>
              </a:rPr>
              <a:t>25</a:t>
            </a:r>
            <a:r>
              <a:rPr lang="ja-JP" altLang="en-US" sz="2800" dirty="0">
                <a:solidFill>
                  <a:srgbClr val="000000"/>
                </a:solidFill>
              </a:rPr>
              <a:t>年度「使用者による障害者虐待の状況等</a:t>
            </a:r>
            <a:r>
              <a:rPr lang="ja-JP" altLang="en-US" sz="2800" dirty="0" smtClean="0">
                <a:solidFill>
                  <a:srgbClr val="000000"/>
                </a:solidFill>
              </a:rPr>
              <a:t>」</a:t>
            </a:r>
            <a:endParaRPr lang="en-US" altLang="ja-JP" sz="2800" dirty="0" smtClean="0">
              <a:solidFill>
                <a:srgbClr val="000000"/>
              </a:solidFill>
            </a:endParaRPr>
          </a:p>
          <a:p>
            <a:endParaRPr lang="en-US" altLang="ja-JP" dirty="0" smtClean="0">
              <a:solidFill>
                <a:srgbClr val="000000"/>
              </a:solidFill>
            </a:endParaRPr>
          </a:p>
          <a:p>
            <a:r>
              <a:rPr lang="en-US" altLang="ja-JP" dirty="0" smtClean="0">
                <a:solidFill>
                  <a:srgbClr val="000000"/>
                </a:solidFill>
              </a:rPr>
              <a:t>【</a:t>
            </a:r>
            <a:r>
              <a:rPr lang="ja-JP" altLang="en-US" dirty="0">
                <a:solidFill>
                  <a:srgbClr val="000000"/>
                </a:solidFill>
              </a:rPr>
              <a:t>ポイント</a:t>
            </a:r>
            <a:r>
              <a:rPr lang="en-US" altLang="ja-JP" dirty="0">
                <a:solidFill>
                  <a:srgbClr val="000000"/>
                </a:solidFill>
              </a:rPr>
              <a:t>】</a:t>
            </a:r>
          </a:p>
          <a:p>
            <a:r>
              <a:rPr lang="ja-JP" altLang="en-US" dirty="0">
                <a:solidFill>
                  <a:srgbClr val="000000"/>
                </a:solidFill>
              </a:rPr>
              <a:t>○ 使用者による障害者虐待が認められた事業所は、</a:t>
            </a:r>
            <a:r>
              <a:rPr lang="en-US" altLang="ja-JP" dirty="0">
                <a:solidFill>
                  <a:srgbClr val="000000"/>
                </a:solidFill>
              </a:rPr>
              <a:t>253</a:t>
            </a:r>
            <a:r>
              <a:rPr lang="ja-JP" altLang="en-US" dirty="0">
                <a:solidFill>
                  <a:srgbClr val="000000"/>
                </a:solidFill>
              </a:rPr>
              <a:t>事業所</a:t>
            </a:r>
            <a:r>
              <a:rPr lang="en-US" altLang="ja-JP" dirty="0">
                <a:solidFill>
                  <a:srgbClr val="000000"/>
                </a:solidFill>
              </a:rPr>
              <a:t>※</a:t>
            </a:r>
            <a:r>
              <a:rPr lang="ja-JP" altLang="en-US" dirty="0">
                <a:solidFill>
                  <a:srgbClr val="000000"/>
                </a:solidFill>
              </a:rPr>
              <a:t>１</a:t>
            </a:r>
            <a:r>
              <a:rPr lang="ja-JP" altLang="en-US" dirty="0" smtClean="0">
                <a:solidFill>
                  <a:srgbClr val="000000"/>
                </a:solidFill>
              </a:rPr>
              <a:t>。</a:t>
            </a:r>
            <a:endParaRPr lang="en-US" altLang="ja-JP" dirty="0" smtClean="0">
              <a:solidFill>
                <a:srgbClr val="000000"/>
              </a:solidFill>
            </a:endParaRPr>
          </a:p>
          <a:p>
            <a:r>
              <a:rPr lang="ja-JP" altLang="en-US" dirty="0">
                <a:solidFill>
                  <a:srgbClr val="000000"/>
                </a:solidFill>
              </a:rPr>
              <a:t>　</a:t>
            </a:r>
            <a:r>
              <a:rPr lang="ja-JP" altLang="en-US" dirty="0" smtClean="0">
                <a:solidFill>
                  <a:srgbClr val="000000"/>
                </a:solidFill>
              </a:rPr>
              <a:t>　虐待</a:t>
            </a:r>
            <a:r>
              <a:rPr lang="ja-JP" altLang="en-US" dirty="0">
                <a:solidFill>
                  <a:srgbClr val="000000"/>
                </a:solidFill>
              </a:rPr>
              <a:t>を行った使用者は</a:t>
            </a:r>
            <a:r>
              <a:rPr lang="en-US" altLang="ja-JP" dirty="0">
                <a:solidFill>
                  <a:srgbClr val="000000"/>
                </a:solidFill>
              </a:rPr>
              <a:t>260</a:t>
            </a:r>
            <a:r>
              <a:rPr lang="ja-JP" altLang="en-US" dirty="0">
                <a:solidFill>
                  <a:srgbClr val="000000"/>
                </a:solidFill>
              </a:rPr>
              <a:t>人。使用者の内訳は、事業主</a:t>
            </a:r>
            <a:r>
              <a:rPr lang="en-US" altLang="ja-JP" dirty="0">
                <a:solidFill>
                  <a:srgbClr val="000000"/>
                </a:solidFill>
              </a:rPr>
              <a:t>215</a:t>
            </a:r>
            <a:r>
              <a:rPr lang="ja-JP" altLang="en-US" dirty="0">
                <a:solidFill>
                  <a:srgbClr val="000000"/>
                </a:solidFill>
              </a:rPr>
              <a:t>人、所属の上司</a:t>
            </a:r>
            <a:r>
              <a:rPr lang="en-US" altLang="ja-JP" dirty="0">
                <a:solidFill>
                  <a:srgbClr val="000000"/>
                </a:solidFill>
              </a:rPr>
              <a:t>29</a:t>
            </a:r>
            <a:r>
              <a:rPr lang="ja-JP" altLang="en-US" dirty="0">
                <a:solidFill>
                  <a:srgbClr val="000000"/>
                </a:solidFill>
              </a:rPr>
              <a:t>人、</a:t>
            </a:r>
          </a:p>
          <a:p>
            <a:r>
              <a:rPr lang="ja-JP" altLang="en-US" dirty="0" smtClean="0">
                <a:solidFill>
                  <a:srgbClr val="000000"/>
                </a:solidFill>
              </a:rPr>
              <a:t>　　所属</a:t>
            </a:r>
            <a:r>
              <a:rPr lang="ja-JP" altLang="en-US" dirty="0">
                <a:solidFill>
                  <a:srgbClr val="000000"/>
                </a:solidFill>
              </a:rPr>
              <a:t>以外の上司</a:t>
            </a:r>
            <a:r>
              <a:rPr lang="en-US" altLang="ja-JP" dirty="0">
                <a:solidFill>
                  <a:srgbClr val="000000"/>
                </a:solidFill>
              </a:rPr>
              <a:t>2</a:t>
            </a:r>
            <a:r>
              <a:rPr lang="ja-JP" altLang="en-US" dirty="0">
                <a:solidFill>
                  <a:srgbClr val="000000"/>
                </a:solidFill>
              </a:rPr>
              <a:t>人、その他</a:t>
            </a:r>
            <a:r>
              <a:rPr lang="en-US" altLang="ja-JP" dirty="0">
                <a:solidFill>
                  <a:srgbClr val="000000"/>
                </a:solidFill>
              </a:rPr>
              <a:t>14</a:t>
            </a:r>
            <a:r>
              <a:rPr lang="ja-JP" altLang="en-US" dirty="0">
                <a:solidFill>
                  <a:srgbClr val="000000"/>
                </a:solidFill>
              </a:rPr>
              <a:t>人</a:t>
            </a:r>
            <a:r>
              <a:rPr lang="ja-JP" altLang="en-US" dirty="0" smtClean="0">
                <a:solidFill>
                  <a:srgbClr val="000000"/>
                </a:solidFill>
              </a:rPr>
              <a:t>。</a:t>
            </a:r>
            <a:endParaRPr lang="en-US" altLang="ja-JP" dirty="0" smtClean="0">
              <a:solidFill>
                <a:srgbClr val="000000"/>
              </a:solidFill>
            </a:endParaRPr>
          </a:p>
          <a:p>
            <a:endParaRPr lang="ja-JP" altLang="en-US" dirty="0">
              <a:solidFill>
                <a:srgbClr val="000000"/>
              </a:solidFill>
            </a:endParaRPr>
          </a:p>
          <a:p>
            <a:r>
              <a:rPr lang="ja-JP" altLang="en-US" dirty="0">
                <a:solidFill>
                  <a:srgbClr val="000000"/>
                </a:solidFill>
              </a:rPr>
              <a:t>○ 虐待を受けた障害者は</a:t>
            </a:r>
            <a:r>
              <a:rPr lang="en-US" altLang="ja-JP" dirty="0">
                <a:solidFill>
                  <a:srgbClr val="000000"/>
                </a:solidFill>
              </a:rPr>
              <a:t>393</a:t>
            </a:r>
            <a:r>
              <a:rPr lang="ja-JP" altLang="en-US" dirty="0">
                <a:solidFill>
                  <a:srgbClr val="000000"/>
                </a:solidFill>
              </a:rPr>
              <a:t>人</a:t>
            </a:r>
            <a:r>
              <a:rPr lang="ja-JP" altLang="en-US" dirty="0" smtClean="0">
                <a:solidFill>
                  <a:srgbClr val="000000"/>
                </a:solidFill>
              </a:rPr>
              <a:t>。</a:t>
            </a:r>
            <a:endParaRPr lang="ja-JP" altLang="en-US" dirty="0">
              <a:solidFill>
                <a:srgbClr val="000000"/>
              </a:solidFill>
            </a:endParaRPr>
          </a:p>
          <a:p>
            <a:r>
              <a:rPr lang="ja-JP" altLang="en-US" dirty="0" smtClean="0">
                <a:solidFill>
                  <a:srgbClr val="000000"/>
                </a:solidFill>
              </a:rPr>
              <a:t>　　障害</a:t>
            </a:r>
            <a:r>
              <a:rPr lang="ja-JP" altLang="en-US" dirty="0">
                <a:solidFill>
                  <a:srgbClr val="000000"/>
                </a:solidFill>
              </a:rPr>
              <a:t>種別は、知的障害</a:t>
            </a:r>
            <a:r>
              <a:rPr lang="en-US" altLang="ja-JP" dirty="0">
                <a:solidFill>
                  <a:srgbClr val="000000"/>
                </a:solidFill>
              </a:rPr>
              <a:t>292</a:t>
            </a:r>
            <a:r>
              <a:rPr lang="ja-JP" altLang="en-US" dirty="0">
                <a:solidFill>
                  <a:srgbClr val="000000"/>
                </a:solidFill>
              </a:rPr>
              <a:t>人、身体障害</a:t>
            </a:r>
            <a:r>
              <a:rPr lang="en-US" altLang="ja-JP" dirty="0">
                <a:solidFill>
                  <a:srgbClr val="000000"/>
                </a:solidFill>
              </a:rPr>
              <a:t>57</a:t>
            </a:r>
            <a:r>
              <a:rPr lang="ja-JP" altLang="en-US" dirty="0">
                <a:solidFill>
                  <a:srgbClr val="000000"/>
                </a:solidFill>
              </a:rPr>
              <a:t>人、精神障害</a:t>
            </a:r>
            <a:r>
              <a:rPr lang="en-US" altLang="ja-JP" dirty="0">
                <a:solidFill>
                  <a:srgbClr val="000000"/>
                </a:solidFill>
              </a:rPr>
              <a:t>56</a:t>
            </a:r>
            <a:r>
              <a:rPr lang="ja-JP" altLang="en-US" dirty="0">
                <a:solidFill>
                  <a:srgbClr val="000000"/>
                </a:solidFill>
              </a:rPr>
              <a:t>人、発達障害４人</a:t>
            </a:r>
            <a:r>
              <a:rPr lang="en-US" altLang="ja-JP" dirty="0">
                <a:solidFill>
                  <a:srgbClr val="000000"/>
                </a:solidFill>
              </a:rPr>
              <a:t>※</a:t>
            </a:r>
            <a:r>
              <a:rPr lang="ja-JP" altLang="en-US" dirty="0">
                <a:solidFill>
                  <a:srgbClr val="000000"/>
                </a:solidFill>
              </a:rPr>
              <a:t>２</a:t>
            </a:r>
            <a:r>
              <a:rPr lang="ja-JP" altLang="en-US" dirty="0" smtClean="0">
                <a:solidFill>
                  <a:srgbClr val="000000"/>
                </a:solidFill>
              </a:rPr>
              <a:t>。</a:t>
            </a:r>
            <a:endParaRPr lang="en-US" altLang="ja-JP" dirty="0" smtClean="0">
              <a:solidFill>
                <a:srgbClr val="000000"/>
              </a:solidFill>
            </a:endParaRPr>
          </a:p>
          <a:p>
            <a:endParaRPr lang="ja-JP" altLang="en-US" dirty="0">
              <a:solidFill>
                <a:srgbClr val="000000"/>
              </a:solidFill>
            </a:endParaRPr>
          </a:p>
          <a:p>
            <a:r>
              <a:rPr lang="ja-JP" altLang="en-US" dirty="0">
                <a:solidFill>
                  <a:srgbClr val="000000"/>
                </a:solidFill>
              </a:rPr>
              <a:t>○ 使用者による障害者虐待が認められた場合に採った措置は</a:t>
            </a:r>
            <a:r>
              <a:rPr lang="en-US" altLang="ja-JP" dirty="0">
                <a:solidFill>
                  <a:srgbClr val="000000"/>
                </a:solidFill>
              </a:rPr>
              <a:t>389</a:t>
            </a:r>
            <a:r>
              <a:rPr lang="ja-JP" altLang="en-US" dirty="0">
                <a:solidFill>
                  <a:srgbClr val="000000"/>
                </a:solidFill>
              </a:rPr>
              <a:t>件</a:t>
            </a:r>
            <a:r>
              <a:rPr lang="en-US" altLang="ja-JP" dirty="0">
                <a:solidFill>
                  <a:srgbClr val="000000"/>
                </a:solidFill>
              </a:rPr>
              <a:t>※</a:t>
            </a:r>
            <a:r>
              <a:rPr lang="ja-JP" altLang="en-US" dirty="0">
                <a:solidFill>
                  <a:srgbClr val="000000"/>
                </a:solidFill>
              </a:rPr>
              <a:t>３</a:t>
            </a:r>
            <a:r>
              <a:rPr lang="ja-JP" altLang="en-US" dirty="0" smtClean="0">
                <a:solidFill>
                  <a:srgbClr val="000000"/>
                </a:solidFill>
              </a:rPr>
              <a:t>。</a:t>
            </a:r>
            <a:endParaRPr lang="en-US" altLang="ja-JP" dirty="0" smtClean="0">
              <a:solidFill>
                <a:srgbClr val="000000"/>
              </a:solidFill>
            </a:endParaRPr>
          </a:p>
          <a:p>
            <a:endParaRPr lang="ja-JP" altLang="en-US" dirty="0">
              <a:solidFill>
                <a:srgbClr val="000000"/>
              </a:solidFill>
            </a:endParaRPr>
          </a:p>
          <a:p>
            <a:r>
              <a:rPr lang="ja-JP" altLang="en-US" dirty="0">
                <a:solidFill>
                  <a:srgbClr val="000000"/>
                </a:solidFill>
              </a:rPr>
              <a:t>［内訳］</a:t>
            </a:r>
          </a:p>
          <a:p>
            <a:r>
              <a:rPr lang="ja-JP" altLang="en-US" dirty="0">
                <a:solidFill>
                  <a:srgbClr val="000000"/>
                </a:solidFill>
              </a:rPr>
              <a:t>① 労働基準関係法令に基づく指導等 </a:t>
            </a:r>
            <a:r>
              <a:rPr lang="en-US" altLang="ja-JP" dirty="0">
                <a:solidFill>
                  <a:srgbClr val="000000"/>
                </a:solidFill>
              </a:rPr>
              <a:t>341</a:t>
            </a:r>
            <a:r>
              <a:rPr lang="ja-JP" altLang="en-US" dirty="0">
                <a:solidFill>
                  <a:srgbClr val="000000"/>
                </a:solidFill>
              </a:rPr>
              <a:t>件（</a:t>
            </a:r>
            <a:r>
              <a:rPr lang="en-US" altLang="ja-JP" dirty="0">
                <a:solidFill>
                  <a:srgbClr val="000000"/>
                </a:solidFill>
              </a:rPr>
              <a:t>87.7</a:t>
            </a:r>
            <a:r>
              <a:rPr lang="ja-JP" altLang="en-US" dirty="0">
                <a:solidFill>
                  <a:srgbClr val="000000"/>
                </a:solidFill>
              </a:rPr>
              <a:t>％）</a:t>
            </a:r>
          </a:p>
          <a:p>
            <a:r>
              <a:rPr lang="ja-JP" altLang="en-US" dirty="0" smtClean="0">
                <a:solidFill>
                  <a:srgbClr val="000000"/>
                </a:solidFill>
              </a:rPr>
              <a:t>　　（</a:t>
            </a:r>
            <a:r>
              <a:rPr lang="ja-JP" altLang="en-US" dirty="0">
                <a:solidFill>
                  <a:srgbClr val="000000"/>
                </a:solidFill>
              </a:rPr>
              <a:t>うち最低賃金法関係</a:t>
            </a:r>
            <a:r>
              <a:rPr lang="en-US" altLang="ja-JP" dirty="0">
                <a:solidFill>
                  <a:srgbClr val="000000"/>
                </a:solidFill>
              </a:rPr>
              <a:t>308</a:t>
            </a:r>
            <a:r>
              <a:rPr lang="ja-JP" altLang="en-US" dirty="0">
                <a:solidFill>
                  <a:srgbClr val="000000"/>
                </a:solidFill>
              </a:rPr>
              <a:t>件）</a:t>
            </a:r>
          </a:p>
          <a:p>
            <a:r>
              <a:rPr lang="ja-JP" altLang="en-US" dirty="0">
                <a:solidFill>
                  <a:srgbClr val="000000"/>
                </a:solidFill>
              </a:rPr>
              <a:t>② 障害者雇用促進法に基づく助言・指導 </a:t>
            </a:r>
            <a:r>
              <a:rPr lang="en-US" altLang="ja-JP" dirty="0">
                <a:solidFill>
                  <a:srgbClr val="000000"/>
                </a:solidFill>
              </a:rPr>
              <a:t>37</a:t>
            </a:r>
            <a:r>
              <a:rPr lang="ja-JP" altLang="en-US" dirty="0">
                <a:solidFill>
                  <a:srgbClr val="000000"/>
                </a:solidFill>
              </a:rPr>
              <a:t>件（ </a:t>
            </a:r>
            <a:r>
              <a:rPr lang="en-US" altLang="ja-JP" dirty="0">
                <a:solidFill>
                  <a:srgbClr val="000000"/>
                </a:solidFill>
              </a:rPr>
              <a:t>9.5</a:t>
            </a:r>
            <a:r>
              <a:rPr lang="ja-JP" altLang="en-US" dirty="0">
                <a:solidFill>
                  <a:srgbClr val="000000"/>
                </a:solidFill>
              </a:rPr>
              <a:t>％）</a:t>
            </a:r>
          </a:p>
          <a:p>
            <a:r>
              <a:rPr lang="ja-JP" altLang="en-US" dirty="0">
                <a:solidFill>
                  <a:srgbClr val="000000"/>
                </a:solidFill>
              </a:rPr>
              <a:t>③ 男女雇用機会均等法に基づく助言・指導 </a:t>
            </a:r>
            <a:r>
              <a:rPr lang="en-US" altLang="ja-JP" dirty="0">
                <a:solidFill>
                  <a:srgbClr val="000000"/>
                </a:solidFill>
              </a:rPr>
              <a:t>2</a:t>
            </a:r>
            <a:r>
              <a:rPr lang="ja-JP" altLang="en-US" dirty="0">
                <a:solidFill>
                  <a:srgbClr val="000000"/>
                </a:solidFill>
              </a:rPr>
              <a:t>件（ </a:t>
            </a:r>
            <a:r>
              <a:rPr lang="en-US" altLang="ja-JP" dirty="0">
                <a:solidFill>
                  <a:srgbClr val="000000"/>
                </a:solidFill>
              </a:rPr>
              <a:t>0.5</a:t>
            </a:r>
            <a:r>
              <a:rPr lang="ja-JP" altLang="en-US" dirty="0">
                <a:solidFill>
                  <a:srgbClr val="000000"/>
                </a:solidFill>
              </a:rPr>
              <a:t>％）</a:t>
            </a:r>
          </a:p>
          <a:p>
            <a:r>
              <a:rPr lang="ja-JP" altLang="en-US" dirty="0">
                <a:solidFill>
                  <a:srgbClr val="000000"/>
                </a:solidFill>
              </a:rPr>
              <a:t>④ 個別労働紛争解決促進法に基づく助言・指導等 </a:t>
            </a:r>
            <a:r>
              <a:rPr lang="en-US" altLang="ja-JP" dirty="0">
                <a:solidFill>
                  <a:srgbClr val="000000"/>
                </a:solidFill>
              </a:rPr>
              <a:t>9</a:t>
            </a:r>
            <a:r>
              <a:rPr lang="ja-JP" altLang="en-US" dirty="0">
                <a:solidFill>
                  <a:srgbClr val="000000"/>
                </a:solidFill>
              </a:rPr>
              <a:t>件（ </a:t>
            </a:r>
            <a:r>
              <a:rPr lang="en-US" altLang="ja-JP" dirty="0">
                <a:solidFill>
                  <a:srgbClr val="000000"/>
                </a:solidFill>
              </a:rPr>
              <a:t>2.3</a:t>
            </a:r>
            <a:r>
              <a:rPr lang="ja-JP" altLang="en-US" dirty="0">
                <a:solidFill>
                  <a:srgbClr val="000000"/>
                </a:solidFill>
              </a:rPr>
              <a:t>％</a:t>
            </a:r>
            <a:r>
              <a:rPr lang="ja-JP" altLang="en-US" dirty="0" smtClean="0">
                <a:solidFill>
                  <a:srgbClr val="000000"/>
                </a:solidFill>
              </a:rPr>
              <a:t>）</a:t>
            </a:r>
            <a:endParaRPr lang="en-US" altLang="ja-JP" dirty="0" smtClean="0">
              <a:solidFill>
                <a:srgbClr val="000000"/>
              </a:solidFill>
            </a:endParaRPr>
          </a:p>
          <a:p>
            <a:endParaRPr lang="ja-JP" altLang="en-US" dirty="0">
              <a:solidFill>
                <a:srgbClr val="000000"/>
              </a:solidFill>
            </a:endParaRPr>
          </a:p>
          <a:p>
            <a:r>
              <a:rPr lang="en-US" altLang="ja-JP" sz="1400" dirty="0">
                <a:solidFill>
                  <a:srgbClr val="000000"/>
                </a:solidFill>
              </a:rPr>
              <a:t>※</a:t>
            </a:r>
            <a:r>
              <a:rPr lang="ja-JP" altLang="en-US" sz="1400" dirty="0">
                <a:solidFill>
                  <a:srgbClr val="000000"/>
                </a:solidFill>
              </a:rPr>
              <a:t>１ 障害者虐待が認められた事業所は、届出・通報の時期、内容が異なる場合には、同一事業所であっても</a:t>
            </a:r>
            <a:r>
              <a:rPr lang="ja-JP" altLang="en-US" sz="1400" dirty="0" smtClean="0">
                <a:solidFill>
                  <a:srgbClr val="000000"/>
                </a:solidFill>
              </a:rPr>
              <a:t>、複　</a:t>
            </a:r>
            <a:endParaRPr lang="en-US" altLang="ja-JP" sz="1400" dirty="0" smtClean="0">
              <a:solidFill>
                <a:srgbClr val="000000"/>
              </a:solidFill>
            </a:endParaRPr>
          </a:p>
          <a:p>
            <a:r>
              <a:rPr lang="ja-JP" altLang="en-US" sz="1400" dirty="0">
                <a:solidFill>
                  <a:srgbClr val="000000"/>
                </a:solidFill>
              </a:rPr>
              <a:t>　</a:t>
            </a:r>
            <a:r>
              <a:rPr lang="ja-JP" altLang="en-US" sz="1400" dirty="0" smtClean="0">
                <a:solidFill>
                  <a:srgbClr val="000000"/>
                </a:solidFill>
              </a:rPr>
              <a:t>　　数</a:t>
            </a:r>
            <a:r>
              <a:rPr lang="ja-JP" altLang="en-US" sz="1400" dirty="0">
                <a:solidFill>
                  <a:srgbClr val="000000"/>
                </a:solidFill>
              </a:rPr>
              <a:t>計上</a:t>
            </a:r>
            <a:r>
              <a:rPr lang="ja-JP" altLang="en-US" sz="1400" dirty="0" smtClean="0">
                <a:solidFill>
                  <a:srgbClr val="000000"/>
                </a:solidFill>
              </a:rPr>
              <a:t>して</a:t>
            </a:r>
            <a:r>
              <a:rPr lang="ja-JP" altLang="en-US" sz="1400" dirty="0">
                <a:solidFill>
                  <a:srgbClr val="000000"/>
                </a:solidFill>
              </a:rPr>
              <a:t>いる。</a:t>
            </a:r>
          </a:p>
          <a:p>
            <a:r>
              <a:rPr lang="en-US" altLang="ja-JP" sz="1400" dirty="0">
                <a:solidFill>
                  <a:srgbClr val="000000"/>
                </a:solidFill>
              </a:rPr>
              <a:t>※</a:t>
            </a:r>
            <a:r>
              <a:rPr lang="ja-JP" altLang="en-US" sz="1400" dirty="0">
                <a:solidFill>
                  <a:srgbClr val="000000"/>
                </a:solidFill>
              </a:rPr>
              <a:t>２ 虐待を受けた障害者の障害種別については、重複しているものがある。</a:t>
            </a:r>
          </a:p>
          <a:p>
            <a:r>
              <a:rPr lang="en-US" altLang="ja-JP" sz="1400" dirty="0">
                <a:solidFill>
                  <a:srgbClr val="000000"/>
                </a:solidFill>
              </a:rPr>
              <a:t>※</a:t>
            </a:r>
            <a:r>
              <a:rPr lang="ja-JP" altLang="en-US" sz="1400" dirty="0">
                <a:solidFill>
                  <a:srgbClr val="000000"/>
                </a:solidFill>
              </a:rPr>
              <a:t>３ １つの事業所で使用者による障害者虐待が複数認められたものは、複数計上している。</a:t>
            </a:r>
          </a:p>
        </p:txBody>
      </p:sp>
      <p:sp>
        <p:nvSpPr>
          <p:cNvPr id="7" name="角丸四角形 6"/>
          <p:cNvSpPr/>
          <p:nvPr/>
        </p:nvSpPr>
        <p:spPr>
          <a:xfrm>
            <a:off x="395536" y="2276872"/>
            <a:ext cx="8208912" cy="64807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
        <p:nvSpPr>
          <p:cNvPr id="8" name="角丸四角形 7"/>
          <p:cNvSpPr/>
          <p:nvPr/>
        </p:nvSpPr>
        <p:spPr>
          <a:xfrm>
            <a:off x="323528" y="3933056"/>
            <a:ext cx="5328592" cy="64807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kumimoji="1" lang="ja-JP" altLang="en-US" sz="1100" dirty="0" smtClean="0">
              <a:solidFill>
                <a:schemeClr val="tx1"/>
              </a:solidFill>
            </a:endParaRPr>
          </a:p>
        </p:txBody>
      </p:sp>
    </p:spTree>
    <p:extLst>
      <p:ext uri="{BB962C8B-B14F-4D97-AF65-F5344CB8AC3E}">
        <p14:creationId xmlns:p14="http://schemas.microsoft.com/office/powerpoint/2010/main" val="951879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835698" y="2852936"/>
            <a:ext cx="6192688" cy="733534"/>
          </a:xfrm>
          <a:prstGeom prst="rect">
            <a:avLst/>
          </a:prstGeom>
          <a:noFill/>
        </p:spPr>
        <p:txBody>
          <a:bodyPr wrap="square" rtlCol="0">
            <a:spAutoFit/>
          </a:bodyPr>
          <a:lstStyle/>
          <a:p>
            <a:pPr>
              <a:lnSpc>
                <a:spcPts val="5000"/>
              </a:lnSpc>
            </a:pPr>
            <a:r>
              <a:rPr lang="en-US" altLang="ja-JP" sz="3200" dirty="0" smtClean="0"/>
              <a:t>2</a:t>
            </a:r>
            <a:r>
              <a:rPr lang="ja-JP" altLang="en-US" sz="3200" dirty="0" err="1" smtClean="0"/>
              <a:t>．</a:t>
            </a:r>
            <a:r>
              <a:rPr lang="ja-JP" altLang="en-US" sz="3200" dirty="0" smtClean="0"/>
              <a:t>虐待事例の報道から考える</a:t>
            </a:r>
            <a:endParaRPr lang="en-US" altLang="ja-JP" sz="32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79518" y="188690"/>
            <a:ext cx="8784976" cy="4216539"/>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5" name="テキスト ボックス 4"/>
          <p:cNvSpPr txBox="1"/>
          <p:nvPr/>
        </p:nvSpPr>
        <p:spPr>
          <a:xfrm>
            <a:off x="251520" y="188690"/>
            <a:ext cx="8640960" cy="4216539"/>
          </a:xfrm>
          <a:prstGeom prst="rect">
            <a:avLst/>
          </a:prstGeom>
          <a:noFill/>
        </p:spPr>
        <p:txBody>
          <a:bodyPr wrap="square" rtlCol="0">
            <a:spAutoFit/>
          </a:bodyPr>
          <a:lstStyle/>
          <a:p>
            <a:pPr algn="ctr"/>
            <a:r>
              <a:rPr lang="ja-JP" altLang="en-US" sz="2400" b="1" dirty="0" smtClean="0">
                <a:solidFill>
                  <a:prstClr val="black"/>
                </a:solidFill>
              </a:rPr>
              <a:t>障害者施設入所者に虐待</a:t>
            </a:r>
            <a:endParaRPr lang="en-US" altLang="ja-JP" sz="2400" b="1" dirty="0">
              <a:solidFill>
                <a:prstClr val="black"/>
              </a:solidFill>
            </a:endParaRPr>
          </a:p>
          <a:p>
            <a:pPr algn="ctr"/>
            <a:endParaRPr lang="ja-JP" altLang="en-US" sz="2400" dirty="0" smtClean="0">
              <a:solidFill>
                <a:prstClr val="black"/>
              </a:solidFill>
            </a:endParaRPr>
          </a:p>
          <a:p>
            <a:pPr algn="just"/>
            <a:r>
              <a:rPr lang="ja-JP" altLang="en-US" sz="2000" dirty="0" smtClean="0">
                <a:solidFill>
                  <a:prstClr val="black"/>
                </a:solidFill>
              </a:rPr>
              <a:t>　障害児者支援施設の男性職員（４０）が５０歳代の男性入所者の頭をたたき、翌日には２０歳代の男性入所者の頭をたたいた上、罵倒したという。２人にけがなどはなかったという。</a:t>
            </a:r>
            <a:endParaRPr lang="en-US" altLang="ja-JP" sz="2000" dirty="0" smtClean="0">
              <a:solidFill>
                <a:prstClr val="black"/>
              </a:solidFill>
            </a:endParaRPr>
          </a:p>
          <a:p>
            <a:pPr algn="just"/>
            <a:r>
              <a:rPr lang="ja-JP" altLang="en-US" sz="2000" dirty="0" smtClean="0">
                <a:solidFill>
                  <a:prstClr val="black"/>
                </a:solidFill>
              </a:rPr>
              <a:t>　別の職員が目撃して発覚、同施設の職員数人で構成する</a:t>
            </a:r>
            <a:r>
              <a:rPr lang="ja-JP" altLang="en-US" sz="2000" dirty="0" smtClean="0">
                <a:solidFill>
                  <a:srgbClr val="FF0000"/>
                </a:solidFill>
              </a:rPr>
              <a:t>虐待防止委員会</a:t>
            </a:r>
            <a:r>
              <a:rPr lang="ja-JP" altLang="en-US" sz="2000" dirty="0" smtClean="0">
                <a:solidFill>
                  <a:prstClr val="black"/>
                </a:solidFill>
              </a:rPr>
              <a:t>で調査し、虐待と認定した。</a:t>
            </a:r>
            <a:endParaRPr lang="en-US" altLang="ja-JP" sz="2000" dirty="0" smtClean="0">
              <a:solidFill>
                <a:prstClr val="black"/>
              </a:solidFill>
            </a:endParaRPr>
          </a:p>
          <a:p>
            <a:pPr algn="just"/>
            <a:r>
              <a:rPr lang="ja-JP" altLang="en-US" sz="2000" dirty="0" smtClean="0">
                <a:solidFill>
                  <a:srgbClr val="FF0000"/>
                </a:solidFill>
              </a:rPr>
              <a:t>　</a:t>
            </a:r>
            <a:r>
              <a:rPr lang="ja-JP" altLang="en-US" sz="2000" dirty="0" smtClean="0">
                <a:solidFill>
                  <a:prstClr val="black"/>
                </a:solidFill>
              </a:rPr>
              <a:t>施設は市に報告。市は同日、施設を調査した上で、県に報告した。男性職員は市の調査に対して「間違いない」と話しているという。</a:t>
            </a:r>
          </a:p>
          <a:p>
            <a:pPr algn="just"/>
            <a:r>
              <a:rPr lang="ja-JP" altLang="en-US" sz="2000" dirty="0" smtClean="0">
                <a:solidFill>
                  <a:prstClr val="black"/>
                </a:solidFill>
              </a:rPr>
              <a:t>　市は今後、施設に対し、再発防止策をまとめて書面で提出するよう求める。</a:t>
            </a:r>
          </a:p>
          <a:p>
            <a:pPr algn="just"/>
            <a:r>
              <a:rPr lang="ja-JP" altLang="en-US" sz="2000" dirty="0" smtClean="0">
                <a:solidFill>
                  <a:prstClr val="black"/>
                </a:solidFill>
              </a:rPr>
              <a:t>　施設の事務長は「入所者に申し訳ない。再発防止に向け、職員研修などを通して虐待や暴力についての指導を徹底させたい」としている。</a:t>
            </a:r>
          </a:p>
          <a:p>
            <a:pPr algn="r"/>
            <a:r>
              <a:rPr lang="ja-JP" altLang="en-US" sz="2000" dirty="0" smtClean="0">
                <a:solidFill>
                  <a:prstClr val="black"/>
                </a:solidFill>
              </a:rPr>
              <a:t>（</a:t>
            </a:r>
            <a:r>
              <a:rPr lang="en-US" altLang="ja-JP" sz="2000" dirty="0" smtClean="0">
                <a:solidFill>
                  <a:prstClr val="black"/>
                </a:solidFill>
              </a:rPr>
              <a:t>2012</a:t>
            </a:r>
            <a:r>
              <a:rPr lang="ja-JP" altLang="en-US" sz="2000" dirty="0" smtClean="0">
                <a:solidFill>
                  <a:prstClr val="black"/>
                </a:solidFill>
              </a:rPr>
              <a:t>年読売新聞）</a:t>
            </a:r>
            <a:endParaRPr lang="en-US" altLang="ja-JP" sz="2000" dirty="0" smtClean="0">
              <a:solidFill>
                <a:prstClr val="black"/>
              </a:solidFill>
            </a:endParaRPr>
          </a:p>
        </p:txBody>
      </p:sp>
      <p:sp>
        <p:nvSpPr>
          <p:cNvPr id="2" name="テキスト ボックス 1"/>
          <p:cNvSpPr txBox="1"/>
          <p:nvPr/>
        </p:nvSpPr>
        <p:spPr>
          <a:xfrm>
            <a:off x="215522" y="4941218"/>
            <a:ext cx="8712968" cy="1200329"/>
          </a:xfrm>
          <a:prstGeom prst="rect">
            <a:avLst/>
          </a:prstGeom>
          <a:noFill/>
        </p:spPr>
        <p:txBody>
          <a:bodyPr wrap="square" rtlCol="0">
            <a:spAutoFit/>
          </a:bodyPr>
          <a:lstStyle/>
          <a:p>
            <a:r>
              <a:rPr lang="ja-JP" altLang="en-US" dirty="0" smtClean="0">
                <a:solidFill>
                  <a:prstClr val="black"/>
                </a:solidFill>
              </a:rPr>
              <a:t>●虐待防止委員会を設置し、正しく機能している</a:t>
            </a:r>
            <a:endParaRPr lang="en-US" altLang="ja-JP" dirty="0" smtClean="0">
              <a:solidFill>
                <a:prstClr val="black"/>
              </a:solidFill>
            </a:endParaRPr>
          </a:p>
          <a:p>
            <a:r>
              <a:rPr lang="ja-JP" altLang="en-US" dirty="0" smtClean="0">
                <a:solidFill>
                  <a:prstClr val="black"/>
                </a:solidFill>
              </a:rPr>
              <a:t>●職員が虐待を報告できる組織風土</a:t>
            </a:r>
            <a:endParaRPr lang="en-US" altLang="ja-JP" dirty="0" smtClean="0">
              <a:solidFill>
                <a:prstClr val="black"/>
              </a:solidFill>
            </a:endParaRPr>
          </a:p>
          <a:p>
            <a:r>
              <a:rPr lang="ja-JP" altLang="en-US" dirty="0" smtClean="0">
                <a:solidFill>
                  <a:prstClr val="black"/>
                </a:solidFill>
              </a:rPr>
              <a:t>●施設内調査に留めず、施設自らが行政に通報</a:t>
            </a:r>
            <a:endParaRPr lang="en-US" altLang="ja-JP" dirty="0" smtClean="0">
              <a:solidFill>
                <a:prstClr val="black"/>
              </a:solidFill>
            </a:endParaRPr>
          </a:p>
          <a:p>
            <a:r>
              <a:rPr lang="ja-JP" altLang="en-US" dirty="0" smtClean="0">
                <a:solidFill>
                  <a:prstClr val="black"/>
                </a:solidFill>
              </a:rPr>
              <a:t>●事実を認め、誠実に対応</a:t>
            </a:r>
            <a:endParaRPr lang="ja-JP" altLang="en-US" dirty="0">
              <a:solidFill>
                <a:prstClr val="black"/>
              </a:solidFill>
            </a:endParaRPr>
          </a:p>
        </p:txBody>
      </p:sp>
      <p:sp>
        <p:nvSpPr>
          <p:cNvPr id="7" name="角丸四角形 6"/>
          <p:cNvSpPr/>
          <p:nvPr/>
        </p:nvSpPr>
        <p:spPr>
          <a:xfrm>
            <a:off x="152400" y="152400"/>
            <a:ext cx="1143000" cy="504056"/>
          </a:xfrm>
          <a:prstGeom prst="roundRect">
            <a:avLst/>
          </a:prstGeom>
          <a:solidFill>
            <a:srgbClr val="FF66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b="1" dirty="0" smtClean="0">
                <a:solidFill>
                  <a:prstClr val="white"/>
                </a:solidFill>
              </a:rPr>
              <a:t>ケース１</a:t>
            </a:r>
            <a:endParaRPr lang="ja-JP" altLang="en-US" b="1" dirty="0">
              <a:solidFill>
                <a:prstClr val="white"/>
              </a:solidFill>
            </a:endParaRPr>
          </a:p>
        </p:txBody>
      </p:sp>
    </p:spTree>
    <p:extLst>
      <p:ext uri="{BB962C8B-B14F-4D97-AF65-F5344CB8AC3E}">
        <p14:creationId xmlns:p14="http://schemas.microsoft.com/office/powerpoint/2010/main" val="74967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99"/>
        </a:solidFill>
        <a:ln w="12700"/>
      </a:spPr>
      <a:bodyPr vert="horz" rtlCol="0" anchor="ctr"/>
      <a:lstStyle>
        <a:defPPr algn="ctr">
          <a:defRPr kumimoji="1" sz="11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2258</TotalTime>
  <Words>1470</Words>
  <Application>Microsoft Office PowerPoint</Application>
  <PresentationFormat>画面に合わせる (4:3)</PresentationFormat>
  <Paragraphs>676</Paragraphs>
  <Slides>25</Slides>
  <Notes>5</Notes>
  <HiddenSlides>0</HiddenSlides>
  <MMClips>0</MMClips>
  <ScaleCrop>false</ScaleCrop>
  <HeadingPairs>
    <vt:vector size="4" baseType="variant">
      <vt:variant>
        <vt:lpstr>テーマ</vt:lpstr>
      </vt:variant>
      <vt:variant>
        <vt:i4>9</vt:i4>
      </vt:variant>
      <vt:variant>
        <vt:lpstr>スライド タイトル</vt:lpstr>
      </vt:variant>
      <vt:variant>
        <vt:i4>25</vt:i4>
      </vt:variant>
    </vt:vector>
  </HeadingPairs>
  <TitlesOfParts>
    <vt:vector size="34" baseType="lpstr">
      <vt:lpstr>Office テーマ</vt:lpstr>
      <vt:lpstr>1_Office テーマ</vt:lpstr>
      <vt:lpstr>4_Office テーマ</vt:lpstr>
      <vt:lpstr>Office ​​テーマ</vt:lpstr>
      <vt:lpstr>blank</vt:lpstr>
      <vt:lpstr>2_Office テーマ</vt:lpstr>
      <vt:lpstr>5_Office テーマ</vt:lpstr>
      <vt:lpstr>6_標準デザイン</vt:lpstr>
      <vt:lpstr>3_Office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曽根　直樹</dc:creator>
  <cp:lastModifiedBy>阿南</cp:lastModifiedBy>
  <cp:revision>239</cp:revision>
  <cp:lastPrinted>2014-09-05T07:07:52Z</cp:lastPrinted>
  <dcterms:created xsi:type="dcterms:W3CDTF">2013-08-11T05:34:16Z</dcterms:created>
  <dcterms:modified xsi:type="dcterms:W3CDTF">2014-10-09T08:11:29Z</dcterms:modified>
</cp:coreProperties>
</file>