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4"/>
  </p:notesMasterIdLst>
  <p:sldIdLst>
    <p:sldId id="256" r:id="rId2"/>
    <p:sldId id="257" r:id="rId3"/>
    <p:sldId id="258" r:id="rId4"/>
    <p:sldId id="259" r:id="rId5"/>
    <p:sldId id="260" r:id="rId6"/>
    <p:sldId id="264" r:id="rId7"/>
    <p:sldId id="263" r:id="rId8"/>
    <p:sldId id="281" r:id="rId9"/>
    <p:sldId id="261" r:id="rId10"/>
    <p:sldId id="280" r:id="rId11"/>
    <p:sldId id="282" r:id="rId12"/>
    <p:sldId id="262" r:id="rId13"/>
    <p:sldId id="276" r:id="rId14"/>
    <p:sldId id="277" r:id="rId15"/>
    <p:sldId id="265" r:id="rId16"/>
    <p:sldId id="266" r:id="rId17"/>
    <p:sldId id="271" r:id="rId18"/>
    <p:sldId id="273" r:id="rId19"/>
    <p:sldId id="274" r:id="rId20"/>
    <p:sldId id="279" r:id="rId21"/>
    <p:sldId id="283" r:id="rId22"/>
    <p:sldId id="278" r:id="rId23"/>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76152" autoAdjust="0"/>
  </p:normalViewPr>
  <p:slideViewPr>
    <p:cSldViewPr>
      <p:cViewPr>
        <p:scale>
          <a:sx n="93" d="100"/>
          <a:sy n="93" d="100"/>
        </p:scale>
        <p:origin x="-2154" y="-7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8831" cy="493316"/>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5373" y="0"/>
            <a:ext cx="2918831" cy="493316"/>
          </a:xfrm>
          <a:prstGeom prst="rect">
            <a:avLst/>
          </a:prstGeom>
        </p:spPr>
        <p:txBody>
          <a:bodyPr vert="horz" lIns="91440" tIns="45720" rIns="91440" bIns="45720" rtlCol="0"/>
          <a:lstStyle>
            <a:lvl1pPr algn="r">
              <a:defRPr sz="1200"/>
            </a:lvl1pPr>
          </a:lstStyle>
          <a:p>
            <a:fld id="{F0BB8583-5653-479D-A92C-E9FC68597492}" type="datetimeFigureOut">
              <a:rPr kumimoji="1" lang="ja-JP" altLang="en-US" smtClean="0"/>
              <a:t>2014/10/8</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3577" y="4686499"/>
            <a:ext cx="5388610" cy="4439841"/>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371285"/>
            <a:ext cx="2918831" cy="493316"/>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5373" y="9371285"/>
            <a:ext cx="2918831" cy="493316"/>
          </a:xfrm>
          <a:prstGeom prst="rect">
            <a:avLst/>
          </a:prstGeom>
        </p:spPr>
        <p:txBody>
          <a:bodyPr vert="horz" lIns="91440" tIns="45720" rIns="91440" bIns="45720" rtlCol="0" anchor="b"/>
          <a:lstStyle>
            <a:lvl1pPr algn="r">
              <a:defRPr sz="1200"/>
            </a:lvl1pPr>
          </a:lstStyle>
          <a:p>
            <a:fld id="{CDCFE0D7-F09B-42B7-952A-01E55465314A}" type="slidenum">
              <a:rPr kumimoji="1" lang="ja-JP" altLang="en-US" smtClean="0"/>
              <a:t>‹#›</a:t>
            </a:fld>
            <a:endParaRPr kumimoji="1" lang="ja-JP" altLang="en-US"/>
          </a:p>
        </p:txBody>
      </p:sp>
    </p:spTree>
    <p:extLst>
      <p:ext uri="{BB962C8B-B14F-4D97-AF65-F5344CB8AC3E}">
        <p14:creationId xmlns:p14="http://schemas.microsoft.com/office/powerpoint/2010/main" val="2377865642"/>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a:t>
            </a:fld>
            <a:endParaRPr kumimoji="1" lang="ja-JP" altLang="en-US"/>
          </a:p>
        </p:txBody>
      </p:sp>
    </p:spTree>
    <p:extLst>
      <p:ext uri="{BB962C8B-B14F-4D97-AF65-F5344CB8AC3E}">
        <p14:creationId xmlns:p14="http://schemas.microsoft.com/office/powerpoint/2010/main" val="70508228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早期発見、早期対応といいながら、現実には、</a:t>
            </a:r>
            <a:endParaRPr kumimoji="1" lang="en-US" altLang="ja-JP" dirty="0" smtClean="0"/>
          </a:p>
          <a:p>
            <a:r>
              <a:rPr kumimoji="1" lang="ja-JP" altLang="en-US" dirty="0" smtClean="0"/>
              <a:t>戸惑いがまだまだあり、速やかな通報に至っていないという状況に</a:t>
            </a:r>
            <a:endParaRPr kumimoji="1" lang="en-US" altLang="ja-JP" dirty="0" smtClean="0"/>
          </a:p>
          <a:p>
            <a:r>
              <a:rPr kumimoji="1" lang="ja-JP" altLang="en-US" dirty="0" smtClean="0"/>
              <a:t>地元市町村はいかがと、呼びかけます。</a:t>
            </a:r>
            <a:endParaRPr kumimoji="1" lang="en-US" altLang="ja-JP" dirty="0" smtClean="0"/>
          </a:p>
          <a:p>
            <a:r>
              <a:rPr kumimoji="1" lang="ja-JP" altLang="en-US" dirty="0" smtClean="0"/>
              <a:t>速やかに通報しないこと、通報受理後に速やかに対応しないことは、</a:t>
            </a:r>
            <a:endParaRPr kumimoji="1" lang="en-US" altLang="ja-JP" dirty="0" smtClean="0"/>
          </a:p>
          <a:p>
            <a:r>
              <a:rPr kumimoji="1" lang="ja-JP" altLang="en-US" dirty="0" smtClean="0"/>
              <a:t>いずれも２次被害を生み出す、逆には、２次加害者になる可能性があることも伝えます。</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10</a:t>
            </a:fld>
            <a:endParaRPr kumimoji="1" lang="ja-JP" altLang="en-US"/>
          </a:p>
        </p:txBody>
      </p:sp>
    </p:spTree>
    <p:extLst>
      <p:ext uri="{BB962C8B-B14F-4D97-AF65-F5344CB8AC3E}">
        <p14:creationId xmlns:p14="http://schemas.microsoft.com/office/powerpoint/2010/main" val="85072353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日常生活において、何らかのサポートを必要とする多くの障害者本人にとって、家族、支援者は、場合によっては</a:t>
            </a:r>
            <a:endParaRPr kumimoji="1" lang="en-US" altLang="ja-JP" dirty="0" smtClean="0"/>
          </a:p>
          <a:p>
            <a:r>
              <a:rPr kumimoji="1" lang="ja-JP" altLang="en-US" dirty="0" smtClean="0"/>
              <a:t>対等ではなく、強い位置にいるかもしれないという意識を持たなければ、権利擁護をするという位置から、</a:t>
            </a:r>
            <a:endParaRPr kumimoji="1" lang="en-US" altLang="ja-JP" dirty="0" smtClean="0"/>
          </a:p>
          <a:p>
            <a:r>
              <a:rPr kumimoji="1" lang="ja-JP" altLang="en-US" dirty="0" smtClean="0"/>
              <a:t>権利侵害をしてしまうという位置にも立ちうるということを伝えます。</a:t>
            </a:r>
            <a:endParaRPr kumimoji="1" lang="en-US" altLang="ja-JP" dirty="0" smtClean="0"/>
          </a:p>
          <a:p>
            <a:r>
              <a:rPr kumimoji="1" lang="ja-JP" altLang="en-US" dirty="0" smtClean="0"/>
              <a:t>また、従事者等における虐待を始め、閉鎖性の高い環境の危うさを確認してもらうよう伝えます。</a:t>
            </a:r>
            <a:endParaRPr kumimoji="1" lang="en-US" altLang="ja-JP" dirty="0" smtClean="0"/>
          </a:p>
          <a:p>
            <a:r>
              <a:rPr kumimoji="1" lang="ja-JP" altLang="en-US" dirty="0" smtClean="0"/>
              <a:t>そのために、外部の目、声を受け入れていくことの重要性も伝えます。</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11</a:t>
            </a:fld>
            <a:endParaRPr kumimoji="1" lang="ja-JP" altLang="en-US"/>
          </a:p>
        </p:txBody>
      </p:sp>
    </p:spTree>
    <p:extLst>
      <p:ext uri="{BB962C8B-B14F-4D97-AF65-F5344CB8AC3E}">
        <p14:creationId xmlns:p14="http://schemas.microsoft.com/office/powerpoint/2010/main" val="372238013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厚労省のマニュアルを確認していきます。</a:t>
            </a:r>
            <a:endParaRPr kumimoji="1" lang="en-US" altLang="ja-JP" dirty="0" smtClean="0"/>
          </a:p>
          <a:p>
            <a:r>
              <a:rPr kumimoji="1" lang="ja-JP" altLang="en-US" dirty="0" smtClean="0"/>
              <a:t>今後の講義、演習で実際の対応の流れについては体験してもらうプログラムであることを伝えます。</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12</a:t>
            </a:fld>
            <a:endParaRPr kumimoji="1" lang="ja-JP" altLang="en-US"/>
          </a:p>
        </p:txBody>
      </p:sp>
    </p:spTree>
    <p:extLst>
      <p:ext uri="{BB962C8B-B14F-4D97-AF65-F5344CB8AC3E}">
        <p14:creationId xmlns:p14="http://schemas.microsoft.com/office/powerpoint/2010/main" val="41851062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厚労省のマニュアルを確認していきます。</a:t>
            </a:r>
            <a:endParaRPr kumimoji="1" lang="en-US" altLang="ja-JP" dirty="0" smtClean="0"/>
          </a:p>
          <a:p>
            <a:r>
              <a:rPr kumimoji="1" lang="ja-JP" altLang="en-US" dirty="0" smtClean="0"/>
              <a:t>今後の講義、演習で実際の対応の流れについては体験してもらうプログラムであることを伝えます。</a:t>
            </a:r>
          </a:p>
          <a:p>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13</a:t>
            </a:fld>
            <a:endParaRPr kumimoji="1" lang="ja-JP" altLang="en-US"/>
          </a:p>
        </p:txBody>
      </p:sp>
    </p:spTree>
    <p:extLst>
      <p:ext uri="{BB962C8B-B14F-4D97-AF65-F5344CB8AC3E}">
        <p14:creationId xmlns:p14="http://schemas.microsoft.com/office/powerpoint/2010/main" val="320470911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厚労省のマニュアルを確認していきます。</a:t>
            </a:r>
            <a:endParaRPr kumimoji="1" lang="en-US" altLang="ja-JP" dirty="0" smtClean="0"/>
          </a:p>
          <a:p>
            <a:r>
              <a:rPr kumimoji="1" lang="ja-JP" altLang="en-US" dirty="0" smtClean="0"/>
              <a:t>今後の講義、演習で実際の対応の流れについては体験してもらうプログラムであることを伝えます。</a:t>
            </a:r>
          </a:p>
          <a:p>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14</a:t>
            </a:fld>
            <a:endParaRPr kumimoji="1" lang="ja-JP" altLang="en-US"/>
          </a:p>
        </p:txBody>
      </p:sp>
    </p:spTree>
    <p:extLst>
      <p:ext uri="{BB962C8B-B14F-4D97-AF65-F5344CB8AC3E}">
        <p14:creationId xmlns:p14="http://schemas.microsoft.com/office/powerpoint/2010/main" val="3336313301"/>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単純に事後に市長申し立て等で後見制度を活用するという視点ではなく、経済的な搾取を始め、予防的に制度活用を進めるという視点も伝えます。</a:t>
            </a:r>
            <a:endParaRPr kumimoji="1" lang="en-US" altLang="ja-JP" dirty="0" smtClean="0"/>
          </a:p>
          <a:p>
            <a:r>
              <a:rPr kumimoji="1" lang="ja-JP" altLang="en-US" dirty="0" smtClean="0"/>
              <a:t>但し、本人不在での申し立てではなく、本人主体の申し立てに取り組む必要性も合わせて伝えます。</a:t>
            </a:r>
            <a:endParaRPr kumimoji="1" lang="en-US" altLang="ja-JP" dirty="0" smtClean="0"/>
          </a:p>
          <a:p>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15</a:t>
            </a:fld>
            <a:endParaRPr kumimoji="1" lang="ja-JP" altLang="en-US"/>
          </a:p>
        </p:txBody>
      </p:sp>
    </p:spTree>
    <p:extLst>
      <p:ext uri="{BB962C8B-B14F-4D97-AF65-F5344CB8AC3E}">
        <p14:creationId xmlns:p14="http://schemas.microsoft.com/office/powerpoint/2010/main" val="166730850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最高裁判所のデータを抜粋していますので、時間調整で、あとで目を通していただくか、少し説明するか</a:t>
            </a:r>
            <a:endParaRPr kumimoji="1" lang="en-US" altLang="ja-JP" dirty="0" smtClean="0"/>
          </a:p>
          <a:p>
            <a:r>
              <a:rPr kumimoji="1" lang="ja-JP" altLang="en-US" dirty="0" smtClean="0"/>
              <a:t>判断してください。</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16</a:t>
            </a:fld>
            <a:endParaRPr kumimoji="1" lang="ja-JP" altLang="en-US"/>
          </a:p>
        </p:txBody>
      </p:sp>
    </p:spTree>
    <p:extLst>
      <p:ext uri="{BB962C8B-B14F-4D97-AF65-F5344CB8AC3E}">
        <p14:creationId xmlns:p14="http://schemas.microsoft.com/office/powerpoint/2010/main" val="207626035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最高裁判所のデータを抜粋していますので、時間調整で、あとで目を通していただくか、少し説明するか</a:t>
            </a:r>
            <a:endParaRPr kumimoji="1" lang="en-US" altLang="ja-JP" dirty="0" smtClean="0"/>
          </a:p>
          <a:p>
            <a:r>
              <a:rPr kumimoji="1" lang="ja-JP" altLang="en-US" dirty="0" smtClean="0"/>
              <a:t>判断してください。</a:t>
            </a:r>
          </a:p>
          <a:p>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17</a:t>
            </a:fld>
            <a:endParaRPr kumimoji="1" lang="ja-JP" altLang="en-US"/>
          </a:p>
        </p:txBody>
      </p:sp>
    </p:spTree>
    <p:extLst>
      <p:ext uri="{BB962C8B-B14F-4D97-AF65-F5344CB8AC3E}">
        <p14:creationId xmlns:p14="http://schemas.microsoft.com/office/powerpoint/2010/main" val="412805920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時間調整で、あとで目を通していただくか、少し説明するか</a:t>
            </a:r>
            <a:endParaRPr kumimoji="1" lang="en-US" altLang="ja-JP" dirty="0" smtClean="0"/>
          </a:p>
          <a:p>
            <a:r>
              <a:rPr kumimoji="1" lang="ja-JP" altLang="en-US" dirty="0" smtClean="0"/>
              <a:t>判断してください。</a:t>
            </a:r>
          </a:p>
          <a:p>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18</a:t>
            </a:fld>
            <a:endParaRPr kumimoji="1" lang="ja-JP" altLang="en-US"/>
          </a:p>
        </p:txBody>
      </p:sp>
    </p:spTree>
    <p:extLst>
      <p:ext uri="{BB962C8B-B14F-4D97-AF65-F5344CB8AC3E}">
        <p14:creationId xmlns:p14="http://schemas.microsoft.com/office/powerpoint/2010/main" val="310910142"/>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時間調整で、あとで目を通していただくか、少し説明するか</a:t>
            </a:r>
            <a:endParaRPr kumimoji="1" lang="en-US" altLang="ja-JP" dirty="0" smtClean="0"/>
          </a:p>
          <a:p>
            <a:r>
              <a:rPr kumimoji="1" lang="ja-JP" altLang="en-US" dirty="0" smtClean="0"/>
              <a:t>判断してください。</a:t>
            </a:r>
          </a:p>
          <a:p>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19</a:t>
            </a:fld>
            <a:endParaRPr kumimoji="1" lang="ja-JP" altLang="en-US"/>
          </a:p>
        </p:txBody>
      </p:sp>
    </p:spTree>
    <p:extLst>
      <p:ext uri="{BB962C8B-B14F-4D97-AF65-F5344CB8AC3E}">
        <p14:creationId xmlns:p14="http://schemas.microsoft.com/office/powerpoint/2010/main" val="392953341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ここでは、講義のねらいを確認しますが、その前に</a:t>
            </a:r>
            <a:endParaRPr kumimoji="1" lang="en-US" altLang="ja-JP" dirty="0" smtClean="0"/>
          </a:p>
          <a:p>
            <a:r>
              <a:rPr kumimoji="1" lang="ja-JP" altLang="en-US" dirty="0" smtClean="0"/>
              <a:t>講義１の法律面において触れられたことは、ここでは覗きます。</a:t>
            </a:r>
            <a:endParaRPr kumimoji="1" lang="en-US" altLang="ja-JP" dirty="0" smtClean="0"/>
          </a:p>
          <a:p>
            <a:endParaRPr kumimoji="1" lang="en-US" altLang="ja-JP" dirty="0" smtClean="0"/>
          </a:p>
          <a:p>
            <a:r>
              <a:rPr kumimoji="1" lang="ja-JP" altLang="en-US" dirty="0" smtClean="0"/>
              <a:t>それでは今講義の狙いを４点確認します。</a:t>
            </a:r>
            <a:endParaRPr kumimoji="1" lang="en-US" altLang="ja-JP" dirty="0" smtClean="0"/>
          </a:p>
          <a:p>
            <a:r>
              <a:rPr kumimoji="1" lang="ja-JP" altLang="en-US" dirty="0" smtClean="0"/>
              <a:t>１点目、権利擁護の重要性を伝えるために、虐待対応の基本的な考え方を話します。</a:t>
            </a:r>
            <a:endParaRPr kumimoji="1" lang="en-US" altLang="ja-JP" dirty="0" smtClean="0"/>
          </a:p>
          <a:p>
            <a:r>
              <a:rPr kumimoji="1" lang="ja-JP" altLang="en-US" dirty="0" smtClean="0"/>
              <a:t>２点目、虐待対応の目指すべき方向は、未然防止となることを実現していくために、早期発見、早期対応の重要性を丁寧に伝えていきます。</a:t>
            </a:r>
            <a:endParaRPr kumimoji="1" lang="en-US" altLang="ja-JP" dirty="0" smtClean="0"/>
          </a:p>
          <a:p>
            <a:r>
              <a:rPr kumimoji="1" lang="ja-JP" altLang="en-US" dirty="0" smtClean="0"/>
              <a:t>３点目、都道府県、市町村における体制整備を、厚労省マニュアルをふまえて、説明をします。</a:t>
            </a:r>
            <a:endParaRPr kumimoji="1" lang="en-US" altLang="ja-JP" dirty="0" smtClean="0"/>
          </a:p>
          <a:p>
            <a:r>
              <a:rPr kumimoji="1" lang="ja-JP" altLang="en-US" dirty="0" smtClean="0"/>
              <a:t>内容については、講義１との重複、および後にある自治体の対応等の講義とのは事前に調整確認をしておくとよい。</a:t>
            </a:r>
            <a:endParaRPr kumimoji="1" lang="en-US" altLang="ja-JP" dirty="0" smtClean="0"/>
          </a:p>
          <a:p>
            <a:r>
              <a:rPr kumimoji="1" lang="ja-JP" altLang="en-US" dirty="0" smtClean="0"/>
              <a:t>４点目、最高裁の公表している制度活用の実態をふまえつつ、</a:t>
            </a:r>
            <a:endParaRPr kumimoji="1" lang="en-US" altLang="ja-JP" dirty="0" smtClean="0"/>
          </a:p>
          <a:p>
            <a:r>
              <a:rPr kumimoji="1" lang="ja-JP" altLang="en-US" dirty="0" smtClean="0"/>
              <a:t>単純に事後に市長申し立て等で後見制度を活用するという視点ではなく、経済的な搾取を始め、予防的に制度活用を進めるという視点も伝えます。</a:t>
            </a:r>
            <a:endParaRPr kumimoji="1" lang="en-US" altLang="ja-JP" dirty="0" smtClean="0"/>
          </a:p>
          <a:p>
            <a:r>
              <a:rPr kumimoji="1" lang="ja-JP" altLang="en-US" dirty="0" smtClean="0"/>
              <a:t>但し、本人不在での申し立てではなく、本人主体の申し立てに取り組む必要性も合わせて伝えます。</a:t>
            </a:r>
            <a:endParaRPr kumimoji="1" lang="en-US" altLang="ja-JP" dirty="0" smtClean="0"/>
          </a:p>
          <a:p>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2</a:t>
            </a:fld>
            <a:endParaRPr kumimoji="1" lang="ja-JP" altLang="en-US"/>
          </a:p>
        </p:txBody>
      </p:sp>
    </p:spTree>
    <p:extLst>
      <p:ext uri="{BB962C8B-B14F-4D97-AF65-F5344CB8AC3E}">
        <p14:creationId xmlns:p14="http://schemas.microsoft.com/office/powerpoint/2010/main" val="2547434565"/>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本資料　Ｐ４５９以降の参照があるが、地元の都道府県ならびに市町村の自立支援協議会は機能しているか、を</a:t>
            </a:r>
            <a:endParaRPr kumimoji="1" lang="en-US" altLang="ja-JP" dirty="0" smtClean="0"/>
          </a:p>
          <a:p>
            <a:r>
              <a:rPr kumimoji="1" lang="ja-JP" altLang="en-US" dirty="0" smtClean="0"/>
              <a:t>確認していただくよう伝えます。</a:t>
            </a:r>
            <a:endParaRPr kumimoji="1" lang="en-US" altLang="ja-JP" dirty="0" smtClean="0"/>
          </a:p>
          <a:p>
            <a:r>
              <a:rPr kumimoji="1" lang="ja-JP" altLang="en-US" dirty="0" smtClean="0"/>
              <a:t>実際の社会資源のネットワーク化、支援技術、研修の持ち方等、法人を超えて、地域ぐるみで、虐待防止を考える場にも</a:t>
            </a:r>
            <a:endParaRPr kumimoji="1" lang="en-US" altLang="ja-JP" dirty="0" smtClean="0"/>
          </a:p>
          <a:p>
            <a:r>
              <a:rPr kumimoji="1" lang="ja-JP" altLang="en-US" dirty="0" smtClean="0"/>
              <a:t>なることを伝えます。</a:t>
            </a:r>
            <a:endParaRPr kumimoji="1" lang="en-US" altLang="ja-JP" dirty="0" smtClean="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20</a:t>
            </a:fld>
            <a:endParaRPr kumimoji="1" lang="ja-JP" altLang="en-US"/>
          </a:p>
        </p:txBody>
      </p:sp>
    </p:spTree>
    <p:extLst>
      <p:ext uri="{BB962C8B-B14F-4D97-AF65-F5344CB8AC3E}">
        <p14:creationId xmlns:p14="http://schemas.microsoft.com/office/powerpoint/2010/main" val="1218292923"/>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ここでは、検証の必要性を伝えるとともに、</a:t>
            </a:r>
            <a:endParaRPr kumimoji="1" lang="en-US" altLang="ja-JP" dirty="0" smtClean="0"/>
          </a:p>
          <a:p>
            <a:r>
              <a:rPr kumimoji="1" lang="ja-JP" altLang="en-US" dirty="0" smtClean="0"/>
              <a:t>法人全体で言語化する必要性も伝えます。</a:t>
            </a:r>
            <a:endParaRPr kumimoji="1" lang="en-US" altLang="ja-JP" dirty="0" smtClean="0"/>
          </a:p>
          <a:p>
            <a:r>
              <a:rPr kumimoji="1" lang="ja-JP" altLang="en-US" dirty="0" smtClean="0"/>
              <a:t>現場の一人一人の支援スタッフが、所属する組織でなにが起きたのか、</a:t>
            </a:r>
            <a:endParaRPr kumimoji="1" lang="en-US" altLang="ja-JP" dirty="0" smtClean="0"/>
          </a:p>
          <a:p>
            <a:r>
              <a:rPr kumimoji="1" lang="ja-JP" altLang="en-US" dirty="0" smtClean="0"/>
              <a:t>なぜ起きたのかをきちんと認識することが、重要であることを伝えます。</a:t>
            </a:r>
            <a:endParaRPr kumimoji="1" lang="en-US" altLang="ja-JP" dirty="0" smtClean="0"/>
          </a:p>
          <a:p>
            <a:r>
              <a:rPr kumimoji="1" lang="ja-JP" altLang="en-US" dirty="0" smtClean="0"/>
              <a:t>それを踏まえなければ、再発防止プログラム、モニタリング等を消化し、</a:t>
            </a:r>
            <a:endParaRPr kumimoji="1" lang="en-US" altLang="ja-JP" dirty="0" smtClean="0"/>
          </a:p>
          <a:p>
            <a:r>
              <a:rPr kumimoji="1" lang="ja-JP" altLang="en-US" dirty="0" smtClean="0"/>
              <a:t>改善に向けることは難しいことも伝えます。</a:t>
            </a:r>
            <a:endParaRPr kumimoji="1" lang="en-US" altLang="ja-JP" dirty="0" smtClean="0"/>
          </a:p>
          <a:p>
            <a:endParaRPr kumimoji="1" lang="en-US" altLang="ja-JP" dirty="0" smtClean="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21</a:t>
            </a:fld>
            <a:endParaRPr kumimoji="1" lang="ja-JP" altLang="en-US"/>
          </a:p>
        </p:txBody>
      </p:sp>
    </p:spTree>
    <p:extLst>
      <p:ext uri="{BB962C8B-B14F-4D97-AF65-F5344CB8AC3E}">
        <p14:creationId xmlns:p14="http://schemas.microsoft.com/office/powerpoint/2010/main" val="2040353996"/>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22</a:t>
            </a:fld>
            <a:endParaRPr kumimoji="1" lang="ja-JP" altLang="en-US"/>
          </a:p>
        </p:txBody>
      </p:sp>
    </p:spTree>
    <p:extLst>
      <p:ext uri="{BB962C8B-B14F-4D97-AF65-F5344CB8AC3E}">
        <p14:creationId xmlns:p14="http://schemas.microsoft.com/office/powerpoint/2010/main" val="33042004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権利擁護の重要性を伝えていきます。</a:t>
            </a:r>
            <a:endParaRPr kumimoji="1" lang="en-US" altLang="ja-JP" dirty="0" smtClean="0"/>
          </a:p>
          <a:p>
            <a:r>
              <a:rPr kumimoji="1" lang="ja-JP" altLang="en-US" dirty="0" smtClean="0"/>
              <a:t>ＰＰは養護者による虐待について触れていますが、従事者等による虐待、使用者による虐待においても</a:t>
            </a:r>
            <a:endParaRPr kumimoji="1" lang="en-US" altLang="ja-JP" dirty="0" smtClean="0"/>
          </a:p>
          <a:p>
            <a:r>
              <a:rPr kumimoji="1" lang="ja-JP" altLang="en-US" dirty="0" smtClean="0"/>
              <a:t>原則の考え方については、同様であることを伝えます。</a:t>
            </a:r>
            <a:endParaRPr kumimoji="1" lang="en-US" altLang="ja-JP" dirty="0" smtClean="0"/>
          </a:p>
          <a:p>
            <a:r>
              <a:rPr kumimoji="1" lang="ja-JP" altLang="en-US" dirty="0" smtClean="0"/>
              <a:t>虐待が起こっているということは、日常にあってはならないということも合わせて伝えます。</a:t>
            </a:r>
            <a:endParaRPr kumimoji="1" lang="en-US" altLang="ja-JP" dirty="0" smtClean="0"/>
          </a:p>
          <a:p>
            <a:r>
              <a:rPr kumimoji="1" lang="ja-JP" altLang="en-US" dirty="0" smtClean="0"/>
              <a:t>虐待は非日常の状況である、つまりは一刻も早く終わらせることが必要と強調し、伝えます。</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3</a:t>
            </a:fld>
            <a:endParaRPr kumimoji="1" lang="ja-JP" altLang="en-US"/>
          </a:p>
        </p:txBody>
      </p:sp>
    </p:spTree>
    <p:extLst>
      <p:ext uri="{BB962C8B-B14F-4D97-AF65-F5344CB8AC3E}">
        <p14:creationId xmlns:p14="http://schemas.microsoft.com/office/powerpoint/2010/main" val="64198733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ここでは、事実に着目することの重要性を伝えます。</a:t>
            </a:r>
            <a:endParaRPr kumimoji="1" lang="en-US" altLang="ja-JP" dirty="0" smtClean="0"/>
          </a:p>
          <a:p>
            <a:r>
              <a:rPr kumimoji="1" lang="ja-JP" altLang="en-US" dirty="0" smtClean="0"/>
              <a:t>特に、従事者等における虐待では、地域性、法人と行政との関係性等について配慮が必要な場面は</a:t>
            </a:r>
            <a:endParaRPr kumimoji="1" lang="en-US" altLang="ja-JP" dirty="0" smtClean="0"/>
          </a:p>
          <a:p>
            <a:r>
              <a:rPr kumimoji="1" lang="ja-JP" altLang="en-US" dirty="0" smtClean="0"/>
              <a:t>想定されるが、時には、小規模な市町村などは、都道府県等との連携を図りながら、事実確認を行うこともあり得ると伝えます。</a:t>
            </a:r>
            <a:endParaRPr kumimoji="1" lang="en-US" altLang="ja-JP" dirty="0" smtClean="0"/>
          </a:p>
          <a:p>
            <a:r>
              <a:rPr kumimoji="1" lang="ja-JP" altLang="en-US" dirty="0" smtClean="0"/>
              <a:t>安易に電話で済ませたり、本人と面接することを避けることのないよう、事実確認を行う際の留意点を、地元の事例等も</a:t>
            </a:r>
            <a:endParaRPr kumimoji="1" lang="en-US" altLang="ja-JP" dirty="0" smtClean="0"/>
          </a:p>
          <a:p>
            <a:r>
              <a:rPr kumimoji="1" lang="ja-JP" altLang="en-US" dirty="0" smtClean="0"/>
              <a:t>交えながら、伝えて下さい。</a:t>
            </a:r>
            <a:endParaRPr kumimoji="1" lang="en-US" altLang="ja-JP" dirty="0" smtClean="0"/>
          </a:p>
          <a:p>
            <a:r>
              <a:rPr kumimoji="1" lang="ja-JP" altLang="en-US" dirty="0" smtClean="0"/>
              <a:t>また、判断は担当者個人等で決して行わない、組織で行うことを強く伝えます。</a:t>
            </a:r>
            <a:endParaRPr kumimoji="1" lang="en-US" altLang="ja-JP" dirty="0" smtClean="0"/>
          </a:p>
          <a:p>
            <a:r>
              <a:rPr kumimoji="1" lang="ja-JP" altLang="en-US" dirty="0" smtClean="0"/>
              <a:t>判断した内容に関して、養護者や法人等が納得せず、判断に関する情報を求めるという事例も実際にあることを伝え、</a:t>
            </a:r>
            <a:endParaRPr kumimoji="1" lang="en-US" altLang="ja-JP" dirty="0" smtClean="0"/>
          </a:p>
          <a:p>
            <a:r>
              <a:rPr kumimoji="1" lang="ja-JP" altLang="en-US" dirty="0" smtClean="0"/>
              <a:t>組織的判断の必要性、判断に関する記録の整備が本人の保護とともに、行政側が安心して対応できることになると</a:t>
            </a:r>
            <a:endParaRPr kumimoji="1" lang="en-US" altLang="ja-JP" dirty="0" smtClean="0"/>
          </a:p>
          <a:p>
            <a:r>
              <a:rPr kumimoji="1" lang="ja-JP" altLang="en-US" dirty="0" smtClean="0"/>
              <a:t>伝えます。</a:t>
            </a:r>
            <a:endParaRPr kumimoji="1" lang="en-US" altLang="ja-JP" dirty="0" smtClean="0"/>
          </a:p>
          <a:p>
            <a:endParaRPr kumimoji="1" lang="en-US" altLang="ja-JP" dirty="0" smtClean="0"/>
          </a:p>
          <a:p>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4</a:t>
            </a:fld>
            <a:endParaRPr kumimoji="1" lang="ja-JP" altLang="en-US"/>
          </a:p>
        </p:txBody>
      </p:sp>
    </p:spTree>
    <p:extLst>
      <p:ext uri="{BB962C8B-B14F-4D97-AF65-F5344CB8AC3E}">
        <p14:creationId xmlns:p14="http://schemas.microsoft.com/office/powerpoint/2010/main" val="131441805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地元や講師の把握している事例があれば、紹介しながら、どのような場合に、</a:t>
            </a:r>
            <a:endParaRPr kumimoji="1" lang="en-US" altLang="ja-JP" dirty="0" smtClean="0"/>
          </a:p>
          <a:p>
            <a:r>
              <a:rPr kumimoji="1" lang="ja-JP" altLang="en-US" dirty="0" smtClean="0"/>
              <a:t>躊躇しやすいかを伝え、しかし介入の機会を逃した場合のリスクについても触れていきます。</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5</a:t>
            </a:fld>
            <a:endParaRPr kumimoji="1" lang="ja-JP" altLang="en-US"/>
          </a:p>
        </p:txBody>
      </p:sp>
    </p:spTree>
    <p:extLst>
      <p:ext uri="{BB962C8B-B14F-4D97-AF65-F5344CB8AC3E}">
        <p14:creationId xmlns:p14="http://schemas.microsoft.com/office/powerpoint/2010/main" val="140628096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ここでは、日常的な支援と、虐待対応とが連動していることを伝えます。</a:t>
            </a:r>
            <a:endParaRPr kumimoji="1" lang="en-US" altLang="ja-JP" dirty="0" smtClean="0"/>
          </a:p>
          <a:p>
            <a:r>
              <a:rPr kumimoji="1" lang="ja-JP" altLang="en-US" dirty="0" smtClean="0"/>
              <a:t>仮に、虐待対応が終結しても、必要に応じ、日常的な支援は継続し、本人の自立支援を</a:t>
            </a:r>
            <a:endParaRPr kumimoji="1" lang="en-US" altLang="ja-JP" dirty="0" smtClean="0"/>
          </a:p>
          <a:p>
            <a:r>
              <a:rPr kumimoji="1" lang="ja-JP" altLang="en-US" dirty="0" smtClean="0"/>
              <a:t>目指すことに変わりないことを伝えます。</a:t>
            </a:r>
            <a:endParaRPr kumimoji="1" lang="en-US" altLang="ja-JP" dirty="0" smtClean="0"/>
          </a:p>
          <a:p>
            <a:r>
              <a:rPr kumimoji="1" lang="ja-JP" altLang="en-US" dirty="0" smtClean="0"/>
              <a:t>特に、すでに支援を受けている場合は、支援者側が誤解し、虐待通報し、</a:t>
            </a:r>
            <a:endParaRPr kumimoji="1" lang="en-US" altLang="ja-JP" dirty="0" smtClean="0"/>
          </a:p>
          <a:p>
            <a:r>
              <a:rPr kumimoji="1" lang="ja-JP" altLang="en-US" dirty="0" smtClean="0"/>
              <a:t>対応が始まると、日常的な支援が切り離され、終わってしまうと思いこんでいる場合が</a:t>
            </a:r>
            <a:endParaRPr kumimoji="1" lang="en-US" altLang="ja-JP" dirty="0" smtClean="0"/>
          </a:p>
          <a:p>
            <a:r>
              <a:rPr kumimoji="1" lang="ja-JP" altLang="en-US" dirty="0" smtClean="0"/>
              <a:t>散見されることも合わせて伝えます。</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6</a:t>
            </a:fld>
            <a:endParaRPr kumimoji="1" lang="ja-JP" altLang="en-US"/>
          </a:p>
        </p:txBody>
      </p:sp>
    </p:spTree>
    <p:extLst>
      <p:ext uri="{BB962C8B-B14F-4D97-AF65-F5344CB8AC3E}">
        <p14:creationId xmlns:p14="http://schemas.microsoft.com/office/powerpoint/2010/main" val="110629695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ここでは、虐待防止法における養護者支援の考え方を再確認します。</a:t>
            </a:r>
            <a:endParaRPr kumimoji="1" lang="en-US" altLang="ja-JP" dirty="0" smtClean="0"/>
          </a:p>
          <a:p>
            <a:r>
              <a:rPr kumimoji="1" lang="ja-JP" altLang="en-US" dirty="0" smtClean="0"/>
              <a:t>あくまで、虐待の解消、防止に向けた養護者への支援であり、養護者への様々な対応を行うこととは区別する必要を伝えます。</a:t>
            </a:r>
            <a:endParaRPr kumimoji="1" lang="en-US" altLang="ja-JP" dirty="0" smtClean="0"/>
          </a:p>
          <a:p>
            <a:r>
              <a:rPr kumimoji="1" lang="ja-JP" altLang="en-US" dirty="0" smtClean="0"/>
              <a:t>そのためには、なぜ、その家庭で虐待が起こったのかの要因分析を行う必要があることも合わせて伝えます。</a:t>
            </a:r>
            <a:endParaRPr kumimoji="1" lang="en-US" altLang="ja-JP" dirty="0" smtClean="0"/>
          </a:p>
          <a:p>
            <a:r>
              <a:rPr kumimoji="1" lang="ja-JP" altLang="en-US" dirty="0" smtClean="0"/>
              <a:t>また、精神的に孤立してしまう養護者もあることから、本人との理解関係を意識した対応をする必要性も伝えます。</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7</a:t>
            </a:fld>
            <a:endParaRPr kumimoji="1" lang="ja-JP" altLang="en-US"/>
          </a:p>
        </p:txBody>
      </p:sp>
    </p:spTree>
    <p:extLst>
      <p:ext uri="{BB962C8B-B14F-4D97-AF65-F5344CB8AC3E}">
        <p14:creationId xmlns:p14="http://schemas.microsoft.com/office/powerpoint/2010/main" val="291071553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本来、早期に気づき、発見する立場でもある従事者等の人達でも、知識がなければ、気づくことはできないということを</a:t>
            </a:r>
            <a:endParaRPr kumimoji="1" lang="en-US" altLang="ja-JP" dirty="0" smtClean="0"/>
          </a:p>
          <a:p>
            <a:r>
              <a:rPr kumimoji="1" lang="ja-JP" altLang="en-US" dirty="0" smtClean="0"/>
              <a:t>伝えます。</a:t>
            </a:r>
            <a:endParaRPr kumimoji="1" lang="en-US" altLang="ja-JP" dirty="0" smtClean="0"/>
          </a:p>
          <a:p>
            <a:r>
              <a:rPr kumimoji="1" lang="ja-JP" altLang="en-US" dirty="0" smtClean="0"/>
              <a:t>現場の実情から、人材確保が難しい、まして資格者の確保はさらに厳しい状況下では、研修をすることも</a:t>
            </a:r>
            <a:endParaRPr kumimoji="1" lang="en-US" altLang="ja-JP" dirty="0" smtClean="0"/>
          </a:p>
          <a:p>
            <a:r>
              <a:rPr kumimoji="1" lang="ja-JP" altLang="en-US" dirty="0" smtClean="0"/>
              <a:t>難しいと考えている法人もあるが、行政の責任として、全ての法人が、全ての雇用条件関係なく、また</a:t>
            </a:r>
            <a:endParaRPr kumimoji="1" lang="en-US" altLang="ja-JP" dirty="0" smtClean="0"/>
          </a:p>
          <a:p>
            <a:r>
              <a:rPr kumimoji="1" lang="ja-JP" altLang="en-US" dirty="0" smtClean="0"/>
              <a:t>送迎時の虐待や電話応対等の観点からも直接支援する従事者に限定せずに、その知識等を伝える必要があることを伝えます。</a:t>
            </a:r>
            <a:endParaRPr kumimoji="1" lang="en-US" altLang="ja-JP" dirty="0" smtClean="0"/>
          </a:p>
          <a:p>
            <a:r>
              <a:rPr kumimoji="1" lang="ja-JP" altLang="en-US" dirty="0" smtClean="0"/>
              <a:t>最終的には、地域住民への働きかけも同様であることを伝えます。</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8</a:t>
            </a:fld>
            <a:endParaRPr kumimoji="1" lang="ja-JP" altLang="en-US"/>
          </a:p>
        </p:txBody>
      </p:sp>
    </p:spTree>
    <p:extLst>
      <p:ext uri="{BB962C8B-B14F-4D97-AF65-F5344CB8AC3E}">
        <p14:creationId xmlns:p14="http://schemas.microsoft.com/office/powerpoint/2010/main" val="119238804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直接通報という形で情報が入るとは限らない現状では、相談も通報の可能性という意識が重要であることを伝えます。</a:t>
            </a:r>
            <a:endParaRPr kumimoji="1" lang="en-US" altLang="ja-JP" dirty="0" smtClean="0"/>
          </a:p>
          <a:p>
            <a:r>
              <a:rPr kumimoji="1" lang="ja-JP" altLang="en-US" dirty="0" smtClean="0"/>
              <a:t>そのうえで、早期の対応が無駄になったという意識をあらため、早期に対応したので、虐待ではなかった、早期に関与できた等の</a:t>
            </a:r>
            <a:endParaRPr kumimoji="1" lang="en-US" altLang="ja-JP" dirty="0" smtClean="0"/>
          </a:p>
          <a:p>
            <a:r>
              <a:rPr kumimoji="1" lang="ja-JP" altLang="en-US" dirty="0" smtClean="0"/>
              <a:t>考え方で対応していくことが、例え、虐待認定した事案でもその終結の可能性が多様となることも伝えます。</a:t>
            </a:r>
            <a:endParaRPr kumimoji="1" lang="ja-JP" altLang="en-US" dirty="0"/>
          </a:p>
        </p:txBody>
      </p:sp>
      <p:sp>
        <p:nvSpPr>
          <p:cNvPr id="4" name="スライド番号プレースホルダー 3"/>
          <p:cNvSpPr>
            <a:spLocks noGrp="1"/>
          </p:cNvSpPr>
          <p:nvPr>
            <p:ph type="sldNum" sz="quarter" idx="10"/>
          </p:nvPr>
        </p:nvSpPr>
        <p:spPr/>
        <p:txBody>
          <a:bodyPr/>
          <a:lstStyle/>
          <a:p>
            <a:fld id="{CDCFE0D7-F09B-42B7-952A-01E55465314A}" type="slidenum">
              <a:rPr kumimoji="1" lang="ja-JP" altLang="en-US" smtClean="0"/>
              <a:t>9</a:t>
            </a:fld>
            <a:endParaRPr kumimoji="1" lang="ja-JP" altLang="en-US"/>
          </a:p>
        </p:txBody>
      </p:sp>
    </p:spTree>
    <p:extLst>
      <p:ext uri="{BB962C8B-B14F-4D97-AF65-F5344CB8AC3E}">
        <p14:creationId xmlns:p14="http://schemas.microsoft.com/office/powerpoint/2010/main" val="275629582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40468856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394147159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242722026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821331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2004347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179192508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36555311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381724384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88932470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8890762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4CC598A-C58F-454D-904D-669701B58211}" type="datetimeFigureOut">
              <a:rPr kumimoji="1" lang="ja-JP" altLang="en-US" smtClean="0"/>
              <a:t>2014/10/8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31593350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4CC598A-C58F-454D-904D-669701B58211}" type="datetimeFigureOut">
              <a:rPr kumimoji="1" lang="ja-JP" altLang="en-US" smtClean="0"/>
              <a:t>2014/10/8</a:t>
            </a:fld>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1945799-E990-4DCD-8460-C8BE77EA9697}" type="slidenum">
              <a:rPr kumimoji="1" lang="ja-JP" altLang="en-US" smtClean="0"/>
              <a:t>‹#›</a:t>
            </a:fld>
            <a:endParaRPr kumimoji="1" lang="ja-JP" altLang="en-US"/>
          </a:p>
        </p:txBody>
      </p:sp>
    </p:spTree>
    <p:extLst>
      <p:ext uri="{BB962C8B-B14F-4D97-AF65-F5344CB8AC3E}">
        <p14:creationId xmlns:p14="http://schemas.microsoft.com/office/powerpoint/2010/main" val="138506244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3568" y="2204864"/>
            <a:ext cx="7772400" cy="1470025"/>
          </a:xfrm>
        </p:spPr>
        <p:txBody>
          <a:bodyPr>
            <a:normAutofit/>
          </a:bodyPr>
          <a:lstStyle/>
          <a:p>
            <a:r>
              <a:rPr lang="ja-JP" altLang="en-US" dirty="0" smtClean="0"/>
              <a:t>障害者虐待防止と権利擁護</a:t>
            </a:r>
            <a:endParaRPr kumimoji="1" lang="ja-JP" altLang="en-US" dirty="0"/>
          </a:p>
        </p:txBody>
      </p:sp>
      <p:sp>
        <p:nvSpPr>
          <p:cNvPr id="3" name="サブタイトル 2"/>
          <p:cNvSpPr>
            <a:spLocks noGrp="1"/>
          </p:cNvSpPr>
          <p:nvPr>
            <p:ph type="subTitle" idx="1"/>
          </p:nvPr>
        </p:nvSpPr>
        <p:spPr>
          <a:xfrm>
            <a:off x="1371600" y="4941168"/>
            <a:ext cx="6400800" cy="1080120"/>
          </a:xfrm>
        </p:spPr>
        <p:txBody>
          <a:bodyPr>
            <a:noAutofit/>
          </a:bodyPr>
          <a:lstStyle/>
          <a:p>
            <a:r>
              <a:rPr lang="ja-JP" altLang="en-US" sz="2000" dirty="0" smtClean="0"/>
              <a:t>公益社団法人日本社会福祉士会</a:t>
            </a:r>
            <a:endParaRPr lang="en-US" altLang="ja-JP" sz="2000" dirty="0" smtClean="0"/>
          </a:p>
          <a:p>
            <a:r>
              <a:rPr kumimoji="1" lang="ja-JP" altLang="en-US" sz="2000" dirty="0"/>
              <a:t>平成</a:t>
            </a:r>
            <a:r>
              <a:rPr kumimoji="1" lang="en-US" altLang="ja-JP" sz="2000" dirty="0"/>
              <a:t>26</a:t>
            </a:r>
            <a:r>
              <a:rPr kumimoji="1" lang="ja-JP" altLang="en-US" sz="2000" dirty="0" smtClean="0"/>
              <a:t>年度</a:t>
            </a:r>
            <a:r>
              <a:rPr kumimoji="1" lang="ja-JP" altLang="en-US" sz="2000" dirty="0"/>
              <a:t>障害者虐待</a:t>
            </a:r>
            <a:r>
              <a:rPr kumimoji="1" lang="ja-JP" altLang="en-US" sz="2000" dirty="0" smtClean="0"/>
              <a:t>防止</a:t>
            </a:r>
            <a:r>
              <a:rPr kumimoji="1" lang="ja-JP" altLang="en-US" sz="2000" dirty="0"/>
              <a:t>・権利</a:t>
            </a:r>
            <a:r>
              <a:rPr kumimoji="1" lang="ja-JP" altLang="en-US" sz="2000" dirty="0" smtClean="0"/>
              <a:t>擁護</a:t>
            </a:r>
            <a:r>
              <a:rPr kumimoji="1" lang="ja-JP" altLang="en-US" sz="2000" dirty="0"/>
              <a:t>指導者養成</a:t>
            </a:r>
            <a:r>
              <a:rPr kumimoji="1" lang="ja-JP" altLang="en-US" sz="2000" dirty="0" smtClean="0"/>
              <a:t>研修検討委員会</a:t>
            </a:r>
            <a:endParaRPr kumimoji="1" lang="en-US" altLang="ja-JP" sz="2000" dirty="0" smtClean="0"/>
          </a:p>
        </p:txBody>
      </p:sp>
    </p:spTree>
    <p:extLst>
      <p:ext uri="{BB962C8B-B14F-4D97-AF65-F5344CB8AC3E}">
        <p14:creationId xmlns:p14="http://schemas.microsoft.com/office/powerpoint/2010/main" val="360130738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２次被害を防ぐ</a:t>
            </a:r>
            <a:endParaRPr kumimoji="1" lang="ja-JP" altLang="en-US" dirty="0"/>
          </a:p>
        </p:txBody>
      </p:sp>
      <p:sp>
        <p:nvSpPr>
          <p:cNvPr id="3" name="コンテンツ プレースホルダー 2"/>
          <p:cNvSpPr>
            <a:spLocks noGrp="1"/>
          </p:cNvSpPr>
          <p:nvPr>
            <p:ph idx="1"/>
          </p:nvPr>
        </p:nvSpPr>
        <p:spPr/>
        <p:txBody>
          <a:bodyPr>
            <a:normAutofit lnSpcReduction="10000"/>
          </a:bodyPr>
          <a:lstStyle/>
          <a:p>
            <a:pPr marL="0" indent="0">
              <a:buNone/>
            </a:pPr>
            <a:r>
              <a:rPr kumimoji="1" lang="ja-JP" altLang="en-US" dirty="0" smtClean="0"/>
              <a:t>＊「かもしれない」を認識したのに、</a:t>
            </a:r>
            <a:endParaRPr kumimoji="1" lang="en-US" altLang="ja-JP" dirty="0" smtClean="0"/>
          </a:p>
          <a:p>
            <a:pPr marL="0" indent="0">
              <a:buNone/>
            </a:pPr>
            <a:r>
              <a:rPr kumimoji="1" lang="ja-JP" altLang="en-US" dirty="0" smtClean="0"/>
              <a:t>　　　　　　　　　　　　　　　「通報」しない、ためらう</a:t>
            </a:r>
            <a:endParaRPr kumimoji="1" lang="en-US" altLang="ja-JP" dirty="0" smtClean="0"/>
          </a:p>
          <a:p>
            <a:pPr marL="0" indent="0">
              <a:buNone/>
            </a:pPr>
            <a:r>
              <a:rPr lang="ja-JP" altLang="en-US" dirty="0" smtClean="0"/>
              <a:t>⇒「これくらい、どこでもやっている・・・・・」</a:t>
            </a:r>
            <a:endParaRPr lang="en-US" altLang="ja-JP" dirty="0" smtClean="0"/>
          </a:p>
          <a:p>
            <a:pPr marL="0" indent="0">
              <a:buNone/>
            </a:pPr>
            <a:r>
              <a:rPr kumimoji="1" lang="ja-JP" altLang="en-US" dirty="0" smtClean="0"/>
              <a:t>⇒「今、言えば通報者が、わかってしまう」</a:t>
            </a:r>
            <a:endParaRPr kumimoji="1" lang="en-US" altLang="ja-JP" dirty="0" smtClean="0"/>
          </a:p>
          <a:p>
            <a:pPr marL="0" indent="0">
              <a:buNone/>
            </a:pPr>
            <a:r>
              <a:rPr lang="ja-JP" altLang="en-US" dirty="0" smtClean="0"/>
              <a:t>⇒「ようやく、仕事につけたのに・・・・・」</a:t>
            </a:r>
            <a:endParaRPr lang="en-US" altLang="ja-JP" dirty="0" smtClean="0"/>
          </a:p>
          <a:p>
            <a:pPr marL="0" indent="0">
              <a:buNone/>
            </a:pPr>
            <a:r>
              <a:rPr kumimoji="1" lang="ja-JP" altLang="en-US" dirty="0" smtClean="0"/>
              <a:t>⇒「本人はなかなか大変な人だから、家族も大</a:t>
            </a:r>
            <a:endParaRPr kumimoji="1" lang="en-US" altLang="ja-JP" dirty="0" smtClean="0"/>
          </a:p>
          <a:p>
            <a:pPr marL="0" indent="0">
              <a:buNone/>
            </a:pPr>
            <a:r>
              <a:rPr kumimoji="1" lang="ja-JP" altLang="en-US" dirty="0" smtClean="0"/>
              <a:t>　　変・・・しかたがない」</a:t>
            </a:r>
            <a:endParaRPr kumimoji="1" lang="en-US" altLang="ja-JP" dirty="0" smtClean="0"/>
          </a:p>
          <a:p>
            <a:pPr marL="0" indent="0">
              <a:buNone/>
            </a:pPr>
            <a:r>
              <a:rPr lang="en-US" altLang="ja-JP" dirty="0" smtClean="0"/>
              <a:t>【</a:t>
            </a:r>
            <a:r>
              <a:rPr lang="ja-JP" altLang="en-US" dirty="0" smtClean="0"/>
              <a:t>２次加害者に私達はなるのか</a:t>
            </a:r>
            <a:r>
              <a:rPr lang="en-US" altLang="ja-JP" dirty="0" smtClean="0"/>
              <a:t>】</a:t>
            </a:r>
            <a:endParaRPr kumimoji="1" lang="en-US" altLang="ja-JP" dirty="0" smtClean="0"/>
          </a:p>
          <a:p>
            <a:pPr marL="0" indent="0">
              <a:buNone/>
            </a:pPr>
            <a:endParaRPr kumimoji="1" lang="en-US" altLang="ja-JP" dirty="0" smtClean="0"/>
          </a:p>
          <a:p>
            <a:pPr marL="0" indent="0">
              <a:buNone/>
            </a:pPr>
            <a:endParaRPr kumimoji="1" lang="ja-JP" altLang="en-US" dirty="0"/>
          </a:p>
        </p:txBody>
      </p:sp>
    </p:spTree>
    <p:extLst>
      <p:ext uri="{BB962C8B-B14F-4D97-AF65-F5344CB8AC3E}">
        <p14:creationId xmlns:p14="http://schemas.microsoft.com/office/powerpoint/2010/main" val="268280513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自分自身は大丈夫だろうか</a:t>
            </a:r>
            <a:endParaRPr kumimoji="1" lang="ja-JP" altLang="en-US" dirty="0"/>
          </a:p>
        </p:txBody>
      </p:sp>
      <p:sp>
        <p:nvSpPr>
          <p:cNvPr id="3" name="コンテンツ プレースホルダー 2"/>
          <p:cNvSpPr>
            <a:spLocks noGrp="1"/>
          </p:cNvSpPr>
          <p:nvPr>
            <p:ph idx="1"/>
          </p:nvPr>
        </p:nvSpPr>
        <p:spPr/>
        <p:txBody>
          <a:bodyPr>
            <a:normAutofit lnSpcReduction="10000"/>
          </a:bodyPr>
          <a:lstStyle/>
          <a:p>
            <a:pPr marL="0" indent="0">
              <a:buNone/>
            </a:pPr>
            <a:r>
              <a:rPr kumimoji="1" lang="ja-JP" altLang="en-US" dirty="0" smtClean="0"/>
              <a:t>＊自分自身が行っている支援は</a:t>
            </a:r>
            <a:endParaRPr kumimoji="1" lang="en-US" altLang="ja-JP" dirty="0" smtClean="0"/>
          </a:p>
          <a:p>
            <a:pPr marL="0" indent="0">
              <a:buNone/>
            </a:pPr>
            <a:r>
              <a:rPr lang="ja-JP" altLang="en-US" dirty="0"/>
              <a:t>　</a:t>
            </a:r>
            <a:r>
              <a:rPr lang="ja-JP" altLang="en-US" dirty="0" smtClean="0"/>
              <a:t>　　　　　　　　　　　　　　　　　</a:t>
            </a:r>
            <a:r>
              <a:rPr kumimoji="1" lang="ja-JP" altLang="en-US" dirty="0" smtClean="0"/>
              <a:t>大丈夫だろうか？</a:t>
            </a:r>
            <a:endParaRPr kumimoji="1" lang="en-US" altLang="ja-JP" dirty="0" smtClean="0"/>
          </a:p>
          <a:p>
            <a:pPr marL="0" indent="0">
              <a:buNone/>
            </a:pPr>
            <a:r>
              <a:rPr lang="ja-JP" altLang="en-US" dirty="0" smtClean="0"/>
              <a:t>＊周囲（同僚、先輩、後輩、上司・・・・）の</a:t>
            </a:r>
            <a:endParaRPr lang="en-US" altLang="ja-JP" dirty="0" smtClean="0"/>
          </a:p>
          <a:p>
            <a:pPr marL="0" indent="0">
              <a:buNone/>
            </a:pPr>
            <a:r>
              <a:rPr kumimoji="1" lang="ja-JP" altLang="en-US" dirty="0"/>
              <a:t>　</a:t>
            </a:r>
            <a:r>
              <a:rPr lang="ja-JP" altLang="en-US" dirty="0"/>
              <a:t>行って</a:t>
            </a:r>
            <a:r>
              <a:rPr lang="ja-JP" altLang="en-US" dirty="0" smtClean="0"/>
              <a:t>いる支援は大丈夫だろうか？</a:t>
            </a:r>
            <a:endParaRPr lang="en-US" altLang="ja-JP" dirty="0" smtClean="0"/>
          </a:p>
          <a:p>
            <a:pPr marL="0" indent="0">
              <a:buNone/>
            </a:pPr>
            <a:r>
              <a:rPr lang="ja-JP" altLang="en-US" dirty="0" smtClean="0"/>
              <a:t>⇒お互いに声をかけられる関係、環境を。</a:t>
            </a:r>
            <a:endParaRPr lang="en-US" altLang="ja-JP" dirty="0" smtClean="0"/>
          </a:p>
          <a:p>
            <a:pPr marL="0" indent="0">
              <a:buNone/>
            </a:pPr>
            <a:r>
              <a:rPr kumimoji="1" lang="ja-JP" altLang="en-US" dirty="0" smtClean="0"/>
              <a:t>・職場環境　＊ひやりはっと、事故報告</a:t>
            </a:r>
            <a:endParaRPr kumimoji="1" lang="en-US" altLang="ja-JP" dirty="0" smtClean="0"/>
          </a:p>
          <a:p>
            <a:pPr marL="0" indent="0">
              <a:buNone/>
            </a:pPr>
            <a:r>
              <a:rPr kumimoji="1" lang="ja-JP" altLang="en-US" dirty="0" smtClean="0"/>
              <a:t>・ネットワークの構築</a:t>
            </a:r>
            <a:endParaRPr kumimoji="1" lang="en-US" altLang="ja-JP" dirty="0" smtClean="0"/>
          </a:p>
          <a:p>
            <a:pPr marL="0" indent="0">
              <a:buNone/>
            </a:pPr>
            <a:r>
              <a:rPr lang="ja-JP" altLang="en-US" dirty="0" smtClean="0"/>
              <a:t>・地域ぐるみ</a:t>
            </a:r>
            <a:endParaRPr kumimoji="1" lang="ja-JP" altLang="en-US" dirty="0"/>
          </a:p>
        </p:txBody>
      </p:sp>
    </p:spTree>
    <p:extLst>
      <p:ext uri="{BB962C8B-B14F-4D97-AF65-F5344CB8AC3E}">
        <p14:creationId xmlns:p14="http://schemas.microsoft.com/office/powerpoint/2010/main" val="162592696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kumimoji="1" lang="ja-JP" altLang="en-US" dirty="0" smtClean="0"/>
              <a:t>３．都道府県、市町村における</a:t>
            </a:r>
            <a:r>
              <a:rPr kumimoji="1" lang="en-US" altLang="ja-JP" dirty="0" smtClean="0"/>
              <a:t/>
            </a:r>
            <a:br>
              <a:rPr kumimoji="1" lang="en-US" altLang="ja-JP" dirty="0" smtClean="0"/>
            </a:br>
            <a:r>
              <a:rPr kumimoji="1" lang="ja-JP" altLang="en-US" dirty="0" smtClean="0"/>
              <a:t>体制整備</a:t>
            </a:r>
            <a:endParaRPr kumimoji="1" lang="ja-JP" altLang="en-US" dirty="0"/>
          </a:p>
        </p:txBody>
      </p:sp>
      <p:sp>
        <p:nvSpPr>
          <p:cNvPr id="3" name="コンテンツ プレースホルダー 2"/>
          <p:cNvSpPr>
            <a:spLocks noGrp="1"/>
          </p:cNvSpPr>
          <p:nvPr>
            <p:ph idx="1"/>
          </p:nvPr>
        </p:nvSpPr>
        <p:spPr/>
        <p:txBody>
          <a:bodyPr>
            <a:noAutofit/>
          </a:bodyPr>
          <a:lstStyle/>
          <a:p>
            <a:pPr marL="0" indent="0">
              <a:buNone/>
            </a:pPr>
            <a:r>
              <a:rPr kumimoji="1" lang="ja-JP" altLang="en-US" sz="2800" dirty="0" smtClean="0"/>
              <a:t>・「早期発見」を、地域のなかで、</a:t>
            </a:r>
            <a:endParaRPr kumimoji="1" lang="en-US" altLang="ja-JP" sz="2800" dirty="0" smtClean="0"/>
          </a:p>
          <a:p>
            <a:pPr marL="0" indent="0">
              <a:buNone/>
            </a:pPr>
            <a:r>
              <a:rPr lang="ja-JP" altLang="en-US" sz="2800" dirty="0" smtClean="0"/>
              <a:t>⇒</a:t>
            </a:r>
            <a:r>
              <a:rPr lang="ja-JP" altLang="en-US" sz="2800" dirty="0" smtClean="0">
                <a:latin typeface="+mn-ea"/>
              </a:rPr>
              <a:t>啓発</a:t>
            </a:r>
            <a:endParaRPr lang="en-US" altLang="ja-JP" sz="2800" dirty="0" smtClean="0">
              <a:latin typeface="+mn-ea"/>
            </a:endParaRPr>
          </a:p>
          <a:p>
            <a:pPr marL="0" indent="0">
              <a:buNone/>
            </a:pPr>
            <a:r>
              <a:rPr lang="ja-JP" altLang="en-US" sz="2800" dirty="0" smtClean="0">
                <a:latin typeface="+mn-ea"/>
              </a:rPr>
              <a:t>○支援関係者個人に正しい知識と、動きを明確に</a:t>
            </a:r>
            <a:endParaRPr lang="en-US" altLang="ja-JP" sz="2800" dirty="0" smtClean="0">
              <a:latin typeface="+mn-ea"/>
            </a:endParaRPr>
          </a:p>
          <a:p>
            <a:pPr marL="0" indent="0">
              <a:buNone/>
            </a:pPr>
            <a:r>
              <a:rPr lang="ja-JP" altLang="en-US" sz="2800" dirty="0" smtClean="0">
                <a:latin typeface="+mn-ea"/>
              </a:rPr>
              <a:t>○地域住民に、何に気づいてもらうのか</a:t>
            </a:r>
            <a:endParaRPr lang="en-US" altLang="ja-JP" sz="2800" dirty="0" smtClean="0">
              <a:latin typeface="+mn-ea"/>
            </a:endParaRPr>
          </a:p>
          <a:p>
            <a:pPr marL="0" indent="0">
              <a:buNone/>
            </a:pPr>
            <a:r>
              <a:rPr lang="ja-JP" altLang="en-US" sz="2800" dirty="0" smtClean="0">
                <a:latin typeface="+mn-ea"/>
              </a:rPr>
              <a:t>○関係機関への早期発見に向けた連携を働きかける</a:t>
            </a:r>
            <a:endParaRPr lang="en-US" altLang="ja-JP" sz="2800" dirty="0" smtClean="0">
              <a:latin typeface="+mn-ea"/>
            </a:endParaRPr>
          </a:p>
          <a:p>
            <a:pPr marL="0" indent="0">
              <a:buNone/>
            </a:pPr>
            <a:r>
              <a:rPr lang="ja-JP" altLang="en-US" sz="2800" dirty="0" smtClean="0">
                <a:latin typeface="+mn-ea"/>
              </a:rPr>
              <a:t>⇒窓口の明確化</a:t>
            </a:r>
            <a:endParaRPr lang="en-US" altLang="ja-JP" sz="2800" dirty="0" smtClean="0">
              <a:latin typeface="+mn-ea"/>
            </a:endParaRPr>
          </a:p>
          <a:p>
            <a:pPr marL="0" indent="0">
              <a:buNone/>
            </a:pPr>
            <a:r>
              <a:rPr lang="ja-JP" altLang="en-US" sz="2800" dirty="0" smtClean="0">
                <a:latin typeface="+mn-ea"/>
              </a:rPr>
              <a:t>○どこに言えばいい</a:t>
            </a:r>
            <a:r>
              <a:rPr lang="ja-JP" altLang="en-US" sz="2800" dirty="0" smtClean="0"/>
              <a:t>のか、電話番号は？夜間休日？</a:t>
            </a:r>
            <a:endParaRPr lang="en-US" altLang="ja-JP" sz="2800" dirty="0" smtClean="0"/>
          </a:p>
          <a:p>
            <a:pPr marL="0" indent="0">
              <a:buNone/>
            </a:pPr>
            <a:r>
              <a:rPr lang="ja-JP" altLang="en-US" sz="2800" dirty="0" smtClean="0"/>
              <a:t>⇒通報者保護と、個人情報保護の例外</a:t>
            </a:r>
            <a:endParaRPr lang="en-US" altLang="ja-JP" sz="2800" dirty="0" smtClean="0"/>
          </a:p>
          <a:p>
            <a:pPr marL="0" indent="0">
              <a:buNone/>
            </a:pPr>
            <a:r>
              <a:rPr lang="ja-JP" altLang="en-US" sz="2800" dirty="0" smtClean="0"/>
              <a:t>○通報後の動き　</a:t>
            </a:r>
            <a:r>
              <a:rPr lang="ja-JP" altLang="en-US" sz="2800" dirty="0"/>
              <a:t>　</a:t>
            </a:r>
            <a:r>
              <a:rPr lang="ja-JP" altLang="en-US" sz="2800" dirty="0" smtClean="0"/>
              <a:t>○連携関係機関の理解</a:t>
            </a:r>
            <a:endParaRPr lang="en-US" altLang="ja-JP" sz="2800" dirty="0" smtClean="0"/>
          </a:p>
          <a:p>
            <a:pPr marL="0" indent="0">
              <a:buNone/>
            </a:pPr>
            <a:endParaRPr lang="en-US" altLang="ja-JP" sz="2800" dirty="0" smtClean="0"/>
          </a:p>
          <a:p>
            <a:pPr marL="0" indent="0">
              <a:buNone/>
            </a:pPr>
            <a:endParaRPr lang="en-US" altLang="ja-JP" sz="2800" dirty="0"/>
          </a:p>
          <a:p>
            <a:pPr marL="0" indent="0">
              <a:buNone/>
            </a:pPr>
            <a:endParaRPr lang="en-US" altLang="ja-JP" sz="2800" dirty="0" smtClean="0"/>
          </a:p>
          <a:p>
            <a:pPr marL="0" indent="0">
              <a:buNone/>
            </a:pPr>
            <a:r>
              <a:rPr kumimoji="1" lang="ja-JP" altLang="en-US" sz="2800" dirty="0"/>
              <a:t>　</a:t>
            </a:r>
          </a:p>
        </p:txBody>
      </p:sp>
    </p:spTree>
    <p:extLst>
      <p:ext uri="{BB962C8B-B14F-4D97-AF65-F5344CB8AC3E}">
        <p14:creationId xmlns:p14="http://schemas.microsoft.com/office/powerpoint/2010/main" val="208064963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市町村の責務と役割</a:t>
            </a:r>
            <a:endParaRPr kumimoji="1" lang="ja-JP" altLang="en-US" dirty="0"/>
          </a:p>
        </p:txBody>
      </p:sp>
      <p:sp>
        <p:nvSpPr>
          <p:cNvPr id="3" name="コンテンツ プレースホルダー 2"/>
          <p:cNvSpPr>
            <a:spLocks noGrp="1"/>
          </p:cNvSpPr>
          <p:nvPr>
            <p:ph idx="1"/>
          </p:nvPr>
        </p:nvSpPr>
        <p:spPr/>
        <p:txBody>
          <a:bodyPr>
            <a:normAutofit lnSpcReduction="10000"/>
          </a:bodyPr>
          <a:lstStyle/>
          <a:p>
            <a:pPr marL="0" indent="0">
              <a:buNone/>
            </a:pPr>
            <a:r>
              <a:rPr kumimoji="1" lang="ja-JP" altLang="en-US" dirty="0" smtClean="0"/>
              <a:t>１）法の規定する責務と役割</a:t>
            </a:r>
            <a:endParaRPr kumimoji="1" lang="en-US" altLang="ja-JP" dirty="0" smtClean="0"/>
          </a:p>
          <a:p>
            <a:pPr marL="0" indent="0">
              <a:buNone/>
            </a:pPr>
            <a:r>
              <a:rPr lang="ja-JP" altLang="en-US" dirty="0"/>
              <a:t>２</a:t>
            </a:r>
            <a:r>
              <a:rPr lang="ja-JP" altLang="en-US" dirty="0" smtClean="0"/>
              <a:t>）通報・届出受理窓口の設置と周知</a:t>
            </a:r>
            <a:endParaRPr lang="en-US" altLang="ja-JP" dirty="0" smtClean="0"/>
          </a:p>
          <a:p>
            <a:pPr marL="0" indent="0">
              <a:buNone/>
            </a:pPr>
            <a:r>
              <a:rPr kumimoji="1" lang="ja-JP" altLang="en-US" dirty="0"/>
              <a:t>　</a:t>
            </a:r>
            <a:r>
              <a:rPr kumimoji="1" lang="ja-JP" altLang="en-US" dirty="0" smtClean="0"/>
              <a:t>　休日、夜間対応の体制</a:t>
            </a:r>
            <a:endParaRPr kumimoji="1" lang="en-US" altLang="ja-JP" dirty="0" smtClean="0"/>
          </a:p>
          <a:p>
            <a:pPr marL="0" indent="0">
              <a:buNone/>
            </a:pPr>
            <a:r>
              <a:rPr lang="ja-JP" altLang="en-US" dirty="0"/>
              <a:t>３</a:t>
            </a:r>
            <a:r>
              <a:rPr lang="ja-JP" altLang="en-US" dirty="0" smtClean="0"/>
              <a:t>）虐待発見・対応ネットワーク体制整備</a:t>
            </a:r>
            <a:endParaRPr lang="en-US" altLang="ja-JP" dirty="0" smtClean="0"/>
          </a:p>
          <a:p>
            <a:pPr marL="0" indent="0">
              <a:buNone/>
            </a:pPr>
            <a:r>
              <a:rPr kumimoji="1" lang="ja-JP" altLang="en-US" dirty="0"/>
              <a:t>４</a:t>
            </a:r>
            <a:r>
              <a:rPr kumimoji="1" lang="ja-JP" altLang="en-US" dirty="0" smtClean="0"/>
              <a:t>）判断と協議の場の設定</a:t>
            </a:r>
            <a:endParaRPr kumimoji="1" lang="en-US" altLang="ja-JP" dirty="0" smtClean="0"/>
          </a:p>
          <a:p>
            <a:pPr marL="0" indent="0">
              <a:buNone/>
            </a:pPr>
            <a:r>
              <a:rPr lang="ja-JP" altLang="en-US" dirty="0"/>
              <a:t>５</a:t>
            </a:r>
            <a:r>
              <a:rPr lang="ja-JP" altLang="en-US" dirty="0" smtClean="0"/>
              <a:t>）要綱、マニュアル、帳票類の整備</a:t>
            </a:r>
            <a:endParaRPr lang="en-US" altLang="ja-JP" dirty="0" smtClean="0"/>
          </a:p>
          <a:p>
            <a:pPr marL="0" indent="0">
              <a:buNone/>
            </a:pPr>
            <a:r>
              <a:rPr kumimoji="1" lang="ja-JP" altLang="en-US" dirty="0"/>
              <a:t>６</a:t>
            </a:r>
            <a:r>
              <a:rPr kumimoji="1" lang="ja-JP" altLang="en-US" dirty="0" smtClean="0"/>
              <a:t>）専門的人材の確保</a:t>
            </a:r>
            <a:endParaRPr kumimoji="1" lang="en-US" altLang="ja-JP" dirty="0" smtClean="0"/>
          </a:p>
          <a:p>
            <a:pPr marL="0" indent="0">
              <a:buNone/>
            </a:pPr>
            <a:r>
              <a:rPr lang="ja-JP" altLang="en-US" dirty="0"/>
              <a:t>７</a:t>
            </a:r>
            <a:r>
              <a:rPr lang="ja-JP" altLang="en-US" dirty="0" smtClean="0"/>
              <a:t>）関連制度の要綱整備、予算化</a:t>
            </a:r>
            <a:endParaRPr kumimoji="1" lang="ja-JP" altLang="en-US" dirty="0"/>
          </a:p>
        </p:txBody>
      </p:sp>
    </p:spTree>
    <p:extLst>
      <p:ext uri="{BB962C8B-B14F-4D97-AF65-F5344CB8AC3E}">
        <p14:creationId xmlns:p14="http://schemas.microsoft.com/office/powerpoint/2010/main" val="9605291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都道府県の責務と役割</a:t>
            </a:r>
            <a:endParaRPr kumimoji="1" lang="ja-JP" altLang="en-US"/>
          </a:p>
        </p:txBody>
      </p:sp>
      <p:sp>
        <p:nvSpPr>
          <p:cNvPr id="3" name="コンテンツ プレースホルダー 2"/>
          <p:cNvSpPr>
            <a:spLocks noGrp="1"/>
          </p:cNvSpPr>
          <p:nvPr>
            <p:ph idx="1"/>
          </p:nvPr>
        </p:nvSpPr>
        <p:spPr/>
        <p:txBody>
          <a:bodyPr>
            <a:normAutofit lnSpcReduction="10000"/>
          </a:bodyPr>
          <a:lstStyle/>
          <a:p>
            <a:pPr marL="0" indent="0">
              <a:buNone/>
            </a:pPr>
            <a:r>
              <a:rPr kumimoji="1" lang="ja-JP" altLang="en-US" dirty="0" smtClean="0"/>
              <a:t>１）法の規定する責務と役割</a:t>
            </a:r>
            <a:endParaRPr kumimoji="1" lang="en-US" altLang="ja-JP" dirty="0" smtClean="0"/>
          </a:p>
          <a:p>
            <a:pPr marL="0" indent="0">
              <a:buNone/>
            </a:pPr>
            <a:r>
              <a:rPr kumimoji="1" lang="ja-JP" altLang="en-US" dirty="0" smtClean="0"/>
              <a:t>⇒充分に理解されているとはいいがたい現状</a:t>
            </a:r>
            <a:endParaRPr kumimoji="1" lang="en-US" altLang="ja-JP" dirty="0" smtClean="0"/>
          </a:p>
          <a:p>
            <a:pPr marL="0" indent="0">
              <a:buNone/>
            </a:pPr>
            <a:r>
              <a:rPr lang="ja-JP" altLang="en-US" dirty="0"/>
              <a:t>２</a:t>
            </a:r>
            <a:r>
              <a:rPr lang="ja-JP" altLang="en-US" dirty="0" smtClean="0"/>
              <a:t>）市町村の虐待対応を支援する体制の整備</a:t>
            </a:r>
            <a:endParaRPr lang="en-US" altLang="ja-JP" dirty="0" smtClean="0"/>
          </a:p>
          <a:p>
            <a:pPr marL="0" indent="0">
              <a:buNone/>
            </a:pPr>
            <a:r>
              <a:rPr kumimoji="1" lang="ja-JP" altLang="en-US" dirty="0" smtClean="0"/>
              <a:t>⇒小規模の市町村では、対応しづらい関係</a:t>
            </a:r>
            <a:endParaRPr kumimoji="1" lang="en-US" altLang="ja-JP" dirty="0" smtClean="0"/>
          </a:p>
          <a:p>
            <a:pPr marL="0" indent="0">
              <a:buNone/>
            </a:pPr>
            <a:r>
              <a:rPr kumimoji="1" lang="ja-JP" altLang="en-US" dirty="0" smtClean="0"/>
              <a:t>３）専門的人材の育成</a:t>
            </a:r>
            <a:endParaRPr kumimoji="1" lang="en-US" altLang="ja-JP" dirty="0" smtClean="0"/>
          </a:p>
          <a:p>
            <a:pPr marL="0" indent="0">
              <a:buNone/>
            </a:pPr>
            <a:r>
              <a:rPr lang="ja-JP" altLang="en-US" dirty="0"/>
              <a:t>４</a:t>
            </a:r>
            <a:r>
              <a:rPr lang="ja-JP" altLang="en-US" dirty="0" smtClean="0"/>
              <a:t>）障害者権利擁護センター機能と周知</a:t>
            </a:r>
            <a:endParaRPr kumimoji="1" lang="en-US" altLang="ja-JP" dirty="0" smtClean="0"/>
          </a:p>
          <a:p>
            <a:pPr marL="0" indent="0">
              <a:buNone/>
            </a:pPr>
            <a:r>
              <a:rPr kumimoji="1" lang="ja-JP" altLang="en-US" dirty="0" smtClean="0"/>
              <a:t>＊参考；虐待対応専門職チーム</a:t>
            </a:r>
            <a:endParaRPr kumimoji="1" lang="en-US" altLang="ja-JP" dirty="0" smtClean="0"/>
          </a:p>
          <a:p>
            <a:pPr marL="0" indent="0">
              <a:buNone/>
            </a:pPr>
            <a:r>
              <a:rPr kumimoji="1" lang="ja-JP" altLang="en-US" dirty="0" smtClean="0"/>
              <a:t>＊参考；虐待対応帳票類</a:t>
            </a:r>
            <a:endParaRPr kumimoji="1" lang="ja-JP" altLang="en-US" dirty="0"/>
          </a:p>
        </p:txBody>
      </p:sp>
    </p:spTree>
    <p:extLst>
      <p:ext uri="{BB962C8B-B14F-4D97-AF65-F5344CB8AC3E}">
        <p14:creationId xmlns:p14="http://schemas.microsoft.com/office/powerpoint/2010/main" val="275327769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４．虐待防止と成年後見制度</a:t>
            </a:r>
            <a:endParaRPr kumimoji="1" lang="ja-JP" altLang="en-US" dirty="0"/>
          </a:p>
        </p:txBody>
      </p:sp>
      <p:sp>
        <p:nvSpPr>
          <p:cNvPr id="3" name="コンテンツ プレースホルダー 2"/>
          <p:cNvSpPr>
            <a:spLocks noGrp="1"/>
          </p:cNvSpPr>
          <p:nvPr>
            <p:ph idx="1"/>
          </p:nvPr>
        </p:nvSpPr>
        <p:spPr/>
        <p:txBody>
          <a:bodyPr/>
          <a:lstStyle/>
          <a:p>
            <a:r>
              <a:rPr kumimoji="1" lang="ja-JP" altLang="en-US" dirty="0" smtClean="0"/>
              <a:t>成年後見制度は、事後対応の制度なのか</a:t>
            </a:r>
            <a:endParaRPr kumimoji="1" lang="en-US" altLang="ja-JP" dirty="0" smtClean="0"/>
          </a:p>
          <a:p>
            <a:pPr marL="0" indent="0">
              <a:buNone/>
            </a:pPr>
            <a:r>
              <a:rPr lang="ja-JP" altLang="en-US" dirty="0" smtClean="0"/>
              <a:t>⇒積極的に活用を検討する</a:t>
            </a:r>
            <a:endParaRPr lang="en-US" altLang="ja-JP" dirty="0" smtClean="0"/>
          </a:p>
          <a:p>
            <a:pPr marL="0" indent="0">
              <a:buNone/>
            </a:pPr>
            <a:r>
              <a:rPr lang="ja-JP" altLang="en-US" dirty="0" smtClean="0"/>
              <a:t>＊市町村長申し立て</a:t>
            </a:r>
            <a:endParaRPr lang="en-US" altLang="ja-JP" dirty="0" smtClean="0"/>
          </a:p>
          <a:p>
            <a:pPr marL="0" indent="0">
              <a:buNone/>
            </a:pPr>
            <a:r>
              <a:rPr lang="ja-JP" altLang="en-US" dirty="0" smtClean="0"/>
              <a:t>＊審判前の保全処分</a:t>
            </a:r>
            <a:endParaRPr lang="en-US" altLang="ja-JP" dirty="0" smtClean="0"/>
          </a:p>
          <a:p>
            <a:pPr marL="0" indent="0">
              <a:buNone/>
            </a:pPr>
            <a:r>
              <a:rPr lang="ja-JP" altLang="en-US" dirty="0" smtClean="0"/>
              <a:t>＊成年後見制度利用支援事業</a:t>
            </a:r>
            <a:endParaRPr lang="en-US" altLang="ja-JP" dirty="0" smtClean="0"/>
          </a:p>
          <a:p>
            <a:pPr marL="0" indent="0">
              <a:buNone/>
            </a:pPr>
            <a:r>
              <a:rPr lang="ja-JP" altLang="en-US" dirty="0" smtClean="0"/>
              <a:t>＊手続きを行うにあたって、「申立て支援」</a:t>
            </a:r>
            <a:endParaRPr lang="en-US" altLang="ja-JP" dirty="0" smtClean="0"/>
          </a:p>
          <a:p>
            <a:pPr marL="0" indent="0">
              <a:buNone/>
            </a:pPr>
            <a:r>
              <a:rPr lang="ja-JP" altLang="en-US" dirty="0" smtClean="0"/>
              <a:t>⇒意思決定を支援するという姿勢と相談支援</a:t>
            </a:r>
            <a:endParaRPr lang="en-US" altLang="ja-JP" dirty="0" smtClean="0"/>
          </a:p>
          <a:p>
            <a:pPr marL="0" indent="0">
              <a:buNone/>
            </a:pPr>
            <a:endParaRPr lang="en-US" altLang="ja-JP" dirty="0" smtClean="0"/>
          </a:p>
          <a:p>
            <a:pPr marL="0" indent="0">
              <a:buNone/>
            </a:pPr>
            <a:endParaRPr kumimoji="1" lang="en-US" altLang="ja-JP" dirty="0" smtClean="0"/>
          </a:p>
          <a:p>
            <a:pPr marL="0" indent="0">
              <a:buNone/>
            </a:pPr>
            <a:endParaRPr kumimoji="1" lang="ja-JP" altLang="en-US" dirty="0"/>
          </a:p>
        </p:txBody>
      </p:sp>
    </p:spTree>
    <p:extLst>
      <p:ext uri="{BB962C8B-B14F-4D97-AF65-F5344CB8AC3E}">
        <p14:creationId xmlns:p14="http://schemas.microsoft.com/office/powerpoint/2010/main" val="321353139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成年後見制度の動向①</a:t>
            </a:r>
            <a:endParaRPr kumimoji="1" lang="ja-JP" altLang="en-US" dirty="0"/>
          </a:p>
        </p:txBody>
      </p:sp>
      <p:sp>
        <p:nvSpPr>
          <p:cNvPr id="3" name="コンテンツ プレースホルダー 2"/>
          <p:cNvSpPr>
            <a:spLocks noGrp="1"/>
          </p:cNvSpPr>
          <p:nvPr>
            <p:ph idx="1"/>
          </p:nvPr>
        </p:nvSpPr>
        <p:spPr/>
        <p:txBody>
          <a:bodyPr>
            <a:normAutofit fontScale="92500" lnSpcReduction="10000"/>
          </a:bodyPr>
          <a:lstStyle/>
          <a:p>
            <a:pPr marL="0" indent="0">
              <a:buNone/>
            </a:pPr>
            <a:r>
              <a:rPr lang="ja-JP" altLang="en-US" sz="2600" dirty="0"/>
              <a:t>「成年後見関係事件の概況」（平成</a:t>
            </a:r>
            <a:r>
              <a:rPr lang="ja-JP" altLang="en-US" sz="2600" dirty="0" smtClean="0"/>
              <a:t>２５年</a:t>
            </a:r>
            <a:r>
              <a:rPr lang="ja-JP" altLang="en-US" sz="2600" dirty="0"/>
              <a:t>１月～１２月）参考</a:t>
            </a:r>
            <a:endParaRPr kumimoji="1" lang="en-US" altLang="ja-JP" sz="2600" dirty="0" smtClean="0"/>
          </a:p>
          <a:p>
            <a:pPr marL="0" indent="0">
              <a:buNone/>
            </a:pPr>
            <a:r>
              <a:rPr kumimoji="1" lang="ja-JP" altLang="en-US" dirty="0" smtClean="0"/>
              <a:t>＊本人の状況</a:t>
            </a:r>
            <a:endParaRPr kumimoji="1" lang="en-US" altLang="ja-JP" dirty="0" smtClean="0"/>
          </a:p>
          <a:p>
            <a:pPr marL="0" indent="0">
              <a:buNone/>
            </a:pPr>
            <a:r>
              <a:rPr lang="ja-JP" altLang="en-US" dirty="0" smtClean="0"/>
              <a:t>男性　８０歳以上が最も多い。（３５．０％）</a:t>
            </a:r>
            <a:endParaRPr lang="en-US" altLang="ja-JP" dirty="0" smtClean="0"/>
          </a:p>
          <a:p>
            <a:pPr marL="0" indent="0">
              <a:buNone/>
            </a:pPr>
            <a:r>
              <a:rPr kumimoji="1" lang="ja-JP" altLang="en-US" dirty="0" smtClean="0"/>
              <a:t>女性　８０歳以上が最も多い。（６３．０％）</a:t>
            </a:r>
            <a:endParaRPr kumimoji="1" lang="en-US" altLang="ja-JP" dirty="0" smtClean="0"/>
          </a:p>
          <a:p>
            <a:pPr marL="0" indent="0">
              <a:buNone/>
            </a:pPr>
            <a:r>
              <a:rPr kumimoji="1" lang="ja-JP" altLang="en-US" dirty="0" smtClean="0"/>
              <a:t>⇒男女とも、２０歳代、３０歳代、４０歳代</a:t>
            </a:r>
            <a:endParaRPr kumimoji="1" lang="en-US" altLang="ja-JP" dirty="0" smtClean="0"/>
          </a:p>
          <a:p>
            <a:pPr marL="0" indent="0">
              <a:buNone/>
            </a:pPr>
            <a:r>
              <a:rPr lang="ja-JP" altLang="en-US" dirty="0"/>
              <a:t>　</a:t>
            </a:r>
            <a:r>
              <a:rPr lang="ja-JP" altLang="en-US" dirty="0" smtClean="0"/>
              <a:t>の利用が、２０％にも満たない。</a:t>
            </a:r>
            <a:endParaRPr lang="en-US" altLang="ja-JP" dirty="0" smtClean="0"/>
          </a:p>
          <a:p>
            <a:pPr marL="0" indent="0">
              <a:buNone/>
            </a:pPr>
            <a:r>
              <a:rPr kumimoji="1" lang="ja-JP" altLang="en-US" dirty="0" smtClean="0"/>
              <a:t>＊動機　</a:t>
            </a:r>
            <a:endParaRPr kumimoji="1" lang="en-US" altLang="ja-JP" dirty="0" smtClean="0"/>
          </a:p>
          <a:p>
            <a:pPr marL="0" indent="0">
              <a:buNone/>
            </a:pPr>
            <a:r>
              <a:rPr kumimoji="1" lang="ja-JP" altLang="en-US" dirty="0" smtClean="0"/>
              <a:t>「預貯金等の管理・解約」「介護保険契約」の順</a:t>
            </a:r>
            <a:endParaRPr kumimoji="1" lang="en-US" altLang="ja-JP" dirty="0" smtClean="0"/>
          </a:p>
          <a:p>
            <a:pPr marL="0" indent="0">
              <a:buNone/>
            </a:pPr>
            <a:r>
              <a:rPr lang="ja-JP" altLang="en-US" dirty="0" smtClean="0"/>
              <a:t>⇒「いつ」利用を考えるのか？</a:t>
            </a:r>
            <a:endParaRPr lang="en-US" altLang="ja-JP" dirty="0"/>
          </a:p>
          <a:p>
            <a:pPr marL="0" indent="0">
              <a:buNone/>
            </a:pPr>
            <a:endParaRPr kumimoji="1" lang="en-US" altLang="ja-JP" dirty="0" smtClean="0"/>
          </a:p>
          <a:p>
            <a:endParaRPr kumimoji="1" lang="ja-JP" altLang="en-US" dirty="0"/>
          </a:p>
        </p:txBody>
      </p:sp>
    </p:spTree>
    <p:extLst>
      <p:ext uri="{BB962C8B-B14F-4D97-AF65-F5344CB8AC3E}">
        <p14:creationId xmlns:p14="http://schemas.microsoft.com/office/powerpoint/2010/main" val="406725215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成年後見の動向②</a:t>
            </a:r>
            <a:endParaRPr kumimoji="1" lang="ja-JP" altLang="en-US" dirty="0"/>
          </a:p>
        </p:txBody>
      </p:sp>
      <p:sp>
        <p:nvSpPr>
          <p:cNvPr id="3" name="コンテンツ プレースホルダー 2"/>
          <p:cNvSpPr>
            <a:spLocks noGrp="1"/>
          </p:cNvSpPr>
          <p:nvPr>
            <p:ph idx="1"/>
          </p:nvPr>
        </p:nvSpPr>
        <p:spPr/>
        <p:txBody>
          <a:bodyPr/>
          <a:lstStyle/>
          <a:p>
            <a:pPr marL="0" indent="0">
              <a:buNone/>
            </a:pPr>
            <a:endParaRPr lang="en-US" altLang="ja-JP" sz="2400" dirty="0" smtClean="0"/>
          </a:p>
          <a:p>
            <a:pPr marL="0" indent="0">
              <a:buNone/>
            </a:pPr>
            <a:r>
              <a:rPr lang="ja-JP" altLang="en-US" sz="2800" dirty="0" smtClean="0"/>
              <a:t>＊申し立て件数は、過去５年間で増加。</a:t>
            </a:r>
            <a:endParaRPr lang="en-US" altLang="ja-JP" sz="2800" dirty="0" smtClean="0"/>
          </a:p>
          <a:p>
            <a:pPr marL="0" indent="0">
              <a:buNone/>
            </a:pPr>
            <a:r>
              <a:rPr lang="ja-JP" altLang="en-US" sz="2800" dirty="0" smtClean="0"/>
              <a:t>＊類型別　割合</a:t>
            </a:r>
            <a:endParaRPr lang="en-US" altLang="ja-JP" sz="2800" dirty="0" smtClean="0"/>
          </a:p>
          <a:p>
            <a:pPr marL="0" indent="0">
              <a:buNone/>
            </a:pPr>
            <a:r>
              <a:rPr lang="ja-JP" altLang="en-US" sz="2800" dirty="0" smtClean="0"/>
              <a:t>「後見」　８１．２％　「保佐」１３．１％　「補助」３．７％</a:t>
            </a:r>
            <a:endParaRPr lang="en-US" altLang="ja-JP" sz="2800" dirty="0" smtClean="0"/>
          </a:p>
          <a:p>
            <a:pPr marL="0" indent="0">
              <a:buNone/>
            </a:pPr>
            <a:r>
              <a:rPr lang="ja-JP" altLang="en-US" sz="2800" dirty="0" smtClean="0"/>
              <a:t>⇒この類型は妥当な利用状況といえるのか？</a:t>
            </a:r>
            <a:endParaRPr lang="en-US" altLang="ja-JP" sz="2800" dirty="0" smtClean="0"/>
          </a:p>
          <a:p>
            <a:pPr marL="0" indent="0">
              <a:buNone/>
            </a:pPr>
            <a:r>
              <a:rPr lang="ja-JP" altLang="en-US" sz="2800" dirty="0" smtClean="0"/>
              <a:t>＊申し立て者は、</a:t>
            </a:r>
            <a:endParaRPr lang="en-US" altLang="ja-JP" sz="2800" dirty="0" smtClean="0"/>
          </a:p>
          <a:p>
            <a:pPr marL="0" indent="0">
              <a:buNone/>
            </a:pPr>
            <a:r>
              <a:rPr lang="ja-JP" altLang="en-US" sz="2800" dirty="0" smtClean="0"/>
              <a:t>「子」「兄弟」が４８．４％　「市区町長」１４．７％</a:t>
            </a:r>
            <a:endParaRPr lang="en-US" altLang="ja-JP" sz="2800" dirty="0" smtClean="0"/>
          </a:p>
          <a:p>
            <a:pPr marL="0" indent="0">
              <a:buNone/>
            </a:pPr>
            <a:r>
              <a:rPr lang="ja-JP" altLang="en-US" sz="2800" dirty="0" smtClean="0"/>
              <a:t>⇒「本人申し立て」が、９．２％をどうみるか？</a:t>
            </a:r>
            <a:endParaRPr lang="en-US" altLang="ja-JP" sz="2800" dirty="0" smtClean="0"/>
          </a:p>
          <a:p>
            <a:pPr marL="0" indent="0">
              <a:buNone/>
            </a:pPr>
            <a:endParaRPr lang="en-US" altLang="ja-JP" sz="2800" dirty="0" smtClean="0"/>
          </a:p>
          <a:p>
            <a:pPr marL="0" indent="0">
              <a:buNone/>
            </a:pPr>
            <a:endParaRPr lang="en-US" altLang="ja-JP" sz="2800" dirty="0" smtClean="0"/>
          </a:p>
          <a:p>
            <a:pPr marL="0" indent="0">
              <a:buNone/>
            </a:pPr>
            <a:endParaRPr lang="en-US" altLang="ja-JP" sz="2800" dirty="0" smtClean="0"/>
          </a:p>
          <a:p>
            <a:pPr marL="0" indent="0">
              <a:buNone/>
            </a:pPr>
            <a:endParaRPr kumimoji="1" lang="en-US" altLang="ja-JP" sz="2400" dirty="0" smtClean="0"/>
          </a:p>
          <a:p>
            <a:pPr marL="0" indent="0">
              <a:buNone/>
            </a:pPr>
            <a:endParaRPr kumimoji="1" lang="en-US" altLang="ja-JP" dirty="0" smtClean="0"/>
          </a:p>
          <a:p>
            <a:pPr marL="0" indent="0">
              <a:buNone/>
            </a:pPr>
            <a:endParaRPr kumimoji="1" lang="ja-JP" altLang="en-US" dirty="0"/>
          </a:p>
        </p:txBody>
      </p:sp>
    </p:spTree>
    <p:extLst>
      <p:ext uri="{BB962C8B-B14F-4D97-AF65-F5344CB8AC3E}">
        <p14:creationId xmlns:p14="http://schemas.microsoft.com/office/powerpoint/2010/main" val="56762679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kumimoji="1" lang="ja-JP" altLang="en-US" dirty="0" smtClean="0"/>
              <a:t>本人を中心とした成年後見制度を</a:t>
            </a:r>
            <a:r>
              <a:rPr kumimoji="1" lang="en-US" altLang="ja-JP" dirty="0" smtClean="0"/>
              <a:t/>
            </a:r>
            <a:br>
              <a:rPr kumimoji="1" lang="en-US" altLang="ja-JP" dirty="0" smtClean="0"/>
            </a:br>
            <a:r>
              <a:rPr kumimoji="1" lang="ja-JP" altLang="en-US" dirty="0" smtClean="0"/>
              <a:t>考える</a:t>
            </a:r>
            <a:endParaRPr kumimoji="1" lang="ja-JP" altLang="en-US" dirty="0"/>
          </a:p>
        </p:txBody>
      </p:sp>
      <p:sp>
        <p:nvSpPr>
          <p:cNvPr id="3" name="コンテンツ プレースホルダー 2"/>
          <p:cNvSpPr>
            <a:spLocks noGrp="1"/>
          </p:cNvSpPr>
          <p:nvPr>
            <p:ph idx="1"/>
          </p:nvPr>
        </p:nvSpPr>
        <p:spPr/>
        <p:txBody>
          <a:bodyPr>
            <a:normAutofit fontScale="92500" lnSpcReduction="10000"/>
          </a:bodyPr>
          <a:lstStyle/>
          <a:p>
            <a:r>
              <a:rPr kumimoji="1" lang="ja-JP" altLang="en-US" dirty="0" smtClean="0"/>
              <a:t>「申し立て」段階での</a:t>
            </a:r>
            <a:r>
              <a:rPr lang="ja-JP" altLang="en-US" dirty="0" smtClean="0"/>
              <a:t>「本人」の関与は？</a:t>
            </a:r>
            <a:endParaRPr lang="en-US" altLang="ja-JP" dirty="0" smtClean="0"/>
          </a:p>
          <a:p>
            <a:pPr marL="0" indent="0">
              <a:buNone/>
            </a:pPr>
            <a:r>
              <a:rPr kumimoji="1" lang="ja-JP" altLang="en-US" dirty="0" smtClean="0"/>
              <a:t>⇒誰のための制度活用なのか</a:t>
            </a:r>
            <a:endParaRPr kumimoji="1" lang="en-US" altLang="ja-JP" dirty="0" smtClean="0"/>
          </a:p>
          <a:p>
            <a:pPr marL="0" indent="0">
              <a:buNone/>
            </a:pPr>
            <a:r>
              <a:rPr lang="ja-JP" altLang="en-US" dirty="0" smtClean="0"/>
              <a:t>⇒「予防」？「事後」？</a:t>
            </a:r>
            <a:endParaRPr lang="en-US" altLang="ja-JP" dirty="0" smtClean="0"/>
          </a:p>
          <a:p>
            <a:pPr marL="0" indent="0">
              <a:buNone/>
            </a:pPr>
            <a:r>
              <a:rPr lang="ja-JP" altLang="en-US" dirty="0" smtClean="0"/>
              <a:t>⇒「後見」「保佐」「補助」</a:t>
            </a:r>
            <a:endParaRPr lang="en-US" altLang="ja-JP" dirty="0" smtClean="0"/>
          </a:p>
          <a:p>
            <a:pPr marL="0" indent="0">
              <a:buNone/>
            </a:pPr>
            <a:r>
              <a:rPr lang="ja-JP" altLang="en-US" dirty="0" smtClean="0"/>
              <a:t>＊「代理権」</a:t>
            </a:r>
            <a:endParaRPr lang="en-US" altLang="ja-JP" dirty="0" smtClean="0"/>
          </a:p>
          <a:p>
            <a:pPr marL="0" indent="0">
              <a:buNone/>
            </a:pPr>
            <a:r>
              <a:rPr lang="ja-JP" altLang="en-US" dirty="0" smtClean="0"/>
              <a:t>＊「同意権」</a:t>
            </a:r>
            <a:endParaRPr lang="en-US" altLang="ja-JP" dirty="0" smtClean="0"/>
          </a:p>
          <a:p>
            <a:pPr marL="0" indent="0">
              <a:buNone/>
            </a:pPr>
            <a:r>
              <a:rPr lang="ja-JP" altLang="en-US" dirty="0" smtClean="0"/>
              <a:t>どのように、本人の意思と組みとり、決定しているのか</a:t>
            </a:r>
            <a:endParaRPr lang="en-US" altLang="ja-JP" dirty="0" smtClean="0"/>
          </a:p>
          <a:p>
            <a:pPr marL="0" indent="0">
              <a:buNone/>
            </a:pPr>
            <a:r>
              <a:rPr lang="ja-JP" altLang="en-US" dirty="0" smtClean="0"/>
              <a:t>⇒判断能力が軽度の人と、その必要性</a:t>
            </a:r>
            <a:endParaRPr lang="en-US" altLang="ja-JP" dirty="0"/>
          </a:p>
          <a:p>
            <a:pPr marL="0" indent="0">
              <a:buNone/>
            </a:pPr>
            <a:endParaRPr kumimoji="1" lang="ja-JP" altLang="en-US" dirty="0"/>
          </a:p>
        </p:txBody>
      </p:sp>
    </p:spTree>
    <p:extLst>
      <p:ext uri="{BB962C8B-B14F-4D97-AF65-F5344CB8AC3E}">
        <p14:creationId xmlns:p14="http://schemas.microsoft.com/office/powerpoint/2010/main" val="364873939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本人とともに制度を</a:t>
            </a:r>
            <a:endParaRPr kumimoji="1" lang="ja-JP" altLang="en-US" dirty="0"/>
          </a:p>
        </p:txBody>
      </p:sp>
      <p:sp>
        <p:nvSpPr>
          <p:cNvPr id="3" name="コンテンツ プレースホルダー 2"/>
          <p:cNvSpPr>
            <a:spLocks noGrp="1"/>
          </p:cNvSpPr>
          <p:nvPr>
            <p:ph idx="1"/>
          </p:nvPr>
        </p:nvSpPr>
        <p:spPr/>
        <p:txBody>
          <a:bodyPr>
            <a:normAutofit fontScale="92500" lnSpcReduction="20000"/>
          </a:bodyPr>
          <a:lstStyle/>
          <a:p>
            <a:pPr marL="0" indent="0">
              <a:buNone/>
            </a:pPr>
            <a:r>
              <a:rPr lang="ja-JP" altLang="en-US" dirty="0" smtClean="0"/>
              <a:t>＊「理念」と「現実」　</a:t>
            </a:r>
            <a:endParaRPr lang="en-US" altLang="ja-JP" dirty="0" smtClean="0"/>
          </a:p>
          <a:p>
            <a:pPr marL="0" indent="0">
              <a:buNone/>
            </a:pPr>
            <a:r>
              <a:rPr kumimoji="1" lang="ja-JP" altLang="en-US" dirty="0" smtClean="0"/>
              <a:t>＊本人同意の難しさ</a:t>
            </a:r>
            <a:r>
              <a:rPr lang="ja-JP" altLang="en-US" dirty="0" smtClean="0"/>
              <a:t>＝意思決定支援の難しさ</a:t>
            </a:r>
            <a:endParaRPr lang="en-US" altLang="ja-JP" dirty="0" smtClean="0"/>
          </a:p>
          <a:p>
            <a:pPr marL="0" indent="0">
              <a:buNone/>
            </a:pPr>
            <a:r>
              <a:rPr lang="ja-JP" altLang="en-US" dirty="0" smtClean="0"/>
              <a:t>＊意思決定支援プロセスの重要性</a:t>
            </a:r>
            <a:endParaRPr lang="en-US" altLang="ja-JP" dirty="0" smtClean="0"/>
          </a:p>
          <a:p>
            <a:pPr marL="0" indent="0">
              <a:buNone/>
            </a:pPr>
            <a:r>
              <a:rPr kumimoji="1" lang="ja-JP" altLang="en-US" dirty="0" smtClean="0"/>
              <a:t>⇒福祉現場としての本来の支援</a:t>
            </a:r>
            <a:endParaRPr kumimoji="1" lang="en-US" altLang="ja-JP" dirty="0" smtClean="0"/>
          </a:p>
          <a:p>
            <a:pPr marL="0" indent="0">
              <a:buNone/>
            </a:pPr>
            <a:endParaRPr kumimoji="1" lang="en-US" altLang="ja-JP" dirty="0" smtClean="0"/>
          </a:p>
          <a:p>
            <a:pPr marL="0" indent="0">
              <a:buNone/>
            </a:pPr>
            <a:r>
              <a:rPr kumimoji="1" lang="ja-JP" altLang="en-US" dirty="0" smtClean="0"/>
              <a:t>＊但し、「保佐人」「補助人」だけで、</a:t>
            </a:r>
            <a:endParaRPr kumimoji="1" lang="en-US" altLang="ja-JP" dirty="0" smtClean="0"/>
          </a:p>
          <a:p>
            <a:pPr marL="0" indent="0">
              <a:buNone/>
            </a:pPr>
            <a:r>
              <a:rPr lang="ja-JP" altLang="en-US" dirty="0"/>
              <a:t>　</a:t>
            </a:r>
            <a:r>
              <a:rPr lang="ja-JP" altLang="en-US" dirty="0" smtClean="0"/>
              <a:t>　　　　　　　　　　　　　　　　　　　　</a:t>
            </a:r>
            <a:r>
              <a:rPr kumimoji="1" lang="ja-JP" altLang="en-US" dirty="0" smtClean="0"/>
              <a:t>支援はできない。</a:t>
            </a:r>
            <a:endParaRPr kumimoji="1" lang="en-US" altLang="ja-JP" dirty="0" smtClean="0"/>
          </a:p>
          <a:p>
            <a:pPr marL="0" indent="0">
              <a:buNone/>
            </a:pPr>
            <a:r>
              <a:rPr lang="ja-JP" altLang="en-US" dirty="0" smtClean="0"/>
              <a:t>⇒地域での支援システムの点検の必要性</a:t>
            </a:r>
            <a:endParaRPr lang="en-US" altLang="ja-JP" dirty="0" smtClean="0"/>
          </a:p>
          <a:p>
            <a:pPr marL="0" indent="0">
              <a:buNone/>
            </a:pPr>
            <a:r>
              <a:rPr kumimoji="1" lang="ja-JP" altLang="en-US" dirty="0" smtClean="0"/>
              <a:t>＊</a:t>
            </a:r>
            <a:r>
              <a:rPr lang="ja-JP" altLang="en-US" dirty="0"/>
              <a:t>様々</a:t>
            </a:r>
            <a:r>
              <a:rPr lang="ja-JP" altLang="en-US" dirty="0" smtClean="0"/>
              <a:t>な視点での暮らしを支えるための社会資源</a:t>
            </a:r>
            <a:endParaRPr kumimoji="1" lang="en-US" altLang="ja-JP" dirty="0" smtClean="0"/>
          </a:p>
        </p:txBody>
      </p:sp>
    </p:spTree>
    <p:extLst>
      <p:ext uri="{BB962C8B-B14F-4D97-AF65-F5344CB8AC3E}">
        <p14:creationId xmlns:p14="http://schemas.microsoft.com/office/powerpoint/2010/main" val="7037623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はじめに</a:t>
            </a:r>
            <a:endParaRPr kumimoji="1" lang="ja-JP" altLang="en-US" dirty="0"/>
          </a:p>
        </p:txBody>
      </p:sp>
      <p:sp>
        <p:nvSpPr>
          <p:cNvPr id="3" name="コンテンツ プレースホルダー 2"/>
          <p:cNvSpPr>
            <a:spLocks noGrp="1"/>
          </p:cNvSpPr>
          <p:nvPr>
            <p:ph idx="1"/>
          </p:nvPr>
        </p:nvSpPr>
        <p:spPr>
          <a:xfrm>
            <a:off x="467544" y="1484784"/>
            <a:ext cx="8229600" cy="4525963"/>
          </a:xfrm>
        </p:spPr>
        <p:txBody>
          <a:bodyPr>
            <a:normAutofit/>
          </a:bodyPr>
          <a:lstStyle/>
          <a:p>
            <a:r>
              <a:rPr kumimoji="1" lang="ja-JP" altLang="en-US" dirty="0" smtClean="0"/>
              <a:t>この講義では、</a:t>
            </a:r>
            <a:endParaRPr kumimoji="1" lang="en-US" altLang="ja-JP" dirty="0" smtClean="0"/>
          </a:p>
          <a:p>
            <a:pPr marL="0" indent="0">
              <a:buNone/>
            </a:pPr>
            <a:r>
              <a:rPr lang="ja-JP" altLang="en-US" dirty="0" smtClean="0"/>
              <a:t>＊権利擁護の重要性</a:t>
            </a:r>
            <a:endParaRPr lang="en-US" altLang="ja-JP" dirty="0" smtClean="0"/>
          </a:p>
          <a:p>
            <a:pPr marL="0" indent="0">
              <a:buNone/>
            </a:pPr>
            <a:r>
              <a:rPr lang="ja-JP" altLang="en-US" dirty="0"/>
              <a:t>　</a:t>
            </a:r>
            <a:r>
              <a:rPr lang="ja-JP" altLang="en-US" dirty="0" smtClean="0"/>
              <a:t>　　　　　　　虐待</a:t>
            </a:r>
            <a:r>
              <a:rPr lang="ja-JP" altLang="en-US" dirty="0"/>
              <a:t>対応の基本的な</a:t>
            </a:r>
            <a:r>
              <a:rPr lang="ja-JP" altLang="en-US" dirty="0" smtClean="0"/>
              <a:t>考え方</a:t>
            </a:r>
            <a:endParaRPr lang="en-US" altLang="ja-JP" dirty="0" smtClean="0"/>
          </a:p>
          <a:p>
            <a:pPr marL="0" indent="0">
              <a:buNone/>
            </a:pPr>
            <a:r>
              <a:rPr lang="ja-JP" altLang="en-US" dirty="0" smtClean="0"/>
              <a:t>＊虐待の未然防止のために</a:t>
            </a:r>
            <a:endParaRPr lang="en-US" altLang="ja-JP" dirty="0" smtClean="0"/>
          </a:p>
          <a:p>
            <a:pPr marL="0" indent="0">
              <a:buNone/>
            </a:pPr>
            <a:r>
              <a:rPr kumimoji="1" lang="ja-JP" altLang="en-US" dirty="0" smtClean="0"/>
              <a:t>　　　　　　　　早期発見、早期対応の取組み</a:t>
            </a:r>
            <a:endParaRPr kumimoji="1" lang="en-US" altLang="ja-JP" dirty="0" smtClean="0"/>
          </a:p>
          <a:p>
            <a:pPr marL="0" indent="0">
              <a:buNone/>
            </a:pPr>
            <a:r>
              <a:rPr kumimoji="1" lang="ja-JP" altLang="en-US" dirty="0" smtClean="0"/>
              <a:t>＊都道府県、市町村における体制整備</a:t>
            </a:r>
            <a:endParaRPr kumimoji="1" lang="en-US" altLang="ja-JP" dirty="0" smtClean="0"/>
          </a:p>
          <a:p>
            <a:pPr marL="0" indent="0">
              <a:buNone/>
            </a:pPr>
            <a:r>
              <a:rPr lang="ja-JP" altLang="en-US" dirty="0" smtClean="0"/>
              <a:t>＊成年後見制度と虐待防止</a:t>
            </a:r>
            <a:endParaRPr kumimoji="1" lang="en-US" altLang="ja-JP" dirty="0" smtClean="0"/>
          </a:p>
          <a:p>
            <a:endParaRPr kumimoji="1" lang="ja-JP" altLang="en-US" dirty="0"/>
          </a:p>
        </p:txBody>
      </p:sp>
    </p:spTree>
    <p:extLst>
      <p:ext uri="{BB962C8B-B14F-4D97-AF65-F5344CB8AC3E}">
        <p14:creationId xmlns:p14="http://schemas.microsoft.com/office/powerpoint/2010/main" val="178062965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自立支援協議会の活用</a:t>
            </a:r>
            <a:endParaRPr kumimoji="1" lang="ja-JP" altLang="en-US" dirty="0"/>
          </a:p>
        </p:txBody>
      </p:sp>
      <p:sp>
        <p:nvSpPr>
          <p:cNvPr id="3" name="コンテンツ プレースホルダー 2"/>
          <p:cNvSpPr>
            <a:spLocks noGrp="1"/>
          </p:cNvSpPr>
          <p:nvPr>
            <p:ph idx="1"/>
          </p:nvPr>
        </p:nvSpPr>
        <p:spPr/>
        <p:txBody>
          <a:bodyPr/>
          <a:lstStyle/>
          <a:p>
            <a:pPr marL="0" indent="0">
              <a:buNone/>
            </a:pPr>
            <a:r>
              <a:rPr kumimoji="1" lang="ja-JP" altLang="en-US" dirty="0" smtClean="0"/>
              <a:t>＊地域の実情にあった</a:t>
            </a:r>
            <a:endParaRPr kumimoji="1" lang="en-US" altLang="ja-JP" dirty="0" smtClean="0"/>
          </a:p>
          <a:p>
            <a:pPr marL="0" indent="0">
              <a:buNone/>
            </a:pPr>
            <a:r>
              <a:rPr lang="ja-JP" altLang="en-US" dirty="0" smtClean="0"/>
              <a:t>　　　　　　　「啓発」「</a:t>
            </a:r>
            <a:r>
              <a:rPr kumimoji="1" lang="ja-JP" altLang="en-US" dirty="0" smtClean="0"/>
              <a:t>発見」のありかたを考える</a:t>
            </a:r>
            <a:endParaRPr kumimoji="1" lang="en-US" altLang="ja-JP" dirty="0" smtClean="0"/>
          </a:p>
          <a:p>
            <a:pPr marL="0" indent="0">
              <a:buNone/>
            </a:pPr>
            <a:r>
              <a:rPr lang="ja-JP" altLang="en-US" dirty="0" smtClean="0"/>
              <a:t>⇒虐待防止法に目を通したことがない支援者</a:t>
            </a:r>
            <a:endParaRPr lang="en-US" altLang="ja-JP" dirty="0" smtClean="0"/>
          </a:p>
          <a:p>
            <a:pPr marL="0" indent="0">
              <a:buNone/>
            </a:pPr>
            <a:r>
              <a:rPr kumimoji="1" lang="ja-JP" altLang="en-US" dirty="0" smtClean="0"/>
              <a:t>⇒一方的ではない、勉強会</a:t>
            </a:r>
            <a:endParaRPr kumimoji="1" lang="en-US" altLang="ja-JP" dirty="0" smtClean="0"/>
          </a:p>
          <a:p>
            <a:pPr marL="0" indent="0">
              <a:buNone/>
            </a:pPr>
            <a:r>
              <a:rPr kumimoji="1" lang="ja-JP" altLang="en-US" dirty="0" smtClean="0"/>
              <a:t>⇒警察、消防等の関係機関</a:t>
            </a:r>
            <a:endParaRPr kumimoji="1" lang="en-US" altLang="ja-JP" dirty="0" smtClean="0"/>
          </a:p>
          <a:p>
            <a:pPr marL="0" indent="0">
              <a:buNone/>
            </a:pPr>
            <a:r>
              <a:rPr lang="ja-JP" altLang="en-US" dirty="0" smtClean="0"/>
              <a:t>⇒ネットワーク、仕組みを具体化させる</a:t>
            </a:r>
            <a:endParaRPr kumimoji="1" lang="en-US" altLang="ja-JP" dirty="0" smtClean="0"/>
          </a:p>
          <a:p>
            <a:pPr marL="0" indent="0">
              <a:buNone/>
            </a:pPr>
            <a:r>
              <a:rPr kumimoji="1" lang="ja-JP" altLang="en-US" dirty="0" smtClean="0"/>
              <a:t>⇒自らの手で作成するツールの活用</a:t>
            </a:r>
            <a:endParaRPr kumimoji="1" lang="en-US" altLang="ja-JP" dirty="0" smtClean="0"/>
          </a:p>
          <a:p>
            <a:pPr marL="0" indent="0">
              <a:buNone/>
            </a:pPr>
            <a:endParaRPr kumimoji="1" lang="ja-JP" altLang="en-US" dirty="0"/>
          </a:p>
        </p:txBody>
      </p:sp>
    </p:spTree>
    <p:extLst>
      <p:ext uri="{BB962C8B-B14F-4D97-AF65-F5344CB8AC3E}">
        <p14:creationId xmlns:p14="http://schemas.microsoft.com/office/powerpoint/2010/main" val="399870945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検証する</a:t>
            </a:r>
            <a:endParaRPr kumimoji="1" lang="ja-JP" altLang="en-US" dirty="0"/>
          </a:p>
        </p:txBody>
      </p:sp>
      <p:sp>
        <p:nvSpPr>
          <p:cNvPr id="3" name="コンテンツ プレースホルダー 2"/>
          <p:cNvSpPr>
            <a:spLocks noGrp="1"/>
          </p:cNvSpPr>
          <p:nvPr>
            <p:ph idx="1"/>
          </p:nvPr>
        </p:nvSpPr>
        <p:spPr/>
        <p:txBody>
          <a:bodyPr>
            <a:normAutofit lnSpcReduction="10000"/>
          </a:bodyPr>
          <a:lstStyle/>
          <a:p>
            <a:pPr marL="0" indent="0">
              <a:buNone/>
            </a:pPr>
            <a:r>
              <a:rPr kumimoji="1" lang="ja-JP" altLang="en-US" dirty="0" smtClean="0"/>
              <a:t>＊事業所で、</a:t>
            </a:r>
            <a:r>
              <a:rPr lang="ja-JP" altLang="en-US" dirty="0" smtClean="0"/>
              <a:t>＊地域で、＊行政主導で</a:t>
            </a:r>
            <a:endParaRPr lang="en-US" altLang="ja-JP" dirty="0" smtClean="0"/>
          </a:p>
          <a:p>
            <a:pPr marL="0" indent="0">
              <a:buNone/>
            </a:pPr>
            <a:r>
              <a:rPr kumimoji="1" lang="ja-JP" altLang="en-US" dirty="0" smtClean="0"/>
              <a:t>⇒二度と同じことを繰り返さないために</a:t>
            </a:r>
            <a:endParaRPr kumimoji="1" lang="en-US" altLang="ja-JP" dirty="0" smtClean="0"/>
          </a:p>
          <a:p>
            <a:pPr marL="0" indent="0">
              <a:buNone/>
            </a:pPr>
            <a:r>
              <a:rPr lang="ja-JP" altLang="en-US" dirty="0"/>
              <a:t>　</a:t>
            </a:r>
            <a:r>
              <a:rPr lang="ja-JP" altLang="en-US" dirty="0" smtClean="0"/>
              <a:t>責めるのではなく、分析し、今後に活かす</a:t>
            </a:r>
            <a:endParaRPr lang="en-US" altLang="ja-JP" dirty="0" smtClean="0"/>
          </a:p>
          <a:p>
            <a:pPr marL="0" indent="0">
              <a:buNone/>
            </a:pPr>
            <a:r>
              <a:rPr kumimoji="1" lang="ja-JP" altLang="en-US" dirty="0"/>
              <a:t>　</a:t>
            </a:r>
            <a:r>
              <a:rPr kumimoji="1" lang="ja-JP" altLang="en-US" dirty="0" smtClean="0"/>
              <a:t>学識経験者、専門職等、客観的に事実を</a:t>
            </a:r>
            <a:endParaRPr kumimoji="1" lang="en-US" altLang="ja-JP" dirty="0" smtClean="0"/>
          </a:p>
          <a:p>
            <a:pPr marL="0" indent="0">
              <a:buNone/>
            </a:pPr>
            <a:r>
              <a:rPr lang="ja-JP" altLang="en-US" dirty="0"/>
              <a:t>　</a:t>
            </a:r>
            <a:r>
              <a:rPr kumimoji="1" lang="ja-JP" altLang="en-US" dirty="0" smtClean="0"/>
              <a:t>振り返り、なぜ起こったのか、</a:t>
            </a:r>
            <a:endParaRPr kumimoji="1" lang="en-US" altLang="ja-JP" dirty="0" smtClean="0"/>
          </a:p>
          <a:p>
            <a:pPr marL="0" indent="0">
              <a:buNone/>
            </a:pPr>
            <a:r>
              <a:rPr lang="ja-JP" altLang="en-US" dirty="0"/>
              <a:t>　</a:t>
            </a:r>
            <a:r>
              <a:rPr lang="ja-JP" altLang="en-US" dirty="0" smtClean="0"/>
              <a:t>　　　　　　　　　　　　　</a:t>
            </a:r>
            <a:r>
              <a:rPr kumimoji="1" lang="ja-JP" altLang="en-US" dirty="0" smtClean="0"/>
              <a:t>今後なにが必要か</a:t>
            </a:r>
            <a:endParaRPr kumimoji="1" lang="en-US" altLang="ja-JP" dirty="0" smtClean="0"/>
          </a:p>
          <a:p>
            <a:pPr marL="0" indent="0">
              <a:buNone/>
            </a:pPr>
            <a:r>
              <a:rPr lang="ja-JP" altLang="en-US" dirty="0" smtClean="0"/>
              <a:t>⇒結果を、本来的な虐待防止に活かす</a:t>
            </a:r>
            <a:endParaRPr lang="en-US" altLang="ja-JP" dirty="0" smtClean="0"/>
          </a:p>
          <a:p>
            <a:pPr marL="0" indent="0">
              <a:buNone/>
            </a:pPr>
            <a:r>
              <a:rPr kumimoji="1" lang="ja-JP" altLang="en-US" dirty="0"/>
              <a:t>　</a:t>
            </a:r>
            <a:r>
              <a:rPr lang="ja-JP" altLang="en-US" dirty="0" smtClean="0"/>
              <a:t>例；支援の考え方、マニュアル見直し・・・・・</a:t>
            </a:r>
            <a:endParaRPr kumimoji="1" lang="en-US" altLang="ja-JP" dirty="0"/>
          </a:p>
          <a:p>
            <a:pPr marL="0" indent="0">
              <a:buNone/>
            </a:pPr>
            <a:endParaRPr kumimoji="1" lang="ja-JP" altLang="en-US" dirty="0"/>
          </a:p>
        </p:txBody>
      </p:sp>
    </p:spTree>
    <p:extLst>
      <p:ext uri="{BB962C8B-B14F-4D97-AF65-F5344CB8AC3E}">
        <p14:creationId xmlns:p14="http://schemas.microsoft.com/office/powerpoint/2010/main" val="220418268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さいごに</a:t>
            </a:r>
            <a:endParaRPr kumimoji="1" lang="ja-JP" altLang="en-US" dirty="0"/>
          </a:p>
        </p:txBody>
      </p:sp>
      <p:sp>
        <p:nvSpPr>
          <p:cNvPr id="3" name="コンテンツ プレースホルダー 2"/>
          <p:cNvSpPr>
            <a:spLocks noGrp="1"/>
          </p:cNvSpPr>
          <p:nvPr>
            <p:ph idx="1"/>
          </p:nvPr>
        </p:nvSpPr>
        <p:spPr/>
        <p:txBody>
          <a:bodyPr/>
          <a:lstStyle/>
          <a:p>
            <a:pPr marL="0" indent="0">
              <a:buNone/>
            </a:pPr>
            <a:endParaRPr kumimoji="1" lang="en-US" altLang="ja-JP" sz="4000" dirty="0" smtClean="0"/>
          </a:p>
          <a:p>
            <a:pPr marL="0" indent="0">
              <a:buNone/>
            </a:pPr>
            <a:r>
              <a:rPr kumimoji="1" lang="ja-JP" altLang="en-US" sz="4000" dirty="0" smtClean="0"/>
              <a:t>＊虐待は、必ず、終結する</a:t>
            </a:r>
            <a:endParaRPr kumimoji="1" lang="en-US" altLang="ja-JP" sz="4000" dirty="0" smtClean="0"/>
          </a:p>
          <a:p>
            <a:pPr marL="0" indent="0">
              <a:buNone/>
            </a:pPr>
            <a:r>
              <a:rPr lang="ja-JP" altLang="en-US" dirty="0" smtClean="0"/>
              <a:t>　　　　　　⇒終結イメージは、</a:t>
            </a:r>
            <a:endParaRPr lang="en-US" altLang="ja-JP" dirty="0" smtClean="0"/>
          </a:p>
          <a:p>
            <a:pPr marL="0" indent="0">
              <a:buNone/>
            </a:pPr>
            <a:r>
              <a:rPr lang="ja-JP" altLang="en-US" dirty="0"/>
              <a:t>　</a:t>
            </a:r>
            <a:r>
              <a:rPr lang="ja-JP" altLang="en-US" dirty="0" smtClean="0"/>
              <a:t>　　　　　　　早期発見、早期対応が</a:t>
            </a:r>
            <a:endParaRPr lang="en-US" altLang="ja-JP" dirty="0" smtClean="0"/>
          </a:p>
          <a:p>
            <a:pPr marL="0" indent="0">
              <a:buNone/>
            </a:pPr>
            <a:r>
              <a:rPr lang="ja-JP" altLang="en-US" dirty="0"/>
              <a:t>　</a:t>
            </a:r>
            <a:r>
              <a:rPr lang="ja-JP" altLang="en-US" dirty="0" smtClean="0"/>
              <a:t>　　　　　　</a:t>
            </a:r>
            <a:r>
              <a:rPr lang="ja-JP" altLang="en-US" smtClean="0"/>
              <a:t>　　　　　実現</a:t>
            </a:r>
            <a:r>
              <a:rPr lang="ja-JP" altLang="en-US" dirty="0" smtClean="0"/>
              <a:t>すれば、本来は多様</a:t>
            </a:r>
            <a:endParaRPr lang="en-US" altLang="ja-JP" dirty="0" smtClean="0"/>
          </a:p>
          <a:p>
            <a:pPr marL="0" indent="0">
              <a:buNone/>
            </a:pPr>
            <a:endParaRPr kumimoji="1" lang="ja-JP" altLang="en-US" dirty="0"/>
          </a:p>
        </p:txBody>
      </p:sp>
    </p:spTree>
    <p:extLst>
      <p:ext uri="{BB962C8B-B14F-4D97-AF65-F5344CB8AC3E}">
        <p14:creationId xmlns:p14="http://schemas.microsoft.com/office/powerpoint/2010/main" val="174667168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１．権利擁護の重要性</a:t>
            </a:r>
            <a:endParaRPr kumimoji="1" lang="ja-JP" altLang="en-US" dirty="0"/>
          </a:p>
        </p:txBody>
      </p:sp>
      <p:sp>
        <p:nvSpPr>
          <p:cNvPr id="3" name="コンテンツ プレースホルダー 2"/>
          <p:cNvSpPr>
            <a:spLocks noGrp="1"/>
          </p:cNvSpPr>
          <p:nvPr>
            <p:ph idx="1"/>
          </p:nvPr>
        </p:nvSpPr>
        <p:spPr>
          <a:xfrm>
            <a:off x="467544" y="1340768"/>
            <a:ext cx="8229600" cy="4525963"/>
          </a:xfrm>
        </p:spPr>
        <p:txBody>
          <a:bodyPr>
            <a:normAutofit fontScale="92500" lnSpcReduction="20000"/>
          </a:bodyPr>
          <a:lstStyle/>
          <a:p>
            <a:pPr marL="0" indent="0">
              <a:buNone/>
            </a:pPr>
            <a:r>
              <a:rPr kumimoji="1" lang="ja-JP" altLang="en-US" dirty="0" smtClean="0"/>
              <a:t>＊虐待対応の基本的な考えかた</a:t>
            </a:r>
            <a:endParaRPr kumimoji="1" lang="en-US" altLang="ja-JP" dirty="0" smtClean="0"/>
          </a:p>
          <a:p>
            <a:pPr marL="0" indent="0">
              <a:buNone/>
            </a:pPr>
            <a:r>
              <a:rPr lang="ja-JP" altLang="en-US" dirty="0" smtClean="0"/>
              <a:t>虐待</a:t>
            </a:r>
            <a:r>
              <a:rPr lang="ja-JP" altLang="en-US" dirty="0"/>
              <a:t>は</a:t>
            </a:r>
            <a:r>
              <a:rPr lang="ja-JP" altLang="en-US" dirty="0" smtClean="0"/>
              <a:t>、非日常の状況であるという認識</a:t>
            </a:r>
            <a:endParaRPr lang="en-US" altLang="ja-JP" dirty="0" smtClean="0"/>
          </a:p>
          <a:p>
            <a:pPr marL="0" indent="0">
              <a:buNone/>
            </a:pPr>
            <a:r>
              <a:rPr kumimoji="1" lang="ja-JP" altLang="en-US" dirty="0" smtClean="0"/>
              <a:t>⇒早期の対応による、終結が必要。</a:t>
            </a:r>
            <a:endParaRPr kumimoji="1" lang="en-US" altLang="ja-JP" dirty="0" smtClean="0"/>
          </a:p>
          <a:p>
            <a:pPr marL="0" indent="0">
              <a:buNone/>
            </a:pPr>
            <a:r>
              <a:rPr lang="ja-JP" altLang="en-US" dirty="0" smtClean="0"/>
              <a:t>＊障害者虐待の防止、障害者の養護者に対する　</a:t>
            </a:r>
            <a:endParaRPr lang="en-US" altLang="ja-JP" dirty="0" smtClean="0"/>
          </a:p>
          <a:p>
            <a:pPr marL="0" indent="0">
              <a:buNone/>
            </a:pPr>
            <a:r>
              <a:rPr lang="ja-JP" altLang="en-US" dirty="0"/>
              <a:t>　</a:t>
            </a:r>
            <a:r>
              <a:rPr lang="ja-JP" altLang="en-US" dirty="0" smtClean="0"/>
              <a:t>支援等に関する法律（以下、障害者虐待防止法）　　</a:t>
            </a:r>
            <a:endParaRPr lang="en-US" altLang="ja-JP" dirty="0" smtClean="0"/>
          </a:p>
          <a:p>
            <a:pPr marL="0" indent="0">
              <a:buNone/>
            </a:pPr>
            <a:r>
              <a:rPr lang="ja-JP" altLang="en-US" dirty="0"/>
              <a:t>　</a:t>
            </a:r>
            <a:r>
              <a:rPr lang="ja-JP" altLang="en-US" dirty="0" smtClean="0"/>
              <a:t>に基づいた対応を行う。</a:t>
            </a:r>
            <a:endParaRPr lang="en-US" altLang="ja-JP" dirty="0" smtClean="0"/>
          </a:p>
          <a:p>
            <a:pPr marL="0" indent="0">
              <a:buNone/>
            </a:pPr>
            <a:r>
              <a:rPr lang="ja-JP" altLang="en-US" dirty="0" smtClean="0"/>
              <a:t>＊障害者の「安全」を何よりも優先させるが、</a:t>
            </a:r>
            <a:endParaRPr lang="en-US" altLang="ja-JP" dirty="0" smtClean="0"/>
          </a:p>
          <a:p>
            <a:pPr marL="0" indent="0">
              <a:buNone/>
            </a:pPr>
            <a:r>
              <a:rPr lang="ja-JP" altLang="en-US" dirty="0" smtClean="0"/>
              <a:t>＊あくまで、障害者の自己決定の支援</a:t>
            </a:r>
            <a:endParaRPr lang="en-US" altLang="ja-JP" dirty="0" smtClean="0"/>
          </a:p>
          <a:p>
            <a:pPr marL="0" indent="0">
              <a:buNone/>
            </a:pPr>
            <a:r>
              <a:rPr lang="ja-JP" altLang="en-US" dirty="0" smtClean="0"/>
              <a:t>＊同時に虐待解消にむけた、養護者への支援を</a:t>
            </a:r>
            <a:endParaRPr lang="en-US" altLang="ja-JP" dirty="0" smtClean="0"/>
          </a:p>
          <a:p>
            <a:pPr marL="0" indent="0">
              <a:buNone/>
            </a:pPr>
            <a:endParaRPr lang="en-US" altLang="ja-JP" dirty="0" smtClean="0"/>
          </a:p>
          <a:p>
            <a:pPr marL="0" indent="0">
              <a:buNone/>
            </a:pPr>
            <a:endParaRPr kumimoji="1" lang="en-US" altLang="ja-JP" dirty="0" smtClean="0"/>
          </a:p>
          <a:p>
            <a:pPr marL="0" indent="0">
              <a:buNone/>
            </a:pPr>
            <a:endParaRPr kumimoji="1" lang="ja-JP" altLang="en-US" dirty="0"/>
          </a:p>
        </p:txBody>
      </p:sp>
    </p:spTree>
    <p:extLst>
      <p:ext uri="{BB962C8B-B14F-4D97-AF65-F5344CB8AC3E}">
        <p14:creationId xmlns:p14="http://schemas.microsoft.com/office/powerpoint/2010/main" val="256524128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en-US" altLang="ja-JP" dirty="0" smtClean="0"/>
              <a:t/>
            </a:r>
            <a:br>
              <a:rPr lang="en-US" altLang="ja-JP" dirty="0" smtClean="0"/>
            </a:br>
            <a:r>
              <a:rPr lang="ja-JP" altLang="en-US" dirty="0" smtClean="0"/>
              <a:t>起こって</a:t>
            </a:r>
            <a:r>
              <a:rPr lang="ja-JP" altLang="en-US" dirty="0"/>
              <a:t>いる「事実」に</a:t>
            </a:r>
            <a:r>
              <a:rPr lang="ja-JP" altLang="en-US" dirty="0" smtClean="0"/>
              <a:t>着目</a:t>
            </a:r>
            <a:r>
              <a:rPr lang="en-US" altLang="ja-JP" dirty="0"/>
              <a:t/>
            </a:r>
            <a:br>
              <a:rPr lang="en-US" altLang="ja-JP" dirty="0"/>
            </a:br>
            <a:endParaRPr kumimoji="1" lang="ja-JP" altLang="en-US" dirty="0"/>
          </a:p>
        </p:txBody>
      </p:sp>
      <p:sp>
        <p:nvSpPr>
          <p:cNvPr id="3" name="コンテンツ プレースホルダー 2"/>
          <p:cNvSpPr>
            <a:spLocks noGrp="1"/>
          </p:cNvSpPr>
          <p:nvPr>
            <p:ph idx="1"/>
          </p:nvPr>
        </p:nvSpPr>
        <p:spPr/>
        <p:txBody>
          <a:bodyPr>
            <a:normAutofit fontScale="92500"/>
          </a:bodyPr>
          <a:lstStyle/>
          <a:p>
            <a:pPr marL="0" indent="0">
              <a:buNone/>
            </a:pPr>
            <a:r>
              <a:rPr kumimoji="1" lang="ja-JP" altLang="en-US" dirty="0" smtClean="0"/>
              <a:t>＊障害者本人の虐待されているという、</a:t>
            </a:r>
            <a:endParaRPr kumimoji="1" lang="en-US" altLang="ja-JP" dirty="0" smtClean="0"/>
          </a:p>
          <a:p>
            <a:pPr marL="0" indent="0">
              <a:buNone/>
            </a:pPr>
            <a:r>
              <a:rPr lang="ja-JP" altLang="en-US" dirty="0"/>
              <a:t>　</a:t>
            </a:r>
            <a:r>
              <a:rPr kumimoji="1" lang="ja-JP" altLang="en-US" dirty="0" smtClean="0"/>
              <a:t>「自覚」は、問わない</a:t>
            </a:r>
            <a:endParaRPr kumimoji="1" lang="en-US" altLang="ja-JP" dirty="0" smtClean="0"/>
          </a:p>
          <a:p>
            <a:pPr marL="0" indent="0">
              <a:buNone/>
            </a:pPr>
            <a:r>
              <a:rPr lang="ja-JP" altLang="en-US" dirty="0" smtClean="0"/>
              <a:t>＊養護者、従事者、使用者の虐待しているという、</a:t>
            </a:r>
            <a:endParaRPr lang="en-US" altLang="ja-JP" dirty="0" smtClean="0"/>
          </a:p>
          <a:p>
            <a:pPr marL="0" indent="0">
              <a:buNone/>
            </a:pPr>
            <a:r>
              <a:rPr lang="ja-JP" altLang="en-US" dirty="0"/>
              <a:t>　</a:t>
            </a:r>
            <a:r>
              <a:rPr lang="ja-JP" altLang="en-US" dirty="0" smtClean="0"/>
              <a:t>「自覚」は、問わない</a:t>
            </a:r>
            <a:endParaRPr lang="en-US" altLang="ja-JP" dirty="0" smtClean="0"/>
          </a:p>
          <a:p>
            <a:pPr marL="0" indent="0">
              <a:buNone/>
            </a:pPr>
            <a:r>
              <a:rPr lang="ja-JP" altLang="en-US" dirty="0" smtClean="0"/>
              <a:t>⇒どれだけ、一生懸命世話をしている家族でも</a:t>
            </a:r>
            <a:endParaRPr lang="en-US" altLang="ja-JP" dirty="0" smtClean="0"/>
          </a:p>
          <a:p>
            <a:pPr marL="0" indent="0">
              <a:buNone/>
            </a:pPr>
            <a:r>
              <a:rPr lang="ja-JP" altLang="en-US" dirty="0" smtClean="0"/>
              <a:t>⇒どれだけ、評判のよい事業所でも</a:t>
            </a:r>
            <a:endParaRPr lang="en-US" altLang="ja-JP" dirty="0" smtClean="0"/>
          </a:p>
          <a:p>
            <a:pPr marL="0" indent="0">
              <a:buNone/>
            </a:pPr>
            <a:r>
              <a:rPr lang="ja-JP" altLang="en-US" dirty="0" smtClean="0"/>
              <a:t>＊起こっている事実に着目し、</a:t>
            </a:r>
            <a:endParaRPr lang="en-US" altLang="ja-JP" dirty="0" smtClean="0"/>
          </a:p>
          <a:p>
            <a:pPr marL="0" indent="0">
              <a:buNone/>
            </a:pPr>
            <a:r>
              <a:rPr lang="ja-JP" altLang="en-US" dirty="0" smtClean="0"/>
              <a:t>⇒判断は、組織で行う（虐待の有無、緊急性）</a:t>
            </a:r>
            <a:endParaRPr lang="en-US" altLang="ja-JP" dirty="0" smtClean="0"/>
          </a:p>
          <a:p>
            <a:pPr marL="0" indent="0">
              <a:buNone/>
            </a:pPr>
            <a:endParaRPr kumimoji="1" lang="en-US" altLang="ja-JP" dirty="0" smtClean="0"/>
          </a:p>
        </p:txBody>
      </p:sp>
    </p:spTree>
    <p:extLst>
      <p:ext uri="{BB962C8B-B14F-4D97-AF65-F5344CB8AC3E}">
        <p14:creationId xmlns:p14="http://schemas.microsoft.com/office/powerpoint/2010/main" val="7623507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en-US" altLang="ja-JP" dirty="0"/>
              <a:t/>
            </a:r>
            <a:br>
              <a:rPr lang="en-US" altLang="ja-JP" dirty="0"/>
            </a:br>
            <a:r>
              <a:rPr lang="ja-JP" altLang="en-US" dirty="0" smtClean="0"/>
              <a:t>本人の意思の尊重と強い介入</a:t>
            </a:r>
            <a:endParaRPr kumimoji="1" lang="ja-JP" altLang="en-US" dirty="0"/>
          </a:p>
        </p:txBody>
      </p:sp>
      <p:sp>
        <p:nvSpPr>
          <p:cNvPr id="3" name="コンテンツ プレースホルダー 2"/>
          <p:cNvSpPr>
            <a:spLocks noGrp="1"/>
          </p:cNvSpPr>
          <p:nvPr>
            <p:ph idx="1"/>
          </p:nvPr>
        </p:nvSpPr>
        <p:spPr/>
        <p:txBody>
          <a:bodyPr>
            <a:normAutofit/>
          </a:bodyPr>
          <a:lstStyle/>
          <a:p>
            <a:pPr marL="0" indent="0">
              <a:buNone/>
            </a:pPr>
            <a:r>
              <a:rPr kumimoji="1" lang="ja-JP" altLang="en-US" dirty="0" smtClean="0"/>
              <a:t>　</a:t>
            </a:r>
            <a:r>
              <a:rPr lang="ja-JP" altLang="en-US" dirty="0" smtClean="0"/>
              <a:t>＊</a:t>
            </a:r>
            <a:r>
              <a:rPr lang="ja-JP" altLang="en-US" dirty="0"/>
              <a:t>本人の意思を超えて、「安全の確保」を</a:t>
            </a:r>
            <a:endParaRPr lang="en-US" altLang="ja-JP" dirty="0"/>
          </a:p>
          <a:p>
            <a:pPr marL="0" indent="0">
              <a:buNone/>
            </a:pPr>
            <a:r>
              <a:rPr lang="ja-JP" altLang="en-US" dirty="0" smtClean="0"/>
              <a:t>　　</a:t>
            </a:r>
            <a:r>
              <a:rPr lang="ja-JP" altLang="en-US" dirty="0"/>
              <a:t>優先させ、強い介入を</a:t>
            </a:r>
            <a:r>
              <a:rPr lang="ja-JP" altLang="en-US" dirty="0" smtClean="0"/>
              <a:t>行う時</a:t>
            </a:r>
            <a:r>
              <a:rPr lang="ja-JP" altLang="en-US" dirty="0"/>
              <a:t>もある</a:t>
            </a:r>
            <a:r>
              <a:rPr lang="ja-JP" altLang="en-US" dirty="0" smtClean="0"/>
              <a:t>。</a:t>
            </a:r>
            <a:endParaRPr lang="en-US" altLang="ja-JP" dirty="0" smtClean="0"/>
          </a:p>
          <a:p>
            <a:pPr marL="0" indent="0">
              <a:buNone/>
            </a:pPr>
            <a:r>
              <a:rPr lang="ja-JP" altLang="en-US" dirty="0" smtClean="0"/>
              <a:t>　　⇒介入の明確な根拠</a:t>
            </a:r>
            <a:endParaRPr lang="en-US" altLang="ja-JP" dirty="0" smtClean="0"/>
          </a:p>
          <a:p>
            <a:pPr marL="0" indent="0">
              <a:buNone/>
            </a:pPr>
            <a:r>
              <a:rPr lang="ja-JP" altLang="en-US" dirty="0" smtClean="0"/>
              <a:t>　　たとえば、本人が拒否をしても、命に係わる　</a:t>
            </a:r>
            <a:endParaRPr lang="en-US" altLang="ja-JP" dirty="0" smtClean="0"/>
          </a:p>
          <a:p>
            <a:pPr marL="0" indent="0">
              <a:buNone/>
            </a:pPr>
            <a:r>
              <a:rPr lang="ja-JP" altLang="en-US" dirty="0"/>
              <a:t>　</a:t>
            </a:r>
            <a:r>
              <a:rPr lang="ja-JP" altLang="en-US" dirty="0" smtClean="0"/>
              <a:t>　状況下にある場合、説得して保護する場合。</a:t>
            </a:r>
            <a:endParaRPr lang="en-US" altLang="ja-JP" dirty="0"/>
          </a:p>
          <a:p>
            <a:pPr marL="0" indent="0">
              <a:buNone/>
            </a:pPr>
            <a:r>
              <a:rPr lang="ja-JP" altLang="en-US" dirty="0" smtClean="0"/>
              <a:t>　　⇒契約に基づいた支援ではない、</a:t>
            </a:r>
            <a:endParaRPr lang="en-US" altLang="ja-JP" dirty="0" smtClean="0"/>
          </a:p>
          <a:p>
            <a:pPr marL="0" indent="0">
              <a:buNone/>
            </a:pPr>
            <a:r>
              <a:rPr lang="ja-JP" altLang="en-US" dirty="0"/>
              <a:t>　</a:t>
            </a:r>
            <a:r>
              <a:rPr lang="ja-JP" altLang="en-US" dirty="0" smtClean="0"/>
              <a:t>　　法律に基づいた対応、介入である。</a:t>
            </a:r>
            <a:endParaRPr lang="en-US" altLang="ja-JP" dirty="0" smtClean="0"/>
          </a:p>
          <a:p>
            <a:pPr marL="0" indent="0">
              <a:buNone/>
            </a:pPr>
            <a:endParaRPr lang="en-US" altLang="ja-JP" dirty="0" smtClean="0"/>
          </a:p>
          <a:p>
            <a:pPr marL="0" indent="0">
              <a:buNone/>
            </a:pPr>
            <a:endParaRPr lang="en-US" altLang="ja-JP" dirty="0"/>
          </a:p>
          <a:p>
            <a:pPr marL="0" indent="0">
              <a:buNone/>
            </a:pPr>
            <a:endParaRPr lang="en-US" altLang="ja-JP" dirty="0" smtClean="0"/>
          </a:p>
          <a:p>
            <a:pPr marL="0" indent="0">
              <a:buNone/>
            </a:pPr>
            <a:endParaRPr lang="en-US" altLang="ja-JP" dirty="0"/>
          </a:p>
          <a:p>
            <a:pPr marL="0" indent="0">
              <a:buNone/>
            </a:pPr>
            <a:endParaRPr lang="en-US" altLang="ja-JP" dirty="0" smtClean="0"/>
          </a:p>
          <a:p>
            <a:pPr marL="0" indent="0">
              <a:buNone/>
            </a:pPr>
            <a:endParaRPr lang="en-US" altLang="ja-JP" dirty="0" smtClean="0"/>
          </a:p>
          <a:p>
            <a:pPr marL="0" indent="0">
              <a:buNone/>
            </a:pPr>
            <a:endParaRPr lang="en-US" altLang="ja-JP" dirty="0" smtClean="0"/>
          </a:p>
          <a:p>
            <a:pPr marL="0" indent="0">
              <a:buNone/>
            </a:pPr>
            <a:endParaRPr lang="ja-JP" altLang="en-US" dirty="0"/>
          </a:p>
          <a:p>
            <a:pPr marL="0" indent="0">
              <a:buNone/>
            </a:pPr>
            <a:endParaRPr kumimoji="1" lang="en-US" altLang="ja-JP" dirty="0" smtClean="0"/>
          </a:p>
          <a:p>
            <a:pPr marL="0" indent="0">
              <a:buNone/>
            </a:pPr>
            <a:endParaRPr lang="en-US" altLang="ja-JP" dirty="0"/>
          </a:p>
          <a:p>
            <a:pPr marL="0" indent="0">
              <a:buNone/>
            </a:pPr>
            <a:endParaRPr kumimoji="1" lang="ja-JP" altLang="en-US" dirty="0"/>
          </a:p>
        </p:txBody>
      </p:sp>
    </p:spTree>
    <p:extLst>
      <p:ext uri="{BB962C8B-B14F-4D97-AF65-F5344CB8AC3E}">
        <p14:creationId xmlns:p14="http://schemas.microsoft.com/office/powerpoint/2010/main" val="246817915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本人への支援</a:t>
            </a:r>
            <a:endParaRPr kumimoji="1" lang="ja-JP" altLang="en-US" dirty="0"/>
          </a:p>
        </p:txBody>
      </p:sp>
      <p:sp>
        <p:nvSpPr>
          <p:cNvPr id="3" name="コンテンツ プレースホルダー 2"/>
          <p:cNvSpPr>
            <a:spLocks noGrp="1"/>
          </p:cNvSpPr>
          <p:nvPr>
            <p:ph idx="1"/>
          </p:nvPr>
        </p:nvSpPr>
        <p:spPr/>
        <p:txBody>
          <a:bodyPr>
            <a:normAutofit/>
          </a:bodyPr>
          <a:lstStyle/>
          <a:p>
            <a:pPr marL="0" indent="0">
              <a:buNone/>
            </a:pPr>
            <a:r>
              <a:rPr kumimoji="1" lang="ja-JP" altLang="en-US" dirty="0" smtClean="0"/>
              <a:t>１）自己決定への支援</a:t>
            </a:r>
            <a:endParaRPr kumimoji="1" lang="en-US" altLang="ja-JP" dirty="0" smtClean="0"/>
          </a:p>
          <a:p>
            <a:pPr marL="0" indent="0">
              <a:buNone/>
            </a:pPr>
            <a:r>
              <a:rPr kumimoji="1" lang="ja-JP" altLang="en-US" dirty="0" smtClean="0"/>
              <a:t>２）本人保護の優先と危機介入</a:t>
            </a:r>
            <a:endParaRPr kumimoji="1" lang="en-US" altLang="ja-JP" dirty="0" smtClean="0"/>
          </a:p>
          <a:p>
            <a:pPr marL="0" indent="0">
              <a:buNone/>
            </a:pPr>
            <a:r>
              <a:rPr kumimoji="1" lang="ja-JP" altLang="en-US" dirty="0" smtClean="0"/>
              <a:t>３）安全、安心、自立支援を目指す終結</a:t>
            </a:r>
            <a:endParaRPr kumimoji="1" lang="en-US" altLang="ja-JP" dirty="0" smtClean="0"/>
          </a:p>
          <a:p>
            <a:pPr marL="0" indent="0">
              <a:buNone/>
            </a:pPr>
            <a:endParaRPr lang="en-US" altLang="ja-JP" dirty="0" smtClean="0"/>
          </a:p>
          <a:p>
            <a:pPr marL="0" indent="0">
              <a:buNone/>
            </a:pPr>
            <a:r>
              <a:rPr lang="ja-JP" altLang="en-US" dirty="0" smtClean="0"/>
              <a:t>⇒発見、相談、通報等の時点から、対応、終結、その後の日常的な支援に至る過程において、地域における自立した生活を目指すという一貫した姿勢は、変わりない</a:t>
            </a:r>
            <a:endParaRPr kumimoji="1" lang="ja-JP" altLang="en-US" dirty="0"/>
          </a:p>
        </p:txBody>
      </p:sp>
    </p:spTree>
    <p:extLst>
      <p:ext uri="{BB962C8B-B14F-4D97-AF65-F5344CB8AC3E}">
        <p14:creationId xmlns:p14="http://schemas.microsoft.com/office/powerpoint/2010/main" val="91340395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smtClean="0"/>
              <a:t>養護者への支援</a:t>
            </a:r>
            <a:endParaRPr kumimoji="1" lang="ja-JP" altLang="en-US" dirty="0"/>
          </a:p>
        </p:txBody>
      </p:sp>
      <p:sp>
        <p:nvSpPr>
          <p:cNvPr id="3" name="コンテンツ プレースホルダー 2"/>
          <p:cNvSpPr>
            <a:spLocks noGrp="1"/>
          </p:cNvSpPr>
          <p:nvPr>
            <p:ph idx="1"/>
          </p:nvPr>
        </p:nvSpPr>
        <p:spPr/>
        <p:txBody>
          <a:bodyPr>
            <a:noAutofit/>
          </a:bodyPr>
          <a:lstStyle/>
          <a:p>
            <a:pPr marL="0" indent="0">
              <a:buNone/>
            </a:pPr>
            <a:r>
              <a:rPr kumimoji="1" lang="ja-JP" altLang="en-US" sz="2800" dirty="0" smtClean="0"/>
              <a:t>１）障害者本人との利害関係を意識する</a:t>
            </a:r>
            <a:endParaRPr kumimoji="1" lang="en-US" altLang="ja-JP" sz="2800" dirty="0" smtClean="0"/>
          </a:p>
          <a:p>
            <a:pPr marL="0" indent="0">
              <a:buNone/>
            </a:pPr>
            <a:r>
              <a:rPr lang="ja-JP" altLang="en-US" sz="2800" dirty="0" smtClean="0"/>
              <a:t>　事実確認時からの障害者本人対応チームを分ける</a:t>
            </a:r>
            <a:endParaRPr lang="en-US" altLang="ja-JP" sz="2800" dirty="0" smtClean="0"/>
          </a:p>
          <a:p>
            <a:pPr marL="0" indent="0">
              <a:buNone/>
            </a:pPr>
            <a:r>
              <a:rPr lang="ja-JP" altLang="en-US" sz="2800" dirty="0" smtClean="0"/>
              <a:t>⇒どの機関の誰が、養護者と信頼関係構築を図るか</a:t>
            </a:r>
            <a:endParaRPr lang="en-US" altLang="ja-JP" sz="2800" dirty="0"/>
          </a:p>
          <a:p>
            <a:pPr marL="0" indent="0">
              <a:buNone/>
            </a:pPr>
            <a:r>
              <a:rPr lang="ja-JP" altLang="en-US" sz="2800" dirty="0" smtClean="0"/>
              <a:t>２）要因分析</a:t>
            </a:r>
            <a:endParaRPr lang="en-US" altLang="ja-JP" sz="2800" dirty="0" smtClean="0"/>
          </a:p>
          <a:p>
            <a:pPr marL="0" indent="0">
              <a:buNone/>
            </a:pPr>
            <a:r>
              <a:rPr lang="ja-JP" altLang="en-US" sz="2800" dirty="0" smtClean="0"/>
              <a:t>　　なぜ、その家庭で虐待が起こったのか</a:t>
            </a:r>
            <a:endParaRPr lang="en-US" altLang="ja-JP" sz="2800" dirty="0" smtClean="0"/>
          </a:p>
          <a:p>
            <a:pPr marL="0" indent="0">
              <a:buNone/>
            </a:pPr>
            <a:r>
              <a:rPr lang="ja-JP" altLang="en-US" sz="2800" dirty="0" smtClean="0"/>
              <a:t>　　養護者への支援のありかた</a:t>
            </a:r>
            <a:endParaRPr lang="en-US" altLang="ja-JP" sz="2800" dirty="0" smtClean="0"/>
          </a:p>
          <a:p>
            <a:pPr marL="0" indent="0">
              <a:buNone/>
            </a:pPr>
            <a:r>
              <a:rPr lang="ja-JP" altLang="en-US" sz="2800" dirty="0" smtClean="0"/>
              <a:t>⇒本人と、養護者関係の再構築の可能性</a:t>
            </a:r>
            <a:endParaRPr lang="en-US" altLang="ja-JP" sz="2800" dirty="0" smtClean="0"/>
          </a:p>
          <a:p>
            <a:pPr marL="0" indent="0">
              <a:buNone/>
            </a:pPr>
            <a:r>
              <a:rPr kumimoji="1" lang="ja-JP" altLang="en-US" sz="2800" dirty="0" smtClean="0"/>
              <a:t>３）養護者への支援　支援チームの編成</a:t>
            </a:r>
            <a:endParaRPr kumimoji="1" lang="en-US" altLang="ja-JP" sz="2800" dirty="0" smtClean="0"/>
          </a:p>
          <a:p>
            <a:pPr marL="0" indent="0">
              <a:buNone/>
            </a:pPr>
            <a:r>
              <a:rPr lang="ja-JP" altLang="en-US" sz="2800" dirty="0" smtClean="0"/>
              <a:t>⇒養護者対応との違い</a:t>
            </a:r>
            <a:endParaRPr kumimoji="1" lang="ja-JP" altLang="en-US" sz="2800" dirty="0"/>
          </a:p>
        </p:txBody>
      </p:sp>
    </p:spTree>
    <p:extLst>
      <p:ext uri="{BB962C8B-B14F-4D97-AF65-F5344CB8AC3E}">
        <p14:creationId xmlns:p14="http://schemas.microsoft.com/office/powerpoint/2010/main" val="38566426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smtClean="0"/>
              <a:t>虐待かも？と感じるには</a:t>
            </a:r>
            <a:endParaRPr kumimoji="1" lang="ja-JP" altLang="en-US" dirty="0"/>
          </a:p>
        </p:txBody>
      </p:sp>
      <p:sp>
        <p:nvSpPr>
          <p:cNvPr id="3" name="コンテンツ プレースホルダー 2"/>
          <p:cNvSpPr>
            <a:spLocks noGrp="1"/>
          </p:cNvSpPr>
          <p:nvPr>
            <p:ph idx="1"/>
          </p:nvPr>
        </p:nvSpPr>
        <p:spPr/>
        <p:txBody>
          <a:bodyPr/>
          <a:lstStyle/>
          <a:p>
            <a:pPr marL="0" indent="0">
              <a:buNone/>
            </a:pPr>
            <a:r>
              <a:rPr kumimoji="1" lang="ja-JP" altLang="en-US" dirty="0" smtClean="0"/>
              <a:t>＊同じものを見ても、聞いても、</a:t>
            </a:r>
            <a:endParaRPr kumimoji="1" lang="en-US" altLang="ja-JP" dirty="0" smtClean="0"/>
          </a:p>
          <a:p>
            <a:pPr marL="0" indent="0">
              <a:buNone/>
            </a:pPr>
            <a:r>
              <a:rPr lang="ja-JP" altLang="en-US" dirty="0"/>
              <a:t>　</a:t>
            </a:r>
            <a:r>
              <a:rPr lang="ja-JP" altLang="en-US" dirty="0" smtClean="0"/>
              <a:t>　</a:t>
            </a:r>
            <a:r>
              <a:rPr kumimoji="1" lang="ja-JP" altLang="en-US" dirty="0" smtClean="0"/>
              <a:t>知識がなければ、「気づくことはできない」</a:t>
            </a:r>
            <a:endParaRPr kumimoji="1" lang="en-US" altLang="ja-JP" dirty="0" smtClean="0"/>
          </a:p>
          <a:p>
            <a:pPr marL="0" indent="0">
              <a:buNone/>
            </a:pPr>
            <a:r>
              <a:rPr lang="ja-JP" altLang="en-US" dirty="0" smtClean="0"/>
              <a:t>⇒支援者；なにを見たら、聞いたら、</a:t>
            </a:r>
            <a:endParaRPr lang="en-US" altLang="ja-JP" dirty="0" smtClean="0"/>
          </a:p>
          <a:p>
            <a:pPr marL="0" indent="0">
              <a:buNone/>
            </a:pPr>
            <a:r>
              <a:rPr lang="ja-JP" altLang="en-US" dirty="0"/>
              <a:t>　</a:t>
            </a:r>
            <a:r>
              <a:rPr lang="ja-JP" altLang="en-US" dirty="0" smtClean="0"/>
              <a:t>　　　　　　どう動くのか？</a:t>
            </a:r>
            <a:endParaRPr lang="en-US" altLang="ja-JP" dirty="0" smtClean="0"/>
          </a:p>
          <a:p>
            <a:pPr marL="0" indent="0">
              <a:buNone/>
            </a:pPr>
            <a:r>
              <a:rPr kumimoji="1" lang="ja-JP" altLang="en-US" dirty="0" smtClean="0"/>
              <a:t>⇒支援者；どのような支援が虐待、</a:t>
            </a:r>
            <a:endParaRPr kumimoji="1" lang="en-US" altLang="ja-JP" dirty="0" smtClean="0"/>
          </a:p>
          <a:p>
            <a:pPr marL="0" indent="0">
              <a:buNone/>
            </a:pPr>
            <a:r>
              <a:rPr lang="ja-JP" altLang="en-US" dirty="0"/>
              <a:t>　</a:t>
            </a:r>
            <a:r>
              <a:rPr lang="ja-JP" altLang="en-US" dirty="0" smtClean="0"/>
              <a:t>　　　　　</a:t>
            </a:r>
            <a:r>
              <a:rPr kumimoji="1" lang="ja-JP" altLang="en-US" dirty="0" smtClean="0"/>
              <a:t>あるいは虐待の可能性があるのか？</a:t>
            </a:r>
            <a:endParaRPr kumimoji="1" lang="en-US" altLang="ja-JP" dirty="0" smtClean="0"/>
          </a:p>
          <a:p>
            <a:pPr marL="0" indent="0">
              <a:buNone/>
            </a:pPr>
            <a:r>
              <a:rPr lang="ja-JP" altLang="en-US" dirty="0" smtClean="0"/>
              <a:t>⇒地域；「気になる」声、音、姿、家の状況・・・・・</a:t>
            </a:r>
            <a:endParaRPr kumimoji="1" lang="en-US" altLang="ja-JP" dirty="0" smtClean="0"/>
          </a:p>
          <a:p>
            <a:pPr marL="0" indent="0">
              <a:buNone/>
            </a:pPr>
            <a:endParaRPr kumimoji="1" lang="ja-JP" altLang="en-US" dirty="0"/>
          </a:p>
        </p:txBody>
      </p:sp>
    </p:spTree>
    <p:extLst>
      <p:ext uri="{BB962C8B-B14F-4D97-AF65-F5344CB8AC3E}">
        <p14:creationId xmlns:p14="http://schemas.microsoft.com/office/powerpoint/2010/main" val="239089486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２．虐待の早期発見・早期対応</a:t>
            </a:r>
            <a:endParaRPr kumimoji="1" lang="ja-JP" altLang="en-US" dirty="0"/>
          </a:p>
        </p:txBody>
      </p:sp>
      <p:sp>
        <p:nvSpPr>
          <p:cNvPr id="3" name="コンテンツ プレースホルダー 2"/>
          <p:cNvSpPr>
            <a:spLocks noGrp="1"/>
          </p:cNvSpPr>
          <p:nvPr>
            <p:ph idx="1"/>
          </p:nvPr>
        </p:nvSpPr>
        <p:spPr/>
        <p:txBody>
          <a:bodyPr>
            <a:normAutofit/>
          </a:bodyPr>
          <a:lstStyle/>
          <a:p>
            <a:pPr marL="0" indent="0">
              <a:buNone/>
            </a:pPr>
            <a:r>
              <a:rPr kumimoji="1" lang="ja-JP" altLang="en-US" dirty="0" smtClean="0"/>
              <a:t>＊虐待の可能性を感じた時点での</a:t>
            </a:r>
            <a:endParaRPr kumimoji="1" lang="en-US" altLang="ja-JP" dirty="0" smtClean="0"/>
          </a:p>
          <a:p>
            <a:pPr marL="0" indent="0">
              <a:buNone/>
            </a:pPr>
            <a:r>
              <a:rPr lang="ja-JP" altLang="en-US" dirty="0"/>
              <a:t>　</a:t>
            </a:r>
            <a:r>
              <a:rPr lang="ja-JP" altLang="en-US" dirty="0" smtClean="0"/>
              <a:t>　</a:t>
            </a:r>
            <a:r>
              <a:rPr kumimoji="1" lang="ja-JP" altLang="en-US" dirty="0" smtClean="0"/>
              <a:t>「相談」「通報」</a:t>
            </a:r>
            <a:endParaRPr kumimoji="1" lang="en-US" altLang="ja-JP" dirty="0" smtClean="0"/>
          </a:p>
          <a:p>
            <a:pPr marL="0" indent="0">
              <a:buNone/>
            </a:pPr>
            <a:r>
              <a:rPr lang="ja-JP" altLang="en-US" dirty="0" smtClean="0"/>
              <a:t>⇒早期の対応；・虐待ではなかった</a:t>
            </a:r>
            <a:endParaRPr lang="en-US" altLang="ja-JP" dirty="0" smtClean="0"/>
          </a:p>
          <a:p>
            <a:pPr marL="0" indent="0">
              <a:buNone/>
            </a:pPr>
            <a:r>
              <a:rPr kumimoji="1" lang="ja-JP" altLang="en-US" dirty="0"/>
              <a:t>　</a:t>
            </a:r>
            <a:r>
              <a:rPr kumimoji="1" lang="ja-JP" altLang="en-US" dirty="0" smtClean="0"/>
              <a:t>　　　　　　　　　・虐待ではなかったが、支援の</a:t>
            </a:r>
            <a:endParaRPr kumimoji="1" lang="en-US" altLang="ja-JP" dirty="0" smtClean="0"/>
          </a:p>
          <a:p>
            <a:pPr marL="0" indent="0">
              <a:buNone/>
            </a:pPr>
            <a:r>
              <a:rPr lang="ja-JP" altLang="en-US" dirty="0"/>
              <a:t>　</a:t>
            </a:r>
            <a:r>
              <a:rPr lang="ja-JP" altLang="en-US" dirty="0" smtClean="0"/>
              <a:t>　　　　　　　　　　</a:t>
            </a:r>
            <a:r>
              <a:rPr kumimoji="1" lang="ja-JP" altLang="en-US" dirty="0" smtClean="0"/>
              <a:t>必要性がある</a:t>
            </a:r>
            <a:endParaRPr kumimoji="1" lang="en-US" altLang="ja-JP" dirty="0" smtClean="0"/>
          </a:p>
          <a:p>
            <a:pPr marL="0" indent="0">
              <a:buNone/>
            </a:pPr>
            <a:r>
              <a:rPr lang="ja-JP" altLang="en-US" dirty="0"/>
              <a:t>　</a:t>
            </a:r>
            <a:r>
              <a:rPr lang="ja-JP" altLang="en-US" dirty="0" smtClean="0"/>
              <a:t>　　　　　　　　　・虐待認定はしたが、</a:t>
            </a:r>
            <a:endParaRPr lang="en-US" altLang="ja-JP" dirty="0" smtClean="0"/>
          </a:p>
          <a:p>
            <a:pPr marL="0" indent="0">
              <a:buNone/>
            </a:pPr>
            <a:r>
              <a:rPr lang="ja-JP" altLang="en-US" dirty="0"/>
              <a:t>　</a:t>
            </a:r>
            <a:r>
              <a:rPr lang="ja-JP" altLang="en-US" dirty="0" smtClean="0"/>
              <a:t>　　　　　　　　　　終結イメージは多様</a:t>
            </a:r>
            <a:endParaRPr kumimoji="1" lang="en-US" altLang="ja-JP" dirty="0" smtClean="0"/>
          </a:p>
          <a:p>
            <a:pPr marL="0" indent="0">
              <a:buNone/>
            </a:pPr>
            <a:endParaRPr kumimoji="1" lang="ja-JP" altLang="en-US" dirty="0"/>
          </a:p>
        </p:txBody>
      </p:sp>
    </p:spTree>
    <p:extLst>
      <p:ext uri="{BB962C8B-B14F-4D97-AF65-F5344CB8AC3E}">
        <p14:creationId xmlns:p14="http://schemas.microsoft.com/office/powerpoint/2010/main" val="95053560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724</TotalTime>
  <Words>2221</Words>
  <Application>Microsoft Office PowerPoint</Application>
  <PresentationFormat>画面に合わせる (4:3)</PresentationFormat>
  <Paragraphs>308</Paragraphs>
  <Slides>22</Slides>
  <Notes>22</Notes>
  <HiddenSlides>0</HiddenSlides>
  <MMClips>0</MMClips>
  <ScaleCrop>false</ScaleCrop>
  <HeadingPairs>
    <vt:vector size="4" baseType="variant">
      <vt:variant>
        <vt:lpstr>テーマ</vt:lpstr>
      </vt:variant>
      <vt:variant>
        <vt:i4>1</vt:i4>
      </vt:variant>
      <vt:variant>
        <vt:lpstr>スライド タイトル</vt:lpstr>
      </vt:variant>
      <vt:variant>
        <vt:i4>22</vt:i4>
      </vt:variant>
    </vt:vector>
  </HeadingPairs>
  <TitlesOfParts>
    <vt:vector size="23" baseType="lpstr">
      <vt:lpstr>Office ​​テーマ</vt:lpstr>
      <vt:lpstr>障害者虐待防止と権利擁護</vt:lpstr>
      <vt:lpstr>はじめに</vt:lpstr>
      <vt:lpstr>１．権利擁護の重要性</vt:lpstr>
      <vt:lpstr> 起こっている「事実」に着目 </vt:lpstr>
      <vt:lpstr> 本人の意思の尊重と強い介入</vt:lpstr>
      <vt:lpstr>本人への支援</vt:lpstr>
      <vt:lpstr>養護者への支援</vt:lpstr>
      <vt:lpstr>虐待かも？と感じるには</vt:lpstr>
      <vt:lpstr>２．虐待の早期発見・早期対応</vt:lpstr>
      <vt:lpstr>２次被害を防ぐ</vt:lpstr>
      <vt:lpstr>自分自身は大丈夫だろうか</vt:lpstr>
      <vt:lpstr>３．都道府県、市町村における 体制整備</vt:lpstr>
      <vt:lpstr>市町村の責務と役割</vt:lpstr>
      <vt:lpstr>都道府県の責務と役割</vt:lpstr>
      <vt:lpstr>４．虐待防止と成年後見制度</vt:lpstr>
      <vt:lpstr>成年後見制度の動向①</vt:lpstr>
      <vt:lpstr>成年後見の動向②</vt:lpstr>
      <vt:lpstr>本人を中心とした成年後見制度を 考える</vt:lpstr>
      <vt:lpstr>本人とともに制度を</vt:lpstr>
      <vt:lpstr>自立支援協議会の活用</vt:lpstr>
      <vt:lpstr>検証する</vt:lpstr>
      <vt:lpstr>さいごに</vt:lpstr>
    </vt:vector>
  </TitlesOfParts>
  <Company>Toshiba</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講義３ 障害者虐待防止と権利擁護</dc:title>
  <dc:creator>Owner</dc:creator>
  <cp:lastModifiedBy>阿南</cp:lastModifiedBy>
  <cp:revision>38</cp:revision>
  <cp:lastPrinted>2014-09-11T05:36:49Z</cp:lastPrinted>
  <dcterms:created xsi:type="dcterms:W3CDTF">2014-08-16T16:19:05Z</dcterms:created>
  <dcterms:modified xsi:type="dcterms:W3CDTF">2014-10-08T01:19:04Z</dcterms:modified>
</cp:coreProperties>
</file>

<file path=docProps/thumbnail.jpeg>
</file>