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8763" cy="6861175"/>
  <p:notesSz cx="6858000" cy="9144000"/>
  <p:defaultTextStyle>
    <a:defPPr>
      <a:defRPr lang="ko-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frameSlides="1"/>
  <p:showPr>
    <p:present/>
    <p:sldAll/>
    <p:penClr>
      <a:srgbClr val="FF0000">
        <a:alpha val="100000"/>
      </a:srgbClr>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62"/>
    <p:restoredTop sz="90034"/>
  </p:normalViewPr>
  <p:slideViewPr>
    <p:cSldViewPr>
      <p:cViewPr varScale="1">
        <p:scale>
          <a:sx n="104" d="100"/>
          <a:sy n="104" d="100"/>
        </p:scale>
        <p:origin x="-1824" y="-90"/>
      </p:cViewPr>
      <p:guideLst>
        <p:guide orient="horz" pos="2160"/>
        <p:guide pos="2879"/>
      </p:guideLst>
    </p:cSldViewPr>
  </p:slideViewPr>
  <p:notesTextViewPr>
    <p:cViewPr>
      <p:scale>
        <a:sx n="100" d="100"/>
        <a:sy n="100" d="100"/>
      </p:scale>
      <p:origin x="0" y="0"/>
    </p:cViewPr>
  </p:notesTextViewPr>
  <p:gridSpacing cx="72027" cy="72027"/>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プレースホルダー 1"/>
          <p:cNvSpPr>
            <a:spLocks noGrp="1"/>
          </p:cNvSpPr>
          <p:nvPr>
            <p:ph type="hdr" sz="quarter"/>
          </p:nvPr>
        </p:nvSpPr>
        <p:spPr>
          <a:xfrm>
            <a:off x="0" y="0"/>
            <a:ext cx="2971800" cy="457200"/>
          </a:xfrm>
          <a:prstGeom prst="rect">
            <a:avLst/>
          </a:prstGeom>
        </p:spPr>
        <p:txBody>
          <a:bodyPr vert="horz" lIns="91440" tIns="45720" rIns="91440" bIns="45720"/>
          <a:lstStyle>
            <a:lvl1pPr algn="l">
              <a:defRPr sz="1200"/>
            </a:lvl1pPr>
          </a:lstStyle>
          <a:p>
            <a:pPr lvl="0"/>
            <a:endParaRPr lang="ko-KR"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a:lstStyle>
            <a:lvl1pPr algn="r">
              <a:defRPr sz="1200"/>
            </a:lvl1pPr>
          </a:lstStyle>
          <a:p>
            <a:pPr lvl="0"/>
            <a:fld id="{E2B2BC9D-A816-4D0A-858B-1D023B3A8ACA}" type="datetimeFigureOut">
              <a:rPr lang="ko-KR" altLang="en-US"/>
              <a:pPr lvl="0"/>
              <a:t>2014-10-08</a:t>
            </a:fld>
            <a:endParaRPr lang="ko-KR" altLang="en-US"/>
          </a:p>
        </p:txBody>
      </p:sp>
      <p:sp>
        <p:nvSpPr>
          <p:cNvPr id="4" name="スライドイメージプレースホルダー 3"/>
          <p:cNvSpPr>
            <a:spLocks noGrp="1" noRot="1" noChangeAspect="1" noTextEdit="1"/>
          </p:cNvSpPr>
          <p:nvPr>
            <p:ph type="sldImg" idx="2"/>
          </p:nvPr>
        </p:nvSpPr>
        <p:spPr>
          <a:xfrm>
            <a:off x="1143009" y="685800"/>
            <a:ext cx="4571981" cy="3429000"/>
          </a:xfrm>
          <a:prstGeom prst="rect">
            <a:avLst/>
          </a:prstGeom>
          <a:noFill/>
          <a:ln w="12700">
            <a:solidFill>
              <a:prstClr val="black"/>
            </a:solidFill>
          </a:ln>
        </p:spPr>
        <p:txBody>
          <a:bodyPr vert="horz" lIns="91440" tIns="45720" rIns="91440" bIns="45720" anchor="ctr"/>
          <a:lstStyle/>
          <a:p>
            <a:pPr lvl="0"/>
            <a:endParaRPr lang="ko-KR" altLang="en-US"/>
          </a:p>
        </p:txBody>
      </p:sp>
      <p:sp>
        <p:nvSpPr>
          <p:cNvPr id="5" name="ノート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a:normAutofit/>
          </a:body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6" name="フッタプレースホルダー 5"/>
          <p:cNvSpPr>
            <a:spLocks noGrp="1"/>
          </p:cNvSpPr>
          <p:nvPr>
            <p:ph type="ftr" sz="quarter" idx="4"/>
          </p:nvPr>
        </p:nvSpPr>
        <p:spPr>
          <a:xfrm>
            <a:off x="0" y="8685213"/>
            <a:ext cx="2971800" cy="457200"/>
          </a:xfrm>
          <a:prstGeom prst="rect">
            <a:avLst/>
          </a:prstGeom>
        </p:spPr>
        <p:txBody>
          <a:bodyPr vert="horz" lIns="91440" tIns="45720" rIns="91440" bIns="45720" anchor="b"/>
          <a:lstStyle>
            <a:lvl1pPr algn="l">
              <a:defRPr sz="1200"/>
            </a:lvl1pPr>
          </a:lstStyle>
          <a:p>
            <a:pPr lvl="0"/>
            <a:endParaRPr lang="ko-KR"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anchor="b"/>
          <a:lstStyle>
            <a:lvl1pPr algn="r">
              <a:defRPr sz="1200"/>
            </a:lvl1pPr>
          </a:lstStyle>
          <a:p>
            <a:pPr lvl="0"/>
            <a:fld id="{09F4262C-968C-4EE9-8164-CE16364706B3}" type="slidenum">
              <a:rPr lang="ko-KR" altLang="en-US"/>
              <a:pPr lvl="0"/>
              <a:t>‹#›</a:t>
            </a:fld>
            <a:endParaRPr lang="ko-KR" altLang="en-US"/>
          </a:p>
        </p:txBody>
      </p:sp>
    </p:spTree>
    <p:extLst>
      <p:ext uri="{BB962C8B-B14F-4D97-AF65-F5344CB8AC3E}">
        <p14:creationId xmlns:p14="http://schemas.microsoft.com/office/powerpoint/2010/main" val="321399192"/>
      </p:ext>
    </p:extLst>
  </p:cSld>
  <p:clrMap bg1="lt1" tx1="dk1" bg2="lt2" tx2="dk2" accent1="accent1" accent2="accent2" accent3="accent3" accent4="accent4" accent5="accent5" accent6="accent6" hlink="hlink" folHlink="folHlink"/>
  <p:hf hdr="0" ftr="0" dt="0"/>
  <p:notesStyle>
    <a:lvl1pPr marL="0" algn="l" defTabSz="91440" rtl="0" eaLnBrk="1" latinLnBrk="1" hangingPunct="1">
      <a:defRPr sz="1200" kern="1200">
        <a:solidFill>
          <a:schemeClr val="tx1"/>
        </a:solidFill>
        <a:latin typeface="+mj-lt"/>
        <a:ea typeface="+mj-ea"/>
        <a:cs typeface="+mj-cs"/>
      </a:defRPr>
    </a:lvl1pPr>
    <a:lvl2pPr marL="457200" algn="l" defTabSz="91440" rtl="0" eaLnBrk="1" latinLnBrk="1" hangingPunct="1">
      <a:defRPr sz="1200" kern="1200">
        <a:solidFill>
          <a:schemeClr val="tx1"/>
        </a:solidFill>
        <a:latin typeface="+mj-lt"/>
        <a:ea typeface="+mj-ea"/>
        <a:cs typeface="+mj-cs"/>
      </a:defRPr>
    </a:lvl2pPr>
    <a:lvl3pPr marL="914400" algn="l" defTabSz="91440" rtl="0" eaLnBrk="1" latinLnBrk="1" hangingPunct="1">
      <a:defRPr sz="1200" kern="1200">
        <a:solidFill>
          <a:schemeClr val="tx1"/>
        </a:solidFill>
        <a:latin typeface="+mj-lt"/>
        <a:ea typeface="+mj-ea"/>
        <a:cs typeface="+mj-cs"/>
      </a:defRPr>
    </a:lvl3pPr>
    <a:lvl4pPr marL="1371600" algn="l" defTabSz="91440" rtl="0" eaLnBrk="1" latinLnBrk="1" hangingPunct="1">
      <a:defRPr sz="1200" kern="1200">
        <a:solidFill>
          <a:schemeClr val="tx1"/>
        </a:solidFill>
        <a:latin typeface="+mj-lt"/>
        <a:ea typeface="+mj-ea"/>
        <a:cs typeface="+mj-cs"/>
      </a:defRPr>
    </a:lvl4pPr>
    <a:lvl5pPr marL="1828800" algn="l" defTabSz="91440" rtl="0" eaLnBrk="1" latinLnBrk="1" hangingPunct="1">
      <a:defRPr sz="1200" kern="1200">
        <a:solidFill>
          <a:schemeClr val="tx1"/>
        </a:solidFill>
        <a:latin typeface="+mj-lt"/>
        <a:ea typeface="+mj-ea"/>
        <a:cs typeface="+mj-cs"/>
      </a:defRPr>
    </a:lvl5pPr>
    <a:lvl6pPr marL="2286000" algn="l" defTabSz="91440" rtl="0" eaLnBrk="1" latinLnBrk="1" hangingPunct="1">
      <a:defRPr sz="1200" kern="1200">
        <a:solidFill>
          <a:schemeClr val="tx1"/>
        </a:solidFill>
        <a:latin typeface="+mj-lt"/>
        <a:ea typeface="+mj-ea"/>
        <a:cs typeface="+mj-cs"/>
      </a:defRPr>
    </a:lvl6pPr>
    <a:lvl7pPr marL="2743200" algn="l" defTabSz="91440" rtl="0" eaLnBrk="1" latinLnBrk="1" hangingPunct="1">
      <a:defRPr sz="1200" kern="1200">
        <a:solidFill>
          <a:schemeClr val="tx1"/>
        </a:solidFill>
        <a:latin typeface="+mj-lt"/>
        <a:ea typeface="+mj-ea"/>
        <a:cs typeface="+mj-cs"/>
      </a:defRPr>
    </a:lvl7pPr>
    <a:lvl8pPr marL="3200400" algn="l" defTabSz="91440" rtl="0" eaLnBrk="1" latinLnBrk="1" hangingPunct="1">
      <a:defRPr sz="1200" kern="1200">
        <a:solidFill>
          <a:schemeClr val="tx1"/>
        </a:solidFill>
        <a:latin typeface="+mj-lt"/>
        <a:ea typeface="+mj-ea"/>
        <a:cs typeface="+mj-cs"/>
      </a:defRPr>
    </a:lvl8pPr>
    <a:lvl9pPr marL="3657600" algn="l" defTabSz="91440" rtl="0" eaLnBrk="1" latinLnBrk="1" hangingPunct="1">
      <a:defRPr sz="1200" kern="1200">
        <a:solidFill>
          <a:schemeClr val="tx1"/>
        </a:solidFill>
        <a:latin typeface="+mj-lt"/>
        <a:ea typeface="+mj-ea"/>
        <a:cs typeface="+mj-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a:xfrm>
            <a:off x="1143000" y="685800"/>
            <a:ext cx="4572000" cy="3429000"/>
          </a:xfrm>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dirty="0">
                <a:solidFill>
                  <a:srgbClr val="000000"/>
                </a:solidFill>
              </a:rPr>
              <a:t>講義のねらい</a:t>
            </a:r>
          </a:p>
          <a:p>
            <a:endParaRPr lang="ja-JP" altLang="en-US" sz="1200" dirty="0">
              <a:solidFill>
                <a:srgbClr val="000000"/>
              </a:solidFill>
            </a:endParaRPr>
          </a:p>
          <a:p>
            <a:r>
              <a:rPr lang="ja-JP" altLang="en-US" sz="1200" dirty="0">
                <a:solidFill>
                  <a:srgbClr val="000000"/>
                </a:solidFill>
              </a:rPr>
              <a:t>ここでは、虐待防止マネージャーの役割を理解することが大きなねらいとなります。</a:t>
            </a:r>
          </a:p>
          <a:p>
            <a:r>
              <a:rPr lang="ja-JP" altLang="en-US" sz="1200" dirty="0">
                <a:solidFill>
                  <a:srgbClr val="000000"/>
                </a:solidFill>
              </a:rPr>
              <a:t>役割を理解する上で、</a:t>
            </a:r>
          </a:p>
          <a:p>
            <a:r>
              <a:rPr lang="ja-JP" altLang="en-US" sz="1200" dirty="0">
                <a:solidFill>
                  <a:srgbClr val="000000"/>
                </a:solidFill>
              </a:rPr>
              <a:t>以下の下位項目</a:t>
            </a:r>
          </a:p>
          <a:p>
            <a:r>
              <a:rPr lang="ja-JP" altLang="en-US" sz="1200" dirty="0">
                <a:solidFill>
                  <a:srgbClr val="000000"/>
                </a:solidFill>
              </a:rPr>
              <a:t>①虐待を生む背景を知ることで施設や事業所、地域での実践活動を振り返り、虐待につながるかかわりがどのようなものかを理解する。</a:t>
            </a:r>
          </a:p>
          <a:p>
            <a:r>
              <a:rPr lang="ja-JP" altLang="en-US" sz="1200" dirty="0">
                <a:solidFill>
                  <a:srgbClr val="000000"/>
                </a:solidFill>
              </a:rPr>
              <a:t>②日常業務で「チェックリスト」を活用し、業務を振り返ることで、虐待につながるかかわりとは何かを理解する。</a:t>
            </a:r>
          </a:p>
          <a:p>
            <a:r>
              <a:rPr lang="ja-JP" altLang="en-US" sz="1200" dirty="0">
                <a:solidFill>
                  <a:srgbClr val="000000"/>
                </a:solidFill>
              </a:rPr>
              <a:t>③虐待が発生した際の対応、実践上の課題や問題点を理解し、解決の方策を学ぶ。</a:t>
            </a: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2</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ここでは、虐待防止委員会と虐待防止マネージャーの役割を説明してください。講義２・３の虐待防止の体制づくりのレジュメや説明資料を参考にしてください。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11</a:t>
            </a:fld>
            <a:endParaRPr lang="ko-KR" altLang="en-US"/>
          </a:p>
        </p:txBody>
      </p:sp>
    </p:spTree>
    <p:extLst>
      <p:ext uri="{BB962C8B-B14F-4D97-AF65-F5344CB8AC3E}">
        <p14:creationId xmlns:p14="http://schemas.microsoft.com/office/powerpoint/2010/main" val="2903346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虐待防止マネージャーの役割をさらに説明していきます。</a:t>
            </a:r>
            <a:endParaRPr kumimoji="1" lang="en-US" altLang="ja-JP" dirty="0" smtClean="0"/>
          </a:p>
          <a:p>
            <a:r>
              <a:rPr kumimoji="1" lang="ja-JP" altLang="en-US" dirty="0" smtClean="0"/>
              <a:t>特に、ひとりひとりの職員にいかに「虐待防止」を浸透させていくかを考え、実行することが大切です。</a:t>
            </a:r>
            <a:endParaRPr kumimoji="1" lang="en-US" altLang="ja-JP" dirty="0" smtClean="0"/>
          </a:p>
          <a:p>
            <a:r>
              <a:rPr kumimoji="1" lang="ja-JP" altLang="en-US" dirty="0" smtClean="0"/>
              <a:t>そのためには</a:t>
            </a:r>
            <a:endParaRPr kumimoji="1" lang="en-US" altLang="ja-JP" dirty="0" smtClean="0"/>
          </a:p>
          <a:p>
            <a:r>
              <a:rPr kumimoji="1" lang="ja-JP" altLang="en-US" dirty="0" smtClean="0"/>
              <a:t>「風通しのよい」職場環境作りが求められます。</a:t>
            </a:r>
            <a:endParaRPr kumimoji="1" lang="en-US" altLang="ja-JP" dirty="0" smtClean="0"/>
          </a:p>
          <a:p>
            <a:r>
              <a:rPr kumimoji="1" lang="ja-JP" altLang="en-US" dirty="0" smtClean="0"/>
              <a:t>具体的には、スライドの「そのためには」以下の項目が挙げられます。</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12</a:t>
            </a:fld>
            <a:endParaRPr lang="ko-KR" altLang="en-US"/>
          </a:p>
        </p:txBody>
      </p:sp>
    </p:spTree>
    <p:extLst>
      <p:ext uri="{BB962C8B-B14F-4D97-AF65-F5344CB8AC3E}">
        <p14:creationId xmlns:p14="http://schemas.microsoft.com/office/powerpoint/2010/main" val="23180077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さらにここでは具体的に何ができるかを考えてもらうために、</a:t>
            </a:r>
            <a:endParaRPr kumimoji="1" lang="en-US" altLang="ja-JP" dirty="0" smtClean="0"/>
          </a:p>
          <a:p>
            <a:r>
              <a:rPr kumimoji="1" lang="ja-JP" altLang="en-US" dirty="0" smtClean="0"/>
              <a:t>虐待防止の意識を浸透させるために</a:t>
            </a:r>
            <a:endParaRPr kumimoji="1" lang="en-US" altLang="ja-JP" dirty="0" smtClean="0"/>
          </a:p>
          <a:p>
            <a:r>
              <a:rPr kumimoji="1" lang="ja-JP" altLang="en-US" dirty="0" smtClean="0"/>
              <a:t>いくつかの例示をしています。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14</a:t>
            </a:fld>
            <a:endParaRPr lang="ko-KR" altLang="en-US"/>
          </a:p>
        </p:txBody>
      </p:sp>
    </p:spTree>
    <p:extLst>
      <p:ext uri="{BB962C8B-B14F-4D97-AF65-F5344CB8AC3E}">
        <p14:creationId xmlns:p14="http://schemas.microsoft.com/office/powerpoint/2010/main" val="1678778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ここでは、防止を標榜していても虐待や権利侵害が起こった時の動きです。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15</a:t>
            </a:fld>
            <a:endParaRPr lang="ko-KR" altLang="en-US"/>
          </a:p>
        </p:txBody>
      </p:sp>
    </p:spTree>
    <p:extLst>
      <p:ext uri="{BB962C8B-B14F-4D97-AF65-F5344CB8AC3E}">
        <p14:creationId xmlns:p14="http://schemas.microsoft.com/office/powerpoint/2010/main" val="1549396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まとめ１では</a:t>
            </a:r>
            <a:endParaRPr kumimoji="1" lang="en-US" altLang="ja-JP" dirty="0" smtClean="0"/>
          </a:p>
          <a:p>
            <a:r>
              <a:rPr kumimoji="1" lang="ja-JP" altLang="en-US" dirty="0" smtClean="0"/>
              <a:t>虐待や虐待の芽を見逃さないために</a:t>
            </a:r>
            <a:endParaRPr kumimoji="1" lang="en-US" altLang="ja-JP" dirty="0" smtClean="0"/>
          </a:p>
          <a:p>
            <a:r>
              <a:rPr kumimoji="1" lang="ja-JP" altLang="en-US" dirty="0" smtClean="0"/>
              <a:t>日頃の支援の中でできることを挙げています。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16</a:t>
            </a:fld>
            <a:endParaRPr lang="ko-KR" altLang="en-US"/>
          </a:p>
        </p:txBody>
      </p:sp>
    </p:spTree>
    <p:extLst>
      <p:ext uri="{BB962C8B-B14F-4D97-AF65-F5344CB8AC3E}">
        <p14:creationId xmlns:p14="http://schemas.microsoft.com/office/powerpoint/2010/main" val="126452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まとめ２では</a:t>
            </a:r>
            <a:endParaRPr kumimoji="1" lang="en-US" altLang="ja-JP" dirty="0" smtClean="0"/>
          </a:p>
          <a:p>
            <a:r>
              <a:rPr kumimoji="1" lang="ja-JP" altLang="en-US" dirty="0" smtClean="0"/>
              <a:t>質の高い支援をすることが虐待防止につながることを挙げています。</a:t>
            </a:r>
            <a:endParaRPr kumimoji="1" lang="en-US" altLang="ja-JP" dirty="0" smtClean="0"/>
          </a:p>
          <a:p>
            <a:r>
              <a:rPr kumimoji="1" lang="ja-JP" altLang="en-US" dirty="0" smtClean="0"/>
              <a:t>そして、それらの組織的な取り組みについても言及しています。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17</a:t>
            </a:fld>
            <a:endParaRPr lang="ko-KR" altLang="en-US"/>
          </a:p>
        </p:txBody>
      </p:sp>
    </p:spTree>
    <p:extLst>
      <p:ext uri="{BB962C8B-B14F-4D97-AF65-F5344CB8AC3E}">
        <p14:creationId xmlns:p14="http://schemas.microsoft.com/office/powerpoint/2010/main" val="2826796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まとめ３では、</a:t>
            </a:r>
            <a:endParaRPr kumimoji="1" lang="en-US" altLang="ja-JP" dirty="0" smtClean="0"/>
          </a:p>
          <a:p>
            <a:r>
              <a:rPr kumimoji="1" lang="ja-JP" altLang="en-US" dirty="0" smtClean="0"/>
              <a:t>組織的対応の必要性をお伝えください。</a:t>
            </a:r>
            <a:endParaRPr kumimoji="1" lang="en-US" altLang="ja-JP" dirty="0" smtClean="0"/>
          </a:p>
          <a:p>
            <a:r>
              <a:rPr kumimoji="1" lang="ja-JP" altLang="en-US" dirty="0" smtClean="0"/>
              <a:t>そして、組織的対応が支援の場で進んでいくようにするためには</a:t>
            </a:r>
            <a:endParaRPr kumimoji="1" lang="en-US" altLang="ja-JP" dirty="0" smtClean="0"/>
          </a:p>
          <a:p>
            <a:r>
              <a:rPr kumimoji="1" lang="ja-JP" altLang="en-US" smtClean="0"/>
              <a:t>虐待防止マネージャーの働きが大切であることを伝えてください。</a:t>
            </a:r>
            <a:endParaRPr kumimoji="1" lang="ja-JP" altLang="en-US"/>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18</a:t>
            </a:fld>
            <a:endParaRPr lang="ko-KR" altLang="en-US"/>
          </a:p>
        </p:txBody>
      </p:sp>
    </p:spTree>
    <p:extLst>
      <p:ext uri="{BB962C8B-B14F-4D97-AF65-F5344CB8AC3E}">
        <p14:creationId xmlns:p14="http://schemas.microsoft.com/office/powerpoint/2010/main" val="884621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dirty="0">
                <a:solidFill>
                  <a:srgbClr val="000000"/>
                </a:solidFill>
              </a:rPr>
              <a:t>講義内容は</a:t>
            </a:r>
          </a:p>
          <a:p>
            <a:endParaRPr lang="ja-JP" altLang="en-US" sz="1200" dirty="0">
              <a:solidFill>
                <a:srgbClr val="000000"/>
              </a:solidFill>
            </a:endParaRPr>
          </a:p>
          <a:p>
            <a:r>
              <a:rPr lang="ja-JP" altLang="en-US" sz="1200" dirty="0">
                <a:solidFill>
                  <a:srgbClr val="000000"/>
                </a:solidFill>
              </a:rPr>
              <a:t>①施設や事業所における虐待とはどのようなものか。</a:t>
            </a:r>
          </a:p>
          <a:p>
            <a:r>
              <a:rPr lang="ja-JP" altLang="en-US" sz="1200" dirty="0">
                <a:solidFill>
                  <a:srgbClr val="000000"/>
                </a:solidFill>
              </a:rPr>
              <a:t>②虐待が発生した際の対応の流れについて</a:t>
            </a:r>
          </a:p>
          <a:p>
            <a:r>
              <a:rPr lang="ja-JP" altLang="en-US" sz="1200" dirty="0">
                <a:solidFill>
                  <a:srgbClr val="000000"/>
                </a:solidFill>
              </a:rPr>
              <a:t>③サービス管理責任者と虐待防止マネージャーのそれぞれの役割を確認した上で</a:t>
            </a:r>
            <a:r>
              <a:rPr lang="ja-JP" altLang="en-US" sz="1200" dirty="0" smtClean="0">
                <a:solidFill>
                  <a:srgbClr val="000000"/>
                </a:solidFill>
              </a:rPr>
              <a:t>、あらためて</a:t>
            </a:r>
            <a:r>
              <a:rPr lang="ja-JP" altLang="en-US" sz="1200" dirty="0">
                <a:solidFill>
                  <a:srgbClr val="000000"/>
                </a:solidFill>
              </a:rPr>
              <a:t>虐待防止マネージャーの役割を理解する。</a:t>
            </a: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3</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dirty="0">
                <a:solidFill>
                  <a:srgbClr val="000000"/>
                </a:solidFill>
              </a:rPr>
              <a:t>実態の１では</a:t>
            </a:r>
          </a:p>
          <a:p>
            <a:r>
              <a:rPr lang="ja-JP" altLang="en-US" sz="1200" dirty="0">
                <a:solidFill>
                  <a:srgbClr val="000000"/>
                </a:solidFill>
              </a:rPr>
              <a:t>身体的虐待（身体拘束を含む）</a:t>
            </a:r>
          </a:p>
          <a:p>
            <a:r>
              <a:rPr lang="ja-JP" altLang="en-US" sz="1200" dirty="0">
                <a:solidFill>
                  <a:srgbClr val="000000"/>
                </a:solidFill>
              </a:rPr>
              <a:t>心理的虐待</a:t>
            </a:r>
          </a:p>
          <a:p>
            <a:r>
              <a:rPr lang="ja-JP" altLang="en-US" sz="1200" dirty="0">
                <a:solidFill>
                  <a:srgbClr val="000000"/>
                </a:solidFill>
              </a:rPr>
              <a:t>ネグレクトなど</a:t>
            </a:r>
          </a:p>
          <a:p>
            <a:r>
              <a:rPr lang="ja-JP" altLang="en-US" sz="1200" dirty="0">
                <a:solidFill>
                  <a:srgbClr val="000000"/>
                </a:solidFill>
              </a:rPr>
              <a:t>虐待の類型に照らして話しをします。</a:t>
            </a:r>
          </a:p>
          <a:p>
            <a:endParaRPr lang="ja-JP" altLang="en-US" sz="1200" dirty="0">
              <a:solidFill>
                <a:srgbClr val="000000"/>
              </a:solidFill>
            </a:endParaRPr>
          </a:p>
          <a:p>
            <a:endParaRPr lang="ja-JP" altLang="en-US" sz="1200" dirty="0">
              <a:solidFill>
                <a:srgbClr val="000000"/>
              </a:solidFill>
            </a:endParaRP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a:xfrm>
            <a:off x="1143000" y="685800"/>
            <a:ext cx="4572000" cy="3429000"/>
          </a:xfrm>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a:solidFill>
                  <a:srgbClr val="000000"/>
                </a:solidFill>
              </a:rPr>
              <a:t>実態の２では、</a:t>
            </a:r>
          </a:p>
          <a:p>
            <a:r>
              <a:rPr lang="ja-JP" altLang="en-US" sz="1200">
                <a:solidFill>
                  <a:srgbClr val="000000"/>
                </a:solidFill>
              </a:rPr>
              <a:t>組織的な取り組みの必要性がわかるよう事例をだして説明をします。</a:t>
            </a: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5</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dirty="0"/>
              <a:t>ここでは、「施設」という</a:t>
            </a:r>
            <a:r>
              <a:rPr lang="ja-JP" altLang="en-US" dirty="0" smtClean="0"/>
              <a:t>場には</a:t>
            </a:r>
            <a:r>
              <a:rPr lang="ja-JP" altLang="en-US" dirty="0"/>
              <a:t>どのよう</a:t>
            </a:r>
            <a:r>
              <a:rPr lang="ja-JP" altLang="en-US" dirty="0" smtClean="0"/>
              <a:t>な虐待のリスクがあるところ</a:t>
            </a:r>
            <a:r>
              <a:rPr lang="ja-JP" altLang="en-US" dirty="0"/>
              <a:t>かを説明します。</a:t>
            </a:r>
          </a:p>
          <a:p>
            <a:r>
              <a:rPr lang="ja-JP" altLang="en-US" dirty="0"/>
              <a:t>①．利用者中心の一人ひとりのニーズに応じた個別支援が求められる仕事であるが、一方で集団としての枠組みや決まりも施設内にはあります。</a:t>
            </a:r>
          </a:p>
          <a:p>
            <a:r>
              <a:rPr lang="ja-JP" altLang="en-US" dirty="0"/>
              <a:t>個人を無視して、集団の規律にばかり目を向ければその対応は、個を尊重しない一方的なものになります。</a:t>
            </a:r>
          </a:p>
          <a:p>
            <a:r>
              <a:rPr lang="ja-JP" altLang="en-US" dirty="0"/>
              <a:t>虐待が起こりやすい場面でもあることを理解してもらってください。</a:t>
            </a:r>
          </a:p>
          <a:p>
            <a:r>
              <a:rPr lang="ja-JP" altLang="en-US" dirty="0"/>
              <a:t>②利用者の中には、決まった部屋や決まった場所、決まった日課、決まった職員などある程度、環境が整備されていた方が</a:t>
            </a:r>
          </a:p>
          <a:p>
            <a:r>
              <a:rPr lang="ja-JP" altLang="en-US" dirty="0"/>
              <a:t>落ち着いて過ごすことができる方がいらっしゃいます。しかし、これらの状況は本人にとって良い状況であると同時に、制限された</a:t>
            </a:r>
          </a:p>
          <a:p>
            <a:r>
              <a:rPr lang="ja-JP" altLang="en-US" dirty="0"/>
              <a:t>空間となり、密室になりやすいという側面もあります。</a:t>
            </a:r>
          </a:p>
          <a:p>
            <a:r>
              <a:rPr lang="ja-JP" altLang="en-US" dirty="0"/>
              <a:t>③一般的な社会で通用しないが、施設では当たり前というような特殊な習慣や特殊な空間が形成されやすい場でもあります。</a:t>
            </a:r>
          </a:p>
          <a:p>
            <a:r>
              <a:rPr lang="ja-JP" altLang="en-US" dirty="0"/>
              <a:t>さまざまな立場の人がいつも出入りし、それらの人の意見をきく場があるところでは起こりにくいのですが、それらが保障されにくい</a:t>
            </a:r>
          </a:p>
          <a:p>
            <a:r>
              <a:rPr lang="ja-JP" altLang="en-US" dirty="0"/>
              <a:t>場合、施設だけで通用するルールが権利</a:t>
            </a:r>
            <a:r>
              <a:rPr lang="ja-JP" altLang="en-US" dirty="0" smtClean="0"/>
              <a:t>侵害や虐待</a:t>
            </a:r>
            <a:r>
              <a:rPr lang="ja-JP" altLang="en-US" dirty="0"/>
              <a:t>となるおそれにも目を向けてください。</a:t>
            </a: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6</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ここでは、それぞれの障害の特性をしめすことで、その特性から遭遇しやすい虐待を受講者に想起してもらえるように説明してください。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7</a:t>
            </a:fld>
            <a:endParaRPr lang="ko-KR" altLang="en-US"/>
          </a:p>
        </p:txBody>
      </p:sp>
    </p:spTree>
    <p:extLst>
      <p:ext uri="{BB962C8B-B14F-4D97-AF65-F5344CB8AC3E}">
        <p14:creationId xmlns:p14="http://schemas.microsoft.com/office/powerpoint/2010/main" val="3151128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dirty="0">
                <a:solidFill>
                  <a:srgbClr val="000000"/>
                </a:solidFill>
              </a:rPr>
              <a:t>ここでは「</a:t>
            </a:r>
            <a:r>
              <a:rPr lang="ja-JP" altLang="en-US" sz="1200" dirty="0" err="1">
                <a:solidFill>
                  <a:srgbClr val="000000"/>
                </a:solidFill>
              </a:rPr>
              <a:t>障がい</a:t>
            </a:r>
            <a:r>
              <a:rPr lang="ja-JP" altLang="en-US" sz="1200" dirty="0">
                <a:solidFill>
                  <a:srgbClr val="000000"/>
                </a:solidFill>
              </a:rPr>
              <a:t>」に目を向けていきます。</a:t>
            </a:r>
          </a:p>
          <a:p>
            <a:r>
              <a:rPr lang="ja-JP" altLang="en-US" sz="1200" dirty="0">
                <a:solidFill>
                  <a:srgbClr val="000000"/>
                </a:solidFill>
              </a:rPr>
              <a:t>障害者基本法でいわれる「障害者」の定義などにも触れると良いかと思います。</a:t>
            </a:r>
          </a:p>
          <a:p>
            <a:endParaRPr lang="ja-JP" altLang="en-US" sz="1200" dirty="0">
              <a:solidFill>
                <a:srgbClr val="000000"/>
              </a:solidFill>
            </a:endParaRPr>
          </a:p>
          <a:p>
            <a:r>
              <a:rPr lang="ja-JP" altLang="en-US" sz="1200" dirty="0">
                <a:solidFill>
                  <a:srgbClr val="000000"/>
                </a:solidFill>
              </a:rPr>
              <a:t>また、知的</a:t>
            </a:r>
            <a:r>
              <a:rPr lang="ja-JP" altLang="en-US" sz="1200" dirty="0" err="1">
                <a:solidFill>
                  <a:srgbClr val="000000"/>
                </a:solidFill>
              </a:rPr>
              <a:t>障がい</a:t>
            </a:r>
            <a:r>
              <a:rPr lang="ja-JP" altLang="en-US" sz="1200" dirty="0">
                <a:solidFill>
                  <a:srgbClr val="000000"/>
                </a:solidFill>
              </a:rPr>
              <a:t>、精神障害、身体障害や発達障害等の特性を伝えていただければ良いかと思います。</a:t>
            </a:r>
          </a:p>
          <a:p>
            <a:endParaRPr lang="ja-JP" altLang="en-US" sz="1200" dirty="0">
              <a:solidFill>
                <a:srgbClr val="000000"/>
              </a:solidFill>
            </a:endParaRPr>
          </a:p>
          <a:p>
            <a:endParaRPr lang="ja-JP" altLang="en-US" sz="1200" dirty="0">
              <a:solidFill>
                <a:srgbClr val="000000"/>
              </a:solidFill>
            </a:endParaRP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8</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虐待が起こる背景として</a:t>
            </a:r>
            <a:endParaRPr kumimoji="1" lang="en-US" altLang="ja-JP" dirty="0" smtClean="0"/>
          </a:p>
          <a:p>
            <a:r>
              <a:rPr kumimoji="1" lang="ja-JP" altLang="en-US" dirty="0" smtClean="0"/>
              <a:t>施設がもつ虐待のリスクと障害特性によって遭遇する可能性の高い虐待のリスクを</a:t>
            </a:r>
            <a:endParaRPr kumimoji="1" lang="en-US" altLang="ja-JP" dirty="0" smtClean="0"/>
          </a:p>
          <a:p>
            <a:r>
              <a:rPr kumimoji="1" lang="ja-JP" altLang="en-US" dirty="0" smtClean="0"/>
              <a:t>勘案すると、特に「行動障害」がある方たちがこれまでの虐待報道や調査からも明らかになってきています。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lvl="0"/>
            <a:fld id="{09F4262C-968C-4EE9-8164-CE16364706B3}" type="slidenum">
              <a:rPr lang="ko-KR" altLang="en-US" smtClean="0"/>
              <a:pPr lvl="0"/>
              <a:t>9</a:t>
            </a:fld>
            <a:endParaRPr lang="ko-KR" altLang="en-US"/>
          </a:p>
        </p:txBody>
      </p:sp>
    </p:spTree>
    <p:extLst>
      <p:ext uri="{BB962C8B-B14F-4D97-AF65-F5344CB8AC3E}">
        <p14:creationId xmlns:p14="http://schemas.microsoft.com/office/powerpoint/2010/main" val="3549770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イメージプレースホルダー 3"/>
          <p:cNvSpPr>
            <a:spLocks noGrp="1" noRot="1" noChangeAspect="1" noTextEdit="1"/>
          </p:cNvSpPr>
          <p:nvPr>
            <p:ph type="sldImg" idx="2"/>
          </p:nvPr>
        </p:nvSpPr>
        <p:spPr>
          <a:xfrm>
            <a:off x="1143000" y="685800"/>
            <a:ext cx="4572000" cy="3429000"/>
          </a:xfrm>
        </p:spPr>
        <p:txBody>
          <a:bodyPr/>
          <a:lstStyle/>
          <a:p>
            <a:endParaRPr lang="ja-JP" altLang="en-US"/>
          </a:p>
        </p:txBody>
      </p:sp>
      <p:sp>
        <p:nvSpPr>
          <p:cNvPr id="3" name="ノートプレースホルダー 4"/>
          <p:cNvSpPr>
            <a:spLocks noGrp="1"/>
          </p:cNvSpPr>
          <p:nvPr>
            <p:ph type="body" sz="quarter" idx="3"/>
          </p:nvPr>
        </p:nvSpPr>
        <p:spPr/>
        <p:txBody>
          <a:bodyPr/>
          <a:lstStyle/>
          <a:p>
            <a:r>
              <a:rPr lang="ja-JP" altLang="en-US" sz="1200" dirty="0">
                <a:solidFill>
                  <a:srgbClr val="000000"/>
                </a:solidFill>
              </a:rPr>
              <a:t>ここで、チェックリストをやってもらいます。</a:t>
            </a:r>
          </a:p>
          <a:p>
            <a:endParaRPr lang="ja-JP" altLang="en-US" sz="1200" dirty="0">
              <a:solidFill>
                <a:srgbClr val="000000"/>
              </a:solidFill>
            </a:endParaRPr>
          </a:p>
          <a:p>
            <a:r>
              <a:rPr lang="ja-JP" altLang="en-US" sz="1200" dirty="0">
                <a:solidFill>
                  <a:srgbClr val="000000"/>
                </a:solidFill>
              </a:rPr>
              <a:t>それらの項目をみて、自分たちの施設や事業所ではどのような点が課題となるかを考えてもらいます。</a:t>
            </a:r>
          </a:p>
          <a:p>
            <a:r>
              <a:rPr lang="ja-JP" altLang="en-US" sz="1200" dirty="0">
                <a:solidFill>
                  <a:srgbClr val="000000"/>
                </a:solidFill>
              </a:rPr>
              <a:t>その上で、虐待や虐待に通じる虐待の芽は、働いていれば必ずあるという認識を持ってほしいこと</a:t>
            </a:r>
          </a:p>
          <a:p>
            <a:r>
              <a:rPr lang="ja-JP" altLang="en-US" sz="1200" dirty="0">
                <a:solidFill>
                  <a:srgbClr val="000000"/>
                </a:solidFill>
              </a:rPr>
              <a:t>しかし、それを放置せずに、虐待の芽を見つけたらすぐに対応し、大きな虐待をならないよう予防をする視点が大切であることを伝えます。</a:t>
            </a:r>
          </a:p>
          <a:p>
            <a:endParaRPr lang="ja-JP" altLang="en-US" sz="1200" dirty="0">
              <a:solidFill>
                <a:srgbClr val="000000"/>
              </a:solidFill>
            </a:endParaRPr>
          </a:p>
          <a:p>
            <a:r>
              <a:rPr lang="ja-JP" altLang="en-US" sz="1200" dirty="0">
                <a:solidFill>
                  <a:srgbClr val="000000"/>
                </a:solidFill>
              </a:rPr>
              <a:t>チェックリストの職員の対応部分と組織的な対応部分に分けて例示を出してください。</a:t>
            </a:r>
          </a:p>
          <a:p>
            <a:r>
              <a:rPr lang="ja-JP" altLang="en-US" sz="1200" dirty="0">
                <a:solidFill>
                  <a:srgbClr val="000000"/>
                </a:solidFill>
              </a:rPr>
              <a:t>＊たとえば、「呼称について」、「居室等の施錠について」、「ヘッドギアの着用について」、「男女の交際や結婚の禁止」などはどうでしょうか。</a:t>
            </a:r>
          </a:p>
          <a:p>
            <a:r>
              <a:rPr lang="ja-JP" altLang="en-US" sz="1200" dirty="0">
                <a:solidFill>
                  <a:srgbClr val="000000"/>
                </a:solidFill>
              </a:rPr>
              <a:t>また、さまざまな問題に組織的な対応がなされていますか？</a:t>
            </a:r>
          </a:p>
          <a:p>
            <a:endParaRPr lang="ja-JP" altLang="en-US" sz="1200" dirty="0">
              <a:solidFill>
                <a:srgbClr val="000000"/>
              </a:solidFill>
            </a:endParaRPr>
          </a:p>
        </p:txBody>
      </p:sp>
      <p:sp>
        <p:nvSpPr>
          <p:cNvPr id="4" name="スライド番号プレースホルダー 6"/>
          <p:cNvSpPr>
            <a:spLocks noGrp="1"/>
          </p:cNvSpPr>
          <p:nvPr>
            <p:ph type="sldNum" sz="quarter" idx="5"/>
          </p:nvPr>
        </p:nvSpPr>
        <p:spPr/>
        <p:txBody>
          <a:bodyPr/>
          <a:lstStyle/>
          <a:p>
            <a:pPr lvl="0"/>
            <a:fld id="{09F4262C-968C-4EE9-8164-CE16364706B3}" type="slidenum">
              <a:rPr lang="en-US" altLang="en-US"/>
              <a:pPr lvl="0"/>
              <a:t>10</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タイトルスライド" type="title" preserve="1">
  <p:cSld name="タイトル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6110" y="2131397"/>
            <a:ext cx="7775914" cy="1470695"/>
          </a:xfrm>
        </p:spPr>
        <p:txBody>
          <a:bodyPr/>
          <a:lstStyle/>
          <a:p>
            <a:pPr lvl="0"/>
            <a:r>
              <a:rPr lang="ko-KR" altLang="en-US"/>
              <a:t>マスタータイトルスタイルの編集</a:t>
            </a:r>
          </a:p>
        </p:txBody>
      </p:sp>
      <p:sp>
        <p:nvSpPr>
          <p:cNvPr id="3" name="サブタイトル 2"/>
          <p:cNvSpPr>
            <a:spLocks noGrp="1"/>
          </p:cNvSpPr>
          <p:nvPr>
            <p:ph type="subTitle" idx="1"/>
          </p:nvPr>
        </p:nvSpPr>
        <p:spPr>
          <a:xfrm>
            <a:off x="1372220" y="3887973"/>
            <a:ext cx="6403694" cy="175339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ko-KR" altLang="en-US"/>
              <a:t>マスターサブタイトルスタイルの編集</a:t>
            </a:r>
          </a:p>
        </p:txBody>
      </p:sp>
      <p:sp>
        <p:nvSpPr>
          <p:cNvPr id="4" name="日付プレースホルダー 3"/>
          <p:cNvSpPr>
            <a:spLocks noGrp="1"/>
          </p:cNvSpPr>
          <p:nvPr>
            <p:ph type="dt" sz="half" idx="10"/>
          </p:nvPr>
        </p:nvSpPr>
        <p:spPr/>
        <p:txBody>
          <a:bodyPr/>
          <a:lstStyle/>
          <a:p>
            <a:pPr lvl="0"/>
            <a:fld id="{940A130E-E3B8-4EBE-931F-81B26B8448AA}"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800C6A38-4290-41DD-B95C-4155372FD4AF}" type="slidenum">
              <a:rPr lang="ko-KR" altLang="en-US"/>
              <a:pPr lvl="0"/>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区切り" type="objOnly" preserve="1">
  <p:cSld name="区切り">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131397"/>
            <a:ext cx="9148135" cy="1470695"/>
          </a:xfrm>
        </p:spPr>
        <p:txBody>
          <a:bodyPr>
            <a:normAutofit/>
          </a:bodyPr>
          <a:lstStyle>
            <a:lvl1pPr>
              <a:defRPr sz="4400" b="1"/>
            </a:lvl1pPr>
          </a:lstStyle>
          <a:p>
            <a:pPr lvl="0"/>
            <a:r>
              <a:rPr lang="ko-KR" altLang="en-US"/>
              <a:t>マスタータイトルスタイルの編集</a:t>
            </a:r>
          </a:p>
        </p:txBody>
      </p:sp>
      <p:sp>
        <p:nvSpPr>
          <p:cNvPr id="3" name="日付プレースホルダー 3"/>
          <p:cNvSpPr>
            <a:spLocks noGrp="1"/>
          </p:cNvSpPr>
          <p:nvPr>
            <p:ph type="dt" sz="half" idx="10"/>
          </p:nvPr>
        </p:nvSpPr>
        <p:spPr/>
        <p:txBody>
          <a:bodyPr/>
          <a:lstStyle/>
          <a:p>
            <a:pPr lvl="0"/>
            <a:fld id="{CA348888-F454-4AD2-BA62-3AF29D9807C0}" type="datetime1">
              <a:rPr lang="ko-KR" altLang="en-US"/>
              <a:pPr lvl="0"/>
              <a:t>2014-10-08</a:t>
            </a:fld>
            <a:endParaRPr lang="ko-KR" altLang="en-US"/>
          </a:p>
        </p:txBody>
      </p:sp>
      <p:sp>
        <p:nvSpPr>
          <p:cNvPr id="4" name="フッタプレースホルダー 4"/>
          <p:cNvSpPr>
            <a:spLocks noGrp="1"/>
          </p:cNvSpPr>
          <p:nvPr>
            <p:ph type="ftr" sz="quarter" idx="11"/>
          </p:nvPr>
        </p:nvSpPr>
        <p:spPr/>
        <p:txBody>
          <a:bodyPr/>
          <a:lstStyle/>
          <a:p>
            <a:pPr lvl="0"/>
            <a:endParaRPr lang="ko-KR" altLang="en-US"/>
          </a:p>
        </p:txBody>
      </p:sp>
      <p:sp>
        <p:nvSpPr>
          <p:cNvPr id="5"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目次" type="clipArtAndTx" preserve="1">
  <p:cSld name="目次">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6" y="274763"/>
            <a:ext cx="8233321" cy="1143521"/>
          </a:xfrm>
        </p:spPr>
        <p:txBody>
          <a:bodyPr/>
          <a:lstStyle>
            <a:lvl1pPr>
              <a:defRPr/>
            </a:lvl1pPr>
          </a:lstStyle>
          <a:p>
            <a:pPr lvl="0"/>
            <a:r>
              <a:rPr lang="ko-KR" altLang="en-US"/>
              <a:t>マスタータイトルスタイルの編集</a:t>
            </a:r>
          </a:p>
        </p:txBody>
      </p:sp>
      <p:sp>
        <p:nvSpPr>
          <p:cNvPr id="8" name="テキストプレースホルダー 7"/>
          <p:cNvSpPr>
            <a:spLocks noGrp="1"/>
          </p:cNvSpPr>
          <p:nvPr>
            <p:ph type="body" sz="quarter" idx="14" hasCustomPrompt="1"/>
          </p:nvPr>
        </p:nvSpPr>
        <p:spPr>
          <a:xfrm>
            <a:off x="2144077" y="2215573"/>
            <a:ext cx="4859963" cy="3216153"/>
          </a:xfrm>
        </p:spPr>
        <p:txBody>
          <a:bodyPr>
            <a:normAutofit/>
          </a:bodyPr>
          <a:lstStyle>
            <a:lvl1pPr>
              <a:lnSpc>
                <a:spcPct val="150000"/>
              </a:lnSpc>
              <a:defRPr sz="2400"/>
            </a:lvl1pPr>
          </a:lstStyle>
          <a:p>
            <a:pPr lvl="0"/>
            <a:r>
              <a:rPr lang="ko-KR" altLang="en-US"/>
              <a:t>第1レベル目次</a:t>
            </a:r>
          </a:p>
          <a:p>
            <a:pPr lvl="0"/>
            <a:r>
              <a:rPr lang="ko-KR" altLang="en-US"/>
              <a:t>第2レベル目次</a:t>
            </a:r>
          </a:p>
          <a:p>
            <a:pPr lvl="0"/>
            <a:r>
              <a:rPr lang="ko-KR" altLang="en-US"/>
              <a:t>第3レベル目次</a:t>
            </a:r>
          </a:p>
          <a:p>
            <a:pPr lvl="0"/>
            <a:r>
              <a:rPr lang="ko-KR" altLang="en-US"/>
              <a:t>第4レベル目次</a:t>
            </a:r>
          </a:p>
          <a:p>
            <a:pPr lvl="0"/>
            <a:r>
              <a:rPr lang="ko-KR" altLang="en-US"/>
              <a:t>第5レベル目次</a:t>
            </a:r>
          </a:p>
        </p:txBody>
      </p:sp>
      <p:sp>
        <p:nvSpPr>
          <p:cNvPr id="4" name="日付プレースホルダー 3"/>
          <p:cNvSpPr>
            <a:spLocks noGrp="1"/>
          </p:cNvSpPr>
          <p:nvPr>
            <p:ph type="dt" sz="half" idx="10"/>
          </p:nvPr>
        </p:nvSpPr>
        <p:spPr/>
        <p:txBody>
          <a:bodyPr/>
          <a:lstStyle/>
          <a:p>
            <a:pPr lvl="0"/>
            <a:fld id="{956FEC12-A4C9-4837-AF94-AD867782C04C}"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縦書きタイトル/本文" type="vertTitleAndTx" preserve="1">
  <p:cSld name="縦書きタイトル/本文">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32397" y="274763"/>
            <a:ext cx="2058330" cy="5854194"/>
          </a:xfrm>
        </p:spPr>
        <p:txBody>
          <a:bodyPr vert="eaVert"/>
          <a:lstStyle/>
          <a:p>
            <a:pPr lvl="0"/>
            <a:r>
              <a:rPr lang="ko-KR" altLang="en-US"/>
              <a:t>マスタータイトルスタイルの編集</a:t>
            </a:r>
          </a:p>
        </p:txBody>
      </p:sp>
      <p:sp>
        <p:nvSpPr>
          <p:cNvPr id="3" name="縦書きテキストプレースホルダー 2"/>
          <p:cNvSpPr>
            <a:spLocks noGrp="1"/>
          </p:cNvSpPr>
          <p:nvPr>
            <p:ph type="body" orient="vert" idx="1"/>
          </p:nvPr>
        </p:nvSpPr>
        <p:spPr>
          <a:xfrm>
            <a:off x="457406" y="274763"/>
            <a:ext cx="6022522" cy="5854194"/>
          </a:xfrm>
        </p:spPr>
        <p:txBody>
          <a:bodyPr vert="eaVert"/>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4" name="日付プレースホルダー 3"/>
          <p:cNvSpPr>
            <a:spLocks noGrp="1"/>
          </p:cNvSpPr>
          <p:nvPr>
            <p:ph type="dt" sz="half" idx="10"/>
          </p:nvPr>
        </p:nvSpPr>
        <p:spPr/>
        <p:txBody>
          <a:bodyPr/>
          <a:lstStyle/>
          <a:p>
            <a:pPr lvl="0"/>
            <a:fld id="{957F84A3-4F29-4053-ACFD-1BAF2D3F140C}"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内容" type="obj" preserve="1">
  <p:cSld name="タイトル/内容">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ko-KR" altLang="en-US"/>
              <a:t>マスタータイトルスタイルの編集</a:t>
            </a:r>
          </a:p>
        </p:txBody>
      </p:sp>
      <p:sp>
        <p:nvSpPr>
          <p:cNvPr id="3" name="内容プレースホルダー 2"/>
          <p:cNvSpPr>
            <a:spLocks noGrp="1"/>
          </p:cNvSpPr>
          <p:nvPr>
            <p:ph idx="1"/>
          </p:nvPr>
        </p:nvSpPr>
        <p:spPr/>
        <p:txBody>
          <a:body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4" name="日付プレースホルダー 3"/>
          <p:cNvSpPr>
            <a:spLocks noGrp="1"/>
          </p:cNvSpPr>
          <p:nvPr>
            <p:ph type="dt" sz="half" idx="10"/>
          </p:nvPr>
        </p:nvSpPr>
        <p:spPr/>
        <p:txBody>
          <a:bodyPr/>
          <a:lstStyle/>
          <a:p>
            <a:pPr lvl="0"/>
            <a:fld id="{4953836A-82A3-4C8B-9D31-CD724F3673ED}"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なし" type="blank" preserve="1">
  <p:cSld name="なし">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p>
            <a:pPr lvl="0"/>
            <a:fld id="{AD2EBAF6-36D0-4DD8-B695-D4C1B37E35D6}" type="datetime1">
              <a:rPr lang="ko-KR" altLang="en-US"/>
              <a:pPr lvl="0"/>
              <a:t>2014-10-08</a:t>
            </a:fld>
            <a:endParaRPr lang="ko-KR" altLang="en-US"/>
          </a:p>
        </p:txBody>
      </p:sp>
      <p:sp>
        <p:nvSpPr>
          <p:cNvPr id="3" name="フッタプレースホルダー 4"/>
          <p:cNvSpPr>
            <a:spLocks noGrp="1"/>
          </p:cNvSpPr>
          <p:nvPr>
            <p:ph type="ftr" sz="quarter" idx="11"/>
          </p:nvPr>
        </p:nvSpPr>
        <p:spPr/>
        <p:txBody>
          <a:bodyPr/>
          <a:lstStyle/>
          <a:p>
            <a:pPr lvl="0"/>
            <a:endParaRPr lang="ko-KR" altLang="en-US"/>
          </a:p>
        </p:txBody>
      </p:sp>
      <p:sp>
        <p:nvSpPr>
          <p:cNvPr id="4"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セクション見出し"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639" y="4408910"/>
            <a:ext cx="7775914" cy="1362696"/>
          </a:xfrm>
        </p:spPr>
        <p:txBody>
          <a:bodyPr anchor="t"/>
          <a:lstStyle>
            <a:lvl1pPr algn="l">
              <a:defRPr sz="4000" b="1" cap="all"/>
            </a:lvl1pPr>
          </a:lstStyle>
          <a:p>
            <a:pPr lvl="0"/>
            <a:r>
              <a:rPr lang="ko-KR" altLang="en-US"/>
              <a:t>マスタータイトルスタイルの編集</a:t>
            </a:r>
          </a:p>
        </p:txBody>
      </p:sp>
      <p:sp>
        <p:nvSpPr>
          <p:cNvPr id="3" name="テキストプレースホルダー 2"/>
          <p:cNvSpPr>
            <a:spLocks noGrp="1"/>
          </p:cNvSpPr>
          <p:nvPr>
            <p:ph type="body" idx="1"/>
          </p:nvPr>
        </p:nvSpPr>
        <p:spPr>
          <a:xfrm>
            <a:off x="722639" y="2908039"/>
            <a:ext cx="7775914" cy="1500871"/>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マスターテキストスタイルの編集</a:t>
            </a:r>
          </a:p>
        </p:txBody>
      </p:sp>
      <p:sp>
        <p:nvSpPr>
          <p:cNvPr id="4" name="日付プレースホルダー 3"/>
          <p:cNvSpPr>
            <a:spLocks noGrp="1"/>
          </p:cNvSpPr>
          <p:nvPr>
            <p:ph type="dt" sz="half" idx="10"/>
          </p:nvPr>
        </p:nvSpPr>
        <p:spPr/>
        <p:txBody>
          <a:bodyPr/>
          <a:lstStyle/>
          <a:p>
            <a:pPr lvl="0"/>
            <a:fld id="{60728D28-603B-4EFC-80F8-17E5E9107035}"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タイトル/2つの内容" type="twoObj" preserve="1">
  <p:cSld name="タイトル/2つの内容">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ko-KR" altLang="en-US"/>
              <a:t>マスタータイトルスタイルの編集</a:t>
            </a:r>
          </a:p>
        </p:txBody>
      </p:sp>
      <p:sp>
        <p:nvSpPr>
          <p:cNvPr id="3" name="内容プレースホルダー 2"/>
          <p:cNvSpPr>
            <a:spLocks noGrp="1"/>
          </p:cNvSpPr>
          <p:nvPr>
            <p:ph sz="half" idx="1"/>
          </p:nvPr>
        </p:nvSpPr>
        <p:spPr>
          <a:xfrm>
            <a:off x="457406" y="1600930"/>
            <a:ext cx="4040426" cy="45280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28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4" name="内容プレースホルダー 3"/>
          <p:cNvSpPr>
            <a:spLocks noGrp="1"/>
          </p:cNvSpPr>
          <p:nvPr>
            <p:ph sz="half" idx="2"/>
          </p:nvPr>
        </p:nvSpPr>
        <p:spPr>
          <a:xfrm>
            <a:off x="4650301" y="1600930"/>
            <a:ext cx="4040426" cy="45280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28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5" name="日付プレースホルダー 3"/>
          <p:cNvSpPr>
            <a:spLocks noGrp="1"/>
          </p:cNvSpPr>
          <p:nvPr>
            <p:ph type="dt" sz="half" idx="10"/>
          </p:nvPr>
        </p:nvSpPr>
        <p:spPr/>
        <p:txBody>
          <a:bodyPr/>
          <a:lstStyle/>
          <a:p>
            <a:pPr lvl="0"/>
            <a:fld id="{A27A1F4E-0809-4239-8034-C38E431DAF92}" type="datetime1">
              <a:rPr lang="ko-KR" altLang="en-US"/>
              <a:pPr lvl="0"/>
              <a:t>2014-10-08</a:t>
            </a:fld>
            <a:endParaRPr lang="ko-KR" altLang="en-US"/>
          </a:p>
        </p:txBody>
      </p:sp>
      <p:sp>
        <p:nvSpPr>
          <p:cNvPr id="6" name="フッタプレースホルダー 4"/>
          <p:cNvSpPr>
            <a:spLocks noGrp="1"/>
          </p:cNvSpPr>
          <p:nvPr>
            <p:ph type="ftr" sz="quarter" idx="11"/>
          </p:nvPr>
        </p:nvSpPr>
        <p:spPr/>
        <p:txBody>
          <a:bodyPr/>
          <a:lstStyle/>
          <a:p>
            <a:pPr lvl="0"/>
            <a:endParaRPr lang="ko-KR" altLang="en-US"/>
          </a:p>
        </p:txBody>
      </p:sp>
      <p:sp>
        <p:nvSpPr>
          <p:cNvPr id="7"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タイトルのみ"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ko-KR" altLang="en-US"/>
              <a:t>マスタータイトルスタイルの編集</a:t>
            </a:r>
          </a:p>
        </p:txBody>
      </p:sp>
      <p:sp>
        <p:nvSpPr>
          <p:cNvPr id="3" name="日付プレースホルダー 3"/>
          <p:cNvSpPr>
            <a:spLocks noGrp="1"/>
          </p:cNvSpPr>
          <p:nvPr>
            <p:ph type="dt" sz="half" idx="10"/>
          </p:nvPr>
        </p:nvSpPr>
        <p:spPr/>
        <p:txBody>
          <a:bodyPr/>
          <a:lstStyle/>
          <a:p>
            <a:pPr lvl="0"/>
            <a:fld id="{5E0DA496-7307-4E8B-88DE-CB97B48BAB6F}" type="datetime1">
              <a:rPr lang="ko-KR" altLang="en-US"/>
              <a:pPr lvl="0"/>
              <a:t>2014-10-08</a:t>
            </a:fld>
            <a:endParaRPr lang="ko-KR" altLang="en-US"/>
          </a:p>
        </p:txBody>
      </p:sp>
      <p:sp>
        <p:nvSpPr>
          <p:cNvPr id="4" name="フッタプレースホルダー 4"/>
          <p:cNvSpPr>
            <a:spLocks noGrp="1"/>
          </p:cNvSpPr>
          <p:nvPr>
            <p:ph type="ftr" sz="quarter" idx="11"/>
          </p:nvPr>
        </p:nvSpPr>
        <p:spPr/>
        <p:txBody>
          <a:bodyPr/>
          <a:lstStyle/>
          <a:p>
            <a:pPr lvl="0"/>
            <a:endParaRPr lang="ko-KR" altLang="en-US"/>
          </a:p>
        </p:txBody>
      </p:sp>
      <p:sp>
        <p:nvSpPr>
          <p:cNvPr id="5"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表" type="tbl" preserve="1">
  <p:cSld name="タイトル/表">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ko-KR" altLang="en-US"/>
              <a:t>マスタータイトルスタイルの編集</a:t>
            </a:r>
          </a:p>
        </p:txBody>
      </p:sp>
      <p:sp>
        <p:nvSpPr>
          <p:cNvPr id="3" name="表プレースホルダー 2"/>
          <p:cNvSpPr>
            <a:spLocks noGrp="1" noTextEdit="1"/>
          </p:cNvSpPr>
          <p:nvPr>
            <p:ph type="tbl" sz="quarter" idx="13"/>
          </p:nvPr>
        </p:nvSpPr>
        <p:spPr>
          <a:xfrm>
            <a:off x="456234" y="1643812"/>
            <a:ext cx="8233321" cy="4527264"/>
          </a:xfrm>
        </p:spPr>
        <p:txBody>
          <a:bodyPr/>
          <a:lstStyle>
            <a:lvl1pPr>
              <a:buNone/>
              <a:defRPr/>
            </a:lvl1pPr>
          </a:lstStyle>
          <a:p>
            <a:pPr lvl="0"/>
            <a:r>
              <a:rPr lang="ko-KR" altLang="en-US"/>
              <a:t>表を追加するには、アイコンをクリックしてください。</a:t>
            </a:r>
          </a:p>
        </p:txBody>
      </p:sp>
      <p:sp>
        <p:nvSpPr>
          <p:cNvPr id="4" name="日付プレースホルダー 3"/>
          <p:cNvSpPr>
            <a:spLocks noGrp="1"/>
          </p:cNvSpPr>
          <p:nvPr>
            <p:ph type="dt" sz="half" idx="10"/>
          </p:nvPr>
        </p:nvSpPr>
        <p:spPr/>
        <p:txBody>
          <a:bodyPr/>
          <a:lstStyle/>
          <a:p>
            <a:pPr lvl="0"/>
            <a:fld id="{58721E90-850C-410B-8B89-8394F580CFDA}" type="datetime1">
              <a:rPr lang="ko-KR" altLang="en-US"/>
              <a:pPr lvl="0"/>
              <a:t>2014-10-08</a:t>
            </a:fld>
            <a:endParaRPr lang="ko-KR" altLang="en-US"/>
          </a:p>
        </p:txBody>
      </p:sp>
      <p:sp>
        <p:nvSpPr>
          <p:cNvPr id="5" name="フッタプレースホルダー 4"/>
          <p:cNvSpPr>
            <a:spLocks noGrp="1"/>
          </p:cNvSpPr>
          <p:nvPr>
            <p:ph type="ftr" sz="quarter" idx="11"/>
          </p:nvPr>
        </p:nvSpPr>
        <p:spPr/>
        <p:txBody>
          <a:bodyPr/>
          <a:lstStyle/>
          <a:p>
            <a:pPr lvl="0"/>
            <a:endParaRPr lang="ko-KR" altLang="en-US"/>
          </a:p>
        </p:txBody>
      </p:sp>
      <p:sp>
        <p:nvSpPr>
          <p:cNvPr id="6"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4つの内容" type="fourObj" preserve="1">
  <p:cSld name="タイトル/4つの内容">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0"/>
            <a:r>
              <a:rPr lang="ko-KR" altLang="en-US"/>
              <a:t>マスタータイトルスタイルの編集</a:t>
            </a:r>
          </a:p>
        </p:txBody>
      </p:sp>
      <p:sp>
        <p:nvSpPr>
          <p:cNvPr id="3" name="内容プレースホルダー 2"/>
          <p:cNvSpPr>
            <a:spLocks noGrp="1"/>
          </p:cNvSpPr>
          <p:nvPr>
            <p:ph sz="quarter" idx="1"/>
          </p:nvPr>
        </p:nvSpPr>
        <p:spPr>
          <a:xfrm>
            <a:off x="457406" y="1600930"/>
            <a:ext cx="4040426" cy="21970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4" name="内容プレースホルダー 3"/>
          <p:cNvSpPr>
            <a:spLocks noGrp="1"/>
          </p:cNvSpPr>
          <p:nvPr>
            <p:ph sz="quarter" idx="2"/>
          </p:nvPr>
        </p:nvSpPr>
        <p:spPr>
          <a:xfrm>
            <a:off x="4650301" y="1600930"/>
            <a:ext cx="4040426" cy="21970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5" name="内容プレースホルダー 4"/>
          <p:cNvSpPr>
            <a:spLocks noGrp="1"/>
          </p:cNvSpPr>
          <p:nvPr>
            <p:ph sz="quarter" idx="3"/>
          </p:nvPr>
        </p:nvSpPr>
        <p:spPr>
          <a:xfrm>
            <a:off x="456234" y="3986037"/>
            <a:ext cx="4040426" cy="21970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6" name="内容プレースホルダー 5"/>
          <p:cNvSpPr>
            <a:spLocks noGrp="1"/>
          </p:cNvSpPr>
          <p:nvPr>
            <p:ph sz="quarter" idx="4"/>
          </p:nvPr>
        </p:nvSpPr>
        <p:spPr>
          <a:xfrm>
            <a:off x="4649129" y="3986037"/>
            <a:ext cx="4040426" cy="21970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7" name="日付プレースホルダー 3"/>
          <p:cNvSpPr>
            <a:spLocks noGrp="1"/>
          </p:cNvSpPr>
          <p:nvPr>
            <p:ph type="dt" sz="half" idx="10"/>
          </p:nvPr>
        </p:nvSpPr>
        <p:spPr>
          <a:xfrm>
            <a:off x="457401" y="6359227"/>
            <a:ext cx="2134576" cy="365273"/>
          </a:xfrm>
          <a:noFill/>
          <a:ln w="25400" cap="flat" cmpd="sng" algn="ctr">
            <a:noFill/>
            <a:prstDash val="solid"/>
            <a:round/>
          </a:ln>
        </p:spPr>
        <p:txBody>
          <a:bodyPr/>
          <a:lstStyle/>
          <a:p>
            <a:pPr lvl="0"/>
            <a:fld id="{5ACE7E28-9336-4363-8674-B91477D8F243}" type="datetime1">
              <a:rPr lang="ko-KR" altLang="ko-KR" b="0" i="0">
                <a:solidFill>
                  <a:srgbClr val="898989">
                    <a:alpha val="100000"/>
                  </a:srgbClr>
                </a:solidFill>
              </a:rPr>
              <a:pPr lvl="0"/>
              <a:t>2014-10-08</a:t>
            </a:fld>
            <a:endParaRPr lang="ko-KR" altLang="ko-KR" b="0" i="0">
              <a:solidFill>
                <a:srgbClr val="898989">
                  <a:alpha val="100000"/>
                </a:srgbClr>
              </a:solidFill>
            </a:endParaRPr>
          </a:p>
        </p:txBody>
      </p:sp>
      <p:sp>
        <p:nvSpPr>
          <p:cNvPr id="8" name="フッタプレースホルダー 4"/>
          <p:cNvSpPr>
            <a:spLocks noGrp="1"/>
          </p:cNvSpPr>
          <p:nvPr>
            <p:ph type="ftr" sz="quarter" idx="11"/>
          </p:nvPr>
        </p:nvSpPr>
        <p:spPr/>
        <p:txBody>
          <a:bodyPr/>
          <a:lstStyle/>
          <a:p>
            <a:pPr lvl="0"/>
            <a:endParaRPr lang="ko-KR" altLang="en-US"/>
          </a:p>
        </p:txBody>
      </p:sp>
      <p:sp>
        <p:nvSpPr>
          <p:cNvPr id="9" name="スライド番号プレースホルダー 5"/>
          <p:cNvSpPr>
            <a:spLocks noGrp="1"/>
          </p:cNvSpPr>
          <p:nvPr>
            <p:ph type="sldNum" sz="quarter" idx="12"/>
          </p:nvPr>
        </p:nvSpPr>
        <p:spPr>
          <a:xfrm>
            <a:off x="6556157" y="6359227"/>
            <a:ext cx="2134576" cy="365273"/>
          </a:xfrm>
          <a:noFill/>
          <a:ln w="25400" cap="flat" cmpd="sng" algn="ctr">
            <a:noFill/>
            <a:prstDash val="solid"/>
            <a:round/>
          </a:ln>
        </p:spPr>
        <p:txBody>
          <a:bodyPr vert="horz" wrap="square" lIns="89994" tIns="46783" rIns="89994" bIns="46783" anchor="ctr">
            <a:noAutofit/>
          </a:bodyPr>
          <a:lstStyle/>
          <a:p>
            <a:pPr marL="0" lvl="0" indent="0" algn="r" defTabSz="900112">
              <a:lnSpc>
                <a:spcPct val="100000"/>
              </a:lnSpc>
              <a:spcBef>
                <a:spcPct val="0"/>
              </a:spcBef>
              <a:spcAft>
                <a:spcPct val="0"/>
              </a:spcAft>
              <a:buClr>
                <a:srgbClr val="000000">
                  <a:alpha val="100000"/>
                </a:srgbClr>
              </a:buClr>
              <a:buSzPct val="100000"/>
              <a:buNone/>
            </a:pPr>
            <a:fld id="{3F01DB34-DAB2-451D-8160-1F7048C33B57}" type="slidenum">
              <a:rPr lang="ja-JP" altLang="en-US" sz="1200" b="0" i="0" spc="5">
                <a:solidFill>
                  <a:srgbClr val="898989">
                    <a:alpha val="100000"/>
                  </a:srgbClr>
                </a:solidFill>
                <a:latin typeface="Calibri"/>
                <a:ea typeface="ＭＳ Ｐゴシック"/>
                <a:cs typeface="+mn-cs"/>
                <a:sym typeface="Wingdings"/>
              </a:rPr>
              <a:pPr marL="0" lvl="0" indent="0" algn="r" defTabSz="900112">
                <a:lnSpc>
                  <a:spcPct val="100000"/>
                </a:lnSpc>
                <a:spcBef>
                  <a:spcPct val="0"/>
                </a:spcBef>
                <a:spcAft>
                  <a:spcPct val="0"/>
                </a:spcAft>
                <a:buClr>
                  <a:srgbClr val="000000">
                    <a:alpha val="100000"/>
                  </a:srgbClr>
                </a:buClr>
                <a:buSzPct val="100000"/>
                <a:buNone/>
              </a:pPr>
              <a:t>‹#›</a:t>
            </a:fld>
            <a:r>
              <a:rPr lang="ja-JP" altLang="en-US" sz="1200" b="0" i="0" spc="5">
                <a:solidFill>
                  <a:srgbClr val="898989">
                    <a:alpha val="100000"/>
                  </a:srgbClr>
                </a:solidFill>
                <a:latin typeface="Calibri"/>
                <a:ea typeface="ＭＳ Ｐゴシック"/>
                <a:cs typeface="+mn-cs"/>
                <a:sym typeface="Wingdings"/>
              </a:rPr>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画像/説明" type="picTx" preserve="1">
  <p:cSld name="画像/説明">
    <p:spTree>
      <p:nvGrpSpPr>
        <p:cNvPr id="1" name=""/>
        <p:cNvGrpSpPr/>
        <p:nvPr/>
      </p:nvGrpSpPr>
      <p:grpSpPr>
        <a:xfrm>
          <a:off x="0" y="0"/>
          <a:ext cx="0" cy="0"/>
          <a:chOff x="0" y="0"/>
          <a:chExt cx="0" cy="0"/>
        </a:xfrm>
      </p:grpSpPr>
      <p:sp>
        <p:nvSpPr>
          <p:cNvPr id="2" name="タイトル 1"/>
          <p:cNvSpPr>
            <a:spLocks noGrp="1"/>
          </p:cNvSpPr>
          <p:nvPr>
            <p:ph type="title"/>
          </p:nvPr>
        </p:nvSpPr>
        <p:spPr>
          <a:xfrm>
            <a:off x="1793098" y="4802790"/>
            <a:ext cx="5488880" cy="566996"/>
          </a:xfrm>
        </p:spPr>
        <p:txBody>
          <a:bodyPr anchor="b"/>
          <a:lstStyle>
            <a:lvl1pPr algn="l">
              <a:defRPr sz="2000" b="1"/>
            </a:lvl1pPr>
          </a:lstStyle>
          <a:p>
            <a:pPr lvl="0"/>
            <a:r>
              <a:rPr lang="ko-KR" altLang="en-US"/>
              <a:t>マスタータイトルスタイルの編集</a:t>
            </a:r>
          </a:p>
        </p:txBody>
      </p:sp>
      <p:sp>
        <p:nvSpPr>
          <p:cNvPr id="3" name="画像プレースホルダー 2"/>
          <p:cNvSpPr>
            <a:spLocks noGrp="1" noTextEdit="1"/>
          </p:cNvSpPr>
          <p:nvPr>
            <p:ph type="pic" idx="1"/>
          </p:nvPr>
        </p:nvSpPr>
        <p:spPr>
          <a:xfrm>
            <a:off x="1793098" y="613054"/>
            <a:ext cx="5488880" cy="411667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ko-KR" altLang="en-US"/>
              <a:t>画像を追加するには、アイコンをクリックしてください。</a:t>
            </a:r>
          </a:p>
        </p:txBody>
      </p:sp>
      <p:sp>
        <p:nvSpPr>
          <p:cNvPr id="4" name="テキストプレースホルダー 3"/>
          <p:cNvSpPr>
            <a:spLocks noGrp="1"/>
          </p:cNvSpPr>
          <p:nvPr>
            <p:ph type="body" sz="half" idx="2"/>
          </p:nvPr>
        </p:nvSpPr>
        <p:spPr>
          <a:xfrm>
            <a:off x="1793098" y="5369786"/>
            <a:ext cx="5488880" cy="8052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マスターテキストスタイルの編集</a:t>
            </a:r>
          </a:p>
        </p:txBody>
      </p:sp>
      <p:sp>
        <p:nvSpPr>
          <p:cNvPr id="5" name="日付プレースホルダー 3"/>
          <p:cNvSpPr>
            <a:spLocks noGrp="1"/>
          </p:cNvSpPr>
          <p:nvPr>
            <p:ph type="dt" sz="half" idx="10"/>
          </p:nvPr>
        </p:nvSpPr>
        <p:spPr/>
        <p:txBody>
          <a:bodyPr/>
          <a:lstStyle/>
          <a:p>
            <a:pPr lvl="0"/>
            <a:fld id="{5ACE7E28-9336-4363-8674-B91477D8F243}" type="datetime1">
              <a:rPr lang="ko-KR" altLang="en-US"/>
              <a:pPr lvl="0"/>
              <a:t>2014-10-08</a:t>
            </a:fld>
            <a:endParaRPr lang="ko-KR" altLang="en-US"/>
          </a:p>
        </p:txBody>
      </p:sp>
      <p:sp>
        <p:nvSpPr>
          <p:cNvPr id="6" name="フッタプレースホルダー 4"/>
          <p:cNvSpPr>
            <a:spLocks noGrp="1"/>
          </p:cNvSpPr>
          <p:nvPr>
            <p:ph type="ftr" sz="quarter" idx="11"/>
          </p:nvPr>
        </p:nvSpPr>
        <p:spPr/>
        <p:txBody>
          <a:bodyPr/>
          <a:lstStyle/>
          <a:p>
            <a:pPr lvl="0"/>
            <a:endParaRPr lang="ko-KR" altLang="en-US"/>
          </a:p>
        </p:txBody>
      </p:sp>
      <p:sp>
        <p:nvSpPr>
          <p:cNvPr id="7" name="スライド番号プレースホルダー 5"/>
          <p:cNvSpPr>
            <a:spLocks noGrp="1"/>
          </p:cNvSpPr>
          <p:nvPr>
            <p:ph type="sldNum" sz="quarter" idx="12"/>
          </p:nvPr>
        </p:nvSpPr>
        <p:spPr/>
        <p:txBody>
          <a:bodyPr/>
          <a:lstStyle/>
          <a:p>
            <a:pPr lvl="0"/>
            <a:fld id="{AD22CD3B-FDDF-4998-970C-76E6E0BEC65F}" type="slidenum">
              <a:rPr lang="ko-KR" altLang="en-US"/>
              <a:pPr lvl="0"/>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JUST Slide">
    <p:bg>
      <p:bgPr>
        <a:solidFill>
          <a:schemeClr val="bg1">
            <a:alpha val="100000"/>
          </a:schemeClr>
        </a:solidFill>
        <a:effectLst/>
      </p:bgPr>
    </p:bg>
    <p:spTree>
      <p:nvGrpSpPr>
        <p:cNvPr id="1" name=""/>
        <p:cNvGrpSpPr/>
        <p:nvPr/>
      </p:nvGrpSpPr>
      <p:grpSpPr>
        <a:xfrm>
          <a:off x="0" y="0"/>
          <a:ext cx="0" cy="0"/>
          <a:chOff x="0" y="0"/>
          <a:chExt cx="0" cy="0"/>
        </a:xfrm>
      </p:grpSpPr>
      <p:sp>
        <p:nvSpPr>
          <p:cNvPr id="2" name="タイトルプレースホルダー 1"/>
          <p:cNvSpPr>
            <a:spLocks noGrp="1"/>
          </p:cNvSpPr>
          <p:nvPr>
            <p:ph type="title"/>
          </p:nvPr>
        </p:nvSpPr>
        <p:spPr>
          <a:xfrm>
            <a:off x="457406" y="274763"/>
            <a:ext cx="8233321" cy="1143521"/>
          </a:xfrm>
          <a:prstGeom prst="rect">
            <a:avLst/>
          </a:prstGeom>
        </p:spPr>
        <p:txBody>
          <a:bodyPr vert="horz" lIns="91440" tIns="45720" rIns="91440" bIns="45720" anchor="ctr">
            <a:normAutofit/>
          </a:bodyPr>
          <a:lstStyle/>
          <a:p>
            <a:pPr lvl="0"/>
            <a:r>
              <a:rPr lang="ko-KR" altLang="en-US"/>
              <a:t>マスタータイトルスタイルの編集</a:t>
            </a:r>
          </a:p>
        </p:txBody>
      </p:sp>
      <p:sp>
        <p:nvSpPr>
          <p:cNvPr id="3" name="テキストプレースホルダー 2"/>
          <p:cNvSpPr>
            <a:spLocks noGrp="1"/>
          </p:cNvSpPr>
          <p:nvPr>
            <p:ph type="body" idx="1"/>
          </p:nvPr>
        </p:nvSpPr>
        <p:spPr>
          <a:xfrm>
            <a:off x="457406" y="1600930"/>
            <a:ext cx="8233321" cy="4528028"/>
          </a:xfrm>
          <a:prstGeom prst="rect">
            <a:avLst/>
          </a:prstGeom>
        </p:spPr>
        <p:txBody>
          <a:bodyPr vert="horz" lIns="91440" tIns="45720" rIns="91440" bIns="45720">
            <a:normAutofit/>
          </a:bodyPr>
          <a:lstStyle/>
          <a:p>
            <a:pPr lvl="0"/>
            <a:r>
              <a:rPr lang="ko-KR" altLang="en-US"/>
              <a:t>マスターテキストスタイルの編集</a:t>
            </a:r>
          </a:p>
          <a:p>
            <a:pPr lvl="1"/>
            <a:r>
              <a:rPr lang="ko-KR" altLang="en-US"/>
              <a:t>第2レベル</a:t>
            </a:r>
          </a:p>
          <a:p>
            <a:pPr lvl="2"/>
            <a:r>
              <a:rPr lang="ko-KR" altLang="en-US"/>
              <a:t>第3レベル</a:t>
            </a:r>
          </a:p>
          <a:p>
            <a:pPr lvl="3"/>
            <a:r>
              <a:rPr lang="ko-KR" altLang="en-US"/>
              <a:t>第4レベル</a:t>
            </a:r>
          </a:p>
          <a:p>
            <a:pPr lvl="4"/>
            <a:r>
              <a:rPr lang="ko-KR" altLang="en-US"/>
              <a:t>第5レベル</a:t>
            </a:r>
          </a:p>
        </p:txBody>
      </p:sp>
      <p:sp>
        <p:nvSpPr>
          <p:cNvPr id="4" name="日付プレースホルダー 3"/>
          <p:cNvSpPr>
            <a:spLocks noGrp="1"/>
          </p:cNvSpPr>
          <p:nvPr>
            <p:ph type="dt" sz="half" idx="2"/>
          </p:nvPr>
        </p:nvSpPr>
        <p:spPr>
          <a:xfrm>
            <a:off x="457401" y="6359227"/>
            <a:ext cx="2134576" cy="365273"/>
          </a:xfrm>
          <a:prstGeom prst="rect">
            <a:avLst/>
          </a:prstGeom>
          <a:noFill/>
          <a:ln w="25400" cap="flat" cmpd="sng" algn="ctr">
            <a:noFill/>
            <a:prstDash val="solid"/>
            <a:round/>
          </a:ln>
        </p:spPr>
        <p:txBody>
          <a:bodyPr vert="horz" lIns="91440" tIns="45720" rIns="91440" bIns="45720" anchor="ctr"/>
          <a:lstStyle>
            <a:lvl1pPr algn="l">
              <a:defRPr sz="1200">
                <a:solidFill>
                  <a:schemeClr val="tx1">
                    <a:tint val="75000"/>
                  </a:schemeClr>
                </a:solidFill>
              </a:defRPr>
            </a:lvl1pPr>
          </a:lstStyle>
          <a:p>
            <a:pPr lvl="0"/>
            <a:fld id="{D422D86A-5F52-4165-8473-F1B836277586}" type="datetime1">
              <a:rPr lang="ko-KR" altLang="ko-KR" b="0" i="0">
                <a:solidFill>
                  <a:srgbClr val="898989">
                    <a:alpha val="100000"/>
                  </a:srgbClr>
                </a:solidFill>
              </a:rPr>
              <a:pPr lvl="0"/>
              <a:t>2014-10-08</a:t>
            </a:fld>
            <a:endParaRPr lang="ko-KR" altLang="ko-KR" b="0" i="0">
              <a:solidFill>
                <a:srgbClr val="898989">
                  <a:alpha val="100000"/>
                </a:srgbClr>
              </a:solidFill>
            </a:endParaRPr>
          </a:p>
        </p:txBody>
      </p:sp>
      <p:sp>
        <p:nvSpPr>
          <p:cNvPr id="5" name="フッタプレースホルダー 4"/>
          <p:cNvSpPr>
            <a:spLocks noGrp="1"/>
          </p:cNvSpPr>
          <p:nvPr>
            <p:ph type="ftr" sz="quarter" idx="3"/>
          </p:nvPr>
        </p:nvSpPr>
        <p:spPr>
          <a:xfrm>
            <a:off x="3125612" y="6359250"/>
            <a:ext cx="2896909" cy="365291"/>
          </a:xfrm>
          <a:prstGeom prst="rect">
            <a:avLst/>
          </a:prstGeom>
        </p:spPr>
        <p:txBody>
          <a:bodyPr vert="horz" lIns="91440" tIns="45720" rIns="91440" bIns="45720" anchor="ctr"/>
          <a:lstStyle>
            <a:lvl1pPr algn="ctr">
              <a:defRPr sz="1200">
                <a:solidFill>
                  <a:schemeClr val="tx1">
                    <a:tint val="75000"/>
                  </a:schemeClr>
                </a:solidFill>
              </a:defRPr>
            </a:lvl1pPr>
          </a:lstStyle>
          <a:p>
            <a:pPr lvl="0"/>
            <a:endParaRPr lang="ko-KR" altLang="en-US"/>
          </a:p>
        </p:txBody>
      </p:sp>
      <p:sp>
        <p:nvSpPr>
          <p:cNvPr id="6" name="スライド番号プレースホルダー 5"/>
          <p:cNvSpPr>
            <a:spLocks noGrp="1"/>
          </p:cNvSpPr>
          <p:nvPr>
            <p:ph type="sldNum" sz="quarter" idx="4"/>
          </p:nvPr>
        </p:nvSpPr>
        <p:spPr>
          <a:xfrm>
            <a:off x="6556157" y="6359227"/>
            <a:ext cx="2134576" cy="365273"/>
          </a:xfrm>
          <a:prstGeom prst="rect">
            <a:avLst/>
          </a:prstGeom>
          <a:noFill/>
          <a:ln w="25400" cap="flat" cmpd="sng" algn="ctr">
            <a:noFill/>
            <a:prstDash val="solid"/>
            <a:round/>
          </a:ln>
        </p:spPr>
        <p:txBody>
          <a:bodyPr vert="horz" wrap="square" lIns="89994" tIns="46783" rIns="89994" bIns="46783" anchor="ctr">
            <a:noAutofit/>
          </a:bodyPr>
          <a:lstStyle>
            <a:lvl1pPr algn="r">
              <a:defRPr sz="1200">
                <a:solidFill>
                  <a:schemeClr val="tx1">
                    <a:tint val="75000"/>
                  </a:schemeClr>
                </a:solidFill>
              </a:defRPr>
            </a:lvl1pPr>
          </a:lstStyle>
          <a:p>
            <a:pPr marL="0" lvl="0" indent="0" algn="r" defTabSz="900112">
              <a:lnSpc>
                <a:spcPct val="100000"/>
              </a:lnSpc>
              <a:spcBef>
                <a:spcPct val="0"/>
              </a:spcBef>
              <a:spcAft>
                <a:spcPct val="0"/>
              </a:spcAft>
              <a:buClr>
                <a:srgbClr val="000000">
                  <a:alpha val="100000"/>
                </a:srgbClr>
              </a:buClr>
              <a:buSzPct val="100000"/>
              <a:buNone/>
            </a:pPr>
            <a:fld id="{3F01DB34-DAB2-451D-8160-1F7048C33B57}" type="slidenum">
              <a:rPr lang="ja-JP" altLang="en-US" sz="1200" b="0" i="0" spc="5">
                <a:solidFill>
                  <a:srgbClr val="898989">
                    <a:alpha val="100000"/>
                  </a:srgbClr>
                </a:solidFill>
                <a:latin typeface="Calibri"/>
                <a:ea typeface="ＭＳ Ｐゴシック"/>
                <a:cs typeface="+mn-cs"/>
                <a:sym typeface="Wingdings"/>
              </a:rPr>
              <a:pPr marL="0" lvl="0" indent="0" algn="r" defTabSz="900112">
                <a:lnSpc>
                  <a:spcPct val="100000"/>
                </a:lnSpc>
                <a:spcBef>
                  <a:spcPct val="0"/>
                </a:spcBef>
                <a:spcAft>
                  <a:spcPct val="0"/>
                </a:spcAft>
                <a:buClr>
                  <a:srgbClr val="000000">
                    <a:alpha val="100000"/>
                  </a:srgbClr>
                </a:buClr>
                <a:buSzPct val="100000"/>
                <a:buNone/>
              </a:pPr>
              <a:t>‹#›</a:t>
            </a:fld>
            <a:r>
              <a:rPr lang="ja-JP" altLang="en-US" sz="1200" b="0" i="0" spc="5">
                <a:solidFill>
                  <a:srgbClr val="898989">
                    <a:alpha val="100000"/>
                  </a:srgbClr>
                </a:solidFill>
                <a:latin typeface="Calibri"/>
                <a:ea typeface="ＭＳ Ｐゴシック"/>
                <a:cs typeface="+mn-cs"/>
                <a:sym typeface="Wingdings"/>
              </a:rPr>
              <a:t> </a:t>
            </a: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latinLnBrk="0" hangingPunct="1">
        <a:defRPr>
          <a:solidFill>
            <a:schemeClr val="tx2"/>
          </a:solidFill>
        </a:defRPr>
      </a:lvl2pPr>
      <a:lvl3pPr eaLnBrk="1" latinLnBrk="0" hangingPunct="1">
        <a:defRPr>
          <a:solidFill>
            <a:schemeClr val="tx2"/>
          </a:solidFill>
        </a:defRPr>
      </a:lvl3pPr>
      <a:lvl4pPr eaLnBrk="1" latinLnBrk="0" hangingPunct="1">
        <a:defRPr>
          <a:solidFill>
            <a:schemeClr val="tx2"/>
          </a:solidFill>
        </a:defRPr>
      </a:lvl4pPr>
      <a:lvl5pPr eaLnBrk="1" latinLnBrk="0" hangingPunct="1">
        <a:defRPr>
          <a:solidFill>
            <a:schemeClr val="tx2"/>
          </a:solidFill>
        </a:defRPr>
      </a:lvl5pPr>
      <a:lvl6pPr eaLnBrk="1" latinLnBrk="0" hangingPunct="1">
        <a:defRPr>
          <a:solidFill>
            <a:schemeClr val="tx2"/>
          </a:solidFill>
        </a:defRPr>
      </a:lvl6pPr>
      <a:lvl7pPr eaLnBrk="1" latinLnBrk="0" hangingPunct="1">
        <a:defRPr>
          <a:solidFill>
            <a:schemeClr val="tx2"/>
          </a:solidFill>
        </a:defRPr>
      </a:lvl7pPr>
      <a:lvl8pPr eaLnBrk="1" latinLnBrk="0" hangingPunct="1">
        <a:defRPr>
          <a:solidFill>
            <a:schemeClr val="tx2"/>
          </a:solidFill>
        </a:defRPr>
      </a:lvl8pPr>
      <a:lvl9pPr eaLnBrk="1" latinLnBrk="0" hangingPunct="1">
        <a:defRPr>
          <a:solidFill>
            <a:schemeClr val="tx2"/>
          </a:solidFill>
        </a:defRPr>
      </a:lvl9pPr>
    </p:titleStyle>
    <p:bodyStyle>
      <a:lvl1pPr marL="342900" indent="-342900" algn="l" defTabSz="9144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ko-K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1"/>
          <p:cNvSpPr txBox="1"/>
          <p:nvPr/>
        </p:nvSpPr>
        <p:spPr>
          <a:xfrm>
            <a:off x="721835" y="1197750"/>
            <a:ext cx="7775931" cy="2116231"/>
          </a:xfrm>
          <a:prstGeom prst="rect">
            <a:avLst/>
          </a:prstGeo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1" i="0" spc="5" dirty="0">
                <a:solidFill>
                  <a:schemeClr val="tx1"/>
                </a:solidFill>
                <a:latin typeface="+mj-lt"/>
                <a:ea typeface="ＭＳ Ｐゴシック"/>
                <a:cs typeface="+mn-cs"/>
                <a:sym typeface="Wingdings"/>
              </a:rPr>
              <a:t>虐待防止マネージャーの役割</a:t>
            </a:r>
          </a:p>
        </p:txBody>
      </p:sp>
      <p:sp>
        <p:nvSpPr>
          <p:cNvPr id="3" name="四角形 2"/>
          <p:cNvSpPr txBox="1"/>
          <p:nvPr/>
        </p:nvSpPr>
        <p:spPr>
          <a:xfrm>
            <a:off x="539981" y="4366938"/>
            <a:ext cx="8139641" cy="1274416"/>
          </a:xfrm>
          <a:prstGeom prst="rect">
            <a:avLst/>
          </a:prstGeom>
          <a:noFill/>
          <a:ln w="25400" cap="flat" cmpd="sng" algn="ctr">
            <a:noFill/>
            <a:prstDash val="solid"/>
            <a:round/>
          </a:ln>
        </p:spPr>
        <p:txBody>
          <a:bodyPr vert="horz" wrap="square" lIns="91446" tIns="45723" rIns="91446" bIns="45723" anchor="t">
            <a:noAutofit/>
          </a:bodyPr>
          <a:lstStyle/>
          <a:p>
            <a:pPr lvl="0" algn="ctr">
              <a:spcBef>
                <a:spcPct val="20000"/>
              </a:spcBef>
            </a:pPr>
            <a:r>
              <a:rPr kumimoji="1" lang="ja-JP" altLang="en-US" sz="2400" dirty="0">
                <a:solidFill>
                  <a:prstClr val="black">
                    <a:tint val="75000"/>
                  </a:prstClr>
                </a:solidFill>
                <a:latin typeface="Calibri"/>
                <a:ea typeface="ＭＳ Ｐゴシック"/>
              </a:rPr>
              <a:t>公益社団法人日本社会福祉士会</a:t>
            </a:r>
            <a:endParaRPr kumimoji="1" lang="en-US" altLang="ja-JP" sz="2400" dirty="0">
              <a:solidFill>
                <a:prstClr val="black">
                  <a:tint val="75000"/>
                </a:prstClr>
              </a:solidFill>
              <a:latin typeface="Calibri"/>
              <a:ea typeface="ＭＳ Ｐゴシック"/>
            </a:endParaRPr>
          </a:p>
          <a:p>
            <a:pPr lvl="0" algn="ctr">
              <a:spcBef>
                <a:spcPct val="20000"/>
              </a:spcBef>
            </a:pPr>
            <a:r>
              <a:rPr kumimoji="1" lang="ja-JP" altLang="en-US" sz="2400" dirty="0">
                <a:solidFill>
                  <a:prstClr val="black">
                    <a:tint val="75000"/>
                  </a:prstClr>
                </a:solidFill>
                <a:latin typeface="Calibri"/>
                <a:ea typeface="ＭＳ Ｐゴシック"/>
              </a:rPr>
              <a:t>平成</a:t>
            </a:r>
            <a:r>
              <a:rPr kumimoji="1" lang="en-US" altLang="ja-JP" sz="2400" dirty="0">
                <a:solidFill>
                  <a:prstClr val="black">
                    <a:tint val="75000"/>
                  </a:prstClr>
                </a:solidFill>
                <a:latin typeface="Calibri"/>
                <a:ea typeface="ＭＳ Ｐゴシック"/>
              </a:rPr>
              <a:t>26</a:t>
            </a:r>
            <a:r>
              <a:rPr kumimoji="1" lang="ja-JP" altLang="en-US" sz="2400" dirty="0">
                <a:solidFill>
                  <a:prstClr val="black">
                    <a:tint val="75000"/>
                  </a:prstClr>
                </a:solidFill>
                <a:latin typeface="Calibri"/>
                <a:ea typeface="ＭＳ Ｐゴシック"/>
              </a:rPr>
              <a:t>年度障害者虐待防止・権利擁護指導者養成</a:t>
            </a:r>
            <a:r>
              <a:rPr kumimoji="1" lang="ja-JP" altLang="en-US" sz="2400" dirty="0" smtClean="0">
                <a:solidFill>
                  <a:prstClr val="black">
                    <a:tint val="75000"/>
                  </a:prstClr>
                </a:solidFill>
                <a:latin typeface="Calibri"/>
                <a:ea typeface="ＭＳ Ｐゴシック"/>
              </a:rPr>
              <a:t>研修</a:t>
            </a:r>
            <a:endParaRPr kumimoji="1" lang="en-US" altLang="ja-JP" sz="2400" dirty="0" smtClean="0">
              <a:solidFill>
                <a:prstClr val="black">
                  <a:tint val="75000"/>
                </a:prstClr>
              </a:solidFill>
              <a:latin typeface="Calibri"/>
              <a:ea typeface="ＭＳ Ｐゴシック"/>
            </a:endParaRPr>
          </a:p>
          <a:p>
            <a:pPr lvl="0" algn="ctr">
              <a:spcBef>
                <a:spcPct val="20000"/>
              </a:spcBef>
            </a:pPr>
            <a:r>
              <a:rPr kumimoji="1" lang="ja-JP" altLang="en-US" sz="2400" dirty="0" smtClean="0">
                <a:solidFill>
                  <a:prstClr val="black">
                    <a:tint val="75000"/>
                  </a:prstClr>
                </a:solidFill>
                <a:latin typeface="Calibri"/>
                <a:ea typeface="ＭＳ Ｐゴシック"/>
              </a:rPr>
              <a:t>検討</a:t>
            </a:r>
            <a:r>
              <a:rPr kumimoji="1" lang="ja-JP" altLang="en-US" sz="2400" dirty="0">
                <a:solidFill>
                  <a:prstClr val="black">
                    <a:tint val="75000"/>
                  </a:prstClr>
                </a:solidFill>
                <a:latin typeface="Calibri"/>
                <a:ea typeface="ＭＳ Ｐゴシック"/>
              </a:rPr>
              <a:t>委員会</a:t>
            </a:r>
            <a:endParaRPr kumimoji="1" lang="en-US" altLang="ja-JP" sz="2400" dirty="0">
              <a:solidFill>
                <a:prstClr val="black">
                  <a:tint val="75000"/>
                </a:prstClr>
              </a:solidFill>
              <a:latin typeface="Calibri"/>
              <a:ea typeface="ＭＳ Ｐゴシック"/>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虐待や虐待の芽とは</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4000" b="0" i="0" spc="5" dirty="0">
                <a:solidFill>
                  <a:schemeClr val="tx1"/>
                </a:solidFill>
                <a:latin typeface="Calibri"/>
                <a:ea typeface="ＭＳ Ｐゴシック"/>
                <a:cs typeface="+mn-cs"/>
                <a:sym typeface="Wingdings"/>
              </a:rPr>
              <a:t>施設や機関のなかで働いていると「虐待の芽」には必ず出会うという認識をもっているか</a:t>
            </a:r>
          </a:p>
          <a:p>
            <a:pPr marL="360000" lvl="0" indent="-360000" algn="l" defTabSz="900112">
              <a:lnSpc>
                <a:spcPct val="100000"/>
              </a:lnSpc>
              <a:spcBef>
                <a:spcPct val="20000"/>
              </a:spcBef>
              <a:spcAft>
                <a:spcPct val="0"/>
              </a:spcAft>
              <a:buSzPct val="100000"/>
              <a:buChar char="•"/>
            </a:pPr>
            <a:r>
              <a:rPr lang="ja-JP" altLang="en-US" sz="4000" b="0" i="0" spc="5" dirty="0">
                <a:solidFill>
                  <a:schemeClr val="tx1"/>
                </a:solidFill>
                <a:latin typeface="Calibri"/>
                <a:ea typeface="ＭＳ Ｐゴシック"/>
                <a:cs typeface="+mn-cs"/>
                <a:sym typeface="Wingdings"/>
              </a:rPr>
              <a:t>虐待の芽を早期に摘むこと</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4000" b="0" i="0" spc="5" dirty="0">
                <a:solidFill>
                  <a:schemeClr val="tx1"/>
                </a:solidFill>
                <a:latin typeface="Calibri"/>
                <a:ea typeface="ＭＳ Ｐゴシック"/>
                <a:cs typeface="+mn-cs"/>
                <a:sym typeface="Wingdings"/>
              </a:rPr>
              <a:t>　　　→虐待防止である</a:t>
            </a: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200" b="0" i="0" spc="5" dirty="0">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Clr>
                <a:srgbClr val="000000">
                  <a:alpha val="100000"/>
                </a:srgbClr>
              </a:buClr>
              <a:buSzPct val="100000"/>
              <a:buChar char="•"/>
            </a:pPr>
            <a:endParaRPr lang="ja-JP" altLang="ja-JP" sz="3200" b="0" i="0" spc="5" dirty="0">
              <a:solidFill>
                <a:schemeClr val="tx1"/>
              </a:solidFill>
              <a:latin typeface="Calibri"/>
              <a:ea typeface="ＭＳ Ｐゴシック"/>
              <a:cs typeface="+mn-cs"/>
              <a:sym typeface="Wingdings"/>
            </a:endParaRPr>
          </a:p>
        </p:txBody>
      </p:sp>
      <p:sp>
        <p:nvSpPr>
          <p:cNvPr id="4" name="角丸四角形 3"/>
          <p:cNvSpPr/>
          <p:nvPr/>
        </p:nvSpPr>
        <p:spPr>
          <a:xfrm>
            <a:off x="396815" y="5087208"/>
            <a:ext cx="8139051" cy="1368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t>虐待防止チェックリスト</a:t>
            </a:r>
            <a:endParaRPr kumimoji="1" lang="en-US" altLang="ja-JP" sz="1050" dirty="0" smtClean="0"/>
          </a:p>
          <a:p>
            <a:pPr algn="ctr"/>
            <a:r>
              <a:rPr kumimoji="1" lang="ja-JP" altLang="en-US" dirty="0" smtClean="0"/>
              <a:t>（</a:t>
            </a:r>
            <a:r>
              <a:rPr lang="ja-JP" altLang="ja-JP" dirty="0"/>
              <a:t>障害者福祉施設・事業所における障害者虐待防止と対応の手引き</a:t>
            </a:r>
            <a:r>
              <a:rPr lang="ja-JP" altLang="ja-JP" dirty="0" smtClean="0"/>
              <a:t>」</a:t>
            </a:r>
            <a:r>
              <a:rPr lang="ja-JP" altLang="en-US" dirty="0" err="1" smtClean="0"/>
              <a:t>ｐ</a:t>
            </a:r>
            <a:r>
              <a:rPr lang="en-US" altLang="ja-JP" dirty="0" smtClean="0"/>
              <a:t>16</a:t>
            </a:r>
            <a:r>
              <a:rPr lang="ja-JP" altLang="en-US" dirty="0" smtClean="0"/>
              <a:t>～</a:t>
            </a:r>
            <a:r>
              <a:rPr lang="en-US" altLang="ja-JP" dirty="0" smtClean="0"/>
              <a:t>18</a:t>
            </a:r>
            <a:r>
              <a:rPr kumimoji="1" lang="ja-JP" altLang="en-US" dirty="0" smtClean="0"/>
              <a:t>）</a:t>
            </a:r>
            <a:endParaRPr kumimoji="1" lang="ja-JP" altLang="en-US" dirty="0"/>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虐待防止委員会と</a:t>
            </a:r>
            <a:br>
              <a:rPr lang="ja-JP" altLang="en-US" sz="4400" b="0" i="0" spc="5">
                <a:solidFill>
                  <a:schemeClr val="tx1"/>
                </a:solidFill>
                <a:latin typeface="Calibri"/>
                <a:ea typeface="ＭＳ Ｐゴシック"/>
                <a:cs typeface="+mn-cs"/>
                <a:sym typeface="Wingdings"/>
              </a:rPr>
            </a:br>
            <a:r>
              <a:rPr lang="ja-JP" altLang="en-US" sz="4400" b="0" i="0" spc="5">
                <a:solidFill>
                  <a:schemeClr val="tx1"/>
                </a:solidFill>
                <a:latin typeface="Calibri"/>
                <a:ea typeface="ＭＳ Ｐゴシック"/>
                <a:cs typeface="+mn-cs"/>
                <a:sym typeface="Wingdings"/>
              </a:rPr>
              <a:t>虐待防止マネージャーの役割とは</a:t>
            </a:r>
          </a:p>
        </p:txBody>
      </p:sp>
      <p:sp>
        <p:nvSpPr>
          <p:cNvPr id="3" name="内容プレースホルダー 2"/>
          <p:cNvSpPr>
            <a:spLocks noGrp="1"/>
          </p:cNvSpPr>
          <p:nvPr>
            <p:ph sz="quarter" idx="1"/>
          </p:nvPr>
        </p:nvSpPr>
        <p:spPr>
          <a:xfrm>
            <a:off x="179454" y="1600904"/>
            <a:ext cx="8968681"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虐待防止のための体制作り</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虐待防止のチェックとモニタリング　　</a:t>
            </a:r>
            <a:r>
              <a:rPr lang="ja-JP" altLang="en-US" sz="2400" b="0" i="0" spc="5" dirty="0">
                <a:solidFill>
                  <a:schemeClr val="tx1"/>
                </a:solidFill>
                <a:latin typeface="Calibri"/>
                <a:ea typeface="ＭＳ Ｐゴシック"/>
                <a:cs typeface="+mn-cs"/>
                <a:sym typeface="Wingdings"/>
              </a:rPr>
              <a:t>虐待防止委員会</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虐待発生後の対応と総括</a:t>
            </a:r>
          </a:p>
          <a:p>
            <a:pPr marL="360000" lvl="0" indent="-360000" algn="l" defTabSz="900112">
              <a:lnSpc>
                <a:spcPct val="100000"/>
              </a:lnSpc>
              <a:spcBef>
                <a:spcPct val="20000"/>
              </a:spcBef>
              <a:spcAft>
                <a:spcPct val="0"/>
              </a:spcAft>
              <a:buSzPct val="100000"/>
              <a:buChar char="•"/>
            </a:pPr>
            <a:endParaRPr lang="ja-JP" altLang="ja-JP" sz="3200" b="0" i="0" spc="5" dirty="0">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a:t>
            </a:r>
            <a:r>
              <a:rPr lang="ja-JP" altLang="en-US" sz="3600" b="0" i="0" spc="5" dirty="0">
                <a:solidFill>
                  <a:schemeClr val="tx1"/>
                </a:solidFill>
                <a:latin typeface="Calibri"/>
                <a:ea typeface="ＭＳ Ｐゴシック"/>
                <a:cs typeface="+mn-cs"/>
                <a:sym typeface="Wingdings"/>
              </a:rPr>
              <a:t>これら虐待防止委員会からの要請を受けて</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600" b="0" i="0" spc="5" dirty="0">
                <a:solidFill>
                  <a:schemeClr val="tx1"/>
                </a:solidFill>
                <a:latin typeface="Calibri"/>
                <a:ea typeface="ＭＳ Ｐゴシック"/>
                <a:cs typeface="+mn-cs"/>
                <a:sym typeface="Wingdings"/>
              </a:rPr>
              <a:t>　　　各部署の虐待防止マネージャーが</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600" b="0" i="0" spc="5" dirty="0">
                <a:solidFill>
                  <a:schemeClr val="tx1"/>
                </a:solidFill>
                <a:latin typeface="Calibri"/>
                <a:ea typeface="ＭＳ Ｐゴシック"/>
                <a:cs typeface="+mn-cs"/>
                <a:sym typeface="Wingdings"/>
              </a:rPr>
              <a:t>さまざまな虐待防止のための取り組みを行う</a:t>
            </a: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200" b="0" i="0" spc="5" dirty="0">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200" b="0" i="0" spc="5" dirty="0">
              <a:solidFill>
                <a:schemeClr val="tx1"/>
              </a:solidFill>
              <a:latin typeface="Calibri"/>
              <a:ea typeface="ＭＳ Ｐゴシック"/>
              <a:cs typeface="+mn-cs"/>
              <a:sym typeface="Wingdings"/>
            </a:endParaRPr>
          </a:p>
        </p:txBody>
      </p:sp>
      <p:sp>
        <p:nvSpPr>
          <p:cNvPr id="4" name="下矢印 3"/>
          <p:cNvSpPr/>
          <p:nvPr/>
        </p:nvSpPr>
        <p:spPr>
          <a:xfrm>
            <a:off x="4092570" y="3286649"/>
            <a:ext cx="289058" cy="576497"/>
          </a:xfrm>
          <a:prstGeom prst="downArrow">
            <a:avLst>
              <a:gd name="adj1" fmla="val 50000"/>
              <a:gd name="adj2" fmla="val 50000"/>
            </a:avLst>
          </a:prstGeom>
          <a:solidFill>
            <a:schemeClr val="accent1"/>
          </a:solidFill>
          <a:ln w="25489" cap="rnd" cmpd="sng" algn="ctr">
            <a:solidFill>
              <a:srgbClr val="385D8A"/>
            </a:solidFill>
            <a:prstDash val="solid"/>
            <a:round/>
          </a:ln>
        </p:spPr>
        <p:style>
          <a:lnRef idx="2">
            <a:schemeClr val="accent1">
              <a:shade val="20000"/>
            </a:schemeClr>
          </a:lnRef>
          <a:fillRef idx="1">
            <a:schemeClr val="accent1"/>
          </a:fillRef>
          <a:effectRef idx="0">
            <a:schemeClr val="accent1"/>
          </a:effectRef>
          <a:fontRef idx="minor">
            <a:schemeClr val="lt1"/>
          </a:fontRef>
        </p:style>
      </p:sp>
      <p:sp>
        <p:nvSpPr>
          <p:cNvPr id="5" name="右中かっこ 4"/>
          <p:cNvSpPr/>
          <p:nvPr/>
        </p:nvSpPr>
        <p:spPr>
          <a:xfrm>
            <a:off x="6375056" y="1700960"/>
            <a:ext cx="360135" cy="1585046"/>
          </a:xfrm>
          <a:prstGeom prst="rightBrace">
            <a:avLst>
              <a:gd name="adj1" fmla="val 4166"/>
              <a:gd name="adj2" fmla="val 50000"/>
            </a:avLst>
          </a:prstGeom>
          <a:noFill/>
          <a:ln w="28575" cap="rnd" cmpd="sng" algn="ctr">
            <a:solidFill>
              <a:srgbClr val="4A7EBB"/>
            </a:solidFill>
            <a:prstDash val="solid"/>
            <a:round/>
          </a:ln>
        </p:spPr>
        <p:style>
          <a:lnRef idx="1">
            <a:schemeClr val="accent1"/>
          </a:lnRef>
          <a:fillRef idx="0">
            <a:schemeClr val="accent1"/>
          </a:fillRef>
          <a:effectRef idx="0">
            <a:schemeClr val="accent1"/>
          </a:effectRef>
          <a:fontRef idx="minor">
            <a:schemeClr val="tx1"/>
          </a:fontRef>
        </p:style>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虐待防止マネージャーの役割</a:t>
            </a:r>
            <a:br>
              <a:rPr lang="ja-JP" altLang="en-US" sz="4400" b="0" i="0" spc="5">
                <a:solidFill>
                  <a:schemeClr val="tx1"/>
                </a:solidFill>
                <a:latin typeface="Calibri"/>
                <a:ea typeface="ＭＳ Ｐゴシック"/>
                <a:cs typeface="+mn-cs"/>
                <a:sym typeface="Wingdings"/>
              </a:rPr>
            </a:br>
            <a:endParaRPr lang="ja-JP" altLang="en-US" sz="4400" b="0" i="0" spc="5">
              <a:solidFill>
                <a:schemeClr val="tx1"/>
              </a:solidFill>
              <a:latin typeface="Calibri"/>
              <a:ea typeface="ＭＳ Ｐゴシック"/>
              <a:cs typeface="+mn-cs"/>
              <a:sym typeface="Wingdings"/>
            </a:endParaRPr>
          </a:p>
        </p:txBody>
      </p:sp>
      <p:sp>
        <p:nvSpPr>
          <p:cNvPr id="3" name="内容プレースホルダー 2"/>
          <p:cNvSpPr>
            <a:spLocks noGrp="1"/>
          </p:cNvSpPr>
          <p:nvPr>
            <p:ph sz="quarter" idx="1"/>
          </p:nvPr>
        </p:nvSpPr>
        <p:spPr>
          <a:xfrm>
            <a:off x="179454" y="1197495"/>
            <a:ext cx="8789227" cy="4931468"/>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職員一人ひとりに対して、虐待防止という意識付けをしていくのかを考え、実行する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→どのように「</a:t>
            </a:r>
            <a:r>
              <a:rPr lang="ja-JP" altLang="en-US" sz="3200" b="0" i="0" spc="5" dirty="0">
                <a:latin typeface="Calibri"/>
                <a:ea typeface="ＭＳ Ｐゴシック"/>
                <a:cs typeface="+mn-cs"/>
                <a:sym typeface="Wingdings"/>
              </a:rPr>
              <a:t>虐待防止」を浸透させるか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そのためには</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a:t>
            </a:r>
            <a:r>
              <a:rPr lang="ja-JP" altLang="en-US" sz="2800" b="0" i="0" spc="5" dirty="0" smtClean="0">
                <a:solidFill>
                  <a:schemeClr val="tx1"/>
                </a:solidFill>
                <a:latin typeface="Calibri"/>
                <a:ea typeface="ＭＳ Ｐゴシック"/>
                <a:cs typeface="+mn-cs"/>
                <a:sym typeface="Wingdings"/>
              </a:rPr>
              <a:t>・</a:t>
            </a:r>
            <a:r>
              <a:rPr lang="ja-JP" altLang="en-US" sz="2800" b="0" i="0" spc="5" dirty="0" smtClean="0">
                <a:latin typeface="Calibri"/>
                <a:ea typeface="ＭＳ Ｐゴシック"/>
                <a:cs typeface="+mn-cs"/>
                <a:sym typeface="Wingdings"/>
              </a:rPr>
              <a:t>職場</a:t>
            </a:r>
            <a:r>
              <a:rPr lang="ja-JP" altLang="en-US" sz="2800" b="0" i="0" spc="5" dirty="0">
                <a:latin typeface="Calibri"/>
                <a:ea typeface="ＭＳ Ｐゴシック"/>
                <a:cs typeface="+mn-cs"/>
                <a:sym typeface="Wingdings"/>
              </a:rPr>
              <a:t>で孤立せず、お互いが話し合える・いろいろ言い合える環境があるか？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a:t>
            </a:r>
            <a:r>
              <a:rPr lang="ja-JP" altLang="en-US" sz="2800" b="0" i="0" spc="5" dirty="0">
                <a:solidFill>
                  <a:schemeClr val="tx1"/>
                </a:solidFill>
                <a:latin typeface="Calibri"/>
                <a:ea typeface="ＭＳ Ｐゴシック"/>
                <a:cs typeface="+mn-cs"/>
                <a:sym typeface="Wingdings"/>
              </a:rPr>
              <a:t>職員間のコミュニケーションはうまくいっているか？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・支援に対するモチベーションは保たれているか？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・職員の悩みや課題に気づき、フォローできているか？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さらに、それを上司に相談できているか？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など</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985" y="115913"/>
            <a:ext cx="8789227" cy="1081581"/>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000" b="0" i="0" spc="5">
                <a:solidFill>
                  <a:schemeClr val="tx1"/>
                </a:solidFill>
                <a:latin typeface="Calibri"/>
                <a:ea typeface="ＭＳ Ｐゴシック"/>
                <a:cs typeface="+mn-cs"/>
                <a:sym typeface="Wingdings"/>
              </a:rPr>
              <a:t>虐待防止マネージャーの取り組みとは</a:t>
            </a:r>
            <a:br>
              <a:rPr lang="ja-JP" altLang="en-US" sz="4000" b="0" i="0" spc="5">
                <a:solidFill>
                  <a:schemeClr val="tx1"/>
                </a:solidFill>
                <a:latin typeface="Calibri"/>
                <a:ea typeface="ＭＳ Ｐゴシック"/>
                <a:cs typeface="+mn-cs"/>
                <a:sym typeface="Wingdings"/>
              </a:rPr>
            </a:br>
            <a:endParaRPr lang="ja-JP" altLang="en-US" sz="4000" b="0" i="0" spc="5">
              <a:solidFill>
                <a:schemeClr val="tx1"/>
              </a:solidFill>
              <a:latin typeface="Calibri"/>
              <a:ea typeface="ＭＳ Ｐゴシック"/>
              <a:cs typeface="+mn-cs"/>
              <a:sym typeface="Wingdings"/>
            </a:endParaRPr>
          </a:p>
        </p:txBody>
      </p:sp>
      <p:sp>
        <p:nvSpPr>
          <p:cNvPr id="3" name="内容プレースホルダー 2"/>
          <p:cNvSpPr>
            <a:spLocks noGrp="1"/>
          </p:cNvSpPr>
          <p:nvPr>
            <p:ph sz="quarter" idx="1"/>
          </p:nvPr>
        </p:nvSpPr>
        <p:spPr>
          <a:xfrm>
            <a:off x="107985" y="1197495"/>
            <a:ext cx="9040150" cy="5663633"/>
          </a:xfrm>
          <a:noFill/>
          <a:ln w="25400" cap="flat" cmpd="sng" algn="ctr">
            <a:noFill/>
            <a:prstDash val="solid"/>
            <a:round/>
          </a:ln>
        </p:spPr>
        <p:txBody>
          <a:bodyPr vert="horz" wrap="square" lIns="91446" tIns="45723" rIns="91446" bIns="45723" anchor="t">
            <a:noAutofit/>
          </a:bodyPr>
          <a:lstStyle/>
          <a:p>
            <a:pPr marL="0" lvl="0" indent="0" algn="ctr"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例えば・・・</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★職員のチェックリストを集計し委員会へ報告</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★チェックリストから抽出された課題に沿った研修や勉強会を部署内で行う</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★ヒヤリ・ハット報告の検証結果を職員に伝える</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★ヒヤリハットや苦情などの共有化のための事例検討を部署内で開き、検討する</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★「虐待防止のための職員倫理」などの部署内での掲示</a:t>
            </a:r>
          </a:p>
          <a:p>
            <a:pPr marL="0" lvl="0" indent="0" algn="l" defTabSz="900112">
              <a:lnSpc>
                <a:spcPct val="10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★肉体的・精神的にストレスの高い職員への支援活動上での配慮や委員会への報告　　　　　　　　　　　　　　など</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5837" y="274764"/>
            <a:ext cx="8234896" cy="1067288"/>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000" b="0" i="0" spc="5">
                <a:solidFill>
                  <a:schemeClr val="tx1"/>
                </a:solidFill>
                <a:latin typeface="ＭＳ ゴシック"/>
                <a:ea typeface="ＭＳ ゴシック"/>
                <a:sym typeface="Wingdings"/>
              </a:rPr>
              <a:t>具体的な対応として施設内で</a:t>
            </a:r>
            <a:br>
              <a:rPr lang="ja-JP" altLang="en-US" sz="4000" b="0" i="0" spc="5">
                <a:solidFill>
                  <a:schemeClr val="tx1"/>
                </a:solidFill>
                <a:latin typeface="ＭＳ ゴシック"/>
                <a:ea typeface="ＭＳ ゴシック"/>
                <a:sym typeface="Wingdings"/>
              </a:rPr>
            </a:br>
            <a:r>
              <a:rPr lang="ja-JP" altLang="en-US" sz="4000" b="0" i="0" spc="5">
                <a:solidFill>
                  <a:schemeClr val="tx1"/>
                </a:solidFill>
                <a:latin typeface="ＭＳ ゴシック"/>
                <a:ea typeface="ＭＳ ゴシック"/>
                <a:sym typeface="Wingdings"/>
              </a:rPr>
              <a:t>できることをあげると・・・</a:t>
            </a:r>
            <a:br>
              <a:rPr lang="ja-JP" altLang="en-US" sz="4000" b="0" i="0" spc="5">
                <a:solidFill>
                  <a:schemeClr val="tx1"/>
                </a:solidFill>
                <a:latin typeface="ＭＳ ゴシック"/>
                <a:ea typeface="ＭＳ ゴシック"/>
                <a:sym typeface="Wingdings"/>
              </a:rPr>
            </a:br>
            <a:endParaRPr lang="ja-JP" altLang="en-US" sz="4000" b="0" i="0" spc="5">
              <a:solidFill>
                <a:schemeClr val="tx1"/>
              </a:solidFill>
              <a:latin typeface="ＭＳ ゴシック"/>
              <a:ea typeface="ＭＳ ゴシック"/>
              <a:sym typeface="Wingdings"/>
            </a:endParaRPr>
          </a:p>
        </p:txBody>
      </p:sp>
      <p:sp>
        <p:nvSpPr>
          <p:cNvPr id="3" name="内容プレースホルダー 2"/>
          <p:cNvSpPr>
            <a:spLocks noGrp="1"/>
          </p:cNvSpPr>
          <p:nvPr>
            <p:ph sz="quarter" idx="1"/>
          </p:nvPr>
        </p:nvSpPr>
        <p:spPr>
          <a:xfrm>
            <a:off x="324011" y="1413521"/>
            <a:ext cx="8366722" cy="4715442"/>
          </a:xfrm>
          <a:noFill/>
          <a:ln w="25400" cap="flat" cmpd="sng" algn="ctr">
            <a:noFill/>
            <a:prstDash val="solid"/>
            <a:round/>
          </a:ln>
        </p:spPr>
        <p:txBody>
          <a:bodyPr vert="horz" wrap="square" lIns="91446" tIns="45723" rIns="91446" bIns="45723" anchor="t">
            <a:noAutofit/>
          </a:bodyPr>
          <a:lstStyle/>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・虐待対応マニュアルの整備</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・ヒヤリハット報告や事故報告の検討</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・本研修で使用する虐待防止小冊子を活用した</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職員研修の実施</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・情報共有のための会議や事例検討会の実施</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・スーパービジョン体制の確立</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・第三者による評価やかかわりの機会の確保（ｵ　ﾝﾌﾞｽﾞ・ﾊﾟｰｿﾝなど）　　　　　　　　・・・・・・など</a:t>
            </a:r>
          </a:p>
          <a:p>
            <a:pPr marL="0" lvl="0" indent="0" algn="l" defTabSz="900112">
              <a:lnSpc>
                <a:spcPct val="90000"/>
              </a:lnSpc>
              <a:spcBef>
                <a:spcPct val="20000"/>
              </a:spcBef>
              <a:spcAft>
                <a:spcPct val="0"/>
              </a:spcAft>
              <a:buClr>
                <a:srgbClr val="000000">
                  <a:alpha val="100000"/>
                </a:srgbClr>
              </a:buClr>
              <a:buSzPct val="100000"/>
              <a:buNone/>
            </a:pPr>
            <a:endParaRPr lang="ja-JP" altLang="ja-JP" sz="3200" b="0" i="0" spc="5" dirty="0">
              <a:solidFill>
                <a:srgbClr val="FF0000">
                  <a:alpha val="100000"/>
                </a:srgbClr>
              </a:solidFill>
              <a:latin typeface="Calibri"/>
              <a:ea typeface="ＭＳ Ｐゴシック"/>
              <a:cs typeface="+mn-cs"/>
              <a:sym typeface="Wingdings"/>
            </a:endParaRP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latin typeface="Calibri"/>
                <a:ea typeface="ＭＳ Ｐゴシック"/>
                <a:cs typeface="+mn-cs"/>
                <a:sym typeface="Wingdings"/>
              </a:rPr>
              <a:t>＊これらが、虐待防止の意識を浸透させる</a:t>
            </a:r>
          </a:p>
          <a:p>
            <a:pPr marL="0" lvl="0" indent="0" algn="l" defTabSz="900112">
              <a:lnSpc>
                <a:spcPct val="100000"/>
              </a:lnSpc>
              <a:spcBef>
                <a:spcPct val="20000"/>
              </a:spcBef>
              <a:spcAft>
                <a:spcPct val="0"/>
              </a:spcAft>
              <a:buClr>
                <a:srgbClr val="000000">
                  <a:alpha val="100000"/>
                </a:srgbClr>
              </a:buClr>
              <a:buSzPct val="100000"/>
              <a:buNone/>
            </a:pPr>
            <a:endParaRPr lang="ja-JP" altLang="ja-JP" sz="3200" b="0" i="0" spc="5" dirty="0">
              <a:solidFill>
                <a:srgbClr val="FF0000">
                  <a:alpha val="100000"/>
                </a:srgbClr>
              </a:solidFill>
              <a:latin typeface="Calibri"/>
              <a:ea typeface="ＭＳ Ｐゴシック"/>
              <a:cs typeface="+mn-cs"/>
              <a:sym typeface="Wingdings"/>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2580" y="0"/>
            <a:ext cx="9586441" cy="1052994"/>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3600" b="0" i="0" spc="5">
                <a:solidFill>
                  <a:schemeClr val="tx1"/>
                </a:solidFill>
                <a:latin typeface="ＭＳ ゴシック"/>
                <a:ea typeface="ＭＳ ゴシック"/>
                <a:sym typeface="Wingdings"/>
              </a:rPr>
              <a:t>しかし、虐待や権利侵害が起こったときは</a:t>
            </a:r>
            <a:br>
              <a:rPr lang="ja-JP" altLang="en-US" sz="3600" b="0" i="0" spc="5">
                <a:solidFill>
                  <a:schemeClr val="tx1"/>
                </a:solidFill>
                <a:latin typeface="ＭＳ ゴシック"/>
                <a:ea typeface="ＭＳ ゴシック"/>
                <a:sym typeface="Wingdings"/>
              </a:rPr>
            </a:br>
            <a:r>
              <a:rPr lang="ja-JP" altLang="en-US" sz="2800" b="0" i="0" spc="5">
                <a:solidFill>
                  <a:schemeClr val="tx1"/>
                </a:solidFill>
                <a:latin typeface="ＭＳ ゴシック"/>
                <a:ea typeface="ＭＳ ゴシック"/>
                <a:sym typeface="Wingdings"/>
              </a:rPr>
              <a:t>虐待防止マネージャーとしてできることは？</a:t>
            </a:r>
          </a:p>
        </p:txBody>
      </p:sp>
      <p:sp>
        <p:nvSpPr>
          <p:cNvPr id="3" name="内容プレースホルダー 2"/>
          <p:cNvSpPr>
            <a:spLocks noGrp="1"/>
          </p:cNvSpPr>
          <p:nvPr>
            <p:ph sz="quarter" idx="1"/>
          </p:nvPr>
        </p:nvSpPr>
        <p:spPr>
          <a:xfrm>
            <a:off x="107985" y="1268964"/>
            <a:ext cx="8860696" cy="4859999"/>
          </a:xfrm>
          <a:noFill/>
          <a:ln w="25400" cap="flat" cmpd="sng" algn="ctr">
            <a:noFill/>
            <a:prstDash val="solid"/>
            <a:round/>
          </a:ln>
        </p:spPr>
        <p:txBody>
          <a:bodyPr vert="horz" wrap="square" lIns="91446" tIns="45723" rIns="91446" bIns="45723" anchor="t">
            <a:noAutofit/>
          </a:bodyPr>
          <a:lstStyle/>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1.初期対応として・・・</a:t>
            </a:r>
            <a:r>
              <a:rPr lang="ja-JP" altLang="en-US" sz="3200" b="0" i="0" spc="5" dirty="0">
                <a:latin typeface="Calibri"/>
                <a:ea typeface="ＭＳ Ｐゴシック"/>
                <a:cs typeface="+mn-cs"/>
                <a:sym typeface="Wingdings"/>
              </a:rPr>
              <a:t>「虐待防止委員長」への報告</a:t>
            </a:r>
          </a:p>
          <a:p>
            <a:pPr marL="0" lvl="0" indent="0" algn="l" defTabSz="900111">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2.施設から市町村への通報の確認</a:t>
            </a:r>
          </a:p>
          <a:p>
            <a:pPr marL="0" lvl="0" indent="0" algn="l" defTabSz="900111">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3．事実確認への対応・協力</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・聞きとりへの協力</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・記録をまとめる、提出する</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・利用者の安全確保</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4.本人や家族への謝罪等誠実な対応を行うこと</a:t>
            </a: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など</a:t>
            </a:r>
          </a:p>
          <a:p>
            <a:pPr marL="0" lvl="0" indent="0" algn="l" defTabSz="900112">
              <a:lnSpc>
                <a:spcPct val="9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そのためには、日頃から施設内での報告や情報共有の方法を確認しておく</a:t>
            </a:r>
          </a:p>
          <a:p>
            <a:pPr marL="0" lvl="0" indent="0" algn="l" defTabSz="900112">
              <a:lnSpc>
                <a:spcPct val="90000"/>
              </a:lnSpc>
              <a:spcBef>
                <a:spcPct val="20000"/>
              </a:spcBef>
              <a:spcAft>
                <a:spcPct val="0"/>
              </a:spcAft>
              <a:buClr>
                <a:srgbClr val="000000">
                  <a:alpha val="100000"/>
                </a:srgbClr>
              </a:buClr>
              <a:buSzPct val="100000"/>
              <a:buNone/>
            </a:pPr>
            <a:endParaRPr lang="ja-JP" altLang="ja-JP" sz="2800" b="0" i="0" spc="5" dirty="0">
              <a:solidFill>
                <a:schemeClr val="tx1"/>
              </a:solidFill>
              <a:latin typeface="Calibri"/>
              <a:ea typeface="ＭＳ Ｐゴシック"/>
              <a:cs typeface="+mn-cs"/>
              <a:sym typeface="Wingdings"/>
            </a:endParaRPr>
          </a:p>
          <a:p>
            <a:pPr marL="0" lvl="0" indent="0" algn="l" defTabSz="900112">
              <a:lnSpc>
                <a:spcPct val="9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まとめ１</a:t>
            </a:r>
            <a:br>
              <a:rPr lang="ja-JP" altLang="en-US" sz="4400" b="0" i="0" spc="5">
                <a:solidFill>
                  <a:schemeClr val="tx1"/>
                </a:solidFill>
                <a:latin typeface="Calibri"/>
                <a:ea typeface="ＭＳ Ｐゴシック"/>
                <a:cs typeface="+mn-cs"/>
                <a:sym typeface="Wingdings"/>
              </a:rPr>
            </a:br>
            <a:r>
              <a:rPr lang="ja-JP" altLang="en-US" sz="3600" b="0" i="0" spc="5">
                <a:solidFill>
                  <a:schemeClr val="tx1"/>
                </a:solidFill>
                <a:latin typeface="Calibri"/>
                <a:ea typeface="ＭＳ Ｐゴシック"/>
                <a:cs typeface="+mn-cs"/>
                <a:sym typeface="Wingdings"/>
              </a:rPr>
              <a:t>虐待や虐待の芽を見逃さないために</a:t>
            </a:r>
          </a:p>
        </p:txBody>
      </p:sp>
      <p:sp>
        <p:nvSpPr>
          <p:cNvPr id="3" name="内容プレースホルダー 2"/>
          <p:cNvSpPr>
            <a:spLocks noGrp="1"/>
          </p:cNvSpPr>
          <p:nvPr>
            <p:ph sz="quarter" idx="1"/>
          </p:nvPr>
        </p:nvSpPr>
        <p:spPr>
          <a:xfrm>
            <a:off x="457401" y="1600904"/>
            <a:ext cx="8439811"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日常の当たり前と思っている支援を見直すこと</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支援のプロセスの中で、PDCAサイクルを活用することで、支援の改善や見直しを図ること</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職員一人ひとりの状態をとらえ、良い状態で支援できるよう配慮すること</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職員一人ひとりが知識や支援技術の向上をはかれるようにすること</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虐待は絶対にしないという意識を一人一人が自覚し、実践に生かしていること</a:t>
            </a: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200" b="0" i="0" spc="5">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Clr>
                <a:srgbClr val="000000">
                  <a:alpha val="100000"/>
                </a:srgbClr>
              </a:buClr>
              <a:buSzPct val="100000"/>
              <a:buChar char="•"/>
            </a:pPr>
            <a:endParaRPr lang="ja-JP" altLang="ja-JP" sz="3200" b="0" i="0" spc="5">
              <a:solidFill>
                <a:schemeClr val="tx1"/>
              </a:solidFill>
              <a:latin typeface="Calibri"/>
              <a:ea typeface="ＭＳ Ｐゴシック"/>
              <a:cs typeface="+mn-cs"/>
              <a:sym typeface="Wingdings"/>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まとめ２</a:t>
            </a:r>
            <a:br>
              <a:rPr lang="ja-JP" altLang="en-US" sz="4400" b="0" i="0" spc="5">
                <a:solidFill>
                  <a:schemeClr val="tx1"/>
                </a:solidFill>
                <a:latin typeface="Calibri"/>
                <a:ea typeface="ＭＳ Ｐゴシック"/>
                <a:cs typeface="+mn-cs"/>
                <a:sym typeface="Wingdings"/>
              </a:rPr>
            </a:br>
            <a:r>
              <a:rPr lang="ja-JP" altLang="en-US" sz="3600" b="0" i="0" spc="5">
                <a:solidFill>
                  <a:schemeClr val="tx1"/>
                </a:solidFill>
                <a:latin typeface="Calibri"/>
                <a:ea typeface="ＭＳ Ｐゴシック"/>
                <a:cs typeface="+mn-cs"/>
                <a:sym typeface="Wingdings"/>
              </a:rPr>
              <a:t>質の高い支援をすることで虐待防止を</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本人理解や本人や家族、取り巻く環境などを理解するための</a:t>
            </a:r>
            <a:r>
              <a:rPr lang="ja-JP" altLang="en-US" sz="3200" b="0" i="0" spc="5" dirty="0">
                <a:latin typeface="Calibri"/>
                <a:ea typeface="ＭＳ Ｐゴシック"/>
                <a:cs typeface="+mn-cs"/>
                <a:sym typeface="Wingdings"/>
              </a:rPr>
              <a:t>知識や技術を</a:t>
            </a:r>
            <a:r>
              <a:rPr lang="ja-JP" altLang="en-US" sz="3200" b="0" i="0" spc="5" dirty="0">
                <a:solidFill>
                  <a:schemeClr val="tx1"/>
                </a:solidFill>
                <a:latin typeface="Calibri"/>
                <a:ea typeface="ＭＳ Ｐゴシック"/>
                <a:cs typeface="+mn-cs"/>
                <a:sym typeface="Wingdings"/>
              </a:rPr>
              <a:t>もっているか</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利用者に合った適切な支援方法を提供できるだけの</a:t>
            </a:r>
            <a:r>
              <a:rPr lang="ja-JP" altLang="en-US" sz="3200" b="0" i="0" spc="5" dirty="0">
                <a:latin typeface="Calibri"/>
                <a:ea typeface="ＭＳ Ｐゴシック"/>
                <a:cs typeface="+mn-cs"/>
                <a:sym typeface="Wingdings"/>
              </a:rPr>
              <a:t>知識や技術を持って</a:t>
            </a:r>
            <a:r>
              <a:rPr lang="ja-JP" altLang="en-US" sz="3200" b="0" i="0" spc="5" dirty="0">
                <a:solidFill>
                  <a:schemeClr val="tx1"/>
                </a:solidFill>
                <a:latin typeface="Calibri"/>
                <a:ea typeface="ＭＳ Ｐゴシック"/>
                <a:cs typeface="+mn-cs"/>
                <a:sym typeface="Wingdings"/>
              </a:rPr>
              <a:t>いるか</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人間尊重などの専門的</a:t>
            </a:r>
            <a:r>
              <a:rPr lang="ja-JP" altLang="en-US" sz="3200" b="0" i="0" spc="5" dirty="0">
                <a:latin typeface="Calibri"/>
                <a:ea typeface="ＭＳ Ｐゴシック"/>
                <a:cs typeface="+mn-cs"/>
                <a:sym typeface="Wingdings"/>
              </a:rPr>
              <a:t>な倫理観や価値観を</a:t>
            </a:r>
            <a:r>
              <a:rPr lang="ja-JP" altLang="en-US" sz="3200" b="0" i="0" spc="5" dirty="0">
                <a:solidFill>
                  <a:schemeClr val="tx1"/>
                </a:solidFill>
                <a:latin typeface="Calibri"/>
                <a:ea typeface="ＭＳ Ｐゴシック"/>
                <a:cs typeface="+mn-cs"/>
                <a:sym typeface="Wingdings"/>
              </a:rPr>
              <a:t>身につけているか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＊これらを、一人一人の職員が身につけられる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仕組みや制度が施設や法人にあるか</a:t>
            </a:r>
          </a:p>
          <a:p>
            <a:pPr marL="360000" lvl="0" indent="-360000" algn="l" defTabSz="900112">
              <a:lnSpc>
                <a:spcPct val="100000"/>
              </a:lnSpc>
              <a:spcBef>
                <a:spcPct val="20000"/>
              </a:spcBef>
              <a:spcAft>
                <a:spcPct val="0"/>
              </a:spcAft>
              <a:buClr>
                <a:srgbClr val="000000">
                  <a:alpha val="100000"/>
                </a:srgbClr>
              </a:buClr>
              <a:buSzPct val="100000"/>
              <a:buChar char="•"/>
            </a:pPr>
            <a:endParaRPr lang="ja-JP" altLang="ja-JP" sz="3200" b="0" i="0" spc="5" dirty="0">
              <a:solidFill>
                <a:schemeClr val="tx1"/>
              </a:solidFill>
              <a:latin typeface="Calibri"/>
              <a:ea typeface="ＭＳ Ｐゴシック"/>
              <a:cs typeface="+mn-cs"/>
              <a:sym typeface="Wingdings"/>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まとめ３</a:t>
            </a:r>
            <a:br>
              <a:rPr lang="ja-JP" altLang="en-US" sz="4400" b="0" i="0" spc="5">
                <a:solidFill>
                  <a:schemeClr val="tx1"/>
                </a:solidFill>
                <a:latin typeface="Calibri"/>
                <a:ea typeface="ＭＳ Ｐゴシック"/>
                <a:cs typeface="+mn-cs"/>
                <a:sym typeface="Wingdings"/>
              </a:rPr>
            </a:br>
            <a:r>
              <a:rPr lang="ja-JP" altLang="en-US" sz="3600" b="0" i="0" spc="5">
                <a:solidFill>
                  <a:schemeClr val="tx1"/>
                </a:solidFill>
                <a:latin typeface="Calibri"/>
                <a:ea typeface="ＭＳ Ｐゴシック"/>
                <a:cs typeface="+mn-cs"/>
                <a:sym typeface="Wingdings"/>
              </a:rPr>
              <a:t>組織的対応をするために</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虐待防止委員会と虐待防止マネージャーの協働による虐待防止体制の整備の必要</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虐待が発生したら、まず通報を・・・隠さない、嘘をつかない誠実な対応</a:t>
            </a:r>
          </a:p>
          <a:p>
            <a:pPr marL="360000" lvl="0" indent="-360000" algn="l" defTabSz="900112">
              <a:lnSpc>
                <a:spcPct val="100000"/>
              </a:lnSpc>
              <a:spcBef>
                <a:spcPct val="20000"/>
              </a:spcBef>
              <a:spcAft>
                <a:spcPct val="0"/>
              </a:spcAft>
              <a:buSzPct val="100000"/>
              <a:buChar char="•"/>
            </a:pPr>
            <a:r>
              <a:rPr lang="ja-JP" altLang="en-US" sz="3200" b="0" i="0" spc="5" dirty="0">
                <a:solidFill>
                  <a:schemeClr val="tx1"/>
                </a:solidFill>
                <a:latin typeface="Calibri"/>
                <a:ea typeface="ＭＳ Ｐゴシック"/>
                <a:cs typeface="+mn-cs"/>
                <a:sym typeface="Wingdings"/>
              </a:rPr>
              <a:t>虐待発生後の対応が、再発防止には必要で有り、再発防止策を考えることが利用者の権利擁護にもつながる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dirty="0">
                <a:solidFill>
                  <a:schemeClr val="tx1"/>
                </a:solidFill>
                <a:latin typeface="Calibri"/>
                <a:ea typeface="ＭＳ Ｐゴシック"/>
                <a:cs typeface="+mn-cs"/>
                <a:sym typeface="Wingdings"/>
              </a:rPr>
              <a:t>　　　</a:t>
            </a:r>
            <a:r>
              <a:rPr lang="ja-JP" altLang="en-US" sz="3200" b="0" i="0" spc="5" dirty="0">
                <a:latin typeface="Calibri"/>
                <a:ea typeface="ＭＳ Ｐゴシック"/>
                <a:cs typeface="+mn-cs"/>
                <a:sym typeface="Wingdings"/>
              </a:rPr>
              <a:t>虐待防止マネージャーの働きが重要！！</a:t>
            </a: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200" b="0" i="0" spc="5" dirty="0">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Clr>
                <a:srgbClr val="000000">
                  <a:alpha val="100000"/>
                </a:srgbClr>
              </a:buClr>
              <a:buSzPct val="100000"/>
              <a:buChar char="•"/>
            </a:pPr>
            <a:endParaRPr lang="ja-JP" altLang="ja-JP" sz="3200" b="0" i="0" spc="5" dirty="0">
              <a:solidFill>
                <a:schemeClr val="tx1"/>
              </a:solidFill>
              <a:latin typeface="Calibri"/>
              <a:ea typeface="ＭＳ Ｐゴシック"/>
              <a:cs typeface="+mn-cs"/>
              <a:sym typeface="Wingdings"/>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講義のねらい</a:t>
            </a:r>
          </a:p>
        </p:txBody>
      </p:sp>
      <p:sp>
        <p:nvSpPr>
          <p:cNvPr id="3" name="内容プレースホルダー 2"/>
          <p:cNvSpPr>
            <a:spLocks noGrp="1"/>
          </p:cNvSpPr>
          <p:nvPr>
            <p:ph sz="quarter" idx="1"/>
          </p:nvPr>
        </p:nvSpPr>
        <p:spPr>
          <a:xfrm>
            <a:off x="468842" y="1341804"/>
            <a:ext cx="8233332" cy="4786910"/>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Clr>
                <a:srgbClr val="000000">
                  <a:alpha val="100000"/>
                </a:srgbClr>
              </a:buClr>
              <a:buSzPct val="100000"/>
              <a:buNone/>
            </a:pPr>
            <a:r>
              <a:rPr lang="ja-JP" altLang="en-US" sz="3300" b="0" i="0" spc="5" dirty="0">
                <a:latin typeface="Calibri"/>
                <a:ea typeface="ＭＳ Ｐゴシック"/>
                <a:cs typeface="+mn-cs"/>
                <a:sym typeface="Wingdings"/>
              </a:rPr>
              <a:t>○虐待防止マネージャーの役割を理解する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000" b="0" i="0" spc="5" dirty="0">
                <a:latin typeface="Calibri"/>
                <a:ea typeface="ＭＳ Ｐゴシック"/>
                <a:cs typeface="+mn-cs"/>
                <a:sym typeface="Wingdings"/>
              </a:rPr>
              <a:t>①虐待を生む背景を知ることで施設や事業所、地域での実践活動を振り返り、虐待につながるかかわり方が何かを理解する。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000" b="0" i="0" spc="5" dirty="0">
                <a:latin typeface="Calibri"/>
                <a:ea typeface="ＭＳ Ｐゴシック"/>
                <a:cs typeface="+mn-cs"/>
                <a:sym typeface="Wingdings"/>
              </a:rPr>
              <a:t>②日常業務でチェックリストを活用し、振り返ることで、虐待につながるかかわりとは何かを理解する。</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000" b="0" i="0" spc="5" dirty="0">
                <a:latin typeface="Calibri"/>
                <a:ea typeface="ＭＳ Ｐゴシック"/>
                <a:cs typeface="+mn-cs"/>
                <a:sym typeface="Wingdings"/>
              </a:rPr>
              <a:t>③虐待が発生した際の対応や、実践上の課題や問題点を理解し、解決の方策を学ぶ。</a:t>
            </a:r>
          </a:p>
          <a:p>
            <a:pPr marL="360000" lvl="0" indent="-360000" algn="l" defTabSz="900112">
              <a:lnSpc>
                <a:spcPct val="100000"/>
              </a:lnSpc>
              <a:spcBef>
                <a:spcPct val="20000"/>
              </a:spcBef>
              <a:spcAft>
                <a:spcPct val="0"/>
              </a:spcAft>
              <a:buClr>
                <a:srgbClr val="000000">
                  <a:alpha val="100000"/>
                </a:srgbClr>
              </a:buClr>
              <a:buSzPct val="100000"/>
              <a:buNone/>
            </a:pPr>
            <a:endParaRPr lang="ja-JP" altLang="ja-JP" sz="3000" b="0" i="0" spc="5" dirty="0">
              <a:latin typeface="Calibri"/>
              <a:ea typeface="ＭＳ Ｐゴシック"/>
              <a:cs typeface="+mn-cs"/>
              <a:sym typeface="Wingdings"/>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講義内容</a:t>
            </a:r>
          </a:p>
        </p:txBody>
      </p:sp>
      <p:sp>
        <p:nvSpPr>
          <p:cNvPr id="3" name="内容プレースホルダー 2"/>
          <p:cNvSpPr>
            <a:spLocks noGrp="1"/>
          </p:cNvSpPr>
          <p:nvPr>
            <p:ph sz="quarter" idx="1"/>
          </p:nvPr>
        </p:nvSpPr>
        <p:spPr>
          <a:xfrm>
            <a:off x="179454" y="1600904"/>
            <a:ext cx="8789227"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80000"/>
              </a:lnSpc>
              <a:spcBef>
                <a:spcPct val="20000"/>
              </a:spcBef>
              <a:spcAft>
                <a:spcPct val="0"/>
              </a:spcAft>
              <a:buSzPct val="100000"/>
              <a:buChar char="•"/>
            </a:pPr>
            <a:r>
              <a:rPr lang="ja-JP" altLang="en-US" sz="4400" b="0" i="0" spc="5">
                <a:solidFill>
                  <a:schemeClr val="tx1"/>
                </a:solidFill>
                <a:latin typeface="Calibri"/>
                <a:ea typeface="ＭＳ Ｐゴシック"/>
                <a:cs typeface="+mn-cs"/>
                <a:sym typeface="Wingdings"/>
              </a:rPr>
              <a:t>施設・事業所における虐待とは</a:t>
            </a:r>
          </a:p>
          <a:p>
            <a:pPr marL="360000" lvl="0" indent="-360000" algn="l" defTabSz="900112">
              <a:lnSpc>
                <a:spcPct val="80000"/>
              </a:lnSpc>
              <a:spcBef>
                <a:spcPct val="2000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　　</a:t>
            </a:r>
          </a:p>
          <a:p>
            <a:pPr marL="360000" lvl="0" indent="-360000" algn="l" defTabSz="900112">
              <a:lnSpc>
                <a:spcPct val="80000"/>
              </a:lnSpc>
              <a:spcBef>
                <a:spcPct val="20000"/>
              </a:spcBef>
              <a:spcAft>
                <a:spcPct val="0"/>
              </a:spcAft>
              <a:buClr>
                <a:srgbClr val="000000">
                  <a:alpha val="100000"/>
                </a:srgbClr>
              </a:buClr>
              <a:buSzPct val="100000"/>
              <a:buChar char="•"/>
            </a:pPr>
            <a:r>
              <a:rPr lang="ja-JP" altLang="en-US" sz="4400" b="0" i="0" spc="5">
                <a:solidFill>
                  <a:schemeClr val="tx1"/>
                </a:solidFill>
                <a:latin typeface="Calibri"/>
                <a:ea typeface="ＭＳ Ｐゴシック"/>
                <a:cs typeface="+mn-cs"/>
                <a:sym typeface="Wingdings"/>
              </a:rPr>
              <a:t>虐待が発生した際の対応の流れ</a:t>
            </a:r>
          </a:p>
          <a:p>
            <a:pPr marL="360000" lvl="0" indent="-360000" algn="l" defTabSz="900112">
              <a:lnSpc>
                <a:spcPct val="80000"/>
              </a:lnSpc>
              <a:spcBef>
                <a:spcPct val="20000"/>
              </a:spcBef>
              <a:spcAft>
                <a:spcPct val="0"/>
              </a:spcAft>
              <a:buClr>
                <a:srgbClr val="000000">
                  <a:alpha val="100000"/>
                </a:srgbClr>
              </a:buClr>
              <a:buSzPct val="100000"/>
              <a:buNone/>
            </a:pPr>
            <a:endParaRPr lang="ja-JP" altLang="ja-JP" sz="4400" b="0" i="0" spc="5">
              <a:solidFill>
                <a:schemeClr val="tx1"/>
              </a:solidFill>
              <a:latin typeface="Calibri"/>
              <a:ea typeface="ＭＳ Ｐゴシック"/>
              <a:cs typeface="+mn-cs"/>
              <a:sym typeface="Wingdings"/>
            </a:endParaRPr>
          </a:p>
          <a:p>
            <a:pPr marL="360000" lvl="0" indent="-360000" algn="l" defTabSz="900112">
              <a:lnSpc>
                <a:spcPct val="80000"/>
              </a:lnSpc>
              <a:spcBef>
                <a:spcPct val="20000"/>
              </a:spcBef>
              <a:spcAft>
                <a:spcPct val="0"/>
              </a:spcAft>
              <a:buClr>
                <a:srgbClr val="000000">
                  <a:alpha val="100000"/>
                </a:srgbClr>
              </a:buClr>
              <a:buSzPct val="100000"/>
              <a:buChar char="•"/>
            </a:pPr>
            <a:r>
              <a:rPr lang="ja-JP" altLang="en-US" sz="4400" b="0" i="0" spc="5">
                <a:solidFill>
                  <a:schemeClr val="tx1"/>
                </a:solidFill>
                <a:latin typeface="Calibri"/>
                <a:ea typeface="ＭＳ Ｐゴシック"/>
                <a:cs typeface="+mn-cs"/>
                <a:sym typeface="Wingdings"/>
              </a:rPr>
              <a:t>サービス管理責任者および虐待防止マネージャーの役割とは</a:t>
            </a:r>
          </a:p>
          <a:p>
            <a:pPr marL="360000" lvl="0" indent="-360000" algn="l" defTabSz="900112">
              <a:lnSpc>
                <a:spcPct val="80000"/>
              </a:lnSpc>
              <a:spcBef>
                <a:spcPct val="2000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　</a:t>
            </a:r>
            <a:r>
              <a:rPr lang="ja-JP" altLang="en-US" sz="1800" b="0" i="0" spc="5">
                <a:solidFill>
                  <a:schemeClr val="tx1"/>
                </a:solidFill>
                <a:latin typeface="Calibri"/>
                <a:ea typeface="ＭＳ Ｐゴシック"/>
                <a:cs typeface="+mn-cs"/>
                <a:sym typeface="Wingdings"/>
              </a:rPr>
              <a:t>　</a:t>
            </a:r>
          </a:p>
          <a:p>
            <a:pPr marL="360000" lvl="0" indent="-360000" algn="l" defTabSz="900112">
              <a:lnSpc>
                <a:spcPct val="80000"/>
              </a:lnSpc>
              <a:spcBef>
                <a:spcPct val="20000"/>
              </a:spcBef>
              <a:spcAft>
                <a:spcPct val="0"/>
              </a:spcAft>
              <a:buClr>
                <a:srgbClr val="000000">
                  <a:alpha val="100000"/>
                </a:srgbClr>
              </a:buClr>
              <a:buSzPct val="100000"/>
              <a:buNone/>
            </a:pPr>
            <a:endParaRPr lang="ja-JP" altLang="ja-JP" sz="1800" b="0" i="0" spc="5">
              <a:solidFill>
                <a:schemeClr val="tx1"/>
              </a:solidFill>
              <a:latin typeface="Calibri"/>
              <a:ea typeface="ＭＳ Ｐゴシック"/>
              <a:cs typeface="+mn-cs"/>
              <a:sym typeface="Wingdings"/>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施設内での虐待～実態とは１</a:t>
            </a:r>
          </a:p>
        </p:txBody>
      </p:sp>
      <p:sp>
        <p:nvSpPr>
          <p:cNvPr id="3" name="内容プレースホルダー 2"/>
          <p:cNvSpPr>
            <a:spLocks noGrp="1"/>
          </p:cNvSpPr>
          <p:nvPr>
            <p:ph sz="quarter" idx="1"/>
          </p:nvPr>
        </p:nvSpPr>
        <p:spPr>
          <a:xfrm>
            <a:off x="457401" y="1342052"/>
            <a:ext cx="8582749" cy="5185517"/>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「どうせ言ってもわからないから」→暴行や暴力</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（障がいを理由とした）「落ち着きがない」「他害する」　→（支援の見直しのない）薬の投与、施錠された部屋への隔離</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「他に手のかかる利用者がいるから」あるいは「手のかからない利用者だから」→必要な支援をしない、手抜き</a:t>
            </a: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「（怪我をしたのに）見ていなかったからわからない」　→トラブルの放置　　　　　　　　　　など</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400" b="0" i="0" spc="5">
                <a:solidFill>
                  <a:schemeClr val="tx1"/>
                </a:solidFill>
                <a:latin typeface="Calibri"/>
                <a:ea typeface="ＭＳ Ｐゴシック"/>
                <a:cs typeface="+mn-cs"/>
                <a:sym typeface="Wingdings"/>
              </a:rPr>
              <a:t>施設内での虐待～実態とは２</a:t>
            </a:r>
          </a:p>
        </p:txBody>
      </p:sp>
      <p:sp>
        <p:nvSpPr>
          <p:cNvPr id="3" name="内容プレースホルダー 2"/>
          <p:cNvSpPr>
            <a:spLocks noGrp="1"/>
          </p:cNvSpPr>
          <p:nvPr>
            <p:ph sz="quarter" idx="1"/>
          </p:nvPr>
        </p:nvSpPr>
        <p:spPr>
          <a:xfrm>
            <a:off x="457401" y="1197495"/>
            <a:ext cx="8233332" cy="4931468"/>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2800" b="0" i="0" spc="5" dirty="0">
                <a:solidFill>
                  <a:schemeClr val="tx1"/>
                </a:solidFill>
                <a:latin typeface="Calibri"/>
                <a:ea typeface="ＭＳ Ｐゴシック"/>
                <a:cs typeface="+mn-cs"/>
                <a:sym typeface="Wingdings"/>
              </a:rPr>
              <a:t>行動障害がある利用者に対して、知識や技術がないままに、暴力や暴言などで押さえ込んで黙らせることをする。</a:t>
            </a:r>
          </a:p>
          <a:p>
            <a:pPr marL="360000" lvl="0" indent="-360000" algn="l" defTabSz="900112">
              <a:lnSpc>
                <a:spcPct val="100000"/>
              </a:lnSpc>
              <a:spcBef>
                <a:spcPct val="20000"/>
              </a:spcBef>
              <a:spcAft>
                <a:spcPct val="0"/>
              </a:spcAft>
              <a:buSzPct val="100000"/>
              <a:buChar char="•"/>
            </a:pPr>
            <a:r>
              <a:rPr lang="ja-JP" altLang="en-US" sz="2800" b="0" i="0" spc="5" dirty="0">
                <a:solidFill>
                  <a:schemeClr val="tx1"/>
                </a:solidFill>
                <a:latin typeface="Calibri"/>
                <a:ea typeface="ＭＳ Ｐゴシック"/>
                <a:cs typeface="+mn-cs"/>
                <a:sym typeface="Wingdings"/>
              </a:rPr>
              <a:t>本人の障がいが重く、どんなかかわりをしても訴えられる事がない。あるいは親族も家に戻されては困るので何があっても訴えないからと、暴力的な差別的なかかわりを続ける。</a:t>
            </a:r>
          </a:p>
          <a:p>
            <a:pPr marL="360000" lvl="0" indent="-360000" algn="l" defTabSz="900112">
              <a:lnSpc>
                <a:spcPct val="100000"/>
              </a:lnSpc>
              <a:spcBef>
                <a:spcPct val="20000"/>
              </a:spcBef>
              <a:spcAft>
                <a:spcPct val="0"/>
              </a:spcAft>
              <a:buSzPct val="100000"/>
              <a:buChar char="•"/>
            </a:pPr>
            <a:r>
              <a:rPr lang="ja-JP" altLang="en-US" sz="2800" b="0" i="0" spc="5" dirty="0">
                <a:solidFill>
                  <a:schemeClr val="tx1"/>
                </a:solidFill>
                <a:latin typeface="Calibri"/>
                <a:ea typeface="ＭＳ Ｐゴシック"/>
                <a:cs typeface="+mn-cs"/>
                <a:sym typeface="Wingdings"/>
              </a:rPr>
              <a:t>これらのかかわりが常態化し、「うちのやり方だから」と新人にも強要</a:t>
            </a:r>
            <a:r>
              <a:rPr lang="ja-JP" altLang="en-US" sz="2800" b="0" i="0" spc="5" dirty="0" smtClean="0">
                <a:solidFill>
                  <a:schemeClr val="tx1"/>
                </a:solidFill>
                <a:latin typeface="Calibri"/>
                <a:ea typeface="ＭＳ Ｐゴシック"/>
                <a:cs typeface="+mn-cs"/>
                <a:sym typeface="Wingdings"/>
              </a:rPr>
              <a:t>する。あるいは</a:t>
            </a:r>
            <a:r>
              <a:rPr lang="ja-JP" altLang="en-US" sz="2800" b="0" i="0" spc="5" dirty="0">
                <a:solidFill>
                  <a:schemeClr val="tx1"/>
                </a:solidFill>
                <a:latin typeface="Calibri"/>
                <a:ea typeface="ＭＳ Ｐゴシック"/>
                <a:cs typeface="+mn-cs"/>
                <a:sym typeface="Wingdings"/>
              </a:rPr>
              <a:t>そのような雰囲気が蔓延している。</a:t>
            </a:r>
          </a:p>
          <a:p>
            <a:pPr marL="360000" lvl="0" indent="-360000" algn="l" defTabSz="900112">
              <a:lnSpc>
                <a:spcPct val="100000"/>
              </a:lnSpc>
              <a:spcBef>
                <a:spcPct val="20000"/>
              </a:spcBef>
              <a:spcAft>
                <a:spcPct val="0"/>
              </a:spcAft>
              <a:buSzPct val="100000"/>
              <a:buChar char="•"/>
            </a:pPr>
            <a:r>
              <a:rPr lang="ja-JP" altLang="en-US" sz="2800" b="0" i="0" spc="5" dirty="0">
                <a:solidFill>
                  <a:schemeClr val="tx1"/>
                </a:solidFill>
                <a:latin typeface="Calibri"/>
                <a:ea typeface="ＭＳ Ｐゴシック"/>
                <a:cs typeface="+mn-cs"/>
                <a:sym typeface="Wingdings"/>
              </a:rPr>
              <a:t>職員同士で支援に対して話し合える雰囲気がない。</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2800" b="0" i="0" spc="5" dirty="0">
                <a:solidFill>
                  <a:schemeClr val="tx1"/>
                </a:solidFill>
                <a:latin typeface="Calibri"/>
                <a:ea typeface="ＭＳ Ｐゴシック"/>
                <a:cs typeface="+mn-cs"/>
                <a:sym typeface="Wingdings"/>
              </a:rPr>
              <a:t>　　　　　　　　　　　　　　　　　　　　　　　　　　　　など</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000" b="0" i="0" spc="5">
                <a:solidFill>
                  <a:schemeClr val="tx1"/>
                </a:solidFill>
                <a:latin typeface="Calibri"/>
                <a:ea typeface="ＭＳ Ｐゴシック"/>
                <a:cs typeface="+mn-cs"/>
                <a:sym typeface="Wingdings"/>
              </a:rPr>
              <a:t>虐待が起こる背景とは１</a:t>
            </a:r>
            <a:br>
              <a:rPr lang="ja-JP" altLang="en-US" sz="4000" b="0" i="0" spc="5">
                <a:solidFill>
                  <a:schemeClr val="tx1"/>
                </a:solidFill>
                <a:latin typeface="Calibri"/>
                <a:ea typeface="ＭＳ Ｐゴシック"/>
                <a:cs typeface="+mn-cs"/>
                <a:sym typeface="Wingdings"/>
              </a:rPr>
            </a:br>
            <a:r>
              <a:rPr lang="ja-JP" altLang="en-US" sz="4000" b="0" i="0" spc="5">
                <a:solidFill>
                  <a:schemeClr val="tx1"/>
                </a:solidFill>
                <a:latin typeface="Calibri"/>
                <a:ea typeface="ＭＳ Ｐゴシック"/>
                <a:cs typeface="+mn-cs"/>
                <a:sym typeface="Wingdings"/>
              </a:rPr>
              <a:t>施設という空間</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集団生活の場→個人の想いと集団の規律</a:t>
            </a:r>
          </a:p>
          <a:p>
            <a:pPr marL="360000" lvl="0" indent="-360000" algn="l" defTabSz="900112">
              <a:lnSpc>
                <a:spcPct val="100000"/>
              </a:lnSpc>
              <a:spcBef>
                <a:spcPct val="20000"/>
              </a:spcBef>
              <a:spcAft>
                <a:spcPct val="0"/>
              </a:spcAft>
              <a:buSzPct val="100000"/>
              <a:buChar char="•"/>
            </a:pPr>
            <a:endParaRPr lang="ja-JP" altLang="ja-JP" sz="3200" b="0" i="0" spc="5">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閉ざされた空間→刺激が少なく安定しているが、逆に密室になりやすい</a:t>
            </a:r>
          </a:p>
          <a:p>
            <a:pPr marL="360000" lvl="0" indent="-360000" algn="l" defTabSz="900112">
              <a:lnSpc>
                <a:spcPct val="100000"/>
              </a:lnSpc>
              <a:spcBef>
                <a:spcPct val="20000"/>
              </a:spcBef>
              <a:spcAft>
                <a:spcPct val="0"/>
              </a:spcAft>
              <a:buSzPct val="100000"/>
              <a:buChar char="•"/>
            </a:pPr>
            <a:endParaRPr lang="ja-JP" altLang="ja-JP" sz="3200" b="0" i="0" spc="5">
              <a:solidFill>
                <a:schemeClr val="tx1"/>
              </a:solidFill>
              <a:latin typeface="Calibri"/>
              <a:ea typeface="ＭＳ Ｐゴシック"/>
              <a:cs typeface="+mn-cs"/>
              <a:sym typeface="Wingdings"/>
            </a:endParaRPr>
          </a:p>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一般の目に触れにくい→特殊な空間や習慣が形成されやすい</a:t>
            </a:r>
          </a:p>
          <a:p>
            <a:pPr marL="360000" lvl="0" indent="-360000" algn="l" defTabSz="900112">
              <a:lnSpc>
                <a:spcPct val="100000"/>
              </a:lnSpc>
              <a:spcBef>
                <a:spcPct val="20000"/>
              </a:spcBef>
              <a:spcAft>
                <a:spcPct val="0"/>
              </a:spcAft>
              <a:buSzPct val="100000"/>
              <a:buChar char="•"/>
            </a:pPr>
            <a:endParaRPr lang="ja-JP" altLang="ja-JP" sz="3200" b="0" i="0" spc="5">
              <a:solidFill>
                <a:schemeClr val="tx1"/>
              </a:solidFill>
              <a:latin typeface="Calibri"/>
              <a:ea typeface="ＭＳ Ｐゴシック"/>
              <a:cs typeface="+mn-cs"/>
              <a:sym typeface="Wingding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marL="0" lvl="0" indent="0" algn="ctr" defTabSz="900111">
              <a:lnSpc>
                <a:spcPct val="100000"/>
              </a:lnSpc>
              <a:spcBef>
                <a:spcPct val="0"/>
              </a:spcBef>
              <a:spcAft>
                <a:spcPct val="0"/>
              </a:spcAft>
              <a:buClr>
                <a:srgbClr val="000000">
                  <a:alpha val="100000"/>
                </a:srgbClr>
              </a:buClr>
              <a:buSzPct val="100000"/>
              <a:buNone/>
            </a:pPr>
            <a:r>
              <a:rPr lang="ja-JP" altLang="en-US" b="0" i="0" spc="5">
                <a:solidFill>
                  <a:schemeClr val="tx1"/>
                </a:solidFill>
                <a:latin typeface="Calibri"/>
                <a:ea typeface="ＭＳ Ｐゴシック"/>
                <a:cs typeface="+mn-cs"/>
                <a:sym typeface="Wingdings"/>
              </a:rPr>
              <a:t>虐待が起こる背景２</a:t>
            </a:r>
            <a:br>
              <a:rPr lang="ja-JP" altLang="en-US" b="0" i="0" spc="5">
                <a:solidFill>
                  <a:schemeClr val="tx1"/>
                </a:solidFill>
                <a:latin typeface="Calibri"/>
                <a:ea typeface="ＭＳ Ｐゴシック"/>
                <a:cs typeface="+mn-cs"/>
                <a:sym typeface="Wingdings"/>
              </a:rPr>
            </a:br>
            <a:r>
              <a:rPr lang="ja-JP" altLang="en-US" b="0" i="0" spc="5">
                <a:solidFill>
                  <a:schemeClr val="tx1"/>
                </a:solidFill>
                <a:latin typeface="Calibri"/>
                <a:ea typeface="ＭＳ Ｐゴシック"/>
                <a:cs typeface="+mn-cs"/>
                <a:sym typeface="Wingdings"/>
              </a:rPr>
              <a:t>障害の特性</a:t>
            </a:r>
          </a:p>
        </p:txBody>
      </p:sp>
      <p:sp>
        <p:nvSpPr>
          <p:cNvPr id="3" name="内容プレースホルダー 2"/>
          <p:cNvSpPr>
            <a:spLocks noGrp="1"/>
          </p:cNvSpPr>
          <p:nvPr>
            <p:ph idx="1"/>
          </p:nvPr>
        </p:nvSpPr>
        <p:spPr>
          <a:xfrm>
            <a:off x="457200" y="1600200"/>
            <a:ext cx="8507349" cy="4525963"/>
          </a:xfrm>
        </p:spPr>
        <p:txBody>
          <a:bodyPr>
            <a:noAutofit/>
          </a:bodyPr>
          <a:lstStyle/>
          <a:p>
            <a:r>
              <a:rPr lang="ja-JP" altLang="en-US" sz="2800"/>
              <a:t>知的障害：自分の意思を伝えることが難しい。見通しを持って活動することが難しい。物事の理解が十分でない点がある。応用して考えるのが苦手。</a:t>
            </a:r>
          </a:p>
          <a:p>
            <a:r>
              <a:rPr lang="ja-JP" altLang="en-US" sz="2800"/>
              <a:t>精神障害：緊張しやすい。集中力が続かない。意欲がもちにくい。意欲が低下する。融通がきかなくなる。</a:t>
            </a:r>
          </a:p>
          <a:p>
            <a:r>
              <a:rPr lang="ja-JP" altLang="en-US" sz="2800"/>
              <a:t>身体障害：自分で動くことができない。目に見えにくい場合偏見や差別が大きい。外見による差別や偏見。</a:t>
            </a:r>
          </a:p>
          <a:p>
            <a:r>
              <a:rPr lang="ja-JP" altLang="en-US" sz="2800"/>
              <a:t>発達障害：認知の違いからくる誤解。衝動的な行動を押さえることが苦手。　　　　　　　　　　　　　　　　など</a:t>
            </a:r>
          </a:p>
          <a:p>
            <a:endParaRPr lang="ja-JP" altLang="en-US" sz="2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000" b="0" i="0" spc="5">
                <a:solidFill>
                  <a:schemeClr val="tx1"/>
                </a:solidFill>
                <a:latin typeface="Calibri"/>
                <a:ea typeface="ＭＳ Ｐゴシック"/>
                <a:cs typeface="+mn-cs"/>
                <a:sym typeface="Wingdings"/>
              </a:rPr>
              <a:t>虐待が起こる背景２</a:t>
            </a:r>
            <a:br>
              <a:rPr lang="ja-JP" altLang="en-US" sz="4000" b="0" i="0" spc="5">
                <a:solidFill>
                  <a:schemeClr val="tx1"/>
                </a:solidFill>
                <a:latin typeface="Calibri"/>
                <a:ea typeface="ＭＳ Ｐゴシック"/>
                <a:cs typeface="+mn-cs"/>
                <a:sym typeface="Wingdings"/>
              </a:rPr>
            </a:br>
            <a:r>
              <a:rPr lang="ja-JP" altLang="en-US" sz="4000" b="0" i="0" spc="5">
                <a:solidFill>
                  <a:schemeClr val="tx1"/>
                </a:solidFill>
                <a:latin typeface="Calibri"/>
                <a:ea typeface="ＭＳ Ｐゴシック"/>
                <a:cs typeface="+mn-cs"/>
                <a:sym typeface="Wingdings"/>
              </a:rPr>
              <a:t>障害があること</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100000"/>
              </a:lnSpc>
              <a:spcBef>
                <a:spcPct val="20000"/>
              </a:spcBef>
              <a:spcAft>
                <a:spcPct val="0"/>
              </a:spcAft>
              <a:buSzPct val="100000"/>
              <a:buChar char="•"/>
            </a:pPr>
            <a:r>
              <a:rPr lang="ja-JP" altLang="en-US" sz="3200" b="0" i="0" spc="5">
                <a:solidFill>
                  <a:schemeClr val="tx1"/>
                </a:solidFill>
                <a:latin typeface="Calibri"/>
                <a:ea typeface="ＭＳ Ｐゴシック"/>
                <a:cs typeface="+mn-cs"/>
                <a:sym typeface="Wingdings"/>
              </a:rPr>
              <a:t>生活上の何らかの困難を抱える人たち</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コミュニケーションのとりにくさ</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感情などのコントロールの難しさ</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自分の想いを伝えることの難しさ</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自分で思いのままに動けない困難さ</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認知の違いや狭さからくるわからなさ</a:t>
            </a:r>
          </a:p>
          <a:p>
            <a:pPr marL="360000" lvl="0" indent="-360000" algn="l" defTabSz="900112">
              <a:lnSpc>
                <a:spcPct val="100000"/>
              </a:lnSpc>
              <a:spcBef>
                <a:spcPct val="20000"/>
              </a:spcBef>
              <a:spcAft>
                <a:spcPct val="0"/>
              </a:spcAft>
              <a:buClr>
                <a:srgbClr val="000000">
                  <a:alpha val="100000"/>
                </a:srgbClr>
              </a:buClr>
              <a:buSzPct val="100000"/>
              <a:buNone/>
            </a:pPr>
            <a:r>
              <a:rPr lang="ja-JP" altLang="en-US" sz="3200" b="0" i="0" spc="5">
                <a:solidFill>
                  <a:schemeClr val="tx1"/>
                </a:solidFill>
                <a:latin typeface="Calibri"/>
                <a:ea typeface="ＭＳ Ｐゴシック"/>
                <a:cs typeface="+mn-cs"/>
                <a:sym typeface="Wingdings"/>
              </a:rPr>
              <a:t>　　　　　　　　　　　・・・・・・・・・・・・　など</a:t>
            </a:r>
          </a:p>
          <a:p>
            <a:pPr marL="360000" lvl="0" indent="-360000" algn="l" defTabSz="900112">
              <a:lnSpc>
                <a:spcPct val="100000"/>
              </a:lnSpc>
              <a:spcBef>
                <a:spcPct val="20000"/>
              </a:spcBef>
              <a:spcAft>
                <a:spcPct val="0"/>
              </a:spcAft>
              <a:buClr>
                <a:srgbClr val="000000">
                  <a:alpha val="100000"/>
                </a:srgbClr>
              </a:buClr>
              <a:buSzPct val="100000"/>
              <a:buChar char="•"/>
            </a:pPr>
            <a:endParaRPr lang="ja-JP" altLang="ja-JP" sz="3200" b="0" i="0" spc="5">
              <a:solidFill>
                <a:schemeClr val="tx1"/>
              </a:solidFill>
              <a:latin typeface="Calibri"/>
              <a:ea typeface="ＭＳ Ｐゴシック"/>
              <a:cs typeface="+mn-cs"/>
              <a:sym typeface="Wingdings"/>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401" y="274764"/>
            <a:ext cx="8233332" cy="1143502"/>
          </a:xfrm>
          <a:noFill/>
          <a:ln w="25400" cap="flat" cmpd="sng" algn="ctr">
            <a:noFill/>
            <a:prstDash val="solid"/>
            <a:round/>
          </a:ln>
        </p:spPr>
        <p:txBody>
          <a:bodyPr vert="horz" wrap="square" lIns="91446" tIns="45723" rIns="91446" bIns="45723" anchor="ctr">
            <a:noAutofit/>
          </a:bodyPr>
          <a:lstStyle/>
          <a:p>
            <a:pPr marL="0" lvl="0" indent="0" algn="ctr" defTabSz="900112">
              <a:lnSpc>
                <a:spcPct val="100000"/>
              </a:lnSpc>
              <a:spcBef>
                <a:spcPct val="0"/>
              </a:spcBef>
              <a:spcAft>
                <a:spcPct val="0"/>
              </a:spcAft>
              <a:buClr>
                <a:srgbClr val="000000">
                  <a:alpha val="100000"/>
                </a:srgbClr>
              </a:buClr>
              <a:buSzPct val="100000"/>
              <a:buNone/>
            </a:pPr>
            <a:r>
              <a:rPr lang="ja-JP" altLang="en-US" sz="4000" b="0" i="0" spc="5">
                <a:solidFill>
                  <a:schemeClr val="tx1"/>
                </a:solidFill>
                <a:latin typeface="Calibri"/>
                <a:ea typeface="ＭＳ Ｐゴシック"/>
                <a:cs typeface="+mn-cs"/>
                <a:sym typeface="Wingdings"/>
              </a:rPr>
              <a:t>虐待が起こる背景３</a:t>
            </a:r>
            <a:br>
              <a:rPr lang="ja-JP" altLang="en-US" sz="4000" b="0" i="0" spc="5">
                <a:solidFill>
                  <a:schemeClr val="tx1"/>
                </a:solidFill>
                <a:latin typeface="Calibri"/>
                <a:ea typeface="ＭＳ Ｐゴシック"/>
                <a:cs typeface="+mn-cs"/>
                <a:sym typeface="Wingdings"/>
              </a:rPr>
            </a:br>
            <a:r>
              <a:rPr lang="ja-JP" altLang="en-US" sz="3600" b="0" i="0" spc="5">
                <a:solidFill>
                  <a:schemeClr val="tx1"/>
                </a:solidFill>
                <a:latin typeface="Calibri"/>
                <a:ea typeface="ＭＳ Ｐゴシック"/>
                <a:cs typeface="+mn-cs"/>
                <a:sym typeface="Wingdings"/>
              </a:rPr>
              <a:t>施設のもつ特殊性×障害特性</a:t>
            </a:r>
          </a:p>
        </p:txBody>
      </p:sp>
      <p:sp>
        <p:nvSpPr>
          <p:cNvPr id="3" name="内容プレースホルダー 2"/>
          <p:cNvSpPr>
            <a:spLocks noGrp="1"/>
          </p:cNvSpPr>
          <p:nvPr>
            <p:ph sz="quarter" idx="1"/>
          </p:nvPr>
        </p:nvSpPr>
        <p:spPr>
          <a:xfrm>
            <a:off x="457401" y="1600904"/>
            <a:ext cx="8233332" cy="4528059"/>
          </a:xfrm>
          <a:noFill/>
          <a:ln w="25400" cap="flat" cmpd="sng" algn="ctr">
            <a:noFill/>
            <a:prstDash val="solid"/>
            <a:round/>
          </a:ln>
        </p:spPr>
        <p:txBody>
          <a:bodyPr vert="horz" wrap="square" lIns="91446" tIns="45723" rIns="91446" bIns="45723" anchor="t">
            <a:noAutofit/>
          </a:bodyPr>
          <a:lstStyle/>
          <a:p>
            <a:pPr marL="360000" lvl="0" indent="-360000" algn="l" defTabSz="900112">
              <a:lnSpc>
                <a:spcPct val="90000"/>
              </a:lnSpc>
              <a:spcBef>
                <a:spcPct val="20000"/>
              </a:spcBef>
              <a:spcAft>
                <a:spcPct val="0"/>
              </a:spcAft>
              <a:buSzPct val="100000"/>
              <a:buChar char="•"/>
            </a:pPr>
            <a:r>
              <a:rPr lang="ja-JP" altLang="en-US" sz="3000" b="0" i="0" spc="5">
                <a:solidFill>
                  <a:schemeClr val="tx1"/>
                </a:solidFill>
                <a:latin typeface="Calibri"/>
                <a:ea typeface="ＭＳ Ｐゴシック"/>
                <a:cs typeface="+mn-cs"/>
                <a:sym typeface="Wingdings"/>
              </a:rPr>
              <a:t>特にかかわりの難しいとされる行動障害がある方が虐待のターゲットのなりやすい</a:t>
            </a:r>
          </a:p>
          <a:p>
            <a:pPr marL="360000" lvl="0" indent="-360000" algn="l" defTabSz="900112">
              <a:lnSpc>
                <a:spcPct val="90000"/>
              </a:lnSpc>
              <a:spcBef>
                <a:spcPct val="20000"/>
              </a:spcBef>
              <a:spcAft>
                <a:spcPct val="0"/>
              </a:spcAft>
              <a:buSzPct val="100000"/>
              <a:buNone/>
            </a:pPr>
            <a:endParaRPr lang="ja-JP" altLang="en-US" sz="3000" b="0" i="0" spc="5">
              <a:solidFill>
                <a:schemeClr val="tx1"/>
              </a:solidFill>
              <a:latin typeface="Calibri"/>
              <a:ea typeface="ＭＳ Ｐゴシック"/>
              <a:cs typeface="+mn-cs"/>
              <a:sym typeface="Wingdings"/>
            </a:endParaRPr>
          </a:p>
          <a:p>
            <a:pPr marL="360000" lvl="0" indent="-360000" algn="l" defTabSz="900112">
              <a:lnSpc>
                <a:spcPct val="90000"/>
              </a:lnSpc>
              <a:spcBef>
                <a:spcPct val="20000"/>
              </a:spcBef>
              <a:spcAft>
                <a:spcPct val="0"/>
              </a:spcAft>
              <a:buClr>
                <a:srgbClr val="000000">
                  <a:alpha val="100000"/>
                </a:srgbClr>
              </a:buClr>
              <a:buSzPct val="100000"/>
              <a:buNone/>
            </a:pPr>
            <a:r>
              <a:rPr lang="ja-JP" altLang="en-US" sz="3000" b="0" i="0" spc="5">
                <a:solidFill>
                  <a:schemeClr val="tx1"/>
                </a:solidFill>
                <a:latin typeface="Calibri"/>
                <a:ea typeface="ＭＳ Ｐゴシック"/>
                <a:cs typeface="+mn-cs"/>
                <a:sym typeface="Wingdings"/>
              </a:rPr>
              <a:t>　</a:t>
            </a:r>
            <a:r>
              <a:rPr lang="ja-JP" altLang="en-US" sz="2800" b="0" i="0" spc="5">
                <a:solidFill>
                  <a:schemeClr val="tx1"/>
                </a:solidFill>
                <a:latin typeface="Calibri"/>
                <a:ea typeface="ＭＳ Ｐゴシック"/>
                <a:cs typeface="+mn-cs"/>
                <a:sym typeface="Wingdings"/>
              </a:rPr>
              <a:t>その理由は・・・</a:t>
            </a:r>
          </a:p>
          <a:p>
            <a:pPr marL="360000" lvl="0" indent="-360000" algn="l" defTabSz="900112">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　　利用者と職員の力量が釣り合わない</a:t>
            </a:r>
          </a:p>
          <a:p>
            <a:pPr marL="360000" lvl="0" indent="-360000" algn="l" defTabSz="900111">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　　</a:t>
            </a:r>
            <a:r>
              <a:rPr lang="ja-JP" altLang="en-US" sz="2800" b="0" i="0" spc="5">
                <a:solidFill>
                  <a:schemeClr val="tx1"/>
                </a:solidFill>
                <a:latin typeface="Calibri"/>
                <a:ea typeface="ＭＳ Ｐゴシック"/>
                <a:sym typeface="Wingdings"/>
              </a:rPr>
              <a:t>職員の配置数の問題</a:t>
            </a:r>
            <a:endParaRPr lang="ja-JP" altLang="en-US" sz="2800" b="0" i="0" spc="5">
              <a:solidFill>
                <a:schemeClr val="tx1"/>
              </a:solidFill>
              <a:latin typeface="Calibri"/>
              <a:ea typeface="ＭＳ Ｐゴシック"/>
              <a:cs typeface="+mn-cs"/>
              <a:sym typeface="Wingdings"/>
            </a:endParaRPr>
          </a:p>
          <a:p>
            <a:pPr marL="360000" lvl="0" indent="-360000" algn="l" defTabSz="900112">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　　利用者に対応できるような職員の育成をしてい</a:t>
            </a:r>
          </a:p>
          <a:p>
            <a:pPr marL="360000" lvl="0" indent="-360000" algn="l" defTabSz="900112">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　　　ない</a:t>
            </a:r>
          </a:p>
          <a:p>
            <a:pPr marL="360000" lvl="0" indent="-360000" algn="l" defTabSz="900111">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cs typeface="+mn-cs"/>
                <a:sym typeface="Wingdings"/>
              </a:rPr>
              <a:t>　　個別対応が必要でも</a:t>
            </a:r>
            <a:r>
              <a:rPr lang="ja-JP" altLang="en-US" sz="2800" b="0" i="0" spc="5">
                <a:solidFill>
                  <a:schemeClr val="tx1"/>
                </a:solidFill>
                <a:latin typeface="Calibri"/>
                <a:ea typeface="ＭＳ Ｐゴシック"/>
                <a:sym typeface="Wingdings"/>
              </a:rPr>
              <a:t>建物など物理的な問題で</a:t>
            </a:r>
          </a:p>
          <a:p>
            <a:pPr marL="360000" lvl="0" indent="-360000" algn="l" defTabSz="900111">
              <a:lnSpc>
                <a:spcPct val="90000"/>
              </a:lnSpc>
              <a:spcBef>
                <a:spcPct val="20000"/>
              </a:spcBef>
              <a:spcAft>
                <a:spcPct val="0"/>
              </a:spcAft>
              <a:buClr>
                <a:srgbClr val="000000">
                  <a:alpha val="100000"/>
                </a:srgbClr>
              </a:buClr>
              <a:buSzPct val="100000"/>
              <a:buNone/>
            </a:pPr>
            <a:r>
              <a:rPr lang="ja-JP" altLang="en-US" sz="2800" b="0" i="0" spc="5">
                <a:solidFill>
                  <a:schemeClr val="tx1"/>
                </a:solidFill>
                <a:latin typeface="Calibri"/>
                <a:ea typeface="ＭＳ Ｐゴシック"/>
                <a:sym typeface="Wingdings"/>
              </a:rPr>
              <a:t>　　　できない　</a:t>
            </a:r>
            <a:r>
              <a:rPr lang="ja-JP" altLang="en-US" sz="2800" b="0" i="0" spc="5">
                <a:solidFill>
                  <a:schemeClr val="tx1"/>
                </a:solidFill>
                <a:latin typeface="Calibri"/>
                <a:ea typeface="ＭＳ Ｐゴシック"/>
                <a:cs typeface="+mn-cs"/>
                <a:sym typeface="Wingdings"/>
              </a:rPr>
              <a:t>　　　　　　　　　　　　　　　　など</a:t>
            </a:r>
            <a:endParaRPr lang="ja-JP" altLang="en-US" sz="3000" b="0" i="0" spc="5">
              <a:solidFill>
                <a:schemeClr val="tx1"/>
              </a:solidFill>
              <a:latin typeface="Calibri"/>
              <a:ea typeface="ＭＳ Ｐゴシック"/>
              <a:cs typeface="+mn-cs"/>
              <a:sym typeface="Wingdings"/>
            </a:endParaRPr>
          </a:p>
          <a:p>
            <a:pPr marL="360000" lvl="0" indent="-360000" algn="l" defTabSz="900112">
              <a:lnSpc>
                <a:spcPct val="90000"/>
              </a:lnSpc>
              <a:spcBef>
                <a:spcPct val="20000"/>
              </a:spcBef>
              <a:spcAft>
                <a:spcPct val="0"/>
              </a:spcAft>
              <a:buClr>
                <a:srgbClr val="000000">
                  <a:alpha val="100000"/>
                </a:srgbClr>
              </a:buClr>
              <a:buSzPct val="100000"/>
              <a:buChar char="•"/>
            </a:pPr>
            <a:endParaRPr lang="ja-JP" altLang="en-US" sz="3000" b="0" i="0" spc="5">
              <a:solidFill>
                <a:schemeClr val="tx1"/>
              </a:solidFill>
              <a:latin typeface="Calibri"/>
              <a:ea typeface="ＭＳ Ｐゴシック"/>
              <a:cs typeface="+mn-cs"/>
              <a:sym typeface="Wingdings"/>
            </a:endParaRPr>
          </a:p>
        </p:txBody>
      </p:sp>
    </p:spTree>
  </p:cSld>
  <p:clrMapOvr>
    <a:masterClrMapping/>
  </p:clrMapOvr>
  <p:transition spd="slow"/>
</p:sld>
</file>

<file path=ppt/theme/theme1.xml><?xml version="1.0" encoding="utf-8"?>
<a:theme xmlns:a="http://schemas.openxmlformats.org/drawingml/2006/main" name="JUST Slide">
  <a:themeElements>
    <a:clrScheme name="PowerPoint">
      <a:dk1>
        <a:srgbClr val="000000"/>
      </a:dk1>
      <a:lt1>
        <a:srgbClr val="FFFFFF"/>
      </a:lt1>
      <a:dk2>
        <a:srgbClr val="1F497D"/>
      </a:dk2>
      <a:lt2>
        <a:srgbClr val="EEECE1"/>
      </a:lt2>
      <a:accent1>
        <a:srgbClr val="4F81BD"/>
      </a:accent1>
      <a:accent2>
        <a:srgbClr val="C0504D"/>
      </a:accent2>
      <a:accent3>
        <a:srgbClr val="000000"/>
      </a:accent3>
      <a:accent4>
        <a:srgbClr val="4338C6"/>
      </a:accent4>
      <a:accent5>
        <a:srgbClr val="B2CEFF"/>
      </a:accent5>
      <a:accent6>
        <a:srgbClr val="B9B9B9"/>
      </a:accent6>
      <a:hlink>
        <a:srgbClr val="0000FF"/>
      </a:hlink>
      <a:folHlink>
        <a:srgbClr val="800080"/>
      </a:folHlink>
    </a:clrScheme>
    <a:fontScheme name="JUST Slide">
      <a:majorFont>
        <a:latin typeface="MS PGothic"/>
        <a:ea typeface="MS PGothic"/>
        <a:cs typeface=""/>
      </a:majorFont>
      <a:minorFont>
        <a:latin typeface="MS PGothic"/>
        <a:ea typeface="MS PGothic"/>
        <a:cs typeface=""/>
      </a:minorFont>
    </a:fontScheme>
    <a:fmtScheme name="JUST 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12700" cap="flat" cmpd="sng" algn="ctr">
          <a:solidFill>
            <a:schemeClr val="phClr">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75000"/>
              </a:srgbClr>
            </a:outerShdw>
          </a:effectLst>
        </a:effectStyle>
        <a:effectStyle>
          <a:effectLst>
            <a:outerShdw blurRad="38100" dist="25400" dir="5400000" rotWithShape="0">
              <a:srgbClr val="000000">
                <a:alpha val="75000"/>
              </a:srgbClr>
            </a:outerShdw>
          </a:effectLst>
        </a:effectStyle>
        <a:effectStyle>
          <a:effectLst>
            <a:reflection blurRad="12700" stA="26000" endPos="28000" dist="381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JUST Slide">
  <a:themeElements>
    <a:clrScheme name="JUST Slide">
      <a:dk1>
        <a:sysClr val="windowText" lastClr="000000"/>
      </a:dk1>
      <a:lt1>
        <a:sysClr val="window" lastClr="FFFFFF"/>
      </a:lt1>
      <a:dk2>
        <a:srgbClr val="1C3D62"/>
      </a:dk2>
      <a:lt2>
        <a:srgbClr val="E3DCC1"/>
      </a:lt2>
      <a:accent1>
        <a:srgbClr val="315F97"/>
      </a:accent1>
      <a:accent2>
        <a:srgbClr val="C75252"/>
      </a:accent2>
      <a:accent3>
        <a:srgbClr val="E9AE2B"/>
      </a:accent3>
      <a:accent4>
        <a:srgbClr val="699B37"/>
      </a:accent4>
      <a:accent5>
        <a:srgbClr val="358791"/>
      </a:accent5>
      <a:accent6>
        <a:srgbClr val="CA56A7"/>
      </a:accent6>
      <a:hlink>
        <a:srgbClr val="0000FF"/>
      </a:hlink>
      <a:folHlink>
        <a:srgbClr val="800080"/>
      </a:folHlink>
    </a:clrScheme>
    <a:fontScheme name="JUST Slide">
      <a:majorFont>
        <a:latin typeface="MS PGothic"/>
        <a:ea typeface="MS PGothic"/>
        <a:cs typeface=""/>
      </a:majorFont>
      <a:minorFont>
        <a:latin typeface="MS PGothic"/>
        <a:ea typeface="MS PGothic"/>
        <a:cs typeface=""/>
      </a:minorFont>
    </a:fontScheme>
    <a:fmtScheme name="JUST 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12700" cap="flat" cmpd="sng" algn="ctr">
          <a:solidFill>
            <a:schemeClr val="phClr">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75000"/>
              </a:srgbClr>
            </a:outerShdw>
          </a:effectLst>
        </a:effectStyle>
        <a:effectStyle>
          <a:effectLst>
            <a:outerShdw blurRad="38100" dist="25400" dir="5400000" rotWithShape="0">
              <a:srgbClr val="000000">
                <a:alpha val="75000"/>
              </a:srgbClr>
            </a:outerShdw>
          </a:effectLst>
        </a:effectStyle>
        <a:effectStyle>
          <a:effectLst>
            <a:reflection blurRad="12700" stA="26000" endPos="28000" dist="381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2095</Words>
  <Application>Microsoft Office PowerPoint</Application>
  <PresentationFormat>ユーザー設定</PresentationFormat>
  <Paragraphs>210</Paragraphs>
  <Slides>18</Slides>
  <Notes>16</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JUST Slide</vt:lpstr>
      <vt:lpstr>PowerPoint プレゼンテーション</vt:lpstr>
      <vt:lpstr>講義のねらい</vt:lpstr>
      <vt:lpstr>講義内容</vt:lpstr>
      <vt:lpstr>施設内での虐待～実態とは１</vt:lpstr>
      <vt:lpstr>施設内での虐待～実態とは２</vt:lpstr>
      <vt:lpstr>虐待が起こる背景とは１ 施設という空間</vt:lpstr>
      <vt:lpstr>虐待が起こる背景２ 障害の特性</vt:lpstr>
      <vt:lpstr>虐待が起こる背景２ 障害があること</vt:lpstr>
      <vt:lpstr>虐待が起こる背景３ 施設のもつ特殊性×障害特性</vt:lpstr>
      <vt:lpstr>虐待や虐待の芽とは</vt:lpstr>
      <vt:lpstr>虐待防止委員会と 虐待防止マネージャーの役割とは</vt:lpstr>
      <vt:lpstr>虐待防止マネージャーの役割 </vt:lpstr>
      <vt:lpstr>虐待防止マネージャーの取り組みとは </vt:lpstr>
      <vt:lpstr>具体的な対応として施設内で できることをあげると・・・ </vt:lpstr>
      <vt:lpstr>しかし、虐待や権利侵害が起こったときは 虐待防止マネージャーとしてできることは？</vt:lpstr>
      <vt:lpstr>まとめ１ 虐待や虐待の芽を見逃さないために</vt:lpstr>
      <vt:lpstr>まとめ２ 質の高い支援をすることで虐待防止を</vt:lpstr>
      <vt:lpstr>まとめ３ 組織的対応をするために</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障害者虐待防止と私たちの仕事</dc:title>
  <dc:creator>space-sora</dc:creator>
  <cp:lastModifiedBy>阿南</cp:lastModifiedBy>
  <cp:revision>8</cp:revision>
  <dcterms:modified xsi:type="dcterms:W3CDTF">2014-10-08T01:38:07Z</dcterms:modified>
</cp:coreProperties>
</file>