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handoutMasterIdLst>
    <p:handoutMasterId r:id="rId41"/>
  </p:handoutMasterIdLst>
  <p:sldIdLst>
    <p:sldId id="577" r:id="rId2"/>
    <p:sldId id="651" r:id="rId3"/>
    <p:sldId id="656" r:id="rId4"/>
    <p:sldId id="674" r:id="rId5"/>
    <p:sldId id="630" r:id="rId6"/>
    <p:sldId id="657" r:id="rId7"/>
    <p:sldId id="658" r:id="rId8"/>
    <p:sldId id="660" r:id="rId9"/>
    <p:sldId id="654" r:id="rId10"/>
    <p:sldId id="661" r:id="rId11"/>
    <p:sldId id="662" r:id="rId12"/>
    <p:sldId id="659" r:id="rId13"/>
    <p:sldId id="604" r:id="rId14"/>
    <p:sldId id="605" r:id="rId15"/>
    <p:sldId id="663" r:id="rId16"/>
    <p:sldId id="668" r:id="rId17"/>
    <p:sldId id="667" r:id="rId18"/>
    <p:sldId id="607" r:id="rId19"/>
    <p:sldId id="648" r:id="rId20"/>
    <p:sldId id="671" r:id="rId21"/>
    <p:sldId id="672" r:id="rId22"/>
    <p:sldId id="669" r:id="rId23"/>
    <p:sldId id="664" r:id="rId24"/>
    <p:sldId id="680" r:id="rId25"/>
    <p:sldId id="666" r:id="rId26"/>
    <p:sldId id="673" r:id="rId27"/>
    <p:sldId id="679" r:id="rId28"/>
    <p:sldId id="678" r:id="rId29"/>
    <p:sldId id="690" r:id="rId30"/>
    <p:sldId id="691" r:id="rId31"/>
    <p:sldId id="675" r:id="rId32"/>
    <p:sldId id="681" r:id="rId33"/>
    <p:sldId id="687" r:id="rId34"/>
    <p:sldId id="682" r:id="rId35"/>
    <p:sldId id="676" r:id="rId36"/>
    <p:sldId id="677" r:id="rId37"/>
    <p:sldId id="688" r:id="rId38"/>
    <p:sldId id="689" r:id="rId39"/>
  </p:sldIdLst>
  <p:sldSz cx="9906000" cy="6858000" type="A4"/>
  <p:notesSz cx="7099300" cy="10234613"/>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1979" userDrawn="1">
          <p15:clr>
            <a:srgbClr val="A4A3A4"/>
          </p15:clr>
        </p15:guide>
        <p15:guide id="2" pos="3120">
          <p15:clr>
            <a:srgbClr val="A4A3A4"/>
          </p15:clr>
        </p15:guide>
      </p15:sldGuideLst>
    </p:ext>
    <p:ext uri="{2D200454-40CA-4A62-9FC3-DE9A4176ACB9}">
      <p15:notesGuideLst xmlns:p15="http://schemas.microsoft.com/office/powerpoint/2012/main">
        <p15:guide id="1" orient="horz" pos="3223">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6600"/>
    <a:srgbClr val="FFCCCC"/>
    <a:srgbClr val="FF9999"/>
    <a:srgbClr val="0000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105" autoAdjust="0"/>
    <p:restoredTop sz="99128" autoAdjust="0"/>
  </p:normalViewPr>
  <p:slideViewPr>
    <p:cSldViewPr snapToGrid="0">
      <p:cViewPr varScale="1">
        <p:scale>
          <a:sx n="38" d="100"/>
          <a:sy n="38" d="100"/>
        </p:scale>
        <p:origin x="72" y="1698"/>
      </p:cViewPr>
      <p:guideLst>
        <p:guide orient="horz" pos="1979"/>
        <p:guide pos="3120"/>
      </p:guideLst>
    </p:cSldViewPr>
  </p:slideViewPr>
  <p:outlineViewPr>
    <p:cViewPr>
      <p:scale>
        <a:sx n="33" d="100"/>
        <a:sy n="33" d="100"/>
      </p:scale>
      <p:origin x="0" y="10032"/>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12" d="100"/>
          <a:sy n="112" d="100"/>
        </p:scale>
        <p:origin x="-1758" y="-72"/>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4" y="3"/>
            <a:ext cx="3076977" cy="512143"/>
          </a:xfrm>
          <a:prstGeom prst="rect">
            <a:avLst/>
          </a:prstGeom>
        </p:spPr>
        <p:txBody>
          <a:bodyPr vert="horz" lIns="95385" tIns="47692" rIns="95385" bIns="47692" rtlCol="0"/>
          <a:lstStyle>
            <a:lvl1pPr algn="l">
              <a:defRPr sz="1300">
                <a:latin typeface="Arial" charset="0"/>
                <a:ea typeface="ＭＳ Ｐゴシック" pitchFamily="50" charset="-128"/>
              </a:defRPr>
            </a:lvl1pPr>
          </a:lstStyle>
          <a:p>
            <a:pPr>
              <a:defRPr/>
            </a:pPr>
            <a:endParaRPr lang="ja-JP" altLang="en-US"/>
          </a:p>
        </p:txBody>
      </p:sp>
      <p:sp>
        <p:nvSpPr>
          <p:cNvPr id="6" name="フッター プレースホルダー 5"/>
          <p:cNvSpPr>
            <a:spLocks noGrp="1"/>
          </p:cNvSpPr>
          <p:nvPr>
            <p:ph type="ftr" sz="quarter" idx="2"/>
          </p:nvPr>
        </p:nvSpPr>
        <p:spPr>
          <a:xfrm>
            <a:off x="1" y="9721851"/>
            <a:ext cx="3076575" cy="511175"/>
          </a:xfrm>
          <a:prstGeom prst="rect">
            <a:avLst/>
          </a:prstGeom>
        </p:spPr>
        <p:txBody>
          <a:bodyPr vert="horz" lIns="91425" tIns="45713" rIns="91425" bIns="45713" rtlCol="0" anchor="b"/>
          <a:lstStyle>
            <a:lvl1pPr algn="l">
              <a:defRPr sz="1100"/>
            </a:lvl1pPr>
          </a:lstStyle>
          <a:p>
            <a:endParaRPr kumimoji="1" lang="ja-JP" altLang="en-US"/>
          </a:p>
        </p:txBody>
      </p:sp>
    </p:spTree>
    <p:extLst>
      <p:ext uri="{BB962C8B-B14F-4D97-AF65-F5344CB8AC3E}">
        <p14:creationId xmlns:p14="http://schemas.microsoft.com/office/powerpoint/2010/main" val="390983051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4" y="3"/>
            <a:ext cx="3076977" cy="512143"/>
          </a:xfrm>
          <a:prstGeom prst="rect">
            <a:avLst/>
          </a:prstGeom>
          <a:noFill/>
          <a:ln w="9525">
            <a:noFill/>
            <a:miter lim="800000"/>
            <a:headEnd/>
            <a:tailEnd/>
          </a:ln>
          <a:effectLst/>
        </p:spPr>
        <p:txBody>
          <a:bodyPr vert="horz" wrap="square" lIns="95385" tIns="47692" rIns="95385" bIns="47692" numCol="1" anchor="t" anchorCtr="0" compatLnSpc="1">
            <a:prstTxWarp prst="textNoShape">
              <a:avLst/>
            </a:prstTxWarp>
          </a:bodyPr>
          <a:lstStyle>
            <a:lvl1pPr>
              <a:defRPr sz="1300">
                <a:latin typeface="Arial" charset="0"/>
                <a:ea typeface="ＭＳ Ｐゴシック" pitchFamily="50" charset="-128"/>
              </a:defRPr>
            </a:lvl1pPr>
          </a:lstStyle>
          <a:p>
            <a:pPr>
              <a:defRPr/>
            </a:pPr>
            <a:endParaRPr lang="en-US" altLang="ja-JP"/>
          </a:p>
        </p:txBody>
      </p:sp>
      <p:sp>
        <p:nvSpPr>
          <p:cNvPr id="32771" name="Rectangle 3"/>
          <p:cNvSpPr>
            <a:spLocks noGrp="1" noChangeArrowheads="1"/>
          </p:cNvSpPr>
          <p:nvPr>
            <p:ph type="dt" idx="1"/>
          </p:nvPr>
        </p:nvSpPr>
        <p:spPr bwMode="auto">
          <a:xfrm>
            <a:off x="4022324" y="3"/>
            <a:ext cx="3075304" cy="512143"/>
          </a:xfrm>
          <a:prstGeom prst="rect">
            <a:avLst/>
          </a:prstGeom>
          <a:noFill/>
          <a:ln w="9525">
            <a:noFill/>
            <a:miter lim="800000"/>
            <a:headEnd/>
            <a:tailEnd/>
          </a:ln>
          <a:effectLst/>
        </p:spPr>
        <p:txBody>
          <a:bodyPr vert="horz" wrap="square" lIns="95385" tIns="47692" rIns="95385" bIns="47692" numCol="1" anchor="t" anchorCtr="0" compatLnSpc="1">
            <a:prstTxWarp prst="textNoShape">
              <a:avLst/>
            </a:prstTxWarp>
          </a:bodyPr>
          <a:lstStyle>
            <a:lvl1pPr algn="r">
              <a:defRPr sz="1300">
                <a:latin typeface="Arial" charset="0"/>
                <a:ea typeface="ＭＳ Ｐゴシック" pitchFamily="50" charset="-128"/>
              </a:defRPr>
            </a:lvl1pPr>
          </a:lstStyle>
          <a:p>
            <a:pPr>
              <a:defRPr/>
            </a:pPr>
            <a:endParaRPr lang="en-US" altLang="ja-JP"/>
          </a:p>
        </p:txBody>
      </p:sp>
      <p:sp>
        <p:nvSpPr>
          <p:cNvPr id="15364" name="Rectangle 4"/>
          <p:cNvSpPr>
            <a:spLocks noGrp="1" noRot="1" noChangeAspect="1" noChangeArrowheads="1" noTextEdit="1"/>
          </p:cNvSpPr>
          <p:nvPr>
            <p:ph type="sldImg" idx="2"/>
          </p:nvPr>
        </p:nvSpPr>
        <p:spPr bwMode="auto">
          <a:xfrm>
            <a:off x="777875" y="766763"/>
            <a:ext cx="5546725" cy="3840162"/>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711104" y="4861235"/>
            <a:ext cx="5678770" cy="4605988"/>
          </a:xfrm>
          <a:prstGeom prst="rect">
            <a:avLst/>
          </a:prstGeom>
          <a:noFill/>
          <a:ln w="9525">
            <a:noFill/>
            <a:miter lim="800000"/>
            <a:headEnd/>
            <a:tailEnd/>
          </a:ln>
          <a:effectLst/>
        </p:spPr>
        <p:txBody>
          <a:bodyPr vert="horz" wrap="square" lIns="95385" tIns="47692" rIns="95385" bIns="4769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2774" name="Rectangle 6"/>
          <p:cNvSpPr>
            <a:spLocks noGrp="1" noChangeArrowheads="1"/>
          </p:cNvSpPr>
          <p:nvPr>
            <p:ph type="ftr" sz="quarter" idx="4"/>
          </p:nvPr>
        </p:nvSpPr>
        <p:spPr bwMode="auto">
          <a:xfrm>
            <a:off x="4" y="9720825"/>
            <a:ext cx="3076977" cy="512142"/>
          </a:xfrm>
          <a:prstGeom prst="rect">
            <a:avLst/>
          </a:prstGeom>
          <a:noFill/>
          <a:ln w="9525">
            <a:noFill/>
            <a:miter lim="800000"/>
            <a:headEnd/>
            <a:tailEnd/>
          </a:ln>
          <a:effectLst/>
        </p:spPr>
        <p:txBody>
          <a:bodyPr vert="horz" wrap="square" lIns="95385" tIns="47692" rIns="95385" bIns="47692" numCol="1" anchor="b" anchorCtr="0" compatLnSpc="1">
            <a:prstTxWarp prst="textNoShape">
              <a:avLst/>
            </a:prstTxWarp>
          </a:bodyPr>
          <a:lstStyle>
            <a:lvl1pPr>
              <a:defRPr sz="1300">
                <a:latin typeface="Arial" charset="0"/>
                <a:ea typeface="ＭＳ Ｐゴシック" pitchFamily="50" charset="-128"/>
              </a:defRPr>
            </a:lvl1pPr>
          </a:lstStyle>
          <a:p>
            <a:pPr>
              <a:defRPr/>
            </a:pPr>
            <a:endParaRPr lang="en-US" altLang="ja-JP"/>
          </a:p>
        </p:txBody>
      </p:sp>
      <p:sp>
        <p:nvSpPr>
          <p:cNvPr id="32775" name="Rectangle 7"/>
          <p:cNvSpPr>
            <a:spLocks noGrp="1" noChangeArrowheads="1"/>
          </p:cNvSpPr>
          <p:nvPr>
            <p:ph type="sldNum" sz="quarter" idx="5"/>
          </p:nvPr>
        </p:nvSpPr>
        <p:spPr bwMode="auto">
          <a:xfrm>
            <a:off x="4022324" y="9720825"/>
            <a:ext cx="3075304" cy="512142"/>
          </a:xfrm>
          <a:prstGeom prst="rect">
            <a:avLst/>
          </a:prstGeom>
          <a:noFill/>
          <a:ln w="9525">
            <a:noFill/>
            <a:miter lim="800000"/>
            <a:headEnd/>
            <a:tailEnd/>
          </a:ln>
          <a:effectLst/>
        </p:spPr>
        <p:txBody>
          <a:bodyPr vert="horz" wrap="square" lIns="95385" tIns="47692" rIns="95385" bIns="47692" numCol="1" anchor="b" anchorCtr="0" compatLnSpc="1">
            <a:prstTxWarp prst="textNoShape">
              <a:avLst/>
            </a:prstTxWarp>
          </a:bodyPr>
          <a:lstStyle>
            <a:lvl1pPr algn="r">
              <a:defRPr sz="1300">
                <a:latin typeface="Arial" charset="0"/>
                <a:ea typeface="ＭＳ Ｐゴシック" pitchFamily="50" charset="-128"/>
              </a:defRPr>
            </a:lvl1pPr>
          </a:lstStyle>
          <a:p>
            <a:pPr>
              <a:defRPr/>
            </a:pPr>
            <a:fld id="{80B49F2C-C2D7-43B1-902C-35A7AD669D23}" type="slidenum">
              <a:rPr lang="en-US" altLang="ja-JP"/>
              <a:pPr>
                <a:defRPr/>
              </a:pPr>
              <a:t>‹#›</a:t>
            </a:fld>
            <a:endParaRPr lang="en-US" altLang="ja-JP"/>
          </a:p>
        </p:txBody>
      </p:sp>
    </p:spTree>
    <p:extLst>
      <p:ext uri="{BB962C8B-B14F-4D97-AF65-F5344CB8AC3E}">
        <p14:creationId xmlns:p14="http://schemas.microsoft.com/office/powerpoint/2010/main" val="382693810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96177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1110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事実確認において、虚偽答弁により総合支援法により書類送検される。施設長が虚偽報告により業務につくことができない。</a:t>
            </a:r>
            <a:endParaRPr kumimoji="1" lang="ja-JP" altLang="en-US" dirty="0"/>
          </a:p>
        </p:txBody>
      </p:sp>
    </p:spTree>
    <p:extLst>
      <p:ext uri="{BB962C8B-B14F-4D97-AF65-F5344CB8AC3E}">
        <p14:creationId xmlns:p14="http://schemas.microsoft.com/office/powerpoint/2010/main" val="2235641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55235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71790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476270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79240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665584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684226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86249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74682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0278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3950507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05319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681999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029017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20010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688810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64019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442674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368111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69042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373554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928923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524445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8786675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309543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9488199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017120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0439789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5005521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351085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082472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41016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0649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20335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45320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194454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0"/>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BE26EAE-2111-4540-A940-3003D6F4D977}"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BEC276F-D527-4C46-ABD9-9D59AC2787DC}"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3"/>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3"/>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D56D017-1565-4841-A6CF-2048079615F9}"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1FE9DAF-BDCF-4BFB-8D97-6C1F2ED5D2DD}"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2F76CE4-BFF5-4B93-892F-4E82DBAC2FDB}"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5"/>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3B18F46-55D2-4F49-A33D-04EBC3F76DA4}"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7564D46-FF11-4A3A-B931-D601C9A0CCC2}"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3"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70A74D95-D304-47B4-A9BE-B606C3D177E6}"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4E2A89D-B03E-4DEC-A992-A1828D04EA0A}"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36456965-11C9-4B5E-ACDB-00DAAAF72FB0}"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29B6080-1766-4545-8934-EAA2FD0BEE46}"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ja-JP" altLang="en-US" smtClean="0"/>
              <a:t>ＳＵＺＵＫＩ　Ｙａｓｕｈｉｔｏ</a:t>
            </a: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1040107-E37D-422A-B577-BF1B0F5BF94A}"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2"/>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pitchFamily="50" charset="-128"/>
              </a:defRPr>
            </a:lvl1pPr>
          </a:lstStyle>
          <a:p>
            <a:pPr>
              <a:defRPr/>
            </a:pPr>
            <a:r>
              <a:rPr lang="ja-JP" altLang="en-US" smtClean="0"/>
              <a:t>ＳＵＺＵＫＩ　Ｙａｓｕｈｉｔｏ</a:t>
            </a:r>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CD090B03-E7D7-403C-A587-246F06A6A14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テキスト ボックス 3"/>
          <p:cNvSpPr txBox="1">
            <a:spLocks noChangeArrowheads="1"/>
          </p:cNvSpPr>
          <p:nvPr/>
        </p:nvSpPr>
        <p:spPr bwMode="auto">
          <a:xfrm>
            <a:off x="0" y="260350"/>
            <a:ext cx="9906000" cy="400050"/>
          </a:xfrm>
          <a:prstGeom prst="rect">
            <a:avLst/>
          </a:prstGeom>
          <a:noFill/>
          <a:ln w="9525">
            <a:noFill/>
            <a:miter lim="800000"/>
            <a:headEnd/>
            <a:tailEnd/>
          </a:ln>
        </p:spPr>
        <p:txBody>
          <a:bodyPr>
            <a:spAutoFit/>
          </a:bodyPr>
          <a:lstStyle/>
          <a:p>
            <a:r>
              <a:rPr lang="ja-JP" altLang="en-US" sz="2000"/>
              <a:t>　</a:t>
            </a:r>
          </a:p>
        </p:txBody>
      </p:sp>
      <p:sp>
        <p:nvSpPr>
          <p:cNvPr id="2052" name="テキスト ボックス 5"/>
          <p:cNvSpPr txBox="1">
            <a:spLocks noChangeArrowheads="1"/>
          </p:cNvSpPr>
          <p:nvPr/>
        </p:nvSpPr>
        <p:spPr bwMode="auto">
          <a:xfrm>
            <a:off x="779043" y="4738499"/>
            <a:ext cx="8347914" cy="1348061"/>
          </a:xfrm>
          <a:prstGeom prst="rect">
            <a:avLst/>
          </a:prstGeom>
          <a:noFill/>
          <a:ln w="9525">
            <a:noFill/>
            <a:miter lim="800000"/>
            <a:headEnd/>
            <a:tailEnd/>
          </a:ln>
        </p:spPr>
        <p:txBody>
          <a:bodyPr wrap="square">
            <a:spAutoFit/>
          </a:bodyPr>
          <a:lstStyle/>
          <a:p>
            <a:pPr lvl="0" algn="ctr" fontAlgn="auto">
              <a:spcBef>
                <a:spcPct val="20000"/>
              </a:spcBef>
              <a:spcAft>
                <a:spcPts val="0"/>
              </a:spcAft>
            </a:pPr>
            <a:r>
              <a:rPr lang="ja-JP" altLang="en-US" sz="2400" dirty="0">
                <a:solidFill>
                  <a:prstClr val="black">
                    <a:tint val="75000"/>
                  </a:prstClr>
                </a:solidFill>
                <a:latin typeface="Calibri"/>
                <a:ea typeface="ＭＳ Ｐゴシック"/>
              </a:rPr>
              <a:t>公益社団法人日本社会福祉士会</a:t>
            </a:r>
            <a:endParaRPr lang="en-US" altLang="ja-JP" sz="2400" dirty="0">
              <a:solidFill>
                <a:prstClr val="black">
                  <a:tint val="75000"/>
                </a:prstClr>
              </a:solidFill>
              <a:latin typeface="Calibri"/>
              <a:ea typeface="ＭＳ Ｐゴシック"/>
            </a:endParaRPr>
          </a:p>
          <a:p>
            <a:pPr lvl="0" algn="ctr" fontAlgn="auto">
              <a:spcBef>
                <a:spcPct val="20000"/>
              </a:spcBef>
              <a:spcAft>
                <a:spcPts val="0"/>
              </a:spcAft>
            </a:pPr>
            <a:r>
              <a:rPr lang="ja-JP" altLang="en-US" sz="2400" dirty="0">
                <a:solidFill>
                  <a:prstClr val="black">
                    <a:tint val="75000"/>
                  </a:prstClr>
                </a:solidFill>
                <a:latin typeface="Calibri"/>
                <a:ea typeface="ＭＳ Ｐゴシック"/>
              </a:rPr>
              <a:t>平成</a:t>
            </a:r>
            <a:r>
              <a:rPr lang="en-US" altLang="ja-JP" sz="2400" dirty="0">
                <a:solidFill>
                  <a:prstClr val="black">
                    <a:tint val="75000"/>
                  </a:prstClr>
                </a:solidFill>
                <a:latin typeface="Calibri"/>
                <a:ea typeface="ＭＳ Ｐゴシック"/>
              </a:rPr>
              <a:t>26</a:t>
            </a:r>
            <a:r>
              <a:rPr lang="ja-JP" altLang="en-US" sz="2400" dirty="0">
                <a:solidFill>
                  <a:prstClr val="black">
                    <a:tint val="75000"/>
                  </a:prstClr>
                </a:solidFill>
                <a:latin typeface="Calibri"/>
                <a:ea typeface="ＭＳ Ｐゴシック"/>
              </a:rPr>
              <a:t>年度障害者虐待防止・権利擁護指導者養成</a:t>
            </a:r>
            <a:r>
              <a:rPr lang="ja-JP" altLang="en-US" sz="2400" dirty="0" smtClean="0">
                <a:solidFill>
                  <a:prstClr val="black">
                    <a:tint val="75000"/>
                  </a:prstClr>
                </a:solidFill>
                <a:latin typeface="Calibri"/>
                <a:ea typeface="ＭＳ Ｐゴシック"/>
              </a:rPr>
              <a:t>研修</a:t>
            </a:r>
            <a:endParaRPr lang="en-US" altLang="ja-JP" sz="2400" dirty="0" smtClean="0">
              <a:solidFill>
                <a:prstClr val="black">
                  <a:tint val="75000"/>
                </a:prstClr>
              </a:solidFill>
              <a:latin typeface="Calibri"/>
              <a:ea typeface="ＭＳ Ｐゴシック"/>
            </a:endParaRPr>
          </a:p>
          <a:p>
            <a:pPr lvl="0" algn="ctr" fontAlgn="auto">
              <a:spcBef>
                <a:spcPct val="20000"/>
              </a:spcBef>
              <a:spcAft>
                <a:spcPts val="0"/>
              </a:spcAft>
            </a:pPr>
            <a:r>
              <a:rPr lang="ja-JP" altLang="en-US" sz="2400" dirty="0" smtClean="0">
                <a:solidFill>
                  <a:prstClr val="black">
                    <a:tint val="75000"/>
                  </a:prstClr>
                </a:solidFill>
                <a:latin typeface="Calibri"/>
                <a:ea typeface="ＭＳ Ｐゴシック"/>
              </a:rPr>
              <a:t>検討</a:t>
            </a:r>
            <a:r>
              <a:rPr lang="ja-JP" altLang="en-US" sz="2400" dirty="0">
                <a:solidFill>
                  <a:prstClr val="black">
                    <a:tint val="75000"/>
                  </a:prstClr>
                </a:solidFill>
                <a:latin typeface="Calibri"/>
                <a:ea typeface="ＭＳ Ｐゴシック"/>
              </a:rPr>
              <a:t>委員会</a:t>
            </a:r>
            <a:endParaRPr lang="en-US" altLang="ja-JP" sz="2400" dirty="0">
              <a:solidFill>
                <a:prstClr val="black">
                  <a:tint val="75000"/>
                </a:prstClr>
              </a:solidFill>
              <a:latin typeface="Calibri"/>
              <a:ea typeface="ＭＳ Ｐゴシック"/>
            </a:endParaRPr>
          </a:p>
        </p:txBody>
      </p:sp>
      <p:sp>
        <p:nvSpPr>
          <p:cNvPr id="2" name="スライド番号プレースホルダー 1"/>
          <p:cNvSpPr>
            <a:spLocks noGrp="1"/>
          </p:cNvSpPr>
          <p:nvPr>
            <p:ph type="sldNum" sz="quarter" idx="12"/>
          </p:nvPr>
        </p:nvSpPr>
        <p:spPr/>
        <p:txBody>
          <a:bodyPr/>
          <a:lstStyle/>
          <a:p>
            <a:pPr>
              <a:defRPr/>
            </a:pPr>
            <a:fld id="{36456965-11C9-4B5E-ACDB-00DAAAF72FB0}" type="slidenum">
              <a:rPr lang="en-US" altLang="ja-JP" smtClean="0"/>
              <a:pPr>
                <a:defRPr/>
              </a:pPr>
              <a:t>1</a:t>
            </a:fld>
            <a:endParaRPr lang="en-US" altLang="ja-JP"/>
          </a:p>
        </p:txBody>
      </p:sp>
      <p:sp>
        <p:nvSpPr>
          <p:cNvPr id="6" name="テキスト ボックス 4"/>
          <p:cNvSpPr txBox="1">
            <a:spLocks noChangeArrowheads="1"/>
          </p:cNvSpPr>
          <p:nvPr/>
        </p:nvSpPr>
        <p:spPr bwMode="auto">
          <a:xfrm>
            <a:off x="344488" y="1152907"/>
            <a:ext cx="9066212" cy="1815882"/>
          </a:xfrm>
          <a:prstGeom prst="rect">
            <a:avLst/>
          </a:prstGeom>
          <a:noFill/>
          <a:ln w="9525">
            <a:noFill/>
            <a:miter lim="800000"/>
            <a:headEnd/>
            <a:tailEnd/>
          </a:ln>
        </p:spPr>
        <p:txBody>
          <a:bodyPr wrap="square">
            <a:spAutoFit/>
          </a:bodyPr>
          <a:lstStyle/>
          <a:p>
            <a:r>
              <a:rPr lang="ja-JP" altLang="en-US" sz="3600" dirty="0" smtClean="0"/>
              <a:t>ウ・講義</a:t>
            </a:r>
            <a:r>
              <a:rPr lang="en-US" altLang="ja-JP" sz="3600" dirty="0" smtClean="0"/>
              <a:t>5</a:t>
            </a:r>
            <a:r>
              <a:rPr lang="ja-JP" altLang="en-US" sz="3600" dirty="0" smtClean="0"/>
              <a:t>　　虐待防止の内部研修の実施方法</a:t>
            </a:r>
            <a:endParaRPr lang="en-US" altLang="ja-JP" sz="3600" dirty="0" smtClean="0"/>
          </a:p>
          <a:p>
            <a:endParaRPr lang="en-US" altLang="ja-JP" sz="4000" dirty="0" smtClean="0"/>
          </a:p>
          <a:p>
            <a:r>
              <a:rPr lang="ja-JP" altLang="en-US" sz="3600" dirty="0" smtClean="0"/>
              <a:t>ウ</a:t>
            </a:r>
            <a:r>
              <a:rPr lang="ja-JP" altLang="en-US" sz="3600" dirty="0"/>
              <a:t>・</a:t>
            </a:r>
            <a:r>
              <a:rPr lang="ja-JP" altLang="en-US" sz="3600" dirty="0" smtClean="0"/>
              <a:t>演習</a:t>
            </a:r>
            <a:r>
              <a:rPr lang="en-US" altLang="ja-JP" sz="3600" dirty="0" smtClean="0"/>
              <a:t>2</a:t>
            </a:r>
            <a:r>
              <a:rPr lang="ja-JP" altLang="en-US" sz="3600" dirty="0" smtClean="0"/>
              <a:t>　　伝達研修用冊子の使用方法</a:t>
            </a:r>
            <a:endParaRPr lang="en-US" altLang="ja-JP" sz="3600" dirty="0" smtClean="0"/>
          </a:p>
        </p:txBody>
      </p:sp>
    </p:spTree>
    <p:extLst>
      <p:ext uri="{BB962C8B-B14F-4D97-AF65-F5344CB8AC3E}">
        <p14:creationId xmlns:p14="http://schemas.microsoft.com/office/powerpoint/2010/main" val="325396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285416" y="6245225"/>
            <a:ext cx="2311400" cy="476250"/>
          </a:xfrm>
        </p:spPr>
        <p:txBody>
          <a:bodyPr/>
          <a:lstStyle/>
          <a:p>
            <a:pPr>
              <a:defRPr/>
            </a:pPr>
            <a:fld id="{B2F76CE4-BFF5-4B93-892F-4E82DBAC2FDB}" type="slidenum">
              <a:rPr lang="en-US" altLang="ja-JP" smtClean="0"/>
              <a:pPr>
                <a:defRPr/>
              </a:pPr>
              <a:t>10</a:t>
            </a:fld>
            <a:endParaRPr lang="en-US" altLang="ja-JP"/>
          </a:p>
        </p:txBody>
      </p:sp>
      <p:sp>
        <p:nvSpPr>
          <p:cNvPr id="5" name="テキスト ボックス 4"/>
          <p:cNvSpPr txBox="1"/>
          <p:nvPr/>
        </p:nvSpPr>
        <p:spPr>
          <a:xfrm>
            <a:off x="293914" y="160225"/>
            <a:ext cx="8955282" cy="246221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kumimoji="1" lang="ja-JP" altLang="en-US" sz="2400" b="1" dirty="0" smtClean="0">
                <a:solidFill>
                  <a:srgbClr val="FF0000"/>
                </a:solidFill>
                <a:effectLst>
                  <a:outerShdw blurRad="38100" dist="38100" dir="2700000" algn="tl">
                    <a:srgbClr val="000000">
                      <a:alpha val="43137"/>
                    </a:srgbClr>
                  </a:outerShdw>
                </a:effectLst>
              </a:rPr>
              <a:t>ア</a:t>
            </a:r>
            <a:r>
              <a:rPr kumimoji="1" lang="ja-JP" altLang="en-US" dirty="0" smtClean="0"/>
              <a:t>　速やかに市役所障害者虐待防止センターに電話でＸさんが出血した経緯について通報した。</a:t>
            </a:r>
            <a:endParaRPr kumimoji="1" lang="en-US" altLang="ja-JP" dirty="0" smtClean="0"/>
          </a:p>
          <a:p>
            <a:r>
              <a:rPr kumimoji="1" lang="ja-JP" altLang="en-US" sz="2400" b="1" dirty="0" smtClean="0">
                <a:solidFill>
                  <a:srgbClr val="FF0000"/>
                </a:solidFill>
                <a:effectLst>
                  <a:outerShdw blurRad="38100" dist="38100" dir="2700000" algn="tl">
                    <a:srgbClr val="000000">
                      <a:alpha val="43137"/>
                    </a:srgbClr>
                  </a:outerShdw>
                </a:effectLst>
              </a:rPr>
              <a:t>イ</a:t>
            </a:r>
            <a:r>
              <a:rPr kumimoji="1" lang="ja-JP" altLang="en-US" dirty="0" smtClean="0"/>
              <a:t>　出血を止めるために応急措置。しかし、出血がひどく、応急措置では対応できないと判断し、救急車を呼んだ。</a:t>
            </a:r>
            <a:endParaRPr kumimoji="1" lang="en-US" altLang="ja-JP" dirty="0" smtClean="0"/>
          </a:p>
          <a:p>
            <a:r>
              <a:rPr kumimoji="1" lang="ja-JP" altLang="en-US" sz="2400" b="1" dirty="0" smtClean="0">
                <a:solidFill>
                  <a:srgbClr val="FF0000"/>
                </a:solidFill>
                <a:effectLst>
                  <a:outerShdw blurRad="38100" dist="38100" dir="2700000" algn="tl">
                    <a:srgbClr val="000000">
                      <a:alpha val="43137"/>
                    </a:srgbClr>
                  </a:outerShdw>
                </a:effectLst>
              </a:rPr>
              <a:t>ウ</a:t>
            </a:r>
            <a:r>
              <a:rPr kumimoji="1" lang="ja-JP" altLang="en-US" dirty="0" smtClean="0"/>
              <a:t>　他の部屋にいるサービス管理責任者兼虐待防止マネージャーＹさんのところまで行き、状況を伝え、対応方法について相談した。</a:t>
            </a:r>
            <a:endParaRPr kumimoji="1" lang="en-US" altLang="ja-JP" dirty="0" smtClean="0"/>
          </a:p>
          <a:p>
            <a:r>
              <a:rPr kumimoji="1" lang="ja-JP" altLang="en-US" sz="2400" b="1" dirty="0" smtClean="0">
                <a:solidFill>
                  <a:srgbClr val="FF0000"/>
                </a:solidFill>
                <a:effectLst>
                  <a:outerShdw blurRad="38100" dist="38100" dir="2700000" algn="tl">
                    <a:srgbClr val="000000">
                      <a:alpha val="43137"/>
                    </a:srgbClr>
                  </a:outerShdw>
                </a:effectLst>
              </a:rPr>
              <a:t>エ</a:t>
            </a:r>
            <a:r>
              <a:rPr kumimoji="1" lang="ja-JP" altLang="en-US" dirty="0" smtClean="0"/>
              <a:t>　出張している施設長の携帯電話に連絡し、対応方法について相談した。</a:t>
            </a:r>
            <a:endParaRPr kumimoji="1" lang="en-US" altLang="ja-JP" dirty="0" smtClean="0"/>
          </a:p>
        </p:txBody>
      </p:sp>
      <p:sp>
        <p:nvSpPr>
          <p:cNvPr id="6" name="テキスト ボックス 5"/>
          <p:cNvSpPr txBox="1"/>
          <p:nvPr/>
        </p:nvSpPr>
        <p:spPr>
          <a:xfrm>
            <a:off x="293914" y="2784482"/>
            <a:ext cx="8971426"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dirty="0" smtClean="0"/>
              <a:t>●虐待発生時の対応マニュアルが</a:t>
            </a:r>
            <a:r>
              <a:rPr kumimoji="1" lang="ja-JP" altLang="en-US" dirty="0" smtClean="0">
                <a:solidFill>
                  <a:srgbClr val="FF0000"/>
                </a:solidFill>
              </a:rPr>
              <a:t>整っていない施設</a:t>
            </a:r>
            <a:r>
              <a:rPr kumimoji="1" lang="ja-JP" altLang="en-US" dirty="0" smtClean="0"/>
              <a:t>のとき</a:t>
            </a:r>
            <a:endParaRPr kumimoji="1" lang="en-US" altLang="ja-JP" dirty="0" smtClean="0"/>
          </a:p>
          <a:p>
            <a:r>
              <a:rPr kumimoji="1" lang="ja-JP" altLang="en-US" sz="2400" b="1" dirty="0" smtClean="0">
                <a:solidFill>
                  <a:srgbClr val="FF0000"/>
                </a:solidFill>
                <a:effectLst>
                  <a:outerShdw blurRad="38100" dist="38100" dir="2700000" algn="tl">
                    <a:srgbClr val="000000">
                      <a:alpha val="43137"/>
                    </a:srgbClr>
                  </a:outerShdw>
                </a:effectLst>
              </a:rPr>
              <a:t>イ</a:t>
            </a:r>
            <a:r>
              <a:rPr kumimoji="1" lang="ja-JP" altLang="en-US" sz="2400" dirty="0" smtClean="0"/>
              <a:t>→</a:t>
            </a:r>
            <a:r>
              <a:rPr kumimoji="1" lang="ja-JP" altLang="en-US" sz="2400" b="1" dirty="0" smtClean="0">
                <a:solidFill>
                  <a:srgbClr val="FF0000"/>
                </a:solidFill>
                <a:effectLst>
                  <a:outerShdw blurRad="38100" dist="38100" dir="2700000" algn="tl">
                    <a:srgbClr val="000000">
                      <a:alpha val="43137"/>
                    </a:srgbClr>
                  </a:outerShdw>
                </a:effectLst>
              </a:rPr>
              <a:t>ア</a:t>
            </a:r>
            <a:r>
              <a:rPr kumimoji="1" lang="ja-JP" altLang="en-US" sz="2400" dirty="0" smtClean="0"/>
              <a:t>→</a:t>
            </a:r>
            <a:r>
              <a:rPr kumimoji="1" lang="ja-JP" altLang="en-US" sz="2400" b="1" dirty="0" smtClean="0">
                <a:solidFill>
                  <a:srgbClr val="FF0000"/>
                </a:solidFill>
                <a:effectLst>
                  <a:outerShdw blurRad="38100" dist="38100" dir="2700000" algn="tl">
                    <a:srgbClr val="000000">
                      <a:alpha val="43137"/>
                    </a:srgbClr>
                  </a:outerShdw>
                </a:effectLst>
              </a:rPr>
              <a:t>ウ</a:t>
            </a:r>
            <a:r>
              <a:rPr kumimoji="1" lang="en-US" altLang="ja-JP" sz="1400" dirty="0" smtClean="0">
                <a:solidFill>
                  <a:schemeClr val="tx1"/>
                </a:solidFill>
              </a:rPr>
              <a:t>【</a:t>
            </a:r>
            <a:r>
              <a:rPr kumimoji="1" lang="ja-JP" altLang="en-US" sz="1400" dirty="0" smtClean="0"/>
              <a:t>ただし、Ｙさんを現場まで連れてきて、状況を現認してもらう</a:t>
            </a:r>
            <a:r>
              <a:rPr kumimoji="1" lang="en-US" altLang="ja-JP" sz="1400" dirty="0" smtClean="0"/>
              <a:t>】</a:t>
            </a:r>
            <a:r>
              <a:rPr kumimoji="1" lang="ja-JP" altLang="en-US" sz="2400" dirty="0" smtClean="0"/>
              <a:t>→</a:t>
            </a:r>
            <a:r>
              <a:rPr lang="ja-JP" altLang="en-US" sz="2400" b="1" dirty="0">
                <a:solidFill>
                  <a:srgbClr val="FF0000"/>
                </a:solidFill>
                <a:effectLst>
                  <a:outerShdw blurRad="38100" dist="38100" dir="2700000" algn="tl">
                    <a:srgbClr val="000000">
                      <a:alpha val="43137"/>
                    </a:srgbClr>
                  </a:outerShdw>
                </a:effectLst>
              </a:rPr>
              <a:t>エ</a:t>
            </a:r>
            <a:r>
              <a:rPr kumimoji="1" lang="ja-JP" altLang="en-US" dirty="0" smtClean="0"/>
              <a:t>　</a:t>
            </a:r>
            <a:endParaRPr kumimoji="1" lang="en-US" altLang="ja-JP" dirty="0" smtClean="0"/>
          </a:p>
        </p:txBody>
      </p:sp>
      <p:sp>
        <p:nvSpPr>
          <p:cNvPr id="7" name="テキスト ボックス 6"/>
          <p:cNvSpPr txBox="1"/>
          <p:nvPr/>
        </p:nvSpPr>
        <p:spPr>
          <a:xfrm>
            <a:off x="310058" y="3687966"/>
            <a:ext cx="8955282" cy="267765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ja-JP" altLang="en-US" dirty="0" smtClean="0"/>
              <a:t>●施設内に虐待</a:t>
            </a:r>
            <a:r>
              <a:rPr lang="ja-JP" altLang="en-US" dirty="0"/>
              <a:t>発生時の対応マニュアル</a:t>
            </a:r>
            <a:r>
              <a:rPr lang="ja-JP" altLang="en-US" dirty="0" smtClean="0"/>
              <a:t>が厚生労働省マニュアルに従い整っていて、「虐待（「疑い」含む）発生時は虐待防止マネージャーに速やかに連絡する」などの規定があるとき</a:t>
            </a:r>
            <a:endParaRPr lang="en-US" altLang="ja-JP" dirty="0"/>
          </a:p>
          <a:p>
            <a:r>
              <a:rPr kumimoji="1" lang="ja-JP" altLang="en-US" sz="2400" b="1" dirty="0" smtClean="0">
                <a:solidFill>
                  <a:srgbClr val="FF0000"/>
                </a:solidFill>
                <a:effectLst>
                  <a:outerShdw blurRad="38100" dist="38100" dir="2700000" algn="tl">
                    <a:srgbClr val="000000">
                      <a:alpha val="43137"/>
                    </a:srgbClr>
                  </a:outerShdw>
                </a:effectLst>
              </a:rPr>
              <a:t>イ</a:t>
            </a:r>
            <a:r>
              <a:rPr kumimoji="1" lang="ja-JP" altLang="en-US" sz="2400" dirty="0" smtClean="0"/>
              <a:t>→</a:t>
            </a:r>
            <a:r>
              <a:rPr kumimoji="1" lang="ja-JP" altLang="en-US" sz="2400" b="1" dirty="0" smtClean="0">
                <a:solidFill>
                  <a:srgbClr val="FF0000"/>
                </a:solidFill>
                <a:effectLst>
                  <a:outerShdw blurRad="38100" dist="38100" dir="2700000" algn="tl">
                    <a:srgbClr val="000000">
                      <a:alpha val="43137"/>
                    </a:srgbClr>
                  </a:outerShdw>
                </a:effectLst>
              </a:rPr>
              <a:t>ウ</a:t>
            </a:r>
            <a:r>
              <a:rPr kumimoji="1" lang="en-US" altLang="ja-JP" sz="1400" dirty="0" smtClean="0">
                <a:solidFill>
                  <a:schemeClr val="tx1"/>
                </a:solidFill>
              </a:rPr>
              <a:t>【</a:t>
            </a:r>
            <a:r>
              <a:rPr kumimoji="1" lang="ja-JP" altLang="en-US" sz="1400" dirty="0" smtClean="0"/>
              <a:t>Ｙさんを現場まで連れてきて、状況を現認してもらう</a:t>
            </a:r>
            <a:r>
              <a:rPr kumimoji="1" lang="en-US" altLang="ja-JP" sz="1400" dirty="0" smtClean="0"/>
              <a:t>】</a:t>
            </a:r>
          </a:p>
          <a:p>
            <a:pPr marL="987425" indent="-177800"/>
            <a:r>
              <a:rPr kumimoji="1" lang="ja-JP" altLang="en-US" sz="1400" dirty="0" smtClean="0"/>
              <a:t>　</a:t>
            </a:r>
            <a:r>
              <a:rPr kumimoji="1" lang="en-US" altLang="ja-JP" sz="1400" dirty="0" smtClean="0"/>
              <a:t>【</a:t>
            </a:r>
            <a:r>
              <a:rPr kumimoji="1" lang="ja-JP" altLang="en-US" sz="1400" dirty="0" smtClean="0"/>
              <a:t>虐待防止マネージャーのＹさんはその状況報告を受けて、市町村（虐待防止センター）に</a:t>
            </a:r>
            <a:r>
              <a:rPr kumimoji="1" lang="ja-JP" altLang="en-US" sz="1400" dirty="0" smtClean="0">
                <a:solidFill>
                  <a:srgbClr val="FF0000"/>
                </a:solidFill>
              </a:rPr>
              <a:t>通報する義務</a:t>
            </a:r>
            <a:r>
              <a:rPr kumimoji="1" lang="ja-JP" altLang="en-US" sz="1400" dirty="0" smtClean="0"/>
              <a:t>が発生</a:t>
            </a:r>
            <a:r>
              <a:rPr kumimoji="1" lang="en-US" altLang="ja-JP" sz="1400" dirty="0" smtClean="0"/>
              <a:t>】</a:t>
            </a:r>
          </a:p>
          <a:p>
            <a:r>
              <a:rPr kumimoji="1" lang="ja-JP" altLang="en-US" sz="2400" dirty="0" smtClean="0"/>
              <a:t>　→</a:t>
            </a:r>
            <a:r>
              <a:rPr kumimoji="1" lang="ja-JP" altLang="en-US" sz="2400" b="1" dirty="0" smtClean="0">
                <a:solidFill>
                  <a:srgbClr val="FF0000"/>
                </a:solidFill>
                <a:effectLst>
                  <a:outerShdw blurRad="38100" dist="38100" dir="2700000" algn="tl">
                    <a:srgbClr val="000000">
                      <a:alpha val="43137"/>
                    </a:srgbClr>
                  </a:outerShdw>
                </a:effectLst>
              </a:rPr>
              <a:t>ア　</a:t>
            </a:r>
            <a:r>
              <a:rPr lang="ja-JP" altLang="en-US" sz="1400" dirty="0" smtClean="0"/>
              <a:t>または　　</a:t>
            </a:r>
            <a:r>
              <a:rPr lang="ja-JP" altLang="en-US" sz="2400" dirty="0" smtClean="0">
                <a:solidFill>
                  <a:srgbClr val="000000"/>
                </a:solidFill>
              </a:rPr>
              <a:t>→</a:t>
            </a:r>
            <a:r>
              <a:rPr lang="ja-JP" altLang="en-US" sz="2400" b="1" dirty="0">
                <a:solidFill>
                  <a:srgbClr val="FF0000"/>
                </a:solidFill>
                <a:effectLst>
                  <a:outerShdw blurRad="38100" dist="38100" dir="2700000" algn="tl">
                    <a:srgbClr val="000000">
                      <a:alpha val="43137"/>
                    </a:srgbClr>
                  </a:outerShdw>
                </a:effectLst>
              </a:rPr>
              <a:t>エ</a:t>
            </a:r>
            <a:r>
              <a:rPr lang="ja-JP" altLang="en-US" sz="2400" dirty="0">
                <a:solidFill>
                  <a:srgbClr val="000000"/>
                </a:solidFill>
              </a:rPr>
              <a:t>→</a:t>
            </a:r>
            <a:r>
              <a:rPr lang="ja-JP" altLang="en-US" sz="2400" b="1" dirty="0">
                <a:solidFill>
                  <a:srgbClr val="FF0000"/>
                </a:solidFill>
                <a:effectLst>
                  <a:outerShdw blurRad="38100" dist="38100" dir="2700000" algn="tl">
                    <a:srgbClr val="000000">
                      <a:alpha val="43137"/>
                    </a:srgbClr>
                  </a:outerShdw>
                </a:effectLst>
              </a:rPr>
              <a:t>ア</a:t>
            </a:r>
            <a:endParaRPr lang="en-US" altLang="ja-JP" sz="1400" dirty="0"/>
          </a:p>
          <a:p>
            <a:r>
              <a:rPr kumimoji="1" lang="ja-JP" altLang="en-US" sz="2400" dirty="0" smtClean="0"/>
              <a:t>　→</a:t>
            </a:r>
            <a:r>
              <a:rPr kumimoji="1" lang="ja-JP" altLang="en-US" sz="2400" b="1" dirty="0" smtClean="0">
                <a:solidFill>
                  <a:srgbClr val="FF0000"/>
                </a:solidFill>
                <a:effectLst>
                  <a:outerShdw blurRad="38100" dist="38100" dir="2700000" algn="tl">
                    <a:srgbClr val="000000">
                      <a:alpha val="43137"/>
                    </a:srgbClr>
                  </a:outerShdw>
                </a:effectLst>
              </a:rPr>
              <a:t>エ</a:t>
            </a:r>
            <a:endParaRPr kumimoji="1" lang="en-US" altLang="ja-JP" sz="2400" b="1" dirty="0" smtClean="0">
              <a:solidFill>
                <a:srgbClr val="FF0000"/>
              </a:solidFill>
              <a:effectLst>
                <a:outerShdw blurRad="38100" dist="38100" dir="2700000" algn="tl">
                  <a:srgbClr val="000000">
                    <a:alpha val="43137"/>
                  </a:srgbClr>
                </a:outerShdw>
              </a:effectLst>
            </a:endParaRPr>
          </a:p>
          <a:p>
            <a:r>
              <a:rPr lang="ja-JP" altLang="en-US" sz="1400" dirty="0" smtClean="0">
                <a:solidFill>
                  <a:schemeClr val="tx1"/>
                </a:solidFill>
              </a:rPr>
              <a:t>　　</a:t>
            </a:r>
            <a:r>
              <a:rPr lang="en-US" altLang="ja-JP" sz="1400" dirty="0" smtClean="0">
                <a:solidFill>
                  <a:schemeClr val="tx1"/>
                </a:solidFill>
              </a:rPr>
              <a:t>【</a:t>
            </a:r>
            <a:r>
              <a:rPr lang="ja-JP" altLang="en-US" sz="1400" dirty="0" smtClean="0">
                <a:solidFill>
                  <a:srgbClr val="000000"/>
                </a:solidFill>
              </a:rPr>
              <a:t>施設長は</a:t>
            </a:r>
            <a:r>
              <a:rPr lang="ja-JP" altLang="en-US" sz="1400" dirty="0">
                <a:solidFill>
                  <a:srgbClr val="000000"/>
                </a:solidFill>
              </a:rPr>
              <a:t>その状況報告を受けて、市町村（虐待防止センター）に</a:t>
            </a:r>
            <a:r>
              <a:rPr lang="ja-JP" altLang="en-US" sz="1400" dirty="0">
                <a:solidFill>
                  <a:srgbClr val="FF0000"/>
                </a:solidFill>
              </a:rPr>
              <a:t>通報する義務</a:t>
            </a:r>
            <a:r>
              <a:rPr lang="ja-JP" altLang="en-US" sz="1400" dirty="0">
                <a:solidFill>
                  <a:srgbClr val="000000"/>
                </a:solidFill>
              </a:rPr>
              <a:t>が</a:t>
            </a:r>
            <a:r>
              <a:rPr lang="ja-JP" altLang="en-US" sz="1400" dirty="0" smtClean="0">
                <a:solidFill>
                  <a:srgbClr val="000000"/>
                </a:solidFill>
              </a:rPr>
              <a:t>発生</a:t>
            </a:r>
            <a:r>
              <a:rPr lang="en-US" altLang="ja-JP" sz="1400" dirty="0"/>
              <a:t>】</a:t>
            </a:r>
            <a:endParaRPr kumimoji="1" lang="en-US" altLang="ja-JP" sz="1400" b="1" dirty="0" smtClean="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47139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fade">
                                      <p:cBhvr>
                                        <p:cTn id="18" dur="500"/>
                                        <p:tgtEl>
                                          <p:spTgt spid="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Effect transition="in" filter="fade">
                                      <p:cBhvr>
                                        <p:cTn id="28" dur="500"/>
                                        <p:tgtEl>
                                          <p:spTgt spid="7">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500"/>
                                        <p:tgtEl>
                                          <p:spTgt spid="7">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
                                            <p:txEl>
                                              <p:pRg st="5" end="5"/>
                                            </p:txEl>
                                          </p:spTgt>
                                        </p:tgtEl>
                                        <p:attrNameLst>
                                          <p:attrName>style.visibility</p:attrName>
                                        </p:attrNameLst>
                                      </p:cBhvr>
                                      <p:to>
                                        <p:strVal val="visible"/>
                                      </p:to>
                                    </p:set>
                                    <p:animEffect transition="in" filter="fade">
                                      <p:cBhvr>
                                        <p:cTn id="36"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16875" y="1011789"/>
            <a:ext cx="9118039" cy="2578433"/>
          </a:xfrm>
        </p:spPr>
        <p:txBody>
          <a:bodyPr/>
          <a:lstStyle/>
          <a:p>
            <a:pPr>
              <a:buClr>
                <a:srgbClr val="FF0000"/>
              </a:buClr>
              <a:buFont typeface="Wingdings" panose="05000000000000000000" pitchFamily="2" charset="2"/>
              <a:buChar char="Ø"/>
            </a:pPr>
            <a:r>
              <a:rPr kumimoji="1" lang="ja-JP" altLang="en-US" sz="2000" dirty="0" smtClean="0"/>
              <a:t>施設職員も施設内で起きた障害者虐待を見たときは、速やかに市町村（虐待防止センター）に通報すること→</a:t>
            </a:r>
            <a:r>
              <a:rPr kumimoji="1" lang="ja-JP" altLang="en-US" sz="2000" b="1" dirty="0" smtClean="0"/>
              <a:t>通報義務が法第</a:t>
            </a:r>
            <a:r>
              <a:rPr kumimoji="1" lang="en-US" altLang="ja-JP" sz="2000" b="1" dirty="0" smtClean="0"/>
              <a:t>16</a:t>
            </a:r>
            <a:r>
              <a:rPr kumimoji="1" lang="ja-JP" altLang="en-US" sz="2000" b="1" dirty="0" smtClean="0"/>
              <a:t>条により規定</a:t>
            </a:r>
            <a:r>
              <a:rPr kumimoji="1" lang="ja-JP" altLang="en-US" sz="2000" dirty="0" smtClean="0"/>
              <a:t>されています。</a:t>
            </a:r>
            <a:endParaRPr kumimoji="1" lang="en-US" altLang="ja-JP" sz="2000" dirty="0" smtClean="0"/>
          </a:p>
          <a:p>
            <a:pPr>
              <a:buClr>
                <a:srgbClr val="FF0000"/>
              </a:buClr>
              <a:buFont typeface="Wingdings" panose="05000000000000000000" pitchFamily="2" charset="2"/>
              <a:buChar char="Ø"/>
            </a:pPr>
            <a:r>
              <a:rPr kumimoji="1" lang="ja-JP" altLang="en-US" sz="2000" dirty="0" smtClean="0"/>
              <a:t>ただし、緊急性のあるときは、</a:t>
            </a:r>
            <a:r>
              <a:rPr kumimoji="1" lang="ja-JP" altLang="en-US" sz="2000" b="1" dirty="0" smtClean="0"/>
              <a:t>応急手当が先</a:t>
            </a:r>
            <a:r>
              <a:rPr kumimoji="1" lang="ja-JP" altLang="en-US" sz="2000" dirty="0" smtClean="0"/>
              <a:t>。</a:t>
            </a:r>
            <a:endParaRPr kumimoji="1" lang="en-US" altLang="ja-JP" sz="2000" dirty="0" smtClean="0"/>
          </a:p>
          <a:p>
            <a:pPr>
              <a:buClr>
                <a:srgbClr val="FF0000"/>
              </a:buClr>
              <a:buFont typeface="Wingdings" panose="05000000000000000000" pitchFamily="2" charset="2"/>
              <a:buChar char="Ø"/>
            </a:pPr>
            <a:r>
              <a:rPr kumimoji="1" lang="ja-JP" altLang="en-US" sz="2000" dirty="0" smtClean="0"/>
              <a:t>法第１６条を（</a:t>
            </a:r>
            <a:r>
              <a:rPr lang="ja-JP" altLang="en-US" sz="2000" dirty="0" smtClean="0"/>
              <a:t>通報義務）を意識しつつ、</a:t>
            </a:r>
            <a:r>
              <a:rPr kumimoji="1" lang="ja-JP" altLang="en-US" sz="2000" dirty="0" smtClean="0"/>
              <a:t>虐待防止委員会などにより対応方法が事前に決まっているとき（厚生労働省マニュアルに基づいた</a:t>
            </a:r>
            <a:r>
              <a:rPr kumimoji="1" lang="ja-JP" altLang="en-US" sz="2000" b="1" u="sng" dirty="0" smtClean="0"/>
              <a:t>施設内対応マニュアル</a:t>
            </a:r>
            <a:r>
              <a:rPr kumimoji="1" lang="ja-JP" altLang="en-US" sz="2000" dirty="0" smtClean="0"/>
              <a:t>を整備するなど）はそれに従う。しかし、施設内で対応したとしても通報義務は発生するので、施設長等が速やかに市町村（虐待防止センター）に通報する義務がある。</a:t>
            </a:r>
            <a:endParaRPr kumimoji="1" lang="ja-JP" altLang="en-US" sz="2000" dirty="0"/>
          </a:p>
        </p:txBody>
      </p:sp>
      <p:sp>
        <p:nvSpPr>
          <p:cNvPr id="4" name="スライド番号プレースホルダー 3"/>
          <p:cNvSpPr>
            <a:spLocks noGrp="1"/>
          </p:cNvSpPr>
          <p:nvPr>
            <p:ph type="sldNum" sz="quarter" idx="12"/>
          </p:nvPr>
        </p:nvSpPr>
        <p:spPr/>
        <p:txBody>
          <a:bodyPr/>
          <a:lstStyle/>
          <a:p>
            <a:pPr>
              <a:defRPr/>
            </a:pPr>
            <a:fld id="{B2F76CE4-BFF5-4B93-892F-4E82DBAC2FDB}" type="slidenum">
              <a:rPr lang="en-US" altLang="ja-JP" smtClean="0"/>
              <a:pPr>
                <a:defRPr/>
              </a:pPr>
              <a:t>11</a:t>
            </a:fld>
            <a:endParaRPr lang="en-US" altLang="ja-JP"/>
          </a:p>
        </p:txBody>
      </p:sp>
      <p:sp>
        <p:nvSpPr>
          <p:cNvPr id="8" name="テキスト ボックス 7"/>
          <p:cNvSpPr txBox="1"/>
          <p:nvPr/>
        </p:nvSpPr>
        <p:spPr>
          <a:xfrm>
            <a:off x="416875" y="124491"/>
            <a:ext cx="9118039"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ja-JP" altLang="en-US" sz="2400" dirty="0" smtClean="0"/>
              <a:t>「虐待</a:t>
            </a:r>
            <a:r>
              <a:rPr lang="ja-JP" altLang="en-US" sz="2400" dirty="0"/>
              <a:t>が発生したときの対応方法と通報義務の</a:t>
            </a:r>
            <a:r>
              <a:rPr lang="ja-JP" altLang="en-US" sz="2400" dirty="0" smtClean="0"/>
              <a:t>徹底」</a:t>
            </a:r>
            <a:endParaRPr lang="en-US" altLang="ja-JP" sz="2400" dirty="0" smtClean="0"/>
          </a:p>
          <a:p>
            <a:pPr algn="ctr"/>
            <a:r>
              <a:rPr lang="ja-JP" altLang="en-US" sz="2400" b="1" dirty="0" smtClean="0">
                <a:solidFill>
                  <a:srgbClr val="FF0000"/>
                </a:solidFill>
                <a:effectLst>
                  <a:outerShdw blurRad="38100" dist="38100" dir="2700000" algn="tl">
                    <a:srgbClr val="000000">
                      <a:alpha val="43137"/>
                    </a:srgbClr>
                  </a:outerShdw>
                </a:effectLst>
              </a:rPr>
              <a:t>伝えるべきこと</a:t>
            </a:r>
            <a:endParaRPr lang="ja-JP" altLang="en-US" sz="2400" b="1" dirty="0">
              <a:solidFill>
                <a:srgbClr val="FF0000"/>
              </a:solidFill>
              <a:effectLst>
                <a:outerShdw blurRad="38100" dist="38100" dir="2700000" algn="tl">
                  <a:srgbClr val="000000">
                    <a:alpha val="43137"/>
                  </a:srgbClr>
                </a:outerShdw>
              </a:effectLst>
            </a:endParaRPr>
          </a:p>
        </p:txBody>
      </p:sp>
      <p:sp>
        <p:nvSpPr>
          <p:cNvPr id="9" name="四角形吹き出し 8"/>
          <p:cNvSpPr/>
          <p:nvPr/>
        </p:nvSpPr>
        <p:spPr>
          <a:xfrm>
            <a:off x="1495314" y="3722146"/>
            <a:ext cx="8039600" cy="637664"/>
          </a:xfrm>
          <a:prstGeom prst="wedgeRectCallout">
            <a:avLst>
              <a:gd name="adj1" fmla="val 3085"/>
              <a:gd name="adj2" fmla="val -96867"/>
            </a:avLst>
          </a:prstGeom>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　施設内対応マニュアルはありますが、それに従って施設長に連絡しても何も動いてくれません。それでもマニュアルに従わなければなりませんか？</a:t>
            </a:r>
            <a:endParaRPr kumimoji="1" lang="ja-JP" altLang="en-US" dirty="0"/>
          </a:p>
        </p:txBody>
      </p:sp>
      <p:sp>
        <p:nvSpPr>
          <p:cNvPr id="10" name="四角形吹き出し 9"/>
          <p:cNvSpPr/>
          <p:nvPr/>
        </p:nvSpPr>
        <p:spPr>
          <a:xfrm>
            <a:off x="129092" y="4647303"/>
            <a:ext cx="8918090" cy="1775013"/>
          </a:xfrm>
          <a:prstGeom prst="wedgeRectCallout">
            <a:avLst>
              <a:gd name="adj1" fmla="val -7648"/>
              <a:gd name="adj2" fmla="val -65932"/>
            </a:avLst>
          </a:prstGeom>
          <a:solidFill>
            <a:srgbClr val="FFCCCC"/>
          </a:solidFill>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　虐待（「疑い」ふくむ）が発生しているにもかかわらず、「適切な対応がなされない」と感じたときは、施設内対応マニュアルにかかわらず、速やかに市町村（虐待防止センター）に通報してください。</a:t>
            </a:r>
            <a:endParaRPr kumimoji="1" lang="en-US" altLang="ja-JP" dirty="0" smtClean="0"/>
          </a:p>
          <a:p>
            <a:r>
              <a:rPr kumimoji="1" lang="ja-JP" altLang="en-US" dirty="0" smtClean="0"/>
              <a:t>　通報をしたことを理由に、解雇その他の</a:t>
            </a:r>
            <a:r>
              <a:rPr kumimoji="1" lang="ja-JP" altLang="en-US" b="1" dirty="0" smtClean="0">
                <a:solidFill>
                  <a:srgbClr val="FF0000"/>
                </a:solidFill>
              </a:rPr>
              <a:t>不利益な取扱いを受けません</a:t>
            </a:r>
            <a:r>
              <a:rPr kumimoji="1" lang="ja-JP" altLang="en-US" dirty="0" smtClean="0"/>
              <a:t>（法第</a:t>
            </a:r>
            <a:r>
              <a:rPr kumimoji="1" lang="en-US" altLang="ja-JP" dirty="0" smtClean="0"/>
              <a:t>16</a:t>
            </a:r>
            <a:r>
              <a:rPr kumimoji="1" lang="ja-JP" altLang="en-US" dirty="0" smtClean="0"/>
              <a:t>条第</a:t>
            </a:r>
            <a:r>
              <a:rPr kumimoji="1" lang="en-US" altLang="ja-JP" dirty="0" smtClean="0"/>
              <a:t>4</a:t>
            </a:r>
            <a:r>
              <a:rPr kumimoji="1" lang="ja-JP" altLang="en-US" dirty="0" smtClean="0"/>
              <a:t>項）。</a:t>
            </a:r>
            <a:endParaRPr kumimoji="1" lang="en-US" altLang="ja-JP" dirty="0" smtClean="0"/>
          </a:p>
          <a:p>
            <a:r>
              <a:rPr kumimoji="1" lang="ja-JP" altLang="en-US" dirty="0" smtClean="0"/>
              <a:t>　また、刑法の秘密漏示罪その他の守秘義務に関する法律の規定は、これらの通報を妨げるものと解釈してはなりません（法第</a:t>
            </a:r>
            <a:r>
              <a:rPr kumimoji="1" lang="en-US" altLang="ja-JP" dirty="0" smtClean="0"/>
              <a:t>16</a:t>
            </a:r>
            <a:r>
              <a:rPr kumimoji="1" lang="ja-JP" altLang="en-US" dirty="0" smtClean="0"/>
              <a:t>条第</a:t>
            </a:r>
            <a:r>
              <a:rPr kumimoji="1" lang="en-US" altLang="ja-JP" dirty="0" smtClean="0"/>
              <a:t>3</a:t>
            </a:r>
            <a:r>
              <a:rPr kumimoji="1" lang="ja-JP" altLang="en-US" dirty="0" smtClean="0"/>
              <a:t>項）。</a:t>
            </a:r>
            <a:endParaRPr kumimoji="1" lang="en-US" altLang="ja-JP" dirty="0" smtClean="0"/>
          </a:p>
          <a:p>
            <a:endParaRPr kumimoji="1" lang="en-US" altLang="ja-JP" dirty="0" smtClean="0"/>
          </a:p>
          <a:p>
            <a:endParaRPr kumimoji="1" lang="ja-JP" altLang="en-US" dirty="0"/>
          </a:p>
        </p:txBody>
      </p:sp>
    </p:spTree>
    <p:extLst>
      <p:ext uri="{BB962C8B-B14F-4D97-AF65-F5344CB8AC3E}">
        <p14:creationId xmlns:p14="http://schemas.microsoft.com/office/powerpoint/2010/main" val="400813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角丸四角形 18"/>
          <p:cNvSpPr/>
          <p:nvPr/>
        </p:nvSpPr>
        <p:spPr>
          <a:xfrm>
            <a:off x="1064568" y="116632"/>
            <a:ext cx="7272808" cy="489654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a:solidFill>
                <a:prstClr val="black"/>
              </a:solidFill>
            </a:endParaRPr>
          </a:p>
        </p:txBody>
      </p:sp>
      <p:sp>
        <p:nvSpPr>
          <p:cNvPr id="4" name="角丸四角形 3"/>
          <p:cNvSpPr/>
          <p:nvPr/>
        </p:nvSpPr>
        <p:spPr>
          <a:xfrm>
            <a:off x="2576738" y="5517232"/>
            <a:ext cx="4824536" cy="84052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b="1" dirty="0" smtClean="0">
                <a:solidFill>
                  <a:srgbClr val="FF0000"/>
                </a:solidFill>
                <a:effectLst>
                  <a:outerShdw blurRad="38100" dist="38100" dir="2700000" algn="tl">
                    <a:srgbClr val="000000">
                      <a:alpha val="43137"/>
                    </a:srgbClr>
                  </a:outerShdw>
                </a:effectLst>
              </a:rPr>
              <a:t>市町村（障害者</a:t>
            </a:r>
            <a:r>
              <a:rPr lang="ja-JP" altLang="en-US" sz="2400" b="1" dirty="0">
                <a:solidFill>
                  <a:srgbClr val="FF0000"/>
                </a:solidFill>
                <a:effectLst>
                  <a:outerShdw blurRad="38100" dist="38100" dir="2700000" algn="tl">
                    <a:srgbClr val="000000">
                      <a:alpha val="43137"/>
                    </a:srgbClr>
                  </a:outerShdw>
                </a:effectLst>
              </a:rPr>
              <a:t>虐待防止</a:t>
            </a:r>
            <a:r>
              <a:rPr lang="ja-JP" altLang="en-US" sz="2400" b="1" dirty="0" smtClean="0">
                <a:solidFill>
                  <a:srgbClr val="FF0000"/>
                </a:solidFill>
                <a:effectLst>
                  <a:outerShdw blurRad="38100" dist="38100" dir="2700000" algn="tl">
                    <a:srgbClr val="000000">
                      <a:alpha val="43137"/>
                    </a:srgbClr>
                  </a:outerShdw>
                </a:effectLst>
              </a:rPr>
              <a:t>センター）</a:t>
            </a:r>
            <a:endParaRPr lang="ja-JP" altLang="en-US" sz="2400" b="1" dirty="0">
              <a:solidFill>
                <a:srgbClr val="FF0000"/>
              </a:solidFill>
              <a:effectLst>
                <a:outerShdw blurRad="38100" dist="38100" dir="2700000" algn="tl">
                  <a:srgbClr val="000000">
                    <a:alpha val="43137"/>
                  </a:srgbClr>
                </a:outerShdw>
              </a:effectLst>
            </a:endParaRPr>
          </a:p>
        </p:txBody>
      </p:sp>
      <p:sp>
        <p:nvSpPr>
          <p:cNvPr id="6" name="下矢印 5"/>
          <p:cNvSpPr/>
          <p:nvPr/>
        </p:nvSpPr>
        <p:spPr>
          <a:xfrm>
            <a:off x="2432720" y="4149080"/>
            <a:ext cx="484632" cy="1368152"/>
          </a:xfrm>
          <a:prstGeom prst="downArrow">
            <a:avLst/>
          </a:prstGeom>
          <a:scene3d>
            <a:camera prst="orthographicFront">
              <a:rot lat="0" lon="0" rev="1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7" name="テキスト ボックス 6"/>
          <p:cNvSpPr txBox="1"/>
          <p:nvPr/>
        </p:nvSpPr>
        <p:spPr>
          <a:xfrm>
            <a:off x="1856662" y="4221088"/>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8" name="右矢印 7"/>
          <p:cNvSpPr/>
          <p:nvPr/>
        </p:nvSpPr>
        <p:spPr>
          <a:xfrm>
            <a:off x="3296822" y="2348935"/>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3296817" y="2857416"/>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12" name="右矢印 11"/>
          <p:cNvSpPr/>
          <p:nvPr/>
        </p:nvSpPr>
        <p:spPr>
          <a:xfrm>
            <a:off x="5817098" y="2416463"/>
            <a:ext cx="720080"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a:solidFill>
                <a:prstClr val="white"/>
              </a:solidFill>
            </a:endParaRPr>
          </a:p>
        </p:txBody>
      </p:sp>
      <p:sp>
        <p:nvSpPr>
          <p:cNvPr id="14" name="テキスト ボックス 13"/>
          <p:cNvSpPr txBox="1"/>
          <p:nvPr/>
        </p:nvSpPr>
        <p:spPr>
          <a:xfrm>
            <a:off x="5817104" y="2924944"/>
            <a:ext cx="646331"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15" name="下矢印 14"/>
          <p:cNvSpPr/>
          <p:nvPr/>
        </p:nvSpPr>
        <p:spPr>
          <a:xfrm>
            <a:off x="4520952" y="4149080"/>
            <a:ext cx="484632" cy="1296682"/>
          </a:xfrm>
          <a:prstGeom prst="downArrow">
            <a:avLst/>
          </a:prstGeom>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16" name="下矢印 15"/>
          <p:cNvSpPr/>
          <p:nvPr/>
        </p:nvSpPr>
        <p:spPr>
          <a:xfrm>
            <a:off x="6393160" y="4221088"/>
            <a:ext cx="484632" cy="1368690"/>
          </a:xfrm>
          <a:prstGeom prst="downArrow">
            <a:avLst/>
          </a:prstGeom>
          <a:scene3d>
            <a:camera prst="orthographicFront">
              <a:rot lat="0" lon="0" rev="19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solidFill>
                <a:prstClr val="white"/>
              </a:solidFill>
            </a:endParaRPr>
          </a:p>
        </p:txBody>
      </p:sp>
      <p:sp>
        <p:nvSpPr>
          <p:cNvPr id="17" name="テキスト ボックス 16"/>
          <p:cNvSpPr txBox="1"/>
          <p:nvPr/>
        </p:nvSpPr>
        <p:spPr>
          <a:xfrm>
            <a:off x="4203303" y="4077072"/>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18" name="テキスト ボックス 17"/>
          <p:cNvSpPr txBox="1"/>
          <p:nvPr/>
        </p:nvSpPr>
        <p:spPr>
          <a:xfrm>
            <a:off x="6969226" y="4293096"/>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20" name="テキスト ボックス 19"/>
          <p:cNvSpPr txBox="1"/>
          <p:nvPr/>
        </p:nvSpPr>
        <p:spPr>
          <a:xfrm>
            <a:off x="4160912" y="260648"/>
            <a:ext cx="1159292" cy="523220"/>
          </a:xfrm>
          <a:prstGeom prst="rect">
            <a:avLst/>
          </a:prstGeom>
          <a:noFill/>
        </p:spPr>
        <p:txBody>
          <a:bodyPr wrap="none" rtlCol="0">
            <a:spAutoFit/>
          </a:bodyPr>
          <a:lstStyle/>
          <a:p>
            <a:r>
              <a:rPr lang="ja-JP" altLang="en-US" sz="2800" dirty="0">
                <a:solidFill>
                  <a:prstClr val="black"/>
                </a:solidFill>
              </a:rPr>
              <a:t>Ａ施設</a:t>
            </a:r>
          </a:p>
        </p:txBody>
      </p:sp>
      <p:pic>
        <p:nvPicPr>
          <p:cNvPr id="21" name="図 20" descr="妹不安.png"/>
          <p:cNvPicPr>
            <a:picLocks noChangeAspect="1"/>
          </p:cNvPicPr>
          <p:nvPr/>
        </p:nvPicPr>
        <p:blipFill>
          <a:blip r:embed="rId3" cstate="print"/>
          <a:stretch>
            <a:fillRect/>
          </a:stretch>
        </p:blipFill>
        <p:spPr>
          <a:xfrm>
            <a:off x="1568624" y="2060848"/>
            <a:ext cx="1200146" cy="1890704"/>
          </a:xfrm>
          <a:prstGeom prst="rect">
            <a:avLst/>
          </a:prstGeom>
          <a:scene3d>
            <a:camera prst="orthographicFront">
              <a:rot lat="0" lon="10800000" rev="0"/>
            </a:camera>
            <a:lightRig rig="threePt" dir="t"/>
          </a:scene3d>
        </p:spPr>
      </p:pic>
      <p:sp>
        <p:nvSpPr>
          <p:cNvPr id="22" name="テキスト ボックス 21"/>
          <p:cNvSpPr txBox="1"/>
          <p:nvPr/>
        </p:nvSpPr>
        <p:spPr>
          <a:xfrm>
            <a:off x="1280594" y="980728"/>
            <a:ext cx="1800200" cy="923330"/>
          </a:xfrm>
          <a:prstGeom prst="rect">
            <a:avLst/>
          </a:prstGeom>
          <a:noFill/>
        </p:spPr>
        <p:txBody>
          <a:bodyPr wrap="square" rtlCol="0">
            <a:spAutoFit/>
          </a:bodyPr>
          <a:lstStyle/>
          <a:p>
            <a:r>
              <a:rPr lang="ja-JP" altLang="en-US" b="1" dirty="0" smtClean="0">
                <a:solidFill>
                  <a:prstClr val="black"/>
                </a:solidFill>
              </a:rPr>
              <a:t>虐待を受けたと思われる障害者を発見した人</a:t>
            </a:r>
            <a:endParaRPr lang="ja-JP" altLang="en-US" dirty="0">
              <a:solidFill>
                <a:prstClr val="black"/>
              </a:solidFill>
            </a:endParaRPr>
          </a:p>
        </p:txBody>
      </p:sp>
      <p:pic>
        <p:nvPicPr>
          <p:cNvPr id="25" name="図 24" descr="困った男性透明.png"/>
          <p:cNvPicPr>
            <a:picLocks noChangeAspect="1"/>
          </p:cNvPicPr>
          <p:nvPr/>
        </p:nvPicPr>
        <p:blipFill>
          <a:blip r:embed="rId4" cstate="print"/>
          <a:srcRect b="37643"/>
          <a:stretch>
            <a:fillRect/>
          </a:stretch>
        </p:blipFill>
        <p:spPr>
          <a:xfrm>
            <a:off x="4304928" y="2132911"/>
            <a:ext cx="1008382" cy="1881843"/>
          </a:xfrm>
          <a:prstGeom prst="rect">
            <a:avLst/>
          </a:prstGeom>
        </p:spPr>
      </p:pic>
      <p:sp>
        <p:nvSpPr>
          <p:cNvPr id="26" name="テキスト ボックス 25"/>
          <p:cNvSpPr txBox="1"/>
          <p:nvPr/>
        </p:nvSpPr>
        <p:spPr>
          <a:xfrm>
            <a:off x="3512840" y="1124744"/>
            <a:ext cx="2597055" cy="646331"/>
          </a:xfrm>
          <a:prstGeom prst="rect">
            <a:avLst/>
          </a:prstGeom>
          <a:noFill/>
        </p:spPr>
        <p:txBody>
          <a:bodyPr wrap="square" rtlCol="0">
            <a:spAutoFit/>
          </a:bodyPr>
          <a:lstStyle/>
          <a:p>
            <a:pPr algn="ctr"/>
            <a:r>
              <a:rPr lang="ja-JP" altLang="en-US" b="1" dirty="0" smtClean="0">
                <a:solidFill>
                  <a:prstClr val="black"/>
                </a:solidFill>
              </a:rPr>
              <a:t>虐待防止マネージャー</a:t>
            </a:r>
            <a:endParaRPr lang="en-US" altLang="ja-JP" b="1" dirty="0" smtClean="0">
              <a:solidFill>
                <a:prstClr val="black"/>
              </a:solidFill>
            </a:endParaRPr>
          </a:p>
          <a:p>
            <a:pPr algn="ctr"/>
            <a:r>
              <a:rPr lang="ja-JP" altLang="en-US" b="1" dirty="0" smtClean="0">
                <a:solidFill>
                  <a:prstClr val="black"/>
                </a:solidFill>
              </a:rPr>
              <a:t>（サービス管理責任者）</a:t>
            </a:r>
            <a:endParaRPr lang="ja-JP" altLang="en-US" b="1" dirty="0">
              <a:solidFill>
                <a:prstClr val="black"/>
              </a:solidFill>
            </a:endParaRPr>
          </a:p>
        </p:txBody>
      </p:sp>
      <p:pic>
        <p:nvPicPr>
          <p:cNvPr id="27" name="図 26" descr="困った男性左.png"/>
          <p:cNvPicPr>
            <a:picLocks noChangeAspect="1"/>
          </p:cNvPicPr>
          <p:nvPr/>
        </p:nvPicPr>
        <p:blipFill>
          <a:blip r:embed="rId5" cstate="print"/>
          <a:srcRect b="36565"/>
          <a:stretch>
            <a:fillRect/>
          </a:stretch>
        </p:blipFill>
        <p:spPr>
          <a:xfrm>
            <a:off x="6681194" y="1916832"/>
            <a:ext cx="936104" cy="2165066"/>
          </a:xfrm>
          <a:prstGeom prst="rect">
            <a:avLst/>
          </a:prstGeom>
        </p:spPr>
      </p:pic>
      <p:sp>
        <p:nvSpPr>
          <p:cNvPr id="28" name="テキスト ボックス 27"/>
          <p:cNvSpPr txBox="1"/>
          <p:nvPr/>
        </p:nvSpPr>
        <p:spPr>
          <a:xfrm>
            <a:off x="6776953" y="1124744"/>
            <a:ext cx="881973" cy="646331"/>
          </a:xfrm>
          <a:prstGeom prst="rect">
            <a:avLst/>
          </a:prstGeom>
          <a:noFill/>
        </p:spPr>
        <p:txBody>
          <a:bodyPr wrap="none" rtlCol="0">
            <a:spAutoFit/>
          </a:bodyPr>
          <a:lstStyle/>
          <a:p>
            <a:pPr algn="ctr"/>
            <a:r>
              <a:rPr lang="ja-JP" altLang="en-US" b="1" dirty="0" smtClean="0">
                <a:solidFill>
                  <a:prstClr val="black"/>
                </a:solidFill>
              </a:rPr>
              <a:t>施設長</a:t>
            </a:r>
            <a:endParaRPr lang="en-US" altLang="ja-JP" b="1" dirty="0" smtClean="0">
              <a:solidFill>
                <a:prstClr val="black"/>
              </a:solidFill>
            </a:endParaRPr>
          </a:p>
          <a:p>
            <a:pPr algn="ctr"/>
            <a:r>
              <a:rPr lang="ja-JP" altLang="en-US" b="1" dirty="0" smtClean="0">
                <a:solidFill>
                  <a:prstClr val="black"/>
                </a:solidFill>
              </a:rPr>
              <a:t>管理者</a:t>
            </a:r>
            <a:endParaRPr lang="ja-JP" altLang="en-US" b="1" dirty="0">
              <a:solidFill>
                <a:prstClr val="black"/>
              </a:solidFill>
            </a:endParaRPr>
          </a:p>
        </p:txBody>
      </p:sp>
      <p:sp>
        <p:nvSpPr>
          <p:cNvPr id="23" name="Rectangle 3"/>
          <p:cNvSpPr txBox="1">
            <a:spLocks noChangeArrowheads="1"/>
          </p:cNvSpPr>
          <p:nvPr/>
        </p:nvSpPr>
        <p:spPr>
          <a:xfrm>
            <a:off x="478792" y="6496255"/>
            <a:ext cx="8568952" cy="288032"/>
          </a:xfrm>
          <a:prstGeom prst="rect">
            <a:avLst/>
          </a:prstGeom>
          <a:ln>
            <a:solidFill>
              <a:srgbClr val="FF0000"/>
            </a:solidFill>
          </a:ln>
        </p:spPr>
        <p:txBody>
          <a:bodyPr vert="horz" lIns="91440" tIns="45720" rIns="91440" bIns="45720" rtlCol="0" anchor="ctr" anchorCtr="0">
            <a:noAutofit/>
          </a:bodyPr>
          <a:lstStyle/>
          <a:p>
            <a:pPr marR="0" lvl="0" algn="l" defTabSz="914400" rtl="0" eaLnBrk="1" fontAlgn="auto" latinLnBrk="0" hangingPunct="1">
              <a:lnSpc>
                <a:spcPct val="80000"/>
              </a:lnSpc>
              <a:spcBef>
                <a:spcPct val="20000"/>
              </a:spcBef>
              <a:spcAft>
                <a:spcPts val="0"/>
              </a:spcAft>
              <a:buClrTx/>
              <a:buSzTx/>
              <a:tabLst/>
              <a:defRPr/>
            </a:pPr>
            <a:r>
              <a:rPr kumimoji="1" lang="ja-JP" altLang="en-US" sz="1050" b="0" i="0" u="none" strike="noStrike" kern="1200" cap="none" spc="0" normalizeH="0" baseline="0" noProof="0" dirty="0" smtClean="0">
                <a:ln>
                  <a:noFill/>
                </a:ln>
                <a:solidFill>
                  <a:schemeClr val="tx1"/>
                </a:solidFill>
                <a:effectLst/>
                <a:uLnTx/>
                <a:uFillTx/>
              </a:rPr>
              <a:t>厚生労働省  </a:t>
            </a:r>
            <a:r>
              <a:rPr kumimoji="1" lang="ja-JP" altLang="ja-JP" sz="1050" b="0" i="0" u="none" strike="noStrike" kern="1200" cap="none" spc="0" normalizeH="0" baseline="0" noProof="0" dirty="0" smtClean="0">
                <a:ln>
                  <a:noFill/>
                </a:ln>
                <a:solidFill>
                  <a:schemeClr val="tx1"/>
                </a:solidFill>
                <a:effectLst/>
                <a:uLnTx/>
                <a:uFillTx/>
              </a:rPr>
              <a:t>社会・援護局障害保健福祉部</a:t>
            </a:r>
            <a:r>
              <a:rPr kumimoji="1" lang="en-US" altLang="ja-JP" sz="1050" b="0" i="0" u="none" strike="noStrike" kern="1200" cap="none" spc="0" normalizeH="0" baseline="0" noProof="0" dirty="0" smtClean="0">
                <a:ln>
                  <a:noFill/>
                </a:ln>
                <a:solidFill>
                  <a:schemeClr val="tx1"/>
                </a:solidFill>
                <a:effectLst/>
                <a:uLnTx/>
                <a:uFillTx/>
              </a:rPr>
              <a:t>  </a:t>
            </a:r>
            <a:r>
              <a:rPr kumimoji="1" lang="ja-JP" altLang="ja-JP" sz="1050" b="0" i="0" u="none" strike="noStrike" kern="1200" cap="none" spc="0" normalizeH="0" baseline="0" noProof="0" dirty="0" smtClean="0">
                <a:ln>
                  <a:noFill/>
                </a:ln>
                <a:solidFill>
                  <a:schemeClr val="tx1"/>
                </a:solidFill>
                <a:effectLst/>
                <a:uLnTx/>
                <a:uFillTx/>
              </a:rPr>
              <a:t>障害福祉課</a:t>
            </a:r>
            <a:r>
              <a:rPr lang="ja-JP" altLang="en-US" sz="1050" dirty="0" smtClean="0"/>
              <a:t>地域生活支援</a:t>
            </a:r>
            <a:r>
              <a:rPr lang="ja-JP" altLang="en-US" sz="1050" dirty="0"/>
              <a:t>推進室虐待防止</a:t>
            </a:r>
            <a:r>
              <a:rPr lang="ja-JP" altLang="en-US" sz="1050" dirty="0" smtClean="0"/>
              <a:t>専門官障害</a:t>
            </a:r>
            <a:r>
              <a:rPr lang="ja-JP" altLang="en-US" sz="1050" dirty="0"/>
              <a:t>福祉</a:t>
            </a:r>
            <a:r>
              <a:rPr lang="ja-JP" altLang="en-US" sz="1050" dirty="0" smtClean="0"/>
              <a:t>専門官曽根直樹氏資料より　（一部加筆）</a:t>
            </a:r>
            <a:endParaRPr lang="en-US" altLang="ja-JP" sz="1050" dirty="0" smtClean="0"/>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12</a:t>
            </a:fld>
            <a:endParaRPr lang="en-US" altLang="ja-JP"/>
          </a:p>
        </p:txBody>
      </p:sp>
    </p:spTree>
    <p:extLst>
      <p:ext uri="{BB962C8B-B14F-4D97-AF65-F5344CB8AC3E}">
        <p14:creationId xmlns:p14="http://schemas.microsoft.com/office/powerpoint/2010/main" val="9804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15"/>
                                        </p:tgtEl>
                                      </p:cBhvr>
                                    </p:animEffect>
                                    <p:set>
                                      <p:cBhvr>
                                        <p:cTn id="45" dur="1" fill="hold">
                                          <p:stCondLst>
                                            <p:cond delay="499"/>
                                          </p:stCondLst>
                                        </p:cTn>
                                        <p:tgtEl>
                                          <p:spTgt spid="15"/>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7"/>
                                        </p:tgtEl>
                                      </p:cBhvr>
                                    </p:animEffect>
                                    <p:set>
                                      <p:cBhvr>
                                        <p:cTn id="48" dur="1" fill="hold">
                                          <p:stCondLst>
                                            <p:cond delay="499"/>
                                          </p:stCondLst>
                                        </p:cTn>
                                        <p:tgtEl>
                                          <p:spTgt spid="17"/>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100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2" nodeType="click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grpId="2"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2"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par>
                                <p:cTn id="82" presetID="10" presetClass="entr" presetSubtype="0" fill="hold" grpId="2"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7" grpId="1"/>
      <p:bldP spid="7" grpId="2"/>
      <p:bldP spid="8" grpId="0" animBg="1"/>
      <p:bldP spid="11" grpId="0"/>
      <p:bldP spid="12" grpId="0" animBg="1"/>
      <p:bldP spid="14" grpId="0"/>
      <p:bldP spid="15" grpId="0" animBg="1"/>
      <p:bldP spid="15" grpId="1" animBg="1"/>
      <p:bldP spid="15" grpId="2" animBg="1"/>
      <p:bldP spid="16" grpId="0" animBg="1"/>
      <p:bldP spid="17" grpId="0"/>
      <p:bldP spid="17" grpId="1"/>
      <p:bldP spid="17" grpId="2"/>
      <p:bldP spid="18" grpId="0"/>
      <p:bldP spid="26"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674734" y="979136"/>
            <a:ext cx="9000675" cy="5517529"/>
          </a:xfrm>
          <a:prstGeom prst="roundRect">
            <a:avLst>
              <a:gd name="adj" fmla="val 14964"/>
            </a:avLst>
          </a:prstGeom>
          <a:solidFill>
            <a:schemeClr val="accent5">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100" name="テキスト ボックス 1"/>
          <p:cNvSpPr txBox="1">
            <a:spLocks noChangeArrowheads="1"/>
          </p:cNvSpPr>
          <p:nvPr/>
        </p:nvSpPr>
        <p:spPr bwMode="auto">
          <a:xfrm>
            <a:off x="940000" y="2371915"/>
            <a:ext cx="5525168" cy="461665"/>
          </a:xfrm>
          <a:prstGeom prst="rect">
            <a:avLst/>
          </a:prstGeom>
          <a:noFill/>
          <a:ln w="9525">
            <a:noFill/>
            <a:miter lim="800000"/>
            <a:headEnd/>
            <a:tailEnd/>
          </a:ln>
        </p:spPr>
        <p:txBody>
          <a:bodyPr wrap="square">
            <a:spAutoFit/>
          </a:bodyPr>
          <a:lstStyle/>
          <a:p>
            <a:r>
              <a:rPr lang="ja-JP" altLang="en-US" sz="2400" dirty="0" smtClean="0"/>
              <a:t>２）虐待の</a:t>
            </a:r>
            <a:r>
              <a:rPr lang="ja-JP" altLang="en-US" sz="2400" dirty="0"/>
              <a:t>疑いと</a:t>
            </a:r>
            <a:r>
              <a:rPr lang="ja-JP" altLang="en-US" sz="2400" dirty="0" smtClean="0"/>
              <a:t>緊急性について協議</a:t>
            </a:r>
            <a:endParaRPr lang="ja-JP" altLang="en-US" sz="2400" dirty="0">
              <a:solidFill>
                <a:srgbClr val="0000FF"/>
              </a:solidFill>
            </a:endParaRPr>
          </a:p>
        </p:txBody>
      </p:sp>
      <p:sp>
        <p:nvSpPr>
          <p:cNvPr id="4101" name="テキスト ボックス 6"/>
          <p:cNvSpPr txBox="1">
            <a:spLocks noChangeArrowheads="1"/>
          </p:cNvSpPr>
          <p:nvPr/>
        </p:nvSpPr>
        <p:spPr bwMode="auto">
          <a:xfrm>
            <a:off x="-15552" y="497776"/>
            <a:ext cx="1739156" cy="523220"/>
          </a:xfrm>
          <a:prstGeom prst="rect">
            <a:avLst/>
          </a:prstGeom>
          <a:noFill/>
          <a:ln w="9525">
            <a:noFill/>
            <a:miter lim="800000"/>
            <a:headEnd/>
            <a:tailEnd/>
          </a:ln>
        </p:spPr>
        <p:txBody>
          <a:bodyPr wrap="square">
            <a:spAutoFit/>
          </a:bodyPr>
          <a:lstStyle/>
          <a:p>
            <a:r>
              <a:rPr lang="ja-JP" altLang="en-US" sz="2800" dirty="0" smtClean="0"/>
              <a:t>初期段階</a:t>
            </a:r>
            <a:endParaRPr lang="ja-JP" altLang="en-US" sz="2800" dirty="0"/>
          </a:p>
        </p:txBody>
      </p:sp>
      <p:sp>
        <p:nvSpPr>
          <p:cNvPr id="4103" name="テキスト ボックス 1"/>
          <p:cNvSpPr txBox="1">
            <a:spLocks noChangeArrowheads="1"/>
          </p:cNvSpPr>
          <p:nvPr/>
        </p:nvSpPr>
        <p:spPr bwMode="auto">
          <a:xfrm>
            <a:off x="920553" y="3321452"/>
            <a:ext cx="8193088" cy="461665"/>
          </a:xfrm>
          <a:prstGeom prst="rect">
            <a:avLst/>
          </a:prstGeom>
          <a:noFill/>
          <a:ln w="9525">
            <a:noFill/>
            <a:miter lim="800000"/>
            <a:headEnd/>
            <a:tailEnd/>
          </a:ln>
        </p:spPr>
        <p:txBody>
          <a:bodyPr>
            <a:spAutoFit/>
          </a:bodyPr>
          <a:lstStyle/>
          <a:p>
            <a:r>
              <a:rPr lang="ja-JP" altLang="en-US" sz="2400" dirty="0" smtClean="0"/>
              <a:t>３）事実</a:t>
            </a:r>
            <a:r>
              <a:rPr lang="ja-JP" altLang="en-US" sz="2400" dirty="0"/>
              <a:t>確認の方法について</a:t>
            </a:r>
            <a:r>
              <a:rPr lang="ja-JP" altLang="en-US" sz="2400" dirty="0" smtClean="0"/>
              <a:t>協議　</a:t>
            </a:r>
            <a:endParaRPr lang="ja-JP" altLang="en-US" sz="2000" dirty="0">
              <a:solidFill>
                <a:srgbClr val="FF0000"/>
              </a:solidFill>
            </a:endParaRPr>
          </a:p>
        </p:txBody>
      </p:sp>
      <p:sp>
        <p:nvSpPr>
          <p:cNvPr id="4104" name="テキスト ボックス 1"/>
          <p:cNvSpPr txBox="1">
            <a:spLocks noChangeArrowheads="1"/>
          </p:cNvSpPr>
          <p:nvPr/>
        </p:nvSpPr>
        <p:spPr bwMode="auto">
          <a:xfrm>
            <a:off x="940000" y="4224368"/>
            <a:ext cx="3436937" cy="461963"/>
          </a:xfrm>
          <a:prstGeom prst="rect">
            <a:avLst/>
          </a:prstGeom>
          <a:noFill/>
          <a:ln w="9525">
            <a:noFill/>
            <a:miter lim="800000"/>
            <a:headEnd/>
            <a:tailEnd/>
          </a:ln>
        </p:spPr>
        <p:txBody>
          <a:bodyPr>
            <a:spAutoFit/>
          </a:bodyPr>
          <a:lstStyle/>
          <a:p>
            <a:r>
              <a:rPr lang="ja-JP" altLang="en-US" sz="2400" dirty="0" smtClean="0"/>
              <a:t>４）</a:t>
            </a:r>
            <a:r>
              <a:rPr lang="ja-JP" altLang="en-US" sz="2400" dirty="0"/>
              <a:t>事実</a:t>
            </a:r>
            <a:r>
              <a:rPr lang="ja-JP" altLang="en-US" sz="2400" dirty="0" smtClean="0"/>
              <a:t>確認　</a:t>
            </a:r>
            <a:endParaRPr lang="ja-JP" altLang="en-US" dirty="0"/>
          </a:p>
        </p:txBody>
      </p:sp>
      <p:sp>
        <p:nvSpPr>
          <p:cNvPr id="4105" name="テキスト ボックス 1"/>
          <p:cNvSpPr txBox="1">
            <a:spLocks noChangeArrowheads="1"/>
          </p:cNvSpPr>
          <p:nvPr/>
        </p:nvSpPr>
        <p:spPr bwMode="auto">
          <a:xfrm>
            <a:off x="992561" y="5960012"/>
            <a:ext cx="2739820" cy="461665"/>
          </a:xfrm>
          <a:prstGeom prst="rect">
            <a:avLst/>
          </a:prstGeom>
          <a:noFill/>
          <a:ln w="9525">
            <a:noFill/>
            <a:miter lim="800000"/>
            <a:headEnd/>
            <a:tailEnd/>
          </a:ln>
        </p:spPr>
        <p:txBody>
          <a:bodyPr wrap="square">
            <a:spAutoFit/>
          </a:bodyPr>
          <a:lstStyle/>
          <a:p>
            <a:r>
              <a:rPr lang="ja-JP" altLang="en-US" sz="2400" dirty="0"/>
              <a:t>５</a:t>
            </a:r>
            <a:r>
              <a:rPr lang="ja-JP" altLang="en-US" sz="2400" dirty="0" smtClean="0"/>
              <a:t>）虐待事実の確認</a:t>
            </a:r>
            <a:endParaRPr lang="ja-JP" altLang="en-US" sz="2000" dirty="0">
              <a:solidFill>
                <a:srgbClr val="FF0000"/>
              </a:solidFill>
            </a:endParaRPr>
          </a:p>
        </p:txBody>
      </p:sp>
      <p:sp>
        <p:nvSpPr>
          <p:cNvPr id="12" name="下矢印 11"/>
          <p:cNvSpPr/>
          <p:nvPr/>
        </p:nvSpPr>
        <p:spPr>
          <a:xfrm>
            <a:off x="1784649" y="2994474"/>
            <a:ext cx="287337" cy="28733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下矢印 13"/>
          <p:cNvSpPr/>
          <p:nvPr/>
        </p:nvSpPr>
        <p:spPr>
          <a:xfrm>
            <a:off x="1784649" y="3831887"/>
            <a:ext cx="287337" cy="28892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下矢印 14"/>
          <p:cNvSpPr/>
          <p:nvPr/>
        </p:nvSpPr>
        <p:spPr>
          <a:xfrm>
            <a:off x="1784648" y="4720332"/>
            <a:ext cx="287337" cy="28733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6" name="下矢印 15"/>
          <p:cNvSpPr/>
          <p:nvPr/>
        </p:nvSpPr>
        <p:spPr>
          <a:xfrm>
            <a:off x="306641" y="979136"/>
            <a:ext cx="398212" cy="5491204"/>
          </a:xfrm>
          <a:prstGeom prst="downArrow">
            <a:avLst>
              <a:gd name="adj1" fmla="val 50000"/>
              <a:gd name="adj2" fmla="val 9548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 name="スライド番号プレースホルダー 1"/>
          <p:cNvSpPr>
            <a:spLocks noGrp="1"/>
          </p:cNvSpPr>
          <p:nvPr>
            <p:ph type="sldNum" sz="quarter" idx="12"/>
          </p:nvPr>
        </p:nvSpPr>
        <p:spPr>
          <a:xfrm>
            <a:off x="7309374" y="6428797"/>
            <a:ext cx="2311400" cy="260224"/>
          </a:xfrm>
        </p:spPr>
        <p:txBody>
          <a:bodyPr/>
          <a:lstStyle/>
          <a:p>
            <a:pPr>
              <a:defRPr/>
            </a:pPr>
            <a:fld id="{36456965-11C9-4B5E-ACDB-00DAAAF72FB0}" type="slidenum">
              <a:rPr lang="en-US" altLang="ja-JP" smtClean="0"/>
              <a:pPr>
                <a:defRPr/>
              </a:pPr>
              <a:t>13</a:t>
            </a:fld>
            <a:endParaRPr lang="en-US" altLang="ja-JP" dirty="0"/>
          </a:p>
        </p:txBody>
      </p:sp>
      <p:sp>
        <p:nvSpPr>
          <p:cNvPr id="22" name="テキスト ボックス 21"/>
          <p:cNvSpPr txBox="1"/>
          <p:nvPr/>
        </p:nvSpPr>
        <p:spPr>
          <a:xfrm>
            <a:off x="2720752" y="3759155"/>
            <a:ext cx="6624736" cy="5847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kumimoji="1" lang="ja-JP" altLang="en-US" sz="1600" b="1" dirty="0" smtClean="0">
                <a:solidFill>
                  <a:srgbClr val="FF0000"/>
                </a:solidFill>
              </a:rPr>
              <a:t>障害者虐待担当課　（住民票・生活保護・年金・国民健康保険などの</a:t>
            </a:r>
            <a:r>
              <a:rPr lang="ja-JP" altLang="en-US" sz="1600" b="1" dirty="0" smtClean="0">
                <a:solidFill>
                  <a:srgbClr val="FF0000"/>
                </a:solidFill>
              </a:rPr>
              <a:t>担当課）　虐待防止センター　</a:t>
            </a:r>
            <a:endParaRPr kumimoji="1" lang="ja-JP" altLang="en-US" sz="1600" b="1" dirty="0">
              <a:solidFill>
                <a:srgbClr val="FF0000"/>
              </a:solidFill>
            </a:endParaRPr>
          </a:p>
        </p:txBody>
      </p:sp>
      <p:sp>
        <p:nvSpPr>
          <p:cNvPr id="24" name="テキスト ボックス 23"/>
          <p:cNvSpPr txBox="1"/>
          <p:nvPr/>
        </p:nvSpPr>
        <p:spPr>
          <a:xfrm>
            <a:off x="2720752" y="4434138"/>
            <a:ext cx="6624736" cy="5847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kumimoji="1" lang="ja-JP" altLang="en-US" sz="1600" b="1" dirty="0" smtClean="0">
                <a:solidFill>
                  <a:srgbClr val="0070C0"/>
                </a:solidFill>
              </a:rPr>
              <a:t>当該障害者</a:t>
            </a:r>
            <a:r>
              <a:rPr lang="ja-JP" altLang="en-US" sz="1600" b="1" dirty="0" smtClean="0">
                <a:solidFill>
                  <a:srgbClr val="0070C0"/>
                </a:solidFill>
              </a:rPr>
              <a:t>施設（管理者、サービス管理責任者、虐待防止マネージャー、職員）　本人</a:t>
            </a:r>
            <a:r>
              <a:rPr lang="ja-JP" altLang="en-US" sz="1600" b="1" dirty="0">
                <a:solidFill>
                  <a:srgbClr val="0070C0"/>
                </a:solidFill>
              </a:rPr>
              <a:t>、家族</a:t>
            </a:r>
            <a:r>
              <a:rPr lang="ja-JP" altLang="en-US" sz="1600" b="1" dirty="0" smtClean="0">
                <a:solidFill>
                  <a:srgbClr val="0070C0"/>
                </a:solidFill>
              </a:rPr>
              <a:t>、障害者施設以外の関係者</a:t>
            </a:r>
            <a:endParaRPr kumimoji="1" lang="ja-JP" altLang="en-US" sz="1600" b="1" dirty="0">
              <a:solidFill>
                <a:srgbClr val="FF0000"/>
              </a:solidFill>
            </a:endParaRPr>
          </a:p>
        </p:txBody>
      </p:sp>
      <p:sp>
        <p:nvSpPr>
          <p:cNvPr id="37" name="テキスト ボックス 1"/>
          <p:cNvSpPr txBox="1">
            <a:spLocks noChangeArrowheads="1"/>
          </p:cNvSpPr>
          <p:nvPr/>
        </p:nvSpPr>
        <p:spPr bwMode="auto">
          <a:xfrm>
            <a:off x="935959" y="1086850"/>
            <a:ext cx="7084123" cy="461665"/>
          </a:xfrm>
          <a:prstGeom prst="rect">
            <a:avLst/>
          </a:prstGeom>
          <a:noFill/>
          <a:ln w="9525">
            <a:noFill/>
            <a:miter lim="800000"/>
            <a:headEnd/>
            <a:tailEnd/>
          </a:ln>
        </p:spPr>
        <p:txBody>
          <a:bodyPr wrap="square">
            <a:spAutoFit/>
          </a:bodyPr>
          <a:lstStyle/>
          <a:p>
            <a:pPr lvl="0"/>
            <a:r>
              <a:rPr lang="ja-JP" altLang="en-US" sz="2400" dirty="0"/>
              <a:t>１</a:t>
            </a:r>
            <a:r>
              <a:rPr lang="ja-JP" altLang="en-US" sz="2400" dirty="0" smtClean="0"/>
              <a:t>）通報</a:t>
            </a:r>
            <a:r>
              <a:rPr lang="ja-JP" altLang="en-US" sz="1600" b="1" dirty="0">
                <a:solidFill>
                  <a:srgbClr val="000000"/>
                </a:solidFill>
              </a:rPr>
              <a:t>（</a:t>
            </a:r>
            <a:r>
              <a:rPr lang="ja-JP" altLang="en-US" sz="1600" b="1" dirty="0" smtClean="0">
                <a:solidFill>
                  <a:srgbClr val="000000"/>
                </a:solidFill>
              </a:rPr>
              <a:t>法第</a:t>
            </a:r>
            <a:r>
              <a:rPr lang="en-US" altLang="ja-JP" sz="1600" b="1" dirty="0" smtClean="0">
                <a:solidFill>
                  <a:srgbClr val="000000"/>
                </a:solidFill>
              </a:rPr>
              <a:t>16</a:t>
            </a:r>
            <a:r>
              <a:rPr lang="ja-JP" altLang="en-US" sz="1600" b="1" dirty="0" smtClean="0">
                <a:solidFill>
                  <a:srgbClr val="000000"/>
                </a:solidFill>
              </a:rPr>
              <a:t>条第</a:t>
            </a:r>
            <a:r>
              <a:rPr lang="en-US" altLang="ja-JP" sz="1600" b="1" dirty="0" smtClean="0">
                <a:solidFill>
                  <a:srgbClr val="000000"/>
                </a:solidFill>
              </a:rPr>
              <a:t>1</a:t>
            </a:r>
            <a:r>
              <a:rPr lang="ja-JP" altLang="en-US" sz="1600" b="1" dirty="0" smtClean="0">
                <a:solidFill>
                  <a:srgbClr val="000000"/>
                </a:solidFill>
              </a:rPr>
              <a:t>項）</a:t>
            </a:r>
            <a:r>
              <a:rPr lang="ja-JP" altLang="en-US" sz="2400" dirty="0" smtClean="0"/>
              <a:t>及び届出</a:t>
            </a:r>
            <a:r>
              <a:rPr lang="ja-JP" altLang="en-US" sz="1600" b="1" dirty="0">
                <a:solidFill>
                  <a:srgbClr val="000000"/>
                </a:solidFill>
              </a:rPr>
              <a:t>（法第</a:t>
            </a:r>
            <a:r>
              <a:rPr lang="en-US" altLang="ja-JP" sz="1600" b="1" dirty="0">
                <a:solidFill>
                  <a:srgbClr val="000000"/>
                </a:solidFill>
              </a:rPr>
              <a:t>16</a:t>
            </a:r>
            <a:r>
              <a:rPr lang="ja-JP" altLang="en-US" sz="1600" b="1" dirty="0" smtClean="0">
                <a:solidFill>
                  <a:srgbClr val="000000"/>
                </a:solidFill>
              </a:rPr>
              <a:t>条第</a:t>
            </a:r>
            <a:r>
              <a:rPr lang="en-US" altLang="ja-JP" sz="1600" b="1" dirty="0" smtClean="0">
                <a:solidFill>
                  <a:srgbClr val="000000"/>
                </a:solidFill>
              </a:rPr>
              <a:t>2</a:t>
            </a:r>
            <a:r>
              <a:rPr lang="ja-JP" altLang="en-US" sz="1600" b="1" dirty="0" smtClean="0">
                <a:solidFill>
                  <a:srgbClr val="000000"/>
                </a:solidFill>
              </a:rPr>
              <a:t>項</a:t>
            </a:r>
            <a:r>
              <a:rPr lang="ja-JP" altLang="en-US" sz="1600" b="1" dirty="0">
                <a:solidFill>
                  <a:srgbClr val="000000"/>
                </a:solidFill>
              </a:rPr>
              <a:t>）</a:t>
            </a:r>
            <a:r>
              <a:rPr lang="ja-JP" altLang="en-US" sz="2400" dirty="0" smtClean="0"/>
              <a:t>の受付</a:t>
            </a:r>
            <a:endParaRPr lang="ja-JP" altLang="en-US" sz="2400" dirty="0">
              <a:solidFill>
                <a:srgbClr val="FF0000"/>
              </a:solidFill>
            </a:endParaRPr>
          </a:p>
        </p:txBody>
      </p:sp>
      <p:sp>
        <p:nvSpPr>
          <p:cNvPr id="38" name="テキスト ボックス 37"/>
          <p:cNvSpPr txBox="1"/>
          <p:nvPr/>
        </p:nvSpPr>
        <p:spPr>
          <a:xfrm>
            <a:off x="2677298" y="2986597"/>
            <a:ext cx="3600400"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kumimoji="1" lang="ja-JP" altLang="en-US" sz="1600" b="1" dirty="0" smtClean="0">
                <a:solidFill>
                  <a:srgbClr val="FF0000"/>
                </a:solidFill>
              </a:rPr>
              <a:t>障害者虐待担当課　虐待防止センター</a:t>
            </a:r>
            <a:endParaRPr kumimoji="1" lang="ja-JP" altLang="en-US" sz="1600" b="1" dirty="0">
              <a:solidFill>
                <a:srgbClr val="FF0000"/>
              </a:solidFill>
            </a:endParaRPr>
          </a:p>
        </p:txBody>
      </p:sp>
      <p:sp>
        <p:nvSpPr>
          <p:cNvPr id="39" name="テキスト ボックス 38"/>
          <p:cNvSpPr txBox="1"/>
          <p:nvPr/>
        </p:nvSpPr>
        <p:spPr>
          <a:xfrm>
            <a:off x="6638308" y="2972589"/>
            <a:ext cx="1656186" cy="369332"/>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pPr algn="dist"/>
            <a:r>
              <a:rPr lang="ja-JP" altLang="en-US" b="1" dirty="0" smtClean="0">
                <a:solidFill>
                  <a:srgbClr val="FF0000"/>
                </a:solidFill>
                <a:effectLst>
                  <a:outerShdw blurRad="38100" dist="38100" dir="2700000" algn="tl">
                    <a:srgbClr val="000000">
                      <a:alpha val="43137"/>
                    </a:srgbClr>
                  </a:outerShdw>
                </a:effectLst>
              </a:rPr>
              <a:t>コアメンバー</a:t>
            </a:r>
            <a:endParaRPr kumimoji="1" lang="ja-JP" altLang="en-US" b="1" dirty="0">
              <a:solidFill>
                <a:srgbClr val="FF0000"/>
              </a:solidFill>
              <a:effectLst>
                <a:outerShdw blurRad="38100" dist="38100" dir="2700000" algn="tl">
                  <a:srgbClr val="000000">
                    <a:alpha val="43137"/>
                  </a:srgbClr>
                </a:outerShdw>
              </a:effectLst>
            </a:endParaRPr>
          </a:p>
        </p:txBody>
      </p:sp>
      <p:cxnSp>
        <p:nvCxnSpPr>
          <p:cNvPr id="40" name="直線コネクタ 39"/>
          <p:cNvCxnSpPr>
            <a:stCxn id="38" idx="3"/>
            <a:endCxn id="39" idx="1"/>
          </p:cNvCxnSpPr>
          <p:nvPr/>
        </p:nvCxnSpPr>
        <p:spPr>
          <a:xfrm>
            <a:off x="6277698" y="3155874"/>
            <a:ext cx="360610" cy="1381"/>
          </a:xfrm>
          <a:prstGeom prst="line">
            <a:avLst/>
          </a:prstGeom>
          <a:ln w="76200" cmpd="dbl">
            <a:solidFill>
              <a:srgbClr val="FF0000"/>
            </a:solidFill>
          </a:ln>
        </p:spPr>
        <p:style>
          <a:lnRef idx="1">
            <a:schemeClr val="dk1"/>
          </a:lnRef>
          <a:fillRef idx="0">
            <a:schemeClr val="dk1"/>
          </a:fillRef>
          <a:effectRef idx="0">
            <a:schemeClr val="dk1"/>
          </a:effectRef>
          <a:fontRef idx="minor">
            <a:schemeClr val="tx1"/>
          </a:fontRef>
        </p:style>
      </p:cxnSp>
      <p:sp>
        <p:nvSpPr>
          <p:cNvPr id="41" name="下矢印 40"/>
          <p:cNvSpPr/>
          <p:nvPr/>
        </p:nvSpPr>
        <p:spPr>
          <a:xfrm rot="2630833">
            <a:off x="7705882" y="2618204"/>
            <a:ext cx="502768" cy="4420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下矢印 42"/>
          <p:cNvSpPr/>
          <p:nvPr/>
        </p:nvSpPr>
        <p:spPr>
          <a:xfrm>
            <a:off x="1784648" y="1810798"/>
            <a:ext cx="287337" cy="28733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4" name="テキスト ボックス 1"/>
          <p:cNvSpPr txBox="1">
            <a:spLocks noChangeArrowheads="1"/>
          </p:cNvSpPr>
          <p:nvPr/>
        </p:nvSpPr>
        <p:spPr bwMode="auto">
          <a:xfrm>
            <a:off x="2288008" y="1528010"/>
            <a:ext cx="2304951"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dirty="0" smtClean="0">
                <a:solidFill>
                  <a:srgbClr val="0000FF"/>
                </a:solidFill>
              </a:rPr>
              <a:t>例１）　①受付（電話）</a:t>
            </a:r>
            <a:endParaRPr lang="ja-JP" altLang="en-US" dirty="0">
              <a:solidFill>
                <a:srgbClr val="0000FF"/>
              </a:solidFill>
            </a:endParaRPr>
          </a:p>
        </p:txBody>
      </p:sp>
      <p:sp>
        <p:nvSpPr>
          <p:cNvPr id="45" name="テキスト ボックス 1"/>
          <p:cNvSpPr txBox="1">
            <a:spLocks noChangeArrowheads="1"/>
          </p:cNvSpPr>
          <p:nvPr/>
        </p:nvSpPr>
        <p:spPr bwMode="auto">
          <a:xfrm>
            <a:off x="2288008" y="1990436"/>
            <a:ext cx="6985471"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dirty="0" smtClean="0">
                <a:solidFill>
                  <a:srgbClr val="0000FF"/>
                </a:solidFill>
              </a:rPr>
              <a:t>例３）　①受付（電話）→②内容確認（面談）→③内容確認（電話）・・・</a:t>
            </a:r>
            <a:endParaRPr lang="ja-JP" altLang="en-US" dirty="0">
              <a:solidFill>
                <a:srgbClr val="0000FF"/>
              </a:solidFill>
            </a:endParaRPr>
          </a:p>
        </p:txBody>
      </p:sp>
      <p:sp>
        <p:nvSpPr>
          <p:cNvPr id="47" name="テキスト ボックス 1"/>
          <p:cNvSpPr txBox="1">
            <a:spLocks noChangeArrowheads="1"/>
          </p:cNvSpPr>
          <p:nvPr/>
        </p:nvSpPr>
        <p:spPr bwMode="auto">
          <a:xfrm>
            <a:off x="4808982" y="1528010"/>
            <a:ext cx="4464498" cy="36933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dirty="0" smtClean="0">
                <a:solidFill>
                  <a:srgbClr val="0000FF"/>
                </a:solidFill>
              </a:rPr>
              <a:t>例２）　①受付（電話）→②内容確認（電話）</a:t>
            </a:r>
            <a:endParaRPr lang="ja-JP" altLang="en-US" dirty="0">
              <a:solidFill>
                <a:srgbClr val="0000FF"/>
              </a:solidFill>
            </a:endParaRPr>
          </a:p>
        </p:txBody>
      </p:sp>
      <p:sp>
        <p:nvSpPr>
          <p:cNvPr id="28" name="テキスト ボックス 1"/>
          <p:cNvSpPr txBox="1">
            <a:spLocks noChangeArrowheads="1"/>
          </p:cNvSpPr>
          <p:nvPr/>
        </p:nvSpPr>
        <p:spPr bwMode="auto">
          <a:xfrm>
            <a:off x="1208584" y="4998252"/>
            <a:ext cx="3168353" cy="369332"/>
          </a:xfrm>
          <a:prstGeom prst="rect">
            <a:avLst/>
          </a:prstGeom>
          <a:noFill/>
          <a:ln w="9525">
            <a:noFill/>
            <a:miter lim="800000"/>
            <a:headEnd/>
            <a:tailEnd/>
          </a:ln>
        </p:spPr>
        <p:txBody>
          <a:bodyPr wrap="square">
            <a:spAutoFit/>
          </a:bodyPr>
          <a:lstStyle/>
          <a:p>
            <a:r>
              <a:rPr lang="ja-JP" altLang="en-US" dirty="0" smtClean="0"/>
              <a:t>４</a:t>
            </a:r>
            <a:r>
              <a:rPr lang="en-US" altLang="ja-JP" dirty="0" smtClean="0"/>
              <a:t>-1</a:t>
            </a:r>
            <a:r>
              <a:rPr lang="ja-JP" altLang="en-US" dirty="0" smtClean="0"/>
              <a:t>）再事実確認　</a:t>
            </a:r>
            <a:endParaRPr lang="ja-JP" altLang="en-US" sz="1400" dirty="0"/>
          </a:p>
        </p:txBody>
      </p:sp>
      <p:sp>
        <p:nvSpPr>
          <p:cNvPr id="29" name="下矢印 28"/>
          <p:cNvSpPr/>
          <p:nvPr/>
        </p:nvSpPr>
        <p:spPr>
          <a:xfrm>
            <a:off x="1784648" y="5415345"/>
            <a:ext cx="287337" cy="28733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2" name="テキスト ボックス 41"/>
          <p:cNvSpPr txBox="1"/>
          <p:nvPr/>
        </p:nvSpPr>
        <p:spPr>
          <a:xfrm>
            <a:off x="8020082" y="2410444"/>
            <a:ext cx="1655327" cy="461665"/>
          </a:xfrm>
          <a:prstGeom prst="rect">
            <a:avLst/>
          </a:prstGeom>
          <a:solidFill>
            <a:srgbClr val="FFFF00"/>
          </a:solidFill>
          <a:ln w="38100">
            <a:solidFill>
              <a:srgbClr val="FF0000"/>
            </a:solidFill>
          </a:ln>
        </p:spPr>
        <p:txBody>
          <a:bodyPr wrap="square" rtlCol="0">
            <a:spAutoFit/>
          </a:bodyPr>
          <a:lstStyle/>
          <a:p>
            <a:pPr algn="dist"/>
            <a:r>
              <a:rPr kumimoji="1" lang="ja-JP" altLang="en-US" sz="2400" b="1" dirty="0" smtClean="0">
                <a:solidFill>
                  <a:srgbClr val="0000FF"/>
                </a:solidFill>
                <a:effectLst>
                  <a:outerShdw blurRad="38100" dist="38100" dir="2700000" algn="tl">
                    <a:srgbClr val="000000">
                      <a:alpha val="43137"/>
                    </a:srgbClr>
                  </a:outerShdw>
                </a:effectLst>
              </a:rPr>
              <a:t>管理職</a:t>
            </a:r>
            <a:endParaRPr kumimoji="1" lang="ja-JP" altLang="en-US" sz="2400" b="1" dirty="0">
              <a:solidFill>
                <a:srgbClr val="0000FF"/>
              </a:solidFill>
              <a:effectLst>
                <a:outerShdw blurRad="38100" dist="38100" dir="2700000" algn="tl">
                  <a:srgbClr val="000000">
                    <a:alpha val="43137"/>
                  </a:srgbClr>
                </a:outerShdw>
              </a:effectLst>
            </a:endParaRPr>
          </a:p>
        </p:txBody>
      </p:sp>
      <p:sp>
        <p:nvSpPr>
          <p:cNvPr id="31" name="テキスト ボックス 1"/>
          <p:cNvSpPr txBox="1">
            <a:spLocks noChangeArrowheads="1"/>
          </p:cNvSpPr>
          <p:nvPr/>
        </p:nvSpPr>
        <p:spPr bwMode="auto">
          <a:xfrm>
            <a:off x="202304" y="55782"/>
            <a:ext cx="9200644" cy="46166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r>
              <a:rPr lang="ja-JP" altLang="en-US" sz="2400" dirty="0" smtClean="0">
                <a:solidFill>
                  <a:srgbClr val="0000FF"/>
                </a:solidFill>
              </a:rPr>
              <a:t>障害者施設従事者等による障害者虐待への市町村・都道府県の対応</a:t>
            </a:r>
            <a:endParaRPr lang="ja-JP" altLang="en-US" sz="2400" dirty="0">
              <a:solidFill>
                <a:srgbClr val="0000FF"/>
              </a:solidFill>
            </a:endParaRPr>
          </a:p>
        </p:txBody>
      </p:sp>
      <p:sp>
        <p:nvSpPr>
          <p:cNvPr id="34" name="テキスト ボックス 33"/>
          <p:cNvSpPr txBox="1"/>
          <p:nvPr/>
        </p:nvSpPr>
        <p:spPr>
          <a:xfrm>
            <a:off x="3151780" y="4975661"/>
            <a:ext cx="6193708" cy="338554"/>
          </a:xfrm>
          <a:prstGeom prst="rect">
            <a:avLst/>
          </a:prstGeom>
          <a:noFill/>
          <a:ln>
            <a:noFill/>
          </a:ln>
        </p:spPr>
        <p:txBody>
          <a:bodyPr wrap="square" rtlCol="0">
            <a:spAutoFit/>
          </a:bodyPr>
          <a:lstStyle/>
          <a:p>
            <a:r>
              <a:rPr kumimoji="1" lang="en-US" altLang="ja-JP" sz="1600" b="1" dirty="0" smtClean="0"/>
              <a:t>※</a:t>
            </a:r>
            <a:r>
              <a:rPr kumimoji="1" lang="ja-JP" altLang="en-US" sz="1600" b="1" dirty="0" smtClean="0"/>
              <a:t>速やかに（</a:t>
            </a:r>
            <a:r>
              <a:rPr kumimoji="1" lang="en-US" altLang="ja-JP" sz="1600" b="1" dirty="0" smtClean="0"/>
              <a:t>48</a:t>
            </a:r>
            <a:r>
              <a:rPr kumimoji="1" lang="ja-JP" altLang="en-US" sz="1600" b="1" dirty="0" smtClean="0"/>
              <a:t>時間）に目視。必要に応じて都道府県に相談・報告</a:t>
            </a:r>
            <a:endParaRPr kumimoji="1" lang="ja-JP" altLang="en-US" sz="1600" b="1" dirty="0"/>
          </a:p>
        </p:txBody>
      </p:sp>
      <p:sp>
        <p:nvSpPr>
          <p:cNvPr id="46" name="テキスト ボックス 45"/>
          <p:cNvSpPr txBox="1"/>
          <p:nvPr/>
        </p:nvSpPr>
        <p:spPr>
          <a:xfrm>
            <a:off x="704528" y="5666833"/>
            <a:ext cx="3600400" cy="338554"/>
          </a:xfrm>
          <a:prstGeom prst="rect">
            <a:avLst/>
          </a:prstGeom>
          <a:noFill/>
          <a:ln>
            <a:noFill/>
          </a:ln>
        </p:spPr>
        <p:txBody>
          <a:bodyPr wrap="square" rtlCol="0">
            <a:spAutoFit/>
          </a:bodyPr>
          <a:lstStyle/>
          <a:p>
            <a:r>
              <a:rPr kumimoji="1" lang="ja-JP" altLang="en-US" sz="1600" b="1" dirty="0" smtClean="0"/>
              <a:t>障害者虐待が疑われる場合</a:t>
            </a:r>
            <a:endParaRPr kumimoji="1" lang="ja-JP" altLang="en-US" sz="1600" b="1" dirty="0"/>
          </a:p>
        </p:txBody>
      </p:sp>
      <p:sp>
        <p:nvSpPr>
          <p:cNvPr id="48" name="テキスト ボックス 47"/>
          <p:cNvSpPr txBox="1"/>
          <p:nvPr/>
        </p:nvSpPr>
        <p:spPr>
          <a:xfrm>
            <a:off x="3682282" y="6052680"/>
            <a:ext cx="1656186" cy="369332"/>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pPr algn="dist"/>
            <a:r>
              <a:rPr lang="ja-JP" altLang="en-US" b="1" dirty="0" smtClean="0">
                <a:solidFill>
                  <a:srgbClr val="FF0000"/>
                </a:solidFill>
                <a:effectLst>
                  <a:outerShdw blurRad="38100" dist="38100" dir="2700000" algn="tl">
                    <a:srgbClr val="000000">
                      <a:alpha val="43137"/>
                    </a:srgbClr>
                  </a:outerShdw>
                </a:effectLst>
              </a:rPr>
              <a:t>コアメンバー</a:t>
            </a:r>
            <a:endParaRPr kumimoji="1" lang="ja-JP" altLang="en-US" b="1" dirty="0">
              <a:solidFill>
                <a:srgbClr val="FF0000"/>
              </a:solidFill>
              <a:effectLst>
                <a:outerShdw blurRad="38100" dist="38100" dir="2700000" algn="tl">
                  <a:srgbClr val="000000">
                    <a:alpha val="43137"/>
                  </a:srgbClr>
                </a:outerShdw>
              </a:effectLst>
            </a:endParaRPr>
          </a:p>
        </p:txBody>
      </p:sp>
      <p:sp>
        <p:nvSpPr>
          <p:cNvPr id="36" name="下矢印 35"/>
          <p:cNvSpPr/>
          <p:nvPr/>
        </p:nvSpPr>
        <p:spPr>
          <a:xfrm rot="2768665">
            <a:off x="4938747" y="5683451"/>
            <a:ext cx="502768" cy="45494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5247670" y="5420345"/>
            <a:ext cx="1655327" cy="461665"/>
          </a:xfrm>
          <a:prstGeom prst="rect">
            <a:avLst/>
          </a:prstGeom>
          <a:solidFill>
            <a:srgbClr val="FFFF00"/>
          </a:solidFill>
          <a:ln w="38100">
            <a:solidFill>
              <a:srgbClr val="FF0000"/>
            </a:solidFill>
          </a:ln>
        </p:spPr>
        <p:txBody>
          <a:bodyPr wrap="square" rtlCol="0">
            <a:spAutoFit/>
          </a:bodyPr>
          <a:lstStyle/>
          <a:p>
            <a:pPr algn="dist"/>
            <a:r>
              <a:rPr kumimoji="1" lang="ja-JP" altLang="en-US" sz="2400" b="1" dirty="0" smtClean="0">
                <a:solidFill>
                  <a:srgbClr val="0000FF"/>
                </a:solidFill>
                <a:effectLst>
                  <a:outerShdw blurRad="38100" dist="38100" dir="2700000" algn="tl">
                    <a:srgbClr val="000000">
                      <a:alpha val="43137"/>
                    </a:srgbClr>
                  </a:outerShdw>
                </a:effectLst>
              </a:rPr>
              <a:t>管理職</a:t>
            </a:r>
            <a:endParaRPr kumimoji="1" lang="ja-JP" altLang="en-US" sz="2400" b="1" dirty="0">
              <a:solidFill>
                <a:srgbClr val="0000FF"/>
              </a:solidFill>
              <a:effectLst>
                <a:outerShdw blurRad="38100" dist="38100" dir="2700000" algn="tl">
                  <a:srgbClr val="000000">
                    <a:alpha val="43137"/>
                  </a:srgbClr>
                </a:outerShdw>
              </a:effectLst>
            </a:endParaRPr>
          </a:p>
        </p:txBody>
      </p:sp>
      <p:sp>
        <p:nvSpPr>
          <p:cNvPr id="6" name="テキスト ボックス 5"/>
          <p:cNvSpPr txBox="1"/>
          <p:nvPr/>
        </p:nvSpPr>
        <p:spPr>
          <a:xfrm>
            <a:off x="8388175" y="1131442"/>
            <a:ext cx="1014773" cy="338554"/>
          </a:xfrm>
          <a:prstGeom prst="rect">
            <a:avLst/>
          </a:prstGeom>
          <a:noFill/>
        </p:spPr>
        <p:txBody>
          <a:bodyPr wrap="square" rtlCol="0">
            <a:spAutoFit/>
          </a:bodyPr>
          <a:lstStyle/>
          <a:p>
            <a:r>
              <a:rPr kumimoji="1" lang="en-US" altLang="ja-JP" sz="1600" dirty="0" smtClean="0">
                <a:solidFill>
                  <a:srgbClr val="FF0000"/>
                </a:solidFill>
              </a:rPr>
              <a:t>【</a:t>
            </a:r>
            <a:r>
              <a:rPr kumimoji="1" lang="ja-JP" altLang="en-US" sz="1600" dirty="0" smtClean="0">
                <a:solidFill>
                  <a:srgbClr val="FF0000"/>
                </a:solidFill>
              </a:rPr>
              <a:t>市町村</a:t>
            </a:r>
            <a:r>
              <a:rPr kumimoji="1" lang="en-US" altLang="ja-JP" sz="1600" dirty="0" smtClean="0">
                <a:solidFill>
                  <a:srgbClr val="FF0000"/>
                </a:solidFill>
              </a:rPr>
              <a:t>】</a:t>
            </a:r>
            <a:endParaRPr kumimoji="1" lang="ja-JP" altLang="en-US" sz="1600" dirty="0">
              <a:solidFill>
                <a:srgbClr val="FF0000"/>
              </a:solidFill>
            </a:endParaRPr>
          </a:p>
        </p:txBody>
      </p:sp>
    </p:spTree>
    <p:extLst>
      <p:ext uri="{BB962C8B-B14F-4D97-AF65-F5344CB8AC3E}">
        <p14:creationId xmlns:p14="http://schemas.microsoft.com/office/powerpoint/2010/main" val="29218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6" presetClass="entr" presetSubtype="21" fill="hold" grpId="0" nodeType="withEffect">
                                  <p:stCondLst>
                                    <p:cond delay="600"/>
                                  </p:stCondLst>
                                  <p:childTnLst>
                                    <p:set>
                                      <p:cBhvr>
                                        <p:cTn id="24" dur="1" fill="hold">
                                          <p:stCondLst>
                                            <p:cond delay="0"/>
                                          </p:stCondLst>
                                        </p:cTn>
                                        <p:tgtEl>
                                          <p:spTgt spid="39"/>
                                        </p:tgtEl>
                                        <p:attrNameLst>
                                          <p:attrName>style.visibility</p:attrName>
                                        </p:attrNameLst>
                                      </p:cBhvr>
                                      <p:to>
                                        <p:strVal val="visible"/>
                                      </p:to>
                                    </p:set>
                                    <p:animEffect transition="in" filter="barn(inVertical)">
                                      <p:cBhvr>
                                        <p:cTn id="25" dur="400"/>
                                        <p:tgtEl>
                                          <p:spTgt spid="39"/>
                                        </p:tgtEl>
                                      </p:cBhvr>
                                    </p:animEffect>
                                  </p:childTnLst>
                                </p:cTn>
                              </p:par>
                              <p:par>
                                <p:cTn id="26" presetID="10" presetClass="entr" presetSubtype="0" fill="hold" nodeType="withEffect">
                                  <p:stCondLst>
                                    <p:cond delay="60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childTnLst>
                          </p:cTn>
                        </p:par>
                        <p:par>
                          <p:cTn id="29" fill="hold">
                            <p:stCondLst>
                              <p:cond delay="1100"/>
                            </p:stCondLst>
                            <p:childTnLst>
                              <p:par>
                                <p:cTn id="30" presetID="2" presetClass="entr" presetSubtype="1"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ppt_x"/>
                                          </p:val>
                                        </p:tav>
                                        <p:tav tm="100000">
                                          <p:val>
                                            <p:strVal val="#ppt_x"/>
                                          </p:val>
                                        </p:tav>
                                      </p:tavLst>
                                    </p:anim>
                                    <p:anim calcmode="lin" valueType="num">
                                      <p:cBhvr additive="base">
                                        <p:cTn id="33" dur="500" fill="hold"/>
                                        <p:tgtEl>
                                          <p:spTgt spid="42"/>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ppt_x"/>
                                          </p:val>
                                        </p:tav>
                                        <p:tav tm="100000">
                                          <p:val>
                                            <p:strVal val="#ppt_x"/>
                                          </p:val>
                                        </p:tav>
                                      </p:tavLst>
                                    </p:anim>
                                    <p:anim calcmode="lin" valueType="num">
                                      <p:cBhvr additive="base">
                                        <p:cTn id="37"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barn(inVertical)">
                                      <p:cBhvr>
                                        <p:cTn id="55" dur="400"/>
                                        <p:tgtEl>
                                          <p:spTgt spid="48"/>
                                        </p:tgtEl>
                                      </p:cBhvr>
                                    </p:animEffect>
                                  </p:childTnLst>
                                </p:cTn>
                              </p:par>
                            </p:childTnLst>
                          </p:cTn>
                        </p:par>
                        <p:par>
                          <p:cTn id="56" fill="hold">
                            <p:stCondLst>
                              <p:cond delay="400"/>
                            </p:stCondLst>
                            <p:childTnLst>
                              <p:par>
                                <p:cTn id="57" presetID="2" presetClass="entr" presetSubtype="12"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12"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38" grpId="0" animBg="1"/>
      <p:bldP spid="39" grpId="0" animBg="1"/>
      <p:bldP spid="41" grpId="0" animBg="1"/>
      <p:bldP spid="44" grpId="0" animBg="1"/>
      <p:bldP spid="45" grpId="0" animBg="1"/>
      <p:bldP spid="47" grpId="0" animBg="1"/>
      <p:bldP spid="42" grpId="0" animBg="1"/>
      <p:bldP spid="34" grpId="0"/>
      <p:bldP spid="48" grpId="0" animBg="1"/>
      <p:bldP spid="36" grpId="0" animBg="1"/>
      <p:bldP spid="3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776537" y="3691711"/>
            <a:ext cx="9000675" cy="2527621"/>
          </a:xfrm>
          <a:prstGeom prst="roundRect">
            <a:avLst>
              <a:gd name="adj" fmla="val 14964"/>
            </a:avLst>
          </a:prstGeom>
          <a:solidFill>
            <a:schemeClr val="accent1">
              <a:lumMod val="75000"/>
            </a:schemeClr>
          </a:solidFill>
          <a:ln>
            <a:solidFill>
              <a:schemeClr val="accent3">
                <a:lumMod val="65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ja-JP" altLang="en-US"/>
          </a:p>
        </p:txBody>
      </p:sp>
      <p:sp>
        <p:nvSpPr>
          <p:cNvPr id="18" name="角丸四角形 17"/>
          <p:cNvSpPr/>
          <p:nvPr/>
        </p:nvSpPr>
        <p:spPr>
          <a:xfrm>
            <a:off x="776537" y="679363"/>
            <a:ext cx="9000675" cy="2749637"/>
          </a:xfrm>
          <a:prstGeom prst="roundRect">
            <a:avLst>
              <a:gd name="adj" fmla="val 14964"/>
            </a:avLst>
          </a:prstGeom>
          <a:solidFill>
            <a:schemeClr val="accent5">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110" name="テキスト ボックス 6"/>
          <p:cNvSpPr txBox="1">
            <a:spLocks noChangeArrowheads="1"/>
          </p:cNvSpPr>
          <p:nvPr/>
        </p:nvSpPr>
        <p:spPr bwMode="auto">
          <a:xfrm>
            <a:off x="0" y="154957"/>
            <a:ext cx="2072680" cy="584775"/>
          </a:xfrm>
          <a:prstGeom prst="rect">
            <a:avLst/>
          </a:prstGeom>
          <a:noFill/>
          <a:ln w="9525">
            <a:noFill/>
            <a:miter lim="800000"/>
            <a:headEnd/>
            <a:tailEnd/>
          </a:ln>
        </p:spPr>
        <p:txBody>
          <a:bodyPr wrap="square">
            <a:spAutoFit/>
          </a:bodyPr>
          <a:lstStyle/>
          <a:p>
            <a:r>
              <a:rPr lang="ja-JP" altLang="en-US" sz="3200" dirty="0"/>
              <a:t>対応段階</a:t>
            </a:r>
          </a:p>
        </p:txBody>
      </p:sp>
      <p:sp>
        <p:nvSpPr>
          <p:cNvPr id="4113" name="テキスト ボックス 20"/>
          <p:cNvSpPr txBox="1">
            <a:spLocks noChangeArrowheads="1"/>
          </p:cNvSpPr>
          <p:nvPr/>
        </p:nvSpPr>
        <p:spPr bwMode="auto">
          <a:xfrm>
            <a:off x="776537" y="836742"/>
            <a:ext cx="8407923" cy="461665"/>
          </a:xfrm>
          <a:prstGeom prst="rect">
            <a:avLst/>
          </a:prstGeom>
          <a:noFill/>
          <a:ln w="9525">
            <a:noFill/>
            <a:miter lim="800000"/>
            <a:headEnd/>
            <a:tailEnd/>
          </a:ln>
        </p:spPr>
        <p:txBody>
          <a:bodyPr wrap="square">
            <a:spAutoFit/>
          </a:bodyPr>
          <a:lstStyle/>
          <a:p>
            <a:r>
              <a:rPr lang="ja-JP" altLang="en-US" sz="2400" dirty="0" smtClean="0"/>
              <a:t>６）虐待防止・障害者保護を図るための各法規定による権限行使</a:t>
            </a:r>
            <a:endParaRPr lang="ja-JP" altLang="en-US" sz="2400" dirty="0"/>
          </a:p>
        </p:txBody>
      </p:sp>
      <p:sp>
        <p:nvSpPr>
          <p:cNvPr id="2" name="スライド番号プレースホルダー 1"/>
          <p:cNvSpPr>
            <a:spLocks noGrp="1"/>
          </p:cNvSpPr>
          <p:nvPr>
            <p:ph type="sldNum" sz="quarter" idx="12"/>
          </p:nvPr>
        </p:nvSpPr>
        <p:spPr/>
        <p:txBody>
          <a:bodyPr/>
          <a:lstStyle/>
          <a:p>
            <a:pPr>
              <a:defRPr/>
            </a:pPr>
            <a:fld id="{36456965-11C9-4B5E-ACDB-00DAAAF72FB0}" type="slidenum">
              <a:rPr lang="en-US" altLang="ja-JP" smtClean="0"/>
              <a:pPr>
                <a:defRPr/>
              </a:pPr>
              <a:t>14</a:t>
            </a:fld>
            <a:endParaRPr lang="en-US" altLang="ja-JP"/>
          </a:p>
        </p:txBody>
      </p:sp>
      <p:sp>
        <p:nvSpPr>
          <p:cNvPr id="26" name="テキスト ボックス 25"/>
          <p:cNvSpPr txBox="1"/>
          <p:nvPr/>
        </p:nvSpPr>
        <p:spPr>
          <a:xfrm>
            <a:off x="1518752" y="1317801"/>
            <a:ext cx="7307127"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lang="ja-JP" altLang="en-US" sz="1600" b="1" dirty="0" smtClean="0">
                <a:solidFill>
                  <a:srgbClr val="00B050"/>
                </a:solidFill>
              </a:rPr>
              <a:t>障害者施設</a:t>
            </a:r>
            <a:r>
              <a:rPr lang="ja-JP" altLang="en-US" sz="1600" b="1" dirty="0" smtClean="0"/>
              <a:t>対応：報告徴収・立入調査　監督　等　　都道府県への報告（法第</a:t>
            </a:r>
            <a:r>
              <a:rPr lang="en-US" altLang="ja-JP" sz="1600" b="1" dirty="0" smtClean="0"/>
              <a:t>17</a:t>
            </a:r>
            <a:r>
              <a:rPr lang="ja-JP" altLang="en-US" sz="1600" b="1" dirty="0" smtClean="0"/>
              <a:t>条）</a:t>
            </a:r>
            <a:endParaRPr kumimoji="1" lang="ja-JP" altLang="en-US" sz="1600" b="1" dirty="0">
              <a:solidFill>
                <a:srgbClr val="FF0000"/>
              </a:solidFill>
            </a:endParaRPr>
          </a:p>
        </p:txBody>
      </p:sp>
      <p:sp>
        <p:nvSpPr>
          <p:cNvPr id="29" name="曲折矢印 28"/>
          <p:cNvSpPr/>
          <p:nvPr/>
        </p:nvSpPr>
        <p:spPr>
          <a:xfrm flipV="1">
            <a:off x="994506" y="1218074"/>
            <a:ext cx="478567" cy="414918"/>
          </a:xfrm>
          <a:prstGeom prst="bentArrow">
            <a:avLst/>
          </a:prstGeom>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34" name="テキスト ボックス 33"/>
          <p:cNvSpPr txBox="1"/>
          <p:nvPr/>
        </p:nvSpPr>
        <p:spPr>
          <a:xfrm>
            <a:off x="1518753" y="2133313"/>
            <a:ext cx="7307126" cy="830997"/>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lang="ja-JP" altLang="en-US" sz="1600" b="1" dirty="0" smtClean="0">
                <a:solidFill>
                  <a:srgbClr val="00B050"/>
                </a:solidFill>
              </a:rPr>
              <a:t>障害者・家族</a:t>
            </a:r>
            <a:r>
              <a:rPr lang="ja-JP" altLang="en-US" sz="1600" b="1" dirty="0" smtClean="0"/>
              <a:t>対応：ケース会議の開催</a:t>
            </a:r>
            <a:endParaRPr lang="en-US" altLang="ja-JP" sz="1600" b="1" dirty="0" smtClean="0"/>
          </a:p>
          <a:p>
            <a:r>
              <a:rPr lang="ja-JP" altLang="en-US" sz="1600" b="1" dirty="0" err="1" smtClean="0">
                <a:solidFill>
                  <a:srgbClr val="0070C0"/>
                </a:solidFill>
              </a:rPr>
              <a:t>障がい</a:t>
            </a:r>
            <a:r>
              <a:rPr lang="ja-JP" altLang="en-US" sz="1600" b="1" dirty="0" smtClean="0">
                <a:solidFill>
                  <a:srgbClr val="0070C0"/>
                </a:solidFill>
              </a:rPr>
              <a:t>福祉担当課</a:t>
            </a:r>
            <a:r>
              <a:rPr lang="ja-JP" altLang="en-US" sz="1600" b="1" dirty="0" smtClean="0"/>
              <a:t>　</a:t>
            </a:r>
            <a:r>
              <a:rPr kumimoji="1" lang="ja-JP" altLang="en-US" sz="1600" b="1" dirty="0" smtClean="0">
                <a:solidFill>
                  <a:srgbClr val="0070C0"/>
                </a:solidFill>
              </a:rPr>
              <a:t>サ計画を立てた・立てる</a:t>
            </a:r>
            <a:r>
              <a:rPr kumimoji="1" lang="ja-JP" altLang="en-US" sz="1600" b="1" dirty="0" smtClean="0">
                <a:solidFill>
                  <a:srgbClr val="FF0000"/>
                </a:solidFill>
              </a:rPr>
              <a:t>相談支援専門員　基幹相談支援センター　</a:t>
            </a:r>
            <a:r>
              <a:rPr kumimoji="1" lang="ja-JP" altLang="en-US" sz="1600" b="1" dirty="0" smtClean="0">
                <a:solidFill>
                  <a:srgbClr val="0070C0"/>
                </a:solidFill>
              </a:rPr>
              <a:t>利用が想定される</a:t>
            </a:r>
            <a:r>
              <a:rPr kumimoji="1" lang="ja-JP" altLang="en-US" sz="1600" b="1" dirty="0" smtClean="0">
                <a:solidFill>
                  <a:srgbClr val="FF0000"/>
                </a:solidFill>
              </a:rPr>
              <a:t>障害福祉サービス提供事業所など</a:t>
            </a:r>
            <a:endParaRPr kumimoji="1" lang="ja-JP" altLang="en-US" sz="1600" b="1" dirty="0">
              <a:solidFill>
                <a:srgbClr val="FF0000"/>
              </a:solidFill>
            </a:endParaRPr>
          </a:p>
        </p:txBody>
      </p:sp>
      <p:sp>
        <p:nvSpPr>
          <p:cNvPr id="15" name="テキスト ボックス 14"/>
          <p:cNvSpPr txBox="1"/>
          <p:nvPr/>
        </p:nvSpPr>
        <p:spPr>
          <a:xfrm>
            <a:off x="1739490" y="332549"/>
            <a:ext cx="3600400" cy="338554"/>
          </a:xfrm>
          <a:prstGeom prst="rect">
            <a:avLst/>
          </a:prstGeom>
          <a:noFill/>
          <a:ln>
            <a:noFill/>
          </a:ln>
        </p:spPr>
        <p:txBody>
          <a:bodyPr wrap="square" rtlCol="0">
            <a:spAutoFit/>
          </a:bodyPr>
          <a:lstStyle/>
          <a:p>
            <a:r>
              <a:rPr kumimoji="1" lang="ja-JP" altLang="en-US" sz="1600" b="1" dirty="0" smtClean="0"/>
              <a:t>障害者虐待が認められた場合</a:t>
            </a:r>
            <a:endParaRPr kumimoji="1" lang="ja-JP" altLang="en-US" sz="1600" b="1" dirty="0"/>
          </a:p>
        </p:txBody>
      </p:sp>
      <p:sp>
        <p:nvSpPr>
          <p:cNvPr id="16" name="曲折矢印 15"/>
          <p:cNvSpPr/>
          <p:nvPr/>
        </p:nvSpPr>
        <p:spPr>
          <a:xfrm flipV="1">
            <a:off x="994506" y="2122729"/>
            <a:ext cx="478567" cy="494547"/>
          </a:xfrm>
          <a:prstGeom prst="bentArrow">
            <a:avLst/>
          </a:prstGeom>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21" name="曲折矢印 20"/>
          <p:cNvSpPr/>
          <p:nvPr/>
        </p:nvSpPr>
        <p:spPr>
          <a:xfrm rot="16200000" flipH="1" flipV="1">
            <a:off x="7961211" y="2359891"/>
            <a:ext cx="2246177" cy="516842"/>
          </a:xfrm>
          <a:prstGeom prst="bentArrow">
            <a:avLst>
              <a:gd name="adj1" fmla="val 25000"/>
              <a:gd name="adj2" fmla="val 25845"/>
              <a:gd name="adj3" fmla="val 25000"/>
              <a:gd name="adj4" fmla="val 43750"/>
            </a:avLst>
          </a:prstGeom>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22" name="テキスト ボックス 20"/>
          <p:cNvSpPr txBox="1">
            <a:spLocks noChangeArrowheads="1"/>
          </p:cNvSpPr>
          <p:nvPr/>
        </p:nvSpPr>
        <p:spPr bwMode="auto">
          <a:xfrm>
            <a:off x="776537" y="3899196"/>
            <a:ext cx="9000675" cy="1200329"/>
          </a:xfrm>
          <a:prstGeom prst="rect">
            <a:avLst/>
          </a:prstGeom>
          <a:noFill/>
          <a:ln w="9525">
            <a:noFill/>
            <a:miter lim="800000"/>
            <a:headEnd/>
            <a:tailEnd/>
          </a:ln>
        </p:spPr>
        <p:txBody>
          <a:bodyPr wrap="square">
            <a:spAutoFit/>
          </a:bodyPr>
          <a:lstStyle/>
          <a:p>
            <a:pPr lvl="0"/>
            <a:r>
              <a:rPr lang="ja-JP" altLang="en-US" sz="2400" dirty="0" smtClean="0"/>
              <a:t>７）虐待防止・障害者保護を図るための</a:t>
            </a:r>
            <a:endParaRPr lang="en-US" altLang="ja-JP" sz="2400" dirty="0" smtClean="0"/>
          </a:p>
          <a:p>
            <a:pPr lvl="0"/>
            <a:r>
              <a:rPr lang="ja-JP" altLang="en-US" sz="2400" dirty="0" smtClean="0"/>
              <a:t>　　障害者総合支援法、社会福祉法等による権限行使</a:t>
            </a:r>
            <a:r>
              <a:rPr lang="ja-JP" altLang="en-US" sz="1600" b="1" dirty="0">
                <a:solidFill>
                  <a:srgbClr val="000000"/>
                </a:solidFill>
              </a:rPr>
              <a:t>（法第</a:t>
            </a:r>
            <a:r>
              <a:rPr lang="en-US" altLang="ja-JP" sz="1600" b="1" dirty="0">
                <a:solidFill>
                  <a:srgbClr val="000000"/>
                </a:solidFill>
              </a:rPr>
              <a:t>19</a:t>
            </a:r>
            <a:r>
              <a:rPr lang="ja-JP" altLang="en-US" sz="1600" b="1" dirty="0">
                <a:solidFill>
                  <a:srgbClr val="000000"/>
                </a:solidFill>
              </a:rPr>
              <a:t>条）</a:t>
            </a:r>
            <a:endParaRPr lang="ja-JP" altLang="en-US" sz="1600" b="1" dirty="0">
              <a:solidFill>
                <a:srgbClr val="FF0000"/>
              </a:solidFill>
            </a:endParaRPr>
          </a:p>
          <a:p>
            <a:endParaRPr lang="ja-JP" altLang="en-US" sz="2400" dirty="0"/>
          </a:p>
        </p:txBody>
      </p:sp>
      <p:sp>
        <p:nvSpPr>
          <p:cNvPr id="23" name="曲折矢印 22"/>
          <p:cNvSpPr/>
          <p:nvPr/>
        </p:nvSpPr>
        <p:spPr>
          <a:xfrm flipV="1">
            <a:off x="994506" y="4693513"/>
            <a:ext cx="478567" cy="494547"/>
          </a:xfrm>
          <a:prstGeom prst="bentArrow">
            <a:avLst/>
          </a:prstGeom>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24" name="テキスト ボックス 23"/>
          <p:cNvSpPr txBox="1"/>
          <p:nvPr/>
        </p:nvSpPr>
        <p:spPr>
          <a:xfrm>
            <a:off x="1518753" y="4764897"/>
            <a:ext cx="7891947" cy="584775"/>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lang="ja-JP" altLang="en-US" sz="1600" b="1" dirty="0" smtClean="0">
                <a:solidFill>
                  <a:srgbClr val="00B050"/>
                </a:solidFill>
              </a:rPr>
              <a:t>障害者施設</a:t>
            </a:r>
            <a:r>
              <a:rPr lang="ja-JP" altLang="en-US" sz="1600" b="1" dirty="0" smtClean="0"/>
              <a:t>対応：</a:t>
            </a:r>
            <a:r>
              <a:rPr lang="en-US" altLang="ja-JP" sz="1600" b="1" dirty="0" smtClean="0"/>
              <a:t>【</a:t>
            </a:r>
            <a:r>
              <a:rPr lang="ja-JP" altLang="en-US" sz="1600" b="1" dirty="0" smtClean="0"/>
              <a:t>社会福祉法</a:t>
            </a:r>
            <a:r>
              <a:rPr lang="en-US" altLang="ja-JP" sz="1600" b="1" dirty="0" smtClean="0"/>
              <a:t>】</a:t>
            </a:r>
            <a:r>
              <a:rPr lang="ja-JP" altLang="en-US" sz="1600" b="1" dirty="0" smtClean="0"/>
              <a:t>　報告徴収、措置命令、事業制限・停止命令、認可取消</a:t>
            </a:r>
            <a:endParaRPr lang="en-US" altLang="ja-JP" sz="1600" b="1" dirty="0" smtClean="0"/>
          </a:p>
          <a:p>
            <a:r>
              <a:rPr lang="en-US" altLang="ja-JP" sz="1600" b="1" dirty="0" smtClean="0"/>
              <a:t>【</a:t>
            </a:r>
            <a:r>
              <a:rPr lang="ja-JP" altLang="en-US" sz="1600" b="1" dirty="0" smtClean="0"/>
              <a:t>障害者総合支援法</a:t>
            </a:r>
            <a:r>
              <a:rPr lang="en-US" altLang="ja-JP" sz="1600" b="1" dirty="0" smtClean="0"/>
              <a:t>】</a:t>
            </a:r>
            <a:r>
              <a:rPr lang="ja-JP" altLang="en-US" sz="1600" b="1" dirty="0" smtClean="0"/>
              <a:t>施設等からの報告徴収、勧告、措置命令、指定取消</a:t>
            </a:r>
            <a:endParaRPr kumimoji="1" lang="ja-JP" altLang="en-US" sz="1600" b="1" dirty="0">
              <a:solidFill>
                <a:srgbClr val="FF0000"/>
              </a:solidFill>
            </a:endParaRPr>
          </a:p>
        </p:txBody>
      </p:sp>
      <p:sp>
        <p:nvSpPr>
          <p:cNvPr id="25" name="テキスト ボックス 20"/>
          <p:cNvSpPr txBox="1">
            <a:spLocks noChangeArrowheads="1"/>
          </p:cNvSpPr>
          <p:nvPr/>
        </p:nvSpPr>
        <p:spPr bwMode="auto">
          <a:xfrm>
            <a:off x="776537" y="5478983"/>
            <a:ext cx="8407923" cy="830997"/>
          </a:xfrm>
          <a:prstGeom prst="rect">
            <a:avLst/>
          </a:prstGeom>
          <a:noFill/>
          <a:ln w="9525">
            <a:noFill/>
            <a:miter lim="800000"/>
            <a:headEnd/>
            <a:tailEnd/>
          </a:ln>
        </p:spPr>
        <p:txBody>
          <a:bodyPr wrap="square">
            <a:spAutoFit/>
          </a:bodyPr>
          <a:lstStyle/>
          <a:p>
            <a:pPr lvl="0"/>
            <a:r>
              <a:rPr lang="ja-JP" altLang="en-US" sz="2400" dirty="0" smtClean="0"/>
              <a:t>従事者等による虐待の状況等の公表（毎年度）</a:t>
            </a:r>
            <a:r>
              <a:rPr lang="ja-JP" altLang="en-US" sz="1600" b="1" dirty="0">
                <a:solidFill>
                  <a:srgbClr val="000000"/>
                </a:solidFill>
              </a:rPr>
              <a:t>（</a:t>
            </a:r>
            <a:r>
              <a:rPr lang="ja-JP" altLang="en-US" sz="1600" b="1" dirty="0" smtClean="0">
                <a:solidFill>
                  <a:srgbClr val="000000"/>
                </a:solidFill>
              </a:rPr>
              <a:t>法第</a:t>
            </a:r>
            <a:r>
              <a:rPr lang="en-US" altLang="ja-JP" sz="1600" b="1" dirty="0" smtClean="0">
                <a:solidFill>
                  <a:srgbClr val="000000"/>
                </a:solidFill>
              </a:rPr>
              <a:t>20</a:t>
            </a:r>
            <a:r>
              <a:rPr lang="ja-JP" altLang="en-US" sz="1600" b="1" dirty="0" smtClean="0">
                <a:solidFill>
                  <a:srgbClr val="000000"/>
                </a:solidFill>
              </a:rPr>
              <a:t>条</a:t>
            </a:r>
            <a:r>
              <a:rPr lang="ja-JP" altLang="en-US" sz="1600" b="1" dirty="0">
                <a:solidFill>
                  <a:srgbClr val="000000"/>
                </a:solidFill>
              </a:rPr>
              <a:t>）</a:t>
            </a:r>
            <a:endParaRPr lang="ja-JP" altLang="en-US" sz="1600" b="1" dirty="0">
              <a:solidFill>
                <a:srgbClr val="FF0000"/>
              </a:solidFill>
            </a:endParaRPr>
          </a:p>
          <a:p>
            <a:endParaRPr lang="ja-JP" altLang="en-US" sz="2400" dirty="0"/>
          </a:p>
        </p:txBody>
      </p:sp>
      <p:sp>
        <p:nvSpPr>
          <p:cNvPr id="30" name="テキスト ボックス 29"/>
          <p:cNvSpPr txBox="1"/>
          <p:nvPr/>
        </p:nvSpPr>
        <p:spPr>
          <a:xfrm>
            <a:off x="8665553" y="646459"/>
            <a:ext cx="1146506" cy="338554"/>
          </a:xfrm>
          <a:prstGeom prst="rect">
            <a:avLst/>
          </a:prstGeom>
          <a:noFill/>
        </p:spPr>
        <p:txBody>
          <a:bodyPr wrap="square" rtlCol="0">
            <a:spAutoFit/>
          </a:bodyPr>
          <a:lstStyle/>
          <a:p>
            <a:r>
              <a:rPr kumimoji="1" lang="en-US" altLang="ja-JP" sz="1600" dirty="0" smtClean="0">
                <a:solidFill>
                  <a:srgbClr val="FF0000"/>
                </a:solidFill>
              </a:rPr>
              <a:t>【</a:t>
            </a:r>
            <a:r>
              <a:rPr kumimoji="1" lang="ja-JP" altLang="en-US" sz="1600" dirty="0" smtClean="0">
                <a:solidFill>
                  <a:srgbClr val="FF0000"/>
                </a:solidFill>
              </a:rPr>
              <a:t>市町村</a:t>
            </a:r>
            <a:r>
              <a:rPr kumimoji="1" lang="en-US" altLang="ja-JP" sz="1600" dirty="0" smtClean="0">
                <a:solidFill>
                  <a:srgbClr val="FF0000"/>
                </a:solidFill>
              </a:rPr>
              <a:t>】</a:t>
            </a:r>
            <a:endParaRPr kumimoji="1" lang="ja-JP" altLang="en-US" sz="1600" dirty="0">
              <a:solidFill>
                <a:srgbClr val="FF0000"/>
              </a:solidFill>
            </a:endParaRPr>
          </a:p>
        </p:txBody>
      </p:sp>
      <p:sp>
        <p:nvSpPr>
          <p:cNvPr id="31" name="テキスト ボックス 30"/>
          <p:cNvSpPr txBox="1"/>
          <p:nvPr/>
        </p:nvSpPr>
        <p:spPr>
          <a:xfrm>
            <a:off x="8488392" y="3741401"/>
            <a:ext cx="1214975" cy="338554"/>
          </a:xfrm>
          <a:prstGeom prst="rect">
            <a:avLst/>
          </a:prstGeom>
          <a:noFill/>
        </p:spPr>
        <p:txBody>
          <a:bodyPr wrap="square" rtlCol="0">
            <a:spAutoFit/>
          </a:bodyPr>
          <a:lstStyle/>
          <a:p>
            <a:r>
              <a:rPr kumimoji="1" lang="en-US" altLang="ja-JP" sz="1600" dirty="0" smtClean="0"/>
              <a:t>【</a:t>
            </a:r>
            <a:r>
              <a:rPr kumimoji="1" lang="ja-JP" altLang="en-US" sz="1600" dirty="0" smtClean="0"/>
              <a:t>都道府県</a:t>
            </a:r>
            <a:r>
              <a:rPr kumimoji="1" lang="en-US" altLang="ja-JP" sz="1600" dirty="0" smtClean="0"/>
              <a:t>】</a:t>
            </a:r>
            <a:endParaRPr kumimoji="1" lang="ja-JP" altLang="en-US" sz="1600" dirty="0"/>
          </a:p>
        </p:txBody>
      </p:sp>
      <p:cxnSp>
        <p:nvCxnSpPr>
          <p:cNvPr id="5" name="直線コネクタ 4"/>
          <p:cNvCxnSpPr>
            <a:stCxn id="34" idx="2"/>
          </p:cNvCxnSpPr>
          <p:nvPr/>
        </p:nvCxnSpPr>
        <p:spPr>
          <a:xfrm>
            <a:off x="5172316" y="2964310"/>
            <a:ext cx="0" cy="73709"/>
          </a:xfrm>
          <a:prstGeom prst="line">
            <a:avLst/>
          </a:prstGeom>
          <a:ln w="152400" cmpd="dbl">
            <a:solidFill>
              <a:srgbClr val="FF0000"/>
            </a:solidFill>
          </a:ln>
        </p:spPr>
        <p:style>
          <a:lnRef idx="1">
            <a:schemeClr val="dk1"/>
          </a:lnRef>
          <a:fillRef idx="0">
            <a:schemeClr val="dk1"/>
          </a:fillRef>
          <a:effectRef idx="0">
            <a:schemeClr val="dk1"/>
          </a:effectRef>
          <a:fontRef idx="minor">
            <a:schemeClr val="tx1"/>
          </a:fontRef>
        </p:style>
      </p:cxnSp>
      <p:sp>
        <p:nvSpPr>
          <p:cNvPr id="32" name="テキスト ボックス 31"/>
          <p:cNvSpPr txBox="1"/>
          <p:nvPr/>
        </p:nvSpPr>
        <p:spPr>
          <a:xfrm>
            <a:off x="1512125" y="3021662"/>
            <a:ext cx="7307126"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kumimoji="1" lang="ja-JP" altLang="en-US" sz="1600" b="1" dirty="0" smtClean="0"/>
              <a:t>専門機関：</a:t>
            </a:r>
            <a:r>
              <a:rPr kumimoji="1" lang="ja-JP" altLang="en-US" sz="1600" b="1" dirty="0" smtClean="0">
                <a:solidFill>
                  <a:srgbClr val="FF0000"/>
                </a:solidFill>
              </a:rPr>
              <a:t>警察　医療機関　家庭裁判所　成年後見（権利擁護）センター　など</a:t>
            </a:r>
            <a:endParaRPr kumimoji="1" lang="ja-JP" altLang="en-US" sz="1600" b="1" dirty="0">
              <a:solidFill>
                <a:srgbClr val="FF0000"/>
              </a:solidFill>
            </a:endParaRPr>
          </a:p>
        </p:txBody>
      </p:sp>
      <p:cxnSp>
        <p:nvCxnSpPr>
          <p:cNvPr id="35" name="直線コネクタ 34"/>
          <p:cNvCxnSpPr/>
          <p:nvPr/>
        </p:nvCxnSpPr>
        <p:spPr>
          <a:xfrm>
            <a:off x="5172316" y="1658017"/>
            <a:ext cx="0" cy="108213"/>
          </a:xfrm>
          <a:prstGeom prst="line">
            <a:avLst/>
          </a:prstGeom>
          <a:ln w="152400" cmpd="dbl">
            <a:solidFill>
              <a:srgbClr val="FF0000"/>
            </a:solidFill>
          </a:ln>
        </p:spPr>
        <p:style>
          <a:lnRef idx="1">
            <a:schemeClr val="dk1"/>
          </a:lnRef>
          <a:fillRef idx="0">
            <a:schemeClr val="dk1"/>
          </a:fillRef>
          <a:effectRef idx="0">
            <a:schemeClr val="dk1"/>
          </a:effectRef>
          <a:fontRef idx="minor">
            <a:schemeClr val="tx1"/>
          </a:fontRef>
        </p:style>
      </p:cxnSp>
      <p:sp>
        <p:nvSpPr>
          <p:cNvPr id="33" name="テキスト ボックス 32"/>
          <p:cNvSpPr txBox="1"/>
          <p:nvPr/>
        </p:nvSpPr>
        <p:spPr>
          <a:xfrm>
            <a:off x="1516608" y="1710693"/>
            <a:ext cx="7307126" cy="33855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0" scaled="1"/>
            <a:tileRect/>
          </a:gradFill>
          <a:ln>
            <a:solidFill>
              <a:schemeClr val="tx1"/>
            </a:solidFill>
          </a:ln>
        </p:spPr>
        <p:txBody>
          <a:bodyPr wrap="square" rtlCol="0">
            <a:spAutoFit/>
          </a:bodyPr>
          <a:lstStyle/>
          <a:p>
            <a:r>
              <a:rPr kumimoji="1" lang="ja-JP" altLang="en-US" sz="1600" b="1" dirty="0" smtClean="0"/>
              <a:t>専門機関：</a:t>
            </a:r>
            <a:r>
              <a:rPr kumimoji="1" lang="ja-JP" altLang="en-US" sz="1600" b="1" dirty="0" smtClean="0">
                <a:solidFill>
                  <a:srgbClr val="FF0000"/>
                </a:solidFill>
              </a:rPr>
              <a:t>警察　検察庁　医療機関など</a:t>
            </a:r>
            <a:endParaRPr kumimoji="1" lang="ja-JP" altLang="en-US" sz="1600" b="1" dirty="0">
              <a:solidFill>
                <a:srgbClr val="FF0000"/>
              </a:solidFill>
            </a:endParaRPr>
          </a:p>
        </p:txBody>
      </p:sp>
    </p:spTree>
    <p:extLst>
      <p:ext uri="{BB962C8B-B14F-4D97-AF65-F5344CB8AC3E}">
        <p14:creationId xmlns:p14="http://schemas.microsoft.com/office/powerpoint/2010/main" val="76671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13"/>
                                        </p:tgtEl>
                                        <p:attrNameLst>
                                          <p:attrName>style.visibility</p:attrName>
                                        </p:attrNameLst>
                                      </p:cBhvr>
                                      <p:to>
                                        <p:strVal val="visible"/>
                                      </p:to>
                                    </p:set>
                                    <p:animEffect transition="in" filter="fade">
                                      <p:cBhvr>
                                        <p:cTn id="7" dur="500"/>
                                        <p:tgtEl>
                                          <p:spTgt spid="41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up)">
                                      <p:cBhvr>
                                        <p:cTn id="25" dur="500"/>
                                        <p:tgtEl>
                                          <p:spTgt spid="29"/>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par>
                          <p:cTn id="61" fill="hold">
                            <p:stCondLst>
                              <p:cond delay="500"/>
                            </p:stCondLst>
                            <p:childTnLst>
                              <p:par>
                                <p:cTn id="62" presetID="10" presetClass="entr" presetSubtype="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8" grpId="0" animBg="1"/>
      <p:bldP spid="4113" grpId="0"/>
      <p:bldP spid="26" grpId="0" animBg="1"/>
      <p:bldP spid="29" grpId="0" animBg="1"/>
      <p:bldP spid="34" grpId="0" animBg="1"/>
      <p:bldP spid="16" grpId="0" animBg="1"/>
      <p:bldP spid="21" grpId="0" animBg="1"/>
      <p:bldP spid="22" grpId="0"/>
      <p:bldP spid="23" grpId="0" animBg="1"/>
      <p:bldP spid="24" grpId="0" animBg="1"/>
      <p:bldP spid="25" grpId="0"/>
      <p:bldP spid="30" grpId="0"/>
      <p:bldP spid="31" grpId="0"/>
      <p:bldP spid="32" grpId="0" animBg="1"/>
      <p:bldP spid="3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72457" y="2132856"/>
            <a:ext cx="8229599" cy="1374735"/>
          </a:xfrm>
          <a:prstGeom prst="rect">
            <a:avLst/>
          </a:prstGeom>
          <a:noFill/>
        </p:spPr>
        <p:txBody>
          <a:bodyPr wrap="square" rtlCol="0">
            <a:spAutoFit/>
          </a:bodyPr>
          <a:lstStyle/>
          <a:p>
            <a:pPr algn="ctr">
              <a:lnSpc>
                <a:spcPts val="5000"/>
              </a:lnSpc>
            </a:pPr>
            <a:r>
              <a:rPr lang="ja-JP" altLang="en-US" sz="3200" dirty="0" smtClean="0"/>
              <a:t>虐待防止の取り組みと虐待</a:t>
            </a:r>
            <a:r>
              <a:rPr lang="ja-JP" altLang="en-US" sz="3200" dirty="0"/>
              <a:t>かどうかの</a:t>
            </a:r>
            <a:r>
              <a:rPr lang="ja-JP" altLang="en-US" sz="3200" dirty="0" smtClean="0"/>
              <a:t>判断</a:t>
            </a:r>
            <a:endParaRPr lang="en-US" altLang="ja-JP" sz="3200" dirty="0" smtClean="0"/>
          </a:p>
          <a:p>
            <a:pPr algn="ctr">
              <a:lnSpc>
                <a:spcPts val="5000"/>
              </a:lnSpc>
            </a:pPr>
            <a:r>
              <a:rPr lang="ja-JP" altLang="en-US" sz="3200" dirty="0" smtClean="0"/>
              <a:t>～</a:t>
            </a:r>
            <a:r>
              <a:rPr lang="ja-JP" altLang="en-US" sz="3200" dirty="0"/>
              <a:t>方向性を示すことの</a:t>
            </a:r>
            <a:r>
              <a:rPr lang="ja-JP" altLang="en-US" sz="3200" dirty="0" smtClean="0"/>
              <a:t>重要性～</a:t>
            </a:r>
            <a:endParaRPr lang="ja-JP" altLang="en-US" sz="3200" dirty="0"/>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15</a:t>
            </a:fld>
            <a:endParaRPr lang="en-US" altLang="ja-JP"/>
          </a:p>
        </p:txBody>
      </p:sp>
    </p:spTree>
    <p:extLst>
      <p:ext uri="{BB962C8B-B14F-4D97-AF65-F5344CB8AC3E}">
        <p14:creationId xmlns:p14="http://schemas.microsoft.com/office/powerpoint/2010/main" val="1539444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73295" y="156934"/>
            <a:ext cx="8640960" cy="584775"/>
          </a:xfrm>
          <a:prstGeom prst="rect">
            <a:avLst/>
          </a:prstGeom>
          <a:noFill/>
        </p:spPr>
        <p:txBody>
          <a:bodyPr wrap="square" rtlCol="0">
            <a:spAutoFit/>
          </a:bodyPr>
          <a:lstStyle/>
          <a:p>
            <a:r>
              <a:rPr lang="ja-JP" altLang="en-US" sz="3200" dirty="0" smtClean="0">
                <a:solidFill>
                  <a:srgbClr val="FF0000"/>
                </a:solidFill>
              </a:rPr>
              <a:t>●虐待防止</a:t>
            </a:r>
            <a:r>
              <a:rPr lang="ja-JP" altLang="en-US" sz="3200" dirty="0">
                <a:solidFill>
                  <a:srgbClr val="FF0000"/>
                </a:solidFill>
              </a:rPr>
              <a:t>委員会</a:t>
            </a:r>
            <a:r>
              <a:rPr lang="ja-JP" altLang="en-US" sz="3200" dirty="0" smtClean="0">
                <a:solidFill>
                  <a:srgbClr val="FF0000"/>
                </a:solidFill>
              </a:rPr>
              <a:t>の活用　</a:t>
            </a:r>
            <a:endParaRPr lang="en-US" altLang="ja-JP" sz="3200" dirty="0">
              <a:solidFill>
                <a:srgbClr val="0070C0"/>
              </a:solidFill>
            </a:endParaRPr>
          </a:p>
        </p:txBody>
      </p:sp>
      <p:sp>
        <p:nvSpPr>
          <p:cNvPr id="11" name="テキスト ボックス 10"/>
          <p:cNvSpPr txBox="1"/>
          <p:nvPr/>
        </p:nvSpPr>
        <p:spPr>
          <a:xfrm>
            <a:off x="704561" y="1246086"/>
            <a:ext cx="8643713" cy="1569660"/>
          </a:xfrm>
          <a:prstGeom prst="rect">
            <a:avLst/>
          </a:prstGeom>
          <a:noFill/>
        </p:spPr>
        <p:txBody>
          <a:bodyPr wrap="none" rtlCol="0">
            <a:spAutoFit/>
          </a:bodyPr>
          <a:lstStyle/>
          <a:p>
            <a:r>
              <a:rPr lang="ja-JP" altLang="en-US" sz="2400" dirty="0" smtClean="0">
                <a:solidFill>
                  <a:prstClr val="black"/>
                </a:solidFill>
              </a:rPr>
              <a:t>・管理者を委員長に配置する～</a:t>
            </a:r>
            <a:r>
              <a:rPr lang="ja-JP" altLang="en-US" sz="2400" dirty="0" smtClean="0">
                <a:solidFill>
                  <a:srgbClr val="FF0000"/>
                </a:solidFill>
              </a:rPr>
              <a:t>責任の明確化</a:t>
            </a:r>
            <a:endParaRPr lang="en-US" altLang="ja-JP" sz="2400" dirty="0" smtClean="0">
              <a:solidFill>
                <a:srgbClr val="FF0000"/>
              </a:solidFill>
            </a:endParaRPr>
          </a:p>
          <a:p>
            <a:r>
              <a:rPr lang="ja-JP" altLang="en-US" sz="2400" dirty="0" smtClean="0">
                <a:solidFill>
                  <a:prstClr val="black"/>
                </a:solidFill>
              </a:rPr>
              <a:t>・</a:t>
            </a:r>
            <a:r>
              <a:rPr lang="ja-JP" altLang="en-US" sz="2400" dirty="0">
                <a:solidFill>
                  <a:prstClr val="black"/>
                </a:solidFill>
              </a:rPr>
              <a:t>サービス管理責任者など現場の責任者が虐待防止</a:t>
            </a:r>
            <a:r>
              <a:rPr lang="ja-JP" altLang="en-US" sz="2400" dirty="0" smtClean="0">
                <a:solidFill>
                  <a:prstClr val="black"/>
                </a:solidFill>
              </a:rPr>
              <a:t>マネージャー</a:t>
            </a:r>
            <a:endParaRPr lang="en-US" altLang="ja-JP" sz="2400" dirty="0" smtClean="0">
              <a:solidFill>
                <a:prstClr val="black"/>
              </a:solidFill>
            </a:endParaRPr>
          </a:p>
          <a:p>
            <a:r>
              <a:rPr lang="ja-JP" altLang="en-US" sz="2400" dirty="0">
                <a:solidFill>
                  <a:prstClr val="black"/>
                </a:solidFill>
              </a:rPr>
              <a:t>　　　　　　　　　　　　　　　　　　　　　　　　　　　　～</a:t>
            </a:r>
            <a:r>
              <a:rPr lang="ja-JP" altLang="en-US" sz="2400" dirty="0">
                <a:solidFill>
                  <a:srgbClr val="FF0000"/>
                </a:solidFill>
              </a:rPr>
              <a:t>実効性のある</a:t>
            </a:r>
            <a:r>
              <a:rPr lang="ja-JP" altLang="en-US" sz="2400" dirty="0" smtClean="0">
                <a:solidFill>
                  <a:srgbClr val="FF0000"/>
                </a:solidFill>
              </a:rPr>
              <a:t>体制</a:t>
            </a:r>
            <a:endParaRPr lang="en-US" altLang="ja-JP" sz="2400" dirty="0" smtClean="0">
              <a:solidFill>
                <a:srgbClr val="FF0000"/>
              </a:solidFill>
            </a:endParaRPr>
          </a:p>
          <a:p>
            <a:r>
              <a:rPr lang="ja-JP" altLang="en-US" sz="2400" dirty="0" smtClean="0">
                <a:solidFill>
                  <a:prstClr val="black"/>
                </a:solidFill>
              </a:rPr>
              <a:t>・</a:t>
            </a:r>
            <a:r>
              <a:rPr lang="ja-JP" altLang="en-US" sz="2400" dirty="0">
                <a:solidFill>
                  <a:prstClr val="black"/>
                </a:solidFill>
              </a:rPr>
              <a:t>利用者、家族、第</a:t>
            </a:r>
            <a:r>
              <a:rPr lang="en-US" altLang="ja-JP" sz="2400" dirty="0">
                <a:solidFill>
                  <a:prstClr val="black"/>
                </a:solidFill>
              </a:rPr>
              <a:t>3</a:t>
            </a:r>
            <a:r>
              <a:rPr lang="ja-JP" altLang="en-US" sz="2400" dirty="0">
                <a:solidFill>
                  <a:prstClr val="black"/>
                </a:solidFill>
              </a:rPr>
              <a:t>者委員などの</a:t>
            </a:r>
            <a:r>
              <a:rPr lang="ja-JP" altLang="en-US" sz="2400" dirty="0" smtClean="0">
                <a:solidFill>
                  <a:prstClr val="black"/>
                </a:solidFill>
              </a:rPr>
              <a:t>参加</a:t>
            </a:r>
            <a:endParaRPr lang="en-US" altLang="ja-JP" sz="2400" dirty="0">
              <a:solidFill>
                <a:srgbClr val="FF0000"/>
              </a:solidFill>
            </a:endParaRPr>
          </a:p>
        </p:txBody>
      </p:sp>
      <p:sp>
        <p:nvSpPr>
          <p:cNvPr id="12" name="テキスト ボックス 11"/>
          <p:cNvSpPr txBox="1"/>
          <p:nvPr/>
        </p:nvSpPr>
        <p:spPr>
          <a:xfrm>
            <a:off x="622168" y="3786673"/>
            <a:ext cx="8661663" cy="792091"/>
          </a:xfrm>
          <a:prstGeom prst="rect">
            <a:avLst/>
          </a:prstGeom>
          <a:noFill/>
        </p:spPr>
        <p:txBody>
          <a:bodyPr wrap="square" rtlCol="0">
            <a:noAutofit/>
          </a:bodyPr>
          <a:lstStyle/>
          <a:p>
            <a:endParaRPr lang="ja-JP" altLang="en-US" sz="2400" dirty="0">
              <a:solidFill>
                <a:srgbClr val="FF0000"/>
              </a:solidFill>
            </a:endParaRP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16</a:t>
            </a:fld>
            <a:endParaRPr lang="en-US" altLang="ja-JP" dirty="0"/>
          </a:p>
        </p:txBody>
      </p:sp>
      <p:sp>
        <p:nvSpPr>
          <p:cNvPr id="17" name="線吹き出し 2 (枠付き) 16"/>
          <p:cNvSpPr/>
          <p:nvPr/>
        </p:nvSpPr>
        <p:spPr>
          <a:xfrm>
            <a:off x="5978391" y="6336221"/>
            <a:ext cx="2594908" cy="352748"/>
          </a:xfrm>
          <a:prstGeom prst="borderCallout2">
            <a:avLst>
              <a:gd name="adj1" fmla="val 48449"/>
              <a:gd name="adj2" fmla="val -1792"/>
              <a:gd name="adj3" fmla="val 50305"/>
              <a:gd name="adj4" fmla="val -16332"/>
              <a:gd name="adj5" fmla="val -4613"/>
              <a:gd name="adj6" fmla="val -4172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srgbClr val="000000"/>
                </a:solidFill>
                <a:latin typeface="Arial" pitchFamily="34" charset="0"/>
                <a:ea typeface="ＭＳ Ｐゴシック" pitchFamily="50" charset="-128"/>
              </a:rPr>
              <a:t>支援スキルの向上</a:t>
            </a:r>
            <a:endParaRPr lang="ja-JP" altLang="en-US" dirty="0">
              <a:solidFill>
                <a:srgbClr val="000000"/>
              </a:solidFill>
              <a:latin typeface="Arial" pitchFamily="34" charset="0"/>
              <a:ea typeface="ＭＳ Ｐゴシック" pitchFamily="50" charset="-128"/>
            </a:endParaRPr>
          </a:p>
        </p:txBody>
      </p:sp>
      <p:sp>
        <p:nvSpPr>
          <p:cNvPr id="22" name="線吹き出し 2 (枠付き) 21"/>
          <p:cNvSpPr/>
          <p:nvPr/>
        </p:nvSpPr>
        <p:spPr>
          <a:xfrm>
            <a:off x="5901392" y="2734073"/>
            <a:ext cx="2594908" cy="311760"/>
          </a:xfrm>
          <a:prstGeom prst="borderCallout2">
            <a:avLst>
              <a:gd name="adj1" fmla="val 48449"/>
              <a:gd name="adj2" fmla="val -1792"/>
              <a:gd name="adj3" fmla="val 50305"/>
              <a:gd name="adj4" fmla="val -16332"/>
              <a:gd name="adj5" fmla="val -4613"/>
              <a:gd name="adj6" fmla="val -4172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srgbClr val="000000"/>
                </a:solidFill>
                <a:latin typeface="Arial" pitchFamily="34" charset="0"/>
                <a:ea typeface="ＭＳ Ｐゴシック" pitchFamily="50" charset="-128"/>
              </a:rPr>
              <a:t>客観性の担保</a:t>
            </a:r>
            <a:endParaRPr lang="ja-JP" altLang="en-US" dirty="0">
              <a:solidFill>
                <a:srgbClr val="000000"/>
              </a:solidFill>
              <a:latin typeface="Arial" pitchFamily="34" charset="0"/>
              <a:ea typeface="ＭＳ Ｐゴシック" pitchFamily="50" charset="-128"/>
            </a:endParaRPr>
          </a:p>
        </p:txBody>
      </p:sp>
      <p:sp>
        <p:nvSpPr>
          <p:cNvPr id="23" name="テキスト ボックス 22"/>
          <p:cNvSpPr txBox="1"/>
          <p:nvPr/>
        </p:nvSpPr>
        <p:spPr>
          <a:xfrm>
            <a:off x="345303" y="717355"/>
            <a:ext cx="4304189" cy="584775"/>
          </a:xfrm>
          <a:prstGeom prst="rect">
            <a:avLst/>
          </a:prstGeom>
          <a:noFill/>
        </p:spPr>
        <p:txBody>
          <a:bodyPr wrap="square" rtlCol="0">
            <a:spAutoFit/>
          </a:bodyPr>
          <a:lstStyle/>
          <a:p>
            <a:r>
              <a:rPr lang="ja-JP" altLang="en-US" sz="3200" dirty="0" smtClean="0">
                <a:effectLst>
                  <a:outerShdw blurRad="38100" dist="38100" dir="2700000" algn="tl">
                    <a:srgbClr val="000000">
                      <a:alpha val="43137"/>
                    </a:srgbClr>
                  </a:outerShdw>
                </a:effectLst>
              </a:rPr>
              <a:t>組織</a:t>
            </a:r>
            <a:endParaRPr lang="en-US" altLang="ja-JP" sz="3200" dirty="0">
              <a:effectLst>
                <a:outerShdw blurRad="38100" dist="38100" dir="2700000" algn="tl">
                  <a:srgbClr val="000000">
                    <a:alpha val="43137"/>
                  </a:srgbClr>
                </a:outerShdw>
              </a:effectLst>
            </a:endParaRPr>
          </a:p>
        </p:txBody>
      </p:sp>
      <p:sp>
        <p:nvSpPr>
          <p:cNvPr id="28" name="テキスト ボックス 27"/>
          <p:cNvSpPr txBox="1"/>
          <p:nvPr/>
        </p:nvSpPr>
        <p:spPr>
          <a:xfrm>
            <a:off x="345303" y="2827061"/>
            <a:ext cx="4607697" cy="584775"/>
          </a:xfrm>
          <a:prstGeom prst="rect">
            <a:avLst/>
          </a:prstGeom>
          <a:noFill/>
        </p:spPr>
        <p:txBody>
          <a:bodyPr wrap="square" rtlCol="0">
            <a:spAutoFit/>
          </a:bodyPr>
          <a:lstStyle/>
          <a:p>
            <a:r>
              <a:rPr lang="ja-JP" altLang="en-US" sz="3200" dirty="0" smtClean="0">
                <a:effectLst>
                  <a:outerShdw blurRad="38100" dist="38100" dir="2700000" algn="tl">
                    <a:srgbClr val="000000">
                      <a:alpha val="43137"/>
                    </a:srgbClr>
                  </a:outerShdw>
                </a:effectLst>
              </a:rPr>
              <a:t>活動内容</a:t>
            </a:r>
            <a:endParaRPr lang="en-US" altLang="ja-JP" sz="3200" dirty="0">
              <a:effectLst>
                <a:outerShdw blurRad="38100" dist="38100" dir="2700000" algn="tl">
                  <a:srgbClr val="000000">
                    <a:alpha val="43137"/>
                  </a:srgbClr>
                </a:outerShdw>
              </a:effectLst>
            </a:endParaRPr>
          </a:p>
        </p:txBody>
      </p:sp>
      <p:sp>
        <p:nvSpPr>
          <p:cNvPr id="29" name="テキスト ボックス 28"/>
          <p:cNvSpPr txBox="1"/>
          <p:nvPr/>
        </p:nvSpPr>
        <p:spPr>
          <a:xfrm>
            <a:off x="704528" y="3435520"/>
            <a:ext cx="8643746" cy="830997"/>
          </a:xfrm>
          <a:prstGeom prst="rect">
            <a:avLst/>
          </a:prstGeom>
          <a:noFill/>
        </p:spPr>
        <p:txBody>
          <a:bodyPr wrap="square" rtlCol="0">
            <a:spAutoFit/>
          </a:bodyPr>
          <a:lstStyle/>
          <a:p>
            <a:r>
              <a:rPr lang="ja-JP" altLang="en-US" sz="2400" dirty="0" smtClean="0">
                <a:solidFill>
                  <a:prstClr val="black"/>
                </a:solidFill>
              </a:rPr>
              <a:t>・虐待防止の啓発</a:t>
            </a:r>
            <a:endParaRPr lang="en-US" altLang="ja-JP" sz="2400" dirty="0" smtClean="0">
              <a:solidFill>
                <a:prstClr val="black"/>
              </a:solidFill>
            </a:endParaRPr>
          </a:p>
          <a:p>
            <a:r>
              <a:rPr lang="ja-JP" altLang="en-US" sz="2400" dirty="0" smtClean="0">
                <a:solidFill>
                  <a:prstClr val="black"/>
                </a:solidFill>
              </a:rPr>
              <a:t>・朝礼（引継打合せ）・内部研修・掲示物の検討</a:t>
            </a:r>
            <a:endParaRPr lang="en-US" altLang="ja-JP" sz="2400" dirty="0">
              <a:solidFill>
                <a:prstClr val="black"/>
              </a:solidFill>
            </a:endParaRPr>
          </a:p>
        </p:txBody>
      </p:sp>
      <p:sp>
        <p:nvSpPr>
          <p:cNvPr id="30" name="テキスト ボックス 29"/>
          <p:cNvSpPr txBox="1"/>
          <p:nvPr/>
        </p:nvSpPr>
        <p:spPr>
          <a:xfrm>
            <a:off x="680247" y="4178012"/>
            <a:ext cx="9099184" cy="758756"/>
          </a:xfrm>
          <a:prstGeom prst="rect">
            <a:avLst/>
          </a:prstGeom>
          <a:noFill/>
        </p:spPr>
        <p:txBody>
          <a:bodyPr wrap="square" rtlCol="0">
            <a:noAutofit/>
          </a:bodyPr>
          <a:lstStyle/>
          <a:p>
            <a:r>
              <a:rPr lang="ja-JP" altLang="en-US" sz="2400" dirty="0" smtClean="0">
                <a:solidFill>
                  <a:prstClr val="black"/>
                </a:solidFill>
              </a:rPr>
              <a:t>・支援内容の確認～チェックリストの活用　</a:t>
            </a:r>
            <a:endParaRPr lang="en-US" altLang="ja-JP" sz="2400" dirty="0" smtClean="0">
              <a:solidFill>
                <a:prstClr val="black"/>
              </a:solidFill>
            </a:endParaRPr>
          </a:p>
          <a:p>
            <a:r>
              <a:rPr lang="ja-JP" altLang="en-US" sz="1600" dirty="0" smtClean="0">
                <a:solidFill>
                  <a:prstClr val="black"/>
                </a:solidFill>
              </a:rPr>
              <a:t>        参考：「障害者虐待防止の手引き（チェックリスト）」</a:t>
            </a:r>
            <a:r>
              <a:rPr lang="en-US" altLang="ja-JP" sz="1600" dirty="0" smtClean="0">
                <a:solidFill>
                  <a:prstClr val="black"/>
                </a:solidFill>
              </a:rPr>
              <a:t>http://www.shakyo.or.jp/research/09check.html</a:t>
            </a:r>
            <a:endParaRPr lang="ja-JP" altLang="en-US" sz="1600" dirty="0">
              <a:solidFill>
                <a:prstClr val="black"/>
              </a:solidFill>
            </a:endParaRPr>
          </a:p>
        </p:txBody>
      </p:sp>
      <p:sp>
        <p:nvSpPr>
          <p:cNvPr id="31" name="テキスト ボックス 30"/>
          <p:cNvSpPr txBox="1"/>
          <p:nvPr/>
        </p:nvSpPr>
        <p:spPr>
          <a:xfrm>
            <a:off x="704528" y="4774102"/>
            <a:ext cx="8905298" cy="775590"/>
          </a:xfrm>
          <a:prstGeom prst="rect">
            <a:avLst/>
          </a:prstGeom>
          <a:noFill/>
        </p:spPr>
        <p:txBody>
          <a:bodyPr wrap="square" rtlCol="0">
            <a:noAutofit/>
          </a:bodyPr>
          <a:lstStyle/>
          <a:p>
            <a:r>
              <a:rPr lang="ja-JP" altLang="en-US" sz="2400" dirty="0" smtClean="0">
                <a:solidFill>
                  <a:prstClr val="black"/>
                </a:solidFill>
              </a:rPr>
              <a:t>・支援方法の改善～</a:t>
            </a:r>
            <a:endParaRPr lang="en-US" altLang="ja-JP" sz="2400" dirty="0" smtClean="0">
              <a:solidFill>
                <a:prstClr val="black"/>
              </a:solidFill>
            </a:endParaRPr>
          </a:p>
          <a:p>
            <a:pPr algn="r"/>
            <a:r>
              <a:rPr lang="ja-JP" altLang="en-US" sz="2000" dirty="0" smtClean="0">
                <a:solidFill>
                  <a:srgbClr val="FF0000"/>
                </a:solidFill>
              </a:rPr>
              <a:t>行動計画の策定（Ｐ）→実行（Ｄ）→効果の測定（Ｃ）→行動計画の見直し（Ａ）</a:t>
            </a:r>
            <a:endParaRPr lang="ja-JP" altLang="en-US" sz="2000" dirty="0">
              <a:solidFill>
                <a:srgbClr val="FF0000"/>
              </a:solidFill>
            </a:endParaRPr>
          </a:p>
        </p:txBody>
      </p:sp>
      <p:sp>
        <p:nvSpPr>
          <p:cNvPr id="32" name="テキスト ボックス 31"/>
          <p:cNvSpPr txBox="1"/>
          <p:nvPr/>
        </p:nvSpPr>
        <p:spPr>
          <a:xfrm>
            <a:off x="704528" y="5530687"/>
            <a:ext cx="8905298" cy="878591"/>
          </a:xfrm>
          <a:prstGeom prst="rect">
            <a:avLst/>
          </a:prstGeom>
          <a:noFill/>
        </p:spPr>
        <p:txBody>
          <a:bodyPr wrap="square" rtlCol="0">
            <a:noAutofit/>
          </a:bodyPr>
          <a:lstStyle/>
          <a:p>
            <a:r>
              <a:rPr lang="ja-JP" altLang="en-US" sz="2400" dirty="0" smtClean="0">
                <a:solidFill>
                  <a:prstClr val="black"/>
                </a:solidFill>
              </a:rPr>
              <a:t>・虐待</a:t>
            </a:r>
            <a:r>
              <a:rPr lang="ja-JP" altLang="en-US" dirty="0" smtClean="0">
                <a:solidFill>
                  <a:srgbClr val="FF0000"/>
                </a:solidFill>
              </a:rPr>
              <a:t>（「疑い」含む）</a:t>
            </a:r>
            <a:r>
              <a:rPr lang="ja-JP" altLang="en-US" sz="2400" dirty="0" smtClean="0">
                <a:solidFill>
                  <a:prstClr val="black"/>
                </a:solidFill>
              </a:rPr>
              <a:t>発生時の対応方法の明確化</a:t>
            </a:r>
            <a:r>
              <a:rPr lang="ja-JP" altLang="en-US" dirty="0" smtClean="0">
                <a:solidFill>
                  <a:srgbClr val="FF0000"/>
                </a:solidFill>
              </a:rPr>
              <a:t>（市町村への通報タイミング）</a:t>
            </a:r>
            <a:r>
              <a:rPr lang="ja-JP" altLang="en-US" sz="2400" dirty="0" smtClean="0">
                <a:solidFill>
                  <a:prstClr val="black"/>
                </a:solidFill>
              </a:rPr>
              <a:t>と職員への周知～虐待防止（対応）マニュアルの整備（見直し）</a:t>
            </a:r>
            <a:endParaRPr lang="ja-JP" altLang="en-US" sz="2400" dirty="0">
              <a:solidFill>
                <a:prstClr val="black"/>
              </a:solidFill>
            </a:endParaRPr>
          </a:p>
        </p:txBody>
      </p:sp>
    </p:spTree>
    <p:extLst>
      <p:ext uri="{BB962C8B-B14F-4D97-AF65-F5344CB8AC3E}">
        <p14:creationId xmlns:p14="http://schemas.microsoft.com/office/powerpoint/2010/main" val="633113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548680"/>
            <a:ext cx="8640960" cy="584775"/>
          </a:xfrm>
          <a:prstGeom prst="rect">
            <a:avLst/>
          </a:prstGeom>
          <a:noFill/>
        </p:spPr>
        <p:txBody>
          <a:bodyPr wrap="square" rtlCol="0">
            <a:spAutoFit/>
          </a:bodyPr>
          <a:lstStyle/>
          <a:p>
            <a:r>
              <a:rPr lang="ja-JP" altLang="en-US" sz="3200" dirty="0" smtClean="0">
                <a:solidFill>
                  <a:srgbClr val="FF0000"/>
                </a:solidFill>
              </a:rPr>
              <a:t>●虐待防止マネージャーの役割</a:t>
            </a:r>
            <a:endParaRPr lang="en-US" altLang="ja-JP" sz="3200" dirty="0">
              <a:solidFill>
                <a:srgbClr val="FF0000"/>
              </a:solidFill>
            </a:endParaRPr>
          </a:p>
        </p:txBody>
      </p:sp>
      <p:sp>
        <p:nvSpPr>
          <p:cNvPr id="11" name="テキスト ボックス 10"/>
          <p:cNvSpPr txBox="1"/>
          <p:nvPr/>
        </p:nvSpPr>
        <p:spPr>
          <a:xfrm>
            <a:off x="704561" y="1434783"/>
            <a:ext cx="6345007" cy="461665"/>
          </a:xfrm>
          <a:prstGeom prst="rect">
            <a:avLst/>
          </a:prstGeom>
          <a:noFill/>
        </p:spPr>
        <p:txBody>
          <a:bodyPr wrap="none" rtlCol="0">
            <a:spAutoFit/>
          </a:bodyPr>
          <a:lstStyle/>
          <a:p>
            <a:r>
              <a:rPr lang="ja-JP" altLang="en-US" sz="2400" dirty="0" smtClean="0">
                <a:solidFill>
                  <a:prstClr val="black"/>
                </a:solidFill>
              </a:rPr>
              <a:t>・サービス管理責任者など現場の責任者が就任</a:t>
            </a:r>
            <a:endParaRPr lang="en-US" altLang="ja-JP" sz="2400" dirty="0">
              <a:solidFill>
                <a:prstClr val="black"/>
              </a:solidFill>
            </a:endParaRP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17</a:t>
            </a:fld>
            <a:endParaRPr lang="en-US" altLang="ja-JP"/>
          </a:p>
        </p:txBody>
      </p:sp>
      <p:sp>
        <p:nvSpPr>
          <p:cNvPr id="8" name="テキスト ボックス 7"/>
          <p:cNvSpPr txBox="1"/>
          <p:nvPr/>
        </p:nvSpPr>
        <p:spPr>
          <a:xfrm>
            <a:off x="704561" y="2567665"/>
            <a:ext cx="6915676" cy="461665"/>
          </a:xfrm>
          <a:prstGeom prst="rect">
            <a:avLst/>
          </a:prstGeom>
          <a:noFill/>
        </p:spPr>
        <p:txBody>
          <a:bodyPr wrap="none" rtlCol="0">
            <a:spAutoFit/>
          </a:bodyPr>
          <a:lstStyle/>
          <a:p>
            <a:r>
              <a:rPr lang="ja-JP" altLang="en-US" sz="2400" dirty="0" smtClean="0">
                <a:solidFill>
                  <a:prstClr val="black"/>
                </a:solidFill>
              </a:rPr>
              <a:t>・チェックリスト、ヒヤリハット</a:t>
            </a:r>
            <a:r>
              <a:rPr lang="ja-JP" altLang="en-US" sz="2400" dirty="0">
                <a:solidFill>
                  <a:prstClr val="black"/>
                </a:solidFill>
              </a:rPr>
              <a:t>報告の</a:t>
            </a:r>
            <a:r>
              <a:rPr lang="ja-JP" altLang="en-US" sz="2400" dirty="0" smtClean="0">
                <a:solidFill>
                  <a:prstClr val="black"/>
                </a:solidFill>
              </a:rPr>
              <a:t>実施、集計、分析</a:t>
            </a:r>
            <a:endParaRPr lang="en-US" altLang="ja-JP" sz="2400" dirty="0">
              <a:solidFill>
                <a:prstClr val="black"/>
              </a:solidFill>
            </a:endParaRPr>
          </a:p>
        </p:txBody>
      </p:sp>
      <p:sp>
        <p:nvSpPr>
          <p:cNvPr id="9" name="テキスト ボックス 8"/>
          <p:cNvSpPr txBox="1"/>
          <p:nvPr/>
        </p:nvSpPr>
        <p:spPr>
          <a:xfrm>
            <a:off x="704560" y="3151663"/>
            <a:ext cx="8568919" cy="461665"/>
          </a:xfrm>
          <a:prstGeom prst="rect">
            <a:avLst/>
          </a:prstGeom>
          <a:noFill/>
        </p:spPr>
        <p:txBody>
          <a:bodyPr wrap="square" rtlCol="0">
            <a:spAutoFit/>
          </a:bodyPr>
          <a:lstStyle/>
          <a:p>
            <a:r>
              <a:rPr lang="ja-JP" altLang="en-US" sz="2400" dirty="0" smtClean="0">
                <a:solidFill>
                  <a:prstClr val="black"/>
                </a:solidFill>
              </a:rPr>
              <a:t>・担当部署の把握と共に虐待発生の芽を確認</a:t>
            </a:r>
            <a:endParaRPr lang="en-US" altLang="ja-JP" sz="2400" dirty="0">
              <a:solidFill>
                <a:prstClr val="black"/>
              </a:solidFill>
            </a:endParaRPr>
          </a:p>
        </p:txBody>
      </p:sp>
      <p:sp>
        <p:nvSpPr>
          <p:cNvPr id="10" name="テキスト ボックス 9"/>
          <p:cNvSpPr txBox="1"/>
          <p:nvPr/>
        </p:nvSpPr>
        <p:spPr>
          <a:xfrm>
            <a:off x="668540" y="3724409"/>
            <a:ext cx="8742160" cy="830997"/>
          </a:xfrm>
          <a:prstGeom prst="rect">
            <a:avLst/>
          </a:prstGeom>
          <a:noFill/>
        </p:spPr>
        <p:txBody>
          <a:bodyPr wrap="square" rtlCol="0">
            <a:spAutoFit/>
          </a:bodyPr>
          <a:lstStyle/>
          <a:p>
            <a:r>
              <a:rPr lang="ja-JP" altLang="en-US" sz="2400" dirty="0" smtClean="0">
                <a:solidFill>
                  <a:prstClr val="black"/>
                </a:solidFill>
              </a:rPr>
              <a:t>・職員ひとりひとりの「知識や支援技術の向上」のためのアドバイザー的役割</a:t>
            </a:r>
            <a:endParaRPr lang="en-US" altLang="ja-JP" sz="2400" dirty="0">
              <a:solidFill>
                <a:prstClr val="black"/>
              </a:solidFill>
            </a:endParaRPr>
          </a:p>
        </p:txBody>
      </p:sp>
      <p:sp>
        <p:nvSpPr>
          <p:cNvPr id="12" name="テキスト ボックス 11"/>
          <p:cNvSpPr txBox="1"/>
          <p:nvPr/>
        </p:nvSpPr>
        <p:spPr>
          <a:xfrm>
            <a:off x="704561" y="1994084"/>
            <a:ext cx="5283819" cy="461665"/>
          </a:xfrm>
          <a:prstGeom prst="rect">
            <a:avLst/>
          </a:prstGeom>
          <a:noFill/>
        </p:spPr>
        <p:txBody>
          <a:bodyPr wrap="none" rtlCol="0">
            <a:spAutoFit/>
          </a:bodyPr>
          <a:lstStyle/>
          <a:p>
            <a:r>
              <a:rPr lang="ja-JP" altLang="en-US" sz="2400" dirty="0" smtClean="0">
                <a:solidFill>
                  <a:prstClr val="black"/>
                </a:solidFill>
              </a:rPr>
              <a:t>・虐待防止委員会と各部署のパイプ役</a:t>
            </a:r>
            <a:endParaRPr lang="en-US" altLang="ja-JP" sz="2400" dirty="0">
              <a:solidFill>
                <a:prstClr val="black"/>
              </a:solidFill>
            </a:endParaRPr>
          </a:p>
        </p:txBody>
      </p:sp>
      <p:sp>
        <p:nvSpPr>
          <p:cNvPr id="13" name="テキスト ボックス 12"/>
          <p:cNvSpPr txBox="1"/>
          <p:nvPr/>
        </p:nvSpPr>
        <p:spPr>
          <a:xfrm>
            <a:off x="668540" y="4678032"/>
            <a:ext cx="8568919" cy="461665"/>
          </a:xfrm>
          <a:prstGeom prst="rect">
            <a:avLst/>
          </a:prstGeom>
          <a:noFill/>
        </p:spPr>
        <p:txBody>
          <a:bodyPr wrap="square" rtlCol="0">
            <a:spAutoFit/>
          </a:bodyPr>
          <a:lstStyle/>
          <a:p>
            <a:r>
              <a:rPr lang="ja-JP" altLang="en-US" sz="2400" dirty="0" smtClean="0">
                <a:solidFill>
                  <a:prstClr val="black"/>
                </a:solidFill>
              </a:rPr>
              <a:t>・虐待防止委員会への報告</a:t>
            </a:r>
            <a:endParaRPr lang="en-US" altLang="ja-JP" sz="2400" dirty="0">
              <a:solidFill>
                <a:prstClr val="black"/>
              </a:solidFill>
            </a:endParaRPr>
          </a:p>
        </p:txBody>
      </p:sp>
    </p:spTree>
    <p:extLst>
      <p:ext uri="{BB962C8B-B14F-4D97-AF65-F5344CB8AC3E}">
        <p14:creationId xmlns:p14="http://schemas.microsoft.com/office/powerpoint/2010/main" val="31572609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324740" y="239283"/>
            <a:ext cx="9340553" cy="5682954"/>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416496" y="332713"/>
            <a:ext cx="9073008" cy="5109091"/>
          </a:xfrm>
          <a:prstGeom prst="rect">
            <a:avLst/>
          </a:prstGeom>
        </p:spPr>
        <p:txBody>
          <a:bodyPr wrap="square">
            <a:spAutoFit/>
          </a:bodyPr>
          <a:lstStyle/>
          <a:p>
            <a:r>
              <a:rPr lang="ja-JP" altLang="en-US" sz="3200" dirty="0">
                <a:solidFill>
                  <a:prstClr val="black"/>
                </a:solidFill>
              </a:rPr>
              <a:t>障害者虐待の判断に当たっての</a:t>
            </a:r>
            <a:r>
              <a:rPr lang="ja-JP" altLang="en-US" sz="3200" dirty="0" smtClean="0">
                <a:solidFill>
                  <a:prstClr val="black"/>
                </a:solidFill>
              </a:rPr>
              <a:t>ポイント</a:t>
            </a:r>
            <a:endParaRPr lang="en-US" altLang="ja-JP" sz="3200" dirty="0" smtClean="0">
              <a:solidFill>
                <a:prstClr val="black"/>
              </a:solidFill>
            </a:endParaRPr>
          </a:p>
          <a:p>
            <a:endParaRPr lang="en-US" altLang="ja-JP" sz="600" dirty="0">
              <a:solidFill>
                <a:prstClr val="black"/>
              </a:solidFill>
            </a:endParaRPr>
          </a:p>
          <a:p>
            <a:r>
              <a:rPr lang="ja-JP" altLang="en-US" sz="2400" dirty="0">
                <a:solidFill>
                  <a:srgbClr val="FF0000"/>
                </a:solidFill>
              </a:rPr>
              <a:t>　</a:t>
            </a:r>
            <a:r>
              <a:rPr lang="ja-JP" altLang="en-US" sz="2400" dirty="0">
                <a:ln>
                  <a:solidFill>
                    <a:srgbClr val="FF0000"/>
                  </a:solidFill>
                </a:ln>
              </a:rPr>
              <a:t>◎虐待でないことが確認できるまでは虐待事案として</a:t>
            </a:r>
            <a:r>
              <a:rPr lang="ja-JP" altLang="en-US" sz="2400" dirty="0" smtClean="0">
                <a:ln>
                  <a:solidFill>
                    <a:srgbClr val="FF0000"/>
                  </a:solidFill>
                </a:ln>
              </a:rPr>
              <a:t>対応</a:t>
            </a:r>
            <a:endParaRPr lang="en-US" altLang="ja-JP" sz="2400" dirty="0">
              <a:ln>
                <a:solidFill>
                  <a:srgbClr val="FF0000"/>
                </a:solidFill>
              </a:ln>
            </a:endParaRPr>
          </a:p>
          <a:p>
            <a:r>
              <a:rPr lang="ja-JP" altLang="en-US" sz="2400" dirty="0">
                <a:solidFill>
                  <a:prstClr val="black"/>
                </a:solidFill>
              </a:rPr>
              <a:t>　ア 虐待をしているという「自覚」は問わない</a:t>
            </a:r>
          </a:p>
          <a:p>
            <a:r>
              <a:rPr lang="ja-JP" altLang="en-US" sz="2400" dirty="0">
                <a:solidFill>
                  <a:prstClr val="black"/>
                </a:solidFill>
              </a:rPr>
              <a:t>　　　</a:t>
            </a:r>
            <a:endParaRPr lang="en-US" altLang="ja-JP" sz="2400" dirty="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イ </a:t>
            </a:r>
            <a:r>
              <a:rPr lang="ja-JP" altLang="en-US" sz="2400" dirty="0">
                <a:solidFill>
                  <a:prstClr val="black"/>
                </a:solidFill>
              </a:rPr>
              <a:t>障害者本人の「自覚」は問わない</a:t>
            </a:r>
          </a:p>
          <a:p>
            <a:r>
              <a:rPr lang="ja-JP" altLang="en-US" sz="2400" dirty="0">
                <a:solidFill>
                  <a:prstClr val="black"/>
                </a:solidFill>
              </a:rPr>
              <a:t>　　　</a:t>
            </a:r>
            <a:endParaRPr lang="en-US" altLang="ja-JP" sz="2400" dirty="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ウ </a:t>
            </a:r>
            <a:r>
              <a:rPr lang="ja-JP" altLang="en-US" sz="2400" dirty="0">
                <a:solidFill>
                  <a:prstClr val="black"/>
                </a:solidFill>
              </a:rPr>
              <a:t>親や家族の意向が障害者本人のニーズと異なる場合がある</a:t>
            </a:r>
            <a:endParaRPr lang="en-US" altLang="ja-JP" sz="2400" dirty="0">
              <a:solidFill>
                <a:prstClr val="black"/>
              </a:solidFill>
            </a:endParaRPr>
          </a:p>
          <a:p>
            <a:r>
              <a:rPr lang="ja-JP" altLang="en-US" sz="2400" dirty="0" smtClean="0">
                <a:solidFill>
                  <a:prstClr val="black"/>
                </a:solidFill>
              </a:rPr>
              <a:t>　</a:t>
            </a:r>
            <a:r>
              <a:rPr lang="ja-JP" altLang="en-US" sz="2400" dirty="0">
                <a:solidFill>
                  <a:prstClr val="black"/>
                </a:solidFill>
              </a:rPr>
              <a:t>　　　</a:t>
            </a:r>
            <a:endParaRPr lang="en-US" altLang="ja-JP" sz="2400" dirty="0">
              <a:solidFill>
                <a:prstClr val="black"/>
              </a:solidFill>
            </a:endParaRPr>
          </a:p>
          <a:p>
            <a:endParaRPr lang="en-US" altLang="ja-JP" sz="2400" dirty="0" smtClean="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エ </a:t>
            </a:r>
            <a:r>
              <a:rPr lang="ja-JP" altLang="en-US" sz="2400" dirty="0">
                <a:solidFill>
                  <a:prstClr val="black"/>
                </a:solidFill>
              </a:rPr>
              <a:t>虐待の判断はチームで</a:t>
            </a:r>
            <a:r>
              <a:rPr lang="ja-JP" altLang="en-US" sz="2400" dirty="0" smtClean="0">
                <a:solidFill>
                  <a:prstClr val="black"/>
                </a:solidFill>
              </a:rPr>
              <a:t>行う</a:t>
            </a:r>
            <a:endParaRPr lang="en-US" altLang="ja-JP" sz="2400" dirty="0">
              <a:solidFill>
                <a:prstClr val="black"/>
              </a:solidFill>
            </a:endParaRPr>
          </a:p>
        </p:txBody>
      </p:sp>
      <p:sp>
        <p:nvSpPr>
          <p:cNvPr id="4" name="線吹き出し 2 (枠付き) 3"/>
          <p:cNvSpPr/>
          <p:nvPr/>
        </p:nvSpPr>
        <p:spPr>
          <a:xfrm>
            <a:off x="1991170" y="1768982"/>
            <a:ext cx="7590089" cy="529837"/>
          </a:xfrm>
          <a:prstGeom prst="borderCallout2">
            <a:avLst>
              <a:gd name="adj1" fmla="val 13640"/>
              <a:gd name="adj2" fmla="val -1004"/>
              <a:gd name="adj3" fmla="val 13250"/>
              <a:gd name="adj4" fmla="val -5924"/>
              <a:gd name="adj5" fmla="val -15928"/>
              <a:gd name="adj6" fmla="val -90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「これがオレのやり方」「先輩からこれがイチバンいい対応方法と教えられた」（ベテラン職員）</a:t>
            </a:r>
            <a:endParaRPr lang="en-US" altLang="ja-JP" sz="1400" dirty="0" smtClean="0">
              <a:solidFill>
                <a:srgbClr val="000000"/>
              </a:solidFill>
              <a:latin typeface="Arial" pitchFamily="34" charset="0"/>
              <a:ea typeface="ＭＳ Ｐゴシック" pitchFamily="50" charset="-128"/>
            </a:endParaRPr>
          </a:p>
          <a:p>
            <a:pPr lvl="0" algn="r"/>
            <a:r>
              <a:rPr lang="ja-JP" altLang="en-US" sz="1400" dirty="0" smtClean="0">
                <a:solidFill>
                  <a:srgbClr val="FF0000"/>
                </a:solidFill>
                <a:latin typeface="Arial" pitchFamily="34" charset="0"/>
                <a:ea typeface="ＭＳ Ｐゴシック" pitchFamily="50" charset="-128"/>
              </a:rPr>
              <a:t>→</a:t>
            </a:r>
            <a:r>
              <a:rPr lang="ja-JP" altLang="en-US" sz="1400" dirty="0" smtClean="0">
                <a:solidFill>
                  <a:srgbClr val="000000"/>
                </a:solidFill>
                <a:latin typeface="Arial" pitchFamily="34" charset="0"/>
                <a:ea typeface="ＭＳ Ｐゴシック" pitchFamily="50" charset="-128"/>
              </a:rPr>
              <a:t>身体的</a:t>
            </a:r>
            <a:r>
              <a:rPr lang="ja-JP" altLang="en-US" sz="1400" dirty="0">
                <a:solidFill>
                  <a:srgbClr val="000000"/>
                </a:solidFill>
                <a:latin typeface="Arial" pitchFamily="34" charset="0"/>
                <a:ea typeface="ＭＳ Ｐゴシック" pitchFamily="50" charset="-128"/>
              </a:rPr>
              <a:t>虐待</a:t>
            </a:r>
            <a:r>
              <a:rPr lang="ja-JP" altLang="en-US" sz="1400" dirty="0" smtClean="0">
                <a:solidFill>
                  <a:srgbClr val="000000"/>
                </a:solidFill>
                <a:latin typeface="Arial" pitchFamily="34" charset="0"/>
                <a:ea typeface="ＭＳ Ｐゴシック" pitchFamily="50" charset="-128"/>
              </a:rPr>
              <a:t>が「普通</a:t>
            </a:r>
            <a:r>
              <a:rPr lang="ja-JP" altLang="en-US" sz="1400" dirty="0">
                <a:solidFill>
                  <a:srgbClr val="000000"/>
                </a:solidFill>
                <a:latin typeface="Arial" pitchFamily="34" charset="0"/>
                <a:ea typeface="ＭＳ Ｐゴシック" pitchFamily="50" charset="-128"/>
              </a:rPr>
              <a:t>の</a:t>
            </a:r>
            <a:r>
              <a:rPr lang="ja-JP" altLang="en-US" sz="1400" dirty="0" smtClean="0">
                <a:solidFill>
                  <a:srgbClr val="000000"/>
                </a:solidFill>
                <a:latin typeface="Arial" pitchFamily="34" charset="0"/>
                <a:ea typeface="ＭＳ Ｐゴシック" pitchFamily="50" charset="-128"/>
              </a:rPr>
              <a:t>支援」となってしまい、それが伝達している。</a:t>
            </a:r>
            <a:endParaRPr lang="ja-JP" altLang="en-US" sz="1400" dirty="0">
              <a:solidFill>
                <a:srgbClr val="000000"/>
              </a:solidFill>
              <a:latin typeface="Arial" pitchFamily="34" charset="0"/>
              <a:ea typeface="ＭＳ Ｐゴシック" pitchFamily="50" charset="-128"/>
            </a:endParaRPr>
          </a:p>
        </p:txBody>
      </p:sp>
      <p:sp>
        <p:nvSpPr>
          <p:cNvPr id="6" name="線吹き出し 2 (枠付き) 5"/>
          <p:cNvSpPr/>
          <p:nvPr/>
        </p:nvSpPr>
        <p:spPr>
          <a:xfrm>
            <a:off x="1991170" y="2821526"/>
            <a:ext cx="7590089" cy="699139"/>
          </a:xfrm>
          <a:prstGeom prst="borderCallout2">
            <a:avLst>
              <a:gd name="adj1" fmla="val 13640"/>
              <a:gd name="adj2" fmla="val -1004"/>
              <a:gd name="adj3" fmla="val 13250"/>
              <a:gd name="adj4" fmla="val -5924"/>
              <a:gd name="adj5" fmla="val -15928"/>
              <a:gd name="adj6" fmla="val -90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「だって私は○○職員のこと好きだから。愛しているから。結婚したいから・・・」（知的障害女性）</a:t>
            </a:r>
            <a:endParaRPr lang="en-US" altLang="ja-JP" sz="1400" dirty="0" smtClean="0">
              <a:solidFill>
                <a:srgbClr val="000000"/>
              </a:solidFill>
              <a:latin typeface="Arial" pitchFamily="34" charset="0"/>
              <a:ea typeface="ＭＳ Ｐゴシック" pitchFamily="50" charset="-128"/>
            </a:endParaRPr>
          </a:p>
          <a:p>
            <a:pPr lvl="0"/>
            <a:r>
              <a:rPr lang="ja-JP" altLang="en-US" sz="1400" dirty="0" smtClean="0">
                <a:solidFill>
                  <a:srgbClr val="FF0000"/>
                </a:solidFill>
                <a:latin typeface="Arial" pitchFamily="34" charset="0"/>
                <a:ea typeface="ＭＳ Ｐゴシック" pitchFamily="50" charset="-128"/>
              </a:rPr>
              <a:t>→</a:t>
            </a:r>
            <a:r>
              <a:rPr lang="ja-JP" altLang="en-US" sz="1400" dirty="0" smtClean="0">
                <a:solidFill>
                  <a:srgbClr val="000000"/>
                </a:solidFill>
                <a:latin typeface="Arial" pitchFamily="34" charset="0"/>
                <a:ea typeface="ＭＳ Ｐゴシック" pitchFamily="50" charset="-128"/>
              </a:rPr>
              <a:t>障害の特性や利用環境から他に頼れる人がいない、選択肢がないという状況にあるため、虐待を虐待と感じない、感じることができない。</a:t>
            </a:r>
            <a:endParaRPr lang="ja-JP" altLang="en-US" sz="1400" dirty="0">
              <a:solidFill>
                <a:srgbClr val="000000"/>
              </a:solidFill>
              <a:latin typeface="Arial" pitchFamily="34" charset="0"/>
              <a:ea typeface="ＭＳ Ｐゴシック" pitchFamily="50" charset="-128"/>
            </a:endParaRPr>
          </a:p>
        </p:txBody>
      </p:sp>
      <p:sp>
        <p:nvSpPr>
          <p:cNvPr id="7" name="線吹き出し 2 (枠付き) 6"/>
          <p:cNvSpPr/>
          <p:nvPr/>
        </p:nvSpPr>
        <p:spPr>
          <a:xfrm>
            <a:off x="1991170" y="4048830"/>
            <a:ext cx="7590089" cy="685541"/>
          </a:xfrm>
          <a:prstGeom prst="borderCallout2">
            <a:avLst>
              <a:gd name="adj1" fmla="val 13640"/>
              <a:gd name="adj2" fmla="val -1004"/>
              <a:gd name="adj3" fmla="val 13250"/>
              <a:gd name="adj4" fmla="val -5924"/>
              <a:gd name="adj5" fmla="val -15928"/>
              <a:gd name="adj6" fmla="val -90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smtClean="0">
                <a:solidFill>
                  <a:srgbClr val="000000"/>
                </a:solidFill>
                <a:latin typeface="Arial" pitchFamily="34" charset="0"/>
                <a:ea typeface="ＭＳ Ｐゴシック" pitchFamily="50" charset="-128"/>
              </a:rPr>
              <a:t>「職員のみなさんにはたいへんお世話になっている。悪いことしたり、言うことを聞かなかったら、一発や二発殴ってやってください。それが本人のためなんです。」（利用者家族）</a:t>
            </a:r>
            <a:endParaRPr lang="en-US" altLang="ja-JP" sz="1400" dirty="0" smtClean="0">
              <a:solidFill>
                <a:srgbClr val="000000"/>
              </a:solidFill>
              <a:latin typeface="Arial" pitchFamily="34" charset="0"/>
              <a:ea typeface="ＭＳ Ｐゴシック" pitchFamily="50" charset="-128"/>
            </a:endParaRPr>
          </a:p>
          <a:p>
            <a:pPr lvl="0" algn="r"/>
            <a:r>
              <a:rPr lang="ja-JP" altLang="en-US" sz="1400" dirty="0" smtClean="0">
                <a:solidFill>
                  <a:srgbClr val="FF0000"/>
                </a:solidFill>
                <a:latin typeface="Arial" pitchFamily="34" charset="0"/>
                <a:ea typeface="ＭＳ Ｐゴシック" pitchFamily="50" charset="-128"/>
              </a:rPr>
              <a:t>→</a:t>
            </a:r>
            <a:r>
              <a:rPr lang="ja-JP" altLang="en-US" sz="1400" dirty="0" smtClean="0">
                <a:solidFill>
                  <a:schemeClr val="tx1"/>
                </a:solidFill>
                <a:latin typeface="Arial" pitchFamily="34" charset="0"/>
                <a:ea typeface="ＭＳ Ｐゴシック" pitchFamily="50" charset="-128"/>
              </a:rPr>
              <a:t>本人より</a:t>
            </a:r>
            <a:r>
              <a:rPr lang="ja-JP" altLang="en-US" sz="1400" dirty="0" smtClean="0">
                <a:solidFill>
                  <a:srgbClr val="000000"/>
                </a:solidFill>
                <a:latin typeface="Arial" pitchFamily="34" charset="0"/>
                <a:ea typeface="ＭＳ Ｐゴシック" pitchFamily="50" charset="-128"/>
              </a:rPr>
              <a:t>家族の意向が優先・・・その家族に正しい情報（権利擁護、虐待防止）が伝わっていない。</a:t>
            </a:r>
            <a:endParaRPr lang="ja-JP" altLang="en-US" sz="1400" dirty="0">
              <a:solidFill>
                <a:srgbClr val="000000"/>
              </a:solidFill>
              <a:latin typeface="Arial" pitchFamily="34" charset="0"/>
              <a:ea typeface="ＭＳ Ｐゴシック" pitchFamily="50" charset="-128"/>
            </a:endParaRPr>
          </a:p>
        </p:txBody>
      </p:sp>
      <p:sp>
        <p:nvSpPr>
          <p:cNvPr id="8" name="線吹き出し 2 (枠付き) 7"/>
          <p:cNvSpPr/>
          <p:nvPr/>
        </p:nvSpPr>
        <p:spPr>
          <a:xfrm>
            <a:off x="1991170" y="5387141"/>
            <a:ext cx="7590089" cy="458445"/>
          </a:xfrm>
          <a:prstGeom prst="borderCallout2">
            <a:avLst>
              <a:gd name="adj1" fmla="val 13640"/>
              <a:gd name="adj2" fmla="val -1004"/>
              <a:gd name="adj3" fmla="val 13250"/>
              <a:gd name="adj4" fmla="val -5924"/>
              <a:gd name="adj5" fmla="val -15928"/>
              <a:gd name="adj6" fmla="val -90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400" dirty="0">
                <a:solidFill>
                  <a:srgbClr val="000000"/>
                </a:solidFill>
                <a:latin typeface="Arial" pitchFamily="34" charset="0"/>
                <a:ea typeface="ＭＳ Ｐゴシック" pitchFamily="50" charset="-128"/>
              </a:rPr>
              <a:t>障害者福祉施設内では、虐待防止委員会に</a:t>
            </a:r>
            <a:r>
              <a:rPr lang="ja-JP" altLang="en-US" sz="1400" dirty="0" smtClean="0">
                <a:solidFill>
                  <a:srgbClr val="000000"/>
                </a:solidFill>
                <a:latin typeface="Arial" pitchFamily="34" charset="0"/>
                <a:ea typeface="ＭＳ Ｐゴシック" pitchFamily="50" charset="-128"/>
              </a:rPr>
              <a:t>おいて判断。虐待防止委員会が機能しないときは市町村</a:t>
            </a:r>
            <a:r>
              <a:rPr lang="ja-JP" altLang="en-US" sz="1400" dirty="0">
                <a:solidFill>
                  <a:srgbClr val="000000"/>
                </a:solidFill>
                <a:latin typeface="Arial" pitchFamily="34" charset="0"/>
                <a:ea typeface="ＭＳ Ｐゴシック" pitchFamily="50" charset="-128"/>
              </a:rPr>
              <a:t>（虐待防止センター）に</a:t>
            </a:r>
            <a:r>
              <a:rPr lang="ja-JP" altLang="en-US" sz="1400" dirty="0" smtClean="0">
                <a:solidFill>
                  <a:srgbClr val="000000"/>
                </a:solidFill>
                <a:latin typeface="Arial" pitchFamily="34" charset="0"/>
                <a:ea typeface="ＭＳ Ｐゴシック" pitchFamily="50" charset="-128"/>
              </a:rPr>
              <a:t>通報。通報を受けた市町村は管理職を交えたコアメンバー（複数）で判断。</a:t>
            </a:r>
            <a:endParaRPr lang="ja-JP" altLang="en-US" sz="1400" dirty="0">
              <a:solidFill>
                <a:srgbClr val="000000"/>
              </a:solidFill>
              <a:latin typeface="Arial" pitchFamily="34" charset="0"/>
              <a:ea typeface="ＭＳ Ｐゴシック" pitchFamily="50" charset="-128"/>
            </a:endParaRPr>
          </a:p>
        </p:txBody>
      </p:sp>
      <p:sp>
        <p:nvSpPr>
          <p:cNvPr id="11" name="線吹き出し 2 (枠付き) 10"/>
          <p:cNvSpPr/>
          <p:nvPr/>
        </p:nvSpPr>
        <p:spPr>
          <a:xfrm flipH="1">
            <a:off x="324739" y="6006514"/>
            <a:ext cx="7076521" cy="435946"/>
          </a:xfrm>
          <a:prstGeom prst="borderCallout2">
            <a:avLst>
              <a:gd name="adj1" fmla="val 48449"/>
              <a:gd name="adj2" fmla="val -1792"/>
              <a:gd name="adj3" fmla="val 48345"/>
              <a:gd name="adj4" fmla="val -10260"/>
              <a:gd name="adj5" fmla="val -13606"/>
              <a:gd name="adj6" fmla="val -13605"/>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2000" dirty="0" smtClean="0">
                <a:solidFill>
                  <a:srgbClr val="000000"/>
                </a:solidFill>
                <a:latin typeface="Arial" pitchFamily="34" charset="0"/>
                <a:ea typeface="ＭＳ Ｐゴシック" pitchFamily="50" charset="-128"/>
              </a:rPr>
              <a:t>放置したり、見逃したり、そして隠蔽すると虐待は重篤化する！</a:t>
            </a:r>
            <a:endParaRPr lang="ja-JP" altLang="en-US" sz="20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3596484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280393"/>
            <a:ext cx="8640960" cy="461665"/>
          </a:xfrm>
          <a:prstGeom prst="rect">
            <a:avLst/>
          </a:prstGeom>
          <a:noFill/>
        </p:spPr>
        <p:txBody>
          <a:bodyPr wrap="square" rtlCol="0">
            <a:spAutoFit/>
          </a:bodyPr>
          <a:lstStyle/>
          <a:p>
            <a:r>
              <a:rPr lang="ja-JP" altLang="en-US" sz="2400" dirty="0">
                <a:solidFill>
                  <a:srgbClr val="FF0000"/>
                </a:solidFill>
              </a:rPr>
              <a:t>●障害者福祉施設・</a:t>
            </a:r>
            <a:r>
              <a:rPr lang="ja-JP" altLang="en-US" sz="2400" dirty="0" smtClean="0">
                <a:solidFill>
                  <a:srgbClr val="FF0000"/>
                </a:solidFill>
              </a:rPr>
              <a:t>事業所における虐待の例と対応方法</a:t>
            </a:r>
            <a:endParaRPr lang="en-US" altLang="ja-JP" sz="2400" dirty="0">
              <a:solidFill>
                <a:srgbClr val="FF0000"/>
              </a:solidFill>
            </a:endParaRPr>
          </a:p>
        </p:txBody>
      </p:sp>
      <p:sp>
        <p:nvSpPr>
          <p:cNvPr id="13" name="テキスト ボックス 12"/>
          <p:cNvSpPr txBox="1"/>
          <p:nvPr/>
        </p:nvSpPr>
        <p:spPr>
          <a:xfrm>
            <a:off x="704563" y="758497"/>
            <a:ext cx="8876726" cy="707886"/>
          </a:xfrm>
          <a:prstGeom prst="rect">
            <a:avLst/>
          </a:prstGeom>
          <a:noFill/>
        </p:spPr>
        <p:txBody>
          <a:bodyPr wrap="square" rtlCol="0">
            <a:spAutoFit/>
          </a:bodyPr>
          <a:lstStyle/>
          <a:p>
            <a:r>
              <a:rPr lang="ja-JP" altLang="en-US" sz="2000" dirty="0" smtClean="0">
                <a:solidFill>
                  <a:prstClr val="black"/>
                </a:solidFill>
              </a:rPr>
              <a:t>１）相談支援専門員Ａさんは、モニタリング</a:t>
            </a:r>
            <a:r>
              <a:rPr lang="ja-JP" altLang="en-US" sz="2000" dirty="0">
                <a:solidFill>
                  <a:prstClr val="black"/>
                </a:solidFill>
              </a:rPr>
              <a:t>で行った施設</a:t>
            </a:r>
            <a:r>
              <a:rPr lang="ja-JP" altLang="en-US" sz="2000" dirty="0" smtClean="0">
                <a:solidFill>
                  <a:prstClr val="black"/>
                </a:solidFill>
              </a:rPr>
              <a:t>で、支援員が笑いながら嫌がる利用者を追いかけているのを見た・・・</a:t>
            </a:r>
            <a:endParaRPr lang="ja-JP" altLang="en-US" sz="2000" dirty="0">
              <a:solidFill>
                <a:prstClr val="black"/>
              </a:solidFill>
            </a:endParaRPr>
          </a:p>
        </p:txBody>
      </p:sp>
      <p:sp>
        <p:nvSpPr>
          <p:cNvPr id="15" name="線吹き出し 2 (枠付き) 14"/>
          <p:cNvSpPr/>
          <p:nvPr/>
        </p:nvSpPr>
        <p:spPr>
          <a:xfrm>
            <a:off x="1714809" y="1562010"/>
            <a:ext cx="7866450" cy="656824"/>
          </a:xfrm>
          <a:prstGeom prst="borderCallout2">
            <a:avLst>
              <a:gd name="adj1" fmla="val 13640"/>
              <a:gd name="adj2" fmla="val -1004"/>
              <a:gd name="adj3" fmla="val 13250"/>
              <a:gd name="adj4" fmla="val -5924"/>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虐待の疑い大です。相談支援専門員Ａさんは速やかに市町村（虐待防止センター）に通報してください。</a:t>
            </a:r>
            <a:endParaRPr lang="ja-JP" altLang="en-US" sz="1600"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704578" y="2358093"/>
            <a:ext cx="8876695" cy="707886"/>
          </a:xfrm>
          <a:prstGeom prst="rect">
            <a:avLst/>
          </a:prstGeom>
          <a:noFill/>
        </p:spPr>
        <p:txBody>
          <a:bodyPr wrap="square" rtlCol="0">
            <a:spAutoFit/>
          </a:bodyPr>
          <a:lstStyle/>
          <a:p>
            <a:r>
              <a:rPr lang="ja-JP" altLang="en-US" sz="2000" dirty="0" smtClean="0">
                <a:solidFill>
                  <a:prstClr val="black"/>
                </a:solidFill>
              </a:rPr>
              <a:t>２）同僚支援員のＢさんは、排せつ介助をしているとき、排せつを促す合図のためと言い、利用者の太ももをつねっていた・・・</a:t>
            </a:r>
            <a:endParaRPr lang="ja-JP" altLang="en-US" sz="2000" dirty="0">
              <a:solidFill>
                <a:prstClr val="black"/>
              </a:solidFill>
            </a:endParaRPr>
          </a:p>
        </p:txBody>
      </p:sp>
      <p:sp>
        <p:nvSpPr>
          <p:cNvPr id="20" name="線吹き出し 2 (枠付き) 19"/>
          <p:cNvSpPr/>
          <p:nvPr/>
        </p:nvSpPr>
        <p:spPr>
          <a:xfrm>
            <a:off x="1714809" y="3232619"/>
            <a:ext cx="7866450" cy="640642"/>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虐待です。見た職員は速やかに市町村（虐待防止センター）に通報か、管理者もしくは虐待防止マネージャーに報告してください。</a:t>
            </a:r>
            <a:endParaRPr lang="ja-JP" altLang="en-US" sz="1600" dirty="0">
              <a:solidFill>
                <a:srgbClr val="000000"/>
              </a:solidFill>
              <a:latin typeface="Arial" pitchFamily="34" charset="0"/>
              <a:ea typeface="ＭＳ Ｐゴシック" pitchFamily="50" charset="-128"/>
            </a:endParaRPr>
          </a:p>
        </p:txBody>
      </p:sp>
      <p:sp>
        <p:nvSpPr>
          <p:cNvPr id="21" name="テキスト ボックス 20"/>
          <p:cNvSpPr txBox="1"/>
          <p:nvPr/>
        </p:nvSpPr>
        <p:spPr>
          <a:xfrm>
            <a:off x="704577" y="3968804"/>
            <a:ext cx="8876695" cy="1631216"/>
          </a:xfrm>
          <a:prstGeom prst="rect">
            <a:avLst/>
          </a:prstGeom>
          <a:noFill/>
        </p:spPr>
        <p:txBody>
          <a:bodyPr wrap="square" rtlCol="0">
            <a:spAutoFit/>
          </a:bodyPr>
          <a:lstStyle/>
          <a:p>
            <a:r>
              <a:rPr lang="ja-JP" altLang="en-US" sz="2000" dirty="0" smtClean="0">
                <a:solidFill>
                  <a:prstClr val="black"/>
                </a:solidFill>
              </a:rPr>
              <a:t>３）就労継続支援</a:t>
            </a:r>
            <a:r>
              <a:rPr lang="en-US" altLang="ja-JP" sz="2000" dirty="0" smtClean="0">
                <a:solidFill>
                  <a:prstClr val="black"/>
                </a:solidFill>
              </a:rPr>
              <a:t>B</a:t>
            </a:r>
            <a:r>
              <a:rPr lang="ja-JP" altLang="en-US" sz="2000" dirty="0" smtClean="0">
                <a:solidFill>
                  <a:prstClr val="black"/>
                </a:solidFill>
              </a:rPr>
              <a:t>型事業所職員のＣさんは、施設内作業の納期管理を担当しています。きょうは納品日で、午後</a:t>
            </a:r>
            <a:r>
              <a:rPr lang="en-US" altLang="ja-JP" sz="2000" dirty="0" smtClean="0">
                <a:solidFill>
                  <a:prstClr val="black"/>
                </a:solidFill>
              </a:rPr>
              <a:t>3</a:t>
            </a:r>
            <a:r>
              <a:rPr lang="ja-JP" altLang="en-US" sz="2000" dirty="0" smtClean="0">
                <a:solidFill>
                  <a:prstClr val="black"/>
                </a:solidFill>
              </a:rPr>
              <a:t>時までに商品を納めなければなりませんが、利用者Ｄさんは体調がすぐれないのか、やる気がないのか、業務に集中しないばかりか、他利用者の作業の邪魔をしていました。思わずＣさんは大声で「早くやりなさい！」と怒鳴ってしまいました・・・</a:t>
            </a:r>
            <a:endParaRPr lang="ja-JP" altLang="en-US" sz="2000" dirty="0">
              <a:solidFill>
                <a:prstClr val="black"/>
              </a:solidFill>
            </a:endParaRPr>
          </a:p>
        </p:txBody>
      </p:sp>
      <p:sp>
        <p:nvSpPr>
          <p:cNvPr id="22" name="線吹き出し 2 (枠付き) 21"/>
          <p:cNvSpPr/>
          <p:nvPr/>
        </p:nvSpPr>
        <p:spPr>
          <a:xfrm>
            <a:off x="1714809" y="5743364"/>
            <a:ext cx="7866450" cy="640642"/>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虐待の疑いがあります。見た職員は速やかに市町村（虐待防止センター）に通報か、管理者もしくは虐待防止マネージャーに報告してください。</a:t>
            </a:r>
            <a:endParaRPr lang="ja-JP" altLang="en-US" sz="1600"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19</a:t>
            </a:fld>
            <a:endParaRPr lang="en-US" altLang="ja-JP" dirty="0"/>
          </a:p>
        </p:txBody>
      </p:sp>
    </p:spTree>
    <p:extLst>
      <p:ext uri="{BB962C8B-B14F-4D97-AF65-F5344CB8AC3E}">
        <p14:creationId xmlns:p14="http://schemas.microsoft.com/office/powerpoint/2010/main" val="408925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0" grpId="0" animBg="1"/>
      <p:bldP spid="21" grpId="0"/>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 name="Rectangle 36"/>
          <p:cNvSpPr>
            <a:spLocks noChangeArrowheads="1"/>
          </p:cNvSpPr>
          <p:nvPr/>
        </p:nvSpPr>
        <p:spPr bwMode="auto">
          <a:xfrm>
            <a:off x="1239110" y="3144429"/>
            <a:ext cx="7412424" cy="1541898"/>
          </a:xfrm>
          <a:prstGeom prst="rect">
            <a:avLst/>
          </a:prstGeom>
          <a:solidFill>
            <a:srgbClr val="FFFF00"/>
          </a:solidFill>
          <a:ln w="9525">
            <a:solidFill>
              <a:schemeClr val="tx1"/>
            </a:solidFill>
            <a:miter lim="800000"/>
            <a:headEnd/>
            <a:tailEnd/>
          </a:ln>
        </p:spPr>
        <p:txBody>
          <a:bodyPr wrap="none" anchor="ctr"/>
          <a:lstStyle/>
          <a:p>
            <a:endParaRPr lang="ja-JP" altLang="en-US" sz="1600"/>
          </a:p>
        </p:txBody>
      </p:sp>
      <p:sp>
        <p:nvSpPr>
          <p:cNvPr id="5" name="環状矢印 4"/>
          <p:cNvSpPr/>
          <p:nvPr/>
        </p:nvSpPr>
        <p:spPr>
          <a:xfrm rot="5400000">
            <a:off x="8192930" y="4344337"/>
            <a:ext cx="1141055" cy="1191551"/>
          </a:xfrm>
          <a:prstGeom prst="circularArrow">
            <a:avLst>
              <a:gd name="adj1" fmla="val 12500"/>
              <a:gd name="adj2" fmla="val 1064267"/>
              <a:gd name="adj3" fmla="val 20457681"/>
              <a:gd name="adj4" fmla="val 9848613"/>
              <a:gd name="adj5" fmla="val 15223"/>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solidFill>
                <a:schemeClr val="tx1"/>
              </a:solidFill>
            </a:endParaRPr>
          </a:p>
        </p:txBody>
      </p:sp>
      <p:sp>
        <p:nvSpPr>
          <p:cNvPr id="198661" name="Rectangle 5"/>
          <p:cNvSpPr>
            <a:spLocks noGrp="1" noRot="1" noChangeArrowheads="1"/>
          </p:cNvSpPr>
          <p:nvPr>
            <p:ph type="title" idx="4294967295"/>
          </p:nvPr>
        </p:nvSpPr>
        <p:spPr>
          <a:xfrm>
            <a:off x="1236910" y="30399"/>
            <a:ext cx="7416824" cy="421701"/>
          </a:xfrm>
        </p:spPr>
        <p:txBody>
          <a:bodyPr/>
          <a:lstStyle/>
          <a:p>
            <a:pPr eaLnBrk="1" hangingPunct="1">
              <a:defRPr/>
            </a:pPr>
            <a:r>
              <a:rPr lang="ja-JP" altLang="en-US" sz="2400" dirty="0" smtClean="0">
                <a:solidFill>
                  <a:schemeClr val="hlink"/>
                </a:solidFill>
                <a:effectLst>
                  <a:outerShdw blurRad="38100" dist="38100" dir="2700000" algn="tl">
                    <a:srgbClr val="000000"/>
                  </a:outerShdw>
                </a:effectLst>
              </a:rPr>
              <a:t>講義と演習の</a:t>
            </a:r>
            <a:r>
              <a:rPr lang="ja-JP" altLang="en-US" sz="2400" dirty="0">
                <a:solidFill>
                  <a:schemeClr val="hlink"/>
                </a:solidFill>
                <a:effectLst>
                  <a:outerShdw blurRad="38100" dist="38100" dir="2700000" algn="tl">
                    <a:srgbClr val="000000"/>
                  </a:outerShdw>
                </a:effectLst>
              </a:rPr>
              <a:t>流れ</a:t>
            </a:r>
            <a:endParaRPr lang="ja-JP" altLang="en-US" sz="3200" dirty="0">
              <a:solidFill>
                <a:schemeClr val="hlink"/>
              </a:solidFill>
              <a:effectLst>
                <a:outerShdw blurRad="38100" dist="38100" dir="2700000" algn="tl">
                  <a:srgbClr val="000000"/>
                </a:outerShdw>
              </a:effectLst>
            </a:endParaRPr>
          </a:p>
        </p:txBody>
      </p:sp>
      <p:sp>
        <p:nvSpPr>
          <p:cNvPr id="3" name="スライド番号プレースホルダー 2"/>
          <p:cNvSpPr>
            <a:spLocks noGrp="1"/>
          </p:cNvSpPr>
          <p:nvPr>
            <p:ph type="sldNum" sz="quarter" idx="12"/>
          </p:nvPr>
        </p:nvSpPr>
        <p:spPr/>
        <p:txBody>
          <a:bodyPr/>
          <a:lstStyle/>
          <a:p>
            <a:pPr>
              <a:defRPr/>
            </a:pPr>
            <a:fld id="{36456965-11C9-4B5E-ACDB-00DAAAF72FB0}" type="slidenum">
              <a:rPr lang="en-US" altLang="ja-JP" smtClean="0"/>
              <a:pPr>
                <a:defRPr/>
              </a:pPr>
              <a:t>2</a:t>
            </a:fld>
            <a:endParaRPr lang="en-US" altLang="ja-JP" dirty="0"/>
          </a:p>
        </p:txBody>
      </p:sp>
      <p:sp>
        <p:nvSpPr>
          <p:cNvPr id="14" name="Text Box 33"/>
          <p:cNvSpPr txBox="1">
            <a:spLocks noChangeArrowheads="1"/>
          </p:cNvSpPr>
          <p:nvPr/>
        </p:nvSpPr>
        <p:spPr bwMode="auto">
          <a:xfrm>
            <a:off x="1640632" y="1268760"/>
            <a:ext cx="6408712" cy="424732"/>
          </a:xfrm>
          <a:prstGeom prst="rect">
            <a:avLst/>
          </a:prstGeom>
          <a:solidFill>
            <a:schemeClr val="tx2"/>
          </a:solidFill>
          <a:ln w="38100">
            <a:solidFill>
              <a:srgbClr val="FF0000"/>
            </a:solidFill>
            <a:miter lim="800000"/>
            <a:headEnd/>
            <a:tailEnd/>
          </a:ln>
        </p:spPr>
        <p:txBody>
          <a:bodyPr wrap="square">
            <a:spAutoFit/>
          </a:bodyPr>
          <a:lstStyle/>
          <a:p>
            <a:pPr algn="ctr">
              <a:lnSpc>
                <a:spcPct val="90000"/>
              </a:lnSpc>
              <a:spcBef>
                <a:spcPct val="20000"/>
              </a:spcBef>
              <a:buClr>
                <a:schemeClr val="hlink"/>
              </a:buClr>
              <a:buSzPct val="70000"/>
              <a:buFont typeface="Wingdings" pitchFamily="2" charset="2"/>
              <a:buNone/>
            </a:pPr>
            <a:r>
              <a:rPr lang="ja-JP" altLang="en-US" sz="2400" b="1" dirty="0" smtClean="0">
                <a:solidFill>
                  <a:schemeClr val="bg1"/>
                </a:solidFill>
                <a:latin typeface="Garamond" pitchFamily="18" charset="0"/>
              </a:rPr>
              <a:t>都道府県伝達研修の実施方法</a:t>
            </a:r>
            <a:endParaRPr lang="ja-JP" altLang="en-US" sz="2400" b="1" dirty="0">
              <a:solidFill>
                <a:schemeClr val="bg1"/>
              </a:solidFill>
              <a:latin typeface="Garamond" pitchFamily="18" charset="0"/>
            </a:endParaRPr>
          </a:p>
        </p:txBody>
      </p:sp>
      <p:sp>
        <p:nvSpPr>
          <p:cNvPr id="20" name="Text Box 33"/>
          <p:cNvSpPr txBox="1">
            <a:spLocks noChangeArrowheads="1"/>
          </p:cNvSpPr>
          <p:nvPr/>
        </p:nvSpPr>
        <p:spPr bwMode="auto">
          <a:xfrm>
            <a:off x="1758971" y="3766678"/>
            <a:ext cx="6408711" cy="815608"/>
          </a:xfrm>
          <a:prstGeom prst="rect">
            <a:avLst/>
          </a:prstGeom>
          <a:noFill/>
          <a:ln w="38100">
            <a:noFill/>
            <a:miter lim="800000"/>
            <a:headEnd/>
            <a:tailEnd/>
          </a:ln>
        </p:spPr>
        <p:txBody>
          <a:bodyPr wrap="square">
            <a:spAutoFit/>
          </a:bodyPr>
          <a:lstStyle/>
          <a:p>
            <a:pPr marL="342900" indent="-342900">
              <a:lnSpc>
                <a:spcPct val="90000"/>
              </a:lnSpc>
              <a:spcBef>
                <a:spcPct val="20000"/>
              </a:spcBef>
              <a:buClr>
                <a:schemeClr val="hlink"/>
              </a:buClr>
              <a:buSzPct val="70000"/>
              <a:buFont typeface="Wingdings" panose="05000000000000000000" pitchFamily="2" charset="2"/>
              <a:buChar char="u"/>
            </a:pPr>
            <a:r>
              <a:rPr lang="ja-JP" altLang="en-US" b="1" dirty="0" smtClean="0">
                <a:latin typeface="Garamond" pitchFamily="18" charset="0"/>
              </a:rPr>
              <a:t>虐待防止マネージャーが行う研修のポイント</a:t>
            </a:r>
            <a:endParaRPr lang="en-US" altLang="ja-JP"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latin typeface="Garamond" pitchFamily="18" charset="0"/>
              </a:rPr>
              <a:t>研修ツール（冊子）の理解と使用方法</a:t>
            </a:r>
            <a:endParaRPr lang="en-US" altLang="ja-JP" sz="1400"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latin typeface="Garamond" pitchFamily="18" charset="0"/>
              </a:rPr>
              <a:t>わかりやすい伝え方</a:t>
            </a:r>
            <a:endParaRPr lang="ja-JP" altLang="en-US" sz="1400" b="1" dirty="0">
              <a:latin typeface="Garamond" pitchFamily="18" charset="0"/>
            </a:endParaRPr>
          </a:p>
        </p:txBody>
      </p:sp>
      <p:sp>
        <p:nvSpPr>
          <p:cNvPr id="21" name="Rectangle 36"/>
          <p:cNvSpPr>
            <a:spLocks noChangeArrowheads="1"/>
          </p:cNvSpPr>
          <p:nvPr/>
        </p:nvSpPr>
        <p:spPr bwMode="auto">
          <a:xfrm>
            <a:off x="1259315" y="4976853"/>
            <a:ext cx="7412424" cy="1541898"/>
          </a:xfrm>
          <a:prstGeom prst="rect">
            <a:avLst/>
          </a:prstGeom>
          <a:solidFill>
            <a:srgbClr val="00B0F0"/>
          </a:solidFill>
          <a:ln w="9525">
            <a:solidFill>
              <a:schemeClr val="tx1"/>
            </a:solidFill>
            <a:miter lim="800000"/>
            <a:headEnd/>
            <a:tailEnd/>
          </a:ln>
        </p:spPr>
        <p:txBody>
          <a:bodyPr wrap="none" anchor="ctr"/>
          <a:lstStyle/>
          <a:p>
            <a:endParaRPr lang="ja-JP" altLang="en-US" sz="1600"/>
          </a:p>
        </p:txBody>
      </p:sp>
      <p:sp>
        <p:nvSpPr>
          <p:cNvPr id="22" name="Text Box 33"/>
          <p:cNvSpPr txBox="1">
            <a:spLocks noChangeArrowheads="1"/>
          </p:cNvSpPr>
          <p:nvPr/>
        </p:nvSpPr>
        <p:spPr bwMode="auto">
          <a:xfrm>
            <a:off x="1758970" y="5068350"/>
            <a:ext cx="6408712" cy="424732"/>
          </a:xfrm>
          <a:prstGeom prst="rect">
            <a:avLst/>
          </a:prstGeom>
          <a:solidFill>
            <a:schemeClr val="tx2"/>
          </a:solidFill>
          <a:ln w="38100">
            <a:solidFill>
              <a:srgbClr val="FF0000"/>
            </a:solidFill>
            <a:miter lim="800000"/>
            <a:headEnd/>
            <a:tailEnd/>
          </a:ln>
        </p:spPr>
        <p:txBody>
          <a:bodyPr wrap="square">
            <a:spAutoFit/>
          </a:bodyPr>
          <a:lstStyle/>
          <a:p>
            <a:pPr algn="ctr">
              <a:lnSpc>
                <a:spcPct val="90000"/>
              </a:lnSpc>
              <a:spcBef>
                <a:spcPct val="20000"/>
              </a:spcBef>
              <a:buClr>
                <a:schemeClr val="hlink"/>
              </a:buClr>
              <a:buSzPct val="70000"/>
              <a:buFont typeface="Wingdings" pitchFamily="2" charset="2"/>
              <a:buNone/>
            </a:pPr>
            <a:r>
              <a:rPr lang="ja-JP" altLang="en-US" sz="2400" b="1" dirty="0" smtClean="0">
                <a:solidFill>
                  <a:schemeClr val="bg1"/>
                </a:solidFill>
                <a:latin typeface="Garamond" pitchFamily="18" charset="0"/>
              </a:rPr>
              <a:t>伝達研修ツール（冊子）の使用方法</a:t>
            </a:r>
            <a:endParaRPr lang="ja-JP" altLang="en-US" sz="2400" b="1" dirty="0">
              <a:solidFill>
                <a:schemeClr val="bg1"/>
              </a:solidFill>
              <a:latin typeface="Garamond" pitchFamily="18" charset="0"/>
            </a:endParaRPr>
          </a:p>
        </p:txBody>
      </p:sp>
      <p:sp>
        <p:nvSpPr>
          <p:cNvPr id="23" name="Text Box 33"/>
          <p:cNvSpPr txBox="1">
            <a:spLocks noChangeArrowheads="1"/>
          </p:cNvSpPr>
          <p:nvPr/>
        </p:nvSpPr>
        <p:spPr bwMode="auto">
          <a:xfrm>
            <a:off x="1758971" y="5608441"/>
            <a:ext cx="6408711" cy="815608"/>
          </a:xfrm>
          <a:prstGeom prst="rect">
            <a:avLst/>
          </a:prstGeom>
          <a:noFill/>
          <a:ln w="38100">
            <a:noFill/>
            <a:miter lim="800000"/>
            <a:headEnd/>
            <a:tailEnd/>
          </a:ln>
        </p:spPr>
        <p:txBody>
          <a:bodyPr wrap="square">
            <a:spAutoFit/>
          </a:bodyPr>
          <a:lstStyle/>
          <a:p>
            <a:pPr marL="342900" indent="-342900">
              <a:lnSpc>
                <a:spcPct val="90000"/>
              </a:lnSpc>
              <a:spcBef>
                <a:spcPct val="20000"/>
              </a:spcBef>
              <a:buClr>
                <a:srgbClr val="FF0000"/>
              </a:buClr>
              <a:buSzPct val="70000"/>
              <a:buFont typeface="Wingdings" panose="05000000000000000000" pitchFamily="2" charset="2"/>
              <a:buChar char="u"/>
            </a:pPr>
            <a:r>
              <a:rPr lang="ja-JP" altLang="en-US" b="1" dirty="0" smtClean="0">
                <a:solidFill>
                  <a:schemeClr val="bg1"/>
                </a:solidFill>
                <a:latin typeface="Garamond" pitchFamily="18" charset="0"/>
              </a:rPr>
              <a:t>虐待防止マネージャーが行う研修のポイント</a:t>
            </a:r>
            <a:endParaRPr lang="en-US" altLang="ja-JP" b="1" dirty="0" smtClean="0">
              <a:solidFill>
                <a:schemeClr val="bg1"/>
              </a:solidFill>
              <a:latin typeface="Garamond" pitchFamily="18" charset="0"/>
            </a:endParaRPr>
          </a:p>
          <a:p>
            <a:pPr marL="355600" indent="-88900">
              <a:lnSpc>
                <a:spcPct val="90000"/>
              </a:lnSpc>
              <a:spcBef>
                <a:spcPct val="20000"/>
              </a:spcBef>
              <a:buClr>
                <a:srgbClr val="FF0000"/>
              </a:buClr>
              <a:buSzPct val="70000"/>
              <a:buFont typeface="Wingdings" panose="05000000000000000000" pitchFamily="2" charset="2"/>
              <a:buChar char="l"/>
            </a:pPr>
            <a:r>
              <a:rPr lang="ja-JP" altLang="en-US" sz="1400" b="1" dirty="0" smtClean="0">
                <a:solidFill>
                  <a:schemeClr val="bg1"/>
                </a:solidFill>
                <a:latin typeface="Garamond" pitchFamily="18" charset="0"/>
              </a:rPr>
              <a:t>伝達研修の実践（ペアワーク→フィードバック）　</a:t>
            </a:r>
            <a:r>
              <a:rPr lang="en-US" altLang="ja-JP" sz="1400" b="1" dirty="0" smtClean="0">
                <a:solidFill>
                  <a:schemeClr val="bg1"/>
                </a:solidFill>
                <a:latin typeface="Garamond" pitchFamily="18" charset="0"/>
              </a:rPr>
              <a:t>※</a:t>
            </a:r>
            <a:r>
              <a:rPr lang="ja-JP" altLang="en-US" sz="1400" b="1" dirty="0" smtClean="0">
                <a:solidFill>
                  <a:schemeClr val="bg1"/>
                </a:solidFill>
                <a:latin typeface="Garamond" pitchFamily="18" charset="0"/>
              </a:rPr>
              <a:t>ワークシート</a:t>
            </a:r>
            <a:endParaRPr lang="en-US" altLang="ja-JP" sz="1400" b="1" dirty="0" smtClean="0">
              <a:solidFill>
                <a:schemeClr val="bg1"/>
              </a:solidFill>
              <a:latin typeface="Garamond" pitchFamily="18" charset="0"/>
            </a:endParaRPr>
          </a:p>
          <a:p>
            <a:pPr marL="355600" indent="-88900">
              <a:lnSpc>
                <a:spcPct val="90000"/>
              </a:lnSpc>
              <a:spcBef>
                <a:spcPct val="20000"/>
              </a:spcBef>
              <a:buClr>
                <a:srgbClr val="FF0000"/>
              </a:buClr>
              <a:buSzPct val="70000"/>
              <a:buFont typeface="Wingdings" panose="05000000000000000000" pitchFamily="2" charset="2"/>
              <a:buChar char="l"/>
            </a:pPr>
            <a:r>
              <a:rPr lang="ja-JP" altLang="en-US" sz="1400" b="1" dirty="0" smtClean="0">
                <a:solidFill>
                  <a:schemeClr val="bg1"/>
                </a:solidFill>
                <a:latin typeface="Garamond" pitchFamily="18" charset="0"/>
              </a:rPr>
              <a:t>わかりやすい伝え方</a:t>
            </a:r>
            <a:endParaRPr lang="ja-JP" altLang="en-US" sz="1400" b="1" dirty="0">
              <a:solidFill>
                <a:schemeClr val="bg1"/>
              </a:solidFill>
              <a:latin typeface="Garamond" pitchFamily="18" charset="0"/>
            </a:endParaRPr>
          </a:p>
        </p:txBody>
      </p:sp>
      <p:sp>
        <p:nvSpPr>
          <p:cNvPr id="25" name="テキスト ボックス 24"/>
          <p:cNvSpPr txBox="1"/>
          <p:nvPr/>
        </p:nvSpPr>
        <p:spPr>
          <a:xfrm>
            <a:off x="355521" y="4976854"/>
            <a:ext cx="615553" cy="1541898"/>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vert="eaVert" wrap="square" rtlCol="0">
            <a:spAutoFit/>
          </a:bodyPr>
          <a:lstStyle/>
          <a:p>
            <a:pPr algn="dist"/>
            <a:r>
              <a:rPr kumimoji="1" lang="ja-JP" altLang="en-US" sz="2800" b="1" dirty="0" smtClean="0"/>
              <a:t>演習</a:t>
            </a:r>
            <a:r>
              <a:rPr kumimoji="1" lang="en-US" altLang="ja-JP" sz="2800" b="1" dirty="0" smtClean="0"/>
              <a:t>60</a:t>
            </a:r>
            <a:endParaRPr kumimoji="1" lang="ja-JP" altLang="en-US" sz="2800" b="1" dirty="0"/>
          </a:p>
        </p:txBody>
      </p:sp>
      <p:sp>
        <p:nvSpPr>
          <p:cNvPr id="18" name="Text Box 33"/>
          <p:cNvSpPr txBox="1">
            <a:spLocks noChangeArrowheads="1"/>
          </p:cNvSpPr>
          <p:nvPr/>
        </p:nvSpPr>
        <p:spPr bwMode="auto">
          <a:xfrm>
            <a:off x="3343145" y="436378"/>
            <a:ext cx="3240358" cy="341632"/>
          </a:xfrm>
          <a:prstGeom prst="rect">
            <a:avLst/>
          </a:prstGeom>
          <a:solidFill>
            <a:srgbClr val="FFFF00"/>
          </a:solidFill>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90000"/>
              </a:lnSpc>
              <a:spcBef>
                <a:spcPct val="20000"/>
              </a:spcBef>
              <a:buClr>
                <a:schemeClr val="hlink"/>
              </a:buClr>
              <a:buSzPct val="70000"/>
            </a:pPr>
            <a:r>
              <a:rPr lang="ja-JP" altLang="en-US" b="1" dirty="0" smtClean="0">
                <a:latin typeface="Garamond" pitchFamily="18" charset="0"/>
              </a:rPr>
              <a:t>当該講義・演習 の 目 的</a:t>
            </a:r>
            <a:endParaRPr lang="ja-JP" altLang="en-US" sz="1400" b="1" dirty="0">
              <a:latin typeface="Garamond" pitchFamily="18" charset="0"/>
            </a:endParaRPr>
          </a:p>
        </p:txBody>
      </p:sp>
      <p:sp>
        <p:nvSpPr>
          <p:cNvPr id="24" name="下矢印 23"/>
          <p:cNvSpPr/>
          <p:nvPr/>
        </p:nvSpPr>
        <p:spPr>
          <a:xfrm>
            <a:off x="4682969" y="966866"/>
            <a:ext cx="324035" cy="1578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36"/>
          <p:cNvSpPr>
            <a:spLocks noChangeArrowheads="1"/>
          </p:cNvSpPr>
          <p:nvPr/>
        </p:nvSpPr>
        <p:spPr bwMode="auto">
          <a:xfrm>
            <a:off x="1254915" y="917375"/>
            <a:ext cx="7416824" cy="1944217"/>
          </a:xfrm>
          <a:prstGeom prst="rect">
            <a:avLst/>
          </a:prstGeom>
          <a:solidFill>
            <a:srgbClr val="FFFF00"/>
          </a:solidFill>
          <a:ln w="9525">
            <a:solidFill>
              <a:schemeClr val="tx1"/>
            </a:solidFill>
            <a:miter lim="800000"/>
            <a:headEnd/>
            <a:tailEnd/>
          </a:ln>
        </p:spPr>
        <p:txBody>
          <a:bodyPr wrap="none" anchor="ctr"/>
          <a:lstStyle/>
          <a:p>
            <a:endParaRPr lang="ja-JP" altLang="en-US" sz="1600"/>
          </a:p>
        </p:txBody>
      </p:sp>
      <p:sp>
        <p:nvSpPr>
          <p:cNvPr id="29" name="Text Box 33"/>
          <p:cNvSpPr txBox="1">
            <a:spLocks noChangeArrowheads="1"/>
          </p:cNvSpPr>
          <p:nvPr/>
        </p:nvSpPr>
        <p:spPr bwMode="auto">
          <a:xfrm>
            <a:off x="1758970" y="1061392"/>
            <a:ext cx="6408712" cy="424732"/>
          </a:xfrm>
          <a:prstGeom prst="rect">
            <a:avLst/>
          </a:prstGeom>
          <a:solidFill>
            <a:schemeClr val="tx2"/>
          </a:solidFill>
          <a:ln w="38100">
            <a:solidFill>
              <a:srgbClr val="FF0000"/>
            </a:solidFill>
            <a:miter lim="800000"/>
            <a:headEnd/>
            <a:tailEnd/>
          </a:ln>
        </p:spPr>
        <p:txBody>
          <a:bodyPr wrap="square">
            <a:spAutoFit/>
          </a:bodyPr>
          <a:lstStyle/>
          <a:p>
            <a:pPr algn="ctr">
              <a:lnSpc>
                <a:spcPct val="90000"/>
              </a:lnSpc>
              <a:spcBef>
                <a:spcPct val="20000"/>
              </a:spcBef>
              <a:buClr>
                <a:schemeClr val="hlink"/>
              </a:buClr>
              <a:buSzPct val="70000"/>
              <a:buFont typeface="Wingdings" pitchFamily="2" charset="2"/>
              <a:buNone/>
            </a:pPr>
            <a:r>
              <a:rPr lang="ja-JP" altLang="en-US" sz="2400" b="1" dirty="0" smtClean="0">
                <a:solidFill>
                  <a:schemeClr val="bg1"/>
                </a:solidFill>
                <a:latin typeface="Garamond" pitchFamily="18" charset="0"/>
              </a:rPr>
              <a:t>都道府県伝達研修の実施方法</a:t>
            </a:r>
            <a:endParaRPr lang="ja-JP" altLang="en-US" sz="2400" b="1" dirty="0">
              <a:solidFill>
                <a:schemeClr val="bg1"/>
              </a:solidFill>
              <a:latin typeface="Garamond" pitchFamily="18" charset="0"/>
            </a:endParaRPr>
          </a:p>
        </p:txBody>
      </p:sp>
      <p:sp>
        <p:nvSpPr>
          <p:cNvPr id="30" name="Text Box 33"/>
          <p:cNvSpPr txBox="1">
            <a:spLocks noChangeArrowheads="1"/>
          </p:cNvSpPr>
          <p:nvPr/>
        </p:nvSpPr>
        <p:spPr bwMode="auto">
          <a:xfrm>
            <a:off x="1758970" y="3275422"/>
            <a:ext cx="6408712" cy="424732"/>
          </a:xfrm>
          <a:prstGeom prst="rect">
            <a:avLst/>
          </a:prstGeom>
          <a:solidFill>
            <a:schemeClr val="tx2"/>
          </a:solidFill>
          <a:ln w="38100">
            <a:solidFill>
              <a:srgbClr val="FF0000"/>
            </a:solidFill>
            <a:miter lim="800000"/>
            <a:headEnd/>
            <a:tailEnd/>
          </a:ln>
        </p:spPr>
        <p:txBody>
          <a:bodyPr wrap="square">
            <a:spAutoFit/>
          </a:bodyPr>
          <a:lstStyle/>
          <a:p>
            <a:pPr algn="ctr">
              <a:lnSpc>
                <a:spcPct val="90000"/>
              </a:lnSpc>
              <a:spcBef>
                <a:spcPct val="20000"/>
              </a:spcBef>
              <a:buClr>
                <a:schemeClr val="hlink"/>
              </a:buClr>
              <a:buSzPct val="70000"/>
              <a:buFont typeface="Wingdings" pitchFamily="2" charset="2"/>
              <a:buNone/>
            </a:pPr>
            <a:r>
              <a:rPr lang="ja-JP" altLang="en-US" sz="2400" b="1" dirty="0" smtClean="0">
                <a:solidFill>
                  <a:schemeClr val="bg1"/>
                </a:solidFill>
                <a:latin typeface="Garamond" pitchFamily="18" charset="0"/>
              </a:rPr>
              <a:t>内部研修の実施方法</a:t>
            </a:r>
            <a:endParaRPr lang="ja-JP" altLang="en-US" b="1" dirty="0">
              <a:solidFill>
                <a:schemeClr val="bg1"/>
              </a:solidFill>
              <a:latin typeface="Garamond" pitchFamily="18" charset="0"/>
            </a:endParaRPr>
          </a:p>
        </p:txBody>
      </p:sp>
      <p:sp>
        <p:nvSpPr>
          <p:cNvPr id="31" name="Text Box 33"/>
          <p:cNvSpPr txBox="1">
            <a:spLocks noChangeArrowheads="1"/>
          </p:cNvSpPr>
          <p:nvPr/>
        </p:nvSpPr>
        <p:spPr bwMode="auto">
          <a:xfrm>
            <a:off x="1758970" y="1509109"/>
            <a:ext cx="6696743" cy="1289584"/>
          </a:xfrm>
          <a:prstGeom prst="rect">
            <a:avLst/>
          </a:prstGeom>
          <a:noFill/>
          <a:ln w="38100">
            <a:noFill/>
            <a:miter lim="800000"/>
            <a:headEnd/>
            <a:tailEnd/>
          </a:ln>
        </p:spPr>
        <p:txBody>
          <a:bodyPr wrap="square">
            <a:spAutoFit/>
          </a:bodyPr>
          <a:lstStyle/>
          <a:p>
            <a:pPr marL="342900" indent="-342900">
              <a:lnSpc>
                <a:spcPct val="90000"/>
              </a:lnSpc>
              <a:spcBef>
                <a:spcPct val="20000"/>
              </a:spcBef>
              <a:buClr>
                <a:schemeClr val="hlink"/>
              </a:buClr>
              <a:buSzPct val="70000"/>
              <a:buFont typeface="Wingdings" panose="05000000000000000000" pitchFamily="2" charset="2"/>
              <a:buChar char="u"/>
            </a:pPr>
            <a:r>
              <a:rPr lang="ja-JP" altLang="en-US" b="1" dirty="0" smtClean="0">
                <a:latin typeface="Garamond" pitchFamily="18" charset="0"/>
              </a:rPr>
              <a:t>虐待防止マネージャーに対する研修のポイント</a:t>
            </a:r>
            <a:endParaRPr lang="en-US" altLang="ja-JP"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latin typeface="Garamond" pitchFamily="18" charset="0"/>
              </a:rPr>
              <a:t>法令・制度・ことば理解の範囲</a:t>
            </a:r>
            <a:endParaRPr lang="en-US" altLang="ja-JP" sz="1400"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latin typeface="Garamond" pitchFamily="18" charset="0"/>
              </a:rPr>
              <a:t>虐待が発生したときの対応方法と通報義務の徹底</a:t>
            </a:r>
            <a:endParaRPr lang="en-US" altLang="ja-JP" sz="1400"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latin typeface="Garamond" pitchFamily="18" charset="0"/>
              </a:rPr>
              <a:t>虐待</a:t>
            </a:r>
            <a:r>
              <a:rPr lang="ja-JP" altLang="en-US" sz="1400" b="1" dirty="0">
                <a:latin typeface="Garamond" pitchFamily="18" charset="0"/>
              </a:rPr>
              <a:t>防止</a:t>
            </a:r>
            <a:r>
              <a:rPr lang="ja-JP" altLang="en-US" sz="1400" b="1" dirty="0" smtClean="0">
                <a:latin typeface="Garamond" pitchFamily="18" charset="0"/>
              </a:rPr>
              <a:t>の取り組み</a:t>
            </a:r>
            <a:r>
              <a:rPr lang="ja-JP" altLang="en-US" sz="1400" b="1" dirty="0">
                <a:latin typeface="Garamond" pitchFamily="18" charset="0"/>
              </a:rPr>
              <a:t>と</a:t>
            </a:r>
            <a:r>
              <a:rPr lang="ja-JP" altLang="en-US" sz="1400" b="1" dirty="0" smtClean="0">
                <a:latin typeface="Garamond" pitchFamily="18" charset="0"/>
              </a:rPr>
              <a:t>虐待かどうかの判断～方向性を示すことの重要性</a:t>
            </a:r>
            <a:endParaRPr lang="en-US" altLang="ja-JP" sz="1400" b="1" dirty="0" smtClean="0">
              <a:latin typeface="Garamond" pitchFamily="18" charset="0"/>
            </a:endParaRPr>
          </a:p>
          <a:p>
            <a:pPr marL="355600" indent="-88900">
              <a:lnSpc>
                <a:spcPct val="90000"/>
              </a:lnSpc>
              <a:spcBef>
                <a:spcPct val="20000"/>
              </a:spcBef>
              <a:buClr>
                <a:schemeClr val="hlink"/>
              </a:buClr>
              <a:buSzPct val="70000"/>
              <a:buFont typeface="Wingdings" panose="05000000000000000000" pitchFamily="2" charset="2"/>
              <a:buChar char="l"/>
            </a:pPr>
            <a:r>
              <a:rPr lang="ja-JP" altLang="en-US" sz="1400" b="1" dirty="0" smtClean="0">
                <a:solidFill>
                  <a:srgbClr val="FF0000"/>
                </a:solidFill>
                <a:latin typeface="Garamond" pitchFamily="18" charset="0"/>
              </a:rPr>
              <a:t>「身体拘束は虐待」</a:t>
            </a:r>
            <a:r>
              <a:rPr lang="ja-JP" altLang="en-US" sz="1400" b="1" dirty="0" smtClean="0">
                <a:latin typeface="Garamond" pitchFamily="18" charset="0"/>
              </a:rPr>
              <a:t>の徹底と</a:t>
            </a:r>
            <a:r>
              <a:rPr lang="ja-JP" altLang="en-US" sz="1400" b="1" dirty="0" smtClean="0">
                <a:solidFill>
                  <a:srgbClr val="FF0000"/>
                </a:solidFill>
                <a:latin typeface="Garamond" pitchFamily="18" charset="0"/>
              </a:rPr>
              <a:t>「やむを得ず身体拘束を行う」</a:t>
            </a:r>
            <a:r>
              <a:rPr lang="ja-JP" altLang="en-US" sz="1400" b="1" dirty="0" smtClean="0">
                <a:latin typeface="Garamond" pitchFamily="18" charset="0"/>
              </a:rPr>
              <a:t>ときの条件</a:t>
            </a:r>
            <a:endParaRPr lang="ja-JP" altLang="en-US" sz="1400" b="1" dirty="0">
              <a:latin typeface="Garamond" pitchFamily="18" charset="0"/>
            </a:endParaRPr>
          </a:p>
        </p:txBody>
      </p:sp>
      <p:sp>
        <p:nvSpPr>
          <p:cNvPr id="33" name="テキスト ボックス 32"/>
          <p:cNvSpPr txBox="1"/>
          <p:nvPr/>
        </p:nvSpPr>
        <p:spPr>
          <a:xfrm>
            <a:off x="355521" y="2111782"/>
            <a:ext cx="615553" cy="1541898"/>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vert="eaVert" wrap="square" rtlCol="0">
            <a:spAutoFit/>
          </a:bodyPr>
          <a:lstStyle/>
          <a:p>
            <a:pPr algn="dist"/>
            <a:r>
              <a:rPr kumimoji="1" lang="ja-JP" altLang="en-US" sz="2800" b="1" dirty="0" smtClean="0"/>
              <a:t>講義</a:t>
            </a:r>
            <a:r>
              <a:rPr kumimoji="1" lang="en-US" altLang="ja-JP" sz="2800" b="1" dirty="0" smtClean="0"/>
              <a:t>90</a:t>
            </a:r>
            <a:endParaRPr kumimoji="1" lang="ja-JP" altLang="en-US" sz="2800" b="1" dirty="0"/>
          </a:p>
        </p:txBody>
      </p:sp>
      <p:sp>
        <p:nvSpPr>
          <p:cNvPr id="34" name="下矢印 33"/>
          <p:cNvSpPr/>
          <p:nvPr/>
        </p:nvSpPr>
        <p:spPr>
          <a:xfrm>
            <a:off x="4783305" y="2929158"/>
            <a:ext cx="324035" cy="14845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下矢印 34"/>
          <p:cNvSpPr/>
          <p:nvPr/>
        </p:nvSpPr>
        <p:spPr>
          <a:xfrm>
            <a:off x="4664968" y="4729358"/>
            <a:ext cx="324035" cy="14845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下矢印 35"/>
          <p:cNvSpPr/>
          <p:nvPr/>
        </p:nvSpPr>
        <p:spPr>
          <a:xfrm>
            <a:off x="4779790" y="759498"/>
            <a:ext cx="324035" cy="15787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0814421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71803" y="73366"/>
            <a:ext cx="8640960" cy="461665"/>
          </a:xfrm>
          <a:prstGeom prst="rect">
            <a:avLst/>
          </a:prstGeom>
          <a:noFill/>
        </p:spPr>
        <p:txBody>
          <a:bodyPr wrap="square" rtlCol="0">
            <a:spAutoFit/>
          </a:bodyPr>
          <a:lstStyle/>
          <a:p>
            <a:r>
              <a:rPr lang="ja-JP" altLang="en-US" sz="2400" dirty="0" smtClean="0">
                <a:solidFill>
                  <a:srgbClr val="FF0000"/>
                </a:solidFill>
              </a:rPr>
              <a:t>●通報・相談のあとは・・・①</a:t>
            </a:r>
            <a:endParaRPr lang="en-US" altLang="ja-JP" sz="2400" dirty="0">
              <a:solidFill>
                <a:srgbClr val="FF0000"/>
              </a:solidFill>
            </a:endParaRPr>
          </a:p>
        </p:txBody>
      </p:sp>
      <p:sp>
        <p:nvSpPr>
          <p:cNvPr id="13" name="テキスト ボックス 12"/>
          <p:cNvSpPr txBox="1"/>
          <p:nvPr/>
        </p:nvSpPr>
        <p:spPr>
          <a:xfrm>
            <a:off x="143846" y="456579"/>
            <a:ext cx="8876726" cy="707886"/>
          </a:xfrm>
          <a:prstGeom prst="rect">
            <a:avLst/>
          </a:prstGeom>
          <a:noFill/>
        </p:spPr>
        <p:txBody>
          <a:bodyPr wrap="square" rtlCol="0">
            <a:spAutoFit/>
          </a:bodyPr>
          <a:lstStyle/>
          <a:p>
            <a:r>
              <a:rPr lang="ja-JP" altLang="en-US" sz="2000" dirty="0" smtClean="0">
                <a:solidFill>
                  <a:prstClr val="black"/>
                </a:solidFill>
              </a:rPr>
              <a:t>１）相談支援専門員Ａさんは、モニタリング</a:t>
            </a:r>
            <a:r>
              <a:rPr lang="ja-JP" altLang="en-US" sz="2000" dirty="0">
                <a:solidFill>
                  <a:prstClr val="black"/>
                </a:solidFill>
              </a:rPr>
              <a:t>で行った施設</a:t>
            </a:r>
            <a:r>
              <a:rPr lang="ja-JP" altLang="en-US" sz="2000" dirty="0" smtClean="0">
                <a:solidFill>
                  <a:prstClr val="black"/>
                </a:solidFill>
              </a:rPr>
              <a:t>で、支援員が笑いながら嫌がる利用者を追いかけているのを見た・・・</a:t>
            </a:r>
            <a:endParaRPr lang="ja-JP" altLang="en-US" sz="2000" dirty="0">
              <a:solidFill>
                <a:prstClr val="black"/>
              </a:solidFill>
            </a:endParaRPr>
          </a:p>
        </p:txBody>
      </p:sp>
      <p:sp>
        <p:nvSpPr>
          <p:cNvPr id="15" name="線吹き出し 2 (枠付き) 14"/>
          <p:cNvSpPr/>
          <p:nvPr/>
        </p:nvSpPr>
        <p:spPr>
          <a:xfrm>
            <a:off x="1154092" y="1928946"/>
            <a:ext cx="7866450" cy="1207757"/>
          </a:xfrm>
          <a:prstGeom prst="borderCallout2">
            <a:avLst>
              <a:gd name="adj1" fmla="val 13640"/>
              <a:gd name="adj2" fmla="val -1004"/>
              <a:gd name="adj3" fmla="val 13250"/>
              <a:gd name="adj4" fmla="val -5924"/>
              <a:gd name="adj5" fmla="val -34418"/>
              <a:gd name="adj6" fmla="val -8040"/>
            </a:avLst>
          </a:prstGeom>
          <a:solidFill>
            <a:srgbClr val="FFCC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rgbClr val="000000"/>
                </a:solidFill>
                <a:latin typeface="Arial" pitchFamily="34" charset="0"/>
                <a:ea typeface="ＭＳ Ｐゴシック" pitchFamily="50" charset="-128"/>
              </a:rPr>
              <a:t>虐待と認定される可能性が高い案件です。</a:t>
            </a:r>
            <a:endParaRPr lang="en-US" altLang="ja-JP" dirty="0">
              <a:solidFill>
                <a:srgbClr val="000000"/>
              </a:solidFill>
              <a:latin typeface="Arial" pitchFamily="34" charset="0"/>
              <a:ea typeface="ＭＳ Ｐゴシック" pitchFamily="50" charset="-128"/>
            </a:endParaRPr>
          </a:p>
          <a:p>
            <a:pPr lvl="0"/>
            <a:r>
              <a:rPr lang="ja-JP" altLang="en-US" dirty="0" smtClean="0">
                <a:solidFill>
                  <a:srgbClr val="000000"/>
                </a:solidFill>
                <a:latin typeface="Arial" pitchFamily="34" charset="0"/>
                <a:ea typeface="ＭＳ Ｐゴシック" pitchFamily="50" charset="-128"/>
              </a:rPr>
              <a:t>市町村（虐待防止センター）は通報に基づき事実確認をします。施設側はその事実確認に全面的に協力してください。思い違いや誤解であれば、個別支援計画や支援記録などを元に説明してください。</a:t>
            </a:r>
            <a:endParaRPr lang="ja-JP" altLang="en-US"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143861" y="3186982"/>
            <a:ext cx="8876695" cy="707886"/>
          </a:xfrm>
          <a:prstGeom prst="rect">
            <a:avLst/>
          </a:prstGeom>
          <a:noFill/>
        </p:spPr>
        <p:txBody>
          <a:bodyPr wrap="square" rtlCol="0">
            <a:spAutoFit/>
          </a:bodyPr>
          <a:lstStyle/>
          <a:p>
            <a:r>
              <a:rPr lang="ja-JP" altLang="en-US" sz="2000" dirty="0" smtClean="0">
                <a:solidFill>
                  <a:prstClr val="black"/>
                </a:solidFill>
              </a:rPr>
              <a:t>２）同僚支援員のＢさんは、排せつ介助をしているとき、排せつを促す合図のためと言い、利用者の太ももをつねっていた・・・</a:t>
            </a:r>
            <a:endParaRPr lang="ja-JP" altLang="en-US" sz="2000" dirty="0">
              <a:solidFill>
                <a:prstClr val="black"/>
              </a:solidFill>
            </a:endParaRPr>
          </a:p>
        </p:txBody>
      </p:sp>
      <p:sp>
        <p:nvSpPr>
          <p:cNvPr id="20" name="線吹き出し 2 (枠付き) 19"/>
          <p:cNvSpPr/>
          <p:nvPr/>
        </p:nvSpPr>
        <p:spPr>
          <a:xfrm>
            <a:off x="1154092" y="4670993"/>
            <a:ext cx="7866450" cy="1856415"/>
          </a:xfrm>
          <a:prstGeom prst="borderCallout2">
            <a:avLst>
              <a:gd name="adj1" fmla="val 13640"/>
              <a:gd name="adj2" fmla="val -1004"/>
              <a:gd name="adj3" fmla="val 13250"/>
              <a:gd name="adj4" fmla="val -5924"/>
              <a:gd name="adj5" fmla="val -25692"/>
              <a:gd name="adj6" fmla="val -8399"/>
            </a:avLst>
          </a:prstGeom>
          <a:solidFill>
            <a:srgbClr val="FFCC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虐待と認定される案件です。</a:t>
            </a:r>
            <a:endParaRPr lang="en-US" altLang="ja-JP" dirty="0" smtClean="0">
              <a:solidFill>
                <a:srgbClr val="000000"/>
              </a:solidFill>
              <a:latin typeface="Arial" pitchFamily="34" charset="0"/>
              <a:ea typeface="ＭＳ Ｐゴシック" pitchFamily="50" charset="-128"/>
            </a:endParaRPr>
          </a:p>
          <a:p>
            <a:pPr lvl="0"/>
            <a:r>
              <a:rPr lang="ja-JP" altLang="en-US" dirty="0" smtClean="0">
                <a:solidFill>
                  <a:srgbClr val="000000"/>
                </a:solidFill>
                <a:latin typeface="Arial" pitchFamily="34" charset="0"/>
                <a:ea typeface="ＭＳ Ｐゴシック" pitchFamily="50" charset="-128"/>
              </a:rPr>
              <a:t>　なぜ、排せつを促す合図が「太ももをつねる」ことになっているのか。支援方法の検討はしているのか。他支援員はどのような支援をしているのか。個別支援計画はどのように作成されているかなど、支援員Ｂさんの問題としてだけ取り上げるのではなく、施設としての対応方法にも問題が認められるものです。虐待防止委員会での徹底的な原因究明と今後の支援方法の検討が必要です。</a:t>
            </a:r>
            <a:endParaRPr lang="ja-JP" altLang="en-US"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20</a:t>
            </a:fld>
            <a:endParaRPr lang="en-US" altLang="ja-JP"/>
          </a:p>
        </p:txBody>
      </p:sp>
      <p:sp>
        <p:nvSpPr>
          <p:cNvPr id="9" name="線吹き出し 2 (枠付き) 8"/>
          <p:cNvSpPr/>
          <p:nvPr/>
        </p:nvSpPr>
        <p:spPr>
          <a:xfrm>
            <a:off x="1154092" y="1182449"/>
            <a:ext cx="7866450" cy="656824"/>
          </a:xfrm>
          <a:prstGeom prst="borderCallout2">
            <a:avLst>
              <a:gd name="adj1" fmla="val 13640"/>
              <a:gd name="adj2" fmla="val -1004"/>
              <a:gd name="adj3" fmla="val 13250"/>
              <a:gd name="adj4" fmla="val -5924"/>
              <a:gd name="adj5" fmla="val -21285"/>
              <a:gd name="adj6" fmla="val -749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虐待の疑い大です。相談支援専門員Ａさんは速やかに市町村（虐待防止センター）に通報してください。</a:t>
            </a:r>
            <a:endParaRPr lang="ja-JP" altLang="en-US" sz="1600" dirty="0">
              <a:solidFill>
                <a:srgbClr val="000000"/>
              </a:solidFill>
              <a:latin typeface="Arial" pitchFamily="34" charset="0"/>
              <a:ea typeface="ＭＳ Ｐゴシック" pitchFamily="50" charset="-128"/>
            </a:endParaRPr>
          </a:p>
        </p:txBody>
      </p:sp>
      <p:sp>
        <p:nvSpPr>
          <p:cNvPr id="10" name="線吹き出し 2 (枠付き) 9"/>
          <p:cNvSpPr/>
          <p:nvPr/>
        </p:nvSpPr>
        <p:spPr>
          <a:xfrm>
            <a:off x="1154092" y="3964166"/>
            <a:ext cx="7866450" cy="640642"/>
          </a:xfrm>
          <a:prstGeom prst="borderCallout2">
            <a:avLst>
              <a:gd name="adj1" fmla="val 13640"/>
              <a:gd name="adj2" fmla="val -1004"/>
              <a:gd name="adj3" fmla="val 13250"/>
              <a:gd name="adj4" fmla="val -5924"/>
              <a:gd name="adj5" fmla="val -17056"/>
              <a:gd name="adj6" fmla="val -801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虐待です。見た職員は速やかに市町村（虐待防止センター）に通報か、管理者もしくは虐待防止マネージャーに報告してください。</a:t>
            </a:r>
            <a:endParaRPr lang="ja-JP" altLang="en-US" sz="16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70205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0"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280393"/>
            <a:ext cx="8640960" cy="461665"/>
          </a:xfrm>
          <a:prstGeom prst="rect">
            <a:avLst/>
          </a:prstGeom>
          <a:noFill/>
        </p:spPr>
        <p:txBody>
          <a:bodyPr wrap="square" rtlCol="0">
            <a:spAutoFit/>
          </a:bodyPr>
          <a:lstStyle/>
          <a:p>
            <a:r>
              <a:rPr lang="ja-JP" altLang="en-US" sz="2400" dirty="0" smtClean="0">
                <a:solidFill>
                  <a:srgbClr val="FF0000"/>
                </a:solidFill>
              </a:rPr>
              <a:t>●通報・相談のあとは・・・②</a:t>
            </a:r>
            <a:endParaRPr lang="en-US" altLang="ja-JP" sz="2400" dirty="0">
              <a:solidFill>
                <a:srgbClr val="FF0000"/>
              </a:solidFill>
            </a:endParaRPr>
          </a:p>
        </p:txBody>
      </p:sp>
      <p:sp>
        <p:nvSpPr>
          <p:cNvPr id="21" name="テキスト ボックス 20"/>
          <p:cNvSpPr txBox="1"/>
          <p:nvPr/>
        </p:nvSpPr>
        <p:spPr>
          <a:xfrm>
            <a:off x="632520" y="964542"/>
            <a:ext cx="8876695" cy="1631216"/>
          </a:xfrm>
          <a:prstGeom prst="rect">
            <a:avLst/>
          </a:prstGeom>
          <a:noFill/>
        </p:spPr>
        <p:txBody>
          <a:bodyPr wrap="square" rtlCol="0">
            <a:spAutoFit/>
          </a:bodyPr>
          <a:lstStyle/>
          <a:p>
            <a:r>
              <a:rPr lang="ja-JP" altLang="en-US" sz="2000" dirty="0" smtClean="0">
                <a:solidFill>
                  <a:prstClr val="black"/>
                </a:solidFill>
              </a:rPr>
              <a:t>・就労継続支援Ｂ型</a:t>
            </a:r>
            <a:r>
              <a:rPr lang="ja-JP" altLang="en-US" sz="2000" dirty="0">
                <a:solidFill>
                  <a:prstClr val="black"/>
                </a:solidFill>
              </a:rPr>
              <a:t>事業所Ｃ</a:t>
            </a:r>
            <a:r>
              <a:rPr lang="ja-JP" altLang="en-US" sz="2000" dirty="0" smtClean="0">
                <a:solidFill>
                  <a:prstClr val="black"/>
                </a:solidFill>
              </a:rPr>
              <a:t>職員は、施設内作業の納期管理を担当しています。きょうは納品日で、午後</a:t>
            </a:r>
            <a:r>
              <a:rPr lang="en-US" altLang="ja-JP" sz="2000" dirty="0" smtClean="0">
                <a:solidFill>
                  <a:prstClr val="black"/>
                </a:solidFill>
              </a:rPr>
              <a:t>3</a:t>
            </a:r>
            <a:r>
              <a:rPr lang="ja-JP" altLang="en-US" sz="2000" dirty="0" smtClean="0">
                <a:solidFill>
                  <a:prstClr val="black"/>
                </a:solidFill>
              </a:rPr>
              <a:t>時までに商品を納めなければなりません。しかし、利用者Ｄさんは体調がすぐれないのか、やる気がないのか、業務に集中しないばかりか、他利用者の作業の邪魔をしていました。思わずＣ職員は「早くやりなさい！」</a:t>
            </a:r>
            <a:r>
              <a:rPr lang="ja-JP" altLang="en-US" sz="2000" dirty="0">
                <a:solidFill>
                  <a:prstClr val="black"/>
                </a:solidFill>
              </a:rPr>
              <a:t>と大声で怒鳴って</a:t>
            </a:r>
            <a:r>
              <a:rPr lang="ja-JP" altLang="en-US" sz="2000" dirty="0" smtClean="0">
                <a:solidFill>
                  <a:prstClr val="black"/>
                </a:solidFill>
              </a:rPr>
              <a:t>しまいました・・・</a:t>
            </a:r>
            <a:endParaRPr lang="ja-JP" altLang="en-US" sz="2000" dirty="0">
              <a:solidFill>
                <a:prstClr val="black"/>
              </a:solidFill>
            </a:endParaRPr>
          </a:p>
        </p:txBody>
      </p:sp>
      <p:sp>
        <p:nvSpPr>
          <p:cNvPr id="22" name="線吹き出し 2 (枠付き) 21"/>
          <p:cNvSpPr/>
          <p:nvPr/>
        </p:nvSpPr>
        <p:spPr>
          <a:xfrm>
            <a:off x="1642765" y="3503966"/>
            <a:ext cx="7866450" cy="2732012"/>
          </a:xfrm>
          <a:prstGeom prst="borderCallout2">
            <a:avLst>
              <a:gd name="adj1" fmla="val 13640"/>
              <a:gd name="adj2" fmla="val -1004"/>
              <a:gd name="adj3" fmla="val 13250"/>
              <a:gd name="adj4" fmla="val -5924"/>
              <a:gd name="adj5" fmla="val -23553"/>
              <a:gd name="adj6" fmla="val -9194"/>
            </a:avLst>
          </a:prstGeom>
          <a:solidFill>
            <a:srgbClr val="FFCC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　常態化していたり、声の大きさが利用者らを威嚇するほどの大きさだったりすると虐待と認定される可能性が高い案件です。</a:t>
            </a:r>
            <a:endParaRPr lang="en-US" altLang="ja-JP" dirty="0" smtClean="0">
              <a:solidFill>
                <a:srgbClr val="000000"/>
              </a:solidFill>
              <a:latin typeface="Arial" pitchFamily="34" charset="0"/>
              <a:ea typeface="ＭＳ Ｐゴシック" pitchFamily="50" charset="-128"/>
            </a:endParaRPr>
          </a:p>
          <a:p>
            <a:pPr lvl="0"/>
            <a:r>
              <a:rPr lang="ja-JP" altLang="en-US" dirty="0" smtClean="0">
                <a:solidFill>
                  <a:srgbClr val="000000"/>
                </a:solidFill>
                <a:latin typeface="Arial" pitchFamily="34" charset="0"/>
                <a:ea typeface="ＭＳ Ｐゴシック" pitchFamily="50" charset="-128"/>
              </a:rPr>
              <a:t>　Ｄさんに対する支援について「怒鳴る」以外に方法はないのか。「怒鳴る」ことが本当に業務に集中できる支援か・・・検討する余地は大いにあります。</a:t>
            </a:r>
            <a:endParaRPr lang="en-US" altLang="ja-JP" dirty="0" smtClean="0">
              <a:solidFill>
                <a:srgbClr val="000000"/>
              </a:solidFill>
              <a:latin typeface="Arial" pitchFamily="34" charset="0"/>
              <a:ea typeface="ＭＳ Ｐゴシック" pitchFamily="50" charset="-128"/>
            </a:endParaRPr>
          </a:p>
          <a:p>
            <a:pPr lvl="0"/>
            <a:r>
              <a:rPr lang="ja-JP" altLang="en-US" dirty="0" smtClean="0">
                <a:solidFill>
                  <a:srgbClr val="000000"/>
                </a:solidFill>
                <a:latin typeface="Arial" pitchFamily="34" charset="0"/>
                <a:ea typeface="ＭＳ Ｐゴシック" pitchFamily="50" charset="-128"/>
              </a:rPr>
              <a:t>　また、取引業者の指定した納期に間に合わせようとしなければならない責任をＣ職員ひとりに任せていなかったか・・・管理者、サビ管、他職員等との役割分担について検討しなければなりません。</a:t>
            </a:r>
            <a:endParaRPr lang="en-US" altLang="ja-JP" dirty="0" smtClean="0">
              <a:solidFill>
                <a:srgbClr val="000000"/>
              </a:solidFill>
              <a:latin typeface="Arial" pitchFamily="34" charset="0"/>
              <a:ea typeface="ＭＳ Ｐゴシック" pitchFamily="50" charset="-128"/>
            </a:endParaRPr>
          </a:p>
          <a:p>
            <a:pPr lvl="0"/>
            <a:r>
              <a:rPr lang="ja-JP" altLang="en-US" dirty="0" smtClean="0">
                <a:solidFill>
                  <a:srgbClr val="000000"/>
                </a:solidFill>
                <a:latin typeface="Arial" pitchFamily="34" charset="0"/>
                <a:ea typeface="ＭＳ Ｐゴシック" pitchFamily="50" charset="-128"/>
              </a:rPr>
              <a:t>　以上について、市町村（虐待防止センター）または虐待防止委員会において、状況を説明し、今後の支援方法について検討することが必要です。</a:t>
            </a:r>
            <a:endParaRPr lang="ja-JP" altLang="en-US"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21</a:t>
            </a:fld>
            <a:endParaRPr lang="en-US" altLang="ja-JP"/>
          </a:p>
        </p:txBody>
      </p:sp>
      <p:sp>
        <p:nvSpPr>
          <p:cNvPr id="7" name="線吹き出し 2 (枠付き) 6"/>
          <p:cNvSpPr/>
          <p:nvPr/>
        </p:nvSpPr>
        <p:spPr>
          <a:xfrm>
            <a:off x="1642765" y="2758633"/>
            <a:ext cx="7866450" cy="640642"/>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虐待の疑いがあります。見た職員は速やかに市町村（虐待防止センター）に通報か、管理者もしくは虐待防止マネージャーに報告してください。</a:t>
            </a:r>
            <a:endParaRPr lang="ja-JP" altLang="en-US" sz="16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5093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16875" y="1048788"/>
            <a:ext cx="9118039" cy="2220460"/>
          </a:xfrm>
        </p:spPr>
        <p:txBody>
          <a:bodyPr/>
          <a:lstStyle/>
          <a:p>
            <a:pPr>
              <a:buClr>
                <a:srgbClr val="FF0000"/>
              </a:buClr>
              <a:buFont typeface="Wingdings" panose="05000000000000000000" pitchFamily="2" charset="2"/>
              <a:buChar char="Ø"/>
            </a:pPr>
            <a:r>
              <a:rPr kumimoji="1" lang="ja-JP" altLang="en-US" sz="2000" dirty="0" smtClean="0"/>
              <a:t>虐待防止委員会を必ず設置し、そして、機能させること。</a:t>
            </a:r>
            <a:endParaRPr kumimoji="1" lang="en-US" altLang="ja-JP" sz="2000" dirty="0" smtClean="0"/>
          </a:p>
          <a:p>
            <a:pPr>
              <a:buClr>
                <a:srgbClr val="FF0000"/>
              </a:buClr>
              <a:buFont typeface="Wingdings" panose="05000000000000000000" pitchFamily="2" charset="2"/>
              <a:buChar char="Ø"/>
            </a:pPr>
            <a:r>
              <a:rPr kumimoji="1" lang="ja-JP" altLang="en-US" sz="2000" dirty="0" smtClean="0"/>
              <a:t>虐待防止マネージャーを必ず配置し、現場の状況に即した虐待防止の活動を行うこと。</a:t>
            </a:r>
            <a:endParaRPr kumimoji="1" lang="en-US" altLang="ja-JP" sz="2000" dirty="0" smtClean="0"/>
          </a:p>
          <a:p>
            <a:pPr>
              <a:buClr>
                <a:srgbClr val="FF0000"/>
              </a:buClr>
              <a:buFont typeface="Wingdings" panose="05000000000000000000" pitchFamily="2" charset="2"/>
              <a:buChar char="Ø"/>
            </a:pPr>
            <a:r>
              <a:rPr kumimoji="1" lang="ja-JP" altLang="en-US" sz="2000" dirty="0" smtClean="0"/>
              <a:t>虐待かどうかの判断においても「本人主体」を貫く。</a:t>
            </a:r>
            <a:endParaRPr kumimoji="1" lang="en-US" altLang="ja-JP" sz="2000" dirty="0" smtClean="0"/>
          </a:p>
          <a:p>
            <a:pPr>
              <a:buClr>
                <a:srgbClr val="FF0000"/>
              </a:buClr>
              <a:buFont typeface="Wingdings" panose="05000000000000000000" pitchFamily="2" charset="2"/>
              <a:buChar char="Ø"/>
            </a:pPr>
            <a:r>
              <a:rPr kumimoji="1" lang="ja-JP" altLang="en-US" sz="2000" dirty="0" smtClean="0"/>
              <a:t>虐待の判断は個人ではなく、チームで行うこと。</a:t>
            </a:r>
            <a:endParaRPr kumimoji="1" lang="en-US" altLang="ja-JP" sz="2000" dirty="0" smtClean="0"/>
          </a:p>
          <a:p>
            <a:pPr>
              <a:buClr>
                <a:srgbClr val="FF0000"/>
              </a:buClr>
              <a:buFont typeface="Wingdings" panose="05000000000000000000" pitchFamily="2" charset="2"/>
              <a:buChar char="Ø"/>
            </a:pPr>
            <a:r>
              <a:rPr kumimoji="1" lang="ja-JP" altLang="en-US" sz="2000" dirty="0" smtClean="0"/>
              <a:t>虐待（「疑い」含む）案件を隠蔽、放置しないこと。</a:t>
            </a:r>
            <a:endParaRPr kumimoji="1" lang="en-US" altLang="ja-JP" sz="2000" dirty="0" smtClean="0"/>
          </a:p>
          <a:p>
            <a:pPr>
              <a:buClr>
                <a:srgbClr val="FF0000"/>
              </a:buClr>
              <a:buFont typeface="Wingdings" panose="05000000000000000000" pitchFamily="2" charset="2"/>
              <a:buChar char="Ø"/>
            </a:pPr>
            <a:endParaRPr kumimoji="1" lang="en-US" altLang="ja-JP" sz="2000" dirty="0" smtClean="0"/>
          </a:p>
        </p:txBody>
      </p:sp>
      <p:sp>
        <p:nvSpPr>
          <p:cNvPr id="4" name="スライド番号プレースホルダー 3"/>
          <p:cNvSpPr>
            <a:spLocks noGrp="1"/>
          </p:cNvSpPr>
          <p:nvPr>
            <p:ph type="sldNum" sz="quarter" idx="12"/>
          </p:nvPr>
        </p:nvSpPr>
        <p:spPr>
          <a:xfrm>
            <a:off x="7099300" y="6352805"/>
            <a:ext cx="2311400" cy="476250"/>
          </a:xfrm>
        </p:spPr>
        <p:txBody>
          <a:bodyPr/>
          <a:lstStyle/>
          <a:p>
            <a:pPr>
              <a:defRPr/>
            </a:pPr>
            <a:fld id="{B2F76CE4-BFF5-4B93-892F-4E82DBAC2FDB}" type="slidenum">
              <a:rPr lang="en-US" altLang="ja-JP" smtClean="0"/>
              <a:pPr>
                <a:defRPr/>
              </a:pPr>
              <a:t>22</a:t>
            </a:fld>
            <a:endParaRPr lang="en-US" altLang="ja-JP" dirty="0"/>
          </a:p>
        </p:txBody>
      </p:sp>
      <p:sp>
        <p:nvSpPr>
          <p:cNvPr id="8" name="テキスト ボックス 7"/>
          <p:cNvSpPr txBox="1"/>
          <p:nvPr/>
        </p:nvSpPr>
        <p:spPr>
          <a:xfrm>
            <a:off x="416875" y="124491"/>
            <a:ext cx="9118039"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ja-JP" altLang="en-US" sz="2400" dirty="0" smtClean="0"/>
              <a:t>「虐待</a:t>
            </a:r>
            <a:r>
              <a:rPr lang="ja-JP" altLang="en-US" sz="2400" dirty="0"/>
              <a:t>防止の取り組みと虐待かどうかの</a:t>
            </a:r>
            <a:r>
              <a:rPr lang="ja-JP" altLang="en-US" sz="2400" dirty="0" smtClean="0"/>
              <a:t>判断」</a:t>
            </a:r>
            <a:endParaRPr lang="ja-JP" altLang="en-US" sz="2400" dirty="0"/>
          </a:p>
          <a:p>
            <a:pPr algn="ctr"/>
            <a:r>
              <a:rPr lang="ja-JP" altLang="en-US" sz="2400" b="1" dirty="0" smtClean="0">
                <a:solidFill>
                  <a:srgbClr val="FF0000"/>
                </a:solidFill>
                <a:effectLst>
                  <a:outerShdw blurRad="38100" dist="38100" dir="2700000" algn="tl">
                    <a:srgbClr val="000000">
                      <a:alpha val="43137"/>
                    </a:srgbClr>
                  </a:outerShdw>
                </a:effectLst>
              </a:rPr>
              <a:t>伝えるべきこと</a:t>
            </a:r>
            <a:endParaRPr lang="ja-JP" altLang="en-US" sz="2400" b="1" dirty="0">
              <a:solidFill>
                <a:srgbClr val="FF0000"/>
              </a:solidFill>
              <a:effectLst>
                <a:outerShdw blurRad="38100" dist="38100" dir="2700000" algn="tl">
                  <a:srgbClr val="000000">
                    <a:alpha val="43137"/>
                  </a:srgbClr>
                </a:outerShdw>
              </a:effectLst>
            </a:endParaRPr>
          </a:p>
        </p:txBody>
      </p:sp>
      <p:sp>
        <p:nvSpPr>
          <p:cNvPr id="9" name="四角形吹き出し 8"/>
          <p:cNvSpPr/>
          <p:nvPr/>
        </p:nvSpPr>
        <p:spPr>
          <a:xfrm>
            <a:off x="2110811" y="3201533"/>
            <a:ext cx="7424103" cy="907527"/>
          </a:xfrm>
          <a:prstGeom prst="wedgeRectCallout">
            <a:avLst>
              <a:gd name="adj1" fmla="val 4754"/>
              <a:gd name="adj2" fmla="val -196299"/>
            </a:avLst>
          </a:prstGeom>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　私の勤める施設に虐待防止委員会が作られ、虐待防止マネージャーにはサビ管のＣさんが就任することになりした。しかし、中身については何も伝わってきません。本当に虐待防止に役立つのでしょうか。</a:t>
            </a:r>
            <a:endParaRPr kumimoji="1" lang="ja-JP" altLang="en-US" dirty="0"/>
          </a:p>
        </p:txBody>
      </p:sp>
      <p:sp>
        <p:nvSpPr>
          <p:cNvPr id="10" name="四角形吹き出し 9"/>
          <p:cNvSpPr/>
          <p:nvPr/>
        </p:nvSpPr>
        <p:spPr>
          <a:xfrm>
            <a:off x="416876" y="4617847"/>
            <a:ext cx="9118038" cy="1737451"/>
          </a:xfrm>
          <a:prstGeom prst="wedgeRectCallout">
            <a:avLst>
              <a:gd name="adj1" fmla="val -9545"/>
              <a:gd name="adj2" fmla="val -72756"/>
            </a:avLst>
          </a:prstGeom>
          <a:solidFill>
            <a:srgbClr val="FFCCCC"/>
          </a:solidFill>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　虐待防止委員会は特定の人のためのものではありません。施設内の虐待を防止するために、管理者、虐待防止マネージャーを中心に職員（正規職員、パート職員を問わず。また、支援員、看護師、事務員、栄養士などの職種を問わず全ての職員）にその内容が明らかにされるものでなければなりません。委員長や虐待防止マネージャーは、そこで話し合われたり、決定したりしたことについて</a:t>
            </a:r>
            <a:r>
              <a:rPr lang="ja-JP" altLang="en-US" dirty="0"/>
              <a:t>は、責任を</a:t>
            </a:r>
            <a:r>
              <a:rPr lang="ja-JP" altLang="en-US" dirty="0" smtClean="0"/>
              <a:t>もって全ての職員に伝えなければなりません。また、職員からは虐待防止に関することは何でも相談して、虐待防止委員会が機能するよう働きかけてください。</a:t>
            </a:r>
            <a:endParaRPr kumimoji="1" lang="ja-JP" altLang="en-US" dirty="0"/>
          </a:p>
        </p:txBody>
      </p:sp>
    </p:spTree>
    <p:extLst>
      <p:ext uri="{BB962C8B-B14F-4D97-AF65-F5344CB8AC3E}">
        <p14:creationId xmlns:p14="http://schemas.microsoft.com/office/powerpoint/2010/main" val="585869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273323" y="2132856"/>
            <a:ext cx="7836493" cy="1374735"/>
          </a:xfrm>
          <a:prstGeom prst="rect">
            <a:avLst/>
          </a:prstGeom>
          <a:noFill/>
        </p:spPr>
        <p:txBody>
          <a:bodyPr wrap="square" rtlCol="0">
            <a:spAutoFit/>
          </a:bodyPr>
          <a:lstStyle/>
          <a:p>
            <a:pPr algn="ctr">
              <a:lnSpc>
                <a:spcPts val="5000"/>
              </a:lnSpc>
            </a:pPr>
            <a:r>
              <a:rPr lang="ja-JP" altLang="en-US" sz="3200" dirty="0"/>
              <a:t>「身体拘束は虐待」の徹底</a:t>
            </a:r>
            <a:r>
              <a:rPr lang="ja-JP" altLang="en-US" sz="3200" dirty="0" smtClean="0"/>
              <a:t>と</a:t>
            </a:r>
            <a:endParaRPr lang="en-US" altLang="ja-JP" sz="3200" dirty="0" smtClean="0"/>
          </a:p>
          <a:p>
            <a:pPr algn="ctr">
              <a:lnSpc>
                <a:spcPts val="5000"/>
              </a:lnSpc>
            </a:pPr>
            <a:r>
              <a:rPr lang="ja-JP" altLang="en-US" sz="3200" dirty="0" smtClean="0"/>
              <a:t>「</a:t>
            </a:r>
            <a:r>
              <a:rPr lang="ja-JP" altLang="en-US" sz="3200" dirty="0"/>
              <a:t>やむを得ず身体拘束を行う</a:t>
            </a:r>
            <a:r>
              <a:rPr lang="ja-JP" altLang="en-US" sz="3200" dirty="0" smtClean="0"/>
              <a:t>」ときの条件</a:t>
            </a:r>
            <a:endParaRPr lang="ja-JP" altLang="en-US" sz="3200" dirty="0"/>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23</a:t>
            </a:fld>
            <a:endParaRPr lang="en-US" altLang="ja-JP"/>
          </a:p>
        </p:txBody>
      </p:sp>
    </p:spTree>
    <p:extLst>
      <p:ext uri="{BB962C8B-B14F-4D97-AF65-F5344CB8AC3E}">
        <p14:creationId xmlns:p14="http://schemas.microsoft.com/office/powerpoint/2010/main" val="36040040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280393"/>
            <a:ext cx="8640960" cy="461665"/>
          </a:xfrm>
          <a:prstGeom prst="rect">
            <a:avLst/>
          </a:prstGeom>
          <a:noFill/>
        </p:spPr>
        <p:txBody>
          <a:bodyPr wrap="square" rtlCol="0">
            <a:spAutoFit/>
          </a:bodyPr>
          <a:lstStyle/>
          <a:p>
            <a:r>
              <a:rPr lang="ja-JP" altLang="en-US" sz="2400" dirty="0" smtClean="0">
                <a:solidFill>
                  <a:srgbClr val="FF0000"/>
                </a:solidFill>
              </a:rPr>
              <a:t>●「身体拘束は虐待」の徹底</a:t>
            </a:r>
            <a:endParaRPr lang="en-US" altLang="ja-JP" sz="2400" dirty="0">
              <a:solidFill>
                <a:srgbClr val="FF0000"/>
              </a:solidFill>
            </a:endParaRPr>
          </a:p>
        </p:txBody>
      </p:sp>
      <p:sp>
        <p:nvSpPr>
          <p:cNvPr id="13" name="テキスト ボックス 12"/>
          <p:cNvSpPr txBox="1"/>
          <p:nvPr/>
        </p:nvSpPr>
        <p:spPr>
          <a:xfrm>
            <a:off x="1190368" y="2197130"/>
            <a:ext cx="7556259" cy="258532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571500" indent="-571500">
              <a:buClr>
                <a:srgbClr val="FF0000"/>
              </a:buClr>
              <a:buFont typeface="Wingdings" panose="05000000000000000000" pitchFamily="2" charset="2"/>
              <a:buChar char="u"/>
            </a:pPr>
            <a:r>
              <a:rPr lang="ja-JP" altLang="en-US" sz="5400" dirty="0" smtClean="0">
                <a:solidFill>
                  <a:prstClr val="black"/>
                </a:solidFill>
              </a:rPr>
              <a:t>正当な理由なく</a:t>
            </a:r>
            <a:endParaRPr lang="en-US" altLang="ja-JP" sz="5400" dirty="0" smtClean="0">
              <a:solidFill>
                <a:prstClr val="black"/>
              </a:solidFill>
            </a:endParaRPr>
          </a:p>
          <a:p>
            <a:pPr marL="571500" indent="-571500">
              <a:buClr>
                <a:srgbClr val="FF0000"/>
              </a:buClr>
              <a:buFont typeface="Wingdings" panose="05000000000000000000" pitchFamily="2" charset="2"/>
              <a:buChar char="u"/>
            </a:pPr>
            <a:r>
              <a:rPr lang="ja-JP" altLang="en-US" sz="5400" dirty="0" smtClean="0">
                <a:solidFill>
                  <a:prstClr val="black"/>
                </a:solidFill>
              </a:rPr>
              <a:t>身体を拘束することは</a:t>
            </a:r>
            <a:endParaRPr lang="en-US" altLang="ja-JP" sz="5400" dirty="0" smtClean="0">
              <a:solidFill>
                <a:prstClr val="black"/>
              </a:solidFill>
            </a:endParaRPr>
          </a:p>
          <a:p>
            <a:pPr marL="571500" indent="-571500">
              <a:buClr>
                <a:srgbClr val="FF0000"/>
              </a:buClr>
              <a:buFont typeface="Wingdings" panose="05000000000000000000" pitchFamily="2" charset="2"/>
              <a:buChar char="u"/>
            </a:pPr>
            <a:r>
              <a:rPr lang="ja-JP" altLang="en-US" sz="5400" dirty="0" smtClean="0">
                <a:solidFill>
                  <a:prstClr val="black"/>
                </a:solidFill>
              </a:rPr>
              <a:t>身体的虐待</a:t>
            </a:r>
            <a:endParaRPr lang="ja-JP" altLang="en-US" sz="5400" dirty="0">
              <a:solidFill>
                <a:prstClr val="black"/>
              </a:solidFill>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24</a:t>
            </a:fld>
            <a:endParaRPr lang="en-US" altLang="ja-JP" dirty="0"/>
          </a:p>
        </p:txBody>
      </p:sp>
    </p:spTree>
    <p:extLst>
      <p:ext uri="{BB962C8B-B14F-4D97-AF65-F5344CB8AC3E}">
        <p14:creationId xmlns:p14="http://schemas.microsoft.com/office/powerpoint/2010/main" val="5523769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36456965-11C9-4B5E-ACDB-00DAAAF72FB0}" type="slidenum">
              <a:rPr lang="en-US" altLang="ja-JP" smtClean="0"/>
              <a:pPr>
                <a:defRPr/>
              </a:pPr>
              <a:t>25</a:t>
            </a:fld>
            <a:endParaRPr lang="en-US" altLang="ja-JP"/>
          </a:p>
        </p:txBody>
      </p:sp>
      <p:sp>
        <p:nvSpPr>
          <p:cNvPr id="8" name="正方形/長方形 7"/>
          <p:cNvSpPr/>
          <p:nvPr/>
        </p:nvSpPr>
        <p:spPr>
          <a:xfrm>
            <a:off x="272480" y="116632"/>
            <a:ext cx="9433048" cy="2185214"/>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altLang="ja-JP" sz="2000" dirty="0" smtClean="0"/>
              <a:t>【</a:t>
            </a:r>
            <a:r>
              <a:rPr lang="ja-JP" altLang="en-US" sz="2000" dirty="0" smtClean="0"/>
              <a:t>サービス管理責任者の役割</a:t>
            </a:r>
            <a:r>
              <a:rPr lang="en-US" altLang="ja-JP" sz="2000" dirty="0" smtClean="0"/>
              <a:t>】</a:t>
            </a:r>
          </a:p>
          <a:p>
            <a:r>
              <a:rPr lang="ja-JP" altLang="en-US" sz="2000" dirty="0" smtClean="0"/>
              <a:t>○基準第</a:t>
            </a:r>
            <a:r>
              <a:rPr lang="en-US" altLang="ja-JP" sz="2000" dirty="0" smtClean="0"/>
              <a:t>50</a:t>
            </a:r>
            <a:r>
              <a:rPr lang="ja-JP" altLang="en-US" sz="2000" dirty="0" smtClean="0"/>
              <a:t>条第１項第４号 解釈通知</a:t>
            </a:r>
            <a:endParaRPr lang="en-US" altLang="ja-JP" sz="2000" dirty="0" smtClean="0"/>
          </a:p>
          <a:p>
            <a:r>
              <a:rPr lang="ja-JP" altLang="en-US" sz="1200" dirty="0" smtClean="0"/>
              <a:t>（平成</a:t>
            </a:r>
            <a:r>
              <a:rPr lang="en-US" altLang="ja-JP" sz="1200" dirty="0" smtClean="0"/>
              <a:t>18</a:t>
            </a:r>
            <a:r>
              <a:rPr lang="ja-JP" altLang="en-US" sz="1200" dirty="0" smtClean="0"/>
              <a:t>年</a:t>
            </a:r>
            <a:r>
              <a:rPr lang="en-US" altLang="ja-JP" sz="1200" dirty="0" smtClean="0"/>
              <a:t>12</a:t>
            </a:r>
            <a:r>
              <a:rPr lang="ja-JP" altLang="en-US" sz="1200" dirty="0" smtClean="0"/>
              <a:t>月</a:t>
            </a:r>
            <a:r>
              <a:rPr lang="en-US" altLang="ja-JP" sz="1200" dirty="0" smtClean="0"/>
              <a:t>6</a:t>
            </a:r>
            <a:r>
              <a:rPr lang="ja-JP" altLang="en-US" sz="1200" dirty="0" smtClean="0"/>
              <a:t>日障発第</a:t>
            </a:r>
            <a:r>
              <a:rPr lang="en-US" altLang="ja-JP" sz="1200" dirty="0" smtClean="0"/>
              <a:t>1206001</a:t>
            </a:r>
            <a:r>
              <a:rPr lang="ja-JP" altLang="en-US" sz="1200" dirty="0" smtClean="0"/>
              <a:t>号・平成</a:t>
            </a:r>
            <a:r>
              <a:rPr lang="en-US" altLang="ja-JP" sz="1200" dirty="0" smtClean="0"/>
              <a:t>26</a:t>
            </a:r>
            <a:r>
              <a:rPr lang="ja-JP" altLang="en-US" sz="1200" dirty="0" smtClean="0"/>
              <a:t>年</a:t>
            </a:r>
            <a:r>
              <a:rPr lang="en-US" altLang="ja-JP" sz="1200" dirty="0" smtClean="0"/>
              <a:t>3</a:t>
            </a:r>
            <a:r>
              <a:rPr lang="ja-JP" altLang="en-US" sz="1200" dirty="0" smtClean="0"/>
              <a:t>月</a:t>
            </a:r>
            <a:r>
              <a:rPr lang="en-US" altLang="ja-JP" sz="1200" dirty="0" smtClean="0"/>
              <a:t>31</a:t>
            </a:r>
            <a:r>
              <a:rPr lang="ja-JP" altLang="en-US" sz="1200" dirty="0" smtClean="0"/>
              <a:t>日障発</a:t>
            </a:r>
            <a:r>
              <a:rPr lang="en-US" altLang="ja-JP" sz="1200" dirty="0" smtClean="0"/>
              <a:t>0331</a:t>
            </a:r>
            <a:r>
              <a:rPr lang="ja-JP" altLang="en-US" sz="1200" dirty="0" smtClean="0"/>
              <a:t>第</a:t>
            </a:r>
            <a:r>
              <a:rPr lang="en-US" altLang="ja-JP" sz="1200" dirty="0" smtClean="0"/>
              <a:t>51</a:t>
            </a:r>
            <a:r>
              <a:rPr lang="ja-JP" altLang="en-US" sz="1200" dirty="0" smtClean="0"/>
              <a:t>号改正）</a:t>
            </a:r>
            <a:endParaRPr lang="en-US" altLang="ja-JP" sz="1200" dirty="0" smtClean="0"/>
          </a:p>
          <a:p>
            <a:r>
              <a:rPr lang="ja-JP" altLang="en-US" sz="2000" dirty="0" smtClean="0"/>
              <a:t>「サービス管理責任者は、利用者に対する</a:t>
            </a:r>
            <a:r>
              <a:rPr lang="ja-JP" altLang="en-US" sz="2000" dirty="0" smtClean="0">
                <a:solidFill>
                  <a:srgbClr val="FF0000"/>
                </a:solidFill>
              </a:rPr>
              <a:t>効果的</a:t>
            </a:r>
            <a:r>
              <a:rPr lang="ja-JP" altLang="en-US" sz="2000" dirty="0" smtClean="0"/>
              <a:t>かつ</a:t>
            </a:r>
            <a:r>
              <a:rPr lang="ja-JP" altLang="en-US" sz="2000" dirty="0" smtClean="0">
                <a:solidFill>
                  <a:srgbClr val="FF0000"/>
                </a:solidFill>
              </a:rPr>
              <a:t>適切</a:t>
            </a:r>
            <a:r>
              <a:rPr lang="ja-JP" altLang="en-US" sz="2000" dirty="0" smtClean="0"/>
              <a:t>な</a:t>
            </a:r>
            <a:r>
              <a:rPr lang="ja-JP" altLang="en-US" sz="2000" u="sng" dirty="0" smtClean="0"/>
              <a:t>指定療養介護</a:t>
            </a:r>
            <a:r>
              <a:rPr lang="ja-JP" altLang="en-US" sz="1600" u="sng" dirty="0" smtClean="0"/>
              <a:t>（注：指定生活介護、指定就労継続支援等）</a:t>
            </a:r>
            <a:r>
              <a:rPr lang="ja-JP" altLang="en-US" sz="2000" dirty="0" smtClean="0"/>
              <a:t>を行う観点から、適切な方法により、利用者の解決すべき課題を把握した上で、</a:t>
            </a:r>
            <a:r>
              <a:rPr lang="ja-JP" altLang="en-US" sz="2000" u="sng" dirty="0" smtClean="0"/>
              <a:t>療養介護計画</a:t>
            </a:r>
            <a:r>
              <a:rPr lang="ja-JP" altLang="en-US" sz="1600" u="sng" dirty="0" smtClean="0"/>
              <a:t>（注：</a:t>
            </a:r>
            <a:r>
              <a:rPr lang="ja-JP" altLang="en-US" sz="1600" u="sng" dirty="0" smtClean="0">
                <a:solidFill>
                  <a:srgbClr val="FF0000"/>
                </a:solidFill>
              </a:rPr>
              <a:t>個別支援計画</a:t>
            </a:r>
            <a:r>
              <a:rPr lang="ja-JP" altLang="en-US" sz="1600" u="sng" dirty="0" smtClean="0"/>
              <a:t>）</a:t>
            </a:r>
            <a:r>
              <a:rPr lang="ja-JP" altLang="en-US" sz="2000" dirty="0" smtClean="0"/>
              <a:t>の作成及び提供した</a:t>
            </a:r>
            <a:r>
              <a:rPr lang="ja-JP" altLang="en-US" sz="2000" u="sng" dirty="0" smtClean="0"/>
              <a:t>指定療養介護</a:t>
            </a:r>
            <a:r>
              <a:rPr lang="ja-JP" altLang="en-US" sz="1600" u="sng" dirty="0"/>
              <a:t>（注</a:t>
            </a:r>
            <a:r>
              <a:rPr lang="ja-JP" altLang="en-US" sz="1600" u="sng" dirty="0" smtClean="0"/>
              <a:t>：</a:t>
            </a:r>
            <a:r>
              <a:rPr lang="ja-JP" altLang="en-US" sz="1600" u="sng" dirty="0"/>
              <a:t>指定生活介護、</a:t>
            </a:r>
            <a:r>
              <a:rPr lang="ja-JP" altLang="en-US" sz="1600" u="sng" dirty="0" smtClean="0"/>
              <a:t>指定</a:t>
            </a:r>
            <a:r>
              <a:rPr lang="ja-JP" altLang="en-US" sz="1600" u="sng" dirty="0"/>
              <a:t>就労</a:t>
            </a:r>
            <a:r>
              <a:rPr lang="ja-JP" altLang="en-US" sz="1600" u="sng" dirty="0" smtClean="0"/>
              <a:t>継続支援</a:t>
            </a:r>
            <a:r>
              <a:rPr lang="ja-JP" altLang="en-US" sz="1600" u="sng" dirty="0"/>
              <a:t>等）</a:t>
            </a:r>
            <a:r>
              <a:rPr lang="ja-JP" altLang="en-US" sz="2000" dirty="0" smtClean="0"/>
              <a:t>の</a:t>
            </a:r>
            <a:r>
              <a:rPr lang="ja-JP" altLang="en-US" sz="2000" dirty="0" smtClean="0">
                <a:solidFill>
                  <a:srgbClr val="FF0000"/>
                </a:solidFill>
              </a:rPr>
              <a:t>客観的な評価</a:t>
            </a:r>
            <a:r>
              <a:rPr lang="ja-JP" altLang="en-US" sz="2000" dirty="0" smtClean="0"/>
              <a:t>等を行う者」（以下略）</a:t>
            </a:r>
            <a:endParaRPr lang="en-US" altLang="ja-JP" sz="1400" dirty="0" smtClean="0"/>
          </a:p>
        </p:txBody>
      </p:sp>
      <p:sp>
        <p:nvSpPr>
          <p:cNvPr id="5" name="線吹き出し 2 (枠付き) 4"/>
          <p:cNvSpPr/>
          <p:nvPr/>
        </p:nvSpPr>
        <p:spPr>
          <a:xfrm>
            <a:off x="1161827" y="4979391"/>
            <a:ext cx="7893162" cy="1378378"/>
          </a:xfrm>
          <a:prstGeom prst="borderCallout2">
            <a:avLst>
              <a:gd name="adj1" fmla="val 44649"/>
              <a:gd name="adj2" fmla="val -662"/>
              <a:gd name="adj3" fmla="val 44979"/>
              <a:gd name="adj4" fmla="val -3196"/>
              <a:gd name="adj5" fmla="val -11767"/>
              <a:gd name="adj6" fmla="val -92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サービス管理責任者の役割・責務を確認。</a:t>
            </a:r>
            <a:endParaRPr lang="en-US" altLang="ja-JP" sz="2000" dirty="0" smtClean="0">
              <a:solidFill>
                <a:srgbClr val="000000"/>
              </a:solidFill>
              <a:latin typeface="Arial" pitchFamily="34" charset="0"/>
              <a:ea typeface="ＭＳ Ｐゴシック" pitchFamily="50" charset="-128"/>
            </a:endParaRPr>
          </a:p>
          <a:p>
            <a:pPr lvl="0"/>
            <a:r>
              <a:rPr lang="ja-JP" altLang="en-US" sz="2000" dirty="0" smtClean="0">
                <a:solidFill>
                  <a:srgbClr val="000000"/>
                </a:solidFill>
                <a:latin typeface="Arial" pitchFamily="34" charset="0"/>
                <a:ea typeface="ＭＳ Ｐゴシック" pitchFamily="50" charset="-128"/>
              </a:rPr>
              <a:t>　利用者に対する効果的かつ適切な支援を行うために、個別支援計画を作成し、利用者らに説明し、同意を得る。そして、後にモニタリングを行う。「支援」が「虐待」であってはならないことは自明なことであることを強調。</a:t>
            </a:r>
            <a:endParaRPr lang="ja-JP" altLang="en-US" sz="2000" dirty="0">
              <a:solidFill>
                <a:srgbClr val="000000"/>
              </a:solidFill>
              <a:latin typeface="Arial" pitchFamily="34" charset="0"/>
              <a:ea typeface="ＭＳ Ｐゴシック" pitchFamily="50" charset="-128"/>
            </a:endParaRPr>
          </a:p>
        </p:txBody>
      </p:sp>
      <p:sp>
        <p:nvSpPr>
          <p:cNvPr id="6" name="正方形/長方形 5"/>
          <p:cNvSpPr/>
          <p:nvPr/>
        </p:nvSpPr>
        <p:spPr>
          <a:xfrm>
            <a:off x="272480" y="2408420"/>
            <a:ext cx="9433048" cy="243143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altLang="ja-JP" sz="2000" dirty="0" smtClean="0"/>
              <a:t>【</a:t>
            </a:r>
            <a:r>
              <a:rPr lang="ja-JP" altLang="en-US" sz="2000" dirty="0" smtClean="0"/>
              <a:t>サービス管理責任者の責務</a:t>
            </a:r>
            <a:r>
              <a:rPr lang="en-US" altLang="ja-JP" sz="2000" dirty="0" smtClean="0"/>
              <a:t>】</a:t>
            </a:r>
          </a:p>
          <a:p>
            <a:r>
              <a:rPr lang="ja-JP" altLang="en-US" sz="2000" dirty="0" smtClean="0"/>
              <a:t>○基準第</a:t>
            </a:r>
            <a:r>
              <a:rPr lang="en-US" altLang="ja-JP" sz="2000" dirty="0" smtClean="0"/>
              <a:t>58</a:t>
            </a:r>
            <a:r>
              <a:rPr lang="ja-JP" altLang="en-US" sz="2000" dirty="0" smtClean="0"/>
              <a:t>条（個別支援計画の作成）　同</a:t>
            </a:r>
            <a:r>
              <a:rPr lang="en-US" altLang="ja-JP" sz="2000" dirty="0" smtClean="0"/>
              <a:t>59</a:t>
            </a:r>
            <a:r>
              <a:rPr lang="ja-JP" altLang="en-US" sz="2000" dirty="0" smtClean="0"/>
              <a:t>条（サービス管理責任者の責務）</a:t>
            </a:r>
            <a:endParaRPr lang="en-US" altLang="ja-JP" sz="2000" dirty="0" smtClean="0"/>
          </a:p>
          <a:p>
            <a:pPr algn="r"/>
            <a:r>
              <a:rPr lang="ja-JP" altLang="en-US" sz="1200" dirty="0" smtClean="0"/>
              <a:t>（</a:t>
            </a:r>
            <a:r>
              <a:rPr lang="ja-JP" altLang="en-US" sz="1200" dirty="0"/>
              <a:t>平成</a:t>
            </a:r>
            <a:r>
              <a:rPr lang="en-US" altLang="ja-JP" sz="1200" dirty="0"/>
              <a:t>18</a:t>
            </a:r>
            <a:r>
              <a:rPr lang="ja-JP" altLang="en-US" sz="1200" dirty="0"/>
              <a:t>年</a:t>
            </a:r>
            <a:r>
              <a:rPr lang="en-US" altLang="ja-JP" sz="1200" dirty="0"/>
              <a:t>9</a:t>
            </a:r>
            <a:r>
              <a:rPr lang="ja-JP" altLang="en-US" sz="1200" dirty="0"/>
              <a:t>月</a:t>
            </a:r>
            <a:r>
              <a:rPr lang="en-US" altLang="ja-JP" sz="1200" dirty="0"/>
              <a:t>29</a:t>
            </a:r>
            <a:r>
              <a:rPr lang="ja-JP" altLang="en-US" sz="1200" dirty="0"/>
              <a:t>日厚生労働省令</a:t>
            </a:r>
            <a:r>
              <a:rPr lang="en-US" altLang="ja-JP" sz="1200" dirty="0"/>
              <a:t>171</a:t>
            </a:r>
            <a:r>
              <a:rPr lang="ja-JP" altLang="en-US" sz="1200" dirty="0"/>
              <a:t>号・平成</a:t>
            </a:r>
            <a:r>
              <a:rPr lang="en-US" altLang="ja-JP" sz="1200" dirty="0"/>
              <a:t>26</a:t>
            </a:r>
            <a:r>
              <a:rPr lang="ja-JP" altLang="en-US" sz="1200" dirty="0"/>
              <a:t>年</a:t>
            </a:r>
            <a:r>
              <a:rPr lang="en-US" altLang="ja-JP" sz="1200" dirty="0"/>
              <a:t>1</a:t>
            </a:r>
            <a:r>
              <a:rPr lang="ja-JP" altLang="en-US" sz="1200" dirty="0"/>
              <a:t>月</a:t>
            </a:r>
            <a:r>
              <a:rPr lang="en-US" altLang="ja-JP" sz="1200" dirty="0"/>
              <a:t>23</a:t>
            </a:r>
            <a:r>
              <a:rPr lang="ja-JP" altLang="en-US" sz="1200" dirty="0"/>
              <a:t>日厚生労働省令第</a:t>
            </a:r>
            <a:r>
              <a:rPr lang="en-US" altLang="ja-JP" sz="1200" dirty="0"/>
              <a:t>5</a:t>
            </a:r>
            <a:r>
              <a:rPr lang="ja-JP" altLang="en-US" sz="1200" dirty="0"/>
              <a:t>号改正</a:t>
            </a:r>
            <a:r>
              <a:rPr lang="ja-JP" altLang="en-US" sz="1200" dirty="0" smtClean="0"/>
              <a:t>）</a:t>
            </a:r>
            <a:endParaRPr lang="en-US" altLang="ja-JP" sz="1200" dirty="0" smtClean="0"/>
          </a:p>
          <a:p>
            <a:r>
              <a:rPr lang="ja-JP" altLang="en-US" sz="2000" dirty="0" smtClean="0"/>
              <a:t>　同解釈</a:t>
            </a:r>
            <a:r>
              <a:rPr lang="ja-JP" altLang="en-US" sz="2000" dirty="0"/>
              <a:t>通知</a:t>
            </a:r>
            <a:r>
              <a:rPr lang="ja-JP" altLang="en-US" sz="1200" dirty="0"/>
              <a:t>（平成</a:t>
            </a:r>
            <a:r>
              <a:rPr lang="en-US" altLang="ja-JP" sz="1200" dirty="0"/>
              <a:t>18</a:t>
            </a:r>
            <a:r>
              <a:rPr lang="ja-JP" altLang="en-US" sz="1200" dirty="0"/>
              <a:t>年</a:t>
            </a:r>
            <a:r>
              <a:rPr lang="en-US" altLang="ja-JP" sz="1200" dirty="0"/>
              <a:t>12</a:t>
            </a:r>
            <a:r>
              <a:rPr lang="ja-JP" altLang="en-US" sz="1200" dirty="0"/>
              <a:t>月</a:t>
            </a:r>
            <a:r>
              <a:rPr lang="en-US" altLang="ja-JP" sz="1200" dirty="0"/>
              <a:t>6</a:t>
            </a:r>
            <a:r>
              <a:rPr lang="ja-JP" altLang="en-US" sz="1200" dirty="0"/>
              <a:t>日障発第</a:t>
            </a:r>
            <a:r>
              <a:rPr lang="en-US" altLang="ja-JP" sz="1200" dirty="0"/>
              <a:t>1206001</a:t>
            </a:r>
            <a:r>
              <a:rPr lang="ja-JP" altLang="en-US" sz="1200" dirty="0"/>
              <a:t>号・平成</a:t>
            </a:r>
            <a:r>
              <a:rPr lang="en-US" altLang="ja-JP" sz="1200" dirty="0"/>
              <a:t>26</a:t>
            </a:r>
            <a:r>
              <a:rPr lang="ja-JP" altLang="en-US" sz="1200" dirty="0"/>
              <a:t>年</a:t>
            </a:r>
            <a:r>
              <a:rPr lang="en-US" altLang="ja-JP" sz="1200" dirty="0"/>
              <a:t>3</a:t>
            </a:r>
            <a:r>
              <a:rPr lang="ja-JP" altLang="en-US" sz="1200" dirty="0"/>
              <a:t>月</a:t>
            </a:r>
            <a:r>
              <a:rPr lang="en-US" altLang="ja-JP" sz="1200" dirty="0"/>
              <a:t>31</a:t>
            </a:r>
            <a:r>
              <a:rPr lang="ja-JP" altLang="en-US" sz="1200" dirty="0"/>
              <a:t>日障発</a:t>
            </a:r>
            <a:r>
              <a:rPr lang="en-US" altLang="ja-JP" sz="1200" dirty="0"/>
              <a:t>0331</a:t>
            </a:r>
            <a:r>
              <a:rPr lang="ja-JP" altLang="en-US" sz="1200" dirty="0"/>
              <a:t>第</a:t>
            </a:r>
            <a:r>
              <a:rPr lang="en-US" altLang="ja-JP" sz="1200" dirty="0"/>
              <a:t>51</a:t>
            </a:r>
            <a:r>
              <a:rPr lang="ja-JP" altLang="en-US" sz="1200" dirty="0"/>
              <a:t>号改正）</a:t>
            </a:r>
          </a:p>
          <a:p>
            <a:r>
              <a:rPr lang="ja-JP" altLang="en-US" sz="2000" dirty="0" smtClean="0"/>
              <a:t>（概要）適切な支援内容の検討、適切なアセスメント、担当者会議（個別支援会議）の</a:t>
            </a:r>
            <a:r>
              <a:rPr lang="ja-JP" altLang="en-US" sz="2000" dirty="0"/>
              <a:t>開催、利用者又はその家族に対する個別</a:t>
            </a:r>
            <a:r>
              <a:rPr lang="ja-JP" altLang="en-US" sz="2000" dirty="0" smtClean="0"/>
              <a:t>支援計画の説明と同意、個別支援計画の見直し、モニタリング、他障害福祉サービス事業の利用状況の把握、自立生活可否の定期的な検討、他の従業者への技術指導及び助言　など</a:t>
            </a:r>
            <a:endParaRPr lang="en-US" altLang="ja-JP" sz="1400" dirty="0" smtClean="0"/>
          </a:p>
        </p:txBody>
      </p:sp>
    </p:spTree>
    <p:extLst>
      <p:ext uri="{BB962C8B-B14F-4D97-AF65-F5344CB8AC3E}">
        <p14:creationId xmlns:p14="http://schemas.microsoft.com/office/powerpoint/2010/main" val="30374730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36456965-11C9-4B5E-ACDB-00DAAAF72FB0}" type="slidenum">
              <a:rPr lang="en-US" altLang="ja-JP" smtClean="0"/>
              <a:pPr>
                <a:defRPr/>
              </a:pPr>
              <a:t>26</a:t>
            </a:fld>
            <a:endParaRPr lang="en-US" altLang="ja-JP"/>
          </a:p>
        </p:txBody>
      </p:sp>
      <p:sp>
        <p:nvSpPr>
          <p:cNvPr id="6" name="正方形/長方形 5"/>
          <p:cNvSpPr/>
          <p:nvPr/>
        </p:nvSpPr>
        <p:spPr>
          <a:xfrm>
            <a:off x="453154" y="698001"/>
            <a:ext cx="8957546" cy="243143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US" altLang="ja-JP" sz="2000" dirty="0" smtClean="0"/>
              <a:t>【</a:t>
            </a:r>
            <a:r>
              <a:rPr lang="ja-JP" altLang="en-US" sz="2000" dirty="0" smtClean="0"/>
              <a:t>サービス提供責任者</a:t>
            </a:r>
            <a:r>
              <a:rPr lang="en-US" altLang="ja-JP" sz="2000" dirty="0" smtClean="0"/>
              <a:t>】</a:t>
            </a:r>
          </a:p>
          <a:p>
            <a:r>
              <a:rPr lang="ja-JP" altLang="en-US" sz="2000" dirty="0" smtClean="0"/>
              <a:t>・基準第</a:t>
            </a:r>
            <a:r>
              <a:rPr lang="en-US" altLang="ja-JP" sz="2000" dirty="0" smtClean="0"/>
              <a:t>26</a:t>
            </a:r>
            <a:r>
              <a:rPr lang="ja-JP" altLang="en-US" sz="2000" dirty="0" smtClean="0"/>
              <a:t>条（居宅介護計画の作成）</a:t>
            </a:r>
            <a:endParaRPr lang="en-US" altLang="ja-JP" sz="2000" dirty="0" smtClean="0"/>
          </a:p>
          <a:p>
            <a:r>
              <a:rPr lang="ja-JP" altLang="en-US" sz="1200" dirty="0" smtClean="0"/>
              <a:t>（平成</a:t>
            </a:r>
            <a:r>
              <a:rPr lang="en-US" altLang="ja-JP" sz="1200" dirty="0" smtClean="0"/>
              <a:t>18</a:t>
            </a:r>
            <a:r>
              <a:rPr lang="ja-JP" altLang="en-US" sz="1200" dirty="0" smtClean="0"/>
              <a:t>年</a:t>
            </a:r>
            <a:r>
              <a:rPr lang="en-US" altLang="ja-JP" sz="1200" dirty="0" smtClean="0"/>
              <a:t>9</a:t>
            </a:r>
            <a:r>
              <a:rPr lang="ja-JP" altLang="en-US" sz="1200" dirty="0" smtClean="0"/>
              <a:t>月</a:t>
            </a:r>
            <a:r>
              <a:rPr lang="en-US" altLang="ja-JP" sz="1200" dirty="0" smtClean="0"/>
              <a:t>29</a:t>
            </a:r>
            <a:r>
              <a:rPr lang="ja-JP" altLang="en-US" sz="1200" dirty="0" smtClean="0"/>
              <a:t>日厚生労働省令</a:t>
            </a:r>
            <a:r>
              <a:rPr lang="en-US" altLang="ja-JP" sz="1200" dirty="0" smtClean="0"/>
              <a:t>171</a:t>
            </a:r>
            <a:r>
              <a:rPr lang="ja-JP" altLang="en-US" sz="1200" dirty="0" smtClean="0"/>
              <a:t>号・平成</a:t>
            </a:r>
            <a:r>
              <a:rPr lang="en-US" altLang="ja-JP" sz="1200" dirty="0" smtClean="0"/>
              <a:t>26</a:t>
            </a:r>
            <a:r>
              <a:rPr lang="ja-JP" altLang="en-US" sz="1200" dirty="0" smtClean="0"/>
              <a:t>年</a:t>
            </a:r>
            <a:r>
              <a:rPr lang="en-US" altLang="ja-JP" sz="1200" dirty="0" smtClean="0"/>
              <a:t>1</a:t>
            </a:r>
            <a:r>
              <a:rPr lang="ja-JP" altLang="en-US" sz="1200" dirty="0" smtClean="0"/>
              <a:t>月</a:t>
            </a:r>
            <a:r>
              <a:rPr lang="en-US" altLang="ja-JP" sz="1200" dirty="0" smtClean="0"/>
              <a:t>23</a:t>
            </a:r>
            <a:r>
              <a:rPr lang="ja-JP" altLang="en-US" sz="1200" dirty="0" smtClean="0"/>
              <a:t>日厚生労働省令第</a:t>
            </a:r>
            <a:r>
              <a:rPr lang="en-US" altLang="ja-JP" sz="1200" dirty="0" smtClean="0"/>
              <a:t>5</a:t>
            </a:r>
            <a:r>
              <a:rPr lang="ja-JP" altLang="en-US" sz="1200" dirty="0" smtClean="0"/>
              <a:t>号改正）</a:t>
            </a:r>
            <a:endParaRPr lang="en-US" altLang="ja-JP" sz="1200" dirty="0" smtClean="0"/>
          </a:p>
          <a:p>
            <a:r>
              <a:rPr lang="ja-JP" altLang="en-US" sz="2000" dirty="0" smtClean="0"/>
              <a:t>「サービス提供責任者は利用者又は障害児の保護者の日常生活全般の状況及び希望等を踏まえて、具体的なサービスの内容等を記載した居宅介護計画を作成しなければならない。」</a:t>
            </a:r>
            <a:endParaRPr lang="en-US" altLang="ja-JP" sz="2000" dirty="0" smtClean="0"/>
          </a:p>
          <a:p>
            <a:r>
              <a:rPr lang="ja-JP" altLang="en-US" sz="2000" dirty="0" smtClean="0"/>
              <a:t>・利用者又はその同居の家族に居宅介護計画の内容を説明し、交付</a:t>
            </a:r>
            <a:endParaRPr lang="en-US" altLang="ja-JP" sz="2000" dirty="0" smtClean="0"/>
          </a:p>
          <a:p>
            <a:r>
              <a:rPr lang="ja-JP" altLang="en-US" sz="2000" dirty="0" smtClean="0"/>
              <a:t>・居宅介護計画の実施状況の把握と変更</a:t>
            </a:r>
            <a:endParaRPr lang="en-US" altLang="ja-JP" sz="2000" dirty="0" smtClean="0"/>
          </a:p>
        </p:txBody>
      </p:sp>
      <p:sp>
        <p:nvSpPr>
          <p:cNvPr id="7" name="線吹き出し 2 (枠付き) 6"/>
          <p:cNvSpPr/>
          <p:nvPr/>
        </p:nvSpPr>
        <p:spPr>
          <a:xfrm>
            <a:off x="1594131" y="3406396"/>
            <a:ext cx="7493225" cy="1591476"/>
          </a:xfrm>
          <a:prstGeom prst="borderCallout2">
            <a:avLst>
              <a:gd name="adj1" fmla="val 44649"/>
              <a:gd name="adj2" fmla="val -662"/>
              <a:gd name="adj3" fmla="val 44303"/>
              <a:gd name="adj4" fmla="val -5924"/>
              <a:gd name="adj5" fmla="val -11767"/>
              <a:gd name="adj6" fmla="val -92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サービス提供責任者の役割</a:t>
            </a:r>
            <a:endParaRPr lang="en-US" altLang="ja-JP" sz="2000" dirty="0" smtClean="0">
              <a:solidFill>
                <a:srgbClr val="000000"/>
              </a:solidFill>
              <a:latin typeface="Arial" pitchFamily="34" charset="0"/>
              <a:ea typeface="ＭＳ Ｐゴシック" pitchFamily="50" charset="-128"/>
            </a:endParaRPr>
          </a:p>
          <a:p>
            <a:pPr lvl="0"/>
            <a:r>
              <a:rPr lang="ja-JP" altLang="en-US" sz="2000" dirty="0" smtClean="0">
                <a:solidFill>
                  <a:srgbClr val="000000"/>
                </a:solidFill>
                <a:latin typeface="Arial" pitchFamily="34" charset="0"/>
                <a:ea typeface="ＭＳ Ｐゴシック" pitchFamily="50" charset="-128"/>
              </a:rPr>
              <a:t>　利用者の生活状況や希望（ニーズ）を踏まえて居宅介護計画を作成し、その実施状況を把握していくことから、サービス管理責任者と同様に、「支援」が「虐待」であってはならないことは自明なことであることを強調。</a:t>
            </a:r>
            <a:endParaRPr lang="ja-JP" altLang="en-US" sz="20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37575842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280393"/>
            <a:ext cx="8640960" cy="461665"/>
          </a:xfrm>
          <a:prstGeom prst="rect">
            <a:avLst/>
          </a:prstGeom>
          <a:noFill/>
        </p:spPr>
        <p:txBody>
          <a:bodyPr wrap="square" rtlCol="0">
            <a:spAutoFit/>
          </a:bodyPr>
          <a:lstStyle/>
          <a:p>
            <a:r>
              <a:rPr lang="ja-JP" altLang="en-US" sz="2400" dirty="0" smtClean="0">
                <a:solidFill>
                  <a:srgbClr val="FF0000"/>
                </a:solidFill>
              </a:rPr>
              <a:t>●やむを得ず身体拘束をするときの条件</a:t>
            </a:r>
            <a:endParaRPr lang="en-US" altLang="ja-JP" sz="2400" dirty="0">
              <a:solidFill>
                <a:srgbClr val="FF0000"/>
              </a:solidFill>
            </a:endParaRPr>
          </a:p>
        </p:txBody>
      </p:sp>
      <p:sp>
        <p:nvSpPr>
          <p:cNvPr id="13" name="テキスト ボックス 12"/>
          <p:cNvSpPr txBox="1"/>
          <p:nvPr/>
        </p:nvSpPr>
        <p:spPr>
          <a:xfrm>
            <a:off x="704563" y="758497"/>
            <a:ext cx="8876726" cy="461665"/>
          </a:xfrm>
          <a:prstGeom prst="rect">
            <a:avLst/>
          </a:prstGeom>
          <a:noFill/>
        </p:spPr>
        <p:txBody>
          <a:bodyPr wrap="square" rtlCol="0">
            <a:spAutoFit/>
          </a:bodyPr>
          <a:lstStyle/>
          <a:p>
            <a:r>
              <a:rPr lang="ja-JP" altLang="en-US" sz="2400" dirty="0" smtClean="0">
                <a:solidFill>
                  <a:prstClr val="black"/>
                </a:solidFill>
              </a:rPr>
              <a:t>１）「切迫性・非代替性・一時性」に該当すること</a:t>
            </a:r>
            <a:endParaRPr lang="ja-JP" altLang="en-US" sz="2400" dirty="0">
              <a:solidFill>
                <a:prstClr val="black"/>
              </a:solidFill>
            </a:endParaRPr>
          </a:p>
        </p:txBody>
      </p:sp>
      <p:sp>
        <p:nvSpPr>
          <p:cNvPr id="15" name="線吹き出し 2 (枠付き) 14"/>
          <p:cNvSpPr/>
          <p:nvPr/>
        </p:nvSpPr>
        <p:spPr>
          <a:xfrm>
            <a:off x="1918916" y="1384713"/>
            <a:ext cx="7662343" cy="397763"/>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３要件に該当しても、身体拘束を行う判断は組織的にかつ慎重に行います。</a:t>
            </a:r>
            <a:endParaRPr lang="ja-JP" altLang="en-US"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704576" y="1962419"/>
            <a:ext cx="8876695" cy="461665"/>
          </a:xfrm>
          <a:prstGeom prst="rect">
            <a:avLst/>
          </a:prstGeom>
          <a:noFill/>
        </p:spPr>
        <p:txBody>
          <a:bodyPr wrap="square" rtlCol="0">
            <a:spAutoFit/>
          </a:bodyPr>
          <a:lstStyle/>
          <a:p>
            <a:r>
              <a:rPr lang="ja-JP" altLang="en-US" sz="2400" dirty="0" smtClean="0">
                <a:solidFill>
                  <a:prstClr val="black"/>
                </a:solidFill>
              </a:rPr>
              <a:t>２）組織による決定と個別支援計画への記載</a:t>
            </a:r>
            <a:endParaRPr lang="ja-JP" altLang="en-US" sz="2400" dirty="0">
              <a:solidFill>
                <a:prstClr val="black"/>
              </a:solidFill>
            </a:endParaRPr>
          </a:p>
        </p:txBody>
      </p:sp>
      <p:sp>
        <p:nvSpPr>
          <p:cNvPr id="21" name="テキスト ボックス 20"/>
          <p:cNvSpPr txBox="1"/>
          <p:nvPr/>
        </p:nvSpPr>
        <p:spPr>
          <a:xfrm>
            <a:off x="704575" y="3270365"/>
            <a:ext cx="8876695" cy="461665"/>
          </a:xfrm>
          <a:prstGeom prst="rect">
            <a:avLst/>
          </a:prstGeom>
          <a:noFill/>
        </p:spPr>
        <p:txBody>
          <a:bodyPr wrap="square" rtlCol="0">
            <a:spAutoFit/>
          </a:bodyPr>
          <a:lstStyle/>
          <a:p>
            <a:r>
              <a:rPr lang="ja-JP" altLang="en-US" sz="2400" dirty="0" smtClean="0">
                <a:solidFill>
                  <a:prstClr val="black"/>
                </a:solidFill>
              </a:rPr>
              <a:t>３）本人・家族への十分な説明</a:t>
            </a:r>
            <a:endParaRPr lang="ja-JP" altLang="en-US" sz="2400" dirty="0">
              <a:solidFill>
                <a:prstClr val="black"/>
              </a:solidFill>
            </a:endParaRPr>
          </a:p>
        </p:txBody>
      </p:sp>
      <p:sp>
        <p:nvSpPr>
          <p:cNvPr id="22" name="線吹き出し 2 (枠付き) 21"/>
          <p:cNvSpPr/>
          <p:nvPr/>
        </p:nvSpPr>
        <p:spPr>
          <a:xfrm>
            <a:off x="2039550" y="5029200"/>
            <a:ext cx="7541709" cy="1052423"/>
          </a:xfrm>
          <a:prstGeom prst="borderCallout2">
            <a:avLst>
              <a:gd name="adj1" fmla="val 13640"/>
              <a:gd name="adj2" fmla="val -1004"/>
              <a:gd name="adj3" fmla="val 13250"/>
              <a:gd name="adj4" fmla="val -5924"/>
              <a:gd name="adj5" fmla="val -10307"/>
              <a:gd name="adj6" fmla="val -9381"/>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身体拘束を行ったときには、その態様、時間、対象者の心身の状況、やむを得ない理由を記録してください。また、実地指導（監査）や家族面談などにおいてその内容を説明してください。記録がなされていないと、運営基準違反に問われる場合があります。（厚生労働省令第</a:t>
            </a:r>
            <a:r>
              <a:rPr lang="en-US" altLang="ja-JP" sz="1600" dirty="0" smtClean="0">
                <a:solidFill>
                  <a:srgbClr val="000000"/>
                </a:solidFill>
                <a:latin typeface="Arial" pitchFamily="34" charset="0"/>
                <a:ea typeface="ＭＳ Ｐゴシック" pitchFamily="50" charset="-128"/>
              </a:rPr>
              <a:t>172</a:t>
            </a:r>
            <a:r>
              <a:rPr lang="ja-JP" altLang="en-US" sz="1600" dirty="0" smtClean="0">
                <a:solidFill>
                  <a:srgbClr val="000000"/>
                </a:solidFill>
                <a:latin typeface="Arial" pitchFamily="34" charset="0"/>
                <a:ea typeface="ＭＳ Ｐゴシック" pitchFamily="50" charset="-128"/>
              </a:rPr>
              <a:t>号・第</a:t>
            </a:r>
            <a:r>
              <a:rPr lang="en-US" altLang="ja-JP" sz="1600" dirty="0" smtClean="0">
                <a:solidFill>
                  <a:srgbClr val="000000"/>
                </a:solidFill>
                <a:latin typeface="Arial" pitchFamily="34" charset="0"/>
                <a:ea typeface="ＭＳ Ｐゴシック" pitchFamily="50" charset="-128"/>
              </a:rPr>
              <a:t>48</a:t>
            </a:r>
            <a:r>
              <a:rPr lang="ja-JP" altLang="en-US" sz="1600" dirty="0" smtClean="0">
                <a:solidFill>
                  <a:srgbClr val="000000"/>
                </a:solidFill>
                <a:latin typeface="Arial" pitchFamily="34" charset="0"/>
                <a:ea typeface="ＭＳ Ｐゴシック" pitchFamily="50" charset="-128"/>
              </a:rPr>
              <a:t>条　同第</a:t>
            </a:r>
            <a:r>
              <a:rPr lang="en-US" altLang="ja-JP" sz="1600" dirty="0" smtClean="0">
                <a:solidFill>
                  <a:srgbClr val="000000"/>
                </a:solidFill>
                <a:latin typeface="Arial" pitchFamily="34" charset="0"/>
                <a:ea typeface="ＭＳ Ｐゴシック" pitchFamily="50" charset="-128"/>
              </a:rPr>
              <a:t>171</a:t>
            </a:r>
            <a:r>
              <a:rPr lang="ja-JP" altLang="en-US" sz="1600" dirty="0" smtClean="0">
                <a:solidFill>
                  <a:srgbClr val="000000"/>
                </a:solidFill>
                <a:latin typeface="Arial" pitchFamily="34" charset="0"/>
                <a:ea typeface="ＭＳ Ｐゴシック" pitchFamily="50" charset="-128"/>
              </a:rPr>
              <a:t>号・第</a:t>
            </a:r>
            <a:r>
              <a:rPr lang="en-US" altLang="ja-JP" sz="1600" dirty="0" smtClean="0">
                <a:solidFill>
                  <a:srgbClr val="000000"/>
                </a:solidFill>
                <a:latin typeface="Arial" pitchFamily="34" charset="0"/>
                <a:ea typeface="ＭＳ Ｐゴシック" pitchFamily="50" charset="-128"/>
              </a:rPr>
              <a:t>73</a:t>
            </a:r>
            <a:r>
              <a:rPr lang="ja-JP" altLang="en-US" sz="1600" dirty="0" smtClean="0">
                <a:solidFill>
                  <a:srgbClr val="000000"/>
                </a:solidFill>
                <a:latin typeface="Arial" pitchFamily="34" charset="0"/>
                <a:ea typeface="ＭＳ Ｐゴシック" pitchFamily="50" charset="-128"/>
              </a:rPr>
              <a:t>条など「身体拘束等の禁止」）</a:t>
            </a:r>
            <a:endParaRPr lang="ja-JP" altLang="en-US" sz="1600"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27</a:t>
            </a:fld>
            <a:endParaRPr lang="en-US" altLang="ja-JP" dirty="0"/>
          </a:p>
        </p:txBody>
      </p:sp>
      <p:sp>
        <p:nvSpPr>
          <p:cNvPr id="11" name="テキスト ボックス 10"/>
          <p:cNvSpPr txBox="1"/>
          <p:nvPr/>
        </p:nvSpPr>
        <p:spPr>
          <a:xfrm>
            <a:off x="704575" y="4439524"/>
            <a:ext cx="8876695" cy="461665"/>
          </a:xfrm>
          <a:prstGeom prst="rect">
            <a:avLst/>
          </a:prstGeom>
          <a:noFill/>
        </p:spPr>
        <p:txBody>
          <a:bodyPr wrap="square" rtlCol="0">
            <a:spAutoFit/>
          </a:bodyPr>
          <a:lstStyle/>
          <a:p>
            <a:r>
              <a:rPr lang="ja-JP" altLang="en-US" sz="2400" dirty="0" smtClean="0">
                <a:solidFill>
                  <a:prstClr val="black"/>
                </a:solidFill>
              </a:rPr>
              <a:t>４）必要な事項の記録</a:t>
            </a:r>
            <a:endParaRPr lang="ja-JP" altLang="en-US" sz="2400" dirty="0">
              <a:solidFill>
                <a:prstClr val="black"/>
              </a:solidFill>
            </a:endParaRPr>
          </a:p>
        </p:txBody>
      </p:sp>
      <p:sp>
        <p:nvSpPr>
          <p:cNvPr id="12" name="線吹き出し 2 (枠付き) 11"/>
          <p:cNvSpPr/>
          <p:nvPr/>
        </p:nvSpPr>
        <p:spPr>
          <a:xfrm>
            <a:off x="1918916" y="2545177"/>
            <a:ext cx="7662343" cy="596486"/>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個別支援会議における慎重な検討・決定してください。個別支援計画へ身体拘束の態様及び時間、やむを得ない理由を記載してください。</a:t>
            </a:r>
            <a:endParaRPr lang="ja-JP" altLang="en-US" dirty="0">
              <a:solidFill>
                <a:srgbClr val="000000"/>
              </a:solidFill>
              <a:latin typeface="Arial" pitchFamily="34" charset="0"/>
              <a:ea typeface="ＭＳ Ｐゴシック" pitchFamily="50" charset="-128"/>
            </a:endParaRPr>
          </a:p>
        </p:txBody>
      </p:sp>
      <p:sp>
        <p:nvSpPr>
          <p:cNvPr id="14" name="線吹き出し 2 (枠付き) 13"/>
          <p:cNvSpPr/>
          <p:nvPr/>
        </p:nvSpPr>
        <p:spPr>
          <a:xfrm>
            <a:off x="1918916" y="3795171"/>
            <a:ext cx="7662343" cy="351951"/>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面接により丁寧な説明をして、同意を得てください。</a:t>
            </a:r>
            <a:endParaRPr lang="ja-JP" altLang="en-US"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113160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500"/>
                            </p:stCondLst>
                            <p:childTnLst>
                              <p:par>
                                <p:cTn id="18" presetID="10" presetClass="entr" presetSubtype="0" fill="hold" grpId="0" nodeType="afterEffect">
                                  <p:stCondLst>
                                    <p:cond delay="5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par>
                          <p:cTn id="26" fill="hold">
                            <p:stCondLst>
                              <p:cond delay="500"/>
                            </p:stCondLst>
                            <p:childTnLst>
                              <p:par>
                                <p:cTn id="27" presetID="10" presetClass="entr" presetSubtype="0" fill="hold" grpId="0" nodeType="afterEffect">
                                  <p:stCondLst>
                                    <p:cond delay="5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10" presetClass="entr" presetSubtype="0" fill="hold" grpId="0" nodeType="afterEffect">
                                  <p:stCondLst>
                                    <p:cond delay="50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1" grpId="0"/>
      <p:bldP spid="22" grpId="0" animBg="1"/>
      <p:bldP spid="11" grpId="0"/>
      <p:bldP spid="12" grpId="0" animBg="1"/>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28601" y="955488"/>
            <a:ext cx="9527720" cy="1877519"/>
          </a:xfrm>
        </p:spPr>
        <p:txBody>
          <a:bodyPr/>
          <a:lstStyle/>
          <a:p>
            <a:pPr>
              <a:buClr>
                <a:srgbClr val="FF0000"/>
              </a:buClr>
              <a:buFont typeface="Wingdings" panose="05000000000000000000" pitchFamily="2" charset="2"/>
              <a:buChar char="Ø"/>
            </a:pPr>
            <a:r>
              <a:rPr kumimoji="1" lang="ja-JP" altLang="en-US" sz="2000" dirty="0" smtClean="0"/>
              <a:t>サービス管理責任者とサービス提供責任者の役割（責任）を再確認。</a:t>
            </a:r>
            <a:endParaRPr kumimoji="1" lang="en-US" altLang="ja-JP" sz="2000" dirty="0" smtClean="0"/>
          </a:p>
          <a:p>
            <a:pPr>
              <a:buClr>
                <a:srgbClr val="FF0000"/>
              </a:buClr>
              <a:buFont typeface="Wingdings" panose="05000000000000000000" pitchFamily="2" charset="2"/>
              <a:buChar char="Ø"/>
            </a:pPr>
            <a:r>
              <a:rPr kumimoji="1" lang="ja-JP" altLang="en-US" sz="2000" dirty="0" smtClean="0"/>
              <a:t>「身体拘束は虐待」を徹底。</a:t>
            </a:r>
            <a:endParaRPr kumimoji="1" lang="en-US" altLang="ja-JP" sz="2000" dirty="0" smtClean="0"/>
          </a:p>
          <a:p>
            <a:pPr>
              <a:buClr>
                <a:srgbClr val="FF0000"/>
              </a:buClr>
              <a:buFont typeface="Wingdings" panose="05000000000000000000" pitchFamily="2" charset="2"/>
              <a:buChar char="Ø"/>
            </a:pPr>
            <a:r>
              <a:rPr kumimoji="1" lang="ja-JP" altLang="en-US" sz="2000" dirty="0" smtClean="0"/>
              <a:t>「やむを得ず身体拘束をするとき」の条件、手続きを確認。</a:t>
            </a:r>
            <a:endParaRPr kumimoji="1" lang="en-US" altLang="ja-JP" sz="2000" dirty="0" smtClean="0"/>
          </a:p>
          <a:p>
            <a:pPr>
              <a:buClr>
                <a:srgbClr val="FF0000"/>
              </a:buClr>
              <a:buFont typeface="Wingdings" panose="05000000000000000000" pitchFamily="2" charset="2"/>
              <a:buChar char="Ø"/>
            </a:pPr>
            <a:r>
              <a:rPr kumimoji="1" lang="ja-JP" altLang="en-US" sz="2000" dirty="0" smtClean="0"/>
              <a:t>身体拘束をしないようにするために、常に支援技術の向上に取り組むことの重要性を確認（「</a:t>
            </a:r>
            <a:r>
              <a:rPr kumimoji="1" lang="en-US" altLang="ja-JP" sz="2000" dirty="0" smtClean="0"/>
              <a:t>2</a:t>
            </a:r>
            <a:r>
              <a:rPr kumimoji="1" lang="ja-JP" altLang="en-US" sz="2000" dirty="0" smtClean="0"/>
              <a:t>日目イウ・講義１　身体拘束・行動制限を廃止するための取り組み」をもう一度確認）</a:t>
            </a:r>
            <a:endParaRPr kumimoji="1" lang="en-US" altLang="ja-JP" sz="2000" dirty="0" smtClean="0"/>
          </a:p>
          <a:p>
            <a:pPr>
              <a:buClr>
                <a:srgbClr val="FF0000"/>
              </a:buClr>
              <a:buFont typeface="Wingdings" panose="05000000000000000000" pitchFamily="2" charset="2"/>
              <a:buChar char="Ø"/>
            </a:pPr>
            <a:endParaRPr kumimoji="1" lang="en-US" altLang="ja-JP" sz="2000" dirty="0" smtClean="0"/>
          </a:p>
        </p:txBody>
      </p:sp>
      <p:sp>
        <p:nvSpPr>
          <p:cNvPr id="4" name="スライド番号プレースホルダー 3"/>
          <p:cNvSpPr>
            <a:spLocks noGrp="1"/>
          </p:cNvSpPr>
          <p:nvPr>
            <p:ph type="sldNum" sz="quarter" idx="12"/>
          </p:nvPr>
        </p:nvSpPr>
        <p:spPr>
          <a:xfrm>
            <a:off x="7099300" y="6352805"/>
            <a:ext cx="2311400" cy="476250"/>
          </a:xfrm>
        </p:spPr>
        <p:txBody>
          <a:bodyPr/>
          <a:lstStyle/>
          <a:p>
            <a:pPr>
              <a:defRPr/>
            </a:pPr>
            <a:fld id="{B2F76CE4-BFF5-4B93-892F-4E82DBAC2FDB}" type="slidenum">
              <a:rPr lang="en-US" altLang="ja-JP" smtClean="0"/>
              <a:pPr>
                <a:defRPr/>
              </a:pPr>
              <a:t>28</a:t>
            </a:fld>
            <a:endParaRPr lang="en-US" altLang="ja-JP" dirty="0"/>
          </a:p>
        </p:txBody>
      </p:sp>
      <p:sp>
        <p:nvSpPr>
          <p:cNvPr id="8" name="テキスト ボックス 7"/>
          <p:cNvSpPr txBox="1"/>
          <p:nvPr/>
        </p:nvSpPr>
        <p:spPr>
          <a:xfrm>
            <a:off x="228600" y="124491"/>
            <a:ext cx="9527721"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ja-JP" altLang="en-US" sz="2400" dirty="0" smtClean="0"/>
              <a:t>「</a:t>
            </a:r>
            <a:r>
              <a:rPr lang="en-US" altLang="ja-JP" sz="2400" dirty="0" smtClean="0"/>
              <a:t>『</a:t>
            </a:r>
            <a:r>
              <a:rPr lang="ja-JP" altLang="en-US" sz="2400" dirty="0" smtClean="0"/>
              <a:t>身体</a:t>
            </a:r>
            <a:r>
              <a:rPr lang="ja-JP" altLang="en-US" sz="2400" dirty="0"/>
              <a:t>拘束は</a:t>
            </a:r>
            <a:r>
              <a:rPr lang="ja-JP" altLang="en-US" sz="2400" dirty="0" smtClean="0"/>
              <a:t>虐待</a:t>
            </a:r>
            <a:r>
              <a:rPr lang="en-US" altLang="ja-JP" sz="2400" dirty="0" smtClean="0"/>
              <a:t>』</a:t>
            </a:r>
            <a:r>
              <a:rPr lang="ja-JP" altLang="en-US" sz="2400" dirty="0" smtClean="0"/>
              <a:t>の</a:t>
            </a:r>
            <a:r>
              <a:rPr lang="ja-JP" altLang="en-US" sz="2400" dirty="0"/>
              <a:t>徹底</a:t>
            </a:r>
            <a:r>
              <a:rPr lang="ja-JP" altLang="en-US" sz="2400" dirty="0" smtClean="0"/>
              <a:t>と</a:t>
            </a:r>
            <a:r>
              <a:rPr lang="en-US" altLang="ja-JP" sz="2400" dirty="0" smtClean="0"/>
              <a:t>『</a:t>
            </a:r>
            <a:r>
              <a:rPr lang="ja-JP" altLang="en-US" sz="2400" dirty="0" smtClean="0"/>
              <a:t>やむを得ず</a:t>
            </a:r>
            <a:r>
              <a:rPr lang="ja-JP" altLang="en-US" sz="2400" dirty="0"/>
              <a:t>身体拘束を</a:t>
            </a:r>
            <a:r>
              <a:rPr lang="ja-JP" altLang="en-US" sz="2400" dirty="0" smtClean="0"/>
              <a:t>行う</a:t>
            </a:r>
            <a:r>
              <a:rPr lang="en-US" altLang="ja-JP" sz="2400" dirty="0" smtClean="0"/>
              <a:t>』</a:t>
            </a:r>
            <a:r>
              <a:rPr lang="ja-JP" altLang="en-US" sz="2400" dirty="0" smtClean="0"/>
              <a:t>ときの条件」</a:t>
            </a:r>
            <a:endParaRPr lang="ja-JP" altLang="en-US" sz="2400" dirty="0"/>
          </a:p>
          <a:p>
            <a:pPr algn="ctr"/>
            <a:r>
              <a:rPr lang="ja-JP" altLang="en-US" sz="2400" b="1" dirty="0" smtClean="0">
                <a:solidFill>
                  <a:srgbClr val="FF0000"/>
                </a:solidFill>
                <a:effectLst>
                  <a:outerShdw blurRad="38100" dist="38100" dir="2700000" algn="tl">
                    <a:srgbClr val="000000">
                      <a:alpha val="43137"/>
                    </a:srgbClr>
                  </a:outerShdw>
                </a:effectLst>
              </a:rPr>
              <a:t>伝えるべきこと</a:t>
            </a:r>
            <a:endParaRPr lang="ja-JP" altLang="en-US" sz="2400" b="1" dirty="0">
              <a:solidFill>
                <a:srgbClr val="FF0000"/>
              </a:solidFill>
              <a:effectLst>
                <a:outerShdw blurRad="38100" dist="38100" dir="2700000" algn="tl">
                  <a:srgbClr val="000000">
                    <a:alpha val="43137"/>
                  </a:srgbClr>
                </a:outerShdw>
              </a:effectLst>
            </a:endParaRPr>
          </a:p>
        </p:txBody>
      </p:sp>
      <p:sp>
        <p:nvSpPr>
          <p:cNvPr id="9" name="四角形吹き出し 8"/>
          <p:cNvSpPr/>
          <p:nvPr/>
        </p:nvSpPr>
        <p:spPr>
          <a:xfrm>
            <a:off x="1858785" y="3115323"/>
            <a:ext cx="7762758" cy="901856"/>
          </a:xfrm>
          <a:prstGeom prst="wedgeRectCallout">
            <a:avLst>
              <a:gd name="adj1" fmla="val 7844"/>
              <a:gd name="adj2" fmla="val -97312"/>
            </a:avLst>
          </a:prstGeom>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利用者Ａさんは、突然予想もしない行動を起こすことがあり、それを制限しないと他の利用者がケガをする危険性があります。そのようなときに行動制限することも身体拘束＝身体的虐待にあたりますか。</a:t>
            </a:r>
            <a:endParaRPr kumimoji="1" lang="ja-JP" altLang="en-US" dirty="0"/>
          </a:p>
        </p:txBody>
      </p:sp>
      <p:sp>
        <p:nvSpPr>
          <p:cNvPr id="10" name="四角形吹き出し 9"/>
          <p:cNvSpPr/>
          <p:nvPr/>
        </p:nvSpPr>
        <p:spPr>
          <a:xfrm>
            <a:off x="416876" y="4436682"/>
            <a:ext cx="9118038" cy="1976295"/>
          </a:xfrm>
          <a:prstGeom prst="wedgeRectCallout">
            <a:avLst>
              <a:gd name="adj1" fmla="val -8355"/>
              <a:gd name="adj2" fmla="val -70028"/>
            </a:avLst>
          </a:prstGeom>
          <a:solidFill>
            <a:srgbClr val="FFCCCC"/>
          </a:solidFill>
        </p:spPr>
        <p:style>
          <a:lnRef idx="1">
            <a:schemeClr val="accent6"/>
          </a:lnRef>
          <a:fillRef idx="2">
            <a:schemeClr val="accent6"/>
          </a:fillRef>
          <a:effectRef idx="1">
            <a:schemeClr val="accent6"/>
          </a:effectRef>
          <a:fontRef idx="minor">
            <a:schemeClr val="dk1"/>
          </a:fontRef>
        </p:style>
        <p:txBody>
          <a:bodyPr rtlCol="0" anchor="t" anchorCtr="0"/>
          <a:lstStyle/>
          <a:p>
            <a:r>
              <a:rPr kumimoji="1" lang="ja-JP" altLang="en-US" dirty="0" smtClean="0"/>
              <a:t>　この問いかけは、利用者Ａさんが「突然予想もしていない行動」を起こすことが、想定されているわけですので、このことを虐待防止委員会</a:t>
            </a:r>
            <a:r>
              <a:rPr lang="ja-JP" altLang="en-US" dirty="0"/>
              <a:t>などでしっかりと検討</a:t>
            </a:r>
            <a:r>
              <a:rPr kumimoji="1" lang="ja-JP" altLang="en-US" dirty="0" smtClean="0"/>
              <a:t>し、必要な対応方法を決めておくことが必要です。やむを得ず身体拘束をするときは、その条件を今一度確認し、所定の手続きを経ておくことが必要です。</a:t>
            </a:r>
            <a:endParaRPr kumimoji="1" lang="en-US" altLang="ja-JP" dirty="0" smtClean="0"/>
          </a:p>
          <a:p>
            <a:r>
              <a:rPr kumimoji="1" lang="ja-JP" altLang="en-US" dirty="0" smtClean="0"/>
              <a:t>　全く想定していないことが起きたときは、「緊急避難」として、その行動を制限したり、身体拘束することも当然認められるものです。何もせず、自傷や他害を放置しなければならないということではありません。</a:t>
            </a:r>
            <a:endParaRPr kumimoji="1" lang="en-US" altLang="ja-JP" dirty="0" smtClean="0"/>
          </a:p>
          <a:p>
            <a:endParaRPr kumimoji="1" lang="ja-JP" altLang="en-US" dirty="0"/>
          </a:p>
        </p:txBody>
      </p:sp>
    </p:spTree>
    <p:extLst>
      <p:ext uri="{BB962C8B-B14F-4D97-AF65-F5344CB8AC3E}">
        <p14:creationId xmlns:p14="http://schemas.microsoft.com/office/powerpoint/2010/main" val="65375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273323" y="2132856"/>
            <a:ext cx="7836493" cy="666657"/>
          </a:xfrm>
          <a:prstGeom prst="rect">
            <a:avLst/>
          </a:prstGeom>
          <a:noFill/>
        </p:spPr>
        <p:txBody>
          <a:bodyPr wrap="square" rtlCol="0">
            <a:spAutoFit/>
          </a:bodyPr>
          <a:lstStyle/>
          <a:p>
            <a:pPr algn="ctr">
              <a:lnSpc>
                <a:spcPts val="5000"/>
              </a:lnSpc>
            </a:pPr>
            <a:r>
              <a:rPr lang="ja-JP" altLang="en-US" sz="3200" dirty="0" smtClean="0"/>
              <a:t>自分自身へのケア方法</a:t>
            </a:r>
            <a:endParaRPr lang="ja-JP" altLang="en-US" sz="3200" dirty="0"/>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29</a:t>
            </a:fld>
            <a:endParaRPr lang="en-US" altLang="ja-JP"/>
          </a:p>
        </p:txBody>
      </p:sp>
    </p:spTree>
    <p:extLst>
      <p:ext uri="{BB962C8B-B14F-4D97-AF65-F5344CB8AC3E}">
        <p14:creationId xmlns:p14="http://schemas.microsoft.com/office/powerpoint/2010/main" val="351834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16496" y="1772816"/>
            <a:ext cx="9073008" cy="3416320"/>
          </a:xfrm>
          <a:prstGeom prst="rect">
            <a:avLst/>
          </a:prstGeom>
          <a:solidFill>
            <a:schemeClr val="accent2">
              <a:lumMod val="75000"/>
            </a:schemeClr>
          </a:solidFill>
          <a:ln w="76200"/>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ja-JP" altLang="en-US" sz="5400" dirty="0" smtClean="0"/>
              <a:t>障害者</a:t>
            </a:r>
            <a:r>
              <a:rPr lang="ja-JP" altLang="en-US" sz="5400" dirty="0"/>
              <a:t>福祉施設で働く</a:t>
            </a:r>
            <a:r>
              <a:rPr lang="ja-JP" altLang="en-US" sz="5400" dirty="0" smtClean="0"/>
              <a:t>人が、</a:t>
            </a:r>
            <a:endParaRPr lang="en-US" altLang="ja-JP" sz="5400" dirty="0" smtClean="0"/>
          </a:p>
          <a:p>
            <a:r>
              <a:rPr lang="ja-JP" altLang="en-US" sz="5400" dirty="0" smtClean="0"/>
              <a:t>障害者福祉施設内において、</a:t>
            </a:r>
            <a:endParaRPr lang="en-US" altLang="ja-JP" sz="5400" dirty="0" smtClean="0"/>
          </a:p>
          <a:p>
            <a:r>
              <a:rPr lang="ja-JP" altLang="en-US" sz="5400" dirty="0" smtClean="0"/>
              <a:t>障害者虐待をしないようにすること</a:t>
            </a:r>
            <a:endParaRPr lang="en-US" altLang="ja-JP" sz="5400" dirty="0" smtClean="0"/>
          </a:p>
        </p:txBody>
      </p:sp>
      <p:sp>
        <p:nvSpPr>
          <p:cNvPr id="4" name="スライド番号プレースホルダー 3"/>
          <p:cNvSpPr>
            <a:spLocks noGrp="1"/>
          </p:cNvSpPr>
          <p:nvPr>
            <p:ph type="sldNum" sz="quarter" idx="12"/>
          </p:nvPr>
        </p:nvSpPr>
        <p:spPr/>
        <p:txBody>
          <a:bodyPr/>
          <a:lstStyle/>
          <a:p>
            <a:pPr>
              <a:defRPr/>
            </a:pPr>
            <a:fld id="{36456965-11C9-4B5E-ACDB-00DAAAF72FB0}" type="slidenum">
              <a:rPr lang="en-US" altLang="ja-JP" smtClean="0"/>
              <a:pPr>
                <a:defRPr/>
              </a:pPr>
              <a:t>3</a:t>
            </a:fld>
            <a:endParaRPr lang="en-US" altLang="ja-JP" dirty="0"/>
          </a:p>
        </p:txBody>
      </p:sp>
      <p:sp>
        <p:nvSpPr>
          <p:cNvPr id="5" name="線吹き出し 2 (枠付き) 4"/>
          <p:cNvSpPr/>
          <p:nvPr/>
        </p:nvSpPr>
        <p:spPr>
          <a:xfrm>
            <a:off x="4376936" y="548680"/>
            <a:ext cx="4752528" cy="936104"/>
          </a:xfrm>
          <a:prstGeom prst="borderCallout2">
            <a:avLst>
              <a:gd name="adj1" fmla="val 50858"/>
              <a:gd name="adj2" fmla="val -1352"/>
              <a:gd name="adj3" fmla="val 51660"/>
              <a:gd name="adj4" fmla="val -16326"/>
              <a:gd name="adj5" fmla="val 147077"/>
              <a:gd name="adj6" fmla="val -25554"/>
            </a:avLst>
          </a:prstGeom>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kumimoji="1" lang="ja-JP" altLang="en-US" dirty="0" smtClean="0">
                <a:solidFill>
                  <a:srgbClr val="0070C0"/>
                </a:solidFill>
              </a:rPr>
              <a:t>正規職員にかかわらず、パートさんも。</a:t>
            </a:r>
            <a:endParaRPr kumimoji="1" lang="en-US" altLang="ja-JP" dirty="0" smtClean="0">
              <a:solidFill>
                <a:srgbClr val="0070C0"/>
              </a:solidFill>
            </a:endParaRPr>
          </a:p>
          <a:p>
            <a:r>
              <a:rPr kumimoji="1" lang="ja-JP" altLang="en-US" dirty="0" smtClean="0">
                <a:solidFill>
                  <a:srgbClr val="0070C0"/>
                </a:solidFill>
              </a:rPr>
              <a:t>利用者さんに直接かかわる支援員だけではなく、事務員さん、栄養士さんも。</a:t>
            </a:r>
            <a:endParaRPr kumimoji="1" lang="ja-JP" altLang="en-US" dirty="0">
              <a:solidFill>
                <a:srgbClr val="0070C0"/>
              </a:solidFill>
            </a:endParaRPr>
          </a:p>
        </p:txBody>
      </p:sp>
      <p:sp>
        <p:nvSpPr>
          <p:cNvPr id="7" name="線吹き出し 2 (枠付き) 6"/>
          <p:cNvSpPr/>
          <p:nvPr/>
        </p:nvSpPr>
        <p:spPr>
          <a:xfrm flipH="1">
            <a:off x="416496" y="5403230"/>
            <a:ext cx="5976664" cy="936104"/>
          </a:xfrm>
          <a:prstGeom prst="borderCallout2">
            <a:avLst>
              <a:gd name="adj1" fmla="val 50858"/>
              <a:gd name="adj2" fmla="val -1352"/>
              <a:gd name="adj3" fmla="val 51660"/>
              <a:gd name="adj4" fmla="val -8153"/>
              <a:gd name="adj5" fmla="val -110526"/>
              <a:gd name="adj6" fmla="val -18402"/>
            </a:avLst>
          </a:prstGeom>
          <a:ln>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rtlCol="0" anchor="t"/>
          <a:lstStyle/>
          <a:p>
            <a:r>
              <a:rPr kumimoji="1" lang="ja-JP" altLang="en-US" dirty="0" smtClean="0">
                <a:solidFill>
                  <a:srgbClr val="0070C0"/>
                </a:solidFill>
              </a:rPr>
              <a:t>　自ら虐待しないことは、もちろんのこと、伝達研修に参加した人（虐待防止マネージャー</a:t>
            </a:r>
            <a:r>
              <a:rPr kumimoji="1" lang="en-US" altLang="ja-JP" dirty="0" smtClean="0">
                <a:solidFill>
                  <a:srgbClr val="0070C0"/>
                </a:solidFill>
              </a:rPr>
              <a:t>or</a:t>
            </a:r>
            <a:r>
              <a:rPr kumimoji="1" lang="ja-JP" altLang="en-US" dirty="0" smtClean="0">
                <a:solidFill>
                  <a:srgbClr val="0070C0"/>
                </a:solidFill>
              </a:rPr>
              <a:t>サービス管理責任者）の施設において、ゼッタイに障害者虐待が起きないようにすること。</a:t>
            </a:r>
            <a:endParaRPr kumimoji="1" lang="ja-JP" altLang="en-US" dirty="0">
              <a:solidFill>
                <a:srgbClr val="0070C0"/>
              </a:solidFill>
            </a:endParaRPr>
          </a:p>
        </p:txBody>
      </p:sp>
      <p:cxnSp>
        <p:nvCxnSpPr>
          <p:cNvPr id="9" name="直線コネクタ 8"/>
          <p:cNvCxnSpPr/>
          <p:nvPr/>
        </p:nvCxnSpPr>
        <p:spPr>
          <a:xfrm>
            <a:off x="560512" y="2636912"/>
            <a:ext cx="7128792"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60512" y="4365104"/>
            <a:ext cx="8706172" cy="0"/>
          </a:xfrm>
          <a:prstGeom prst="line">
            <a:avLst/>
          </a:prstGeom>
          <a:ln w="76200">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Text Box 33"/>
          <p:cNvSpPr txBox="1">
            <a:spLocks noChangeArrowheads="1"/>
          </p:cNvSpPr>
          <p:nvPr/>
        </p:nvSpPr>
        <p:spPr bwMode="auto">
          <a:xfrm>
            <a:off x="416496" y="274412"/>
            <a:ext cx="1614605" cy="543020"/>
          </a:xfrm>
          <a:prstGeom prst="rect">
            <a:avLst/>
          </a:prstGeom>
          <a:noFill/>
          <a:ln>
            <a:headEnd/>
            <a:tailEnd/>
          </a:ln>
        </p:spPr>
        <p:style>
          <a:lnRef idx="2">
            <a:schemeClr val="accent4"/>
          </a:lnRef>
          <a:fillRef idx="1">
            <a:schemeClr val="lt1"/>
          </a:fillRef>
          <a:effectRef idx="0">
            <a:schemeClr val="accent4"/>
          </a:effectRef>
          <a:fontRef idx="minor">
            <a:schemeClr val="dk1"/>
          </a:fontRef>
        </p:style>
        <p:txBody>
          <a:bodyPr wrap="square" tIns="108000" anchor="ctr" anchorCtr="0">
            <a:spAutoFit/>
          </a:bodyPr>
          <a:lstStyle/>
          <a:p>
            <a:pPr algn="ctr">
              <a:lnSpc>
                <a:spcPct val="90000"/>
              </a:lnSpc>
              <a:spcBef>
                <a:spcPct val="20000"/>
              </a:spcBef>
              <a:buClr>
                <a:schemeClr val="hlink"/>
              </a:buClr>
              <a:buSzPct val="70000"/>
            </a:pPr>
            <a:r>
              <a:rPr lang="ja-JP" altLang="en-US" sz="2800" b="1" dirty="0" smtClean="0">
                <a:latin typeface="Garamond" pitchFamily="18" charset="0"/>
              </a:rPr>
              <a:t>目 的</a:t>
            </a:r>
            <a:endParaRPr lang="ja-JP" altLang="en-US" sz="2000" b="1" dirty="0">
              <a:latin typeface="Garamond" pitchFamily="18" charset="0"/>
            </a:endParaRPr>
          </a:p>
        </p:txBody>
      </p:sp>
    </p:spTree>
    <p:extLst>
      <p:ext uri="{BB962C8B-B14F-4D97-AF65-F5344CB8AC3E}">
        <p14:creationId xmlns:p14="http://schemas.microsoft.com/office/powerpoint/2010/main" val="109155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6" presetClass="entr" presetSubtype="16"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6"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circle(in)">
                                      <p:cBhvr>
                                        <p:cTn id="1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153393"/>
            <a:ext cx="8640960" cy="400110"/>
          </a:xfrm>
          <a:prstGeom prst="rect">
            <a:avLst/>
          </a:prstGeom>
          <a:noFill/>
        </p:spPr>
        <p:txBody>
          <a:bodyPr wrap="square" rtlCol="0">
            <a:spAutoFit/>
          </a:bodyPr>
          <a:lstStyle/>
          <a:p>
            <a:r>
              <a:rPr lang="ja-JP" altLang="en-US" sz="2000" dirty="0" smtClean="0">
                <a:solidFill>
                  <a:srgbClr val="FF0000"/>
                </a:solidFill>
              </a:rPr>
              <a:t>●自分自身へのケア方法</a:t>
            </a:r>
            <a:endParaRPr lang="en-US" altLang="ja-JP" sz="2000" dirty="0">
              <a:solidFill>
                <a:srgbClr val="FF0000"/>
              </a:solidFill>
            </a:endParaRPr>
          </a:p>
        </p:txBody>
      </p:sp>
      <p:sp>
        <p:nvSpPr>
          <p:cNvPr id="13" name="テキスト ボックス 12"/>
          <p:cNvSpPr txBox="1"/>
          <p:nvPr/>
        </p:nvSpPr>
        <p:spPr>
          <a:xfrm>
            <a:off x="704533" y="545167"/>
            <a:ext cx="8876726" cy="400110"/>
          </a:xfrm>
          <a:prstGeom prst="rect">
            <a:avLst/>
          </a:prstGeom>
          <a:noFill/>
        </p:spPr>
        <p:txBody>
          <a:bodyPr wrap="square" rtlCol="0">
            <a:spAutoFit/>
          </a:bodyPr>
          <a:lstStyle/>
          <a:p>
            <a:r>
              <a:rPr lang="ja-JP" altLang="en-US" sz="2000" dirty="0" smtClean="0">
                <a:solidFill>
                  <a:prstClr val="black"/>
                </a:solidFill>
              </a:rPr>
              <a:t>１）抱え込まない</a:t>
            </a:r>
            <a:endParaRPr lang="ja-JP" altLang="en-US" sz="2000" dirty="0">
              <a:solidFill>
                <a:prstClr val="black"/>
              </a:solidFill>
            </a:endParaRPr>
          </a:p>
        </p:txBody>
      </p:sp>
      <p:sp>
        <p:nvSpPr>
          <p:cNvPr id="15" name="線吹き出し 2 (枠付き) 14"/>
          <p:cNvSpPr/>
          <p:nvPr/>
        </p:nvSpPr>
        <p:spPr>
          <a:xfrm>
            <a:off x="1918915" y="1060394"/>
            <a:ext cx="7829519" cy="602210"/>
          </a:xfrm>
          <a:prstGeom prst="borderCallout2">
            <a:avLst>
              <a:gd name="adj1" fmla="val 13640"/>
              <a:gd name="adj2" fmla="val -1004"/>
              <a:gd name="adj3" fmla="val 13250"/>
              <a:gd name="adj4" fmla="val -6028"/>
              <a:gd name="adj5" fmla="val -21642"/>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先輩・同僚・後輩と共有・共感　　</a:t>
            </a:r>
            <a:endParaRPr lang="en-US" altLang="ja-JP" sz="1600" dirty="0" smtClean="0">
              <a:solidFill>
                <a:srgbClr val="000000"/>
              </a:solidFill>
              <a:latin typeface="Arial" pitchFamily="34" charset="0"/>
              <a:ea typeface="ＭＳ Ｐゴシック" pitchFamily="50" charset="-128"/>
            </a:endParaRPr>
          </a:p>
          <a:p>
            <a:pPr lvl="0"/>
            <a:r>
              <a:rPr lang="ja-JP" altLang="en-US" sz="1600" dirty="0" smtClean="0">
                <a:solidFill>
                  <a:srgbClr val="000000"/>
                </a:solidFill>
                <a:latin typeface="Arial" pitchFamily="34" charset="0"/>
                <a:ea typeface="ＭＳ Ｐゴシック" pitchFamily="50" charset="-128"/>
              </a:rPr>
              <a:t>最近は法人、施設を超えた連携の場（研修会・基幹相談支援センター）での共有・共感　</a:t>
            </a:r>
            <a:endParaRPr lang="ja-JP" altLang="en-US" sz="1600"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704576" y="1656925"/>
            <a:ext cx="8876695" cy="400110"/>
          </a:xfrm>
          <a:prstGeom prst="rect">
            <a:avLst/>
          </a:prstGeom>
          <a:noFill/>
        </p:spPr>
        <p:txBody>
          <a:bodyPr wrap="square" rtlCol="0">
            <a:spAutoFit/>
          </a:bodyPr>
          <a:lstStyle/>
          <a:p>
            <a:r>
              <a:rPr lang="ja-JP" altLang="en-US" sz="2000" dirty="0" smtClean="0">
                <a:solidFill>
                  <a:prstClr val="black"/>
                </a:solidFill>
              </a:rPr>
              <a:t>２）ストレスの原因を究明</a:t>
            </a:r>
            <a:endParaRPr lang="ja-JP" altLang="en-US" sz="2000" dirty="0">
              <a:solidFill>
                <a:prstClr val="black"/>
              </a:solidFill>
            </a:endParaRPr>
          </a:p>
        </p:txBody>
      </p:sp>
      <p:sp>
        <p:nvSpPr>
          <p:cNvPr id="21" name="テキスト ボックス 20"/>
          <p:cNvSpPr txBox="1"/>
          <p:nvPr/>
        </p:nvSpPr>
        <p:spPr>
          <a:xfrm>
            <a:off x="628375" y="4419771"/>
            <a:ext cx="8876695" cy="400110"/>
          </a:xfrm>
          <a:prstGeom prst="rect">
            <a:avLst/>
          </a:prstGeom>
          <a:noFill/>
        </p:spPr>
        <p:txBody>
          <a:bodyPr wrap="square" rtlCol="0">
            <a:spAutoFit/>
          </a:bodyPr>
          <a:lstStyle/>
          <a:p>
            <a:r>
              <a:rPr lang="ja-JP" altLang="en-US" sz="2000" dirty="0" smtClean="0">
                <a:solidFill>
                  <a:prstClr val="black"/>
                </a:solidFill>
              </a:rPr>
              <a:t>３）体調管理</a:t>
            </a:r>
            <a:endParaRPr lang="ja-JP" altLang="en-US" sz="2000" dirty="0">
              <a:solidFill>
                <a:prstClr val="black"/>
              </a:solidFill>
            </a:endParaRPr>
          </a:p>
        </p:txBody>
      </p:sp>
      <p:sp>
        <p:nvSpPr>
          <p:cNvPr id="22" name="線吹き出し 2 (枠付き) 21"/>
          <p:cNvSpPr/>
          <p:nvPr/>
        </p:nvSpPr>
        <p:spPr>
          <a:xfrm>
            <a:off x="1963350" y="6137329"/>
            <a:ext cx="7708884" cy="384772"/>
          </a:xfrm>
          <a:prstGeom prst="borderCallout2">
            <a:avLst>
              <a:gd name="adj1" fmla="val 13640"/>
              <a:gd name="adj2" fmla="val -1004"/>
              <a:gd name="adj3" fmla="val 13250"/>
              <a:gd name="adj4" fmla="val -5924"/>
              <a:gd name="adj5" fmla="val -30447"/>
              <a:gd name="adj6" fmla="val -8979"/>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r>
              <a:rPr lang="ja-JP" altLang="en-US" sz="1600" dirty="0" smtClean="0">
                <a:solidFill>
                  <a:srgbClr val="000000"/>
                </a:solidFill>
                <a:latin typeface="Arial" pitchFamily="34" charset="0"/>
                <a:ea typeface="ＭＳ Ｐゴシック" pitchFamily="50" charset="-128"/>
              </a:rPr>
              <a:t>趣味、スポーツ、関心事など。現状からの逃避（いつもと違う「場所・時間・人」を確保）</a:t>
            </a:r>
            <a:endParaRPr lang="ja-JP" altLang="en-US" sz="1600"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30</a:t>
            </a:fld>
            <a:endParaRPr lang="en-US" altLang="ja-JP" dirty="0"/>
          </a:p>
        </p:txBody>
      </p:sp>
      <p:sp>
        <p:nvSpPr>
          <p:cNvPr id="11" name="テキスト ボックス 10"/>
          <p:cNvSpPr txBox="1"/>
          <p:nvPr/>
        </p:nvSpPr>
        <p:spPr>
          <a:xfrm>
            <a:off x="628375" y="5671636"/>
            <a:ext cx="8876695" cy="400110"/>
          </a:xfrm>
          <a:prstGeom prst="rect">
            <a:avLst/>
          </a:prstGeom>
          <a:noFill/>
        </p:spPr>
        <p:txBody>
          <a:bodyPr wrap="square" rtlCol="0">
            <a:spAutoFit/>
          </a:bodyPr>
          <a:lstStyle/>
          <a:p>
            <a:r>
              <a:rPr lang="ja-JP" altLang="en-US" sz="2000" dirty="0" smtClean="0">
                <a:solidFill>
                  <a:prstClr val="black"/>
                </a:solidFill>
              </a:rPr>
              <a:t>４）仕事以外の興味・活動</a:t>
            </a:r>
            <a:endParaRPr lang="ja-JP" altLang="en-US" sz="2000" dirty="0">
              <a:solidFill>
                <a:prstClr val="black"/>
              </a:solidFill>
            </a:endParaRPr>
          </a:p>
        </p:txBody>
      </p:sp>
      <p:sp>
        <p:nvSpPr>
          <p:cNvPr id="12" name="線吹き出し 2 (枠付き) 11"/>
          <p:cNvSpPr/>
          <p:nvPr/>
        </p:nvSpPr>
        <p:spPr>
          <a:xfrm>
            <a:off x="1918916" y="2119235"/>
            <a:ext cx="7829518" cy="1485191"/>
          </a:xfrm>
          <a:prstGeom prst="borderCallout2">
            <a:avLst>
              <a:gd name="adj1" fmla="val 13640"/>
              <a:gd name="adj2" fmla="val -1004"/>
              <a:gd name="adj3" fmla="val 13250"/>
              <a:gd name="adj4" fmla="val -6028"/>
              <a:gd name="adj5" fmla="val -4603"/>
              <a:gd name="adj6" fmla="val -783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・ストレスとは？～外部から刺激を受けたときに生じる緊張状態</a:t>
            </a:r>
            <a:endParaRPr lang="en-US" altLang="ja-JP" sz="1600" dirty="0" smtClean="0">
              <a:solidFill>
                <a:srgbClr val="000000"/>
              </a:solidFill>
              <a:latin typeface="Arial" pitchFamily="34" charset="0"/>
              <a:ea typeface="ＭＳ Ｐゴシック" pitchFamily="50" charset="-128"/>
            </a:endParaRPr>
          </a:p>
          <a:p>
            <a:pPr lvl="0"/>
            <a:r>
              <a:rPr lang="ja-JP" altLang="en-US" sz="1600" dirty="0" smtClean="0">
                <a:solidFill>
                  <a:srgbClr val="000000"/>
                </a:solidFill>
                <a:latin typeface="Arial" pitchFamily="34" charset="0"/>
                <a:ea typeface="ＭＳ Ｐゴシック" pitchFamily="50" charset="-128"/>
              </a:rPr>
              <a:t>・ストレスの原因は何か？仕事（勤務時間、支援技術、報告・連絡・相談、提案、人事調整）、人（仕事：利用者・家族・上司・同僚・部下、家族、友人、知人）、体調不良、社会的要因（消費税増税、原発事故など）など　結婚、入学、新築などの喜ばしいことも原因になる</a:t>
            </a:r>
            <a:endParaRPr lang="en-US" altLang="ja-JP" sz="1600" dirty="0" smtClean="0">
              <a:solidFill>
                <a:srgbClr val="000000"/>
              </a:solidFill>
              <a:latin typeface="Arial" pitchFamily="34" charset="0"/>
              <a:ea typeface="ＭＳ Ｐゴシック" pitchFamily="50" charset="-128"/>
            </a:endParaRPr>
          </a:p>
          <a:p>
            <a:pPr lvl="0"/>
            <a:r>
              <a:rPr lang="ja-JP" altLang="en-US" sz="1600" dirty="0" smtClean="0">
                <a:solidFill>
                  <a:srgbClr val="000000"/>
                </a:solidFill>
                <a:latin typeface="Arial" pitchFamily="34" charset="0"/>
                <a:ea typeface="ＭＳ Ｐゴシック" pitchFamily="50" charset="-128"/>
              </a:rPr>
              <a:t>・ストレスサインを知る～どういう時にイライラしてしまうか？！原因になる類似のパターンを知る。</a:t>
            </a:r>
            <a:endParaRPr lang="ja-JP" altLang="en-US" sz="1600" dirty="0">
              <a:solidFill>
                <a:srgbClr val="000000"/>
              </a:solidFill>
              <a:latin typeface="Arial" pitchFamily="34" charset="0"/>
              <a:ea typeface="ＭＳ Ｐゴシック" pitchFamily="50" charset="-128"/>
            </a:endParaRPr>
          </a:p>
        </p:txBody>
      </p:sp>
      <p:sp>
        <p:nvSpPr>
          <p:cNvPr id="14" name="線吹き出し 2 (枠付き) 13"/>
          <p:cNvSpPr/>
          <p:nvPr/>
        </p:nvSpPr>
        <p:spPr>
          <a:xfrm>
            <a:off x="1842716" y="4913580"/>
            <a:ext cx="7829518" cy="758056"/>
          </a:xfrm>
          <a:prstGeom prst="borderCallout2">
            <a:avLst>
              <a:gd name="adj1" fmla="val 13640"/>
              <a:gd name="adj2" fmla="val -1004"/>
              <a:gd name="adj3" fmla="val 13250"/>
              <a:gd name="adj4" fmla="val -6028"/>
              <a:gd name="adj5" fmla="val -23528"/>
              <a:gd name="adj6" fmla="val -7644"/>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smtClean="0">
                <a:solidFill>
                  <a:srgbClr val="000000"/>
                </a:solidFill>
                <a:latin typeface="Arial" pitchFamily="34" charset="0"/>
                <a:ea typeface="ＭＳ Ｐゴシック" pitchFamily="50" charset="-128"/>
              </a:rPr>
              <a:t>体調不良（疲れ、痛み、凝りなども含む）は、不安、イライラ、あせり、落ち着きのなさ、怒り、無気力などを生む要因。ストレス発散を理由に「飲み過ぎ、吸い過ぎ、遊びすぎ」なども注意。</a:t>
            </a:r>
            <a:endParaRPr lang="ja-JP" altLang="en-US" sz="1600" dirty="0">
              <a:solidFill>
                <a:srgbClr val="000000"/>
              </a:solidFill>
              <a:latin typeface="Arial" pitchFamily="34" charset="0"/>
              <a:ea typeface="ＭＳ Ｐゴシック" pitchFamily="50" charset="-128"/>
            </a:endParaRPr>
          </a:p>
        </p:txBody>
      </p:sp>
      <p:sp>
        <p:nvSpPr>
          <p:cNvPr id="16" name="線吹き出し 2 (枠付き) 15"/>
          <p:cNvSpPr/>
          <p:nvPr/>
        </p:nvSpPr>
        <p:spPr>
          <a:xfrm>
            <a:off x="3786439" y="553267"/>
            <a:ext cx="2792716" cy="328103"/>
          </a:xfrm>
          <a:prstGeom prst="borderCallout2">
            <a:avLst>
              <a:gd name="adj1" fmla="val 69236"/>
              <a:gd name="adj2" fmla="val -1573"/>
              <a:gd name="adj3" fmla="val 72663"/>
              <a:gd name="adj4" fmla="val -19277"/>
              <a:gd name="adj5" fmla="val 159900"/>
              <a:gd name="adj6" fmla="val -36660"/>
            </a:avLst>
          </a:prstGeom>
          <a:solidFill>
            <a:srgbClr val="FF0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1"/>
          <a:lstStyle/>
          <a:p>
            <a:pPr lvl="0"/>
            <a:r>
              <a:rPr lang="ja-JP" altLang="en-US" sz="2000" b="1" dirty="0" smtClean="0">
                <a:solidFill>
                  <a:schemeClr val="bg1"/>
                </a:solidFill>
                <a:effectLst>
                  <a:outerShdw blurRad="38100" dist="38100" dir="2700000" algn="tl">
                    <a:srgbClr val="000000">
                      <a:alpha val="43137"/>
                    </a:srgbClr>
                  </a:outerShdw>
                </a:effectLst>
                <a:latin typeface="Arial" pitchFamily="34" charset="0"/>
                <a:ea typeface="ＭＳ Ｐゴシック" pitchFamily="50" charset="-128"/>
              </a:rPr>
              <a:t>虐待防止マネージャー</a:t>
            </a:r>
            <a:endParaRPr lang="ja-JP" altLang="en-US" sz="2000" b="1" dirty="0">
              <a:solidFill>
                <a:schemeClr val="bg1"/>
              </a:solidFill>
              <a:effectLst>
                <a:outerShdw blurRad="38100" dist="38100" dir="2700000" algn="tl">
                  <a:srgbClr val="000000">
                    <a:alpha val="43137"/>
                  </a:srgbClr>
                </a:outerShdw>
              </a:effectLst>
              <a:latin typeface="Arial" pitchFamily="34" charset="0"/>
              <a:ea typeface="ＭＳ Ｐゴシック" pitchFamily="50" charset="-128"/>
            </a:endParaRPr>
          </a:p>
        </p:txBody>
      </p:sp>
      <p:sp>
        <p:nvSpPr>
          <p:cNvPr id="17" name="線吹き出し 2 (枠付き) 16"/>
          <p:cNvSpPr/>
          <p:nvPr/>
        </p:nvSpPr>
        <p:spPr>
          <a:xfrm flipH="1">
            <a:off x="3786439" y="3722179"/>
            <a:ext cx="4781654" cy="1042952"/>
          </a:xfrm>
          <a:prstGeom prst="borderCallout2">
            <a:avLst>
              <a:gd name="adj1" fmla="val 69236"/>
              <a:gd name="adj2" fmla="val -1573"/>
              <a:gd name="adj3" fmla="val 70878"/>
              <a:gd name="adj4" fmla="val -7712"/>
              <a:gd name="adj5" fmla="val -10974"/>
              <a:gd name="adj6" fmla="val -14144"/>
            </a:avLst>
          </a:prstGeom>
          <a:solidFill>
            <a:srgbClr val="FF0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tIns="180000" rIns="36000" bIns="36000" rtlCol="0" anchor="ctr" anchorCtr="1"/>
          <a:lstStyle/>
          <a:p>
            <a:pPr lvl="0"/>
            <a:r>
              <a:rPr lang="ja-JP" altLang="en-US" sz="1600" b="1" dirty="0" smtClean="0">
                <a:solidFill>
                  <a:schemeClr val="bg1"/>
                </a:solidFill>
                <a:latin typeface="Arial" pitchFamily="34" charset="0"/>
                <a:ea typeface="ＭＳ Ｐゴシック" pitchFamily="50" charset="-128"/>
              </a:rPr>
              <a:t>厚生労働省「みんなのメンタルヘルス」</a:t>
            </a:r>
            <a:r>
              <a:rPr lang="en-US" altLang="ja-JP" sz="1600" b="1" dirty="0" smtClean="0">
                <a:solidFill>
                  <a:schemeClr val="bg1"/>
                </a:solidFill>
                <a:latin typeface="Arial" pitchFamily="34" charset="0"/>
                <a:ea typeface="ＭＳ Ｐゴシック" pitchFamily="50" charset="-128"/>
              </a:rPr>
              <a:t>http</a:t>
            </a:r>
            <a:r>
              <a:rPr lang="en-US" altLang="ja-JP" sz="1600" b="1" dirty="0">
                <a:solidFill>
                  <a:schemeClr val="bg1"/>
                </a:solidFill>
                <a:latin typeface="Arial" pitchFamily="34" charset="0"/>
                <a:ea typeface="ＭＳ Ｐゴシック" pitchFamily="50" charset="-128"/>
              </a:rPr>
              <a:t>://</a:t>
            </a:r>
            <a:r>
              <a:rPr lang="en-US" altLang="ja-JP" sz="1600" b="1" dirty="0" smtClean="0">
                <a:solidFill>
                  <a:schemeClr val="bg1"/>
                </a:solidFill>
                <a:latin typeface="Arial" pitchFamily="34" charset="0"/>
                <a:ea typeface="ＭＳ Ｐゴシック" pitchFamily="50" charset="-128"/>
              </a:rPr>
              <a:t>www.mhlw.go.jp/kokoro/index.html</a:t>
            </a:r>
          </a:p>
          <a:p>
            <a:r>
              <a:rPr lang="ja-JP" altLang="en-US" sz="1600" b="1" dirty="0" smtClean="0">
                <a:solidFill>
                  <a:schemeClr val="bg1"/>
                </a:solidFill>
                <a:latin typeface="Arial" pitchFamily="34" charset="0"/>
                <a:ea typeface="ＭＳ Ｐゴシック" pitchFamily="50" charset="-128"/>
              </a:rPr>
              <a:t>「</a:t>
            </a:r>
            <a:r>
              <a:rPr lang="en-US" altLang="ja-JP" sz="1600" b="1" dirty="0" smtClean="0">
                <a:solidFill>
                  <a:schemeClr val="bg1"/>
                </a:solidFill>
                <a:latin typeface="Arial" pitchFamily="34" charset="0"/>
                <a:ea typeface="ＭＳ Ｐゴシック" pitchFamily="50" charset="-128"/>
              </a:rPr>
              <a:t>5</a:t>
            </a:r>
            <a:r>
              <a:rPr lang="ja-JP" altLang="en-US" sz="1600" b="1" dirty="0" smtClean="0">
                <a:solidFill>
                  <a:schemeClr val="bg1"/>
                </a:solidFill>
                <a:latin typeface="Arial" pitchFamily="34" charset="0"/>
                <a:ea typeface="ＭＳ Ｐゴシック" pitchFamily="50" charset="-128"/>
              </a:rPr>
              <a:t>分間でできる職場のストレスチェック」</a:t>
            </a:r>
            <a:r>
              <a:rPr lang="en-US" altLang="ja-JP" sz="1600" b="1" dirty="0">
                <a:ea typeface="Cambria Math" panose="02040503050406030204" pitchFamily="18" charset="0"/>
              </a:rPr>
              <a:t>http://kokoro.mhlw.go.jp/check/</a:t>
            </a:r>
            <a:endParaRPr lang="ja-JP" altLang="en-US" sz="1600" b="1" dirty="0"/>
          </a:p>
          <a:p>
            <a:pPr lvl="0"/>
            <a:endParaRPr lang="en-US" altLang="ja-JP" sz="1600" b="1" dirty="0" smtClean="0">
              <a:solidFill>
                <a:schemeClr val="bg1"/>
              </a:solidFill>
              <a:latin typeface="Arial" pitchFamily="34" charset="0"/>
              <a:ea typeface="ＭＳ Ｐゴシック" pitchFamily="50" charset="-128"/>
            </a:endParaRPr>
          </a:p>
        </p:txBody>
      </p:sp>
    </p:spTree>
    <p:extLst>
      <p:ext uri="{BB962C8B-B14F-4D97-AF65-F5344CB8AC3E}">
        <p14:creationId xmlns:p14="http://schemas.microsoft.com/office/powerpoint/2010/main" val="1622593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1000"/>
                            </p:stCondLst>
                            <p:childTnLst>
                              <p:par>
                                <p:cTn id="27" presetID="10" presetClass="entr" presetSubtype="0" fill="hold" grpId="0" nodeType="afterEffect">
                                  <p:stCondLst>
                                    <p:cond delay="10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1" grpId="0"/>
      <p:bldP spid="22" grpId="0" animBg="1"/>
      <p:bldP spid="11" grpId="0"/>
      <p:bldP spid="12" grpId="0" animBg="1"/>
      <p:bldP spid="14" grpId="0" animBg="1"/>
      <p:bldP spid="16" grpId="0" animBg="1"/>
      <p:bldP spid="1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72457" y="2132856"/>
            <a:ext cx="8229599" cy="662297"/>
          </a:xfrm>
          <a:prstGeom prst="rect">
            <a:avLst/>
          </a:prstGeom>
          <a:noFill/>
        </p:spPr>
        <p:txBody>
          <a:bodyPr wrap="square" rtlCol="0">
            <a:spAutoFit/>
          </a:bodyPr>
          <a:lstStyle/>
          <a:p>
            <a:pPr algn="ctr">
              <a:lnSpc>
                <a:spcPts val="5000"/>
              </a:lnSpc>
            </a:pPr>
            <a:r>
              <a:rPr lang="ja-JP" altLang="en-US" sz="3200" dirty="0"/>
              <a:t>研修ツール（冊子）の理解と使用方法</a:t>
            </a: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31</a:t>
            </a:fld>
            <a:endParaRPr lang="en-US" altLang="ja-JP"/>
          </a:p>
        </p:txBody>
      </p:sp>
    </p:spTree>
    <p:extLst>
      <p:ext uri="{BB962C8B-B14F-4D97-AF65-F5344CB8AC3E}">
        <p14:creationId xmlns:p14="http://schemas.microsoft.com/office/powerpoint/2010/main" val="40339119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171907"/>
            <a:ext cx="8640960" cy="400110"/>
          </a:xfrm>
          <a:prstGeom prst="rect">
            <a:avLst/>
          </a:prstGeom>
          <a:noFill/>
        </p:spPr>
        <p:txBody>
          <a:bodyPr wrap="square" rtlCol="0">
            <a:spAutoFit/>
          </a:bodyPr>
          <a:lstStyle/>
          <a:p>
            <a:r>
              <a:rPr lang="ja-JP" altLang="en-US" sz="2000" dirty="0" smtClean="0">
                <a:solidFill>
                  <a:srgbClr val="FF0000"/>
                </a:solidFill>
              </a:rPr>
              <a:t>●研修ツール（冊子）の構成</a:t>
            </a:r>
            <a:endParaRPr lang="en-US" altLang="ja-JP" sz="2000" dirty="0">
              <a:solidFill>
                <a:srgbClr val="FF0000"/>
              </a:solidFill>
            </a:endParaRPr>
          </a:p>
        </p:txBody>
      </p:sp>
      <p:sp>
        <p:nvSpPr>
          <p:cNvPr id="13" name="テキスト ボックス 12"/>
          <p:cNvSpPr txBox="1"/>
          <p:nvPr/>
        </p:nvSpPr>
        <p:spPr>
          <a:xfrm>
            <a:off x="704563" y="557023"/>
            <a:ext cx="8876726" cy="461665"/>
          </a:xfrm>
          <a:prstGeom prst="rect">
            <a:avLst/>
          </a:prstGeom>
          <a:noFill/>
        </p:spPr>
        <p:txBody>
          <a:bodyPr wrap="square" rtlCol="0">
            <a:spAutoFit/>
          </a:bodyPr>
          <a:lstStyle/>
          <a:p>
            <a:r>
              <a:rPr lang="ja-JP" altLang="en-US" sz="2400" dirty="0" smtClean="0">
                <a:solidFill>
                  <a:prstClr val="black"/>
                </a:solidFill>
              </a:rPr>
              <a:t>１）障害者虐待防止法</a:t>
            </a:r>
            <a:endParaRPr lang="ja-JP" altLang="en-US" sz="2400" dirty="0">
              <a:solidFill>
                <a:prstClr val="black"/>
              </a:solidFill>
            </a:endParaRPr>
          </a:p>
        </p:txBody>
      </p:sp>
      <p:sp>
        <p:nvSpPr>
          <p:cNvPr id="15" name="線吹き出し 2 (枠付き) 14"/>
          <p:cNvSpPr/>
          <p:nvPr/>
        </p:nvSpPr>
        <p:spPr>
          <a:xfrm>
            <a:off x="1918916" y="997260"/>
            <a:ext cx="7662343" cy="397763"/>
          </a:xfrm>
          <a:prstGeom prst="borderCallout2">
            <a:avLst>
              <a:gd name="adj1" fmla="val 13640"/>
              <a:gd name="adj2" fmla="val -1004"/>
              <a:gd name="adj3" fmla="val 13250"/>
              <a:gd name="adj4" fmla="val -6028"/>
              <a:gd name="adj5" fmla="val -26625"/>
              <a:gd name="adj6" fmla="val -74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虐待防止法の目的と定義</a:t>
            </a:r>
            <a:endParaRPr lang="ja-JP" altLang="en-US"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704576" y="1449468"/>
            <a:ext cx="8876695" cy="461665"/>
          </a:xfrm>
          <a:prstGeom prst="rect">
            <a:avLst/>
          </a:prstGeom>
          <a:noFill/>
        </p:spPr>
        <p:txBody>
          <a:bodyPr wrap="square" rtlCol="0">
            <a:spAutoFit/>
          </a:bodyPr>
          <a:lstStyle/>
          <a:p>
            <a:r>
              <a:rPr lang="ja-JP" altLang="en-US" sz="2400" dirty="0" smtClean="0">
                <a:solidFill>
                  <a:prstClr val="black"/>
                </a:solidFill>
              </a:rPr>
              <a:t>２）通報義務</a:t>
            </a:r>
            <a:endParaRPr lang="ja-JP" altLang="en-US" sz="2400" dirty="0">
              <a:solidFill>
                <a:prstClr val="black"/>
              </a:solidFill>
            </a:endParaRPr>
          </a:p>
        </p:txBody>
      </p:sp>
      <p:sp>
        <p:nvSpPr>
          <p:cNvPr id="21" name="テキスト ボックス 20"/>
          <p:cNvSpPr txBox="1"/>
          <p:nvPr/>
        </p:nvSpPr>
        <p:spPr>
          <a:xfrm>
            <a:off x="704575" y="3501323"/>
            <a:ext cx="8876695" cy="461665"/>
          </a:xfrm>
          <a:prstGeom prst="rect">
            <a:avLst/>
          </a:prstGeom>
          <a:noFill/>
        </p:spPr>
        <p:txBody>
          <a:bodyPr wrap="square" rtlCol="0">
            <a:spAutoFit/>
          </a:bodyPr>
          <a:lstStyle/>
          <a:p>
            <a:r>
              <a:rPr lang="ja-JP" altLang="en-US" sz="2400" dirty="0" smtClean="0">
                <a:solidFill>
                  <a:prstClr val="black"/>
                </a:solidFill>
              </a:rPr>
              <a:t>４）障害者虐待防止の徹底</a:t>
            </a:r>
            <a:endParaRPr lang="ja-JP" altLang="en-US" sz="2400" dirty="0">
              <a:solidFill>
                <a:prstClr val="black"/>
              </a:solidFill>
            </a:endParaRPr>
          </a:p>
        </p:txBody>
      </p:sp>
      <p:sp>
        <p:nvSpPr>
          <p:cNvPr id="22" name="線吹き出し 2 (枠付き) 21"/>
          <p:cNvSpPr/>
          <p:nvPr/>
        </p:nvSpPr>
        <p:spPr>
          <a:xfrm>
            <a:off x="1918916" y="5109970"/>
            <a:ext cx="7662343" cy="444985"/>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虐待防止委員会の整備や虐待防止マネージャーの配置。そして、それを活用。</a:t>
            </a:r>
            <a:endParaRPr lang="ja-JP" altLang="en-US"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32</a:t>
            </a:fld>
            <a:endParaRPr lang="en-US" altLang="ja-JP" dirty="0"/>
          </a:p>
        </p:txBody>
      </p:sp>
      <p:sp>
        <p:nvSpPr>
          <p:cNvPr id="11" name="テキスト ボックス 10"/>
          <p:cNvSpPr txBox="1"/>
          <p:nvPr/>
        </p:nvSpPr>
        <p:spPr>
          <a:xfrm>
            <a:off x="704575" y="4598478"/>
            <a:ext cx="8876695" cy="461665"/>
          </a:xfrm>
          <a:prstGeom prst="rect">
            <a:avLst/>
          </a:prstGeom>
          <a:noFill/>
        </p:spPr>
        <p:txBody>
          <a:bodyPr wrap="square" rtlCol="0">
            <a:spAutoFit/>
          </a:bodyPr>
          <a:lstStyle/>
          <a:p>
            <a:r>
              <a:rPr lang="ja-JP" altLang="en-US" sz="2400" dirty="0" smtClean="0">
                <a:solidFill>
                  <a:prstClr val="black"/>
                </a:solidFill>
              </a:rPr>
              <a:t>５）虐待防止委員会・虐待防止マネージャー</a:t>
            </a:r>
            <a:endParaRPr lang="ja-JP" altLang="en-US" sz="2400" dirty="0">
              <a:solidFill>
                <a:prstClr val="black"/>
              </a:solidFill>
            </a:endParaRPr>
          </a:p>
        </p:txBody>
      </p:sp>
      <p:sp>
        <p:nvSpPr>
          <p:cNvPr id="12" name="線吹き出し 2 (枠付き) 11"/>
          <p:cNvSpPr/>
          <p:nvPr/>
        </p:nvSpPr>
        <p:spPr>
          <a:xfrm>
            <a:off x="1918916" y="1923740"/>
            <a:ext cx="7662343" cy="596486"/>
          </a:xfrm>
          <a:prstGeom prst="borderCallout2">
            <a:avLst>
              <a:gd name="adj1" fmla="val 13640"/>
              <a:gd name="adj2" fmla="val -1004"/>
              <a:gd name="adj3" fmla="val 13250"/>
              <a:gd name="adj4" fmla="val -6028"/>
              <a:gd name="adj5" fmla="val -13632"/>
              <a:gd name="adj6" fmla="val -783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施設・事業所で虐待の疑いが起こったら、相談を受けた人も含めて、必ず通報しなければなりません。</a:t>
            </a:r>
            <a:endParaRPr lang="ja-JP" altLang="en-US" dirty="0">
              <a:solidFill>
                <a:srgbClr val="000000"/>
              </a:solidFill>
              <a:latin typeface="Arial" pitchFamily="34" charset="0"/>
              <a:ea typeface="ＭＳ Ｐゴシック" pitchFamily="50" charset="-128"/>
            </a:endParaRPr>
          </a:p>
        </p:txBody>
      </p:sp>
      <p:sp>
        <p:nvSpPr>
          <p:cNvPr id="14" name="線吹き出し 2 (枠付き) 13"/>
          <p:cNvSpPr/>
          <p:nvPr/>
        </p:nvSpPr>
        <p:spPr>
          <a:xfrm>
            <a:off x="1918916" y="4026129"/>
            <a:ext cx="7662343" cy="551560"/>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管理者の虐待防止研修受講の徹底・虐待防止の組織的取り組み・施設・事業所の手引き（厚生労働省マニュアル）を参考に</a:t>
            </a:r>
            <a:endParaRPr lang="ja-JP" altLang="en-US" dirty="0">
              <a:solidFill>
                <a:srgbClr val="000000"/>
              </a:solidFill>
              <a:latin typeface="Arial" pitchFamily="34" charset="0"/>
              <a:ea typeface="ＭＳ Ｐゴシック" pitchFamily="50" charset="-128"/>
            </a:endParaRPr>
          </a:p>
        </p:txBody>
      </p:sp>
      <p:sp>
        <p:nvSpPr>
          <p:cNvPr id="16" name="線吹き出し 2 (枠付き) 15"/>
          <p:cNvSpPr/>
          <p:nvPr/>
        </p:nvSpPr>
        <p:spPr>
          <a:xfrm>
            <a:off x="1918916" y="6045424"/>
            <a:ext cx="7662343" cy="390951"/>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smtClean="0">
                <a:solidFill>
                  <a:srgbClr val="000000"/>
                </a:solidFill>
                <a:latin typeface="Arial" pitchFamily="34" charset="0"/>
                <a:ea typeface="ＭＳ Ｐゴシック" pitchFamily="50" charset="-128"/>
              </a:rPr>
              <a:t>身体拘束をしない支援の検討が、支援の質の向上に繋がる。</a:t>
            </a:r>
            <a:endParaRPr lang="ja-JP" altLang="en-US" dirty="0">
              <a:solidFill>
                <a:srgbClr val="000000"/>
              </a:solidFill>
              <a:latin typeface="Arial" pitchFamily="34" charset="0"/>
              <a:ea typeface="ＭＳ Ｐゴシック" pitchFamily="50" charset="-128"/>
            </a:endParaRPr>
          </a:p>
        </p:txBody>
      </p:sp>
      <p:sp>
        <p:nvSpPr>
          <p:cNvPr id="17" name="テキスト ボックス 16"/>
          <p:cNvSpPr txBox="1"/>
          <p:nvPr/>
        </p:nvSpPr>
        <p:spPr>
          <a:xfrm>
            <a:off x="704575" y="5545372"/>
            <a:ext cx="8876695" cy="461665"/>
          </a:xfrm>
          <a:prstGeom prst="rect">
            <a:avLst/>
          </a:prstGeom>
          <a:noFill/>
        </p:spPr>
        <p:txBody>
          <a:bodyPr wrap="square" rtlCol="0">
            <a:spAutoFit/>
          </a:bodyPr>
          <a:lstStyle/>
          <a:p>
            <a:r>
              <a:rPr lang="ja-JP" altLang="en-US" sz="2400" dirty="0" smtClean="0">
                <a:solidFill>
                  <a:prstClr val="black"/>
                </a:solidFill>
              </a:rPr>
              <a:t>６）身体拘束することは身体的虐待</a:t>
            </a:r>
            <a:endParaRPr lang="ja-JP" altLang="en-US" sz="2400" dirty="0">
              <a:solidFill>
                <a:prstClr val="black"/>
              </a:solidFill>
            </a:endParaRPr>
          </a:p>
        </p:txBody>
      </p:sp>
      <p:sp>
        <p:nvSpPr>
          <p:cNvPr id="18" name="テキスト ボックス 17"/>
          <p:cNvSpPr txBox="1"/>
          <p:nvPr/>
        </p:nvSpPr>
        <p:spPr>
          <a:xfrm>
            <a:off x="704564" y="2587207"/>
            <a:ext cx="8876695" cy="461665"/>
          </a:xfrm>
          <a:prstGeom prst="rect">
            <a:avLst/>
          </a:prstGeom>
          <a:noFill/>
        </p:spPr>
        <p:txBody>
          <a:bodyPr wrap="square" rtlCol="0">
            <a:spAutoFit/>
          </a:bodyPr>
          <a:lstStyle/>
          <a:p>
            <a:r>
              <a:rPr lang="ja-JP" altLang="en-US" sz="2400" dirty="0" smtClean="0">
                <a:solidFill>
                  <a:prstClr val="black"/>
                </a:solidFill>
              </a:rPr>
              <a:t>３）深刻な虐待事件</a:t>
            </a:r>
            <a:endParaRPr lang="ja-JP" altLang="en-US" sz="2400" dirty="0">
              <a:solidFill>
                <a:prstClr val="black"/>
              </a:solidFill>
            </a:endParaRPr>
          </a:p>
        </p:txBody>
      </p:sp>
      <p:sp>
        <p:nvSpPr>
          <p:cNvPr id="20" name="線吹き出し 2 (枠付き) 19"/>
          <p:cNvSpPr/>
          <p:nvPr/>
        </p:nvSpPr>
        <p:spPr>
          <a:xfrm>
            <a:off x="1918905" y="3127511"/>
            <a:ext cx="7662343" cy="372261"/>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dirty="0">
                <a:solidFill>
                  <a:srgbClr val="000000"/>
                </a:solidFill>
                <a:latin typeface="Arial" pitchFamily="34" charset="0"/>
                <a:ea typeface="ＭＳ Ｐゴシック" pitchFamily="50" charset="-128"/>
              </a:rPr>
              <a:t>２つ</a:t>
            </a:r>
            <a:r>
              <a:rPr lang="ja-JP" altLang="en-US" dirty="0" smtClean="0">
                <a:solidFill>
                  <a:srgbClr val="000000"/>
                </a:solidFill>
                <a:latin typeface="Arial" pitchFamily="34" charset="0"/>
                <a:ea typeface="ＭＳ Ｐゴシック" pitchFamily="50" charset="-128"/>
              </a:rPr>
              <a:t>の事例　深刻な虐待には共通する事柄</a:t>
            </a:r>
            <a:endParaRPr lang="ja-JP" altLang="en-US"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3581096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1" grpId="0"/>
      <p:bldP spid="22" grpId="0" animBg="1"/>
      <p:bldP spid="11" grpId="0"/>
      <p:bldP spid="12" grpId="0" animBg="1"/>
      <p:bldP spid="14" grpId="0" animBg="1"/>
      <p:bldP spid="16" grpId="0" animBg="1"/>
      <p:bldP spid="17" grpId="0"/>
      <p:bldP spid="18" grpId="0"/>
      <p:bldP spid="2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09966" y="1849001"/>
            <a:ext cx="9360975" cy="2585323"/>
          </a:xfrm>
          <a:prstGeom prst="rect">
            <a:avLst/>
          </a:prstGeom>
          <a:noFill/>
          <a:ln w="76200">
            <a:solidFill>
              <a:srgbClr val="FF0000"/>
            </a:solidFill>
          </a:ln>
        </p:spPr>
        <p:txBody>
          <a:bodyPr wrap="square" rtlCol="0">
            <a:spAutoFit/>
          </a:bodyPr>
          <a:lstStyle/>
          <a:p>
            <a:r>
              <a:rPr lang="ja-JP" altLang="en-US" sz="5400" dirty="0"/>
              <a:t>障害者虐待防止の一番の道は、</a:t>
            </a:r>
            <a:endParaRPr lang="en-US" altLang="ja-JP" sz="5400" dirty="0"/>
          </a:p>
          <a:p>
            <a:r>
              <a:rPr lang="ja-JP" altLang="en-US" sz="5400" dirty="0"/>
              <a:t>誠実な施設・事業所の運営と</a:t>
            </a:r>
            <a:endParaRPr lang="en-US" altLang="ja-JP" sz="5400" dirty="0"/>
          </a:p>
          <a:p>
            <a:r>
              <a:rPr lang="ja-JP" altLang="en-US" sz="5400" dirty="0"/>
              <a:t>支援の質の向上です。</a:t>
            </a:r>
          </a:p>
        </p:txBody>
      </p:sp>
      <p:sp>
        <p:nvSpPr>
          <p:cNvPr id="2" name="スライド番号プレースホルダー 1"/>
          <p:cNvSpPr>
            <a:spLocks noGrp="1"/>
          </p:cNvSpPr>
          <p:nvPr>
            <p:ph type="sldNum" sz="quarter" idx="12"/>
          </p:nvPr>
        </p:nvSpPr>
        <p:spPr/>
        <p:txBody>
          <a:bodyPr/>
          <a:lstStyle/>
          <a:p>
            <a:pPr>
              <a:defRPr/>
            </a:pPr>
            <a:fld id="{B2F76CE4-BFF5-4B93-892F-4E82DBAC2FDB}" type="slidenum">
              <a:rPr lang="en-US" altLang="ja-JP" smtClean="0"/>
              <a:pPr>
                <a:defRPr/>
              </a:pPr>
              <a:t>33</a:t>
            </a:fld>
            <a:endParaRPr lang="en-US" altLang="ja-JP"/>
          </a:p>
        </p:txBody>
      </p:sp>
    </p:spTree>
    <p:extLst>
      <p:ext uri="{BB962C8B-B14F-4D97-AF65-F5344CB8AC3E}">
        <p14:creationId xmlns:p14="http://schemas.microsoft.com/office/powerpoint/2010/main" val="53506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2000" fill="hold"/>
                                        <p:tgtEl>
                                          <p:spTgt spid="4"/>
                                        </p:tgtEl>
                                        <p:attrNameLst>
                                          <p:attrName>fillcolor</p:attrName>
                                        </p:attrNameLst>
                                      </p:cBhvr>
                                      <p:to>
                                        <a:srgbClr val="FFFF00"/>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632520" y="280393"/>
            <a:ext cx="8640960" cy="523220"/>
          </a:xfrm>
          <a:prstGeom prst="rect">
            <a:avLst/>
          </a:prstGeom>
          <a:noFill/>
        </p:spPr>
        <p:txBody>
          <a:bodyPr wrap="square" rtlCol="0">
            <a:spAutoFit/>
          </a:bodyPr>
          <a:lstStyle/>
          <a:p>
            <a:r>
              <a:rPr lang="ja-JP" altLang="en-US" sz="2800" dirty="0" smtClean="0">
                <a:solidFill>
                  <a:srgbClr val="FF0000"/>
                </a:solidFill>
              </a:rPr>
              <a:t>●研修ツール（冊子）の使用方法</a:t>
            </a:r>
            <a:endParaRPr lang="en-US" altLang="ja-JP" sz="2800" dirty="0">
              <a:solidFill>
                <a:srgbClr val="FF0000"/>
              </a:solidFill>
            </a:endParaRPr>
          </a:p>
        </p:txBody>
      </p:sp>
      <p:sp>
        <p:nvSpPr>
          <p:cNvPr id="13" name="テキスト ボックス 12"/>
          <p:cNvSpPr txBox="1"/>
          <p:nvPr/>
        </p:nvSpPr>
        <p:spPr>
          <a:xfrm>
            <a:off x="704563" y="758497"/>
            <a:ext cx="8876726" cy="523220"/>
          </a:xfrm>
          <a:prstGeom prst="rect">
            <a:avLst/>
          </a:prstGeom>
          <a:noFill/>
        </p:spPr>
        <p:txBody>
          <a:bodyPr wrap="square" rtlCol="0">
            <a:spAutoFit/>
          </a:bodyPr>
          <a:lstStyle/>
          <a:p>
            <a:r>
              <a:rPr lang="ja-JP" altLang="en-US" sz="2800" dirty="0" smtClean="0">
                <a:solidFill>
                  <a:prstClr val="black"/>
                </a:solidFill>
              </a:rPr>
              <a:t>１）</a:t>
            </a:r>
            <a:r>
              <a:rPr lang="en-US" altLang="ja-JP" sz="2800" dirty="0" smtClean="0">
                <a:solidFill>
                  <a:prstClr val="black"/>
                </a:solidFill>
              </a:rPr>
              <a:t>15</a:t>
            </a:r>
            <a:r>
              <a:rPr lang="ja-JP" altLang="en-US" sz="2800" dirty="0" smtClean="0">
                <a:solidFill>
                  <a:prstClr val="black"/>
                </a:solidFill>
              </a:rPr>
              <a:t>分～</a:t>
            </a:r>
            <a:r>
              <a:rPr lang="en-US" altLang="ja-JP" sz="2800" dirty="0" smtClean="0">
                <a:solidFill>
                  <a:prstClr val="black"/>
                </a:solidFill>
              </a:rPr>
              <a:t>20</a:t>
            </a:r>
            <a:r>
              <a:rPr lang="ja-JP" altLang="en-US" sz="2800" dirty="0" smtClean="0">
                <a:solidFill>
                  <a:prstClr val="black"/>
                </a:solidFill>
              </a:rPr>
              <a:t>分程度で伝える。</a:t>
            </a:r>
            <a:endParaRPr lang="ja-JP" altLang="en-US" sz="2800" dirty="0">
              <a:solidFill>
                <a:prstClr val="black"/>
              </a:solidFill>
            </a:endParaRPr>
          </a:p>
        </p:txBody>
      </p:sp>
      <p:sp>
        <p:nvSpPr>
          <p:cNvPr id="15" name="線吹き出し 2 (枠付き) 14"/>
          <p:cNvSpPr/>
          <p:nvPr/>
        </p:nvSpPr>
        <p:spPr>
          <a:xfrm>
            <a:off x="1918916" y="1384713"/>
            <a:ext cx="7352915" cy="489157"/>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短時間に集中的に。伝えられないときは複数回にわけて。</a:t>
            </a:r>
            <a:endParaRPr lang="ja-JP" altLang="en-US" sz="2000" dirty="0">
              <a:solidFill>
                <a:srgbClr val="000000"/>
              </a:solidFill>
              <a:latin typeface="Arial" pitchFamily="34" charset="0"/>
              <a:ea typeface="ＭＳ Ｐゴシック" pitchFamily="50" charset="-128"/>
            </a:endParaRPr>
          </a:p>
        </p:txBody>
      </p:sp>
      <p:sp>
        <p:nvSpPr>
          <p:cNvPr id="19" name="テキスト ボックス 18"/>
          <p:cNvSpPr txBox="1"/>
          <p:nvPr/>
        </p:nvSpPr>
        <p:spPr>
          <a:xfrm>
            <a:off x="704576" y="2055407"/>
            <a:ext cx="8876695" cy="523220"/>
          </a:xfrm>
          <a:prstGeom prst="rect">
            <a:avLst/>
          </a:prstGeom>
          <a:noFill/>
        </p:spPr>
        <p:txBody>
          <a:bodyPr wrap="square" rtlCol="0">
            <a:spAutoFit/>
          </a:bodyPr>
          <a:lstStyle/>
          <a:p>
            <a:r>
              <a:rPr lang="ja-JP" altLang="en-US" sz="2800" dirty="0" smtClean="0">
                <a:solidFill>
                  <a:prstClr val="black"/>
                </a:solidFill>
              </a:rPr>
              <a:t>２）全ての職員に伝える。</a:t>
            </a:r>
            <a:endParaRPr lang="ja-JP" altLang="en-US" sz="2800" dirty="0">
              <a:solidFill>
                <a:prstClr val="black"/>
              </a:solidFill>
            </a:endParaRPr>
          </a:p>
        </p:txBody>
      </p:sp>
      <p:sp>
        <p:nvSpPr>
          <p:cNvPr id="21" name="テキスト ボックス 20"/>
          <p:cNvSpPr txBox="1"/>
          <p:nvPr/>
        </p:nvSpPr>
        <p:spPr>
          <a:xfrm>
            <a:off x="704575" y="3766303"/>
            <a:ext cx="8876695" cy="523220"/>
          </a:xfrm>
          <a:prstGeom prst="rect">
            <a:avLst/>
          </a:prstGeom>
          <a:noFill/>
        </p:spPr>
        <p:txBody>
          <a:bodyPr wrap="square" rtlCol="0">
            <a:spAutoFit/>
          </a:bodyPr>
          <a:lstStyle/>
          <a:p>
            <a:r>
              <a:rPr lang="ja-JP" altLang="en-US" sz="2800" dirty="0" smtClean="0">
                <a:solidFill>
                  <a:prstClr val="black"/>
                </a:solidFill>
              </a:rPr>
              <a:t>３）繰り返し伝える。</a:t>
            </a:r>
            <a:endParaRPr lang="ja-JP" altLang="en-US" sz="2800" dirty="0">
              <a:solidFill>
                <a:prstClr val="black"/>
              </a:solidFill>
            </a:endParaRPr>
          </a:p>
        </p:txBody>
      </p:sp>
      <p:sp>
        <p:nvSpPr>
          <p:cNvPr id="22" name="線吹き出し 2 (枠付き) 21"/>
          <p:cNvSpPr/>
          <p:nvPr/>
        </p:nvSpPr>
        <p:spPr>
          <a:xfrm>
            <a:off x="1953509" y="5720376"/>
            <a:ext cx="7318322" cy="556429"/>
          </a:xfrm>
          <a:prstGeom prst="borderCallout2">
            <a:avLst>
              <a:gd name="adj1" fmla="val 13640"/>
              <a:gd name="adj2" fmla="val -1004"/>
              <a:gd name="adj3" fmla="val 13250"/>
              <a:gd name="adj4" fmla="val -5924"/>
              <a:gd name="adj5" fmla="val -38600"/>
              <a:gd name="adj6" fmla="val -8237"/>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巻末の確認テストを活用する。アンケートを実施する。</a:t>
            </a:r>
            <a:endParaRPr lang="ja-JP" altLang="en-US" sz="2000" dirty="0">
              <a:solidFill>
                <a:srgbClr val="000000"/>
              </a:solidFill>
              <a:latin typeface="Arial" pitchFamily="34" charset="0"/>
              <a:ea typeface="ＭＳ Ｐゴシック" pitchFamily="50" charset="-128"/>
            </a:endParaRPr>
          </a:p>
        </p:txBody>
      </p:sp>
      <p:sp>
        <p:nvSpPr>
          <p:cNvPr id="3" name="スライド番号プレースホルダー 2"/>
          <p:cNvSpPr>
            <a:spLocks noGrp="1"/>
          </p:cNvSpPr>
          <p:nvPr>
            <p:ph type="sldNum" sz="quarter" idx="12"/>
          </p:nvPr>
        </p:nvSpPr>
        <p:spPr>
          <a:xfrm>
            <a:off x="7110057" y="6458342"/>
            <a:ext cx="2311400" cy="292124"/>
          </a:xfrm>
        </p:spPr>
        <p:txBody>
          <a:bodyPr/>
          <a:lstStyle/>
          <a:p>
            <a:pPr>
              <a:defRPr/>
            </a:pPr>
            <a:fld id="{B2F76CE4-BFF5-4B93-892F-4E82DBAC2FDB}" type="slidenum">
              <a:rPr lang="en-US" altLang="ja-JP" smtClean="0"/>
              <a:pPr>
                <a:defRPr/>
              </a:pPr>
              <a:t>34</a:t>
            </a:fld>
            <a:endParaRPr lang="en-US" altLang="ja-JP" dirty="0"/>
          </a:p>
        </p:txBody>
      </p:sp>
      <p:sp>
        <p:nvSpPr>
          <p:cNvPr id="11" name="テキスト ボックス 10"/>
          <p:cNvSpPr txBox="1"/>
          <p:nvPr/>
        </p:nvSpPr>
        <p:spPr>
          <a:xfrm>
            <a:off x="704575" y="5028448"/>
            <a:ext cx="8876695" cy="523220"/>
          </a:xfrm>
          <a:prstGeom prst="rect">
            <a:avLst/>
          </a:prstGeom>
          <a:noFill/>
        </p:spPr>
        <p:txBody>
          <a:bodyPr wrap="square" rtlCol="0">
            <a:spAutoFit/>
          </a:bodyPr>
          <a:lstStyle/>
          <a:p>
            <a:r>
              <a:rPr lang="ja-JP" altLang="en-US" sz="2800" dirty="0" smtClean="0">
                <a:solidFill>
                  <a:prstClr val="black"/>
                </a:solidFill>
              </a:rPr>
              <a:t>４）習得状況を確認する。</a:t>
            </a:r>
            <a:endParaRPr lang="ja-JP" altLang="en-US" sz="2800" dirty="0">
              <a:solidFill>
                <a:prstClr val="black"/>
              </a:solidFill>
            </a:endParaRPr>
          </a:p>
        </p:txBody>
      </p:sp>
      <p:sp>
        <p:nvSpPr>
          <p:cNvPr id="12" name="線吹き出し 2 (枠付き) 11"/>
          <p:cNvSpPr/>
          <p:nvPr/>
        </p:nvSpPr>
        <p:spPr>
          <a:xfrm>
            <a:off x="1918916" y="2662745"/>
            <a:ext cx="7352915" cy="1014573"/>
          </a:xfrm>
          <a:prstGeom prst="borderCallout2">
            <a:avLst>
              <a:gd name="adj1" fmla="val 13640"/>
              <a:gd name="adj2" fmla="val -1004"/>
              <a:gd name="adj3" fmla="val 13250"/>
              <a:gd name="adj4" fmla="val -6028"/>
              <a:gd name="adj5" fmla="val -9977"/>
              <a:gd name="adj6" fmla="val -8462"/>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a:solidFill>
                  <a:srgbClr val="000000"/>
                </a:solidFill>
              </a:rPr>
              <a:t>正規職員、パート職員を問わず。また、支援員、看護師、事務員、栄養士などの職種を問わず全ての</a:t>
            </a:r>
            <a:r>
              <a:rPr lang="ja-JP" altLang="en-US" sz="2000" dirty="0" smtClean="0">
                <a:solidFill>
                  <a:srgbClr val="000000"/>
                </a:solidFill>
              </a:rPr>
              <a:t>職員。ボランティア、実習生にも伝える。</a:t>
            </a:r>
            <a:endParaRPr lang="ja-JP" altLang="en-US" sz="2000" dirty="0">
              <a:solidFill>
                <a:srgbClr val="000000"/>
              </a:solidFill>
              <a:latin typeface="Arial" pitchFamily="34" charset="0"/>
              <a:ea typeface="ＭＳ Ｐゴシック" pitchFamily="50" charset="-128"/>
            </a:endParaRPr>
          </a:p>
        </p:txBody>
      </p:sp>
      <p:sp>
        <p:nvSpPr>
          <p:cNvPr id="14" name="線吹き出し 2 (枠付き) 13"/>
          <p:cNvSpPr/>
          <p:nvPr/>
        </p:nvSpPr>
        <p:spPr>
          <a:xfrm>
            <a:off x="1959734" y="4420402"/>
            <a:ext cx="7313746" cy="497496"/>
          </a:xfrm>
          <a:prstGeom prst="borderCallout2">
            <a:avLst>
              <a:gd name="adj1" fmla="val 13640"/>
              <a:gd name="adj2" fmla="val -1004"/>
              <a:gd name="adj3" fmla="val 13250"/>
              <a:gd name="adj4" fmla="val -6028"/>
              <a:gd name="adj5" fmla="val -34418"/>
              <a:gd name="adj6" fmla="val -80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定期的に。同じ話になってもよいので、繰り返し伝える。</a:t>
            </a:r>
            <a:endParaRPr lang="ja-JP" altLang="en-US" sz="20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175796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9" grpId="0"/>
      <p:bldP spid="21" grpId="0"/>
      <p:bldP spid="22" grpId="0" animBg="1"/>
      <p:bldP spid="11" grpId="0"/>
      <p:bldP spid="12"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972457" y="2132856"/>
            <a:ext cx="8229599" cy="662297"/>
          </a:xfrm>
          <a:prstGeom prst="rect">
            <a:avLst/>
          </a:prstGeom>
          <a:noFill/>
        </p:spPr>
        <p:txBody>
          <a:bodyPr wrap="square" rtlCol="0">
            <a:spAutoFit/>
          </a:bodyPr>
          <a:lstStyle/>
          <a:p>
            <a:pPr algn="ctr">
              <a:lnSpc>
                <a:spcPts val="5000"/>
              </a:lnSpc>
            </a:pPr>
            <a:r>
              <a:rPr lang="ja-JP" altLang="en-US" sz="3200" dirty="0" smtClean="0"/>
              <a:t>わかりやすい伝え方</a:t>
            </a:r>
            <a:endParaRPr lang="ja-JP" altLang="en-US" sz="3200" dirty="0"/>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35</a:t>
            </a:fld>
            <a:endParaRPr lang="en-US" altLang="ja-JP"/>
          </a:p>
        </p:txBody>
      </p:sp>
    </p:spTree>
    <p:extLst>
      <p:ext uri="{BB962C8B-B14F-4D97-AF65-F5344CB8AC3E}">
        <p14:creationId xmlns:p14="http://schemas.microsoft.com/office/powerpoint/2010/main" val="3932543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416496" y="332713"/>
            <a:ext cx="9340553" cy="5682954"/>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435349" y="339250"/>
            <a:ext cx="9073008" cy="4739759"/>
          </a:xfrm>
          <a:prstGeom prst="rect">
            <a:avLst/>
          </a:prstGeom>
        </p:spPr>
        <p:txBody>
          <a:bodyPr wrap="square">
            <a:spAutoFit/>
          </a:bodyPr>
          <a:lstStyle/>
          <a:p>
            <a:r>
              <a:rPr lang="ja-JP" altLang="en-US" sz="3200" dirty="0" smtClean="0">
                <a:solidFill>
                  <a:prstClr val="black"/>
                </a:solidFill>
              </a:rPr>
              <a:t>わかりやすい伝え方のポイント</a:t>
            </a:r>
            <a:endParaRPr lang="en-US" altLang="ja-JP" sz="3200" dirty="0" smtClean="0">
              <a:solidFill>
                <a:prstClr val="black"/>
              </a:solidFill>
            </a:endParaRPr>
          </a:p>
          <a:p>
            <a:endParaRPr lang="en-US" altLang="ja-JP" sz="600" dirty="0">
              <a:solidFill>
                <a:prstClr val="black"/>
              </a:solidFill>
            </a:endParaRPr>
          </a:p>
          <a:p>
            <a:r>
              <a:rPr lang="ja-JP" altLang="en-US" sz="2400" dirty="0">
                <a:solidFill>
                  <a:prstClr val="black"/>
                </a:solidFill>
              </a:rPr>
              <a:t>　ア </a:t>
            </a:r>
            <a:r>
              <a:rPr lang="ja-JP" altLang="en-US" sz="2400" dirty="0" smtClean="0">
                <a:solidFill>
                  <a:prstClr val="black"/>
                </a:solidFill>
              </a:rPr>
              <a:t>一緒に考えていくという姿勢</a:t>
            </a:r>
            <a:endParaRPr lang="ja-JP" altLang="en-US" sz="2400" dirty="0">
              <a:solidFill>
                <a:prstClr val="black"/>
              </a:solidFill>
            </a:endParaRPr>
          </a:p>
          <a:p>
            <a:r>
              <a:rPr lang="ja-JP" altLang="en-US" sz="2400" dirty="0">
                <a:solidFill>
                  <a:prstClr val="black"/>
                </a:solidFill>
              </a:rPr>
              <a:t>　　　</a:t>
            </a:r>
            <a:endParaRPr lang="en-US" altLang="ja-JP" sz="2400" dirty="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a:t>
            </a:r>
            <a:endParaRPr lang="en-US" altLang="ja-JP" sz="2400" dirty="0" smtClean="0">
              <a:solidFill>
                <a:prstClr val="black"/>
              </a:solidFill>
            </a:endParaRPr>
          </a:p>
          <a:p>
            <a:endParaRPr lang="en-US" altLang="ja-JP" sz="2400" dirty="0">
              <a:solidFill>
                <a:prstClr val="black"/>
              </a:solidFill>
            </a:endParaRPr>
          </a:p>
          <a:p>
            <a:r>
              <a:rPr lang="ja-JP" altLang="en-US" sz="2400" dirty="0" smtClean="0">
                <a:solidFill>
                  <a:prstClr val="black"/>
                </a:solidFill>
              </a:rPr>
              <a:t>　</a:t>
            </a:r>
            <a:endParaRPr lang="en-US" altLang="ja-JP" sz="2400" dirty="0" smtClean="0">
              <a:solidFill>
                <a:prstClr val="black"/>
              </a:solidFill>
            </a:endParaRPr>
          </a:p>
          <a:p>
            <a:endParaRPr lang="en-US" altLang="ja-JP" sz="2400" dirty="0">
              <a:solidFill>
                <a:prstClr val="black"/>
              </a:solidFill>
            </a:endParaRPr>
          </a:p>
          <a:p>
            <a:r>
              <a:rPr lang="ja-JP" altLang="en-US" sz="2400" dirty="0" smtClean="0">
                <a:solidFill>
                  <a:prstClr val="black"/>
                </a:solidFill>
              </a:rPr>
              <a:t>　イ 全体の構成を伝える</a:t>
            </a:r>
            <a:endParaRPr lang="ja-JP" altLang="en-US" sz="2400" dirty="0">
              <a:solidFill>
                <a:prstClr val="black"/>
              </a:solidFill>
            </a:endParaRPr>
          </a:p>
          <a:p>
            <a:r>
              <a:rPr lang="ja-JP" altLang="en-US" sz="2400" dirty="0">
                <a:solidFill>
                  <a:prstClr val="black"/>
                </a:solidFill>
              </a:rPr>
              <a:t>　　　</a:t>
            </a:r>
            <a:endParaRPr lang="en-US" altLang="ja-JP" sz="2400" dirty="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a:t>
            </a:r>
            <a:endParaRPr lang="en-US" altLang="ja-JP" sz="2400" dirty="0">
              <a:solidFill>
                <a:prstClr val="black"/>
              </a:solidFill>
            </a:endParaRPr>
          </a:p>
        </p:txBody>
      </p:sp>
      <p:sp>
        <p:nvSpPr>
          <p:cNvPr id="4" name="線吹き出し 2 (枠付き) 3"/>
          <p:cNvSpPr/>
          <p:nvPr/>
        </p:nvSpPr>
        <p:spPr>
          <a:xfrm>
            <a:off x="1650208" y="1580823"/>
            <a:ext cx="7760492" cy="1859801"/>
          </a:xfrm>
          <a:prstGeom prst="borderCallout2">
            <a:avLst>
              <a:gd name="adj1" fmla="val 13640"/>
              <a:gd name="adj2" fmla="val -1004"/>
              <a:gd name="adj3" fmla="val 13250"/>
              <a:gd name="adj4" fmla="val -5924"/>
              <a:gd name="adj5" fmla="val -15928"/>
              <a:gd name="adj6" fmla="val -9033"/>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・虐待防止研修と銘打って実施する研修ですが、受講する障害者福祉施設職員は自らの日頃の支援について否定されたかのような印象を持ちがちです。</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伝達研修時には、講師であるみなさんも日頃から利用者の様子に困惑しながら、支援方法に悩みつつも、しかし、よりよい支援をどう構築していくかについて一緒に考えていく仲間であることを強調しましょう。</a:t>
            </a:r>
            <a:endParaRPr lang="ja-JP" altLang="en-US" sz="2000" dirty="0">
              <a:solidFill>
                <a:srgbClr val="000000"/>
              </a:solidFill>
              <a:latin typeface="Arial" pitchFamily="34" charset="0"/>
              <a:ea typeface="ＭＳ Ｐゴシック" pitchFamily="50" charset="-128"/>
            </a:endParaRPr>
          </a:p>
        </p:txBody>
      </p:sp>
      <p:sp>
        <p:nvSpPr>
          <p:cNvPr id="6" name="線吹き出し 2 (枠付き) 5"/>
          <p:cNvSpPr/>
          <p:nvPr/>
        </p:nvSpPr>
        <p:spPr>
          <a:xfrm>
            <a:off x="1650209" y="4179920"/>
            <a:ext cx="7760492" cy="1616446"/>
          </a:xfrm>
          <a:prstGeom prst="borderCallout2">
            <a:avLst>
              <a:gd name="adj1" fmla="val 13640"/>
              <a:gd name="adj2" fmla="val -1004"/>
              <a:gd name="adj3" fmla="val 13250"/>
              <a:gd name="adj4" fmla="val -5924"/>
              <a:gd name="adj5" fmla="val -21312"/>
              <a:gd name="adj6" fmla="val -864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・限られた時間の中で、多くのことを伝え、そして、理解・納得してもらわなければなりません。</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冒頭では、</a:t>
            </a:r>
            <a:r>
              <a:rPr lang="ja-JP" altLang="en-US" sz="2000" dirty="0">
                <a:solidFill>
                  <a:srgbClr val="000000"/>
                </a:solidFill>
                <a:latin typeface="Arial" pitchFamily="34" charset="0"/>
                <a:ea typeface="ＭＳ Ｐゴシック" pitchFamily="50" charset="-128"/>
              </a:rPr>
              <a:t>研修の</a:t>
            </a:r>
            <a:r>
              <a:rPr lang="ja-JP" altLang="en-US" sz="2000" dirty="0" smtClean="0">
                <a:solidFill>
                  <a:srgbClr val="000000"/>
                </a:solidFill>
                <a:latin typeface="Arial" pitchFamily="34" charset="0"/>
                <a:ea typeface="ＭＳ Ｐゴシック" pitchFamily="50" charset="-128"/>
              </a:rPr>
              <a:t>目的とポイントを伝えましょう。また、あわせて時間配分と休憩時間も伝えましょう。安心して受講してもらえます。</a:t>
            </a:r>
            <a:endParaRPr lang="en-US" altLang="ja-JP" sz="2000" dirty="0" smtClean="0">
              <a:solidFill>
                <a:srgbClr val="000000"/>
              </a:solidFill>
              <a:latin typeface="Arial" pitchFamily="34" charset="0"/>
              <a:ea typeface="ＭＳ Ｐゴシック" pitchFamily="50" charset="-128"/>
            </a:endParaRPr>
          </a:p>
          <a:p>
            <a:pPr lvl="0"/>
            <a:r>
              <a:rPr lang="en-US" altLang="ja-JP" sz="2000" dirty="0" smtClean="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このパワポ資料の冒頭を参考にしてください。</a:t>
            </a:r>
            <a:endParaRPr lang="ja-JP" altLang="en-US" sz="20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5402055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301575" y="204302"/>
            <a:ext cx="9340553" cy="6040923"/>
          </a:xfrm>
          <a:prstGeom prst="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435348" y="203358"/>
            <a:ext cx="9073008" cy="3416320"/>
          </a:xfrm>
          <a:prstGeom prst="rect">
            <a:avLst/>
          </a:prstGeom>
        </p:spPr>
        <p:txBody>
          <a:bodyPr wrap="square">
            <a:spAutoFit/>
          </a:bodyPr>
          <a:lstStyle/>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ウ 具体的な事例を取りまぜて説明　</a:t>
            </a:r>
            <a:r>
              <a:rPr lang="ja-JP" altLang="en-US" sz="2400" dirty="0">
                <a:solidFill>
                  <a:prstClr val="black"/>
                </a:solidFill>
              </a:rPr>
              <a:t>　　　</a:t>
            </a:r>
            <a:endParaRPr lang="en-US" altLang="ja-JP" sz="2400" dirty="0">
              <a:solidFill>
                <a:prstClr val="black"/>
              </a:solidFill>
            </a:endParaRPr>
          </a:p>
          <a:p>
            <a:endParaRPr lang="en-US" altLang="ja-JP" sz="2400" dirty="0" smtClean="0">
              <a:solidFill>
                <a:prstClr val="black"/>
              </a:solidFill>
            </a:endParaRPr>
          </a:p>
          <a:p>
            <a:r>
              <a:rPr lang="ja-JP" altLang="en-US" sz="2400" dirty="0">
                <a:solidFill>
                  <a:prstClr val="black"/>
                </a:solidFill>
              </a:rPr>
              <a:t>　</a:t>
            </a:r>
            <a:endParaRPr lang="en-US" altLang="ja-JP" sz="2400" dirty="0" smtClean="0">
              <a:solidFill>
                <a:prstClr val="black"/>
              </a:solidFill>
            </a:endParaRPr>
          </a:p>
          <a:p>
            <a:r>
              <a:rPr lang="ja-JP" altLang="en-US" sz="2400" dirty="0" smtClean="0">
                <a:solidFill>
                  <a:prstClr val="black"/>
                </a:solidFill>
              </a:rPr>
              <a:t>　</a:t>
            </a:r>
            <a:endParaRPr lang="en-US" altLang="ja-JP" sz="2400" dirty="0" smtClean="0">
              <a:solidFill>
                <a:prstClr val="black"/>
              </a:solidFill>
            </a:endParaRPr>
          </a:p>
          <a:p>
            <a:endParaRPr lang="en-US" altLang="ja-JP" sz="2400" dirty="0">
              <a:solidFill>
                <a:prstClr val="black"/>
              </a:solidFill>
            </a:endParaRPr>
          </a:p>
          <a:p>
            <a:endParaRPr lang="en-US" altLang="ja-JP" sz="2400" dirty="0" smtClean="0">
              <a:solidFill>
                <a:prstClr val="black"/>
              </a:solidFill>
            </a:endParaRPr>
          </a:p>
          <a:p>
            <a:endParaRPr lang="en-US" altLang="ja-JP" sz="2400" dirty="0" smtClean="0">
              <a:solidFill>
                <a:prstClr val="black"/>
              </a:solidFill>
            </a:endParaRPr>
          </a:p>
          <a:p>
            <a:r>
              <a:rPr lang="ja-JP" altLang="en-US" sz="2400" dirty="0" smtClean="0">
                <a:solidFill>
                  <a:prstClr val="black"/>
                </a:solidFill>
              </a:rPr>
              <a:t>エ 感想や意見を発する機会を作る</a:t>
            </a:r>
            <a:endParaRPr lang="en-US" altLang="ja-JP" sz="2400" dirty="0">
              <a:solidFill>
                <a:prstClr val="black"/>
              </a:solidFill>
            </a:endParaRPr>
          </a:p>
        </p:txBody>
      </p:sp>
      <p:sp>
        <p:nvSpPr>
          <p:cNvPr id="7" name="線吹き出し 2 (枠付き) 6"/>
          <p:cNvSpPr/>
          <p:nvPr/>
        </p:nvSpPr>
        <p:spPr>
          <a:xfrm>
            <a:off x="1510725" y="1294798"/>
            <a:ext cx="7760492" cy="1655981"/>
          </a:xfrm>
          <a:prstGeom prst="borderCallout2">
            <a:avLst>
              <a:gd name="adj1" fmla="val 13640"/>
              <a:gd name="adj2" fmla="val -1004"/>
              <a:gd name="adj3" fmla="val 13250"/>
              <a:gd name="adj4" fmla="val -5924"/>
              <a:gd name="adj5" fmla="val -13186"/>
              <a:gd name="adj6" fmla="val -875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・話の内容にリアリティを持たせるために、具体的事例を取りまぜて話しましょう。</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その事例は自らが関わっていたり、又は詳しくその内容（当事者の状況や環境など）について把握できているものを、個人が特定できないように手を加えて示すようにしましょう。</a:t>
            </a:r>
            <a:endParaRPr lang="ja-JP" altLang="en-US" sz="2000" dirty="0">
              <a:solidFill>
                <a:srgbClr val="000000"/>
              </a:solidFill>
              <a:latin typeface="Arial" pitchFamily="34" charset="0"/>
              <a:ea typeface="ＭＳ Ｐゴシック" pitchFamily="50" charset="-128"/>
            </a:endParaRPr>
          </a:p>
        </p:txBody>
      </p:sp>
      <p:sp>
        <p:nvSpPr>
          <p:cNvPr id="8" name="線吹き出し 2 (枠付き) 7"/>
          <p:cNvSpPr/>
          <p:nvPr/>
        </p:nvSpPr>
        <p:spPr>
          <a:xfrm>
            <a:off x="1510725" y="3729506"/>
            <a:ext cx="7760492" cy="2239688"/>
          </a:xfrm>
          <a:prstGeom prst="borderCallout2">
            <a:avLst>
              <a:gd name="adj1" fmla="val 13640"/>
              <a:gd name="adj2" fmla="val -1004"/>
              <a:gd name="adj3" fmla="val 13250"/>
              <a:gd name="adj4" fmla="val -5924"/>
              <a:gd name="adj5" fmla="val -7193"/>
              <a:gd name="adj6" fmla="val -8634"/>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smtClean="0">
                <a:solidFill>
                  <a:srgbClr val="000000"/>
                </a:solidFill>
                <a:latin typeface="Arial" pitchFamily="34" charset="0"/>
                <a:ea typeface="ＭＳ Ｐゴシック" pitchFamily="50" charset="-128"/>
              </a:rPr>
              <a:t>・感想</a:t>
            </a:r>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意見、質問などを聞く時間を設けるようにしましょう。</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研修</a:t>
            </a:r>
            <a:r>
              <a:rPr lang="ja-JP" altLang="en-US" sz="2000" dirty="0">
                <a:solidFill>
                  <a:srgbClr val="000000"/>
                </a:solidFill>
                <a:latin typeface="Arial" pitchFamily="34" charset="0"/>
                <a:ea typeface="ＭＳ Ｐゴシック" pitchFamily="50" charset="-128"/>
              </a:rPr>
              <a:t>終了後にレポート</a:t>
            </a:r>
            <a:r>
              <a:rPr lang="ja-JP" altLang="en-US" sz="2000" dirty="0" smtClean="0">
                <a:solidFill>
                  <a:srgbClr val="000000"/>
                </a:solidFill>
                <a:latin typeface="Arial" pitchFamily="34" charset="0"/>
                <a:ea typeface="ＭＳ Ｐゴシック" pitchFamily="50" charset="-128"/>
              </a:rPr>
              <a:t>、アンケートを提出してもらいましょう。</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終了後</a:t>
            </a:r>
            <a:r>
              <a:rPr lang="ja-JP" altLang="en-US" sz="2000" dirty="0">
                <a:solidFill>
                  <a:srgbClr val="000000"/>
                </a:solidFill>
                <a:latin typeface="Arial" pitchFamily="34" charset="0"/>
                <a:ea typeface="ＭＳ Ｐゴシック" pitchFamily="50" charset="-128"/>
              </a:rPr>
              <a:t>に自らの施設内で起きている虐待（疑い）案件についての相談が寄せられる</a:t>
            </a:r>
            <a:r>
              <a:rPr lang="ja-JP" altLang="en-US" sz="2000" dirty="0" smtClean="0">
                <a:solidFill>
                  <a:srgbClr val="000000"/>
                </a:solidFill>
                <a:latin typeface="Arial" pitchFamily="34" charset="0"/>
                <a:ea typeface="ＭＳ Ｐゴシック" pitchFamily="50" charset="-128"/>
              </a:rPr>
              <a:t>場合もあります</a:t>
            </a:r>
            <a:r>
              <a:rPr lang="ja-JP" altLang="en-US" sz="2000" dirty="0">
                <a:solidFill>
                  <a:srgbClr val="000000"/>
                </a:solidFill>
                <a:latin typeface="Arial" pitchFamily="34" charset="0"/>
                <a:ea typeface="ＭＳ Ｐゴシック" pitchFamily="50" charset="-128"/>
              </a:rPr>
              <a:t>。対応</a:t>
            </a:r>
            <a:r>
              <a:rPr lang="ja-JP" altLang="en-US" sz="2000" dirty="0" smtClean="0">
                <a:solidFill>
                  <a:srgbClr val="000000"/>
                </a:solidFill>
                <a:latin typeface="Arial" pitchFamily="34" charset="0"/>
                <a:ea typeface="ＭＳ Ｐゴシック" pitchFamily="50" charset="-128"/>
              </a:rPr>
              <a:t>に窮する感想等については、後日対応するなどし、放置しないようにしましょう。</a:t>
            </a:r>
            <a:endParaRPr lang="en-US" altLang="ja-JP" sz="2000" dirty="0" smtClean="0">
              <a:solidFill>
                <a:srgbClr val="000000"/>
              </a:solidFill>
              <a:latin typeface="Arial" pitchFamily="34" charset="0"/>
              <a:ea typeface="ＭＳ Ｐゴシック" pitchFamily="50" charset="-128"/>
            </a:endParaRPr>
          </a:p>
          <a:p>
            <a:pPr lvl="0"/>
            <a:r>
              <a:rPr lang="ja-JP" altLang="en-US" sz="2000" dirty="0">
                <a:solidFill>
                  <a:srgbClr val="000000"/>
                </a:solidFill>
                <a:latin typeface="Arial" pitchFamily="34" charset="0"/>
                <a:ea typeface="ＭＳ Ｐゴシック" pitchFamily="50" charset="-128"/>
              </a:rPr>
              <a:t>・</a:t>
            </a:r>
            <a:r>
              <a:rPr lang="ja-JP" altLang="en-US" sz="2000" dirty="0" smtClean="0">
                <a:solidFill>
                  <a:srgbClr val="000000"/>
                </a:solidFill>
                <a:latin typeface="Arial" pitchFamily="34" charset="0"/>
                <a:ea typeface="ＭＳ Ｐゴシック" pitchFamily="50" charset="-128"/>
              </a:rPr>
              <a:t>ハンドブックの巻末に示したように確認テストをするとより理解が深まります。</a:t>
            </a:r>
            <a:endParaRPr lang="ja-JP" altLang="en-US" sz="2000" dirty="0">
              <a:solidFill>
                <a:srgbClr val="000000"/>
              </a:solidFill>
              <a:latin typeface="Arial" pitchFamily="34" charset="0"/>
              <a:ea typeface="ＭＳ Ｐゴシック" pitchFamily="50" charset="-128"/>
            </a:endParaRPr>
          </a:p>
        </p:txBody>
      </p:sp>
    </p:spTree>
    <p:extLst>
      <p:ext uri="{BB962C8B-B14F-4D97-AF65-F5344CB8AC3E}">
        <p14:creationId xmlns:p14="http://schemas.microsoft.com/office/powerpoint/2010/main" val="7487449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4000" dirty="0" smtClean="0"/>
              <a:t>「わかりやすい伝え方」</a:t>
            </a:r>
            <a:r>
              <a:rPr kumimoji="1" lang="en-US" altLang="ja-JP" sz="4000" dirty="0" smtClean="0"/>
              <a:t/>
            </a:r>
            <a:br>
              <a:rPr kumimoji="1" lang="en-US" altLang="ja-JP" sz="4000" dirty="0" smtClean="0"/>
            </a:br>
            <a:r>
              <a:rPr kumimoji="1" lang="ja-JP" altLang="en-US" sz="4000" dirty="0" smtClean="0"/>
              <a:t>参考になる書籍</a:t>
            </a:r>
            <a:endParaRPr kumimoji="1" lang="ja-JP" altLang="en-US" sz="4000" dirty="0"/>
          </a:p>
        </p:txBody>
      </p:sp>
      <p:sp>
        <p:nvSpPr>
          <p:cNvPr id="3" name="コンテンツ プレースホルダー 2"/>
          <p:cNvSpPr>
            <a:spLocks noGrp="1"/>
          </p:cNvSpPr>
          <p:nvPr>
            <p:ph idx="1"/>
          </p:nvPr>
        </p:nvSpPr>
        <p:spPr>
          <a:xfrm>
            <a:off x="365179" y="1662190"/>
            <a:ext cx="9175642" cy="3886203"/>
          </a:xfrm>
        </p:spPr>
        <p:txBody>
          <a:bodyPr/>
          <a:lstStyle/>
          <a:p>
            <a:pPr>
              <a:buFont typeface="Wingdings" panose="05000000000000000000" pitchFamily="2" charset="2"/>
              <a:buChar char="u"/>
            </a:pPr>
            <a:r>
              <a:rPr kumimoji="1" lang="ja-JP" altLang="en-US" sz="2800" dirty="0" smtClean="0"/>
              <a:t>池上彰（いけがみあきら）</a:t>
            </a:r>
            <a:endParaRPr kumimoji="1" lang="en-US" altLang="ja-JP" sz="2800" dirty="0" smtClean="0"/>
          </a:p>
          <a:p>
            <a:r>
              <a:rPr kumimoji="1" lang="ja-JP" altLang="en-US" sz="2800" dirty="0" smtClean="0"/>
              <a:t>「伝える力」</a:t>
            </a:r>
            <a:r>
              <a:rPr lang="ja-JP" altLang="en-US" sz="2800" dirty="0"/>
              <a:t>（ＰＨＰビジネス新書）</a:t>
            </a:r>
            <a:endParaRPr kumimoji="1" lang="en-US" altLang="ja-JP" sz="2800" dirty="0" smtClean="0"/>
          </a:p>
          <a:p>
            <a:r>
              <a:rPr kumimoji="1" lang="ja-JP" altLang="en-US" sz="2800" dirty="0" smtClean="0"/>
              <a:t>「伝える力２」（ＰＨＰビジネス新書）</a:t>
            </a:r>
            <a:endParaRPr kumimoji="1" lang="en-US" altLang="ja-JP" sz="2800" dirty="0" smtClean="0"/>
          </a:p>
          <a:p>
            <a:pPr>
              <a:buFont typeface="Wingdings" panose="05000000000000000000" pitchFamily="2" charset="2"/>
              <a:buChar char="u"/>
            </a:pPr>
            <a:r>
              <a:rPr lang="ja-JP" altLang="en-US" sz="2800" dirty="0" smtClean="0"/>
              <a:t>藤沢</a:t>
            </a:r>
            <a:r>
              <a:rPr lang="ja-JP" altLang="en-US" sz="2800" dirty="0"/>
              <a:t>晃</a:t>
            </a:r>
            <a:r>
              <a:rPr lang="ja-JP" altLang="en-US" sz="2800" dirty="0" smtClean="0"/>
              <a:t>治（ふじさわこうじ）</a:t>
            </a:r>
            <a:endParaRPr lang="en-US" altLang="ja-JP" sz="2800" dirty="0" smtClean="0"/>
          </a:p>
          <a:p>
            <a:r>
              <a:rPr lang="ja-JP" altLang="en-US" sz="2800" dirty="0" smtClean="0"/>
              <a:t>「</a:t>
            </a:r>
            <a:r>
              <a:rPr lang="en-US" altLang="ja-JP" sz="2800" dirty="0" smtClean="0"/>
              <a:t>『</a:t>
            </a:r>
            <a:r>
              <a:rPr lang="ja-JP" altLang="en-US" sz="2800" dirty="0" smtClean="0"/>
              <a:t>分かりやすい説明</a:t>
            </a:r>
            <a:r>
              <a:rPr lang="en-US" altLang="ja-JP" sz="2800" dirty="0" smtClean="0"/>
              <a:t>』</a:t>
            </a:r>
            <a:r>
              <a:rPr lang="ja-JP" altLang="en-US" sz="2800" dirty="0" smtClean="0"/>
              <a:t>の技術」</a:t>
            </a:r>
            <a:r>
              <a:rPr lang="ja-JP" altLang="en-US" sz="2800" dirty="0"/>
              <a:t>（講談社ブルーバックス</a:t>
            </a:r>
            <a:r>
              <a:rPr lang="ja-JP" altLang="en-US" sz="2800" dirty="0" smtClean="0"/>
              <a:t>）</a:t>
            </a:r>
            <a:endParaRPr lang="en-US" altLang="ja-JP" sz="2800" dirty="0" smtClean="0"/>
          </a:p>
          <a:p>
            <a:r>
              <a:rPr lang="ja-JP" altLang="en-US" sz="2800" dirty="0" smtClean="0"/>
              <a:t>「</a:t>
            </a:r>
            <a:r>
              <a:rPr lang="en-US" altLang="ja-JP" sz="2800" dirty="0" smtClean="0"/>
              <a:t>『</a:t>
            </a:r>
            <a:r>
              <a:rPr lang="ja-JP" altLang="en-US" sz="2800" dirty="0" smtClean="0"/>
              <a:t>分かりやすい表現</a:t>
            </a:r>
            <a:r>
              <a:rPr lang="en-US" altLang="ja-JP" sz="2800" dirty="0" smtClean="0"/>
              <a:t>』</a:t>
            </a:r>
            <a:r>
              <a:rPr lang="ja-JP" altLang="en-US" sz="2800" dirty="0" smtClean="0"/>
              <a:t>の技術」</a:t>
            </a:r>
            <a:r>
              <a:rPr lang="ja-JP" altLang="en-US" sz="2800" dirty="0"/>
              <a:t>（講談社ブルーバックス</a:t>
            </a:r>
            <a:r>
              <a:rPr lang="ja-JP" altLang="en-US" sz="2800" dirty="0" smtClean="0"/>
              <a:t>）</a:t>
            </a:r>
            <a:endParaRPr lang="en-US" altLang="ja-JP" sz="2800" dirty="0" smtClean="0"/>
          </a:p>
          <a:p>
            <a:r>
              <a:rPr lang="ja-JP" altLang="en-US" sz="2800" dirty="0" smtClean="0"/>
              <a:t>「</a:t>
            </a:r>
            <a:r>
              <a:rPr lang="en-US" altLang="ja-JP" sz="2800" dirty="0" smtClean="0"/>
              <a:t>『</a:t>
            </a:r>
            <a:r>
              <a:rPr lang="ja-JP" altLang="en-US" sz="2800" dirty="0" smtClean="0"/>
              <a:t>分かりやすい文章</a:t>
            </a:r>
            <a:r>
              <a:rPr lang="en-US" altLang="ja-JP" sz="2800" dirty="0" smtClean="0"/>
              <a:t>』</a:t>
            </a:r>
            <a:r>
              <a:rPr lang="ja-JP" altLang="en-US" sz="2800" dirty="0" smtClean="0"/>
              <a:t>の技術」（講談社ブルーバックス）</a:t>
            </a:r>
            <a:endParaRPr kumimoji="1" lang="ja-JP" altLang="en-US" sz="2800" dirty="0"/>
          </a:p>
        </p:txBody>
      </p:sp>
      <p:sp>
        <p:nvSpPr>
          <p:cNvPr id="5" name="スライド番号プレースホルダー 4"/>
          <p:cNvSpPr>
            <a:spLocks noGrp="1"/>
          </p:cNvSpPr>
          <p:nvPr>
            <p:ph type="sldNum" sz="quarter" idx="12"/>
          </p:nvPr>
        </p:nvSpPr>
        <p:spPr/>
        <p:txBody>
          <a:bodyPr/>
          <a:lstStyle/>
          <a:p>
            <a:pPr>
              <a:defRPr/>
            </a:pPr>
            <a:fld id="{B2F76CE4-BFF5-4B93-892F-4E82DBAC2FDB}" type="slidenum">
              <a:rPr lang="en-US" altLang="ja-JP" smtClean="0"/>
              <a:pPr>
                <a:defRPr/>
              </a:pPr>
              <a:t>38</a:t>
            </a:fld>
            <a:endParaRPr lang="en-US" altLang="ja-JP"/>
          </a:p>
        </p:txBody>
      </p:sp>
    </p:spTree>
    <p:extLst>
      <p:ext uri="{BB962C8B-B14F-4D97-AF65-F5344CB8AC3E}">
        <p14:creationId xmlns:p14="http://schemas.microsoft.com/office/powerpoint/2010/main" val="1112979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091157" y="764705"/>
            <a:ext cx="3738520" cy="1200329"/>
          </a:xfrm>
          <a:prstGeom prst="rect">
            <a:avLst/>
          </a:prstGeom>
          <a:solidFill>
            <a:srgbClr val="FFFF00"/>
          </a:solidFill>
          <a:ln w="57150">
            <a:solidFill>
              <a:srgbClr val="FF0000"/>
            </a:solidFill>
          </a:ln>
        </p:spPr>
        <p:txBody>
          <a:bodyPr wrap="square" rtlCol="0">
            <a:spAutoFit/>
          </a:bodyPr>
          <a:lstStyle/>
          <a:p>
            <a:pPr algn="ctr"/>
            <a:r>
              <a:rPr lang="ja-JP" altLang="en-US" sz="7200" dirty="0" smtClean="0">
                <a:effectLst/>
              </a:rPr>
              <a:t>支　　援</a:t>
            </a:r>
            <a:endParaRPr lang="ja-JP" altLang="en-US" sz="7200" dirty="0">
              <a:effectLst/>
            </a:endParaRPr>
          </a:p>
        </p:txBody>
      </p:sp>
      <p:sp>
        <p:nvSpPr>
          <p:cNvPr id="4" name="スライド番号プレースホルダー 3"/>
          <p:cNvSpPr>
            <a:spLocks noGrp="1"/>
          </p:cNvSpPr>
          <p:nvPr>
            <p:ph type="sldNum" sz="quarter" idx="12"/>
          </p:nvPr>
        </p:nvSpPr>
        <p:spPr/>
        <p:txBody>
          <a:bodyPr/>
          <a:lstStyle/>
          <a:p>
            <a:pPr>
              <a:defRPr/>
            </a:pPr>
            <a:fld id="{36456965-11C9-4B5E-ACDB-00DAAAF72FB0}" type="slidenum">
              <a:rPr lang="en-US" altLang="ja-JP" smtClean="0"/>
              <a:pPr>
                <a:defRPr/>
              </a:pPr>
              <a:t>4</a:t>
            </a:fld>
            <a:endParaRPr lang="en-US" altLang="ja-JP"/>
          </a:p>
        </p:txBody>
      </p:sp>
      <p:sp>
        <p:nvSpPr>
          <p:cNvPr id="6" name="下矢印 5"/>
          <p:cNvSpPr/>
          <p:nvPr/>
        </p:nvSpPr>
        <p:spPr>
          <a:xfrm>
            <a:off x="4736449" y="2057624"/>
            <a:ext cx="432048" cy="2863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091157" y="5063812"/>
            <a:ext cx="3738519" cy="1200329"/>
          </a:xfrm>
          <a:prstGeom prst="rect">
            <a:avLst/>
          </a:prstGeom>
          <a:solidFill>
            <a:schemeClr val="accent2">
              <a:lumMod val="60000"/>
              <a:lumOff val="40000"/>
            </a:schemeClr>
          </a:solidFill>
          <a:ln w="57150">
            <a:solidFill>
              <a:srgbClr val="002060"/>
            </a:solidFill>
          </a:ln>
        </p:spPr>
        <p:txBody>
          <a:bodyPr wrap="square" rtlCol="0">
            <a:spAutoFit/>
          </a:bodyPr>
          <a:lstStyle/>
          <a:p>
            <a:pPr algn="ctr"/>
            <a:r>
              <a:rPr lang="ja-JP" altLang="en-US" sz="7200" dirty="0" smtClean="0">
                <a:solidFill>
                  <a:srgbClr val="002060"/>
                </a:solidFill>
                <a:effectLst>
                  <a:glow rad="228600">
                    <a:schemeClr val="accent5">
                      <a:satMod val="175000"/>
                      <a:alpha val="40000"/>
                    </a:schemeClr>
                  </a:glow>
                  <a:outerShdw blurRad="50800" dist="38100" dir="13500000" algn="br" rotWithShape="0">
                    <a:prstClr val="black">
                      <a:alpha val="40000"/>
                    </a:prstClr>
                  </a:outerShdw>
                </a:effectLst>
              </a:rPr>
              <a:t>虐　　待</a:t>
            </a:r>
            <a:endParaRPr lang="ja-JP" altLang="en-US" sz="7200" dirty="0">
              <a:solidFill>
                <a:srgbClr val="002060"/>
              </a:solidFill>
              <a:effectLst>
                <a:glow rad="228600">
                  <a:schemeClr val="accent5">
                    <a:satMod val="175000"/>
                    <a:alpha val="40000"/>
                  </a:schemeClr>
                </a:glow>
                <a:outerShdw blurRad="50800" dist="38100" dir="13500000" algn="br" rotWithShape="0">
                  <a:prstClr val="black">
                    <a:alpha val="40000"/>
                  </a:prstClr>
                </a:outerShdw>
              </a:effectLst>
            </a:endParaRPr>
          </a:p>
        </p:txBody>
      </p:sp>
      <p:sp>
        <p:nvSpPr>
          <p:cNvPr id="9" name="線吹き出し 2 (枠付き) 8"/>
          <p:cNvSpPr/>
          <p:nvPr/>
        </p:nvSpPr>
        <p:spPr>
          <a:xfrm>
            <a:off x="6829676" y="2123020"/>
            <a:ext cx="2872674" cy="659974"/>
          </a:xfrm>
          <a:prstGeom prst="borderCallout2">
            <a:avLst>
              <a:gd name="adj1" fmla="val 50858"/>
              <a:gd name="adj2" fmla="val -1352"/>
              <a:gd name="adj3" fmla="val 51660"/>
              <a:gd name="adj4" fmla="val -16326"/>
              <a:gd name="adj5" fmla="val -36839"/>
              <a:gd name="adj6" fmla="val -26074"/>
            </a:avLst>
          </a:prstGeom>
          <a:ln/>
          <a:effectLst>
            <a:glow rad="139700">
              <a:srgbClr val="FF6600">
                <a:alpha val="40000"/>
              </a:srgb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rtlCol="0" anchor="t"/>
          <a:lstStyle/>
          <a:p>
            <a:pPr algn="dist"/>
            <a:r>
              <a:rPr kumimoji="1" lang="ja-JP" altLang="en-US" sz="3600" dirty="0" smtClean="0">
                <a:solidFill>
                  <a:schemeClr val="bg1"/>
                </a:solidFill>
              </a:rPr>
              <a:t>業務＝仕事</a:t>
            </a:r>
            <a:endParaRPr kumimoji="1" lang="ja-JP" altLang="en-US" sz="3600" dirty="0">
              <a:solidFill>
                <a:schemeClr val="bg1"/>
              </a:solidFill>
            </a:endParaRPr>
          </a:p>
        </p:txBody>
      </p:sp>
      <p:sp>
        <p:nvSpPr>
          <p:cNvPr id="5" name="テキスト ボックス 4"/>
          <p:cNvSpPr txBox="1"/>
          <p:nvPr/>
        </p:nvSpPr>
        <p:spPr>
          <a:xfrm>
            <a:off x="3091157" y="2875584"/>
            <a:ext cx="3738520" cy="1200329"/>
          </a:xfrm>
          <a:prstGeom prst="rect">
            <a:avLst/>
          </a:prstGeom>
          <a:solidFill>
            <a:srgbClr val="FFFF00"/>
          </a:solidFill>
          <a:ln w="57150">
            <a:solidFill>
              <a:schemeClr val="accent2">
                <a:lumMod val="60000"/>
                <a:lumOff val="40000"/>
              </a:schemeClr>
            </a:solidFill>
          </a:ln>
        </p:spPr>
        <p:txBody>
          <a:bodyPr wrap="square" rtlCol="0">
            <a:spAutoFit/>
          </a:bodyPr>
          <a:lstStyle/>
          <a:p>
            <a:pPr algn="ctr"/>
            <a:endParaRPr lang="ja-JP" altLang="en-US" sz="7200" dirty="0"/>
          </a:p>
        </p:txBody>
      </p:sp>
      <p:sp>
        <p:nvSpPr>
          <p:cNvPr id="13" name="テキスト ボックス 12"/>
          <p:cNvSpPr txBox="1"/>
          <p:nvPr/>
        </p:nvSpPr>
        <p:spPr>
          <a:xfrm>
            <a:off x="3586851" y="2967916"/>
            <a:ext cx="2618402" cy="1015663"/>
          </a:xfrm>
          <a:prstGeom prst="rect">
            <a:avLst/>
          </a:prstGeom>
          <a:solidFill>
            <a:srgbClr val="FFFF00"/>
          </a:solidFill>
        </p:spPr>
        <p:txBody>
          <a:bodyPr wrap="square" rtlCol="0">
            <a:spAutoFit/>
          </a:bodyPr>
          <a:lstStyle/>
          <a:p>
            <a:pPr algn="dist"/>
            <a:r>
              <a:rPr kumimoji="1" lang="ja-JP" altLang="en-US" sz="6000" dirty="0" smtClean="0">
                <a:solidFill>
                  <a:srgbClr val="FF0000"/>
                </a:solidFill>
              </a:rPr>
              <a:t>偏見</a:t>
            </a:r>
            <a:endParaRPr kumimoji="1" lang="ja-JP" altLang="en-US" sz="6000" dirty="0">
              <a:solidFill>
                <a:srgbClr val="FF0000"/>
              </a:solidFill>
            </a:endParaRPr>
          </a:p>
        </p:txBody>
      </p:sp>
      <p:sp>
        <p:nvSpPr>
          <p:cNvPr id="11" name="テキスト ボックス 10"/>
          <p:cNvSpPr txBox="1"/>
          <p:nvPr/>
        </p:nvSpPr>
        <p:spPr>
          <a:xfrm>
            <a:off x="3590862" y="2955740"/>
            <a:ext cx="2739107" cy="1015663"/>
          </a:xfrm>
          <a:prstGeom prst="rect">
            <a:avLst/>
          </a:prstGeom>
          <a:solidFill>
            <a:srgbClr val="FFFF00"/>
          </a:solidFill>
        </p:spPr>
        <p:txBody>
          <a:bodyPr wrap="square" rtlCol="0">
            <a:spAutoFit/>
          </a:bodyPr>
          <a:lstStyle/>
          <a:p>
            <a:pPr algn="dist"/>
            <a:r>
              <a:rPr kumimoji="1" lang="ja-JP" altLang="en-US" sz="6000" dirty="0" smtClean="0">
                <a:solidFill>
                  <a:srgbClr val="FF0000"/>
                </a:solidFill>
              </a:rPr>
              <a:t>無理解</a:t>
            </a:r>
            <a:endParaRPr kumimoji="1" lang="ja-JP" altLang="en-US" sz="6000" dirty="0">
              <a:solidFill>
                <a:srgbClr val="FF0000"/>
              </a:solidFill>
            </a:endParaRPr>
          </a:p>
        </p:txBody>
      </p:sp>
      <p:sp>
        <p:nvSpPr>
          <p:cNvPr id="12" name="テキスト ボックス 11"/>
          <p:cNvSpPr txBox="1"/>
          <p:nvPr/>
        </p:nvSpPr>
        <p:spPr>
          <a:xfrm>
            <a:off x="3304506" y="2975121"/>
            <a:ext cx="3311818" cy="1015663"/>
          </a:xfrm>
          <a:prstGeom prst="rect">
            <a:avLst/>
          </a:prstGeom>
          <a:solidFill>
            <a:srgbClr val="FFFF00"/>
          </a:solidFill>
        </p:spPr>
        <p:txBody>
          <a:bodyPr wrap="square" rtlCol="0">
            <a:spAutoFit/>
          </a:bodyPr>
          <a:lstStyle/>
          <a:p>
            <a:pPr algn="dist"/>
            <a:r>
              <a:rPr kumimoji="1" lang="ja-JP" altLang="en-US" sz="6000" dirty="0" smtClean="0">
                <a:solidFill>
                  <a:srgbClr val="FF0000"/>
                </a:solidFill>
              </a:rPr>
              <a:t>あきらめ</a:t>
            </a:r>
            <a:endParaRPr kumimoji="1" lang="ja-JP" altLang="en-US" sz="6000" dirty="0">
              <a:solidFill>
                <a:srgbClr val="FF0000"/>
              </a:solidFill>
            </a:endParaRPr>
          </a:p>
        </p:txBody>
      </p:sp>
      <p:sp>
        <p:nvSpPr>
          <p:cNvPr id="14" name="テキスト ボックス 13"/>
          <p:cNvSpPr txBox="1"/>
          <p:nvPr/>
        </p:nvSpPr>
        <p:spPr>
          <a:xfrm>
            <a:off x="3381735" y="3026987"/>
            <a:ext cx="3193280" cy="1015663"/>
          </a:xfrm>
          <a:prstGeom prst="rect">
            <a:avLst/>
          </a:prstGeom>
          <a:solidFill>
            <a:srgbClr val="FFFF00"/>
          </a:solidFill>
        </p:spPr>
        <p:txBody>
          <a:bodyPr wrap="square" rtlCol="0">
            <a:spAutoFit/>
          </a:bodyPr>
          <a:lstStyle/>
          <a:p>
            <a:pPr algn="ctr"/>
            <a:r>
              <a:rPr kumimoji="1" lang="ja-JP" altLang="en-US" sz="6000" dirty="0" smtClean="0">
                <a:solidFill>
                  <a:srgbClr val="FF0000"/>
                </a:solidFill>
              </a:rPr>
              <a:t>安　易</a:t>
            </a:r>
            <a:endParaRPr kumimoji="1" lang="ja-JP" altLang="en-US" sz="6000" dirty="0">
              <a:solidFill>
                <a:srgbClr val="FF0000"/>
              </a:solidFill>
            </a:endParaRPr>
          </a:p>
        </p:txBody>
      </p:sp>
      <p:sp>
        <p:nvSpPr>
          <p:cNvPr id="16" name="テキスト ボックス 15"/>
          <p:cNvSpPr txBox="1"/>
          <p:nvPr/>
        </p:nvSpPr>
        <p:spPr>
          <a:xfrm>
            <a:off x="3218206" y="2987297"/>
            <a:ext cx="3356809" cy="1015663"/>
          </a:xfrm>
          <a:prstGeom prst="rect">
            <a:avLst/>
          </a:prstGeom>
          <a:solidFill>
            <a:srgbClr val="FFFF00"/>
          </a:solidFill>
        </p:spPr>
        <p:txBody>
          <a:bodyPr wrap="square" rtlCol="0">
            <a:spAutoFit/>
          </a:bodyPr>
          <a:lstStyle/>
          <a:p>
            <a:pPr algn="ctr"/>
            <a:r>
              <a:rPr kumimoji="1" lang="ja-JP" altLang="en-US" sz="6000" dirty="0" smtClean="0">
                <a:solidFill>
                  <a:srgbClr val="FF0000"/>
                </a:solidFill>
              </a:rPr>
              <a:t>疲　れ</a:t>
            </a:r>
            <a:endParaRPr kumimoji="1" lang="ja-JP" altLang="en-US" sz="6000" dirty="0">
              <a:solidFill>
                <a:srgbClr val="FF0000"/>
              </a:solidFill>
            </a:endParaRPr>
          </a:p>
        </p:txBody>
      </p:sp>
      <p:sp>
        <p:nvSpPr>
          <p:cNvPr id="18" name="テキスト ボックス 17"/>
          <p:cNvSpPr txBox="1"/>
          <p:nvPr/>
        </p:nvSpPr>
        <p:spPr>
          <a:xfrm>
            <a:off x="3311539" y="2982326"/>
            <a:ext cx="3356809" cy="1015663"/>
          </a:xfrm>
          <a:prstGeom prst="rect">
            <a:avLst/>
          </a:prstGeom>
          <a:solidFill>
            <a:srgbClr val="FFFF00"/>
          </a:solidFill>
        </p:spPr>
        <p:txBody>
          <a:bodyPr wrap="square" rtlCol="0">
            <a:spAutoFit/>
          </a:bodyPr>
          <a:lstStyle/>
          <a:p>
            <a:pPr algn="ctr"/>
            <a:r>
              <a:rPr kumimoji="1" lang="ja-JP" altLang="en-US" sz="6000" dirty="0" smtClean="0">
                <a:solidFill>
                  <a:srgbClr val="FF0000"/>
                </a:solidFill>
              </a:rPr>
              <a:t>未　熟</a:t>
            </a:r>
            <a:endParaRPr kumimoji="1" lang="ja-JP" altLang="en-US" sz="6000" dirty="0">
              <a:solidFill>
                <a:srgbClr val="FF0000"/>
              </a:solidFill>
            </a:endParaRPr>
          </a:p>
        </p:txBody>
      </p:sp>
      <p:sp>
        <p:nvSpPr>
          <p:cNvPr id="19" name="線吹き出し 2 (枠付き) 18"/>
          <p:cNvSpPr/>
          <p:nvPr/>
        </p:nvSpPr>
        <p:spPr>
          <a:xfrm flipH="1">
            <a:off x="882126" y="3351083"/>
            <a:ext cx="1298206" cy="2312893"/>
          </a:xfrm>
          <a:prstGeom prst="borderCallout2">
            <a:avLst>
              <a:gd name="adj1" fmla="val 50858"/>
              <a:gd name="adj2" fmla="val -1352"/>
              <a:gd name="adj3" fmla="val 50663"/>
              <a:gd name="adj4" fmla="val -16326"/>
              <a:gd name="adj5" fmla="val 25287"/>
              <a:gd name="adj6" fmla="val -77172"/>
            </a:avLst>
          </a:prstGeom>
          <a:ln/>
          <a:effectLst>
            <a:glow rad="139700">
              <a:srgbClr val="FF6600">
                <a:alpha val="40000"/>
              </a:srgbClr>
            </a:glow>
            <a:outerShdw blurRad="40000" dist="20000" dir="5400000" rotWithShape="0">
              <a:srgbClr val="000000">
                <a:alpha val="38000"/>
              </a:srgbClr>
            </a:outerShdw>
          </a:effectLst>
        </p:spPr>
        <p:style>
          <a:lnRef idx="3">
            <a:schemeClr val="lt1"/>
          </a:lnRef>
          <a:fillRef idx="1">
            <a:schemeClr val="accent2"/>
          </a:fillRef>
          <a:effectRef idx="1">
            <a:schemeClr val="accent2"/>
          </a:effectRef>
          <a:fontRef idx="minor">
            <a:schemeClr val="lt1"/>
          </a:fontRef>
        </p:style>
        <p:txBody>
          <a:bodyPr rtlCol="0" anchor="t"/>
          <a:lstStyle/>
          <a:p>
            <a:pPr algn="dist"/>
            <a:r>
              <a:rPr kumimoji="1" lang="ja-JP" altLang="en-US" sz="2400" dirty="0" smtClean="0">
                <a:solidFill>
                  <a:schemeClr val="bg1"/>
                </a:solidFill>
              </a:rPr>
              <a:t>偏見　</a:t>
            </a:r>
            <a:endParaRPr kumimoji="1" lang="en-US" altLang="ja-JP" sz="2400" dirty="0" smtClean="0">
              <a:solidFill>
                <a:schemeClr val="bg1"/>
              </a:solidFill>
            </a:endParaRPr>
          </a:p>
          <a:p>
            <a:pPr algn="dist"/>
            <a:r>
              <a:rPr kumimoji="1" lang="ja-JP" altLang="en-US" sz="2400" dirty="0" smtClean="0">
                <a:solidFill>
                  <a:schemeClr val="bg1"/>
                </a:solidFill>
              </a:rPr>
              <a:t>無理解</a:t>
            </a:r>
            <a:endParaRPr kumimoji="1" lang="en-US" altLang="ja-JP" sz="2400" dirty="0" smtClean="0">
              <a:solidFill>
                <a:schemeClr val="bg1"/>
              </a:solidFill>
            </a:endParaRPr>
          </a:p>
          <a:p>
            <a:pPr algn="dist"/>
            <a:r>
              <a:rPr kumimoji="1" lang="ja-JP" altLang="en-US" sz="2400" dirty="0" smtClean="0">
                <a:solidFill>
                  <a:schemeClr val="bg1"/>
                </a:solidFill>
              </a:rPr>
              <a:t>あきらめ</a:t>
            </a:r>
            <a:endParaRPr kumimoji="1" lang="en-US" altLang="ja-JP" sz="2400" dirty="0" smtClean="0">
              <a:solidFill>
                <a:schemeClr val="bg1"/>
              </a:solidFill>
            </a:endParaRPr>
          </a:p>
          <a:p>
            <a:pPr algn="dist"/>
            <a:r>
              <a:rPr lang="ja-JP" altLang="en-US" sz="2400" dirty="0" smtClean="0">
                <a:solidFill>
                  <a:schemeClr val="bg1"/>
                </a:solidFill>
              </a:rPr>
              <a:t>安易</a:t>
            </a:r>
            <a:endParaRPr lang="en-US" altLang="ja-JP" sz="2400" dirty="0">
              <a:solidFill>
                <a:schemeClr val="bg1"/>
              </a:solidFill>
            </a:endParaRPr>
          </a:p>
          <a:p>
            <a:pPr algn="dist"/>
            <a:r>
              <a:rPr kumimoji="1" lang="ja-JP" altLang="en-US" sz="2400" dirty="0" smtClean="0">
                <a:solidFill>
                  <a:schemeClr val="bg1"/>
                </a:solidFill>
              </a:rPr>
              <a:t>疲れ</a:t>
            </a:r>
            <a:endParaRPr kumimoji="1" lang="en-US" altLang="ja-JP" sz="2400" dirty="0" smtClean="0">
              <a:solidFill>
                <a:schemeClr val="bg1"/>
              </a:solidFill>
            </a:endParaRPr>
          </a:p>
          <a:p>
            <a:pPr algn="dist"/>
            <a:r>
              <a:rPr kumimoji="1" lang="ja-JP" altLang="en-US" sz="2400" dirty="0" smtClean="0">
                <a:solidFill>
                  <a:schemeClr val="bg1"/>
                </a:solidFill>
              </a:rPr>
              <a:t>未熟</a:t>
            </a:r>
            <a:endParaRPr kumimoji="1" lang="en-US" altLang="ja-JP" sz="2400" dirty="0" smtClean="0">
              <a:solidFill>
                <a:schemeClr val="bg1"/>
              </a:solidFill>
            </a:endParaRPr>
          </a:p>
          <a:p>
            <a:endParaRPr kumimoji="1" lang="en-US" altLang="ja-JP" sz="2400" dirty="0" smtClean="0">
              <a:solidFill>
                <a:schemeClr val="bg1"/>
              </a:solidFill>
            </a:endParaRPr>
          </a:p>
          <a:p>
            <a:endParaRPr kumimoji="1" lang="ja-JP" altLang="en-US" sz="2400" dirty="0">
              <a:solidFill>
                <a:schemeClr val="bg1"/>
              </a:solidFill>
            </a:endParaRPr>
          </a:p>
        </p:txBody>
      </p:sp>
    </p:spTree>
    <p:extLst>
      <p:ext uri="{BB962C8B-B14F-4D97-AF65-F5344CB8AC3E}">
        <p14:creationId xmlns:p14="http://schemas.microsoft.com/office/powerpoint/2010/main" val="53247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5" grpId="0" animBg="1"/>
      <p:bldP spid="13" grpId="0" animBg="1"/>
      <p:bldP spid="11" grpId="0" animBg="1"/>
      <p:bldP spid="12" grpId="0" animBg="1"/>
      <p:bldP spid="14" grpId="0" animBg="1"/>
      <p:bldP spid="16" grpId="0" animBg="1"/>
      <p:bldP spid="1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230742" y="2492898"/>
            <a:ext cx="7444519" cy="584775"/>
          </a:xfrm>
          <a:prstGeom prst="rect">
            <a:avLst/>
          </a:prstGeom>
          <a:noFill/>
        </p:spPr>
        <p:txBody>
          <a:bodyPr wrap="square" rtlCol="0">
            <a:spAutoFit/>
          </a:bodyPr>
          <a:lstStyle/>
          <a:p>
            <a:pPr algn="ctr"/>
            <a:r>
              <a:rPr lang="ja-JP" altLang="en-US" sz="3200" dirty="0" smtClean="0"/>
              <a:t>法令・制度・ことば理解の範囲</a:t>
            </a:r>
            <a:endParaRPr lang="ja-JP" altLang="en-US" sz="3200" dirty="0"/>
          </a:p>
        </p:txBody>
      </p:sp>
      <p:sp>
        <p:nvSpPr>
          <p:cNvPr id="4" name="スライド番号プレースホルダー 3"/>
          <p:cNvSpPr>
            <a:spLocks noGrp="1"/>
          </p:cNvSpPr>
          <p:nvPr>
            <p:ph type="sldNum" sz="quarter" idx="12"/>
          </p:nvPr>
        </p:nvSpPr>
        <p:spPr/>
        <p:txBody>
          <a:bodyPr/>
          <a:lstStyle/>
          <a:p>
            <a:pPr>
              <a:defRPr/>
            </a:pPr>
            <a:fld id="{36456965-11C9-4B5E-ACDB-00DAAAF72FB0}" type="slidenum">
              <a:rPr lang="en-US" altLang="ja-JP" smtClean="0"/>
              <a:pPr>
                <a:defRPr/>
              </a:pPr>
              <a:t>5</a:t>
            </a:fld>
            <a:endParaRPr lang="en-US" altLang="ja-JP"/>
          </a:p>
        </p:txBody>
      </p:sp>
    </p:spTree>
    <p:extLst>
      <p:ext uri="{BB962C8B-B14F-4D97-AF65-F5344CB8AC3E}">
        <p14:creationId xmlns:p14="http://schemas.microsoft.com/office/powerpoint/2010/main" val="3861155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60512" y="188640"/>
            <a:ext cx="7444519" cy="646331"/>
          </a:xfrm>
          <a:prstGeom prst="rect">
            <a:avLst/>
          </a:prstGeom>
          <a:noFill/>
        </p:spPr>
        <p:txBody>
          <a:bodyPr wrap="square" rtlCol="0">
            <a:spAutoFit/>
          </a:bodyPr>
          <a:lstStyle/>
          <a:p>
            <a:r>
              <a:rPr lang="ja-JP" altLang="en-US" sz="3600" dirty="0" smtClean="0"/>
              <a:t>法令・制度・ことば理解の範囲</a:t>
            </a:r>
            <a:endParaRPr lang="ja-JP" altLang="en-US" sz="3600" dirty="0"/>
          </a:p>
        </p:txBody>
      </p:sp>
      <p:sp>
        <p:nvSpPr>
          <p:cNvPr id="4" name="スライド番号プレースホルダー 3"/>
          <p:cNvSpPr>
            <a:spLocks noGrp="1"/>
          </p:cNvSpPr>
          <p:nvPr>
            <p:ph type="sldNum" sz="quarter" idx="12"/>
          </p:nvPr>
        </p:nvSpPr>
        <p:spPr/>
        <p:txBody>
          <a:bodyPr/>
          <a:lstStyle/>
          <a:p>
            <a:pPr>
              <a:defRPr/>
            </a:pPr>
            <a:fld id="{36456965-11C9-4B5E-ACDB-00DAAAF72FB0}" type="slidenum">
              <a:rPr lang="en-US" altLang="ja-JP" smtClean="0"/>
              <a:pPr>
                <a:defRPr/>
              </a:pPr>
              <a:t>6</a:t>
            </a:fld>
            <a:endParaRPr lang="en-US" altLang="ja-JP"/>
          </a:p>
        </p:txBody>
      </p:sp>
      <p:sp>
        <p:nvSpPr>
          <p:cNvPr id="5" name="テキスト ボックス 4"/>
          <p:cNvSpPr txBox="1"/>
          <p:nvPr/>
        </p:nvSpPr>
        <p:spPr>
          <a:xfrm>
            <a:off x="596537" y="2780928"/>
            <a:ext cx="8814163"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2400" dirty="0" smtClean="0"/>
              <a:t>「障害者」（法第</a:t>
            </a:r>
            <a:r>
              <a:rPr lang="en-US" altLang="ja-JP" sz="2400" dirty="0" smtClean="0"/>
              <a:t>2</a:t>
            </a:r>
            <a:r>
              <a:rPr lang="ja-JP" altLang="en-US" sz="2400" dirty="0" smtClean="0"/>
              <a:t>条</a:t>
            </a:r>
            <a:r>
              <a:rPr lang="en-US" altLang="ja-JP" sz="2400" dirty="0" smtClean="0"/>
              <a:t>1</a:t>
            </a:r>
            <a:r>
              <a:rPr lang="ja-JP" altLang="en-US" sz="2400" dirty="0" smtClean="0"/>
              <a:t>項）→障害者基本法第２条１項と同じ</a:t>
            </a:r>
            <a:endParaRPr lang="en-US" altLang="ja-JP" sz="2400" dirty="0" smtClean="0"/>
          </a:p>
        </p:txBody>
      </p:sp>
      <p:sp>
        <p:nvSpPr>
          <p:cNvPr id="2" name="テキスト ボックス 1"/>
          <p:cNvSpPr txBox="1"/>
          <p:nvPr/>
        </p:nvSpPr>
        <p:spPr>
          <a:xfrm>
            <a:off x="596537" y="5157192"/>
            <a:ext cx="8814163" cy="1077218"/>
          </a:xfrm>
          <a:prstGeom prst="rect">
            <a:avLst/>
          </a:prstGeom>
          <a:noFill/>
          <a:ln>
            <a:solidFill>
              <a:srgbClr val="FF0000"/>
            </a:solidFill>
          </a:ln>
        </p:spPr>
        <p:txBody>
          <a:bodyPr wrap="square" rtlCol="0">
            <a:spAutoFit/>
          </a:bodyPr>
          <a:lstStyle/>
          <a:p>
            <a:r>
              <a:rPr kumimoji="1" lang="ja-JP" altLang="en-US" sz="1600" dirty="0" smtClean="0">
                <a:latin typeface="HG丸ｺﾞｼｯｸM-PRO" panose="020F0600000000000000" pitchFamily="50" charset="-128"/>
                <a:ea typeface="HG丸ｺﾞｼｯｸM-PRO" panose="020F0600000000000000" pitchFamily="50" charset="-128"/>
              </a:rPr>
              <a:t>「じゃー学校の先生や医師が虐待したら虐待じゃないの～？」</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～法第３条「</a:t>
            </a:r>
            <a:r>
              <a:rPr kumimoji="1" lang="ja-JP" altLang="en-US" sz="1600" b="1"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何人（なんびと）も、障害者に対し、虐待をしてはならない</a:t>
            </a:r>
            <a:r>
              <a:rPr kumimoji="1" lang="ja-JP" altLang="en-US" sz="1600" dirty="0" smtClean="0">
                <a:latin typeface="HG丸ｺﾞｼｯｸM-PRO" panose="020F0600000000000000" pitchFamily="50" charset="-128"/>
                <a:ea typeface="HG丸ｺﾞｼｯｸM-PRO" panose="020F0600000000000000" pitchFamily="50" charset="-128"/>
              </a:rPr>
              <a:t>」だから、どのような立場の方</a:t>
            </a:r>
            <a:r>
              <a:rPr lang="ja-JP" altLang="en-US" sz="1600" dirty="0" smtClean="0">
                <a:latin typeface="HG丸ｺﾞｼｯｸM-PRO" panose="020F0600000000000000" pitchFamily="50" charset="-128"/>
                <a:ea typeface="HG丸ｺﾞｼｯｸM-PRO" panose="020F0600000000000000" pitchFamily="50" charset="-128"/>
              </a:rPr>
              <a:t>でも、もちろん</a:t>
            </a:r>
            <a:r>
              <a:rPr lang="ja-JP" altLang="en-US" sz="1600" dirty="0">
                <a:latin typeface="HG丸ｺﾞｼｯｸM-PRO" panose="020F0600000000000000" pitchFamily="50" charset="-128"/>
                <a:ea typeface="HG丸ｺﾞｼｯｸM-PRO" panose="020F0600000000000000" pitchFamily="50" charset="-128"/>
              </a:rPr>
              <a:t>障害者</a:t>
            </a:r>
            <a:r>
              <a:rPr kumimoji="1" lang="ja-JP" altLang="en-US" sz="1600" dirty="0" smtClean="0">
                <a:latin typeface="HG丸ｺﾞｼｯｸM-PRO" panose="020F0600000000000000" pitchFamily="50" charset="-128"/>
                <a:ea typeface="HG丸ｺﾞｼｯｸM-PRO" panose="020F0600000000000000" pitchFamily="50" charset="-128"/>
              </a:rPr>
              <a:t>に対する虐待はしてはいけません。ただし、障害者虐待防止法で対応できるのは「養護者」「使用者」「障害者福祉施設従事者等」です。</a:t>
            </a:r>
            <a:endParaRPr kumimoji="1" lang="en-US" altLang="ja-JP" sz="1600" dirty="0" smtClean="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1712640" y="873999"/>
            <a:ext cx="7698059" cy="369332"/>
          </a:xfrm>
          <a:prstGeom prst="rect">
            <a:avLst/>
          </a:prstGeom>
          <a:solidFill>
            <a:srgbClr val="FFFF00"/>
          </a:solidFill>
          <a:ln w="28575">
            <a:solidFill>
              <a:srgbClr val="FF0000"/>
            </a:solidFill>
          </a:ln>
        </p:spPr>
        <p:txBody>
          <a:bodyPr wrap="square" rtlCol="0">
            <a:spAutoFit/>
          </a:bodyPr>
          <a:lstStyle/>
          <a:p>
            <a:pPr algn="dist"/>
            <a:r>
              <a:rPr kumimoji="1" lang="ja-JP" altLang="en-US" dirty="0" smtClean="0"/>
              <a:t>法令・制度・ことばの定義などの説明には、時間を取り過ぎないように</a:t>
            </a:r>
            <a:endParaRPr kumimoji="1" lang="ja-JP" altLang="en-US" dirty="0"/>
          </a:p>
        </p:txBody>
      </p:sp>
      <p:sp>
        <p:nvSpPr>
          <p:cNvPr id="9" name="テキスト ボックス 8"/>
          <p:cNvSpPr txBox="1"/>
          <p:nvPr/>
        </p:nvSpPr>
        <p:spPr>
          <a:xfrm>
            <a:off x="596536" y="4254187"/>
            <a:ext cx="8814163"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2400" dirty="0" smtClean="0"/>
              <a:t>「障害者虐待」（法第</a:t>
            </a:r>
            <a:r>
              <a:rPr lang="en-US" altLang="ja-JP" sz="2400" dirty="0" smtClean="0"/>
              <a:t>2</a:t>
            </a:r>
            <a:r>
              <a:rPr lang="ja-JP" altLang="en-US" sz="2400" dirty="0" smtClean="0"/>
              <a:t>条</a:t>
            </a:r>
            <a:r>
              <a:rPr lang="en-US" altLang="ja-JP" sz="2400" dirty="0" smtClean="0"/>
              <a:t>2</a:t>
            </a:r>
            <a:r>
              <a:rPr lang="ja-JP" altLang="en-US" sz="2400" dirty="0" smtClean="0"/>
              <a:t>項）→「養護者」「使用者」「障害者福祉施設従事者等」による虐待</a:t>
            </a:r>
            <a:endParaRPr lang="en-US" altLang="ja-JP" sz="2400" dirty="0" smtClean="0"/>
          </a:p>
        </p:txBody>
      </p:sp>
      <p:sp>
        <p:nvSpPr>
          <p:cNvPr id="10" name="テキスト ボックス 9"/>
          <p:cNvSpPr txBox="1"/>
          <p:nvPr/>
        </p:nvSpPr>
        <p:spPr>
          <a:xfrm>
            <a:off x="596536" y="3284984"/>
            <a:ext cx="8814163" cy="584775"/>
          </a:xfrm>
          <a:prstGeom prst="rect">
            <a:avLst/>
          </a:prstGeom>
          <a:noFill/>
          <a:ln>
            <a:solidFill>
              <a:srgbClr val="FF0000"/>
            </a:solidFill>
          </a:ln>
        </p:spPr>
        <p:txBody>
          <a:bodyPr wrap="square" rtlCol="0">
            <a:spAutoFit/>
          </a:bodyPr>
          <a:lstStyle/>
          <a:p>
            <a:r>
              <a:rPr kumimoji="1" lang="ja-JP" altLang="en-US" sz="1600" dirty="0" smtClean="0">
                <a:latin typeface="HG丸ｺﾞｼｯｸM-PRO" panose="020F0600000000000000" pitchFamily="50" charset="-128"/>
                <a:ea typeface="HG丸ｺﾞｼｯｸM-PRO" panose="020F0600000000000000" pitchFamily="50" charset="-128"/>
              </a:rPr>
              <a:t>「障害者手帳をもっている人</a:t>
            </a:r>
            <a:r>
              <a:rPr kumimoji="1" lang="ja-JP" altLang="en-US" sz="1600" dirty="0" smtClean="0">
                <a:solidFill>
                  <a:srgbClr val="FF0000"/>
                </a:solidFill>
                <a:latin typeface="HG丸ｺﾞｼｯｸM-PRO" panose="020F0600000000000000" pitchFamily="50" charset="-128"/>
                <a:ea typeface="HG丸ｺﾞｼｯｸM-PRO" panose="020F0600000000000000" pitchFamily="50" charset="-128"/>
              </a:rPr>
              <a:t>だけ</a:t>
            </a:r>
            <a:r>
              <a:rPr kumimoji="1" lang="ja-JP" altLang="en-US" sz="1600" dirty="0" smtClean="0">
                <a:latin typeface="HG丸ｺﾞｼｯｸM-PRO" panose="020F0600000000000000" pitchFamily="50" charset="-128"/>
                <a:ea typeface="HG丸ｺﾞｼｯｸM-PRO" panose="020F0600000000000000" pitchFamily="50" charset="-128"/>
              </a:rPr>
              <a:t>が障害者ではなく、「その他の心身の機能障害」のある人も対象。手帳の取得や区分認定などを前提にせず対応しなければなりません。</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596537" y="1383159"/>
            <a:ext cx="8814163"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2400" dirty="0" smtClean="0"/>
              <a:t>「障害者虐待防止法の目的」（法第１条）</a:t>
            </a:r>
            <a:endParaRPr lang="en-US" altLang="ja-JP" sz="2400" dirty="0" smtClean="0"/>
          </a:p>
        </p:txBody>
      </p:sp>
      <p:sp>
        <p:nvSpPr>
          <p:cNvPr id="12" name="テキスト ボックス 11"/>
          <p:cNvSpPr txBox="1"/>
          <p:nvPr/>
        </p:nvSpPr>
        <p:spPr>
          <a:xfrm>
            <a:off x="602021" y="1916832"/>
            <a:ext cx="8814163" cy="584775"/>
          </a:xfrm>
          <a:prstGeom prst="rect">
            <a:avLst/>
          </a:prstGeom>
          <a:noFill/>
          <a:ln>
            <a:solidFill>
              <a:srgbClr val="FF0000"/>
            </a:solidFill>
          </a:ln>
        </p:spPr>
        <p:txBody>
          <a:bodyPr wrap="square" rtlCol="0">
            <a:spAutoFit/>
          </a:bodyPr>
          <a:lstStyle/>
          <a:p>
            <a:r>
              <a:rPr kumimoji="1" lang="ja-JP" altLang="en-US" sz="1600" dirty="0" smtClean="0">
                <a:latin typeface="HG丸ｺﾞｼｯｸM-PRO" panose="020F0600000000000000" pitchFamily="50" charset="-128"/>
                <a:ea typeface="HG丸ｺﾞｼｯｸM-PRO" panose="020F0600000000000000" pitchFamily="50" charset="-128"/>
              </a:rPr>
              <a:t>４つのポイント ・障害者虐待防止　　　　　　　　　    ・障害者虐待防止のための国の責務　</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　　　　　　　 ・虐待を受けた障害者の保護と自立支援 ・養護者の支援</a:t>
            </a:r>
            <a:endParaRPr kumimoji="1" lang="ja-JP" altLang="en-US" sz="16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922406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36456965-11C9-4B5E-ACDB-00DAAAF72FB0}" type="slidenum">
              <a:rPr lang="en-US" altLang="ja-JP" smtClean="0"/>
              <a:pPr>
                <a:defRPr/>
              </a:pPr>
              <a:t>7</a:t>
            </a:fld>
            <a:endParaRPr lang="en-US" altLang="ja-JP"/>
          </a:p>
        </p:txBody>
      </p:sp>
      <p:sp>
        <p:nvSpPr>
          <p:cNvPr id="7" name="テキスト ボックス 6"/>
          <p:cNvSpPr txBox="1"/>
          <p:nvPr/>
        </p:nvSpPr>
        <p:spPr>
          <a:xfrm>
            <a:off x="596537" y="173922"/>
            <a:ext cx="8814163"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2400" dirty="0" smtClean="0"/>
              <a:t>「障害者虐待の種類」（法第</a:t>
            </a:r>
            <a:r>
              <a:rPr lang="en-US" altLang="ja-JP" sz="2400" dirty="0" smtClean="0"/>
              <a:t>2</a:t>
            </a:r>
            <a:r>
              <a:rPr lang="ja-JP" altLang="en-US" sz="2400" dirty="0" smtClean="0"/>
              <a:t>条</a:t>
            </a:r>
            <a:r>
              <a:rPr lang="en-US" altLang="ja-JP" sz="2400" dirty="0" smtClean="0"/>
              <a:t>7</a:t>
            </a:r>
            <a:r>
              <a:rPr lang="ja-JP" altLang="en-US" sz="2400" dirty="0" smtClean="0"/>
              <a:t>項）→身体的</a:t>
            </a:r>
            <a:r>
              <a:rPr lang="ja-JP" altLang="en-US" sz="2400" dirty="0"/>
              <a:t>、</a:t>
            </a:r>
            <a:r>
              <a:rPr lang="ja-JP" altLang="en-US" sz="2400" dirty="0" smtClean="0"/>
              <a:t>性的</a:t>
            </a:r>
            <a:r>
              <a:rPr lang="ja-JP" altLang="en-US" sz="2400" dirty="0"/>
              <a:t>、</a:t>
            </a:r>
            <a:r>
              <a:rPr lang="ja-JP" altLang="en-US" sz="2400" dirty="0" smtClean="0"/>
              <a:t>心理的</a:t>
            </a:r>
            <a:r>
              <a:rPr lang="ja-JP" altLang="en-US" sz="2400" dirty="0"/>
              <a:t>、</a:t>
            </a:r>
            <a:r>
              <a:rPr lang="ja-JP" altLang="en-US" sz="2400" dirty="0" smtClean="0"/>
              <a:t>放棄・放置、経済的</a:t>
            </a:r>
            <a:endParaRPr lang="en-US" altLang="ja-JP" sz="2400" dirty="0" smtClean="0"/>
          </a:p>
        </p:txBody>
      </p:sp>
      <p:sp>
        <p:nvSpPr>
          <p:cNvPr id="8" name="テキスト ボックス 7"/>
          <p:cNvSpPr txBox="1"/>
          <p:nvPr/>
        </p:nvSpPr>
        <p:spPr>
          <a:xfrm>
            <a:off x="596536" y="1064006"/>
            <a:ext cx="8814163" cy="1569660"/>
          </a:xfrm>
          <a:prstGeom prst="rect">
            <a:avLst/>
          </a:prstGeom>
          <a:noFill/>
          <a:ln>
            <a:solidFill>
              <a:srgbClr val="FF0000"/>
            </a:solidFill>
          </a:ln>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虐待防止センターとして啓発研修をおこなったとき、こんな</a:t>
            </a:r>
            <a:r>
              <a:rPr lang="ja-JP" altLang="en-US" sz="1600" dirty="0">
                <a:latin typeface="HG丸ｺﾞｼｯｸM-PRO" panose="020F0600000000000000" pitchFamily="50" charset="-128"/>
                <a:ea typeface="HG丸ｺﾞｼｯｸM-PRO" panose="020F0600000000000000" pitchFamily="50" charset="-128"/>
              </a:rPr>
              <a:t>意見も</a:t>
            </a:r>
            <a:r>
              <a:rPr lang="ja-JP" altLang="en-US" sz="1600" dirty="0" smtClean="0">
                <a:latin typeface="HG丸ｺﾞｼｯｸM-PRO" panose="020F0600000000000000" pitchFamily="50" charset="-128"/>
                <a:ea typeface="HG丸ｺﾞｼｯｸM-PRO" panose="020F0600000000000000" pitchFamily="50" charset="-128"/>
              </a:rPr>
              <a:t>寄せられました・・・</a:t>
            </a:r>
            <a:endParaRPr lang="en-US" altLang="ja-JP" sz="1600" dirty="0">
              <a:latin typeface="HG丸ｺﾞｼｯｸM-PRO" panose="020F0600000000000000" pitchFamily="50" charset="-128"/>
              <a:ea typeface="HG丸ｺﾞｼｯｸM-PRO" panose="020F0600000000000000" pitchFamily="50" charset="-128"/>
            </a:endParaRPr>
          </a:p>
          <a:p>
            <a:r>
              <a:rPr lang="ja-JP" altLang="en-US" sz="1600" dirty="0">
                <a:latin typeface="HG丸ｺﾞｼｯｸM-PRO" panose="020F0600000000000000" pitchFamily="50" charset="-128"/>
                <a:ea typeface="HG丸ｺﾞｼｯｸM-PRO" panose="020F0600000000000000" pitchFamily="50" charset="-128"/>
              </a:rPr>
              <a:t>「何が虐待で何が支援か、明確に示してほしい。このままでは不安で日々の支援をやって</a:t>
            </a:r>
            <a:r>
              <a:rPr lang="ja-JP" altLang="en-US" sz="1600" dirty="0" smtClean="0">
                <a:latin typeface="HG丸ｺﾞｼｯｸM-PRO" panose="020F0600000000000000" pitchFamily="50" charset="-128"/>
                <a:ea typeface="HG丸ｺﾞｼｯｸM-PRO" panose="020F0600000000000000" pitchFamily="50" charset="-128"/>
              </a:rPr>
              <a:t>いけない」</a:t>
            </a:r>
            <a:r>
              <a:rPr lang="ja-JP" altLang="en-US" sz="1600" dirty="0">
                <a:latin typeface="HG丸ｺﾞｼｯｸM-PRO" panose="020F0600000000000000" pitchFamily="50" charset="-128"/>
                <a:ea typeface="HG丸ｺﾞｼｯｸM-PRO" panose="020F0600000000000000" pitchFamily="50" charset="-128"/>
              </a:rPr>
              <a:t>（就労継続支援事業所職員）</a:t>
            </a:r>
            <a:endParaRPr lang="en-US" altLang="ja-JP" sz="1600" dirty="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「障害者福祉施設・事業所における障害者虐待の防止と対応の手引き」に掲載されている「障害者虐待の例（「障害者虐待防止マニュアル」</a:t>
            </a:r>
            <a:r>
              <a:rPr kumimoji="1" lang="en-US" altLang="ja-JP" sz="1600" dirty="0" smtClean="0">
                <a:latin typeface="HG丸ｺﾞｼｯｸM-PRO" panose="020F0600000000000000" pitchFamily="50" charset="-128"/>
                <a:ea typeface="HG丸ｺﾞｼｯｸM-PRO" panose="020F0600000000000000" pitchFamily="50" charset="-128"/>
              </a:rPr>
              <a:t>NPO</a:t>
            </a:r>
            <a:r>
              <a:rPr kumimoji="1" lang="ja-JP" altLang="en-US" sz="1600" dirty="0" smtClean="0">
                <a:latin typeface="HG丸ｺﾞｼｯｸM-PRO" panose="020F0600000000000000" pitchFamily="50" charset="-128"/>
                <a:ea typeface="HG丸ｺﾞｼｯｸM-PRO" panose="020F0600000000000000" pitchFamily="50" charset="-128"/>
              </a:rPr>
              <a:t>法人</a:t>
            </a:r>
            <a:r>
              <a:rPr kumimoji="1" lang="en-US" altLang="ja-JP" sz="1600" dirty="0" err="1" smtClean="0">
                <a:latin typeface="HG丸ｺﾞｼｯｸM-PRO" panose="020F0600000000000000" pitchFamily="50" charset="-128"/>
                <a:ea typeface="HG丸ｺﾞｼｯｸM-PRO" panose="020F0600000000000000" pitchFamily="50" charset="-128"/>
              </a:rPr>
              <a:t>PandA</a:t>
            </a:r>
            <a:r>
              <a:rPr kumimoji="1" lang="en-US" altLang="ja-JP" sz="1600" dirty="0" smtClean="0">
                <a:latin typeface="HG丸ｺﾞｼｯｸM-PRO" panose="020F0600000000000000" pitchFamily="50" charset="-128"/>
                <a:ea typeface="HG丸ｺﾞｼｯｸM-PRO" panose="020F0600000000000000" pitchFamily="50" charset="-128"/>
              </a:rPr>
              <a:t>-J</a:t>
            </a:r>
            <a:r>
              <a:rPr kumimoji="1" lang="ja-JP" altLang="en-US" sz="1600" dirty="0" smtClean="0">
                <a:latin typeface="HG丸ｺﾞｼｯｸM-PRO" panose="020F0600000000000000" pitchFamily="50" charset="-128"/>
                <a:ea typeface="HG丸ｺﾞｼｯｸM-PRO" panose="020F0600000000000000" pitchFamily="50" charset="-128"/>
              </a:rPr>
              <a:t>）」を示して、具体的にイメージしてもらいましょう。また、これを元に施設内の支援スキルを再検証しましょう。</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10" name="テキスト ボックス 9"/>
          <p:cNvSpPr txBox="1"/>
          <p:nvPr/>
        </p:nvSpPr>
        <p:spPr>
          <a:xfrm>
            <a:off x="596537" y="2765362"/>
            <a:ext cx="8814163"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2400" dirty="0" smtClean="0"/>
              <a:t>虐待防止のための環境整備（法第</a:t>
            </a:r>
            <a:r>
              <a:rPr lang="en-US" altLang="ja-JP" sz="2400" dirty="0" smtClean="0"/>
              <a:t>15</a:t>
            </a:r>
            <a:r>
              <a:rPr lang="ja-JP" altLang="en-US" sz="2400" dirty="0" smtClean="0"/>
              <a:t>条）→職員に対する研修の実施、チェックリスト・ヒヤリハットシートの活用、苦情解決制度・サービス評価・オンブズマンの利用　など</a:t>
            </a:r>
            <a:endParaRPr lang="en-US" altLang="ja-JP" sz="2400" dirty="0" smtClean="0"/>
          </a:p>
        </p:txBody>
      </p:sp>
      <p:sp>
        <p:nvSpPr>
          <p:cNvPr id="11" name="テキスト ボックス 10"/>
          <p:cNvSpPr txBox="1"/>
          <p:nvPr/>
        </p:nvSpPr>
        <p:spPr>
          <a:xfrm>
            <a:off x="596536" y="4052715"/>
            <a:ext cx="8814163" cy="2062103"/>
          </a:xfrm>
          <a:prstGeom prst="rect">
            <a:avLst/>
          </a:prstGeom>
          <a:noFill/>
          <a:ln>
            <a:solidFill>
              <a:srgbClr val="FF0000"/>
            </a:solidFill>
          </a:ln>
        </p:spPr>
        <p:txBody>
          <a:bodyPr wrap="square" rtlCol="0">
            <a:spAutoFit/>
          </a:bodyPr>
          <a:lstStyle/>
          <a:p>
            <a:r>
              <a:rPr lang="ja-JP" altLang="en-US" sz="1600" dirty="0" smtClean="0">
                <a:latin typeface="HG丸ｺﾞｼｯｸM-PRO" panose="020F0600000000000000" pitchFamily="50" charset="-128"/>
                <a:ea typeface="HG丸ｺﾞｼｯｸM-PRO" panose="020F0600000000000000" pitchFamily="50" charset="-128"/>
              </a:rPr>
              <a:t>・チェックリスト、ヒヤリハットシートは管理者や虐待防止マネージャーが様式を作成し、職員が「記入するだけ」ではなく、それを</a:t>
            </a:r>
            <a:r>
              <a:rPr lang="ja-JP" altLang="en-US" sz="1600" b="1" dirty="0" smtClean="0">
                <a:latin typeface="HG丸ｺﾞｼｯｸM-PRO" panose="020F0600000000000000" pitchFamily="50" charset="-128"/>
                <a:ea typeface="HG丸ｺﾞｼｯｸM-PRO" panose="020F0600000000000000" pitchFamily="50" charset="-128"/>
              </a:rPr>
              <a:t>活用する重要性を喚起</a:t>
            </a:r>
            <a:r>
              <a:rPr lang="ja-JP" altLang="en-US" sz="1600" dirty="0" smtClean="0">
                <a:latin typeface="HG丸ｺﾞｼｯｸM-PRO" panose="020F0600000000000000" pitchFamily="50" charset="-128"/>
                <a:ea typeface="HG丸ｺﾞｼｯｸM-PRO" panose="020F0600000000000000" pitchFamily="50" charset="-128"/>
              </a:rPr>
              <a:t>しましょう。</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smtClean="0">
                <a:latin typeface="HG丸ｺﾞｼｯｸM-PRO" panose="020F0600000000000000" pitchFamily="50" charset="-128"/>
                <a:ea typeface="HG丸ｺﾞｼｯｸM-PRO" panose="020F0600000000000000" pitchFamily="50" charset="-128"/>
              </a:rPr>
              <a:t>・虐待防止委員会で、浮かび上がった課題について「どうしておきているのか」を分析。その改善計画を作成して取り組む。その過程と結果をさらに分析し、必要に応じて改善計画を修正し、再度取り組む→</a:t>
            </a:r>
            <a:r>
              <a:rPr lang="en-US" altLang="ja-JP" sz="1600" b="1" dirty="0" smtClean="0">
                <a:latin typeface="HG丸ｺﾞｼｯｸM-PRO" panose="020F0600000000000000" pitchFamily="50" charset="-128"/>
                <a:ea typeface="HG丸ｺﾞｼｯｸM-PRO" panose="020F0600000000000000" pitchFamily="50" charset="-128"/>
              </a:rPr>
              <a:t>PDCA</a:t>
            </a:r>
            <a:r>
              <a:rPr lang="ja-JP" altLang="en-US" sz="1600" b="1" dirty="0" smtClean="0">
                <a:latin typeface="HG丸ｺﾞｼｯｸM-PRO" panose="020F0600000000000000" pitchFamily="50" charset="-128"/>
                <a:ea typeface="HG丸ｺﾞｼｯｸM-PRO" panose="020F0600000000000000" pitchFamily="50" charset="-128"/>
              </a:rPr>
              <a:t>サイクルによる虐待防止策</a:t>
            </a:r>
            <a:r>
              <a:rPr lang="ja-JP" altLang="en-US" sz="1600" dirty="0" smtClean="0">
                <a:latin typeface="HG丸ｺﾞｼｯｸM-PRO" panose="020F0600000000000000" pitchFamily="50" charset="-128"/>
                <a:ea typeface="HG丸ｺﾞｼｯｸM-PRO" panose="020F0600000000000000" pitchFamily="50" charset="-128"/>
              </a:rPr>
              <a:t>を強調しましょう。</a:t>
            </a:r>
            <a:endParaRPr lang="en-US" altLang="ja-JP" sz="1600" dirty="0" smtClean="0">
              <a:latin typeface="HG丸ｺﾞｼｯｸM-PRO" panose="020F0600000000000000" pitchFamily="50" charset="-128"/>
              <a:ea typeface="HG丸ｺﾞｼｯｸM-PRO" panose="020F0600000000000000" pitchFamily="50" charset="-128"/>
            </a:endParaRPr>
          </a:p>
          <a:p>
            <a:r>
              <a:rPr lang="ja-JP" altLang="en-US" sz="1600" dirty="0" smtClean="0">
                <a:latin typeface="HG丸ｺﾞｼｯｸM-PRO" panose="020F0600000000000000" pitchFamily="50" charset="-128"/>
                <a:ea typeface="HG丸ｺﾞｼｯｸM-PRO" panose="020F0600000000000000" pitchFamily="50" charset="-128"/>
              </a:rPr>
              <a:t>・チェックリストやヒヤリハットシートは、虐待防止という視点に加え、日々の支援の改善につながること。また、記入した職員の利用者に対する取り組み方法や考え（迷いや苦悩など）も知ることができるツールでもあることを強調しましょう。</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16" name="線吹き出し 2 (枠付き) 15"/>
          <p:cNvSpPr/>
          <p:nvPr/>
        </p:nvSpPr>
        <p:spPr>
          <a:xfrm flipH="1">
            <a:off x="596535" y="6212857"/>
            <a:ext cx="3635599" cy="236494"/>
          </a:xfrm>
          <a:prstGeom prst="borderCallout2">
            <a:avLst>
              <a:gd name="adj1" fmla="val 48449"/>
              <a:gd name="adj2" fmla="val -1792"/>
              <a:gd name="adj3" fmla="val 50305"/>
              <a:gd name="adj4" fmla="val -16332"/>
              <a:gd name="adj5" fmla="val -17435"/>
              <a:gd name="adj6" fmla="val -19998"/>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dirty="0" smtClean="0">
                <a:solidFill>
                  <a:srgbClr val="000000"/>
                </a:solidFill>
                <a:latin typeface="Arial" pitchFamily="34" charset="0"/>
                <a:ea typeface="ＭＳ Ｐゴシック" pitchFamily="50" charset="-128"/>
              </a:rPr>
              <a:t>ここで、最も</a:t>
            </a:r>
            <a:r>
              <a:rPr lang="ja-JP" altLang="en-US" dirty="0">
                <a:solidFill>
                  <a:srgbClr val="000000"/>
                </a:solidFill>
                <a:latin typeface="Arial" pitchFamily="34" charset="0"/>
                <a:ea typeface="ＭＳ Ｐゴシック" pitchFamily="50" charset="-128"/>
              </a:rPr>
              <a:t>強調しておきたい内容</a:t>
            </a:r>
          </a:p>
        </p:txBody>
      </p:sp>
      <p:cxnSp>
        <p:nvCxnSpPr>
          <p:cNvPr id="17" name="直線コネクタ 16"/>
          <p:cNvCxnSpPr/>
          <p:nvPr/>
        </p:nvCxnSpPr>
        <p:spPr>
          <a:xfrm>
            <a:off x="4352154" y="4583851"/>
            <a:ext cx="199064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2523355" y="5312135"/>
            <a:ext cx="316534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592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par>
                                <p:cTn id="8" presetID="6" presetClass="entr" presetSubtype="16"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928664" y="2132856"/>
            <a:ext cx="6192688" cy="1303498"/>
          </a:xfrm>
          <a:prstGeom prst="rect">
            <a:avLst/>
          </a:prstGeom>
          <a:noFill/>
        </p:spPr>
        <p:txBody>
          <a:bodyPr wrap="square" rtlCol="0">
            <a:spAutoFit/>
          </a:bodyPr>
          <a:lstStyle/>
          <a:p>
            <a:pPr algn="ctr">
              <a:lnSpc>
                <a:spcPts val="5000"/>
              </a:lnSpc>
            </a:pPr>
            <a:r>
              <a:rPr lang="ja-JP" altLang="en-US" sz="3200" dirty="0"/>
              <a:t>虐待が発生したときの対応方法と通報義務の徹底</a:t>
            </a:r>
          </a:p>
        </p:txBody>
      </p:sp>
      <p:sp>
        <p:nvSpPr>
          <p:cNvPr id="3" name="スライド番号プレースホルダー 2"/>
          <p:cNvSpPr>
            <a:spLocks noGrp="1"/>
          </p:cNvSpPr>
          <p:nvPr>
            <p:ph type="sldNum" sz="quarter" idx="12"/>
          </p:nvPr>
        </p:nvSpPr>
        <p:spPr/>
        <p:txBody>
          <a:bodyPr/>
          <a:lstStyle/>
          <a:p>
            <a:pPr>
              <a:defRPr/>
            </a:pPr>
            <a:fld id="{B2F76CE4-BFF5-4B93-892F-4E82DBAC2FDB}" type="slidenum">
              <a:rPr lang="en-US" altLang="ja-JP" smtClean="0"/>
              <a:pPr>
                <a:defRPr/>
              </a:pPr>
              <a:t>8</a:t>
            </a:fld>
            <a:endParaRPr lang="en-US" altLang="ja-JP"/>
          </a:p>
        </p:txBody>
      </p:sp>
    </p:spTree>
    <p:extLst>
      <p:ext uri="{BB962C8B-B14F-4D97-AF65-F5344CB8AC3E}">
        <p14:creationId xmlns:p14="http://schemas.microsoft.com/office/powerpoint/2010/main" val="19107919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18632" y="359837"/>
            <a:ext cx="8762933" cy="2704478"/>
          </a:xfrm>
          <a:prstGeom prst="rect">
            <a:avLst/>
          </a:prstGeom>
          <a:solidFill>
            <a:srgbClr val="FFCCCC"/>
          </a:solidFill>
          <a:ln w="38100">
            <a:solidFill>
              <a:schemeClr val="accent3">
                <a:lumMod val="95000"/>
              </a:schemeClr>
            </a:solidFill>
          </a:ln>
          <a:scene3d>
            <a:camera prst="orthographicFront"/>
            <a:lightRig rig="threePt" dir="t"/>
          </a:scene3d>
          <a:sp3d>
            <a:bevelT/>
          </a:sp3d>
        </p:spPr>
        <p:style>
          <a:lnRef idx="1">
            <a:schemeClr val="accent5"/>
          </a:lnRef>
          <a:fillRef idx="2">
            <a:schemeClr val="accent5"/>
          </a:fillRef>
          <a:effectRef idx="1">
            <a:schemeClr val="accent5"/>
          </a:effectRef>
          <a:fontRef idx="minor">
            <a:schemeClr val="dk1"/>
          </a:fontRef>
        </p:style>
        <p:txBody>
          <a:bodyPr wrap="square" rtlCol="0">
            <a:spAutoFit/>
          </a:bodyPr>
          <a:lstStyle/>
          <a:p>
            <a:pPr>
              <a:lnSpc>
                <a:spcPts val="5000"/>
              </a:lnSpc>
            </a:pPr>
            <a:r>
              <a:rPr lang="ja-JP" altLang="en-US" sz="3600" dirty="0" smtClean="0"/>
              <a:t>障害者福祉施設従事者等による障害者虐待を受けたと思われる障害者を発見した者は、速やかに、これを市町村に通報しなければならない。（法第</a:t>
            </a:r>
            <a:r>
              <a:rPr lang="en-US" altLang="ja-JP" sz="3600" dirty="0" smtClean="0"/>
              <a:t>16</a:t>
            </a:r>
            <a:r>
              <a:rPr lang="ja-JP" altLang="en-US" sz="3600" dirty="0" smtClean="0"/>
              <a:t>条）</a:t>
            </a:r>
            <a:endParaRPr lang="ja-JP" altLang="en-US" sz="3600" dirty="0"/>
          </a:p>
        </p:txBody>
      </p:sp>
      <p:sp>
        <p:nvSpPr>
          <p:cNvPr id="2" name="テキスト ボックス 1"/>
          <p:cNvSpPr txBox="1"/>
          <p:nvPr/>
        </p:nvSpPr>
        <p:spPr>
          <a:xfrm>
            <a:off x="461246" y="3307978"/>
            <a:ext cx="8820319" cy="267765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kumimoji="1" lang="ja-JP" altLang="en-US" sz="2400" dirty="0" smtClean="0"/>
              <a:t>　行動障害のある重度の知的障害者Ｘさんが、部屋中を歩き回っていたところ、職員Ａと職員Ｂが後から追いかけ背後から飛び乗った。そうしたところＸさんは背後に転倒。後頭部を床に強く打ち付け出血し、動かなくなってしまった。　</a:t>
            </a:r>
            <a:endParaRPr kumimoji="1" lang="en-US" altLang="ja-JP" sz="2400" dirty="0" smtClean="0"/>
          </a:p>
          <a:p>
            <a:r>
              <a:rPr lang="ja-JP" altLang="en-US" sz="2400" dirty="0"/>
              <a:t>　</a:t>
            </a:r>
            <a:r>
              <a:rPr kumimoji="1" lang="ja-JP" altLang="en-US" sz="2400" dirty="0" smtClean="0"/>
              <a:t>それを見ていた同僚職員Ｃは</a:t>
            </a:r>
            <a:r>
              <a:rPr kumimoji="1" lang="ja-JP" altLang="en-US" sz="2400" b="1" dirty="0" smtClean="0">
                <a:solidFill>
                  <a:schemeClr val="tx1"/>
                </a:solidFill>
                <a:effectLst>
                  <a:outerShdw blurRad="38100" dist="38100" dir="2700000" algn="tl">
                    <a:srgbClr val="000000">
                      <a:alpha val="43137"/>
                    </a:srgbClr>
                  </a:outerShdw>
                </a:effectLst>
              </a:rPr>
              <a:t>「これって虐待だ」</a:t>
            </a:r>
            <a:r>
              <a:rPr kumimoji="1" lang="ja-JP" altLang="en-US" sz="2400" dirty="0" smtClean="0"/>
              <a:t>と思いました。</a:t>
            </a:r>
            <a:endParaRPr kumimoji="1" lang="en-US" altLang="ja-JP" sz="2400" dirty="0" smtClean="0"/>
          </a:p>
          <a:p>
            <a:r>
              <a:rPr lang="ja-JP" altLang="en-US" sz="2400" dirty="0"/>
              <a:t>　</a:t>
            </a:r>
            <a:r>
              <a:rPr kumimoji="1" lang="ja-JP" altLang="en-US" sz="2400" dirty="0" smtClean="0"/>
              <a:t>Ｃさんは、まずどのような行動をしなければなりませんか。優先順位も意識して、</a:t>
            </a:r>
            <a:r>
              <a:rPr kumimoji="1" lang="ja-JP" altLang="en-US" sz="2400" b="1" dirty="0" smtClean="0">
                <a:solidFill>
                  <a:srgbClr val="FF0000"/>
                </a:solidFill>
                <a:effectLst>
                  <a:outerShdw blurRad="38100" dist="38100" dir="2700000" algn="tl">
                    <a:srgbClr val="000000">
                      <a:alpha val="43137"/>
                    </a:srgbClr>
                  </a:outerShdw>
                </a:effectLst>
              </a:rPr>
              <a:t>ア</a:t>
            </a:r>
            <a:r>
              <a:rPr kumimoji="1" lang="ja-JP" altLang="en-US" sz="2400" dirty="0" smtClean="0"/>
              <a:t>～</a:t>
            </a:r>
            <a:r>
              <a:rPr kumimoji="1" lang="ja-JP" altLang="en-US" sz="2400" b="1" dirty="0" smtClean="0">
                <a:solidFill>
                  <a:srgbClr val="FF0000"/>
                </a:solidFill>
                <a:effectLst>
                  <a:outerShdw blurRad="38100" dist="38100" dir="2700000" algn="tl">
                    <a:srgbClr val="000000">
                      <a:alpha val="43137"/>
                    </a:srgbClr>
                  </a:outerShdw>
                </a:effectLst>
              </a:rPr>
              <a:t>エ</a:t>
            </a:r>
            <a:r>
              <a:rPr kumimoji="1" lang="ja-JP" altLang="en-US" sz="2400" dirty="0" smtClean="0">
                <a:solidFill>
                  <a:schemeClr val="tx1"/>
                </a:solidFill>
              </a:rPr>
              <a:t>のいずれかを</a:t>
            </a:r>
            <a:r>
              <a:rPr kumimoji="1" lang="ja-JP" altLang="en-US" sz="2400" dirty="0" smtClean="0"/>
              <a:t>選んでください。　　</a:t>
            </a:r>
            <a:r>
              <a:rPr kumimoji="1" lang="ja-JP" altLang="en-US" sz="1400" dirty="0" smtClean="0">
                <a:solidFill>
                  <a:srgbClr val="FF0000"/>
                </a:solidFill>
              </a:rPr>
              <a:t>（次シート）</a:t>
            </a:r>
            <a:endParaRPr kumimoji="1" lang="en-US" altLang="ja-JP" sz="2400" dirty="0" smtClean="0">
              <a:solidFill>
                <a:srgbClr val="FF0000"/>
              </a:solidFill>
            </a:endParaRPr>
          </a:p>
        </p:txBody>
      </p:sp>
      <p:cxnSp>
        <p:nvCxnSpPr>
          <p:cNvPr id="5" name="直線コネクタ 4"/>
          <p:cNvCxnSpPr/>
          <p:nvPr/>
        </p:nvCxnSpPr>
        <p:spPr>
          <a:xfrm>
            <a:off x="5761529" y="2230580"/>
            <a:ext cx="33662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631921" y="2845575"/>
            <a:ext cx="14234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p:cNvSpPr>
            <a:spLocks noGrp="1"/>
          </p:cNvSpPr>
          <p:nvPr>
            <p:ph type="sldNum" sz="quarter" idx="12"/>
          </p:nvPr>
        </p:nvSpPr>
        <p:spPr/>
        <p:txBody>
          <a:bodyPr/>
          <a:lstStyle/>
          <a:p>
            <a:pPr>
              <a:defRPr/>
            </a:pPr>
            <a:fld id="{B2F76CE4-BFF5-4B93-892F-4E82DBAC2FDB}" type="slidenum">
              <a:rPr lang="en-US" altLang="ja-JP" smtClean="0"/>
              <a:pPr>
                <a:defRPr/>
              </a:pPr>
              <a:t>9</a:t>
            </a:fld>
            <a:endParaRPr lang="en-US" altLang="ja-JP"/>
          </a:p>
        </p:txBody>
      </p:sp>
    </p:spTree>
    <p:extLst>
      <p:ext uri="{BB962C8B-B14F-4D97-AF65-F5344CB8AC3E}">
        <p14:creationId xmlns:p14="http://schemas.microsoft.com/office/powerpoint/2010/main" val="418395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circle(in)">
                                      <p:cBhvr>
                                        <p:cTn id="1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10110</TotalTime>
  <Words>4137</Words>
  <Application>Microsoft Office PowerPoint</Application>
  <PresentationFormat>A4 210 x 297 mm</PresentationFormat>
  <Paragraphs>385</Paragraphs>
  <Slides>38</Slides>
  <Notes>38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38</vt:i4>
      </vt:variant>
    </vt:vector>
  </HeadingPairs>
  <TitlesOfParts>
    <vt:vector size="47" baseType="lpstr">
      <vt:lpstr>HG丸ｺﾞｼｯｸM-PRO</vt:lpstr>
      <vt:lpstr>ＭＳ Ｐゴシック</vt:lpstr>
      <vt:lpstr>ＭＳ Ｐ明朝</vt:lpstr>
      <vt:lpstr>Arial</vt:lpstr>
      <vt:lpstr>Calibri</vt:lpstr>
      <vt:lpstr>Cambria Math</vt:lpstr>
      <vt:lpstr>Garamond</vt:lpstr>
      <vt:lpstr>Wingdings</vt:lpstr>
      <vt:lpstr>標準デザイン</vt:lpstr>
      <vt:lpstr>PowerPoint プレゼンテーション</vt:lpstr>
      <vt:lpstr>講義と演習の流れ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「わかりやすい伝え方」 参考になる書籍</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SUZUKI Yasuhito</dc:creator>
  <cp:lastModifiedBy>鈴木康仁</cp:lastModifiedBy>
  <cp:revision>390</cp:revision>
  <cp:lastPrinted>2014-09-17T03:53:59Z</cp:lastPrinted>
  <dcterms:created xsi:type="dcterms:W3CDTF">2009-04-18T23:37:21Z</dcterms:created>
  <dcterms:modified xsi:type="dcterms:W3CDTF">2014-10-05T02:48:43Z</dcterms:modified>
</cp:coreProperties>
</file>