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8" r:id="rId2"/>
    <p:sldId id="259" r:id="rId3"/>
    <p:sldId id="326" r:id="rId4"/>
    <p:sldId id="285" r:id="rId5"/>
    <p:sldId id="286" r:id="rId6"/>
    <p:sldId id="288" r:id="rId7"/>
    <p:sldId id="330" r:id="rId8"/>
    <p:sldId id="335" r:id="rId9"/>
    <p:sldId id="337" r:id="rId10"/>
    <p:sldId id="344" r:id="rId11"/>
    <p:sldId id="341" r:id="rId12"/>
    <p:sldId id="304" r:id="rId13"/>
    <p:sldId id="306" r:id="rId14"/>
    <p:sldId id="310" r:id="rId15"/>
    <p:sldId id="342" r:id="rId16"/>
    <p:sldId id="343" r:id="rId17"/>
    <p:sldId id="313" r:id="rId18"/>
    <p:sldId id="315" r:id="rId19"/>
    <p:sldId id="323" r:id="rId2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61796" autoAdjust="0"/>
  </p:normalViewPr>
  <p:slideViewPr>
    <p:cSldViewPr>
      <p:cViewPr varScale="1">
        <p:scale>
          <a:sx n="44" d="100"/>
          <a:sy n="44" d="100"/>
        </p:scale>
        <p:origin x="-214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465B1792-FE06-4950-94FC-6309CA89846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A068E23-ED99-49BF-9A22-26B66DD7D74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a:noFill/>
          <a:ln/>
        </p:spPr>
        <p:txBody>
          <a:bodyPr/>
          <a:lstStyle/>
          <a:p>
            <a:r>
              <a:rPr lang="ja-JP" altLang="en-US" dirty="0" smtClean="0">
                <a:latin typeface="Arial" charset="0"/>
                <a:ea typeface="ＭＳ Ｐ明朝" charset="-128"/>
              </a:rPr>
              <a:t>　</a:t>
            </a:r>
          </a:p>
        </p:txBody>
      </p:sp>
      <p:sp>
        <p:nvSpPr>
          <p:cNvPr id="4" name="日付プレースホルダ 3"/>
          <p:cNvSpPr>
            <a:spLocks noGrp="1"/>
          </p:cNvSpPr>
          <p:nvPr>
            <p:ph type="dt" idx="10"/>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PPT</a:t>
            </a:r>
            <a:r>
              <a:rPr kumimoji="1" lang="ja-JP" altLang="en-US" dirty="0" smtClean="0"/>
              <a:t>を読む</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11</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a:noFill/>
          <a:ln/>
        </p:spPr>
        <p:txBody>
          <a:bodyPr/>
          <a:lstStyle/>
          <a:p>
            <a:r>
              <a:rPr lang="ja-JP" altLang="en-US" dirty="0" smtClean="0">
                <a:latin typeface="Arial" charset="0"/>
                <a:ea typeface="ＭＳ Ｐ明朝" charset="-128"/>
              </a:rPr>
              <a:t>　</a:t>
            </a:r>
          </a:p>
        </p:txBody>
      </p:sp>
      <p:sp>
        <p:nvSpPr>
          <p:cNvPr id="4" name="日付プレースホルダ 3"/>
          <p:cNvSpPr>
            <a:spLocks noGrp="1"/>
          </p:cNvSpPr>
          <p:nvPr>
            <p:ph type="dt" idx="10"/>
          </p:nvPr>
        </p:nvSpPr>
        <p:spPr/>
        <p:txBody>
          <a:bodyPr/>
          <a:lstStyle/>
          <a:p>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PPT</a:t>
            </a:r>
            <a:r>
              <a:rPr kumimoji="1" lang="ja-JP" altLang="en-US" dirty="0" smtClean="0"/>
              <a:t>を読む</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13</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050" dirty="0" smtClean="0"/>
              <a:t>１）会議の目的を話す</a:t>
            </a:r>
            <a:endParaRPr kumimoji="1" lang="en-US" altLang="ja-JP" sz="1050" dirty="0" smtClean="0"/>
          </a:p>
          <a:p>
            <a:r>
              <a:rPr kumimoji="1" lang="ja-JP" altLang="en-US" sz="1050" dirty="0" smtClean="0"/>
              <a:t>・</a:t>
            </a:r>
            <a:r>
              <a:rPr lang="ja-JP" altLang="en-US" sz="1050" dirty="0" smtClean="0"/>
              <a:t>目 　的：</a:t>
            </a:r>
            <a:r>
              <a:rPr lang="ja-JP" altLang="ja-JP" sz="1050" dirty="0" smtClean="0"/>
              <a:t>事実確認の結果に基づく虐待の有無の判断と緊急性の判断、対応方針の決定</a:t>
            </a:r>
            <a:endParaRPr lang="en-US" altLang="ja-JP" sz="1050" dirty="0" smtClean="0"/>
          </a:p>
          <a:p>
            <a:r>
              <a:rPr kumimoji="1" lang="ja-JP" altLang="en-US" sz="1050" dirty="0" smtClean="0"/>
              <a:t>・</a:t>
            </a:r>
            <a:r>
              <a:rPr lang="ja-JP" altLang="en-US" sz="1050" dirty="0" smtClean="0"/>
              <a:t>参加者：</a:t>
            </a:r>
            <a:r>
              <a:rPr lang="ja-JP" altLang="ja-JP" sz="1050" dirty="0" smtClean="0"/>
              <a:t>事実確認に参加した</a:t>
            </a:r>
            <a:r>
              <a:rPr lang="x-none" altLang="ja-JP" sz="1050" dirty="0" smtClean="0"/>
              <a:t>養介護施設従事者等による高齢者虐待担当部署職員</a:t>
            </a:r>
            <a:r>
              <a:rPr lang="ja-JP" altLang="ja-JP" sz="1050" dirty="0" smtClean="0"/>
              <a:t>（管理職含む）、</a:t>
            </a:r>
            <a:r>
              <a:rPr lang="x-none" altLang="ja-JP" sz="1050" dirty="0" smtClean="0"/>
              <a:t>介護保険担当部署職員</a:t>
            </a:r>
            <a:r>
              <a:rPr lang="ja-JP" altLang="ja-JP" sz="1050" dirty="0" smtClean="0"/>
              <a:t>及びその他</a:t>
            </a:r>
            <a:r>
              <a:rPr lang="x-none" altLang="ja-JP" sz="1050" dirty="0" smtClean="0"/>
              <a:t>関連するメンバー</a:t>
            </a:r>
            <a:endParaRPr lang="en-US" altLang="ja-JP" sz="1050" dirty="0" smtClean="0"/>
          </a:p>
          <a:p>
            <a:r>
              <a:rPr lang="ja-JP" altLang="en-US" sz="1050" dirty="0" smtClean="0"/>
              <a:t>①調査結果の確認について説明する</a:t>
            </a:r>
            <a:endParaRPr lang="en-US" altLang="ja-JP" sz="1050" dirty="0" smtClean="0"/>
          </a:p>
          <a:p>
            <a:r>
              <a:rPr lang="ja-JP" altLang="en-US" sz="1050" dirty="0" smtClean="0"/>
              <a:t>＊帳票</a:t>
            </a:r>
            <a:r>
              <a:rPr lang="en-US" altLang="ja-JP" sz="1050" dirty="0" smtClean="0"/>
              <a:t>21</a:t>
            </a:r>
            <a:r>
              <a:rPr lang="ja-JP" altLang="en-US" sz="1050" dirty="0" smtClean="0"/>
              <a:t>ページ「事実確認調査結果報告書」をもとに、</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x-none" altLang="ja-JP" sz="1050" dirty="0" smtClean="0"/>
              <a:t>事実確認の調査概要</a:t>
            </a:r>
            <a:r>
              <a:rPr lang="ja-JP" altLang="en-US" sz="1050" dirty="0" smtClean="0"/>
              <a:t>と</a:t>
            </a:r>
            <a:r>
              <a:rPr lang="x-none" altLang="ja-JP" sz="1050" dirty="0" smtClean="0"/>
              <a:t>当日の</a:t>
            </a:r>
            <a:r>
              <a:rPr lang="ja-JP" altLang="ja-JP" sz="1050" dirty="0" smtClean="0"/>
              <a:t>養介護</a:t>
            </a:r>
            <a:r>
              <a:rPr lang="x-none" altLang="ja-JP" sz="1050" dirty="0" smtClean="0"/>
              <a:t>施設・事業所側の対応状況等について報告</a:t>
            </a:r>
            <a:endParaRPr lang="ja-JP"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x-none" altLang="ja-JP" sz="1050" dirty="0" smtClean="0"/>
              <a:t>確認した内容と結果</a:t>
            </a:r>
            <a:r>
              <a:rPr lang="ja-JP" altLang="en-US" sz="1050" dirty="0" smtClean="0"/>
              <a:t>について</a:t>
            </a:r>
            <a:r>
              <a:rPr lang="x-none" altLang="ja-JP" sz="1050" dirty="0" smtClean="0"/>
              <a:t>報告</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②ア）虐待の有無の判断について説明する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虐待の有無の判断では、基本的には、「いつ」「どこで」「誰が」「誰から」「何をされたのか」を、事実確認の結果に基づきできる限り特定することが必要。</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事実確認によっても「いつ」「どこで」「誰が」「誰から」「何をされたのか」のすべてを特定できるとは限</a:t>
            </a:r>
            <a:r>
              <a:rPr lang="ja-JP" altLang="en-US" sz="1050" dirty="0" smtClean="0"/>
              <a:t>らないが、</a:t>
            </a:r>
            <a:r>
              <a:rPr lang="ja-JP" altLang="ja-JP" sz="1050" dirty="0" smtClean="0"/>
              <a:t>確認できた事実から高齢者が虐待を受けたと判断できる場合には、高齢者虐待防止法の趣旨に則り虐待対応を行う必要があ</a:t>
            </a:r>
            <a:r>
              <a:rPr lang="ja-JP" altLang="en-US" sz="1050" dirty="0" smtClean="0"/>
              <a:t>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en-US" altLang="ja-JP" sz="1050" dirty="0" smtClean="0"/>
              <a:t>1</a:t>
            </a:r>
            <a:r>
              <a:rPr lang="ja-JP" altLang="ja-JP" sz="1050" dirty="0" smtClean="0"/>
              <a:t>回の訪問調査で明らかにすべき事実が特定でき</a:t>
            </a:r>
            <a:r>
              <a:rPr lang="ja-JP" altLang="en-US" sz="1050" dirty="0" smtClean="0"/>
              <a:t>ない場合は、</a:t>
            </a:r>
            <a:r>
              <a:rPr lang="ja-JP" altLang="ja-JP" sz="1050" dirty="0" smtClean="0"/>
              <a:t>訪問調査</a:t>
            </a:r>
            <a:r>
              <a:rPr lang="ja-JP" altLang="en-US" sz="1050" dirty="0" smtClean="0"/>
              <a:t>の</a:t>
            </a:r>
            <a:r>
              <a:rPr lang="ja-JP" altLang="ja-JP" sz="1050" dirty="0" smtClean="0"/>
              <a:t>継続</a:t>
            </a:r>
            <a:r>
              <a:rPr lang="ja-JP" altLang="en-US" sz="1050" dirty="0" smtClean="0"/>
              <a:t>、</a:t>
            </a:r>
            <a:r>
              <a:rPr lang="ja-JP" altLang="ja-JP" sz="1050" dirty="0" smtClean="0"/>
              <a:t>監査（立入検査等）への切り替え</a:t>
            </a:r>
            <a:r>
              <a:rPr lang="ja-JP" altLang="en-US" sz="1050" dirty="0" smtClean="0"/>
              <a:t>、</a:t>
            </a:r>
            <a:r>
              <a:rPr lang="ja-JP" altLang="ja-JP" sz="1050" dirty="0" smtClean="0"/>
              <a:t>都道府県との共同実施など調査方法を変更して再調査をしたり、関係機関への補充調査の実施も検討</a:t>
            </a:r>
            <a:r>
              <a:rPr lang="ja-JP" altLang="en-US" sz="1050" dirty="0" smtClean="0"/>
              <a:t>します。</a:t>
            </a:r>
            <a:endParaRPr lang="en-US" altLang="ja-JP" sz="1050" dirty="0" smtClean="0"/>
          </a:p>
          <a:p>
            <a:endParaRPr kumimoji="1" lang="en-US" altLang="ja-JP" sz="1050" dirty="0" smtClean="0"/>
          </a:p>
          <a:p>
            <a:r>
              <a:rPr lang="ja-JP" altLang="en-US" sz="1050" dirty="0" smtClean="0"/>
              <a:t>イ）について説明する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虐待の有無の判断は、事実確認によって明らかになった事実を総合的に判断して行</a:t>
            </a:r>
            <a:r>
              <a:rPr lang="ja-JP" altLang="en-US" sz="1050" dirty="0" smtClean="0"/>
              <a:t>う</a:t>
            </a:r>
            <a:r>
              <a:rPr lang="ja-JP" altLang="ja-JP" sz="1050" dirty="0" smtClean="0"/>
              <a:t>。</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虐待を行った者から聞き取りができなかったり、行為者や当該養介護施設・事業所が否定していたりするために虐待があったと判断できないというわけではなく、高齢者本人や他の利用者、他の従事者からの聞き取りや記録によって虐待があったと判断することも可能。</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事実確認の結果、権利侵害がなく虐待とまでは言えないがサービス提供上の問題のある行為があった場合は、その事実を確認し、改善指導につなげることが必要。</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虐待対応ケース会議で行う虐待の有無の判断においては、その時点での確認された事実に基づき判断することにな</a:t>
            </a:r>
            <a:r>
              <a:rPr lang="ja-JP" altLang="en-US" sz="1050" dirty="0" smtClean="0"/>
              <a:t>る</a:t>
            </a:r>
            <a:r>
              <a:rPr lang="ja-JP" altLang="ja-JP" sz="1050" dirty="0" smtClean="0"/>
              <a:t>ので、判断する根拠が不明確な場合は、「不適切なケア」や「判断に至らない」としてあいまいにして放置するのではなく、事実確認を継続した上で根拠のある判断を行い、当該養介護施設・事業所に改善を求めることが必要。</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ここまで説明後、</a:t>
            </a:r>
            <a:r>
              <a:rPr kumimoji="1" lang="ja-JP" altLang="en-US" sz="1050" dirty="0" smtClean="0"/>
              <a:t>不適切なケアやサービス提供上の問題のある行為などを、あいまいにし放って置くことが、やがて虐待に繋がることにもなるため、虐待防止という意味でも、改善指導等を行うことが大切なことを説明する。</a:t>
            </a:r>
            <a:endParaRPr lang="ja-JP"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endParaRPr lang="ja-JP" altLang="ja-JP" sz="1200"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14</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sz="1200" dirty="0" smtClean="0"/>
              <a:t>ここまで読み、次ページ</a:t>
            </a:r>
            <a:r>
              <a:rPr kumimoji="1" lang="ja-JP" altLang="en-US" sz="1200" dirty="0" smtClean="0"/>
              <a:t>「いつ」「どこで」「誰が」「誰から」「何をされたのか」の具体的内容について説明する</a:t>
            </a:r>
            <a:endParaRPr kumimoji="1" lang="en-US" altLang="ja-JP" sz="1200" dirty="0" smtClean="0"/>
          </a:p>
          <a:p>
            <a:r>
              <a:rPr kumimoji="1" lang="ja-JP" altLang="en-US" sz="1200" dirty="0" smtClean="0"/>
              <a:t>「いつ」：</a:t>
            </a:r>
            <a:endParaRPr kumimoji="1" lang="en-US" altLang="ja-JP" sz="1200" dirty="0" smtClean="0"/>
          </a:p>
          <a:p>
            <a:r>
              <a:rPr kumimoji="1" lang="ja-JP" altLang="en-US" sz="1200" dirty="0" smtClean="0"/>
              <a:t>虐待が行われた日時について確認する必要がありますが、虐待が行われた日時を特定することが困難なこともあり、おおよその日時しかわからない場合もあります。しかし、おおよそであっても、ある一定期間内に行われたと判断することができる場合には、事実が確認されたことになります。</a:t>
            </a:r>
            <a:endParaRPr kumimoji="1" lang="en-US" altLang="ja-JP" sz="1200" dirty="0" smtClean="0"/>
          </a:p>
          <a:p>
            <a:endParaRPr kumimoji="1" lang="en-US" altLang="ja-JP" sz="1200" dirty="0" smtClean="0"/>
          </a:p>
          <a:p>
            <a:r>
              <a:rPr kumimoji="1" lang="ja-JP" altLang="en-US" sz="1200" dirty="0" smtClean="0"/>
              <a:t>「どこで」：</a:t>
            </a:r>
            <a:endParaRPr kumimoji="1" lang="en-US" altLang="ja-JP" sz="1200" dirty="0" smtClean="0"/>
          </a:p>
          <a:p>
            <a:r>
              <a:rPr kumimoji="1" lang="ja-JP" altLang="en-US" sz="1200" dirty="0" smtClean="0"/>
              <a:t>虐待が行われた場所についても確認する必要がありますが、虐待が行われた場所を特定することが困難なこともあり、おおよその場所しかわからない場合もあります。しかし、おおよそであっても、一定の範囲内で行われたと判断することができる場合は、事実が確認されたことになります。</a:t>
            </a:r>
            <a:endParaRPr kumimoji="1" lang="en-US" altLang="ja-JP" sz="1200" dirty="0" smtClean="0"/>
          </a:p>
          <a:p>
            <a:endParaRPr kumimoji="1" lang="en-US" altLang="ja-JP" sz="1200" dirty="0" smtClean="0"/>
          </a:p>
          <a:p>
            <a:r>
              <a:rPr kumimoji="1" lang="ja-JP" altLang="en-US" sz="1200" dirty="0" smtClean="0"/>
              <a:t>「誰が」：</a:t>
            </a:r>
            <a:endParaRPr kumimoji="1" lang="en-US" altLang="ja-JP" sz="1200" dirty="0" smtClean="0"/>
          </a:p>
          <a:p>
            <a:r>
              <a:rPr kumimoji="1" lang="ja-JP" altLang="en-US" sz="1200" dirty="0" smtClean="0"/>
              <a:t>誰が虐待を受けたのかを確認する必要があります。虐待を受けているのは一人とは限りません。ある高齢者への虐待の疑いで事実確認を行ったことにより、当該高齢者以外への虐待が発見されることもあります。その際は通知等があった高齢者以外であっても、虐待の有無の判断など一連の虐待対応を行う必要があります。また、悪質な事業所などは、場合によっては利用者全員が虐待を受けていることもあり得ます。そのような場合であっても、一人ひとりの高齢者がどのような虐待を受けたのかを、確認する必要があります。なざなら、権利利益は個々のものであり、虐待対応においては、一人ひとりの安全確保と権利利益の擁護が必要とされるからです。なお、通報等の段階では虐待を受けている高齢者が特定されていない場合があります。そのような場合は通報等の内容、事実確認によって収集した情報などから、被虐待高齢者を特定する必要があります。</a:t>
            </a:r>
            <a:endParaRPr kumimoji="1" lang="en-US" altLang="ja-JP" sz="1200" dirty="0" smtClean="0"/>
          </a:p>
          <a:p>
            <a:endParaRPr kumimoji="1" lang="en-US" altLang="ja-JP" sz="1200" dirty="0" smtClean="0"/>
          </a:p>
          <a:p>
            <a:endParaRPr kumimoji="1" lang="en-US" altLang="ja-JP" sz="1200" dirty="0" smtClean="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15</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200" dirty="0" smtClean="0"/>
              <a:t>「誰から」：</a:t>
            </a:r>
            <a:endParaRPr kumimoji="1" lang="en-US" altLang="ja-JP" sz="1200" dirty="0" smtClean="0"/>
          </a:p>
          <a:p>
            <a:r>
              <a:rPr kumimoji="1" lang="ja-JP" altLang="en-US" sz="1200" dirty="0" smtClean="0"/>
              <a:t>高齢者が誰から虐待を受けたのかを確認する必要があります。なぜなら、虐待があったと判断するためには、虐待行為を行った者が「養介護施設従事者等」の定義で説明している者である必要があるからです（手引き</a:t>
            </a:r>
            <a:r>
              <a:rPr kumimoji="1" lang="en-US" altLang="ja-JP" sz="1200" dirty="0" smtClean="0"/>
              <a:t>P3</a:t>
            </a:r>
            <a:r>
              <a:rPr kumimoji="1" lang="ja-JP" altLang="en-US" sz="1200" dirty="0" smtClean="0"/>
              <a:t>参照。）虐待を行った職員の特定は、高齢者への事実確認、当該職員への確認、養介護施設・事業所長や他職員からの聞き取り、介護記録等の確認などを総合的に判断して行うことになります。従って、当該職員が認めていない場合にも、他の証言や調査等を踏まえて事実を確認し、特定して行くことになります。また、虐待を行う職員は一人とは限りません。悪質な例では、施設ぐるみで施設長の指示で職員が行なっている場合もあります。このような場合は、実際に虐待行為を行った職員だけでなく、それを指示した施設長も虐待者にあたります。</a:t>
            </a:r>
            <a:endParaRPr kumimoji="1" lang="en-US" altLang="ja-JP" sz="1200" dirty="0" smtClean="0"/>
          </a:p>
          <a:p>
            <a:endParaRPr kumimoji="1" lang="en-US" altLang="ja-JP" sz="1200" dirty="0" smtClean="0"/>
          </a:p>
          <a:p>
            <a:r>
              <a:rPr kumimoji="1" lang="ja-JP" altLang="en-US" sz="1200" dirty="0" smtClean="0"/>
              <a:t>「何をされたのか」：</a:t>
            </a:r>
            <a:endParaRPr kumimoji="1" lang="en-US" altLang="ja-JP" sz="1200" dirty="0" smtClean="0"/>
          </a:p>
          <a:p>
            <a:r>
              <a:rPr kumimoji="1" lang="ja-JP" altLang="en-US" sz="1200" dirty="0" smtClean="0"/>
              <a:t>高齢者に対してどのようなことが行われたのかを確認する必要があります。虐待とは高齢者虐待防止法で規定している「虐待の定義と類型」で示されている行為となります（手引き</a:t>
            </a:r>
            <a:r>
              <a:rPr kumimoji="1" lang="en-US" altLang="ja-JP" sz="1200" dirty="0" smtClean="0"/>
              <a:t>P4,5</a:t>
            </a:r>
            <a:r>
              <a:rPr kumimoji="1" lang="ja-JP" altLang="en-US" sz="1200" dirty="0" smtClean="0"/>
              <a:t>参照。）しかし、虐待の内容は多様であり、想定外の虐待が行われる場合もあります。そのためどのような行為が虐待に該当するのか判断に迷うこともあります。　そのような場合は法の趣旨、判例、過去の虐待事例、国の事務連絡等、専門家等の意見、都道府県や国への照会などを参考に判断していく必要があります。</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16</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800" dirty="0" smtClean="0"/>
              <a:t>1</a:t>
            </a:r>
            <a:r>
              <a:rPr kumimoji="1" lang="ja-JP" altLang="en-US" sz="800" dirty="0" smtClean="0"/>
              <a:t>つ目の◎について説明する</a:t>
            </a:r>
            <a:endParaRPr kumimoji="1" lang="en-US" altLang="ja-JP" sz="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dirty="0" smtClean="0"/>
              <a:t>・</a:t>
            </a:r>
            <a:r>
              <a:rPr lang="ja-JP" altLang="ja-JP" sz="800" dirty="0" smtClean="0">
                <a:latin typeface="+mn-ea"/>
              </a:rPr>
              <a:t>高齢者に対して行われた行為だけをみれば、虐待とまではいえない場合であっても、その行為が当該高齢者の身体面、精神面、行動面に対して何らかの悪影響を及ぼしていないか（あるいは及ぼすおそれはないか）、それによって高齢者の権利利益が侵害されていないかという視点で検討することが必要。</a:t>
            </a:r>
            <a:endParaRPr lang="en-US" altLang="ja-JP" sz="800" dirty="0" smtClean="0">
              <a:latin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800" dirty="0" smtClean="0">
                <a:latin typeface="+mn-ea"/>
              </a:rPr>
              <a:t>2</a:t>
            </a:r>
            <a:r>
              <a:rPr lang="ja-JP" altLang="en-US" sz="800" dirty="0" smtClean="0">
                <a:latin typeface="+mn-ea"/>
              </a:rPr>
              <a:t>つ目の◎について説明する</a:t>
            </a:r>
            <a:endParaRPr lang="en-US" altLang="ja-JP" sz="800" dirty="0" smtClean="0">
              <a:latin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latin typeface="+mn-ea"/>
              </a:rPr>
              <a:t>・</a:t>
            </a:r>
            <a:r>
              <a:rPr lang="ja-JP" altLang="ja-JP" sz="800" dirty="0" smtClean="0">
                <a:latin typeface="+mn-ea"/>
              </a:rPr>
              <a:t>高齢者に対して行われた行為が、虐待に該当するかどうか判断に迷う場合には、市町村が構築している高齢者虐待防止ネットワーク等に参画している法律専門家、医療関係者、学識経験者など複数の専門家や都道府県などの関係者・機関を交えて検討し、総合的に判断することが望ましい。</a:t>
            </a:r>
            <a:endParaRPr lang="en-US" altLang="ja-JP" sz="800" dirty="0" smtClean="0">
              <a:latin typeface="+mn-ea"/>
            </a:endParaRPr>
          </a:p>
          <a:p>
            <a:r>
              <a:rPr kumimoji="1" lang="ja-JP" altLang="en-US" sz="800" dirty="0" smtClean="0"/>
              <a:t>①、②説明後、記録を整理しておく必要があることを説明する。</a:t>
            </a:r>
            <a:endParaRPr kumimoji="1" lang="en-US" altLang="ja-JP" sz="800" dirty="0" smtClean="0"/>
          </a:p>
          <a:p>
            <a:r>
              <a:rPr kumimoji="1" lang="ja-JP" altLang="en-US" sz="800" dirty="0" smtClean="0"/>
              <a:t>虐待であるとの判断を行う際には、どのように事実確認を行い、どのような事実から、なぜそのように判断したのかの根拠を記録にとどめておくことが必要です。</a:t>
            </a:r>
            <a:endParaRPr kumimoji="1" lang="en-US" altLang="ja-JP" sz="800" dirty="0" smtClean="0"/>
          </a:p>
          <a:p>
            <a:r>
              <a:rPr kumimoji="1" lang="ja-JP" altLang="en-US" sz="800" dirty="0" smtClean="0"/>
              <a:t>虐待の有無の判断においては、老人福祉法や介護保険法に基づく改善命令等の行政権限の行使が行われる場合があるため、その権限行使の根拠となる法律の要件を充たすだけの事実関係の特定と虐待と判断した根拠を整理しておくことが必要です。</a:t>
            </a:r>
            <a:endParaRPr kumimoji="1" lang="en-US" altLang="ja-JP" sz="800" dirty="0" smtClean="0"/>
          </a:p>
          <a:p>
            <a:r>
              <a:rPr kumimoji="1" lang="ja-JP" altLang="en-US" sz="800" dirty="0" smtClean="0"/>
              <a:t>虐待と判断した根拠や権限行使等の適切さなどを示すため、その根拠となった情報については、全て記録として保管しておく必要があります。</a:t>
            </a:r>
            <a:endParaRPr kumimoji="1" lang="en-US" altLang="ja-JP" sz="800" dirty="0" smtClean="0"/>
          </a:p>
          <a:p>
            <a:r>
              <a:rPr kumimoji="1" lang="en-US" altLang="ja-JP" sz="800" dirty="0" smtClean="0"/>
              <a:t>【</a:t>
            </a:r>
            <a:r>
              <a:rPr kumimoji="1" lang="ja-JP" altLang="en-US" sz="800" dirty="0" smtClean="0"/>
              <a:t>虐待有無の判断における通釈通知</a:t>
            </a:r>
            <a:r>
              <a:rPr kumimoji="1" lang="en-US" altLang="ja-JP" sz="800" dirty="0" smtClean="0"/>
              <a:t>】</a:t>
            </a:r>
            <a:r>
              <a:rPr kumimoji="1" lang="ja-JP" altLang="en-US" sz="800" dirty="0" smtClean="0"/>
              <a:t>について説明する</a:t>
            </a:r>
            <a:endParaRPr kumimoji="1" lang="en-US" altLang="ja-JP" sz="800" dirty="0" smtClean="0"/>
          </a:p>
          <a:p>
            <a:r>
              <a:rPr lang="ja-JP" altLang="en-US" sz="800" dirty="0" smtClean="0">
                <a:latin typeface="+mn-ea"/>
              </a:rPr>
              <a:t>・・・・・</a:t>
            </a:r>
            <a:r>
              <a:rPr lang="ja-JP" altLang="ja-JP" sz="800" dirty="0" smtClean="0">
                <a:latin typeface="+mn-ea"/>
              </a:rPr>
              <a:t>通報等を受けた場合は、事案について調査を十分に実施したうえ</a:t>
            </a:r>
            <a:r>
              <a:rPr lang="ja-JP" altLang="en-US" sz="800" dirty="0" smtClean="0">
                <a:latin typeface="+mn-ea"/>
              </a:rPr>
              <a:t>で第２</a:t>
            </a:r>
            <a:r>
              <a:rPr lang="ja-JP" altLang="ja-JP" sz="800" dirty="0" smtClean="0">
                <a:latin typeface="+mn-ea"/>
              </a:rPr>
              <a:t>条第</a:t>
            </a:r>
            <a:r>
              <a:rPr lang="en-US" altLang="ja-JP" sz="800" dirty="0" smtClean="0">
                <a:latin typeface="+mn-ea"/>
              </a:rPr>
              <a:t>5</a:t>
            </a:r>
            <a:r>
              <a:rPr lang="ja-JP" altLang="ja-JP" sz="800" dirty="0" smtClean="0">
                <a:latin typeface="+mn-ea"/>
              </a:rPr>
              <a:t>項に照らし、「養介護施設従事者等による高齢者虐待」に該当するかどうか判断することが重要となります。</a:t>
            </a:r>
            <a:r>
              <a:rPr lang="ja-JP" altLang="en-US" sz="800" dirty="0" smtClean="0">
                <a:latin typeface="+mn-ea"/>
              </a:rPr>
              <a:t>また、</a:t>
            </a:r>
            <a:endParaRPr lang="en-US" altLang="ja-JP" sz="800" dirty="0" smtClean="0">
              <a:latin typeface="+mn-ea"/>
            </a:endParaRPr>
          </a:p>
          <a:p>
            <a:r>
              <a:rPr kumimoji="1" lang="ja-JP" altLang="en-US" sz="800" dirty="0" smtClean="0">
                <a:latin typeface="+mn-ea"/>
              </a:rPr>
              <a:t>・</a:t>
            </a:r>
            <a:r>
              <a:rPr lang="ja-JP" altLang="ja-JP" sz="800" dirty="0" smtClean="0">
                <a:latin typeface="+mn-ea"/>
              </a:rPr>
              <a:t>入所者を車いすやベッド等から移動させる際に、必要以上に身体を高く持ち上げた。</a:t>
            </a:r>
            <a:endParaRPr lang="en-US" altLang="ja-JP" sz="800" dirty="0" smtClean="0">
              <a:latin typeface="+mn-ea"/>
            </a:endParaRPr>
          </a:p>
          <a:p>
            <a:r>
              <a:rPr kumimoji="1" lang="ja-JP" altLang="en-US" sz="800" dirty="0" smtClean="0">
                <a:latin typeface="+mn-ea"/>
              </a:rPr>
              <a:t>・</a:t>
            </a:r>
            <a:r>
              <a:rPr lang="ja-JP" altLang="ja-JP" sz="800" dirty="0" smtClean="0">
                <a:latin typeface="+mn-ea"/>
              </a:rPr>
              <a:t>裸になった入所者の姿を携帯電話で撮影し、他の職員に見せた。</a:t>
            </a:r>
            <a:endParaRPr lang="en-US" altLang="ja-JP" sz="800" dirty="0" smtClean="0">
              <a:latin typeface="+mn-ea"/>
            </a:endParaRPr>
          </a:p>
          <a:p>
            <a:r>
              <a:rPr kumimoji="1" lang="ja-JP" altLang="en-US" sz="800" dirty="0" smtClean="0">
                <a:latin typeface="+mn-ea"/>
              </a:rPr>
              <a:t>・</a:t>
            </a:r>
            <a:r>
              <a:rPr lang="ja-JP" altLang="ja-JP" sz="800" dirty="0" smtClean="0">
                <a:latin typeface="+mn-ea"/>
              </a:rPr>
              <a:t>入所者の顔に落書きをして、それを携帯電話で撮影し、他の職員に見せた。</a:t>
            </a:r>
            <a:endParaRPr lang="en-US" altLang="ja-JP" sz="800" dirty="0" smtClean="0">
              <a:latin typeface="+mn-ea"/>
            </a:endParaRPr>
          </a:p>
          <a:p>
            <a:r>
              <a:rPr kumimoji="1" lang="ja-JP" altLang="en-US" sz="800" dirty="0" smtClean="0">
                <a:latin typeface="+mn-ea"/>
              </a:rPr>
              <a:t>など、このような行為は、</a:t>
            </a:r>
            <a:r>
              <a:rPr lang="ja-JP" altLang="ja-JP" sz="800" dirty="0" smtClean="0">
                <a:latin typeface="+mn-ea"/>
              </a:rPr>
              <a:t>同項に基づく高齢者虐待に該当すると考えられるところであり、該当するか否かについての判断をせずに、例えば「極めて不適切な行為」として処理することは同法では想定されていないことについてご留意願います。</a:t>
            </a:r>
            <a:endParaRPr lang="en-US" altLang="ja-JP" sz="800" dirty="0" smtClean="0">
              <a:latin typeface="+mn-ea"/>
            </a:endParaRPr>
          </a:p>
          <a:p>
            <a:r>
              <a:rPr kumimoji="1" lang="ja-JP" altLang="en-US" sz="800" dirty="0" smtClean="0">
                <a:latin typeface="+mn-ea"/>
              </a:rPr>
              <a:t>ＱＡ説明をする</a:t>
            </a:r>
            <a:endParaRPr kumimoji="1" lang="en-US" altLang="ja-JP" sz="800" dirty="0" smtClean="0">
              <a:latin typeface="+mn-ea"/>
            </a:endParaRPr>
          </a:p>
          <a:p>
            <a:r>
              <a:rPr kumimoji="1" lang="ja-JP" altLang="en-US" sz="800" dirty="0" smtClean="0">
                <a:latin typeface="+mn-ea"/>
              </a:rPr>
              <a:t>養介護施設・事業所から調査結果の説明を求められても、説明する義務はありません。ただし、調査にあたり、報告徴収を求めたり、立入調査を行ったりする場合などに結果すら説明しないのでは、養介護施設・事業所側の自治体に対する不信感にもつながりかねませんから、通報者等の特定が出来ないよう注意しながら、一定の説明を行なうことが望ましいと思われます。</a:t>
            </a:r>
            <a:endParaRPr kumimoji="1" lang="en-US" altLang="ja-JP" sz="800" dirty="0" smtClean="0">
              <a:latin typeface="+mn-ea"/>
            </a:endParaRPr>
          </a:p>
          <a:p>
            <a:r>
              <a:rPr kumimoji="1" lang="ja-JP" altLang="en-US" sz="800" dirty="0" smtClean="0">
                <a:latin typeface="+mn-ea"/>
              </a:rPr>
              <a:t>　養介護施設・事業所から謝罪要求があっても、謝罪する必要はありません。通報等を受けた場合、市町村や都道府県は第</a:t>
            </a:r>
            <a:r>
              <a:rPr kumimoji="1" lang="en-US" altLang="ja-JP" sz="800" dirty="0" smtClean="0">
                <a:latin typeface="+mn-ea"/>
              </a:rPr>
              <a:t>24</a:t>
            </a:r>
            <a:r>
              <a:rPr kumimoji="1" lang="ja-JP" altLang="en-US" sz="800" dirty="0" smtClean="0">
                <a:latin typeface="+mn-ea"/>
              </a:rPr>
              <a:t>条により諸権限を適切に行使しなければならず、その前提として虐待の有無について調査を実施する必要があります。法に従って調査を行ったのですから、そのことを施設・事業所に対して説明し、謝罪する必要のないことを理解してもらうことが重要です。</a:t>
            </a:r>
            <a:endParaRPr kumimoji="1" lang="en-US" altLang="ja-JP" sz="800" dirty="0" smtClean="0">
              <a:latin typeface="+mn-ea"/>
            </a:endParaRPr>
          </a:p>
          <a:p>
            <a:r>
              <a:rPr kumimoji="1" lang="ja-JP" altLang="en-US" sz="800" dirty="0" smtClean="0">
                <a:latin typeface="+mn-ea"/>
              </a:rPr>
              <a:t>　同じような理由で、損害賠償責任も発生しません。適法になされた調査について、国家賠償法第</a:t>
            </a:r>
            <a:r>
              <a:rPr kumimoji="1" lang="en-US" altLang="ja-JP" sz="800" dirty="0" smtClean="0">
                <a:latin typeface="+mn-ea"/>
              </a:rPr>
              <a:t>1</a:t>
            </a:r>
            <a:r>
              <a:rPr kumimoji="1" lang="ja-JP" altLang="en-US" sz="800" dirty="0" smtClean="0">
                <a:latin typeface="+mn-ea"/>
              </a:rPr>
              <a:t>条に基づく責任が発生するが</a:t>
            </a:r>
            <a:r>
              <a:rPr kumimoji="1" lang="ja-JP" altLang="en-US" sz="800" dirty="0" err="1" smtClean="0">
                <a:latin typeface="+mn-ea"/>
              </a:rPr>
              <a:t>ずが</a:t>
            </a:r>
            <a:r>
              <a:rPr kumimoji="1" lang="ja-JP" altLang="en-US" sz="800" dirty="0" smtClean="0">
                <a:latin typeface="+mn-ea"/>
              </a:rPr>
              <a:t>ないのです。養介護施設・事業所の理解を求めるしかありませんが、理解を得られずに訴訟提起をされるなら、厳正に対処します。</a:t>
            </a:r>
            <a:endParaRPr kumimoji="1" lang="en-US" altLang="ja-JP" sz="800" dirty="0" smtClean="0">
              <a:latin typeface="+mn-ea"/>
            </a:endParaRPr>
          </a:p>
          <a:p>
            <a:r>
              <a:rPr kumimoji="1" lang="ja-JP" altLang="en-US" sz="800" dirty="0" smtClean="0">
                <a:latin typeface="+mn-ea"/>
              </a:rPr>
              <a:t>　養介護施設・事業所が情報公開条例または個人情報保護条例に基づいて情報の開示を求めてくることも考えられます。しかし、虐待の有無の調査に関する情報の中、通報者等が特定できるような情報は、法令により公にすることができないと認められる情報に該当します。また、被虐待者等の個人情報が多く含まれているので、開示すべき部分は一部にとどまると思われます。個人情報保護条例に基づく開示請求の場合も、被虐待者等の個人情報が多く含まれるため、適用除外事項に該当する部分がほとんどになると思われます。さらに、その後の虐待対応における権限行使が困難になることが考えられるため、自治体の条例で定められている開示要求に該当していない場合は開示請求に応じる必要はありません。</a:t>
            </a:r>
            <a:endParaRPr kumimoji="1" lang="en-US" altLang="ja-JP" sz="800" dirty="0" smtClean="0"/>
          </a:p>
          <a:p>
            <a:endParaRPr kumimoji="1" lang="en-US" altLang="ja-JP" sz="800" dirty="0" smtClean="0"/>
          </a:p>
          <a:p>
            <a:endParaRPr kumimoji="1" lang="ja-JP" altLang="en-US" sz="800"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17</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050" dirty="0" smtClean="0"/>
              <a:t>③　高齢者の保護について説明する</a:t>
            </a:r>
            <a:endParaRPr kumimoji="1"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kumimoji="1" lang="ja-JP" altLang="ja-JP" sz="1050" kern="1200" dirty="0" smtClean="0">
                <a:solidFill>
                  <a:schemeClr val="tx1"/>
                </a:solidFill>
                <a:latin typeface="+mj-ea"/>
                <a:ea typeface="+mn-ea"/>
                <a:cs typeface="+mn-cs"/>
              </a:rPr>
              <a:t>調査結果の確認後、虐待の事実が認められ、高齢者の生命または身体に危険が生じているおそれがある場合には、高齢者の保護や医療機関への受診、入院等の緊急対応の必要性を判断することが必要。特に、当該養介護施設・事業所では高齢者の安全・安心な生活が確保できない場合は、やむを得ない事由による措置等によって早急に高齢者を保護したり、医療機関の入院につなげる</a:t>
            </a:r>
            <a:r>
              <a:rPr kumimoji="1" lang="ja-JP" altLang="en-US" sz="1050" kern="1200" dirty="0" smtClean="0">
                <a:solidFill>
                  <a:schemeClr val="tx1"/>
                </a:solidFill>
                <a:latin typeface="+mj-ea"/>
                <a:ea typeface="+mn-ea"/>
                <a:cs typeface="+mn-cs"/>
              </a:rPr>
              <a:t>ことが</a:t>
            </a:r>
            <a:r>
              <a:rPr kumimoji="1" lang="ja-JP" altLang="ja-JP" sz="1050" kern="1200" dirty="0" smtClean="0">
                <a:solidFill>
                  <a:schemeClr val="tx1"/>
                </a:solidFill>
                <a:latin typeface="+mj-ea"/>
                <a:ea typeface="+mn-ea"/>
                <a:cs typeface="+mn-cs"/>
              </a:rPr>
              <a:t>必要</a:t>
            </a:r>
            <a:r>
              <a:rPr kumimoji="1" lang="ja-JP" altLang="en-US" sz="1050" kern="1200" dirty="0" smtClean="0">
                <a:solidFill>
                  <a:schemeClr val="tx1"/>
                </a:solidFill>
                <a:latin typeface="+mj-ea"/>
                <a:ea typeface="+mn-ea"/>
                <a:cs typeface="+mn-cs"/>
              </a:rPr>
              <a:t>となります。</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この後、・緊急性のある高齢者への対応について説明する</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a:t>
            </a:r>
            <a:r>
              <a:rPr kumimoji="1" lang="x-none" altLang="ja-JP" sz="1050" kern="1200" dirty="0" smtClean="0">
                <a:solidFill>
                  <a:schemeClr val="tx1"/>
                </a:solidFill>
                <a:latin typeface="+mj-ea"/>
                <a:ea typeface="+mn-ea"/>
                <a:cs typeface="+mn-cs"/>
              </a:rPr>
              <a:t>高齢者を保護する必要性がある場合には、老人福祉法に基づく「やむを得ない事由による措置」を適用するなど</a:t>
            </a:r>
            <a:r>
              <a:rPr kumimoji="1" lang="ja-JP" altLang="en-US" sz="1050" kern="1200" dirty="0" smtClean="0">
                <a:solidFill>
                  <a:schemeClr val="tx1"/>
                </a:solidFill>
                <a:latin typeface="+mj-ea"/>
                <a:ea typeface="+mn-ea"/>
                <a:cs typeface="+mn-cs"/>
              </a:rPr>
              <a:t>の</a:t>
            </a:r>
            <a:r>
              <a:rPr kumimoji="1" lang="x-none" altLang="ja-JP" sz="1050" kern="1200" dirty="0" smtClean="0">
                <a:solidFill>
                  <a:schemeClr val="tx1"/>
                </a:solidFill>
                <a:latin typeface="+mj-ea"/>
                <a:ea typeface="+mn-ea"/>
                <a:cs typeface="+mn-cs"/>
              </a:rPr>
              <a:t>対応を行</a:t>
            </a:r>
            <a:r>
              <a:rPr kumimoji="1" lang="ja-JP" altLang="en-US" sz="1050" kern="1200" dirty="0" smtClean="0">
                <a:solidFill>
                  <a:schemeClr val="tx1"/>
                </a:solidFill>
                <a:latin typeface="+mj-ea"/>
                <a:ea typeface="+mn-ea"/>
                <a:cs typeface="+mn-cs"/>
              </a:rPr>
              <a:t>う</a:t>
            </a:r>
            <a:r>
              <a:rPr kumimoji="1" lang="x-none" altLang="ja-JP" sz="1050" kern="1200" dirty="0" smtClean="0">
                <a:solidFill>
                  <a:schemeClr val="tx1"/>
                </a:solidFill>
                <a:latin typeface="+mj-ea"/>
                <a:ea typeface="+mn-ea"/>
                <a:cs typeface="+mn-cs"/>
              </a:rPr>
              <a:t>。</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a:t>
            </a:r>
            <a:r>
              <a:rPr kumimoji="1" lang="x-none" altLang="ja-JP" sz="1050" kern="1200" dirty="0" smtClean="0">
                <a:solidFill>
                  <a:schemeClr val="tx1"/>
                </a:solidFill>
                <a:latin typeface="+mj-ea"/>
                <a:ea typeface="+mn-ea"/>
                <a:cs typeface="+mn-cs"/>
              </a:rPr>
              <a:t>高齢者の安全が確認された場合であっても、虐待等の疑いが拭いきれない場合や経済的虐待等によって金銭や財産等の搾取が継続するおそれがある場合には、早急に高齢者を保護したり、成年後見の申立てを行うなど適切な対応を図る</a:t>
            </a:r>
            <a:r>
              <a:rPr kumimoji="1" lang="ja-JP" altLang="en-US" sz="1050" kern="1200" dirty="0" smtClean="0">
                <a:solidFill>
                  <a:schemeClr val="tx1"/>
                </a:solidFill>
                <a:latin typeface="+mj-ea"/>
                <a:ea typeface="+mn-ea"/>
                <a:cs typeface="+mn-cs"/>
              </a:rPr>
              <a:t>ことが</a:t>
            </a:r>
            <a:r>
              <a:rPr kumimoji="1" lang="x-none" altLang="ja-JP" sz="1050" kern="1200" dirty="0" smtClean="0">
                <a:solidFill>
                  <a:schemeClr val="tx1"/>
                </a:solidFill>
                <a:latin typeface="+mj-ea"/>
                <a:ea typeface="+mn-ea"/>
                <a:cs typeface="+mn-cs"/>
              </a:rPr>
              <a:t>必要。</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a:t>
            </a:r>
            <a:r>
              <a:rPr kumimoji="1" lang="x-none" altLang="ja-JP" sz="1050" kern="1200" dirty="0" smtClean="0">
                <a:solidFill>
                  <a:schemeClr val="tx1"/>
                </a:solidFill>
                <a:latin typeface="+mj-ea"/>
                <a:ea typeface="+mn-ea"/>
                <a:cs typeface="+mn-cs"/>
              </a:rPr>
              <a:t>高齢者が安心して生活できる環境を整えるため、これらの対応は迅速に行う必要があります。</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イ）事実確認の継続の説明をする</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a:t>
            </a:r>
            <a:r>
              <a:rPr kumimoji="1" lang="ja-JP" altLang="ja-JP" sz="1050" kern="1200" dirty="0" smtClean="0">
                <a:solidFill>
                  <a:schemeClr val="tx1"/>
                </a:solidFill>
                <a:latin typeface="+mj-ea"/>
                <a:ea typeface="+mn-ea"/>
                <a:cs typeface="+mn-cs"/>
              </a:rPr>
              <a:t>養介護施設・事業所から事実確認を拒否された場合や十分な確認ができなかった場合等は、どのような方法・体制で事実確認を実施する必要があるか迅速に再検討を行</a:t>
            </a:r>
            <a:r>
              <a:rPr kumimoji="1" lang="ja-JP" altLang="en-US" sz="1050" kern="1200" dirty="0" smtClean="0">
                <a:solidFill>
                  <a:schemeClr val="tx1"/>
                </a:solidFill>
                <a:latin typeface="+mj-ea"/>
                <a:ea typeface="+mn-ea"/>
                <a:cs typeface="+mn-cs"/>
              </a:rPr>
              <a:t>う必要があります。</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　例えば、</a:t>
            </a:r>
            <a:r>
              <a:rPr kumimoji="1" lang="en-US" altLang="ja-JP" sz="1050" kern="1200" dirty="0" smtClean="0">
                <a:solidFill>
                  <a:schemeClr val="tx1"/>
                </a:solidFill>
                <a:latin typeface="+mj-ea"/>
                <a:ea typeface="+mn-ea"/>
                <a:cs typeface="+mn-cs"/>
              </a:rPr>
              <a:t>PPT</a:t>
            </a:r>
            <a:r>
              <a:rPr kumimoji="1" lang="ja-JP" altLang="en-US" sz="1050" kern="1200" dirty="0" smtClean="0">
                <a:solidFill>
                  <a:schemeClr val="tx1"/>
                </a:solidFill>
                <a:latin typeface="+mj-ea"/>
                <a:ea typeface="+mn-ea"/>
                <a:cs typeface="+mn-cs"/>
              </a:rPr>
              <a:t>３つの「・」を読む</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これら、虐待有無の判断、緊急性の判断等は判断根拠をしっかり議論し、帳票</a:t>
            </a:r>
            <a:r>
              <a:rPr kumimoji="1" lang="en-US" altLang="ja-JP" sz="1050" kern="1200" dirty="0" smtClean="0">
                <a:solidFill>
                  <a:schemeClr val="tx1"/>
                </a:solidFill>
                <a:latin typeface="+mj-ea"/>
                <a:ea typeface="+mn-ea"/>
                <a:cs typeface="+mn-cs"/>
              </a:rPr>
              <a:t>28</a:t>
            </a:r>
            <a:r>
              <a:rPr kumimoji="1" lang="ja-JP" altLang="en-US" sz="1050" kern="1200" dirty="0" smtClean="0">
                <a:solidFill>
                  <a:schemeClr val="tx1"/>
                </a:solidFill>
                <a:latin typeface="+mj-ea"/>
                <a:ea typeface="+mn-ea"/>
                <a:cs typeface="+mn-cs"/>
              </a:rPr>
              <a:t>ページの書式に沿って記入して行きます。実際の対応ケース会議では、次に当面の対応方針として、</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solidFill>
                <a:latin typeface="+mj-ea"/>
                <a:ea typeface="+mn-ea"/>
                <a:cs typeface="+mn-cs"/>
              </a:rPr>
              <a:t>①高齢者への対応　②養介護施設・事業所への対応　③通報者への対応</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err="1" smtClean="0">
                <a:solidFill>
                  <a:schemeClr val="tx1"/>
                </a:solidFill>
                <a:latin typeface="+mj-ea"/>
                <a:ea typeface="+mn-ea"/>
                <a:cs typeface="+mn-cs"/>
              </a:rPr>
              <a:t>へと</a:t>
            </a:r>
            <a:r>
              <a:rPr kumimoji="1" lang="ja-JP" altLang="en-US" sz="1050" kern="1200" dirty="0" smtClean="0">
                <a:solidFill>
                  <a:schemeClr val="tx1"/>
                </a:solidFill>
                <a:latin typeface="+mj-ea"/>
                <a:ea typeface="+mn-ea"/>
                <a:cs typeface="+mn-cs"/>
              </a:rPr>
              <a:t>入って行きますが、これらの詳細については次の課題</a:t>
            </a:r>
            <a:r>
              <a:rPr kumimoji="1" lang="en-US" altLang="ja-JP" sz="1050" kern="1200" dirty="0" smtClean="0">
                <a:solidFill>
                  <a:schemeClr val="tx1"/>
                </a:solidFill>
                <a:latin typeface="+mj-ea"/>
                <a:ea typeface="+mn-ea"/>
                <a:cs typeface="+mn-cs"/>
              </a:rPr>
              <a:t>5</a:t>
            </a:r>
            <a:r>
              <a:rPr kumimoji="1" lang="ja-JP" altLang="en-US" sz="1050" kern="1200" dirty="0" smtClean="0">
                <a:solidFill>
                  <a:schemeClr val="tx1"/>
                </a:solidFill>
                <a:latin typeface="+mj-ea"/>
                <a:ea typeface="+mn-ea"/>
                <a:cs typeface="+mn-cs"/>
              </a:rPr>
              <a:t>で詳しく話したいと思います。</a:t>
            </a:r>
            <a:endParaRPr kumimoji="1" lang="en-US"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ja-JP" sz="105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dirty="0" smtClean="0"/>
          </a:p>
          <a:p>
            <a:pPr>
              <a:buNone/>
            </a:pPr>
            <a:endParaRPr kumimoji="1" lang="en-US" altLang="ja-JP" sz="1200" kern="1200" dirty="0" smtClean="0">
              <a:solidFill>
                <a:schemeClr val="tx1"/>
              </a:solidFill>
              <a:latin typeface="+mj-ea"/>
              <a:ea typeface="+mn-ea"/>
              <a:cs typeface="+mn-cs"/>
            </a:endParaRPr>
          </a:p>
          <a:p>
            <a:pPr>
              <a:buNone/>
            </a:pPr>
            <a:endParaRPr kumimoji="1" lang="ja-JP" altLang="ja-JP" sz="1200" kern="1200" dirty="0" smtClean="0">
              <a:solidFill>
                <a:schemeClr val="tx1"/>
              </a:solidFill>
              <a:latin typeface="+mj-ea"/>
              <a:ea typeface="+mn-ea"/>
              <a:cs typeface="+mn-cs"/>
            </a:endParaRPr>
          </a:p>
          <a:p>
            <a:pPr>
              <a:buNone/>
            </a:pPr>
            <a:r>
              <a:rPr kumimoji="1" lang="x-none" altLang="ja-JP" sz="1200" b="1" kern="1200" dirty="0" smtClean="0">
                <a:solidFill>
                  <a:schemeClr val="tx1"/>
                </a:solidFill>
                <a:latin typeface="+mj-ea"/>
                <a:ea typeface="+mn-ea"/>
                <a:cs typeface="+mn-cs"/>
              </a:rPr>
              <a:t> </a:t>
            </a:r>
            <a:endParaRPr kumimoji="1" lang="ja-JP" altLang="ja-JP" sz="120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ja-JP" sz="120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ja-JP" sz="1200" kern="1200" dirty="0" smtClean="0">
              <a:solidFill>
                <a:schemeClr val="tx1"/>
              </a:solidFill>
              <a:latin typeface="+mj-ea"/>
              <a:ea typeface="+mn-ea"/>
              <a:cs typeface="+mn-cs"/>
            </a:endParaRPr>
          </a:p>
          <a:p>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18</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800" smtClean="0"/>
              <a:t>３）</a:t>
            </a:r>
            <a:r>
              <a:rPr kumimoji="1" lang="ja-JP" altLang="en-US" sz="800" dirty="0" smtClean="0"/>
              <a:t>①都道府県への報告について説明する</a:t>
            </a:r>
            <a:endParaRPr kumimoji="1" lang="en-US" altLang="ja-JP" sz="800" dirty="0" smtClean="0"/>
          </a:p>
          <a:p>
            <a:pPr>
              <a:buNone/>
            </a:pPr>
            <a:r>
              <a:rPr kumimoji="1" lang="ja-JP" altLang="en-US" sz="800" dirty="0" smtClean="0"/>
              <a:t>・</a:t>
            </a:r>
            <a:r>
              <a:rPr lang="x-none" altLang="ja-JP" sz="800" dirty="0" smtClean="0"/>
              <a:t>高齢者虐待防止法では、養介護施設従事者等による高齢者虐待に関する通報等を受けた場合、市町村は虐待に関する事項を都道府県に報告しなければなりません（</a:t>
            </a:r>
            <a:r>
              <a:rPr lang="ja-JP" altLang="ja-JP" sz="800" dirty="0" smtClean="0"/>
              <a:t>第</a:t>
            </a:r>
            <a:r>
              <a:rPr lang="x-none" altLang="ja-JP" sz="800" dirty="0" smtClean="0"/>
              <a:t>22条）。</a:t>
            </a:r>
            <a:r>
              <a:rPr lang="ja-JP" altLang="en-US" sz="800" dirty="0" smtClean="0"/>
              <a:t>報告内容としては、</a:t>
            </a:r>
            <a:endParaRPr lang="en-US" altLang="ja-JP" sz="800" dirty="0" smtClean="0"/>
          </a:p>
          <a:p>
            <a:pPr marL="228600" indent="-228600">
              <a:buAutoNum type="ea1JpnKorPlain"/>
            </a:pPr>
            <a:r>
              <a:rPr lang="x-none" altLang="ja-JP" sz="800" dirty="0" smtClean="0"/>
              <a:t>養介護施設等の名称、所在地及び種別 </a:t>
            </a:r>
            <a:endParaRPr lang="en-US" altLang="ja-JP" sz="800" dirty="0" smtClean="0"/>
          </a:p>
          <a:p>
            <a:pPr marL="228600" indent="-228600">
              <a:buAutoNum type="ea1JpnKorPlain"/>
            </a:pPr>
            <a:r>
              <a:rPr lang="x-none" altLang="ja-JP" sz="800" dirty="0" smtClean="0"/>
              <a:t>虐待を受けた又は受けたと思われる高齢者の性別、年齢及び要介護状態区分又は要支援状態区分その他の心身の状況 </a:t>
            </a:r>
            <a:endParaRPr lang="ja-JP" altLang="ja-JP" sz="800" dirty="0" smtClean="0"/>
          </a:p>
          <a:p>
            <a:pPr>
              <a:buNone/>
            </a:pPr>
            <a:r>
              <a:rPr lang="x-none" altLang="ja-JP" sz="800" dirty="0" smtClean="0"/>
              <a:t>三 　虐待の種別、内容及び発生要因 </a:t>
            </a:r>
            <a:endParaRPr lang="ja-JP" altLang="ja-JP" sz="800" dirty="0" smtClean="0"/>
          </a:p>
          <a:p>
            <a:pPr>
              <a:buNone/>
            </a:pPr>
            <a:r>
              <a:rPr lang="x-none" altLang="ja-JP" sz="800" dirty="0" smtClean="0"/>
              <a:t>四 　虐待を行った養介護施設従事者等の氏名、生年月日及び職種 </a:t>
            </a:r>
            <a:endParaRPr lang="ja-JP" altLang="ja-JP" sz="800" dirty="0" smtClean="0"/>
          </a:p>
          <a:p>
            <a:pPr>
              <a:buNone/>
            </a:pPr>
            <a:r>
              <a:rPr lang="x-none" altLang="ja-JP" sz="800" dirty="0" smtClean="0"/>
              <a:t>五 　市町村が行った対応 </a:t>
            </a:r>
            <a:endParaRPr lang="ja-JP" altLang="ja-JP" sz="800" dirty="0" smtClean="0"/>
          </a:p>
          <a:p>
            <a:pPr>
              <a:buNone/>
            </a:pPr>
            <a:r>
              <a:rPr lang="ja-JP" altLang="ja-JP" sz="800" dirty="0" smtClean="0"/>
              <a:t>六 　虐待が行われた養介護施設等において改善措置が採られている場合にはその内容</a:t>
            </a:r>
          </a:p>
          <a:p>
            <a:r>
              <a:rPr kumimoji="1" lang="ja-JP" altLang="en-US" sz="800" dirty="0" smtClean="0"/>
              <a:t>なお、指定都市及び中核市であっても、養介護施設従事者等による高齢者虐待の通報や届出がなされた場合には、都道府県へ報告することが義務付けられています。</a:t>
            </a:r>
            <a:endParaRPr kumimoji="1" lang="en-US" altLang="ja-JP" sz="800" dirty="0" smtClean="0"/>
          </a:p>
          <a:p>
            <a:r>
              <a:rPr kumimoji="1" lang="ja-JP" altLang="en-US" sz="800" dirty="0" smtClean="0"/>
              <a:t>②について説明する</a:t>
            </a:r>
            <a:endParaRPr kumimoji="1" lang="en-US" altLang="ja-JP" sz="800" dirty="0" smtClean="0"/>
          </a:p>
          <a:p>
            <a:r>
              <a:rPr kumimoji="1" lang="ja-JP" altLang="en-US" sz="800" dirty="0" smtClean="0"/>
              <a:t>市町村が養介護施設従事者等による高齢者虐待事案に対応する際には、当該養介護施設・事業所に関する情報収集や、事実確認方法の検討・実施階段など都道府県と密接に連携して対応を行っていくことが現実的と考えられます。そのため、市町村は必要に応じて、虐待の有無の判断やその後の高齢者への対応、当該養介護施設・事業所への指導に関しても都道府県と連携しながら内容を検討することも必要となってきます。</a:t>
            </a:r>
            <a:endParaRPr kumimoji="1" lang="en-US" altLang="ja-JP" sz="800" dirty="0" smtClean="0"/>
          </a:p>
          <a:p>
            <a:endParaRPr kumimoji="1" lang="en-US" altLang="ja-JP" sz="800" dirty="0" smtClean="0"/>
          </a:p>
          <a:p>
            <a:r>
              <a:rPr kumimoji="1" lang="en-US" altLang="ja-JP" sz="800" dirty="0" smtClean="0"/>
              <a:t>〔</a:t>
            </a:r>
            <a:r>
              <a:rPr kumimoji="1" lang="ja-JP" altLang="en-US" sz="800" dirty="0" smtClean="0"/>
              <a:t>都道府県としての対応</a:t>
            </a:r>
            <a:r>
              <a:rPr kumimoji="1" lang="en-US" altLang="ja-JP" sz="800" dirty="0" smtClean="0"/>
              <a:t>〕</a:t>
            </a:r>
            <a:r>
              <a:rPr kumimoji="1" lang="ja-JP" altLang="en-US" sz="800" dirty="0" smtClean="0"/>
              <a:t>について</a:t>
            </a:r>
            <a:endParaRPr kumimoji="1" lang="en-US" altLang="ja-JP" sz="800" dirty="0" smtClean="0"/>
          </a:p>
          <a:p>
            <a:r>
              <a:rPr kumimoji="1" lang="ja-JP" altLang="en-US" sz="800" dirty="0" smtClean="0"/>
              <a:t>○養介護施設・事業所への指導内容の検討、共有化について説明する</a:t>
            </a:r>
            <a:endParaRPr kumimoji="1" lang="en-US" altLang="ja-JP" sz="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dirty="0" smtClean="0"/>
              <a:t>・</a:t>
            </a:r>
            <a:r>
              <a:rPr lang="ja-JP" altLang="ja-JP" sz="800" dirty="0" smtClean="0"/>
              <a:t>市町村の中には、養介護施設・事業所に対する改善指導の実施経験が不足している市町村もある。また、指導を行う際にも市町村と都道府県が異なる視点や基準で指導を行うと、養介護施設・事業所の改善取組に十分な効果を期待できなくなる。</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dirty="0" smtClean="0"/>
              <a:t>・</a:t>
            </a:r>
            <a:r>
              <a:rPr lang="ja-JP" altLang="ja-JP" sz="800" dirty="0" smtClean="0"/>
              <a:t>都道府県は、市町村が行う指導内容に対して助言を行うなどして、養介護施設・事業所の改善取組が効果的に行われるよう調整したり、指導内容の共有化を図ることが望ま</a:t>
            </a:r>
            <a:r>
              <a:rPr lang="ja-JP" altLang="en-US" sz="800" dirty="0" smtClean="0"/>
              <a:t>れます。</a:t>
            </a:r>
            <a:endParaRPr lang="en-US" altLang="ja-JP" sz="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t>○市町村からの報告受理、公表について説明する</a:t>
            </a:r>
            <a:endParaRPr lang="en-US" altLang="ja-JP" sz="800" dirty="0" smtClean="0"/>
          </a:p>
          <a:p>
            <a:r>
              <a:rPr lang="ja-JP" altLang="en-US" sz="800" dirty="0" smtClean="0"/>
              <a:t>・</a:t>
            </a:r>
            <a:r>
              <a:rPr lang="ja-JP" altLang="ja-JP" sz="800" dirty="0" smtClean="0"/>
              <a:t>市町村が事実確認を行った結果、虐待と認定された事案について、都道府県は市町村から報告を受けこれを公表</a:t>
            </a:r>
            <a:r>
              <a:rPr lang="ja-JP" altLang="en-US" sz="800" dirty="0" smtClean="0"/>
              <a:t>します</a:t>
            </a:r>
            <a:r>
              <a:rPr lang="ja-JP" altLang="ja-JP" sz="800" dirty="0" smtClean="0"/>
              <a:t>（第</a:t>
            </a:r>
            <a:r>
              <a:rPr lang="en-US" altLang="ja-JP" sz="800" dirty="0" smtClean="0"/>
              <a:t>22</a:t>
            </a:r>
            <a:r>
              <a:rPr lang="ja-JP" altLang="ja-JP" sz="800" dirty="0" smtClean="0"/>
              <a:t>条、第</a:t>
            </a:r>
            <a:r>
              <a:rPr lang="en-US" altLang="ja-JP" sz="800" dirty="0" smtClean="0"/>
              <a:t>25</a:t>
            </a:r>
            <a:r>
              <a:rPr lang="ja-JP" altLang="ja-JP" sz="800" dirty="0" smtClean="0"/>
              <a:t>条）。</a:t>
            </a:r>
          </a:p>
          <a:p>
            <a:pPr>
              <a:buNone/>
            </a:pPr>
            <a:r>
              <a:rPr lang="ja-JP" altLang="ja-JP" sz="800" dirty="0" smtClean="0"/>
              <a:t>＜都道府県知事による公表事項＞</a:t>
            </a:r>
          </a:p>
          <a:p>
            <a:pPr>
              <a:buNone/>
            </a:pPr>
            <a:r>
              <a:rPr lang="ja-JP" altLang="en-US" sz="800" dirty="0" smtClean="0"/>
              <a:t>　　</a:t>
            </a:r>
            <a:r>
              <a:rPr lang="ja-JP" altLang="ja-JP" sz="800" dirty="0" smtClean="0"/>
              <a:t>・虐待があった養介護施設等の種別</a:t>
            </a:r>
          </a:p>
          <a:p>
            <a:pPr>
              <a:buNone/>
            </a:pPr>
            <a:r>
              <a:rPr lang="ja-JP" altLang="en-US" sz="800" dirty="0" smtClean="0"/>
              <a:t>　　</a:t>
            </a:r>
            <a:r>
              <a:rPr lang="ja-JP" altLang="ja-JP" sz="800" dirty="0" smtClean="0"/>
              <a:t>・虐待を行った養介護施設従事者等の職種</a:t>
            </a:r>
            <a:endParaRPr lang="en-US" altLang="ja-JP" sz="800" dirty="0" smtClean="0"/>
          </a:p>
          <a:p>
            <a:pPr>
              <a:buNone/>
            </a:pPr>
            <a:endParaRPr lang="en-US" altLang="ja-JP" sz="800" dirty="0" smtClean="0"/>
          </a:p>
          <a:p>
            <a:r>
              <a:rPr kumimoji="1" lang="ja-JP" altLang="en-US" sz="800" dirty="0" smtClean="0"/>
              <a:t>このように、都道府県の皆様は、事実確認から改善指導に至るまで、市町村への支援、協力、共有化等連携を図っていただくことが、養介護施設・事業所への効果的な改善取り組みとなり、その後の養介護施設従事者による高齢者虐待の防止にも繋がっていくこととなります。</a:t>
            </a:r>
            <a:endParaRPr kumimoji="1" lang="en-US" altLang="ja-JP" sz="800" dirty="0" smtClean="0"/>
          </a:p>
          <a:p>
            <a:r>
              <a:rPr kumimoji="1" lang="ja-JP" altLang="en-US" sz="800" dirty="0" smtClean="0"/>
              <a:t>以上で、事実確認及び虐待対応ケース会議についての説明を終わりと致します。</a:t>
            </a:r>
          </a:p>
          <a:p>
            <a:pPr>
              <a:buNone/>
            </a:pPr>
            <a:endParaRPr lang="en-US" altLang="ja-JP" sz="800" dirty="0" smtClean="0"/>
          </a:p>
          <a:p>
            <a:pPr>
              <a:buNone/>
            </a:pPr>
            <a:endParaRPr lang="en-US" altLang="ja-JP" sz="1050" dirty="0" smtClean="0"/>
          </a:p>
          <a:p>
            <a:pPr>
              <a:buNone/>
            </a:pPr>
            <a:endParaRPr lang="ja-JP" altLang="ja-JP" sz="1050" dirty="0" smtClean="0"/>
          </a:p>
          <a:p>
            <a:pPr>
              <a:buNone/>
            </a:pPr>
            <a:r>
              <a:rPr lang="en-US" altLang="ja-JP" sz="1050" dirty="0" smtClean="0"/>
              <a:t> </a:t>
            </a:r>
            <a:endParaRPr lang="ja-JP"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19</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p:sp>
      <p:sp>
        <p:nvSpPr>
          <p:cNvPr id="33795" name="Rectangle 3"/>
          <p:cNvSpPr>
            <a:spLocks noGrp="1" noChangeArrowheads="1"/>
          </p:cNvSpPr>
          <p:nvPr>
            <p:ph type="body" idx="1"/>
          </p:nvPr>
        </p:nvSpPr>
        <p:spPr>
          <a:noFill/>
          <a:ln/>
        </p:spPr>
        <p:txBody>
          <a:bodyPr/>
          <a:lstStyle/>
          <a:p>
            <a:r>
              <a:rPr lang="ja-JP" altLang="en-US" dirty="0" smtClean="0">
                <a:latin typeface="Arial" charset="0"/>
                <a:ea typeface="ＭＳ Ｐ明朝" charset="-128"/>
              </a:rPr>
              <a:t>　「ねらい」は読み上げる。</a:t>
            </a:r>
          </a:p>
          <a:p>
            <a:endParaRPr lang="en-US" altLang="ja-JP" dirty="0" smtClean="0">
              <a:latin typeface="Arial" charset="0"/>
              <a:ea typeface="ＭＳ Ｐ明朝" charset="-128"/>
            </a:endParaRPr>
          </a:p>
          <a:p>
            <a:r>
              <a:rPr lang="ja-JP" altLang="en-US" dirty="0" smtClean="0">
                <a:latin typeface="Arial" charset="0"/>
                <a:ea typeface="ＭＳ Ｐ明朝" charset="-128"/>
              </a:rPr>
              <a:t>　</a:t>
            </a:r>
          </a:p>
          <a:p>
            <a:endParaRPr lang="ja-JP" altLang="en-US" dirty="0" smtClean="0">
              <a:latin typeface="Arial" charset="0"/>
              <a:ea typeface="ＭＳ Ｐ明朝" charset="-128"/>
            </a:endParaRPr>
          </a:p>
        </p:txBody>
      </p:sp>
      <p:sp>
        <p:nvSpPr>
          <p:cNvPr id="4" name="日付プレースホルダ 3"/>
          <p:cNvSpPr>
            <a:spLocks noGrp="1"/>
          </p:cNvSpPr>
          <p:nvPr>
            <p:ph type="dt" idx="10"/>
          </p:nvPr>
        </p:nvSpPr>
        <p:spPr/>
        <p:txBody>
          <a:bodyPr/>
          <a:lstStyle/>
          <a:p>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PPT</a:t>
            </a:r>
            <a:r>
              <a:rPr kumimoji="1" lang="ja-JP" altLang="en-US" dirty="0" smtClean="0"/>
              <a:t>を読んだあと</a:t>
            </a:r>
            <a:endParaRPr kumimoji="1" lang="en-US" altLang="ja-JP" dirty="0" smtClean="0"/>
          </a:p>
          <a:p>
            <a:r>
              <a:rPr kumimoji="1" lang="ja-JP" altLang="en-US" dirty="0" smtClean="0"/>
              <a:t>事実確認の目的として、高齢者の安全の確保・通報等の内容に関する事実の確認・その他不適切なケア等の有無を確認することと、特に虐待等を受けているおそれのある高齢者の安否や健康状態の確認、安全確保を最優先にすることを再度伝える。</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4</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フロー図について説明する</a:t>
            </a:r>
            <a:endParaRPr kumimoji="1" lang="en-US" altLang="ja-JP" dirty="0" smtClean="0"/>
          </a:p>
          <a:p>
            <a:r>
              <a:rPr kumimoji="1" lang="ja-JP" altLang="en-US" dirty="0" smtClean="0"/>
              <a:t>手引き</a:t>
            </a:r>
            <a:r>
              <a:rPr kumimoji="1" lang="en-US" altLang="ja-JP" dirty="0" smtClean="0"/>
              <a:t>63</a:t>
            </a:r>
            <a:r>
              <a:rPr kumimoji="1" lang="ja-JP" altLang="en-US" dirty="0" smtClean="0"/>
              <a:t>～</a:t>
            </a:r>
            <a:r>
              <a:rPr kumimoji="1" lang="en-US" altLang="ja-JP" dirty="0" smtClean="0"/>
              <a:t>65</a:t>
            </a:r>
            <a:r>
              <a:rPr kumimoji="1" lang="ja-JP" altLang="en-US" dirty="0" smtClean="0"/>
              <a:t>ページをご覧ください。ここで示す対応フロー図は、市町村・都道府県が有する介護保険法・老人福祉法上の権限の違いを明確にするため、</a:t>
            </a:r>
            <a:r>
              <a:rPr kumimoji="1" lang="en-US" altLang="ja-JP" dirty="0" smtClean="0"/>
              <a:t>3</a:t>
            </a:r>
            <a:r>
              <a:rPr kumimoji="1" lang="ja-JP" altLang="en-US" dirty="0" smtClean="0"/>
              <a:t>種類に分けて示しています（</a:t>
            </a:r>
            <a:r>
              <a:rPr kumimoji="1" lang="en-US" altLang="ja-JP" dirty="0" smtClean="0"/>
              <a:t>PPT</a:t>
            </a:r>
            <a:r>
              <a:rPr kumimoji="1" lang="ja-JP" altLang="en-US" dirty="0" err="1" smtClean="0"/>
              <a:t>には</a:t>
            </a:r>
            <a:r>
              <a:rPr kumimoji="1" lang="en-US" altLang="ja-JP" dirty="0" smtClean="0"/>
              <a:t>P63</a:t>
            </a:r>
            <a:r>
              <a:rPr kumimoji="1" lang="ja-JP" altLang="en-US" dirty="0" smtClean="0"/>
              <a:t>のみ映しました）ただし、通報等が寄せられた際に市町村・都道府県が対応すべき内容に基本的な違いがあるわけではありません。</a:t>
            </a:r>
            <a:endParaRPr kumimoji="1" lang="en-US" altLang="ja-JP" dirty="0" smtClean="0"/>
          </a:p>
          <a:p>
            <a:r>
              <a:rPr kumimoji="1" lang="ja-JP" altLang="en-US" dirty="0" smtClean="0"/>
              <a:t>例えば</a:t>
            </a:r>
            <a:r>
              <a:rPr kumimoji="1" lang="en-US" altLang="ja-JP" dirty="0" smtClean="0"/>
              <a:t>63</a:t>
            </a:r>
            <a:r>
              <a:rPr kumimoji="1" lang="ja-JP" altLang="en-US" dirty="0" smtClean="0"/>
              <a:t>ページにあります、「都道府県が指定権限を有する介護保険施設・事業所の場合」ですと</a:t>
            </a:r>
            <a:r>
              <a:rPr kumimoji="1" lang="en-US" altLang="ja-JP" dirty="0" smtClean="0"/>
              <a:t>…</a:t>
            </a:r>
            <a:r>
              <a:rPr kumimoji="1" lang="ja-JP" altLang="en-US" dirty="0" smtClean="0"/>
              <a:t>流れを説明する。</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5</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050" dirty="0" smtClean="0"/>
              <a:t>１）の説明をする</a:t>
            </a:r>
            <a:endParaRPr kumimoji="1"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lang="ja-JP" altLang="ja-JP" sz="1050" dirty="0" smtClean="0"/>
              <a:t>事実確認を監査（立入検査等）で実施する場合、訪問した目的や根拠条文を当該養介護施設・事業所の責任者等に対して説明し、調査への協力を求め</a:t>
            </a:r>
            <a:r>
              <a:rPr lang="ja-JP" altLang="en-US" sz="1050" dirty="0" smtClean="0"/>
              <a:t>る</a:t>
            </a:r>
            <a:r>
              <a:rPr lang="ja-JP" altLang="ja-JP" sz="1050" dirty="0" smtClean="0"/>
              <a:t>。実地指導や高齢者虐待防止法による任意の調査で実施する場合には、訪問目的の説明と、調査協力の依頼を行</a:t>
            </a:r>
            <a:r>
              <a:rPr lang="ja-JP" altLang="en-US" sz="1050" dirty="0" smtClean="0"/>
              <a:t>う</a:t>
            </a:r>
            <a:r>
              <a:rPr lang="ja-JP" altLang="ja-JP" sz="1050" dirty="0" smtClean="0"/>
              <a:t>。</a:t>
            </a:r>
            <a:endParaRPr kumimoji="1" lang="en-US" altLang="ja-JP" sz="1050" dirty="0" smtClean="0"/>
          </a:p>
          <a:p>
            <a:r>
              <a:rPr kumimoji="1" lang="ja-JP" altLang="en-US" sz="1050" dirty="0" smtClean="0"/>
              <a:t>・の</a:t>
            </a:r>
            <a:r>
              <a:rPr kumimoji="1" lang="en-US" altLang="ja-JP" sz="1050" dirty="0" smtClean="0"/>
              <a:t>1</a:t>
            </a:r>
            <a:r>
              <a:rPr kumimoji="1" lang="ja-JP" altLang="en-US" sz="1050" dirty="0" smtClean="0"/>
              <a:t>つ目を読んだ後、</a:t>
            </a:r>
            <a:endParaRPr kumimoji="1" lang="en-US" altLang="ja-JP" sz="1050" dirty="0" smtClean="0"/>
          </a:p>
          <a:p>
            <a:r>
              <a:rPr kumimoji="1" lang="ja-JP" altLang="en-US" sz="1050" dirty="0" smtClean="0"/>
              <a:t>事前連絡せずに事実確認のため養介護施設・事業所を訪問したら、「責任者が不在のため対応できない」と言われる場合もあります。この場合でも、事実確認の第一の目的は当該高齢者の安否確認・安全確保であり、養介護施設・事業所の管理者への面接ではありません。あくまでも高齢者への権利侵害があるかどうかを、早急に客観的な事実に基づいて確認し、権利侵害があれば権利の救済を図るために行うものです。そのため、責任者が不在として調査を拒否された場合、通報等の内容が、現に、差し迫って高齢者が危険な状態にあるという場合には、ただちに監査（立入調査）に切り替えて調査を行います。いずれにしても、一度調査を拒否されたからといって、通報等を放置し、虐待対応を行わないというようなことがあってはなりません。</a:t>
            </a:r>
            <a:endParaRPr kumimoji="1"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lang="ja-JP" altLang="ja-JP" sz="1050" dirty="0" smtClean="0"/>
              <a:t>調査内容として利用者や職員への面接調査、各種資料の閲覧やコピー等を行うこと、面接調査や市町村職員が打ち合わせを行うための部屋を用意してもらうよう依頼</a:t>
            </a:r>
            <a:r>
              <a:rPr lang="ja-JP" altLang="en-US" sz="1050" dirty="0" smtClean="0"/>
              <a:t>する</a:t>
            </a:r>
            <a:r>
              <a:rPr lang="ja-JP" altLang="ja-JP" sz="1050" dirty="0" smtClean="0"/>
              <a:t>。なお、コピーを行う場合は当該養介護施設・事業所のコピーを利用できるのか、費用はどうするのかなども確認しておく必要があ</a:t>
            </a:r>
            <a:r>
              <a:rPr lang="ja-JP" altLang="en-US" sz="1050" dirty="0" smtClean="0"/>
              <a:t>る</a:t>
            </a:r>
            <a:r>
              <a:rPr lang="ja-JP" altLang="ja-JP" sz="1050" dirty="0" smtClean="0"/>
              <a:t>。</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a:t>
            </a:r>
            <a:r>
              <a:rPr lang="ja-JP" altLang="ja-JP" sz="1050" dirty="0" smtClean="0"/>
              <a:t>当該養介護施設・事業所から調査根拠を求められた場合には、介護保険検査証や監査（立入検査等）の実施通知書を示し、正当な手続きであることを説明</a:t>
            </a:r>
            <a:r>
              <a:rPr lang="ja-JP" altLang="en-US" sz="1050" dirty="0" smtClean="0"/>
              <a:t>する</a:t>
            </a:r>
            <a:r>
              <a:rPr lang="ja-JP" altLang="ja-JP" sz="1050" dirty="0" smtClean="0"/>
              <a:t>。</a:t>
            </a:r>
            <a:r>
              <a:rPr lang="en-US" altLang="ja-JP" sz="105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50" dirty="0" smtClean="0"/>
          </a:p>
          <a:p>
            <a:r>
              <a:rPr kumimoji="1" lang="ja-JP" altLang="en-US" sz="1050" kern="1200" dirty="0" smtClean="0">
                <a:solidFill>
                  <a:schemeClr val="tx1"/>
                </a:solidFill>
                <a:latin typeface="+mn-lt"/>
                <a:ea typeface="+mn-ea"/>
                <a:cs typeface="+mn-cs"/>
              </a:rPr>
              <a:t>２）ここでは、帳票集</a:t>
            </a:r>
            <a:r>
              <a:rPr kumimoji="1" lang="en-US" altLang="ja-JP" sz="1050" kern="1200" dirty="0" smtClean="0">
                <a:solidFill>
                  <a:schemeClr val="tx1"/>
                </a:solidFill>
                <a:latin typeface="+mn-lt"/>
                <a:ea typeface="+mn-ea"/>
                <a:cs typeface="+mn-cs"/>
              </a:rPr>
              <a:t>6</a:t>
            </a:r>
            <a:r>
              <a:rPr kumimoji="1" lang="ja-JP" altLang="en-US" sz="1050" kern="1200" dirty="0" smtClean="0">
                <a:solidFill>
                  <a:schemeClr val="tx1"/>
                </a:solidFill>
                <a:latin typeface="+mn-lt"/>
                <a:ea typeface="+mn-ea"/>
                <a:cs typeface="+mn-cs"/>
              </a:rPr>
              <a:t>～</a:t>
            </a:r>
            <a:r>
              <a:rPr kumimoji="1" lang="en-US" altLang="ja-JP" sz="1050" kern="1200" dirty="0" smtClean="0">
                <a:solidFill>
                  <a:schemeClr val="tx1"/>
                </a:solidFill>
                <a:latin typeface="+mn-lt"/>
                <a:ea typeface="+mn-ea"/>
                <a:cs typeface="+mn-cs"/>
              </a:rPr>
              <a:t>9</a:t>
            </a:r>
            <a:r>
              <a:rPr kumimoji="1" lang="ja-JP" altLang="en-US" sz="1050" kern="1200" dirty="0" smtClean="0">
                <a:solidFill>
                  <a:schemeClr val="tx1"/>
                </a:solidFill>
                <a:latin typeface="+mn-lt"/>
                <a:ea typeface="+mn-ea"/>
                <a:cs typeface="+mn-cs"/>
              </a:rPr>
              <a:t>ページを参照しながらお聞きください</a:t>
            </a:r>
            <a:endParaRPr kumimoji="1" lang="en-US"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①高齢者の心身状態の把握、安全の確認</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当該高齢者等への面接調査では、まず高齢者本人の心身状態や安全を確認することを優先します。身体的な状態については、目視による確認のほか、必要に応じて血圧や脈拍を測ったり、健康管理記録から体重の増減を確認するなどして高齢者本人の健康状態を把握します。</a:t>
            </a:r>
            <a:r>
              <a:rPr kumimoji="1" lang="ja-JP" altLang="ja-JP" sz="1050" kern="1200" dirty="0" smtClean="0">
                <a:solidFill>
                  <a:schemeClr val="tx1"/>
                </a:solidFill>
                <a:latin typeface="+mn-lt"/>
                <a:ea typeface="+mn-ea"/>
                <a:cs typeface="+mn-cs"/>
              </a:rPr>
              <a:t>通報等の内容から外傷等のおそれがある場合には</a:t>
            </a:r>
            <a:r>
              <a:rPr kumimoji="1" lang="x-none" altLang="ja-JP" sz="1050" kern="1200" dirty="0" smtClean="0">
                <a:solidFill>
                  <a:schemeClr val="tx1"/>
                </a:solidFill>
                <a:latin typeface="+mn-lt"/>
                <a:ea typeface="+mn-ea"/>
                <a:cs typeface="+mn-cs"/>
              </a:rPr>
              <a:t>、声をかけながら傷やアザの状態を確認し、身体図</a:t>
            </a:r>
            <a:r>
              <a:rPr kumimoji="1" lang="ja-JP" altLang="ja-JP" sz="1050" kern="1200" dirty="0" smtClean="0">
                <a:solidFill>
                  <a:schemeClr val="tx1"/>
                </a:solidFill>
                <a:latin typeface="+mn-lt"/>
                <a:ea typeface="+mn-ea"/>
                <a:cs typeface="+mn-cs"/>
              </a:rPr>
              <a:t>に記録したり、</a:t>
            </a:r>
            <a:r>
              <a:rPr kumimoji="1" lang="x-none" altLang="ja-JP" sz="1050" kern="1200" dirty="0" smtClean="0">
                <a:solidFill>
                  <a:schemeClr val="tx1"/>
                </a:solidFill>
                <a:latin typeface="+mn-lt"/>
                <a:ea typeface="+mn-ea"/>
                <a:cs typeface="+mn-cs"/>
              </a:rPr>
              <a:t>高齢者の</a:t>
            </a:r>
            <a:r>
              <a:rPr kumimoji="1" lang="ja-JP" altLang="ja-JP" sz="1050" kern="1200" dirty="0" smtClean="0">
                <a:solidFill>
                  <a:schemeClr val="tx1"/>
                </a:solidFill>
                <a:latin typeface="+mn-lt"/>
                <a:ea typeface="+mn-ea"/>
                <a:cs typeface="+mn-cs"/>
              </a:rPr>
              <a:t>同意</a:t>
            </a:r>
            <a:r>
              <a:rPr kumimoji="1" lang="x-none" altLang="ja-JP" sz="1050" kern="1200" dirty="0" smtClean="0">
                <a:solidFill>
                  <a:schemeClr val="tx1"/>
                </a:solidFill>
                <a:latin typeface="+mn-lt"/>
                <a:ea typeface="+mn-ea"/>
                <a:cs typeface="+mn-cs"/>
              </a:rPr>
              <a:t>を得て写真</a:t>
            </a:r>
            <a:r>
              <a:rPr kumimoji="1" lang="ja-JP" altLang="ja-JP" sz="1050" kern="1200" dirty="0" smtClean="0">
                <a:solidFill>
                  <a:schemeClr val="tx1"/>
                </a:solidFill>
                <a:latin typeface="+mn-lt"/>
                <a:ea typeface="+mn-ea"/>
                <a:cs typeface="+mn-cs"/>
              </a:rPr>
              <a:t>撮影するなどの方法で</a:t>
            </a:r>
            <a:r>
              <a:rPr kumimoji="1" lang="x-none" altLang="ja-JP" sz="1050" kern="1200" dirty="0" smtClean="0">
                <a:solidFill>
                  <a:schemeClr val="tx1"/>
                </a:solidFill>
                <a:latin typeface="+mn-lt"/>
                <a:ea typeface="+mn-ea"/>
                <a:cs typeface="+mn-cs"/>
              </a:rPr>
              <a:t>記録を残します。</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また、高齢者が怯えていたり、不安な状態にあることも考えられます。「怖いことはありませんか」「嫌なことをされることはありませんか」などと質問をしたり、表情やしぐさを観察して高齢者の精神状態を把握することも必要です。</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なお、高齢者が健康を損ねていたり、そのままの状態で生活を継続させることで高齢者の安全確保が困難になると判断できる場合には、早急に一時保護</a:t>
            </a:r>
            <a:r>
              <a:rPr kumimoji="1" lang="ja-JP" altLang="ja-JP" sz="1050" kern="1200" dirty="0" smtClean="0">
                <a:solidFill>
                  <a:schemeClr val="tx1"/>
                </a:solidFill>
                <a:latin typeface="+mn-lt"/>
                <a:ea typeface="+mn-ea"/>
                <a:cs typeface="+mn-cs"/>
              </a:rPr>
              <a:t>または医療機関への入院</a:t>
            </a:r>
            <a:r>
              <a:rPr kumimoji="1" lang="x-none" altLang="ja-JP" sz="1050" kern="1200" dirty="0" smtClean="0">
                <a:solidFill>
                  <a:schemeClr val="tx1"/>
                </a:solidFill>
                <a:latin typeface="+mn-lt"/>
                <a:ea typeface="+mn-ea"/>
                <a:cs typeface="+mn-cs"/>
              </a:rPr>
              <a:t>の手続きを行います（調査責任者から担当部署管理職、保護先へ連絡し、保護の手続きを実施。）</a:t>
            </a:r>
            <a:r>
              <a:rPr kumimoji="1" lang="ja-JP" altLang="ja-JP" sz="1050" kern="1200" dirty="0" err="1" smtClean="0">
                <a:solidFill>
                  <a:schemeClr val="tx1"/>
                </a:solidFill>
                <a:latin typeface="+mn-lt"/>
                <a:ea typeface="+mn-ea"/>
                <a:cs typeface="+mn-cs"/>
              </a:rPr>
              <a:t>。</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②通報等</a:t>
            </a:r>
            <a:r>
              <a:rPr kumimoji="1" lang="ja-JP" altLang="ja-JP" sz="1050" kern="1200" dirty="0" smtClean="0">
                <a:solidFill>
                  <a:schemeClr val="tx1"/>
                </a:solidFill>
                <a:latin typeface="+mn-lt"/>
                <a:ea typeface="+mn-ea"/>
                <a:cs typeface="+mn-cs"/>
              </a:rPr>
              <a:t>の</a:t>
            </a:r>
            <a:r>
              <a:rPr kumimoji="1" lang="x-none" altLang="ja-JP" sz="1050" kern="1200" dirty="0" smtClean="0">
                <a:solidFill>
                  <a:schemeClr val="tx1"/>
                </a:solidFill>
                <a:latin typeface="+mn-lt"/>
                <a:ea typeface="+mn-ea"/>
                <a:cs typeface="+mn-cs"/>
              </a:rPr>
              <a:t>内容に関する事実確認</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当該高齢者等への面接は、</a:t>
            </a:r>
            <a:r>
              <a:rPr kumimoji="1" lang="ja-JP" altLang="ja-JP" sz="1050" kern="1200" dirty="0" smtClean="0">
                <a:solidFill>
                  <a:schemeClr val="tx1"/>
                </a:solidFill>
                <a:latin typeface="+mn-lt"/>
                <a:ea typeface="+mn-ea"/>
                <a:cs typeface="+mn-cs"/>
              </a:rPr>
              <a:t>原則として養介護施設・事業所職員が立ち会わない状況で行います。面接では、</a:t>
            </a:r>
            <a:r>
              <a:rPr kumimoji="1" lang="x-none" altLang="ja-JP" sz="1050" kern="1200" dirty="0" smtClean="0">
                <a:solidFill>
                  <a:schemeClr val="tx1"/>
                </a:solidFill>
                <a:latin typeface="+mn-lt"/>
                <a:ea typeface="+mn-ea"/>
                <a:cs typeface="+mn-cs"/>
              </a:rPr>
              <a:t>通報等</a:t>
            </a:r>
            <a:r>
              <a:rPr kumimoji="1" lang="ja-JP" altLang="ja-JP" sz="1050" kern="1200" dirty="0" smtClean="0">
                <a:solidFill>
                  <a:schemeClr val="tx1"/>
                </a:solidFill>
                <a:latin typeface="+mn-lt"/>
                <a:ea typeface="+mn-ea"/>
                <a:cs typeface="+mn-cs"/>
              </a:rPr>
              <a:t>の</a:t>
            </a:r>
            <a:r>
              <a:rPr kumimoji="1" lang="x-none" altLang="ja-JP" sz="1050" kern="1200" dirty="0" smtClean="0">
                <a:solidFill>
                  <a:schemeClr val="tx1"/>
                </a:solidFill>
                <a:latin typeface="+mn-lt"/>
                <a:ea typeface="+mn-ea"/>
                <a:cs typeface="+mn-cs"/>
              </a:rPr>
              <a:t>内容に関する事実確認</a:t>
            </a:r>
            <a:r>
              <a:rPr kumimoji="1" lang="ja-JP" altLang="ja-JP" sz="1050" kern="1200" dirty="0" smtClean="0">
                <a:solidFill>
                  <a:schemeClr val="tx1"/>
                </a:solidFill>
                <a:latin typeface="+mn-lt"/>
                <a:ea typeface="+mn-ea"/>
                <a:cs typeface="+mn-cs"/>
              </a:rPr>
              <a:t>を</a:t>
            </a:r>
            <a:r>
              <a:rPr kumimoji="1" lang="x-none" altLang="ja-JP" sz="1050" kern="1200" dirty="0" smtClean="0">
                <a:solidFill>
                  <a:schemeClr val="tx1"/>
                </a:solidFill>
                <a:latin typeface="+mn-lt"/>
                <a:ea typeface="+mn-ea"/>
                <a:cs typeface="+mn-cs"/>
              </a:rPr>
              <a:t>行います。外傷やアザがある場合には、それができた原因を尋ねたり、怯えている場合などはその理由を尋ねたりするなどして、通報等</a:t>
            </a:r>
            <a:r>
              <a:rPr kumimoji="1" lang="ja-JP" altLang="ja-JP" sz="1050" kern="1200" dirty="0" smtClean="0">
                <a:solidFill>
                  <a:schemeClr val="tx1"/>
                </a:solidFill>
                <a:latin typeface="+mn-lt"/>
                <a:ea typeface="+mn-ea"/>
                <a:cs typeface="+mn-cs"/>
              </a:rPr>
              <a:t>の</a:t>
            </a:r>
            <a:r>
              <a:rPr kumimoji="1" lang="x-none" altLang="ja-JP" sz="1050" kern="1200" dirty="0" smtClean="0">
                <a:solidFill>
                  <a:schemeClr val="tx1"/>
                </a:solidFill>
                <a:latin typeface="+mn-lt"/>
                <a:ea typeface="+mn-ea"/>
                <a:cs typeface="+mn-cs"/>
              </a:rPr>
              <a:t>内容に関する状況確認を行います。</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ただし、コミュニケーションが困難な高齢者もいますので、その場合には質問をした際の表情やしぐさ、</a:t>
            </a:r>
            <a:r>
              <a:rPr kumimoji="1" lang="ja-JP" altLang="ja-JP" sz="1050" kern="1200" dirty="0" smtClean="0">
                <a:solidFill>
                  <a:schemeClr val="tx1"/>
                </a:solidFill>
                <a:latin typeface="+mn-lt"/>
                <a:ea typeface="+mn-ea"/>
                <a:cs typeface="+mn-cs"/>
              </a:rPr>
              <a:t>養介護</a:t>
            </a:r>
            <a:r>
              <a:rPr kumimoji="1" lang="x-none" altLang="ja-JP" sz="1050" kern="1200" dirty="0" smtClean="0">
                <a:solidFill>
                  <a:schemeClr val="tx1"/>
                </a:solidFill>
                <a:latin typeface="+mn-lt"/>
                <a:ea typeface="+mn-ea"/>
                <a:cs typeface="+mn-cs"/>
              </a:rPr>
              <a:t>施設・事業所職員が同席しているとき、同席していないときの変化などを注意深く観察したり、外傷やアザの位置や形状から、居室内外にある物を観察して、何によってできたものなのかを検討することが必要です。</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③高齢者の希望や意向の確認</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高齢者</a:t>
            </a:r>
            <a:r>
              <a:rPr kumimoji="1" lang="ja-JP" altLang="ja-JP" sz="1050" kern="1200" dirty="0" smtClean="0">
                <a:solidFill>
                  <a:schemeClr val="tx1"/>
                </a:solidFill>
                <a:latin typeface="+mn-lt"/>
                <a:ea typeface="+mn-ea"/>
                <a:cs typeface="+mn-cs"/>
              </a:rPr>
              <a:t>の生活</a:t>
            </a:r>
            <a:r>
              <a:rPr kumimoji="1" lang="x-none" altLang="ja-JP" sz="1050" kern="1200" dirty="0" smtClean="0">
                <a:solidFill>
                  <a:schemeClr val="tx1"/>
                </a:solidFill>
                <a:latin typeface="+mn-lt"/>
                <a:ea typeface="+mn-ea"/>
                <a:cs typeface="+mn-cs"/>
              </a:rPr>
              <a:t>やサービス提供内容に対して、高齢者本人が何らかの希望や意向を持っていることも考えられます。面接では、高齢者の希望や意向を汲み取れるよう十分配慮しながら質問を行うことも必要です。</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a:t>
            </a:r>
            <a:endParaRPr kumimoji="1" lang="ja-JP" altLang="ja-JP" sz="1050" kern="1200" dirty="0" smtClean="0">
              <a:solidFill>
                <a:schemeClr val="tx1"/>
              </a:solidFill>
              <a:latin typeface="+mn-lt"/>
              <a:ea typeface="+mn-ea"/>
              <a:cs typeface="+mn-cs"/>
            </a:endParaRPr>
          </a:p>
          <a:p>
            <a:r>
              <a:rPr kumimoji="1" lang="x-none" altLang="ja-JP" sz="1050" kern="1200" dirty="0" smtClean="0">
                <a:solidFill>
                  <a:schemeClr val="tx1"/>
                </a:solidFill>
                <a:latin typeface="+mn-lt"/>
                <a:ea typeface="+mn-ea"/>
                <a:cs typeface="+mn-cs"/>
              </a:rPr>
              <a:t>　④他の利用者への面接調査</a:t>
            </a:r>
            <a:endParaRPr kumimoji="1" lang="ja-JP" altLang="ja-JP" sz="1050" kern="1200" dirty="0" smtClean="0">
              <a:solidFill>
                <a:schemeClr val="tx1"/>
              </a:solidFill>
              <a:latin typeface="+mn-lt"/>
              <a:ea typeface="+mn-ea"/>
              <a:cs typeface="+mn-cs"/>
            </a:endParaRPr>
          </a:p>
          <a:p>
            <a:r>
              <a:rPr kumimoji="1" lang="ja-JP" altLang="ja-JP" sz="1050" kern="1200" dirty="0" smtClean="0">
                <a:solidFill>
                  <a:schemeClr val="tx1"/>
                </a:solidFill>
                <a:latin typeface="+mn-lt"/>
                <a:ea typeface="+mn-ea"/>
                <a:cs typeface="+mn-cs"/>
              </a:rPr>
              <a:t>通報等で対象となった高齢者以外の利用者に対しても虐待や権利利益の侵害、不適切なケアが行われている可能性も考えられます。そのため、可能な範囲で他の利用者に対しても面接調査を行い、心身状態や安全の確認を行うことが望まれます。</a:t>
            </a:r>
          </a:p>
          <a:p>
            <a:endParaRPr kumimoji="1" lang="en-US" altLang="ja-JP" sz="1050" dirty="0" smtClean="0"/>
          </a:p>
          <a:p>
            <a:r>
              <a:rPr kumimoji="1" lang="en-US" altLang="ja-JP" sz="1050" dirty="0" smtClean="0"/>
              <a:t>【</a:t>
            </a:r>
            <a:r>
              <a:rPr kumimoji="1" lang="ja-JP" altLang="en-US" sz="1050" dirty="0" smtClean="0"/>
              <a:t>留意点</a:t>
            </a:r>
            <a:r>
              <a:rPr kumimoji="1" lang="en-US" altLang="ja-JP" sz="1050" dirty="0" smtClean="0"/>
              <a:t>】</a:t>
            </a:r>
          </a:p>
          <a:p>
            <a:r>
              <a:rPr kumimoji="1" lang="ja-JP" altLang="en-US" sz="1050" dirty="0" smtClean="0"/>
              <a:t>◎市町村職員による二次被害の防止</a:t>
            </a:r>
            <a:endParaRPr kumimoji="1" lang="en-US" altLang="ja-JP" sz="1050" dirty="0" smtClean="0"/>
          </a:p>
          <a:p>
            <a:r>
              <a:rPr kumimoji="1" lang="ja-JP" altLang="en-US" sz="1050" dirty="0" smtClean="0"/>
              <a:t>・面接にあたる市町村職員の不適切な言動により、当該高齢者や家族の権利を侵害することがあります。市町村職員は事実確認など虐待対応の過程において二次 </a:t>
            </a:r>
            <a:endParaRPr kumimoji="1" lang="en-US" altLang="ja-JP" sz="1050" dirty="0" smtClean="0"/>
          </a:p>
          <a:p>
            <a:r>
              <a:rPr kumimoji="1" lang="ja-JP" altLang="en-US" sz="1050" dirty="0" smtClean="0"/>
              <a:t> 被害を生じないように留意する必要があります。</a:t>
            </a:r>
            <a:endParaRPr kumimoji="1" lang="en-US" altLang="ja-JP" sz="1050" dirty="0" smtClean="0"/>
          </a:p>
          <a:p>
            <a:r>
              <a:rPr kumimoji="1" lang="ja-JP" altLang="en-US" sz="1050" dirty="0" smtClean="0"/>
              <a:t>二次被害の具体例として</a:t>
            </a:r>
            <a:r>
              <a:rPr kumimoji="1" lang="en-US" altLang="ja-JP" sz="1050" dirty="0" smtClean="0"/>
              <a:t>…</a:t>
            </a:r>
          </a:p>
          <a:p>
            <a:r>
              <a:rPr kumimoji="1" lang="ja-JP" altLang="en-US" sz="1050" dirty="0" smtClean="0"/>
              <a:t>①市町村職員が、事実確認において当該高齢者が認知症であることを理由に、面接を行わなかったり、あるいは高齢者の訴えを信じないなどの行為</a:t>
            </a:r>
            <a:endParaRPr kumimoji="1" lang="en-US" altLang="ja-JP" sz="1050" dirty="0" smtClean="0"/>
          </a:p>
          <a:p>
            <a:r>
              <a:rPr kumimoji="1" lang="ja-JP" altLang="en-US" sz="1050" dirty="0" smtClean="0"/>
              <a:t>②高齢者のプライバシーへの配慮を怠るなど　が例として挙げられます。</a:t>
            </a:r>
            <a:endParaRPr kumimoji="1" lang="en-US" altLang="ja-JP" sz="1050" dirty="0" smtClean="0"/>
          </a:p>
          <a:p>
            <a:r>
              <a:rPr kumimoji="1" lang="ja-JP" altLang="en-US" sz="1050" dirty="0" smtClean="0"/>
              <a:t>◎認知症高齢者への対応</a:t>
            </a:r>
            <a:endParaRPr kumimoji="1" lang="en-US" altLang="ja-JP" sz="1050" dirty="0" smtClean="0"/>
          </a:p>
          <a:p>
            <a:r>
              <a:rPr kumimoji="1" lang="ja-JP" altLang="en-US" sz="1050" dirty="0" smtClean="0"/>
              <a:t>・当該高齢者が認知症であっても、残されている能力は一人ひとり異なっており、会話ができないわけではなく、また、質問の内容を工夫することで回答を得ることが可能な場合もあります。そのため、認知症高齢者の面接に慣れた専門職等の参加も有効になって来ます。</a:t>
            </a:r>
            <a:endParaRPr kumimoji="1" lang="en-US" altLang="ja-JP" sz="1050" dirty="0" smtClean="0"/>
          </a:p>
          <a:p>
            <a:r>
              <a:rPr kumimoji="1" lang="ja-JP" altLang="en-US" sz="1050" dirty="0" smtClean="0"/>
              <a:t>　また、高齢者と面接する前に、家族や職員から話をする上での留意点等を聞いておくと、調査もしやすくなることもあります。面接では、最初に自己紹介をしたり、目線の高さを同じにするなどして安心して話せる環境を作ったり、ゆっくりと短くわかりやすい質問をするなどの工夫も必要です。</a:t>
            </a:r>
            <a:endParaRPr kumimoji="1" lang="en-US" altLang="ja-JP" sz="1050" dirty="0" smtClean="0"/>
          </a:p>
          <a:p>
            <a:r>
              <a:rPr kumimoji="1" lang="ja-JP" altLang="en-US" sz="1050" dirty="0" smtClean="0"/>
              <a:t>◎高齢者が不在の場合の対応</a:t>
            </a:r>
            <a:endParaRPr kumimoji="1" lang="en-US" altLang="ja-JP" sz="1050" dirty="0" smtClean="0"/>
          </a:p>
          <a:p>
            <a:r>
              <a:rPr kumimoji="1" lang="ja-JP" altLang="en-US" sz="1050" dirty="0" smtClean="0"/>
              <a:t>・通報等が寄せられた高齢者が医療機関に入院していたり、他施設へ転居している場合も高齢者本人の安全や生活状況を確認します。</a:t>
            </a:r>
            <a:endParaRPr kumimoji="1" lang="en-US" altLang="ja-JP" sz="1050" dirty="0" smtClean="0"/>
          </a:p>
          <a:p>
            <a:r>
              <a:rPr kumimoji="1" lang="ja-JP" altLang="en-US" sz="1050" dirty="0" smtClean="0"/>
              <a:t>◎面接場所に関する配慮</a:t>
            </a:r>
            <a:endParaRPr kumimoji="1" lang="en-US" altLang="ja-JP" sz="1050" dirty="0" smtClean="0"/>
          </a:p>
          <a:p>
            <a:r>
              <a:rPr kumimoji="1" lang="ja-JP" altLang="en-US" sz="1050" dirty="0" smtClean="0"/>
              <a:t>・当該高齢者が怯えていたり、養介護施設・事業所内で話がしにくい様子がうかがわれる場合には、養介護施設・事業所外に場所を変更して面接します。</a:t>
            </a:r>
            <a:endParaRPr kumimoji="1" lang="en-US" altLang="ja-JP" sz="1050" dirty="0" smtClean="0"/>
          </a:p>
          <a:p>
            <a:endParaRPr kumimoji="1" lang="en-US" altLang="ja-JP" sz="1050" dirty="0" smtClean="0"/>
          </a:p>
          <a:p>
            <a:r>
              <a:rPr kumimoji="1" lang="ja-JP" altLang="en-US" sz="1050" dirty="0" smtClean="0"/>
              <a:t>＊実際には面接調査票</a:t>
            </a:r>
            <a:r>
              <a:rPr kumimoji="1" lang="en-US" altLang="ja-JP" sz="1050" dirty="0" smtClean="0"/>
              <a:t>6</a:t>
            </a:r>
            <a:r>
              <a:rPr kumimoji="1" lang="ja-JP" altLang="en-US" sz="1050" dirty="0" smtClean="0"/>
              <a:t>～</a:t>
            </a:r>
            <a:r>
              <a:rPr kumimoji="1" lang="en-US" altLang="ja-JP" sz="1050" dirty="0" smtClean="0"/>
              <a:t>9</a:t>
            </a:r>
            <a:r>
              <a:rPr kumimoji="1" lang="ja-JP" altLang="en-US" sz="1050" dirty="0" smtClean="0"/>
              <a:t>ページの順番に話を聞いて行くといいと思います。</a:t>
            </a:r>
            <a:endParaRPr kumimoji="1"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6</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PPT</a:t>
            </a:r>
            <a:r>
              <a:rPr kumimoji="1" lang="ja-JP" altLang="en-US" dirty="0" smtClean="0"/>
              <a:t>を読む前に職員への面接における、確認すべきポイントを説明する</a:t>
            </a:r>
            <a:endParaRPr kumimoji="1" lang="en-US" altLang="ja-JP" dirty="0" smtClean="0"/>
          </a:p>
          <a:p>
            <a:r>
              <a:rPr kumimoji="1" lang="ja-JP" altLang="en-US" dirty="0" smtClean="0"/>
              <a:t>職員に対する面接では、通報等のあった虐待の事実を確認するとともに、通報等以外の虐待や不適切なケアの有無についても確認します。これは通報のあった高齢者に限らず、他の高齢者に対するものも含みます。</a:t>
            </a:r>
            <a:endParaRPr kumimoji="1" lang="en-US" altLang="ja-JP" dirty="0" smtClean="0"/>
          </a:p>
          <a:p>
            <a:r>
              <a:rPr kumimoji="1" lang="ja-JP" altLang="en-US" dirty="0" smtClean="0"/>
              <a:t>虐待の事実確認だけでなく、虐待発生の背景となっている当該養介護施設・事業所の問題を明らかにするための調査も同時に行います。これは改善指導に必要となります。</a:t>
            </a:r>
            <a:endParaRPr kumimoji="1" lang="en-US" altLang="ja-JP" dirty="0" smtClean="0"/>
          </a:p>
          <a:p>
            <a:r>
              <a:rPr kumimoji="1" lang="ja-JP" altLang="en-US" dirty="0" smtClean="0"/>
              <a:t>説明後①について説明</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lang="ja-JP" altLang="ja-JP" sz="1200" dirty="0" smtClean="0"/>
              <a:t>面接調査では、市町村職員が質問者と記録者の</a:t>
            </a:r>
            <a:r>
              <a:rPr lang="en-US" altLang="ja-JP" sz="1200" dirty="0" smtClean="0"/>
              <a:t>2</a:t>
            </a:r>
            <a:r>
              <a:rPr lang="ja-JP" altLang="ja-JP" sz="1200" dirty="0" smtClean="0"/>
              <a:t>名</a:t>
            </a:r>
            <a:r>
              <a:rPr lang="en-US" altLang="ja-JP" sz="1200" dirty="0" smtClean="0"/>
              <a:t>1</a:t>
            </a:r>
            <a:r>
              <a:rPr lang="ja-JP" altLang="ja-JP" sz="1200" dirty="0" smtClean="0"/>
              <a:t>組となり、養介護施設・事業所職員一人ひとりに対して、他の職員に話しを聞かれない場所で実施することが基本</a:t>
            </a:r>
            <a:r>
              <a:rPr lang="ja-JP" altLang="en-US" sz="1200" dirty="0" smtClean="0"/>
              <a:t>。</a:t>
            </a:r>
            <a:r>
              <a:rPr lang="ja-JP" altLang="ja-JP" sz="1200" dirty="0" smtClean="0"/>
              <a:t>一般職員への面接の場合、管理職が同席を求めてきた場合でも、円滑な事実確認の実施と職員の権利保障の観点から、同席を認めるべきでは</a:t>
            </a:r>
            <a:r>
              <a:rPr lang="ja-JP" altLang="en-US" sz="1200" dirty="0" smtClean="0"/>
              <a:t>ありません。</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a:t>
            </a:r>
            <a:r>
              <a:rPr lang="ja-JP" altLang="ja-JP" sz="1200" dirty="0" smtClean="0"/>
              <a:t>職員への面接調査は、対象となる職員数に応じて担当者を増やしたり、調査の実施回数を増やすなど、状況に応じて実施することが望まれます。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②について説明</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a:t>
            </a:r>
            <a:r>
              <a:rPr lang="ja-JP" altLang="ja-JP" sz="1200" dirty="0" smtClean="0"/>
              <a:t>聞き取りをはじめる前に、この調査は法令に基づいて行うものであり、虐待の事実確認を行うことが目的であることを伝え</a:t>
            </a:r>
            <a:r>
              <a:rPr lang="ja-JP" altLang="en-US" sz="1200" dirty="0" smtClean="0"/>
              <a:t>る。</a:t>
            </a:r>
            <a:endParaRPr lang="ja-JP"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a:t>
            </a:r>
            <a:r>
              <a:rPr lang="ja-JP" altLang="ja-JP" sz="1200" dirty="0" smtClean="0"/>
              <a:t>面接調査における職員の発言は守秘義務の対象となり個人が特定されることはないこと、発言内容により待遇等で不利益を与えることは法により禁止されていることを伝える</a:t>
            </a:r>
            <a:r>
              <a:rPr lang="ja-JP" altLang="en-US" sz="1200" dirty="0" smtClean="0"/>
              <a:t>。</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a:t>
            </a:r>
            <a:r>
              <a:rPr lang="ja-JP" altLang="ja-JP" sz="1200" dirty="0" smtClean="0"/>
              <a:t>最終目標は高齢者が安心して生活できる・介護が受けられる環境づくり、職員が働きやすい職場環境づくりを目指すことであることを伝え</a:t>
            </a:r>
            <a:r>
              <a:rPr lang="ja-JP" altLang="en-US" sz="1200" dirty="0" smtClean="0"/>
              <a:t>る</a:t>
            </a:r>
            <a:r>
              <a:rPr lang="ja-JP" altLang="ja-JP"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a:t>
            </a:r>
            <a:r>
              <a:rPr lang="x-none" altLang="ja-JP" sz="1200" dirty="0" smtClean="0"/>
              <a:t>面接調査で聞き取ったことは、記録者が書き留め、面接終了時に内容について</a:t>
            </a:r>
            <a:r>
              <a:rPr lang="ja-JP" altLang="ja-JP" sz="1200" dirty="0" smtClean="0"/>
              <a:t>署名を求めるなどして</a:t>
            </a:r>
            <a:r>
              <a:rPr lang="x-none" altLang="ja-JP" sz="1200" dirty="0" smtClean="0"/>
              <a:t>確認を</a:t>
            </a:r>
            <a:r>
              <a:rPr lang="ja-JP" altLang="ja-JP" sz="1200" dirty="0" smtClean="0"/>
              <a:t>依頼</a:t>
            </a:r>
            <a:r>
              <a:rPr lang="ja-JP" altLang="en-US" sz="1200" dirty="0" smtClean="0"/>
              <a:t>する</a:t>
            </a:r>
            <a:r>
              <a:rPr lang="x-none" altLang="ja-JP" sz="1200" dirty="0" smtClean="0"/>
              <a:t>。</a:t>
            </a:r>
            <a:endParaRPr lang="ja-JP" altLang="ja-JP" sz="1200" dirty="0" smtClean="0"/>
          </a:p>
          <a:p>
            <a:endParaRPr kumimoji="1" lang="en-US" altLang="ja-JP" dirty="0" smtClean="0"/>
          </a:p>
          <a:p>
            <a:r>
              <a:rPr kumimoji="1" lang="ja-JP" altLang="en-US" dirty="0" smtClean="0"/>
              <a:t>面接調査における職員の発言は守秘義務の対象となり、個人が特定されることはないと文章にありますが、これは記録上は残りますが、公表はしないので安心してくださいということです。</a:t>
            </a:r>
            <a:endParaRPr kumimoji="1" lang="en-US" altLang="ja-JP" dirty="0" smtClean="0"/>
          </a:p>
          <a:p>
            <a:r>
              <a:rPr kumimoji="1" lang="ja-JP" altLang="en-US" dirty="0" smtClean="0"/>
              <a:t>また、職員の内部通報の場合、通報者が特定されないよう順番等に配慮することも必要です。</a:t>
            </a: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7</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050" dirty="0" smtClean="0"/>
              <a:t>留意事項のポイントを説明する</a:t>
            </a:r>
            <a:endParaRPr kumimoji="1"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lang="ja-JP" altLang="ja-JP" sz="1050" dirty="0" smtClean="0"/>
              <a:t>通報等の内容は誤認など事実ではない可能性もあ</a:t>
            </a:r>
            <a:r>
              <a:rPr lang="ja-JP" altLang="en-US" sz="1050" dirty="0" smtClean="0"/>
              <a:t>るので、</a:t>
            </a:r>
            <a:r>
              <a:rPr lang="ja-JP" altLang="ja-JP" sz="1050" dirty="0" smtClean="0"/>
              <a:t>事実が確認されない段階で当該職員を虐待者として対応することは、当該職員の権利を侵害しかね</a:t>
            </a:r>
            <a:r>
              <a:rPr lang="ja-JP" altLang="en-US" sz="1050" dirty="0" smtClean="0"/>
              <a:t>ない。</a:t>
            </a:r>
            <a:r>
              <a:rPr lang="ja-JP" altLang="ja-JP" sz="1050" dirty="0" smtClean="0"/>
              <a:t>通報等において虐待を行った疑いのある職員が特定されていたとしても、それをもって当該職員が虐待者であるという憶測に基づいた言動は慎む必要があ</a:t>
            </a:r>
            <a:r>
              <a:rPr lang="ja-JP" altLang="en-US" sz="1050" dirty="0" smtClean="0"/>
              <a:t>る</a:t>
            </a:r>
            <a:r>
              <a:rPr lang="ja-JP" altLang="ja-JP" sz="105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lang="ja-JP" altLang="ja-JP" sz="1050" dirty="0" smtClean="0"/>
              <a:t>通報等で虐待を行った職員が特定されている場合、事実確認の際に当該職員の氏名を明らかにするかどうか</a:t>
            </a:r>
            <a:r>
              <a:rPr lang="ja-JP" altLang="en-US" sz="1050" dirty="0" smtClean="0"/>
              <a:t>については、</a:t>
            </a:r>
            <a:r>
              <a:rPr lang="ja-JP" altLang="ja-JP" sz="1050" dirty="0" smtClean="0"/>
              <a:t>事実確認では当該職員の勤務表などを確認する必要があるので、氏名を明らかにしないと調査を行うことに支障が出ることもあ</a:t>
            </a:r>
            <a:r>
              <a:rPr lang="ja-JP" altLang="en-US" sz="1050" dirty="0" smtClean="0"/>
              <a:t>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t>・</a:t>
            </a:r>
            <a:r>
              <a:rPr lang="ja-JP" altLang="ja-JP" sz="1050" dirty="0" smtClean="0"/>
              <a:t>そのため市町村によっては、養介護施設・事業所の管理職には氏名を明かし、一般職員には氏名を明かさずに事実確認を行っているところもあ</a:t>
            </a:r>
            <a:r>
              <a:rPr lang="ja-JP" altLang="en-US" sz="1050" dirty="0" smtClean="0"/>
              <a:t>る。</a:t>
            </a:r>
            <a:endParaRPr lang="ja-JP" altLang="ja-JP" sz="1050" dirty="0" smtClean="0"/>
          </a:p>
          <a:p>
            <a:endParaRPr kumimoji="1" lang="en-US" altLang="ja-JP" sz="1050" dirty="0" smtClean="0"/>
          </a:p>
          <a:p>
            <a:r>
              <a:rPr kumimoji="1" lang="ja-JP" altLang="en-US" sz="1050" dirty="0" smtClean="0"/>
              <a:t>このように、管理職に対しては、当該職員の勤務態度について尋ね、一般職員への面接は氏名を明かさずに虐待行為を見聞きしたことがあるかなどについて尋ね、風評被害を防ぐことを伝えます。また、面接においては、適切な事実確認の実施と、養介護施設・事業所職員の権利保障を両立しながら事実確認を行う必要があることを伝えます。</a:t>
            </a:r>
            <a:endParaRPr kumimoji="1" lang="en-US" altLang="ja-JP" sz="1050" dirty="0" smtClean="0"/>
          </a:p>
          <a:p>
            <a:endParaRPr kumimoji="1" lang="en-US" altLang="ja-JP" sz="1050" dirty="0" smtClean="0"/>
          </a:p>
          <a:p>
            <a:r>
              <a:rPr kumimoji="1" lang="ja-JP" altLang="en-US" sz="1050" dirty="0" smtClean="0"/>
              <a:t>続いて調査時に不在の職員がいた場合の対応における留意事項について説明する</a:t>
            </a:r>
            <a:endParaRPr kumimoji="1" lang="en-US" altLang="ja-JP" sz="1050" dirty="0" smtClean="0"/>
          </a:p>
          <a:p>
            <a:r>
              <a:rPr kumimoji="1" lang="ja-JP" altLang="en-US" sz="1050" dirty="0" smtClean="0"/>
              <a:t>・週休等の場合</a:t>
            </a:r>
            <a:endParaRPr kumimoji="1" lang="en-US" altLang="ja-JP" sz="1050" dirty="0" smtClean="0"/>
          </a:p>
          <a:p>
            <a:r>
              <a:rPr kumimoji="1" lang="ja-JP" altLang="en-US" sz="1050" dirty="0" smtClean="0"/>
              <a:t>　面接が必要な職員で調査当日に不在にしている職員がいる場合は、後日調査を実施することが必要ですので、実施方法（面接調査か、アンケート調査形式か）や実</a:t>
            </a:r>
            <a:endParaRPr kumimoji="1" lang="en-US" altLang="ja-JP" sz="1050" dirty="0" smtClean="0"/>
          </a:p>
          <a:p>
            <a:r>
              <a:rPr kumimoji="1" lang="ja-JP" altLang="en-US" sz="1050" dirty="0" smtClean="0"/>
              <a:t>　施日時等をあらかじめ検討しておき、当該養介護施設・事業所の責任者等に協力を要請します。</a:t>
            </a:r>
            <a:endParaRPr kumimoji="1" lang="en-US" altLang="ja-JP" sz="1050" dirty="0" smtClean="0"/>
          </a:p>
          <a:p>
            <a:r>
              <a:rPr kumimoji="1" lang="ja-JP" altLang="en-US" sz="1050" dirty="0" smtClean="0"/>
              <a:t>・退職等で不在の場合</a:t>
            </a:r>
            <a:endParaRPr kumimoji="1" lang="en-US" altLang="ja-JP" sz="1050" dirty="0" smtClean="0"/>
          </a:p>
          <a:p>
            <a:r>
              <a:rPr kumimoji="1" lang="ja-JP" altLang="en-US" sz="1050" dirty="0" smtClean="0"/>
              <a:t>　市町村は、通報等があった場合、高齢者虐待の防止及び当該高齢者の保護を図るために事実確認を行い、虐待の有無を認定する必要があります。このためには、虐待を行ったとされる当該職員からの事実確認は事実を認定する上での重要な調査項目の一つとなります。したがって、当該職員が既に退職しているから当然に調査を実施しなくてもよいことにはなりません。当該職員が既に施設・事業所を退職している場合であっても、調査時点で、その職員の所在を確認するなどして、その職員に対ししての調査を行うことを検討すべきです。</a:t>
            </a:r>
            <a:endParaRPr kumimoji="1" lang="en-US" altLang="ja-JP" sz="1050" dirty="0" smtClean="0"/>
          </a:p>
          <a:p>
            <a:r>
              <a:rPr kumimoji="1" lang="ja-JP" altLang="en-US" sz="1050" dirty="0" smtClean="0"/>
              <a:t>　</a:t>
            </a:r>
            <a:endParaRPr kumimoji="1" lang="ja-JP" altLang="en-US" sz="1050"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8</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000" dirty="0" smtClean="0"/>
              <a:t>４）の説明をする</a:t>
            </a:r>
            <a:endParaRPr kumimoji="1" lang="en-US" altLang="ja-JP" sz="1000" dirty="0" smtClean="0"/>
          </a:p>
          <a:p>
            <a:r>
              <a:rPr kumimoji="1" lang="ja-JP" altLang="en-US" sz="1000" dirty="0" smtClean="0"/>
              <a:t>・</a:t>
            </a:r>
            <a:r>
              <a:rPr lang="ja-JP" altLang="ja-JP" sz="1000" dirty="0" smtClean="0"/>
              <a:t>各種記録等の確認では、当該高齢者に関する記録等から通報等の内容に関連する記載（記録の有無、内容等）を確認する</a:t>
            </a:r>
            <a:r>
              <a:rPr lang="ja-JP" altLang="en-US" sz="1000" dirty="0" smtClean="0"/>
              <a:t>。</a:t>
            </a:r>
            <a:endParaRPr lang="en-US" altLang="ja-JP" sz="1000" dirty="0" smtClean="0"/>
          </a:p>
          <a:p>
            <a:r>
              <a:rPr kumimoji="1" lang="ja-JP" altLang="en-US" sz="1000" dirty="0" smtClean="0"/>
              <a:t>・</a:t>
            </a:r>
            <a:r>
              <a:rPr lang="ja-JP" altLang="ja-JP" sz="1000" dirty="0" smtClean="0"/>
              <a:t>通報等の内容以外で適切とはいえない介護等が行われていないか、虐待が疑われる事案が発生した背景要因を確認</a:t>
            </a:r>
            <a:r>
              <a:rPr lang="ja-JP" altLang="en-US" sz="1000" dirty="0" smtClean="0"/>
              <a:t>する。</a:t>
            </a:r>
            <a:endParaRPr lang="en-US" altLang="ja-JP" sz="1000" dirty="0" smtClean="0"/>
          </a:p>
          <a:p>
            <a:r>
              <a:rPr kumimoji="1" lang="ja-JP" altLang="en-US" sz="1000" dirty="0" smtClean="0"/>
              <a:t>・</a:t>
            </a:r>
            <a:r>
              <a:rPr lang="ja-JP" altLang="ja-JP" sz="1000" dirty="0" smtClean="0"/>
              <a:t>通報等の内容や不適切なケアに関連する記載があった場合には、その書類をコピーするなどの方法で記録を残</a:t>
            </a:r>
            <a:r>
              <a:rPr lang="ja-JP" altLang="en-US" sz="1000" dirty="0" smtClean="0"/>
              <a:t>す</a:t>
            </a:r>
            <a:r>
              <a:rPr lang="ja-JP" altLang="ja-JP" sz="1000" dirty="0" smtClean="0"/>
              <a:t>。</a:t>
            </a:r>
            <a:endParaRPr lang="en-US" altLang="ja-JP" sz="1000" dirty="0" smtClean="0"/>
          </a:p>
          <a:p>
            <a:r>
              <a:rPr kumimoji="1" lang="ja-JP" altLang="en-US" sz="1000" dirty="0" smtClean="0"/>
              <a:t>　ここまで説明し、帳票</a:t>
            </a:r>
            <a:r>
              <a:rPr kumimoji="1" lang="en-US" altLang="ja-JP" sz="1000" dirty="0" smtClean="0"/>
              <a:t>19</a:t>
            </a:r>
            <a:r>
              <a:rPr kumimoji="1" lang="ja-JP" altLang="en-US" sz="1000" dirty="0" smtClean="0"/>
              <a:t>ページを見てもらい、帳票説明をする。</a:t>
            </a:r>
            <a:endParaRPr kumimoji="1" lang="en-US" altLang="ja-JP" sz="1000" dirty="0" smtClean="0"/>
          </a:p>
          <a:p>
            <a:endParaRPr kumimoji="1" lang="en-US" altLang="ja-JP" sz="1000" dirty="0" smtClean="0"/>
          </a:p>
          <a:p>
            <a:r>
              <a:rPr kumimoji="1" lang="ja-JP" altLang="en-US" sz="1000" dirty="0" smtClean="0"/>
              <a:t>５）の説明をする　帳票</a:t>
            </a:r>
            <a:r>
              <a:rPr kumimoji="1" lang="en-US" altLang="ja-JP" sz="1000" dirty="0" smtClean="0"/>
              <a:t>20</a:t>
            </a:r>
            <a:r>
              <a:rPr kumimoji="1" lang="ja-JP" altLang="en-US" sz="1000" dirty="0" smtClean="0"/>
              <a:t>ページを参照しながら説明する</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a:t>
            </a:r>
            <a:r>
              <a:rPr lang="x-none" altLang="ja-JP" sz="1000" dirty="0" smtClean="0"/>
              <a:t>高齢者の居室やフロア内、浴室やトイレ、廊下などを確認し、居室の配置や衛生面、虐待や不適切な</a:t>
            </a:r>
            <a:r>
              <a:rPr lang="ja-JP" altLang="ja-JP" sz="1000" dirty="0" smtClean="0"/>
              <a:t>ケア</a:t>
            </a:r>
            <a:r>
              <a:rPr lang="x-none" altLang="ja-JP" sz="1000" dirty="0" smtClean="0"/>
              <a:t>につながるおそれのある構造上の問題はないか等をチェックし、</a:t>
            </a:r>
            <a:r>
              <a:rPr lang="ja-JP" altLang="ja-JP" sz="1000" dirty="0" smtClean="0"/>
              <a:t>養介護</a:t>
            </a:r>
            <a:r>
              <a:rPr lang="x-none" altLang="ja-JP" sz="1000" dirty="0" smtClean="0"/>
              <a:t>施設</a:t>
            </a:r>
            <a:r>
              <a:rPr lang="ja-JP" altLang="ja-JP" sz="1000" dirty="0" smtClean="0"/>
              <a:t>・事業所</a:t>
            </a:r>
            <a:r>
              <a:rPr lang="x-none" altLang="ja-JP" sz="1000" dirty="0" smtClean="0"/>
              <a:t>全体の様子を観察</a:t>
            </a:r>
            <a:r>
              <a:rPr lang="ja-JP" altLang="en-US" sz="1000" dirty="0" smtClean="0"/>
              <a:t>する</a:t>
            </a:r>
            <a:r>
              <a:rPr lang="x-none" altLang="ja-JP" sz="1000" dirty="0" smtClean="0"/>
              <a:t>。</a:t>
            </a:r>
            <a:endParaRPr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t>・</a:t>
            </a:r>
            <a:r>
              <a:rPr lang="x-none" altLang="ja-JP" sz="1000" dirty="0" smtClean="0"/>
              <a:t>高齢者のアザ等に関する通報等の場合には、何によってできた可能性があるのかを推測しながら点検する。</a:t>
            </a:r>
            <a:endParaRPr lang="ja-JP"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000" dirty="0" smtClean="0"/>
          </a:p>
          <a:p>
            <a:r>
              <a:rPr kumimoji="1" lang="ja-JP" altLang="en-US" sz="1000" dirty="0" smtClean="0"/>
              <a:t>具体的には</a:t>
            </a:r>
            <a:endParaRPr kumimoji="1" lang="en-US" altLang="ja-JP" sz="1000" dirty="0" smtClean="0"/>
          </a:p>
          <a:p>
            <a:r>
              <a:rPr kumimoji="1" lang="ja-JP" altLang="en-US" sz="1000" dirty="0" smtClean="0"/>
              <a:t>□高齢者の居室の配置（フロア見取り図）のチェック</a:t>
            </a:r>
            <a:endParaRPr kumimoji="1" lang="en-US" altLang="ja-JP" sz="1000" dirty="0" smtClean="0"/>
          </a:p>
          <a:p>
            <a:r>
              <a:rPr kumimoji="1" lang="ja-JP" altLang="en-US" sz="1000" dirty="0" smtClean="0"/>
              <a:t>□高齢者の居室内の物品等の配置、衛生状態のチェック</a:t>
            </a:r>
            <a:endParaRPr kumimoji="1" lang="en-US" altLang="ja-JP" sz="1000" dirty="0" smtClean="0"/>
          </a:p>
          <a:p>
            <a:r>
              <a:rPr kumimoji="1" lang="ja-JP" altLang="en-US" sz="1000" dirty="0" smtClean="0"/>
              <a:t>□フロア内、浴室、トイレ、廊下等における物品等の配置、衛生状態、構造上の問題などのチェック</a:t>
            </a:r>
            <a:endParaRPr kumimoji="1" lang="en-US" altLang="ja-JP" sz="1000" dirty="0" smtClean="0"/>
          </a:p>
          <a:p>
            <a:r>
              <a:rPr kumimoji="1" lang="ja-JP" altLang="en-US" sz="1000" dirty="0" smtClean="0"/>
              <a:t>なお、事実確認を行うにあたって養介護施設・事業所内の全体状況を把握することは効果的と考えられるため、養介護施設・事業所訪問後、早い段階で実施することが望まれます。</a:t>
            </a:r>
            <a:endParaRPr kumimoji="1" lang="en-US" altLang="ja-JP" sz="1000" dirty="0" smtClean="0"/>
          </a:p>
          <a:p>
            <a:endParaRPr kumimoji="1" lang="en-US" altLang="ja-JP" sz="1000" dirty="0" smtClean="0"/>
          </a:p>
          <a:p>
            <a:r>
              <a:rPr kumimoji="1" lang="ja-JP" altLang="en-US" sz="1000" dirty="0" smtClean="0"/>
              <a:t>６）の説明をする</a:t>
            </a:r>
            <a:endParaRPr kumimoji="1" lang="en-US" altLang="ja-JP" sz="1000" dirty="0" smtClean="0"/>
          </a:p>
          <a:p>
            <a:r>
              <a:rPr kumimoji="1" lang="ja-JP" altLang="en-US" sz="1000" dirty="0" smtClean="0"/>
              <a:t>・</a:t>
            </a:r>
            <a:r>
              <a:rPr lang="ja-JP" altLang="ja-JP" sz="1000" dirty="0" smtClean="0"/>
              <a:t>事実確認の責任者は、各調査の進行状況について途中段階で確認し、状況に応じてその後の調査の進め方を指示</a:t>
            </a:r>
            <a:r>
              <a:rPr lang="ja-JP" altLang="en-US" sz="1000" dirty="0" smtClean="0"/>
              <a:t>します。</a:t>
            </a:r>
            <a:endParaRPr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a:t>
            </a:r>
            <a:r>
              <a:rPr lang="ja-JP" altLang="ja-JP" sz="1000" dirty="0" smtClean="0"/>
              <a:t>高齢者の保護が必要な場合や、各種記録等から通報等の内容に関する記載がみられた場合など情報共有が必要な場合には、直ちに調査責任者へ報告</a:t>
            </a:r>
            <a:r>
              <a:rPr lang="ja-JP" altLang="en-US" sz="1000" dirty="0" smtClean="0"/>
              <a:t>します。</a:t>
            </a:r>
            <a:endParaRPr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t>・</a:t>
            </a:r>
            <a:r>
              <a:rPr lang="ja-JP" altLang="ja-JP" sz="1000" dirty="0" smtClean="0"/>
              <a:t>調査を進める中で高齢者の生命や身体の安全に危害を及ぼすおそれのある事実が確認された場合は、高齢者を保護するなど必要な対応を取</a:t>
            </a:r>
            <a:r>
              <a:rPr lang="ja-JP" altLang="en-US" sz="1000" dirty="0" smtClean="0"/>
              <a:t>ります。</a:t>
            </a:r>
            <a:endParaRPr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endParaRPr kumimoji="1" lang="ja-JP" altLang="en-US" sz="1000"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9</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７）調査終了時の対応</a:t>
            </a:r>
            <a:endParaRPr lang="en-US" altLang="ja-JP" sz="1200" dirty="0" smtClean="0"/>
          </a:p>
          <a:p>
            <a:r>
              <a:rPr kumimoji="1" lang="ja-JP" altLang="en-US" sz="1200" dirty="0" smtClean="0"/>
              <a:t>養介護施設・事業所への訪問調査、関係機関への補充調査が終了した時点で、各調査の担当者は帳票</a:t>
            </a:r>
            <a:r>
              <a:rPr kumimoji="1" lang="en-US" altLang="ja-JP" sz="1200" dirty="0" smtClean="0"/>
              <a:t>P21</a:t>
            </a:r>
            <a:r>
              <a:rPr kumimoji="1" lang="ja-JP" altLang="en-US" sz="1200" dirty="0" smtClean="0"/>
              <a:t>ページにあります、事実確認調査結果報告書を作成します。調査報告書には、調査で確認できた事項、確認できなかった事項を明確に整理することが必要です。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①調査結果の確認について説明　</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・高齢者の安全確保が可能かどうかを重点的に検討し問題がある場合には、高齢者を保護する手続きや指導を行います。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②当該養介護施設・事業所への調査結果報告、今後の手順伝達について説明</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当該養介護施設・事業所の責任者等に対しては、調査結果の詳細は後日文書にて通知すること、虐待や権利利益の侵害に該当する行為が認められた場合には虐待等の行為を行った職員の勤務体制の見直し等当面の、高齢者の安全確保に取組むよう口頭で指導し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ＱＡ</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例えば、養介護施設・事業所の方針で、虐待を行った疑いのある職員をそのまま勤務させている場合市町村はどのように対応すればいいのか</a:t>
            </a:r>
            <a:r>
              <a:rPr lang="en-US" altLang="ja-JP"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養介護施設・事業所は、同施設・事業所の従事者に虐待の疑いがある場合、虐待の有無、その内容、緊急性の有無を早期に判断した上で、当該従事者に対する処遇を決定する必要がありますが、市町村・都道府県は、当該養介護施設・事業所のなした処分や処分をしないことにについて、その適否を判断する権限自体ありません。もし、当該従事者による虐待が認定されたにもかかわらず、当該養介護施設・事業所が虐待を受けた高齢者の被害回復や再発防止のための対応を何ら取ることなく、その結果当該従事者が従前と同様の勤務を継続している場合には、老人福祉法や介護保険法に基づく権限行使として、養介護施設・事業所に対して適切な対応を求める指導を行うことができるにとどまり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　なお、虐待の有無を判断するに至らない段階における当該従事者への対応については、同施設・事業所の判断に委ねられると考えられますが、虐待の有無、その程度の判断に至るまでの間のみ同従事者を、介護行為以外、たとえば事務の職務に当てる方法を取るなどする方法も考えられ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①②説明後、もう</a:t>
            </a:r>
            <a:r>
              <a:rPr lang="en-US" altLang="ja-JP" sz="1200" dirty="0" smtClean="0"/>
              <a:t>1</a:t>
            </a:r>
            <a:r>
              <a:rPr lang="ja-JP" altLang="en-US" sz="1200" dirty="0" smtClean="0"/>
              <a:t>度二次被害の防止について説明する</a:t>
            </a:r>
            <a:endParaRPr lang="en-US" altLang="ja-JP" sz="1200" dirty="0" smtClean="0"/>
          </a:p>
          <a:p>
            <a:r>
              <a:rPr kumimoji="1" lang="ja-JP" altLang="en-US" sz="1200" dirty="0" smtClean="0"/>
              <a:t>市町村が事実確認など虐待対応を行うことにより、当該高齢者や家族が養介護施設・事業所職員から更なる権利侵害を受けることがあります。これは現に虐待を行った職員によるものだけでなく、その他の職員による権利侵害も含まれます。</a:t>
            </a:r>
            <a:endParaRPr kumimoji="1" lang="en-US" altLang="ja-JP" sz="1200" dirty="0" smtClean="0"/>
          </a:p>
          <a:p>
            <a:r>
              <a:rPr kumimoji="1" lang="ja-JP" altLang="en-US" sz="1200" dirty="0" smtClean="0"/>
              <a:t>　虐待対応を行う市町村職員は、養介護施設・事業所職員による二次被害が生じないよう、当該養介護施設・事業所に対して指導する必要があります。</a:t>
            </a:r>
            <a:endParaRPr kumimoji="1" lang="en-US" altLang="ja-JP" sz="1200" dirty="0" smtClean="0"/>
          </a:p>
          <a:p>
            <a:r>
              <a:rPr kumimoji="1" lang="ja-JP" altLang="en-US" sz="1200" dirty="0" smtClean="0"/>
              <a:t>　また、虐待の事実確認調査は犯罪捜査ではないので、黒白はっきりさせることが目的ではありません。「虐待は認められなかったが、調査は続けます」など、虐待認定は簡単に決められるものではない法律のもとで動いていることを説明します。</a:t>
            </a:r>
            <a:endParaRPr kumimoji="1" lang="en-US" altLang="ja-JP" sz="1200" dirty="0" smtClean="0"/>
          </a:p>
          <a:p>
            <a:endParaRPr kumimoji="1" lang="en-US" altLang="ja-JP" sz="1200" dirty="0" smtClean="0"/>
          </a:p>
          <a:p>
            <a:r>
              <a:rPr kumimoji="1" lang="ja-JP" altLang="en-US" sz="1200" dirty="0" smtClean="0"/>
              <a:t>８）再調査が必要な場合について説明する</a:t>
            </a:r>
            <a:endParaRPr kumimoji="1" lang="en-US" altLang="ja-JP" sz="1200" dirty="0" smtClean="0"/>
          </a:p>
          <a:p>
            <a:r>
              <a:rPr kumimoji="1" lang="ja-JP" altLang="en-US" sz="1200" dirty="0" smtClean="0"/>
              <a:t>・初回の訪問調査では十分な確認ができなかった場合や、調査の中で新たに確認すべき事項が発生した場合等は、時間を空けずに再度調査を実施します。</a:t>
            </a:r>
            <a:endParaRPr kumimoji="1" lang="en-US" altLang="ja-JP" sz="1200" dirty="0" smtClean="0"/>
          </a:p>
          <a:p>
            <a:endParaRPr kumimoji="1" lang="en-US" altLang="ja-JP" sz="1200" dirty="0" smtClean="0"/>
          </a:p>
          <a:p>
            <a:r>
              <a:rPr kumimoji="1" lang="ja-JP" altLang="en-US" sz="1200" dirty="0" smtClean="0"/>
              <a:t>９）関係機関からの情報収集（補充調査）について説明</a:t>
            </a:r>
            <a:endParaRPr kumimoji="1" lang="en-US" altLang="ja-JP" sz="1200" dirty="0" smtClean="0"/>
          </a:p>
          <a:p>
            <a:r>
              <a:rPr kumimoji="1" lang="ja-JP" altLang="en-US" sz="1200" dirty="0" smtClean="0"/>
              <a:t>○　虐待の有無の判断は、養介護施設・事業所への訪問調査の結果のみではなく、関係機関から収集した情報もあわせて判断する必要があります。</a:t>
            </a:r>
            <a:endParaRPr kumimoji="1" lang="en-US" altLang="ja-JP" sz="1200" dirty="0" smtClean="0"/>
          </a:p>
          <a:p>
            <a:r>
              <a:rPr kumimoji="1" lang="ja-JP" altLang="en-US" sz="1200" dirty="0" smtClean="0"/>
              <a:t>・当該医療機関から受診時の状況や怪我等が発生した原因の可能性等について</a:t>
            </a:r>
            <a:endParaRPr kumimoji="1" lang="en-US" altLang="ja-JP" sz="1200" dirty="0" smtClean="0"/>
          </a:p>
          <a:p>
            <a:r>
              <a:rPr kumimoji="1" lang="ja-JP" altLang="en-US" sz="1200" dirty="0" smtClean="0"/>
              <a:t>・他の居宅サービスを利用している場合には、他の利用事業所の高齢者の状況等について</a:t>
            </a:r>
            <a:endParaRPr kumimoji="1" lang="en-US" altLang="ja-JP" sz="1200" dirty="0" smtClean="0"/>
          </a:p>
          <a:p>
            <a:r>
              <a:rPr kumimoji="1" lang="ja-JP" altLang="en-US" sz="1200" dirty="0" smtClean="0"/>
              <a:t>○　関係機関等から情報収集を行う際には、風評被害が生じないように留意して行います。</a:t>
            </a:r>
            <a:endParaRPr kumimoji="1" lang="en-US" altLang="ja-JP" sz="1200" dirty="0" smtClean="0"/>
          </a:p>
          <a:p>
            <a:r>
              <a:rPr kumimoji="1" lang="ja-JP" altLang="en-US" sz="1200" dirty="0" smtClean="0"/>
              <a:t>　</a:t>
            </a:r>
            <a:endParaRPr kumimoji="1" lang="ja-JP" altLang="en-US" dirty="0"/>
          </a:p>
        </p:txBody>
      </p:sp>
      <p:sp>
        <p:nvSpPr>
          <p:cNvPr id="4" name="スライド番号プレースホルダ 3"/>
          <p:cNvSpPr>
            <a:spLocks noGrp="1"/>
          </p:cNvSpPr>
          <p:nvPr>
            <p:ph type="sldNum" sz="quarter" idx="10"/>
          </p:nvPr>
        </p:nvSpPr>
        <p:spPr/>
        <p:txBody>
          <a:bodyPr/>
          <a:lstStyle/>
          <a:p>
            <a:fld id="{7A068E23-ED99-49BF-9A22-26B66DD7D742}" type="slidenum">
              <a:rPr kumimoji="1" lang="ja-JP" altLang="en-US" smtClean="0"/>
              <a:pPr/>
              <a:t>10</a:t>
            </a:fld>
            <a:endParaRPr kumimoji="1" lang="ja-JP" altLang="en-US"/>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B4CFEB-8429-4B0A-97AE-8DEFA9D966A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Grp="1" noChangeArrowheads="1"/>
          </p:cNvSpPr>
          <p:nvPr>
            <p:ph type="sldNum" sz="quarter" idx="12"/>
          </p:nvPr>
        </p:nvSpPr>
        <p:spPr>
          <a:noFill/>
        </p:spPr>
        <p:txBody>
          <a:bodyPr/>
          <a:lstStyle/>
          <a:p>
            <a:fld id="{F615C1B8-7A8A-46F2-A03C-DA833CC5D59E}" type="slidenum">
              <a:rPr lang="en-US" altLang="ja-JP" smtClean="0">
                <a:latin typeface="Arial" charset="0"/>
                <a:ea typeface="ＭＳ Ｐゴシック" charset="-128"/>
              </a:rPr>
              <a:pPr/>
              <a:t>1</a:t>
            </a:fld>
            <a:endParaRPr lang="en-US" altLang="ja-JP" smtClean="0">
              <a:latin typeface="Arial" charset="0"/>
              <a:ea typeface="ＭＳ Ｐゴシック" charset="-128"/>
            </a:endParaRPr>
          </a:p>
        </p:txBody>
      </p:sp>
      <p:sp>
        <p:nvSpPr>
          <p:cNvPr id="2051" name="スライド番号プレースホルダ 5"/>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lnSpc>
                <a:spcPct val="100000"/>
              </a:lnSpc>
              <a:spcBef>
                <a:spcPct val="0"/>
              </a:spcBef>
            </a:pPr>
            <a:fld id="{4BC35C33-E713-4801-B48F-71E9389CC16C}" type="slidenum">
              <a:rPr lang="en-US" altLang="ja-JP" sz="1400">
                <a:solidFill>
                  <a:schemeClr val="tx1"/>
                </a:solidFill>
              </a:rPr>
              <a:pPr algn="r">
                <a:lnSpc>
                  <a:spcPct val="100000"/>
                </a:lnSpc>
                <a:spcBef>
                  <a:spcPct val="0"/>
                </a:spcBef>
              </a:pPr>
              <a:t>1</a:t>
            </a:fld>
            <a:endParaRPr lang="en-US" altLang="ja-JP" sz="1400">
              <a:solidFill>
                <a:schemeClr val="tx1"/>
              </a:solidFill>
            </a:endParaRPr>
          </a:p>
        </p:txBody>
      </p:sp>
      <p:sp>
        <p:nvSpPr>
          <p:cNvPr id="2052" name="Rectangle 2"/>
          <p:cNvSpPr>
            <a:spLocks noChangeArrowheads="1"/>
          </p:cNvSpPr>
          <p:nvPr/>
        </p:nvSpPr>
        <p:spPr bwMode="auto">
          <a:xfrm>
            <a:off x="0" y="981075"/>
            <a:ext cx="9144000" cy="4175125"/>
          </a:xfrm>
          <a:prstGeom prst="rect">
            <a:avLst/>
          </a:prstGeom>
          <a:noFill/>
          <a:ln w="9525">
            <a:noFill/>
            <a:miter lim="800000"/>
            <a:headEnd/>
            <a:tailEnd/>
          </a:ln>
        </p:spPr>
        <p:txBody>
          <a:bodyPr anchor="ctr"/>
          <a:lstStyle/>
          <a:p>
            <a:pPr algn="ctr">
              <a:lnSpc>
                <a:spcPct val="100000"/>
              </a:lnSpc>
              <a:spcBef>
                <a:spcPct val="0"/>
              </a:spcBef>
            </a:pPr>
            <a:r>
              <a:rPr lang="ja-JP" altLang="en-US" sz="5400" dirty="0" smtClean="0"/>
              <a:t>講義４</a:t>
            </a:r>
            <a:endParaRPr lang="en-US" altLang="ja-JP" sz="5400" dirty="0" smtClean="0"/>
          </a:p>
          <a:p>
            <a:pPr algn="ctr">
              <a:lnSpc>
                <a:spcPct val="100000"/>
              </a:lnSpc>
              <a:spcBef>
                <a:spcPct val="0"/>
              </a:spcBef>
            </a:pPr>
            <a:r>
              <a:rPr lang="en-US" dirty="0"/>
              <a:t/>
            </a:r>
            <a:br>
              <a:rPr lang="en-US" dirty="0"/>
            </a:br>
            <a:r>
              <a:rPr lang="en-US" dirty="0"/>
              <a:t/>
            </a:r>
            <a:br>
              <a:rPr lang="en-US" dirty="0"/>
            </a:br>
            <a:r>
              <a:rPr lang="ja-JP" altLang="en-US" sz="5400" dirty="0" smtClean="0"/>
              <a:t>事実確認</a:t>
            </a:r>
            <a:endParaRPr lang="en-US" altLang="ja-JP" sz="5400" dirty="0" smtClean="0"/>
          </a:p>
          <a:p>
            <a:pPr algn="ctr">
              <a:lnSpc>
                <a:spcPct val="100000"/>
              </a:lnSpc>
              <a:spcBef>
                <a:spcPct val="0"/>
              </a:spcBef>
            </a:pPr>
            <a:r>
              <a:rPr lang="ja-JP" altLang="en-US" sz="5400" dirty="0" smtClean="0"/>
              <a:t>虐待対応ケース会議</a:t>
            </a:r>
            <a:endParaRPr lang="en-US" altLang="ja-JP" sz="5400" dirty="0" smtClean="0"/>
          </a:p>
          <a:p>
            <a:pPr algn="ctr">
              <a:lnSpc>
                <a:spcPct val="100000"/>
              </a:lnSpc>
              <a:spcBef>
                <a:spcPct val="0"/>
              </a:spcBef>
            </a:pPr>
            <a:r>
              <a:rPr lang="ja-JP" altLang="en-US" sz="5400" dirty="0" smtClean="0"/>
              <a:t>（判断会議）</a:t>
            </a:r>
            <a:endParaRPr lang="ja-JP" altLang="en-US" sz="5400" dirty="0"/>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23528" y="332657"/>
            <a:ext cx="8352928" cy="6525343"/>
          </a:xfrm>
          <a:prstGeom prst="rect">
            <a:avLst/>
          </a:prstGeom>
        </p:spPr>
        <p:txBody>
          <a:bodyPr wrap="square">
            <a:spAutoFit/>
          </a:bodyPr>
          <a:lstStyle/>
          <a:p>
            <a:r>
              <a:rPr lang="ja-JP" altLang="en-US" sz="2800" dirty="0" smtClean="0"/>
              <a:t>（７）</a:t>
            </a:r>
            <a:r>
              <a:rPr lang="ja-JP" altLang="ja-JP" sz="2800" dirty="0" smtClean="0"/>
              <a:t>調査終了時の対応</a:t>
            </a:r>
            <a:r>
              <a:rPr lang="en-US" altLang="ja-JP" sz="2800" dirty="0" smtClean="0"/>
              <a:t/>
            </a:r>
            <a:br>
              <a:rPr lang="en-US" altLang="ja-JP" sz="2800" dirty="0" smtClean="0"/>
            </a:br>
            <a:r>
              <a:rPr lang="ja-JP" altLang="en-US" sz="2800" dirty="0" smtClean="0"/>
              <a:t>　</a:t>
            </a:r>
            <a:r>
              <a:rPr lang="x-none" altLang="ja-JP" sz="2800" dirty="0" smtClean="0"/>
              <a:t>①調査結果の確認</a:t>
            </a:r>
            <a:r>
              <a:rPr lang="en-US" altLang="ja-JP" sz="2800" dirty="0" smtClean="0"/>
              <a:t/>
            </a:r>
            <a:br>
              <a:rPr lang="en-US" altLang="ja-JP" sz="2800" dirty="0" smtClean="0"/>
            </a:br>
            <a:r>
              <a:rPr lang="ja-JP" altLang="en-US" sz="2800" dirty="0" smtClean="0"/>
              <a:t>　　　　　　　　　　　</a:t>
            </a:r>
            <a:r>
              <a:rPr lang="en-US" altLang="ja-JP" sz="2800" dirty="0" smtClean="0"/>
              <a:t>【</a:t>
            </a:r>
            <a:r>
              <a:rPr lang="ja-JP" altLang="en-US" sz="2800" dirty="0" smtClean="0"/>
              <a:t>「事実確認調査結果報告書」参照</a:t>
            </a:r>
            <a:r>
              <a:rPr lang="en-US" altLang="ja-JP" sz="2800" dirty="0" smtClean="0"/>
              <a:t>】</a:t>
            </a:r>
            <a:br>
              <a:rPr lang="en-US" altLang="ja-JP" sz="2800" dirty="0" smtClean="0"/>
            </a:br>
            <a:r>
              <a:rPr lang="ja-JP" altLang="en-US" sz="2800" dirty="0" smtClean="0"/>
              <a:t> 　</a:t>
            </a:r>
            <a:r>
              <a:rPr lang="en-US" altLang="ja-JP" sz="2800" dirty="0" smtClean="0"/>
              <a:t/>
            </a:r>
            <a:br>
              <a:rPr lang="en-US" altLang="ja-JP" sz="2800" dirty="0" smtClean="0"/>
            </a:br>
            <a:r>
              <a:rPr lang="ja-JP" altLang="en-US" sz="2800" dirty="0" smtClean="0"/>
              <a:t>　</a:t>
            </a:r>
            <a:r>
              <a:rPr lang="x-none" altLang="ja-JP" sz="2800" dirty="0" smtClean="0"/>
              <a:t>②</a:t>
            </a:r>
            <a:r>
              <a:rPr lang="ja-JP" altLang="ja-JP" sz="2800" dirty="0" smtClean="0"/>
              <a:t>当該養介護</a:t>
            </a:r>
            <a:r>
              <a:rPr lang="x-none" altLang="ja-JP" sz="2800" dirty="0" smtClean="0"/>
              <a:t>施設・事業所への調査結果報告、今後</a:t>
            </a:r>
            <a:endParaRPr lang="en-US" altLang="ja-JP" sz="2800" dirty="0" smtClean="0"/>
          </a:p>
          <a:p>
            <a:r>
              <a:rPr lang="ja-JP" altLang="en-US" sz="2800" dirty="0" smtClean="0"/>
              <a:t>　　</a:t>
            </a:r>
            <a:r>
              <a:rPr lang="x-none" altLang="ja-JP" sz="2800" dirty="0" smtClean="0"/>
              <a:t>の手順の伝達</a:t>
            </a:r>
            <a:r>
              <a:rPr lang="en-US" altLang="ja-JP" sz="2800" dirty="0" smtClean="0"/>
              <a:t/>
            </a:r>
            <a:br>
              <a:rPr lang="en-US" altLang="ja-JP" sz="2800" dirty="0" smtClean="0"/>
            </a:br>
            <a:r>
              <a:rPr lang="ja-JP" altLang="en-US" sz="2800" dirty="0" smtClean="0"/>
              <a:t>　　</a:t>
            </a:r>
            <a:endParaRPr lang="en-US" altLang="ja-JP" sz="1050" dirty="0" smtClean="0"/>
          </a:p>
          <a:p>
            <a:r>
              <a:rPr lang="ja-JP" altLang="en-US" sz="1050" dirty="0" smtClean="0"/>
              <a:t>　　　　　</a:t>
            </a:r>
            <a:r>
              <a:rPr lang="ja-JP" altLang="en-US" sz="2800" dirty="0" smtClean="0"/>
              <a:t>ＱＡ「養介護施設・事業所の方針で、虐待を行った</a:t>
            </a:r>
            <a:endParaRPr lang="en-US" altLang="ja-JP" sz="2800" dirty="0" smtClean="0"/>
          </a:p>
          <a:p>
            <a:r>
              <a:rPr lang="ja-JP" altLang="en-US" sz="2800" dirty="0" smtClean="0"/>
              <a:t>　　　　　疑いのある職員をそのまま勤務させている場</a:t>
            </a:r>
            <a:endParaRPr lang="en-US" altLang="ja-JP" sz="2800" dirty="0" smtClean="0"/>
          </a:p>
          <a:p>
            <a:r>
              <a:rPr lang="ja-JP" altLang="en-US" sz="2800" dirty="0" smtClean="0"/>
              <a:t>　　　　　合市町村はどのように対応すればいいのか</a:t>
            </a:r>
            <a:r>
              <a:rPr lang="en-US" altLang="ja-JP" sz="2800" dirty="0" smtClean="0"/>
              <a:t>…</a:t>
            </a:r>
            <a:r>
              <a:rPr lang="ja-JP" altLang="en-US" sz="2800" dirty="0" smtClean="0"/>
              <a:t>」</a:t>
            </a:r>
            <a:r>
              <a:rPr lang="en-US" altLang="ja-JP" sz="2800" dirty="0" smtClean="0"/>
              <a:t/>
            </a:r>
            <a:br>
              <a:rPr lang="en-US" altLang="ja-JP" sz="2800" dirty="0" smtClean="0"/>
            </a:br>
            <a:r>
              <a:rPr lang="ja-JP" altLang="en-US" sz="2800" dirty="0" smtClean="0"/>
              <a:t>　　　　　　　　　　　　　　　　　　　　　　　（手引きＰ８５Ｑ６）</a:t>
            </a:r>
            <a:endParaRPr lang="en-US" altLang="ja-JP" sz="2800" dirty="0" smtClean="0"/>
          </a:p>
          <a:p>
            <a:r>
              <a:rPr lang="x-none" altLang="ja-JP" sz="2800" dirty="0" smtClean="0"/>
              <a:t>８）再調査が必要な場合</a:t>
            </a:r>
            <a:r>
              <a:rPr lang="en-US" altLang="ja-JP" sz="2800" dirty="0" smtClean="0"/>
              <a:t/>
            </a:r>
            <a:br>
              <a:rPr lang="en-US" altLang="ja-JP" sz="2800" dirty="0" smtClean="0"/>
            </a:br>
            <a:endParaRPr lang="en-US" altLang="ja-JP" sz="2800" dirty="0" smtClean="0"/>
          </a:p>
          <a:p>
            <a:r>
              <a:rPr lang="x-none" altLang="ja-JP" sz="2800" dirty="0" smtClean="0"/>
              <a:t>９）関係機関からの情報収集（補充調査）</a:t>
            </a:r>
            <a:r>
              <a:rPr lang="ja-JP" altLang="ja-JP" sz="2800" dirty="0" smtClean="0"/>
              <a:t/>
            </a:r>
            <a:br>
              <a:rPr lang="ja-JP" altLang="ja-JP" sz="2800" dirty="0" smtClean="0"/>
            </a:br>
            <a:endParaRPr lang="ja-JP" altLang="en-US" sz="2800" dirty="0"/>
          </a:p>
        </p:txBody>
      </p:sp>
      <p:sp>
        <p:nvSpPr>
          <p:cNvPr id="3" name="スライド番号プレースホルダ 2"/>
          <p:cNvSpPr>
            <a:spLocks noGrp="1"/>
          </p:cNvSpPr>
          <p:nvPr>
            <p:ph type="sldNum" sz="quarter" idx="12"/>
          </p:nvPr>
        </p:nvSpPr>
        <p:spPr/>
        <p:txBody>
          <a:bodyPr/>
          <a:lstStyle/>
          <a:p>
            <a:fld id="{40B4CFEB-8429-4B0A-97AE-8DEFA9D966AD}" type="slidenum">
              <a:rPr kumimoji="1" lang="ja-JP" altLang="en-US" smtClean="0"/>
              <a:pPr/>
              <a:t>10</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sz="3200" dirty="0" smtClean="0"/>
              <a:t>居宅サービス事業所への事実確認について</a:t>
            </a:r>
            <a:endParaRPr kumimoji="1" lang="ja-JP" altLang="en-US" sz="3200" dirty="0"/>
          </a:p>
        </p:txBody>
      </p:sp>
      <p:sp>
        <p:nvSpPr>
          <p:cNvPr id="3" name="コンテンツ プレースホルダ 2"/>
          <p:cNvSpPr>
            <a:spLocks noGrp="1"/>
          </p:cNvSpPr>
          <p:nvPr>
            <p:ph idx="1"/>
          </p:nvPr>
        </p:nvSpPr>
        <p:spPr>
          <a:xfrm>
            <a:off x="457200" y="1196752"/>
            <a:ext cx="8229600" cy="5256584"/>
          </a:xfrm>
        </p:spPr>
        <p:txBody>
          <a:bodyPr>
            <a:noAutofit/>
          </a:bodyPr>
          <a:lstStyle/>
          <a:p>
            <a:r>
              <a:rPr lang="ja-JP" altLang="ja-JP" sz="2000" dirty="0" smtClean="0"/>
              <a:t>事実確認のプロセスや確認すべき内容は、基本的には介護保険施設への事実確認と異なるわけでは</a:t>
            </a:r>
            <a:r>
              <a:rPr lang="ja-JP" altLang="en-US" sz="2000" dirty="0" smtClean="0"/>
              <a:t>ない。</a:t>
            </a:r>
            <a:endParaRPr lang="ja-JP" altLang="ja-JP" sz="2000" dirty="0" smtClean="0"/>
          </a:p>
          <a:p>
            <a:r>
              <a:rPr lang="ja-JP" altLang="ja-JP" sz="2000" dirty="0" smtClean="0"/>
              <a:t>高齢者が在宅の場合には、高齢者への面接の他、同居家族等に対しても面接を実施し、高齢者の心身状態の変化や通報等の内容に関する事実確認を行</a:t>
            </a:r>
            <a:r>
              <a:rPr lang="ja-JP" altLang="en-US" sz="2000" dirty="0" smtClean="0"/>
              <a:t>う</a:t>
            </a:r>
            <a:r>
              <a:rPr lang="ja-JP" altLang="ja-JP" sz="2000" dirty="0" smtClean="0"/>
              <a:t>。</a:t>
            </a:r>
          </a:p>
          <a:p>
            <a:r>
              <a:rPr lang="ja-JP" altLang="ja-JP" sz="2000" dirty="0" smtClean="0"/>
              <a:t>当該高齢者の担当ケアマネジャーにも聞き取りを行い、ケアプランの確認を行う。</a:t>
            </a:r>
          </a:p>
          <a:p>
            <a:r>
              <a:rPr lang="ja-JP" altLang="ja-JP" sz="2000" dirty="0" smtClean="0"/>
              <a:t>通報等が寄せられた事業所に対しては、事業所の責任者や職員への面接、各種記録の確認を行</a:t>
            </a:r>
            <a:r>
              <a:rPr lang="ja-JP" altLang="en-US" sz="2000" dirty="0" smtClean="0"/>
              <a:t>う</a:t>
            </a:r>
            <a:r>
              <a:rPr lang="ja-JP" altLang="ja-JP" sz="2000" dirty="0" smtClean="0"/>
              <a:t>。ただし、訪問系事業所の場合には当該高齢者宅に残されている介護記録等の確認も必要です。</a:t>
            </a:r>
          </a:p>
          <a:p>
            <a:r>
              <a:rPr lang="ja-JP" altLang="ja-JP" sz="2000" dirty="0" smtClean="0"/>
              <a:t>補充調査として当該高齢者が利用している他の居宅サービス事業所に対しても聞き取りを行い、高齢者の心身状態の変化等を確認することが必要となる</a:t>
            </a:r>
            <a:r>
              <a:rPr lang="ja-JP" altLang="en-US" sz="2000" dirty="0" smtClean="0"/>
              <a:t>。</a:t>
            </a:r>
            <a:endParaRPr lang="ja-JP" altLang="ja-JP" sz="2000" dirty="0" smtClean="0"/>
          </a:p>
          <a:p>
            <a:r>
              <a:rPr lang="ja-JP" altLang="ja-JP" sz="2000" dirty="0" smtClean="0"/>
              <a:t>虐待を行った職員が特定されている場合は、当該職員が担当している他の高齢者に対しても虐待や不適切なケアが行われていないか、確認する必要があ</a:t>
            </a:r>
            <a:r>
              <a:rPr lang="ja-JP" altLang="en-US" sz="2000" dirty="0" smtClean="0"/>
              <a:t>る</a:t>
            </a:r>
            <a:r>
              <a:rPr lang="ja-JP" altLang="ja-JP" sz="2000" dirty="0" smtClean="0"/>
              <a:t>。</a:t>
            </a:r>
            <a:endParaRPr lang="en-US" altLang="ja-JP" sz="2000" dirty="0" smtClean="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11</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Grp="1" noChangeArrowheads="1"/>
          </p:cNvSpPr>
          <p:nvPr>
            <p:ph type="sldNum" sz="quarter" idx="12"/>
          </p:nvPr>
        </p:nvSpPr>
        <p:spPr>
          <a:noFill/>
        </p:spPr>
        <p:txBody>
          <a:bodyPr/>
          <a:lstStyle/>
          <a:p>
            <a:fld id="{F615C1B8-7A8A-46F2-A03C-DA833CC5D59E}" type="slidenum">
              <a:rPr lang="en-US" altLang="ja-JP" smtClean="0">
                <a:latin typeface="Arial" charset="0"/>
                <a:ea typeface="ＭＳ Ｐゴシック" charset="-128"/>
              </a:rPr>
              <a:pPr/>
              <a:t>12</a:t>
            </a:fld>
            <a:endParaRPr lang="en-US" altLang="ja-JP" smtClean="0">
              <a:latin typeface="Arial" charset="0"/>
              <a:ea typeface="ＭＳ Ｐゴシック" charset="-128"/>
            </a:endParaRPr>
          </a:p>
        </p:txBody>
      </p:sp>
      <p:sp>
        <p:nvSpPr>
          <p:cNvPr id="2051" name="スライド番号プレースホルダ 5"/>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lnSpc>
                <a:spcPct val="100000"/>
              </a:lnSpc>
              <a:spcBef>
                <a:spcPct val="0"/>
              </a:spcBef>
            </a:pPr>
            <a:fld id="{4BC35C33-E713-4801-B48F-71E9389CC16C}" type="slidenum">
              <a:rPr lang="en-US" altLang="ja-JP" sz="1400">
                <a:solidFill>
                  <a:schemeClr val="tx1"/>
                </a:solidFill>
              </a:rPr>
              <a:pPr algn="r">
                <a:lnSpc>
                  <a:spcPct val="100000"/>
                </a:lnSpc>
                <a:spcBef>
                  <a:spcPct val="0"/>
                </a:spcBef>
              </a:pPr>
              <a:t>12</a:t>
            </a:fld>
            <a:endParaRPr lang="en-US" altLang="ja-JP" sz="1400">
              <a:solidFill>
                <a:schemeClr val="tx1"/>
              </a:solidFill>
            </a:endParaRPr>
          </a:p>
        </p:txBody>
      </p:sp>
      <p:sp>
        <p:nvSpPr>
          <p:cNvPr id="2052" name="Rectangle 2"/>
          <p:cNvSpPr>
            <a:spLocks noChangeArrowheads="1"/>
          </p:cNvSpPr>
          <p:nvPr/>
        </p:nvSpPr>
        <p:spPr bwMode="auto">
          <a:xfrm>
            <a:off x="0" y="1124744"/>
            <a:ext cx="9144000" cy="3888432"/>
          </a:xfrm>
          <a:prstGeom prst="rect">
            <a:avLst/>
          </a:prstGeom>
          <a:noFill/>
          <a:ln w="9525">
            <a:noFill/>
            <a:miter lim="800000"/>
            <a:headEnd/>
            <a:tailEnd/>
          </a:ln>
        </p:spPr>
        <p:txBody>
          <a:bodyPr anchor="ctr"/>
          <a:lstStyle/>
          <a:p>
            <a:pPr algn="ctr">
              <a:lnSpc>
                <a:spcPct val="100000"/>
              </a:lnSpc>
              <a:spcBef>
                <a:spcPct val="0"/>
              </a:spcBef>
            </a:pPr>
            <a:endParaRPr lang="en-US" sz="5400" dirty="0">
              <a:solidFill>
                <a:srgbClr val="3333FF"/>
              </a:solidFill>
            </a:endParaRPr>
          </a:p>
          <a:p>
            <a:pPr algn="ctr">
              <a:lnSpc>
                <a:spcPct val="100000"/>
              </a:lnSpc>
              <a:spcBef>
                <a:spcPct val="0"/>
              </a:spcBef>
            </a:pPr>
            <a:r>
              <a:rPr lang="ja-JP" altLang="en-US" sz="4400" dirty="0" smtClean="0"/>
              <a:t>虐待対応ケース会議</a:t>
            </a:r>
            <a:endParaRPr lang="en-US" altLang="ja-JP" sz="4400" dirty="0" smtClean="0"/>
          </a:p>
          <a:p>
            <a:pPr algn="ctr">
              <a:lnSpc>
                <a:spcPct val="100000"/>
              </a:lnSpc>
              <a:spcBef>
                <a:spcPct val="0"/>
              </a:spcBef>
            </a:pPr>
            <a:r>
              <a:rPr lang="ja-JP" altLang="en-US" sz="4400" dirty="0" smtClean="0"/>
              <a:t>（判断会議）</a:t>
            </a:r>
            <a:endParaRPr lang="en-US" altLang="ja-JP" sz="4400" dirty="0" smtClean="0"/>
          </a:p>
          <a:p>
            <a:pPr algn="ctr">
              <a:lnSpc>
                <a:spcPct val="100000"/>
              </a:lnSpc>
              <a:spcBef>
                <a:spcPct val="0"/>
              </a:spcBef>
            </a:pPr>
            <a:endParaRPr lang="en-US" sz="4400" dirty="0" smtClean="0"/>
          </a:p>
          <a:p>
            <a:pPr algn="ctr">
              <a:lnSpc>
                <a:spcPct val="100000"/>
              </a:lnSpc>
              <a:spcBef>
                <a:spcPct val="0"/>
              </a:spcBef>
            </a:pPr>
            <a:r>
              <a:rPr lang="ja-JP" altLang="en-US" sz="2800" dirty="0" smtClean="0"/>
              <a:t>手引き第５章第４節Ｐ９３～９７</a:t>
            </a:r>
            <a:endParaRPr lang="en-US" altLang="ja-JP" sz="2800" dirty="0" smtClean="0"/>
          </a:p>
          <a:p>
            <a:pPr algn="ctr">
              <a:lnSpc>
                <a:spcPct val="100000"/>
              </a:lnSpc>
              <a:spcBef>
                <a:spcPct val="0"/>
              </a:spcBef>
            </a:pPr>
            <a:r>
              <a:rPr lang="en-US" sz="5400" dirty="0">
                <a:solidFill>
                  <a:srgbClr val="3333FF"/>
                </a:solidFill>
              </a:rPr>
              <a:t/>
            </a:r>
            <a:br>
              <a:rPr lang="en-US" sz="5400" dirty="0">
                <a:solidFill>
                  <a:srgbClr val="3333FF"/>
                </a:solidFill>
              </a:rPr>
            </a:br>
            <a:endParaRPr lang="ja-JP" altLang="en-US" sz="5400" dirty="0">
              <a:solidFill>
                <a:srgbClr val="3333FF"/>
              </a:solidFill>
            </a:endParaRPr>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476672"/>
            <a:ext cx="8229600" cy="5976664"/>
          </a:xfrm>
        </p:spPr>
        <p:txBody>
          <a:bodyPr>
            <a:normAutofit fontScale="92500" lnSpcReduction="20000"/>
          </a:bodyPr>
          <a:lstStyle/>
          <a:p>
            <a:pPr>
              <a:buNone/>
            </a:pPr>
            <a:r>
              <a:rPr lang="ja-JP" altLang="ja-JP" dirty="0"/>
              <a:t>【ポイント】</a:t>
            </a:r>
          </a:p>
          <a:p>
            <a:r>
              <a:rPr lang="ja-JP" altLang="ja-JP" sz="3100" dirty="0" smtClean="0"/>
              <a:t>虐待</a:t>
            </a:r>
            <a:r>
              <a:rPr lang="ja-JP" altLang="ja-JP" sz="3100" dirty="0"/>
              <a:t>の有無の判断は、例示されている行為に該当するか否かだけで判断すべきではなく、虐待の定義の類型に照らして慎重に検討する必要が</a:t>
            </a:r>
            <a:r>
              <a:rPr lang="ja-JP" altLang="ja-JP" sz="3100" dirty="0" smtClean="0"/>
              <a:t>あ</a:t>
            </a:r>
            <a:r>
              <a:rPr lang="ja-JP" altLang="en-US" sz="3100" dirty="0" smtClean="0"/>
              <a:t>る</a:t>
            </a:r>
            <a:r>
              <a:rPr lang="ja-JP" altLang="ja-JP" sz="3100" dirty="0" smtClean="0"/>
              <a:t>。</a:t>
            </a:r>
            <a:endParaRPr lang="ja-JP" altLang="ja-JP" sz="3100" dirty="0"/>
          </a:p>
          <a:p>
            <a:r>
              <a:rPr lang="ja-JP" altLang="ja-JP" sz="3100" dirty="0" smtClean="0"/>
              <a:t>調査</a:t>
            </a:r>
            <a:r>
              <a:rPr lang="ja-JP" altLang="ja-JP" sz="3100" dirty="0"/>
              <a:t>結果の確認後、緊急性の判断を行い、必要な場合は高齢者の保護を</a:t>
            </a:r>
            <a:r>
              <a:rPr lang="ja-JP" altLang="ja-JP" sz="3100" dirty="0" smtClean="0"/>
              <a:t>行</a:t>
            </a:r>
            <a:r>
              <a:rPr lang="ja-JP" altLang="en-US" sz="3100" dirty="0" smtClean="0"/>
              <a:t>う</a:t>
            </a:r>
            <a:r>
              <a:rPr lang="ja-JP" altLang="ja-JP" sz="3100" dirty="0" smtClean="0"/>
              <a:t>。</a:t>
            </a:r>
            <a:endParaRPr lang="ja-JP" altLang="ja-JP" sz="3100" dirty="0"/>
          </a:p>
          <a:p>
            <a:r>
              <a:rPr lang="ja-JP" altLang="ja-JP" sz="3100" dirty="0" smtClean="0"/>
              <a:t>虐待</a:t>
            </a:r>
            <a:r>
              <a:rPr lang="ja-JP" altLang="ja-JP" sz="3100" dirty="0"/>
              <a:t>が認められた場合はもちろん、虐待は認められなくとも運営基準違反行為や不適切なケア等が認められた場合には、養介護施設・事業所に対し改善指導を行う必要が</a:t>
            </a:r>
            <a:r>
              <a:rPr lang="ja-JP" altLang="ja-JP" sz="3100" dirty="0" smtClean="0"/>
              <a:t>あ</a:t>
            </a:r>
            <a:r>
              <a:rPr lang="ja-JP" altLang="en-US" sz="3100" dirty="0" smtClean="0"/>
              <a:t>る</a:t>
            </a:r>
            <a:r>
              <a:rPr lang="ja-JP" altLang="ja-JP" sz="3100" dirty="0" smtClean="0"/>
              <a:t>。</a:t>
            </a:r>
            <a:endParaRPr lang="ja-JP" altLang="ja-JP" sz="3100" dirty="0"/>
          </a:p>
          <a:p>
            <a:r>
              <a:rPr lang="ja-JP" altLang="ja-JP" sz="3100" dirty="0" smtClean="0"/>
              <a:t>再発</a:t>
            </a:r>
            <a:r>
              <a:rPr lang="ja-JP" altLang="ja-JP" sz="3100" dirty="0"/>
              <a:t>防止に向けた指導内容は、虐待や不適切なケア等が発生した直接的な原因とともに、養介護施設・事業所の管理運営体制など背景要因を含めて検討する必要が</a:t>
            </a:r>
            <a:r>
              <a:rPr lang="ja-JP" altLang="ja-JP" sz="3100" dirty="0" smtClean="0"/>
              <a:t>あ</a:t>
            </a:r>
            <a:r>
              <a:rPr lang="ja-JP" altLang="en-US" sz="3100" dirty="0" smtClean="0"/>
              <a:t>る</a:t>
            </a:r>
            <a:r>
              <a:rPr lang="ja-JP" altLang="ja-JP" dirty="0" smtClean="0"/>
              <a:t>。</a:t>
            </a:r>
            <a:endParaRPr lang="ja-JP" altLang="ja-JP" dirty="0"/>
          </a:p>
          <a:p>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13</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251520" y="404664"/>
            <a:ext cx="8712968" cy="5721499"/>
          </a:xfrm>
        </p:spPr>
        <p:txBody>
          <a:bodyPr>
            <a:normAutofit fontScale="85000" lnSpcReduction="20000"/>
          </a:bodyPr>
          <a:lstStyle/>
          <a:p>
            <a:pPr>
              <a:buNone/>
            </a:pPr>
            <a:r>
              <a:rPr lang="ja-JP" altLang="en-US" dirty="0" smtClean="0"/>
              <a:t>（</a:t>
            </a:r>
            <a:r>
              <a:rPr lang="ja-JP" altLang="ja-JP" dirty="0" smtClean="0"/>
              <a:t>１）虐待対応ケース会議</a:t>
            </a:r>
            <a:r>
              <a:rPr lang="ja-JP" altLang="en-US" dirty="0" smtClean="0"/>
              <a:t>　</a:t>
            </a:r>
            <a:endParaRPr lang="en-US" altLang="ja-JP" dirty="0" smtClean="0"/>
          </a:p>
          <a:p>
            <a:pPr>
              <a:buNone/>
            </a:pPr>
            <a:r>
              <a:rPr lang="ja-JP" altLang="en-US" dirty="0" smtClean="0"/>
              <a:t>　　　　　</a:t>
            </a:r>
            <a:r>
              <a:rPr lang="ja-JP" altLang="en-US" sz="2600" dirty="0" smtClean="0"/>
              <a:t>（会議には管理職</a:t>
            </a:r>
            <a:r>
              <a:rPr lang="en-US" altLang="ja-JP" sz="2600" dirty="0" smtClean="0"/>
              <a:t>〔</a:t>
            </a:r>
            <a:r>
              <a:rPr lang="ja-JP" altLang="en-US" sz="2600" dirty="0" smtClean="0"/>
              <a:t>決裁権限のある職</a:t>
            </a:r>
            <a:r>
              <a:rPr lang="en-US" altLang="ja-JP" sz="2600" dirty="0" smtClean="0"/>
              <a:t>〕</a:t>
            </a:r>
            <a:r>
              <a:rPr lang="ja-JP" altLang="en-US" sz="2600" dirty="0" smtClean="0"/>
              <a:t>の参加が必須です！）</a:t>
            </a:r>
            <a:endParaRPr lang="en-US" altLang="ja-JP" sz="2600" dirty="0" smtClean="0"/>
          </a:p>
          <a:p>
            <a:pPr>
              <a:buNone/>
            </a:pPr>
            <a:endParaRPr lang="en-US" altLang="ja-JP" dirty="0" smtClean="0"/>
          </a:p>
          <a:p>
            <a:pPr>
              <a:buNone/>
            </a:pPr>
            <a:r>
              <a:rPr lang="ja-JP" altLang="en-US" sz="2800" dirty="0" smtClean="0"/>
              <a:t>　①　</a:t>
            </a:r>
            <a:r>
              <a:rPr lang="x-none" altLang="ja-JP" dirty="0" smtClean="0"/>
              <a:t>調査結果の確認</a:t>
            </a:r>
            <a:endParaRPr lang="ja-JP" altLang="ja-JP" dirty="0"/>
          </a:p>
          <a:p>
            <a:pPr>
              <a:buNone/>
            </a:pPr>
            <a:r>
              <a:rPr lang="ja-JP" altLang="en-US" dirty="0" smtClean="0"/>
              <a:t>　　　　　　　　　　　　　　</a:t>
            </a:r>
            <a:r>
              <a:rPr lang="en-US" altLang="ja-JP" sz="2600" dirty="0" smtClean="0"/>
              <a:t>【</a:t>
            </a:r>
            <a:r>
              <a:rPr lang="ja-JP" altLang="en-US" sz="2600" dirty="0" smtClean="0"/>
              <a:t>「事実確認調査結果報告書」参照</a:t>
            </a:r>
            <a:r>
              <a:rPr lang="en-US" altLang="ja-JP" sz="2600" dirty="0" smtClean="0"/>
              <a:t>】</a:t>
            </a:r>
          </a:p>
          <a:p>
            <a:pPr>
              <a:buNone/>
            </a:pPr>
            <a:endParaRPr lang="en-US" altLang="ja-JP" sz="2800" dirty="0" smtClean="0"/>
          </a:p>
          <a:p>
            <a:pPr>
              <a:buNone/>
            </a:pPr>
            <a:r>
              <a:rPr lang="ja-JP" altLang="en-US" dirty="0" smtClean="0"/>
              <a:t>　②　</a:t>
            </a:r>
            <a:r>
              <a:rPr lang="ja-JP" altLang="ja-JP" dirty="0" smtClean="0"/>
              <a:t>虐待の有無の判断</a:t>
            </a:r>
            <a:endParaRPr lang="en-US" altLang="ja-JP" dirty="0" smtClean="0"/>
          </a:p>
          <a:p>
            <a:pPr>
              <a:buNone/>
            </a:pPr>
            <a:r>
              <a:rPr lang="ja-JP" altLang="en-US" sz="2600" dirty="0" smtClean="0"/>
              <a:t>　　　　　　　　　　</a:t>
            </a:r>
            <a:r>
              <a:rPr lang="en-US" altLang="ja-JP" sz="2600" dirty="0" smtClean="0"/>
              <a:t>【</a:t>
            </a:r>
            <a:r>
              <a:rPr lang="ja-JP" altLang="en-US" sz="2600" dirty="0" smtClean="0"/>
              <a:t>「高齢者虐待対応ケース会議記録・計画書</a:t>
            </a:r>
            <a:endParaRPr lang="en-US" altLang="ja-JP" sz="2600" dirty="0" smtClean="0"/>
          </a:p>
          <a:p>
            <a:pPr>
              <a:buNone/>
            </a:pPr>
            <a:r>
              <a:rPr lang="ja-JP" altLang="en-US" sz="2600" dirty="0" smtClean="0"/>
              <a:t>　　　　　　　　　　　　　　　　　　　　　　　　　　　～判断会議用」参照</a:t>
            </a:r>
            <a:r>
              <a:rPr lang="en-US" altLang="ja-JP" sz="2600" dirty="0" smtClean="0"/>
              <a:t>】</a:t>
            </a:r>
          </a:p>
          <a:p>
            <a:pPr>
              <a:buNone/>
            </a:pPr>
            <a:endParaRPr lang="en-US" altLang="ja-JP" sz="2100" dirty="0" smtClean="0"/>
          </a:p>
          <a:p>
            <a:pPr>
              <a:buNone/>
            </a:pPr>
            <a:r>
              <a:rPr lang="ja-JP" altLang="en-US" sz="2800" dirty="0" smtClean="0"/>
              <a:t>　　 ア</a:t>
            </a:r>
            <a:r>
              <a:rPr lang="en-US" altLang="ja-JP" sz="2800" dirty="0" smtClean="0"/>
              <a:t>)</a:t>
            </a:r>
            <a:r>
              <a:rPr lang="ja-JP" altLang="en-US" sz="2800" dirty="0" smtClean="0"/>
              <a:t>　</a:t>
            </a:r>
            <a:r>
              <a:rPr lang="ja-JP" altLang="ja-JP" sz="2800" dirty="0" smtClean="0"/>
              <a:t>高齢者虐待の有無を判断するために明らかにすべ</a:t>
            </a:r>
            <a:r>
              <a:rPr lang="ja-JP" altLang="en-US" sz="2800" dirty="0" smtClean="0"/>
              <a:t>　　</a:t>
            </a:r>
            <a:endParaRPr lang="en-US" altLang="ja-JP" sz="2800" dirty="0" smtClean="0"/>
          </a:p>
          <a:p>
            <a:pPr>
              <a:buNone/>
            </a:pPr>
            <a:r>
              <a:rPr lang="ja-JP" altLang="en-US" sz="3000" dirty="0" smtClean="0"/>
              <a:t>　   　　  </a:t>
            </a:r>
            <a:r>
              <a:rPr lang="ja-JP" altLang="ja-JP" sz="3000" dirty="0" smtClean="0"/>
              <a:t>き事実</a:t>
            </a:r>
            <a:endParaRPr lang="en-US" altLang="ja-JP" sz="3000" dirty="0" smtClean="0"/>
          </a:p>
          <a:p>
            <a:pPr>
              <a:buNone/>
            </a:pPr>
            <a:r>
              <a:rPr lang="ja-JP" altLang="en-US" sz="3000" dirty="0" smtClean="0"/>
              <a:t>　　　　　＊「いつ」「誰が」「誰から」「何をされたのか」</a:t>
            </a:r>
            <a:endParaRPr lang="en-US" altLang="ja-JP" sz="3000" dirty="0" smtClean="0"/>
          </a:p>
          <a:p>
            <a:pPr>
              <a:buNone/>
            </a:pPr>
            <a:r>
              <a:rPr lang="ja-JP" altLang="en-US" sz="2800" dirty="0" smtClean="0"/>
              <a:t> 　　イ</a:t>
            </a:r>
            <a:r>
              <a:rPr lang="en-US" altLang="ja-JP" sz="2800" dirty="0" smtClean="0"/>
              <a:t>)</a:t>
            </a:r>
            <a:r>
              <a:rPr lang="ja-JP" altLang="en-US" sz="2800" dirty="0" smtClean="0"/>
              <a:t>　</a:t>
            </a:r>
            <a:r>
              <a:rPr lang="ja-JP" altLang="ja-JP" sz="2800" dirty="0" smtClean="0"/>
              <a:t>虐待の有無の判断にあたっての総合的判断</a:t>
            </a:r>
          </a:p>
          <a:p>
            <a:pPr>
              <a:buNone/>
            </a:pPr>
            <a:endParaRPr lang="ja-JP" altLang="ja-JP" sz="4400" dirty="0" smtClean="0"/>
          </a:p>
          <a:p>
            <a:pPr>
              <a:buNone/>
            </a:pPr>
            <a:endParaRPr lang="ja-JP" altLang="ja-JP" sz="4400" dirty="0"/>
          </a:p>
          <a:p>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14</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14282" y="214290"/>
            <a:ext cx="8715436" cy="6370975"/>
          </a:xfrm>
          <a:prstGeom prst="rect">
            <a:avLst/>
          </a:prstGeom>
          <a:noFill/>
        </p:spPr>
        <p:txBody>
          <a:bodyPr wrap="square" rtlCol="0">
            <a:spAutoFit/>
          </a:bodyPr>
          <a:lstStyle/>
          <a:p>
            <a:pPr algn="just"/>
            <a:r>
              <a:rPr lang="ja-JP" altLang="en-US" sz="2400" dirty="0" smtClean="0"/>
              <a:t>「いつ」：　</a:t>
            </a:r>
            <a:endParaRPr lang="en-US" altLang="ja-JP" sz="2400" dirty="0" smtClean="0"/>
          </a:p>
          <a:p>
            <a:pPr algn="just"/>
            <a:r>
              <a:rPr lang="ja-JP" altLang="en-US" sz="2400" dirty="0" smtClean="0"/>
              <a:t>　・虐待が行われた日時について確認する。</a:t>
            </a:r>
            <a:endParaRPr lang="en-US" altLang="ja-JP" sz="2400" dirty="0" smtClean="0"/>
          </a:p>
          <a:p>
            <a:pPr algn="just"/>
            <a:r>
              <a:rPr lang="ja-JP" altLang="en-US" sz="2400" dirty="0" smtClean="0"/>
              <a:t>　・ある一定期間内に行われたと判断することがで きる場合には、</a:t>
            </a:r>
            <a:endParaRPr lang="en-US" altLang="ja-JP" sz="2400" dirty="0" smtClean="0"/>
          </a:p>
          <a:p>
            <a:pPr algn="just"/>
            <a:r>
              <a:rPr lang="ja-JP" altLang="en-US" sz="2400" dirty="0" smtClean="0"/>
              <a:t>　　事実が確認されたことになる。</a:t>
            </a:r>
            <a:endParaRPr lang="en-US" altLang="ja-JP" sz="2400" dirty="0" smtClean="0"/>
          </a:p>
          <a:p>
            <a:pPr algn="just"/>
            <a:endParaRPr lang="en-US" altLang="ja-JP" sz="2400" dirty="0" smtClean="0"/>
          </a:p>
          <a:p>
            <a:pPr algn="just"/>
            <a:r>
              <a:rPr lang="ja-JP" altLang="en-US" sz="2400" dirty="0" smtClean="0"/>
              <a:t>「どこで」：</a:t>
            </a:r>
            <a:endParaRPr lang="en-US" altLang="ja-JP" sz="2400" dirty="0" smtClean="0"/>
          </a:p>
          <a:p>
            <a:pPr algn="just"/>
            <a:r>
              <a:rPr lang="ja-JP" altLang="en-US" sz="2400" dirty="0" smtClean="0"/>
              <a:t>　・虐待が行われた場所についても確認する。</a:t>
            </a:r>
            <a:endParaRPr lang="en-US" altLang="ja-JP" sz="2400" dirty="0" smtClean="0"/>
          </a:p>
          <a:p>
            <a:pPr algn="just"/>
            <a:r>
              <a:rPr lang="ja-JP" altLang="en-US" sz="2400" dirty="0" smtClean="0"/>
              <a:t>　・一定の範囲内で行われたと判断することができる場合は、事実</a:t>
            </a:r>
            <a:endParaRPr lang="en-US" altLang="ja-JP" sz="2400" dirty="0" smtClean="0"/>
          </a:p>
          <a:p>
            <a:pPr algn="just"/>
            <a:r>
              <a:rPr lang="ja-JP" altLang="en-US" sz="2400" dirty="0" smtClean="0"/>
              <a:t>　　が確認されたことになる。</a:t>
            </a:r>
            <a:endParaRPr lang="en-US" altLang="ja-JP" sz="2400" dirty="0" smtClean="0"/>
          </a:p>
          <a:p>
            <a:pPr algn="just"/>
            <a:endParaRPr lang="en-US" altLang="ja-JP" sz="2400" dirty="0" smtClean="0"/>
          </a:p>
          <a:p>
            <a:pPr algn="just"/>
            <a:r>
              <a:rPr lang="ja-JP" altLang="en-US" sz="2400" dirty="0" smtClean="0"/>
              <a:t>「誰が」：</a:t>
            </a:r>
            <a:endParaRPr lang="en-US" altLang="ja-JP" sz="2400" dirty="0" smtClean="0"/>
          </a:p>
          <a:p>
            <a:pPr algn="just"/>
            <a:r>
              <a:rPr lang="ja-JP" altLang="en-US" sz="2400" dirty="0" smtClean="0"/>
              <a:t>　・誰が虐待を受けたのかを確認する。</a:t>
            </a:r>
            <a:endParaRPr lang="en-US" altLang="ja-JP" sz="2400" dirty="0" smtClean="0"/>
          </a:p>
          <a:p>
            <a:pPr algn="just"/>
            <a:r>
              <a:rPr lang="ja-JP" altLang="en-US" sz="2400" dirty="0" smtClean="0"/>
              <a:t>　・虐待を受けているのは一人 とは限らない。</a:t>
            </a:r>
            <a:endParaRPr lang="en-US" altLang="ja-JP" sz="2400" dirty="0" smtClean="0"/>
          </a:p>
          <a:p>
            <a:pPr algn="just"/>
            <a:r>
              <a:rPr lang="ja-JP" altLang="en-US" sz="2400" dirty="0" smtClean="0"/>
              <a:t>　　 　・該高齢者以外への虐待が発見される場合</a:t>
            </a:r>
            <a:endParaRPr lang="en-US" altLang="ja-JP" sz="2400" dirty="0" smtClean="0"/>
          </a:p>
          <a:p>
            <a:pPr algn="just"/>
            <a:r>
              <a:rPr lang="ja-JP" altLang="en-US" sz="2400" dirty="0" smtClean="0"/>
              <a:t>　　　・悪質な事業所、場合によっては利用者全員が虐待を受</a:t>
            </a:r>
            <a:endParaRPr lang="en-US" altLang="ja-JP" sz="2400" dirty="0" smtClean="0"/>
          </a:p>
          <a:p>
            <a:pPr algn="just"/>
            <a:r>
              <a:rPr lang="ja-JP" altLang="en-US" sz="2400" dirty="0" smtClean="0"/>
              <a:t>　　　　</a:t>
            </a:r>
            <a:r>
              <a:rPr lang="ja-JP" altLang="en-US" sz="2400" dirty="0" err="1" smtClean="0"/>
              <a:t>けて</a:t>
            </a:r>
            <a:r>
              <a:rPr lang="ja-JP" altLang="en-US" sz="2400" dirty="0" smtClean="0"/>
              <a:t>いる場合</a:t>
            </a:r>
            <a:endParaRPr lang="en-US" altLang="ja-JP" sz="2400" dirty="0" smtClean="0"/>
          </a:p>
          <a:p>
            <a:pPr algn="just"/>
            <a:r>
              <a:rPr lang="ja-JP" altLang="en-US" sz="2400" dirty="0" smtClean="0"/>
              <a:t>　　　　　</a:t>
            </a:r>
            <a:endParaRPr lang="en-US" altLang="ja-JP" sz="2400" dirty="0" smtClean="0"/>
          </a:p>
        </p:txBody>
      </p:sp>
      <p:sp>
        <p:nvSpPr>
          <p:cNvPr id="3" name="スライド番号プレースホルダ 2"/>
          <p:cNvSpPr>
            <a:spLocks noGrp="1"/>
          </p:cNvSpPr>
          <p:nvPr>
            <p:ph type="sldNum" sz="quarter" idx="12"/>
          </p:nvPr>
        </p:nvSpPr>
        <p:spPr/>
        <p:txBody>
          <a:bodyPr/>
          <a:lstStyle/>
          <a:p>
            <a:fld id="{40B4CFEB-8429-4B0A-97AE-8DEFA9D966AD}" type="slidenum">
              <a:rPr kumimoji="1" lang="ja-JP" altLang="en-US" smtClean="0"/>
              <a:pPr/>
              <a:t>15</a:t>
            </a:fld>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42844" y="142852"/>
            <a:ext cx="8858312" cy="6001643"/>
          </a:xfrm>
          <a:prstGeom prst="rect">
            <a:avLst/>
          </a:prstGeom>
          <a:noFill/>
        </p:spPr>
        <p:txBody>
          <a:bodyPr wrap="square" rtlCol="0">
            <a:spAutoFit/>
          </a:bodyPr>
          <a:lstStyle/>
          <a:p>
            <a:pPr algn="just"/>
            <a:r>
              <a:rPr lang="ja-JP" altLang="en-US" sz="2400" dirty="0" smtClean="0"/>
              <a:t>「誰から」：  </a:t>
            </a:r>
            <a:endParaRPr lang="en-US" altLang="ja-JP" sz="2400" dirty="0" smtClean="0"/>
          </a:p>
          <a:p>
            <a:pPr algn="just"/>
            <a:r>
              <a:rPr lang="ja-JP" altLang="en-US" sz="2400" dirty="0" smtClean="0"/>
              <a:t>　・虐待を行った職員の特定は、高齢者、当該職員、施設・事業所長</a:t>
            </a:r>
            <a:endParaRPr lang="en-US" altLang="ja-JP" sz="2400" dirty="0" smtClean="0"/>
          </a:p>
          <a:p>
            <a:pPr algn="just"/>
            <a:r>
              <a:rPr lang="ja-JP" altLang="en-US" sz="2400" dirty="0" smtClean="0"/>
              <a:t>　　や他職員からの聞き取り、介護記録等の確認などを総合的に判</a:t>
            </a:r>
            <a:endParaRPr lang="en-US" altLang="ja-JP" sz="2400" dirty="0" smtClean="0"/>
          </a:p>
          <a:p>
            <a:pPr algn="just"/>
            <a:r>
              <a:rPr lang="ja-JP" altLang="en-US" sz="2400" dirty="0" smtClean="0"/>
              <a:t>　　断して行う。</a:t>
            </a:r>
            <a:endParaRPr lang="en-US" altLang="ja-JP" sz="2400" dirty="0" smtClean="0"/>
          </a:p>
          <a:p>
            <a:pPr algn="just"/>
            <a:r>
              <a:rPr lang="ja-JP" altLang="en-US" sz="2400" dirty="0" smtClean="0"/>
              <a:t>　・当該職員が認めていない場合にも、他の証言や調査等を踏まえ</a:t>
            </a:r>
            <a:endParaRPr lang="en-US" altLang="ja-JP" sz="2400" dirty="0" smtClean="0"/>
          </a:p>
          <a:p>
            <a:pPr algn="just"/>
            <a:r>
              <a:rPr lang="ja-JP" altLang="en-US" sz="2400" dirty="0" smtClean="0"/>
              <a:t>　　て事実を確認し、特定する。</a:t>
            </a:r>
            <a:endParaRPr lang="en-US" altLang="ja-JP" sz="2400" dirty="0" smtClean="0"/>
          </a:p>
          <a:p>
            <a:pPr algn="just"/>
            <a:r>
              <a:rPr lang="ja-JP" altLang="en-US" sz="2400" dirty="0" smtClean="0"/>
              <a:t>　・虐待を行った職員は一人とは限りらない（悪質な場合の施設</a:t>
            </a:r>
            <a:r>
              <a:rPr lang="ja-JP" altLang="en-US" sz="2400" dirty="0" err="1" smtClean="0"/>
              <a:t>ぐる</a:t>
            </a:r>
            <a:endParaRPr lang="en-US" altLang="ja-JP" sz="2400" dirty="0" smtClean="0"/>
          </a:p>
          <a:p>
            <a:pPr algn="just"/>
            <a:r>
              <a:rPr lang="ja-JP" altLang="en-US" sz="2400" dirty="0" smtClean="0"/>
              <a:t>　　み等）。</a:t>
            </a:r>
            <a:endParaRPr lang="en-US" altLang="ja-JP" sz="2400" dirty="0" smtClean="0"/>
          </a:p>
          <a:p>
            <a:pPr algn="just"/>
            <a:r>
              <a:rPr lang="ja-JP" altLang="en-US" sz="2400" dirty="0" smtClean="0"/>
              <a:t>　　　　　　　</a:t>
            </a:r>
            <a:endParaRPr lang="en-US" altLang="ja-JP" sz="2400" dirty="0" smtClean="0"/>
          </a:p>
          <a:p>
            <a:pPr algn="just"/>
            <a:r>
              <a:rPr lang="ja-JP" altLang="en-US" sz="2400" dirty="0" smtClean="0"/>
              <a:t>「何をされたのか」：</a:t>
            </a:r>
            <a:endParaRPr lang="en-US" altLang="ja-JP" sz="2400" dirty="0" smtClean="0"/>
          </a:p>
          <a:p>
            <a:pPr algn="just"/>
            <a:r>
              <a:rPr lang="ja-JP" altLang="en-US" sz="2400" dirty="0" smtClean="0"/>
              <a:t>　　・高齢者虐待防止法で規定している「虐待の定義と類型」に照ら</a:t>
            </a:r>
            <a:endParaRPr lang="en-US" altLang="ja-JP" sz="2400" dirty="0" smtClean="0"/>
          </a:p>
          <a:p>
            <a:pPr algn="just"/>
            <a:r>
              <a:rPr lang="ja-JP" altLang="en-US" sz="2400" dirty="0" smtClean="0"/>
              <a:t>　　　し合わせて特定する。</a:t>
            </a:r>
            <a:endParaRPr lang="en-US" altLang="ja-JP" sz="2400" dirty="0" smtClean="0"/>
          </a:p>
          <a:p>
            <a:pPr algn="just"/>
            <a:r>
              <a:rPr lang="ja-JP" altLang="en-US" sz="2400" dirty="0" smtClean="0"/>
              <a:t>　　・虐待の内容は多様であり、どのような行為が虐待に該当するの</a:t>
            </a:r>
            <a:endParaRPr lang="en-US" altLang="ja-JP" sz="2400" dirty="0" smtClean="0"/>
          </a:p>
          <a:p>
            <a:pPr algn="just"/>
            <a:r>
              <a:rPr lang="ja-JP" altLang="en-US" sz="2400" dirty="0" smtClean="0"/>
              <a:t>　　　か判断に迷う場合は、法の趣旨、判例、過去の虐待事例、国の</a:t>
            </a:r>
            <a:endParaRPr lang="en-US" altLang="ja-JP" sz="2400" dirty="0" smtClean="0"/>
          </a:p>
          <a:p>
            <a:pPr algn="just"/>
            <a:r>
              <a:rPr lang="ja-JP" altLang="en-US" sz="2400" dirty="0" smtClean="0"/>
              <a:t>　　　事務連絡（手引きＰ９２）等、専門家等の意見、都道府県や国へ</a:t>
            </a:r>
            <a:endParaRPr lang="en-US" altLang="ja-JP" sz="2400" dirty="0" smtClean="0"/>
          </a:p>
          <a:p>
            <a:pPr algn="just"/>
            <a:r>
              <a:rPr lang="ja-JP" altLang="en-US" sz="2400" dirty="0" smtClean="0"/>
              <a:t>　　　の照会などを参考に判断</a:t>
            </a:r>
            <a:r>
              <a:rPr lang="en-US" altLang="ja-JP" sz="2400" dirty="0" smtClean="0"/>
              <a:t> </a:t>
            </a:r>
            <a:r>
              <a:rPr lang="ja-JP" altLang="en-US" sz="2400" dirty="0" smtClean="0"/>
              <a:t>していく必要がある。　</a:t>
            </a:r>
            <a:endParaRPr lang="ja-JP" altLang="en-US" sz="2400"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16</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440510"/>
          </a:xfrm>
        </p:spPr>
        <p:txBody>
          <a:bodyPr>
            <a:normAutofit fontScale="90000"/>
          </a:bodyPr>
          <a:lstStyle/>
          <a:p>
            <a:pPr algn="l"/>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en-US" altLang="ja-JP" sz="2200" dirty="0" smtClean="0"/>
              <a:t/>
            </a:r>
            <a:br>
              <a:rPr lang="en-US" altLang="ja-JP" sz="2200" dirty="0" smtClean="0"/>
            </a:br>
            <a:r>
              <a:rPr lang="ja-JP" altLang="en-US" sz="2200" dirty="0" smtClean="0"/>
              <a:t>　　　</a:t>
            </a:r>
            <a:r>
              <a:rPr lang="en-US" altLang="ja-JP" sz="2700" dirty="0" smtClean="0"/>
              <a:t>【</a:t>
            </a:r>
            <a:r>
              <a:rPr lang="ja-JP" altLang="ja-JP" sz="2700" dirty="0" smtClean="0"/>
              <a:t>虐待の有無を判断する際の考え方・方法</a:t>
            </a:r>
            <a:r>
              <a:rPr lang="en-US" altLang="ja-JP" sz="2700" dirty="0" smtClean="0"/>
              <a:t>】</a:t>
            </a:r>
            <a:br>
              <a:rPr lang="en-US" altLang="ja-JP" sz="2700" dirty="0" smtClean="0"/>
            </a:br>
            <a:r>
              <a:rPr lang="en-US" altLang="ja-JP" sz="2700" dirty="0" smtClean="0"/>
              <a:t/>
            </a:r>
            <a:br>
              <a:rPr lang="en-US" altLang="ja-JP" sz="2700" dirty="0" smtClean="0"/>
            </a:br>
            <a:r>
              <a:rPr lang="ja-JP" altLang="en-US" sz="2700" dirty="0" smtClean="0">
                <a:latin typeface="+mn-ea"/>
              </a:rPr>
              <a:t>◎　</a:t>
            </a:r>
            <a:r>
              <a:rPr lang="ja-JP" altLang="ja-JP" sz="2700" dirty="0" smtClean="0">
                <a:latin typeface="+mn-ea"/>
              </a:rPr>
              <a:t>行われた行為のみでなく、高齢者の尊厳、心身や</a:t>
            </a:r>
            <a:r>
              <a:rPr lang="en-US" altLang="ja-JP" sz="2700" dirty="0" smtClean="0">
                <a:latin typeface="+mn-ea"/>
              </a:rPr>
              <a:t/>
            </a:r>
            <a:br>
              <a:rPr lang="en-US" altLang="ja-JP" sz="2700" dirty="0" smtClean="0">
                <a:latin typeface="+mn-ea"/>
              </a:rPr>
            </a:br>
            <a:r>
              <a:rPr lang="ja-JP" altLang="en-US" sz="2700" dirty="0" smtClean="0">
                <a:latin typeface="+mn-ea"/>
              </a:rPr>
              <a:t>　　 </a:t>
            </a:r>
            <a:r>
              <a:rPr lang="ja-JP" altLang="ja-JP" sz="2700" dirty="0" smtClean="0">
                <a:latin typeface="+mn-ea"/>
              </a:rPr>
              <a:t>生活への影響という視点で捉える</a:t>
            </a:r>
            <a:r>
              <a:rPr lang="en-US" altLang="ja-JP" sz="2700" dirty="0" smtClean="0">
                <a:latin typeface="+mn-ea"/>
              </a:rPr>
              <a:t/>
            </a:r>
            <a:br>
              <a:rPr lang="en-US" altLang="ja-JP" sz="2700" dirty="0" smtClean="0">
                <a:latin typeface="+mn-ea"/>
              </a:rPr>
            </a:br>
            <a:r>
              <a:rPr lang="ja-JP" altLang="en-US" sz="2700" dirty="0" smtClean="0">
                <a:latin typeface="+mn-ea"/>
              </a:rPr>
              <a:t>◎　</a:t>
            </a:r>
            <a:r>
              <a:rPr lang="ja-JP" altLang="ja-JP" sz="2700" dirty="0" smtClean="0">
                <a:latin typeface="+mn-ea"/>
              </a:rPr>
              <a:t>専門家や関係機関からの意見を踏まえて総合的</a:t>
            </a:r>
            <a:r>
              <a:rPr lang="en-US" altLang="ja-JP" sz="2700" dirty="0" smtClean="0">
                <a:latin typeface="+mn-ea"/>
              </a:rPr>
              <a:t/>
            </a:r>
            <a:br>
              <a:rPr lang="en-US" altLang="ja-JP" sz="2700" dirty="0" smtClean="0">
                <a:latin typeface="+mn-ea"/>
              </a:rPr>
            </a:br>
            <a:r>
              <a:rPr lang="ja-JP" altLang="en-US" sz="2700" dirty="0" smtClean="0">
                <a:latin typeface="+mn-ea"/>
              </a:rPr>
              <a:t>　　 </a:t>
            </a:r>
            <a:r>
              <a:rPr lang="ja-JP" altLang="ja-JP" sz="2700" dirty="0" smtClean="0">
                <a:latin typeface="+mn-ea"/>
              </a:rPr>
              <a:t>に判断する</a:t>
            </a:r>
            <a:r>
              <a:rPr lang="en-US" altLang="ja-JP" sz="2700" dirty="0" smtClean="0">
                <a:latin typeface="+mn-ea"/>
              </a:rPr>
              <a:t/>
            </a:r>
            <a:br>
              <a:rPr lang="en-US" altLang="ja-JP" sz="2700" dirty="0" smtClean="0">
                <a:latin typeface="+mn-ea"/>
              </a:rPr>
            </a:br>
            <a:r>
              <a:rPr lang="en-US" altLang="ja-JP" sz="2700" dirty="0" smtClean="0">
                <a:latin typeface="+mn-ea"/>
              </a:rPr>
              <a:t/>
            </a:r>
            <a:br>
              <a:rPr lang="en-US" altLang="ja-JP" sz="2700" dirty="0" smtClean="0">
                <a:latin typeface="+mn-ea"/>
              </a:rPr>
            </a:br>
            <a:r>
              <a:rPr lang="ja-JP" altLang="en-US" sz="2700" dirty="0" smtClean="0">
                <a:latin typeface="+mn-ea"/>
              </a:rPr>
              <a:t>　　　　</a:t>
            </a:r>
            <a:r>
              <a:rPr lang="en-US" altLang="ja-JP" sz="2700" dirty="0" smtClean="0"/>
              <a:t>【</a:t>
            </a:r>
            <a:r>
              <a:rPr lang="ja-JP" altLang="en-US" sz="2700" dirty="0" smtClean="0"/>
              <a:t>虐待有無の判断における解釈通知</a:t>
            </a:r>
            <a:r>
              <a:rPr lang="en-US" altLang="ja-JP" sz="2700" dirty="0" smtClean="0"/>
              <a:t>】</a:t>
            </a:r>
            <a:br>
              <a:rPr lang="en-US" altLang="ja-JP" sz="2700" dirty="0" smtClean="0"/>
            </a:br>
            <a:r>
              <a:rPr lang="ja-JP" altLang="ja-JP" sz="2700" dirty="0" smtClean="0"/>
              <a:t>「『高齢者虐待の防止、高齢者の養護者に対する支援等に関する法律』第</a:t>
            </a:r>
            <a:r>
              <a:rPr lang="en-US" altLang="ja-JP" sz="2700" dirty="0" smtClean="0"/>
              <a:t>2</a:t>
            </a:r>
            <a:r>
              <a:rPr lang="ja-JP" altLang="ja-JP" sz="2700" dirty="0" smtClean="0"/>
              <a:t>条第</a:t>
            </a:r>
            <a:r>
              <a:rPr lang="en-US" altLang="ja-JP" sz="2700" dirty="0" smtClean="0"/>
              <a:t>5</a:t>
            </a:r>
            <a:r>
              <a:rPr lang="ja-JP" altLang="ja-JP" sz="2700" dirty="0" smtClean="0"/>
              <a:t>項に基づく高齢者虐待の解釈について」平成</a:t>
            </a:r>
            <a:r>
              <a:rPr lang="en-US" altLang="ja-JP" sz="2700" dirty="0" smtClean="0"/>
              <a:t>22</a:t>
            </a:r>
            <a:r>
              <a:rPr lang="ja-JP" altLang="ja-JP" sz="2700" dirty="0" smtClean="0"/>
              <a:t>年</a:t>
            </a:r>
            <a:r>
              <a:rPr lang="en-US" altLang="ja-JP" sz="2700" dirty="0" smtClean="0"/>
              <a:t>9</a:t>
            </a:r>
            <a:r>
              <a:rPr lang="ja-JP" altLang="ja-JP" sz="2700" dirty="0" smtClean="0"/>
              <a:t>月</a:t>
            </a:r>
            <a:r>
              <a:rPr lang="en-US" altLang="ja-JP" sz="2700" dirty="0" smtClean="0"/>
              <a:t>30</a:t>
            </a:r>
            <a:r>
              <a:rPr lang="ja-JP" altLang="ja-JP" sz="2700" dirty="0" smtClean="0"/>
              <a:t>日</a:t>
            </a:r>
            <a:r>
              <a:rPr lang="en-US" altLang="ja-JP" sz="2700" dirty="0" smtClean="0"/>
              <a:t/>
            </a:r>
            <a:br>
              <a:rPr lang="en-US" altLang="ja-JP" sz="2700" dirty="0" smtClean="0"/>
            </a:br>
            <a:r>
              <a:rPr lang="en-US" altLang="ja-JP" sz="2700" dirty="0" smtClean="0"/>
              <a:t/>
            </a:r>
            <a:br>
              <a:rPr lang="en-US" altLang="ja-JP" sz="2700" dirty="0" smtClean="0"/>
            </a:br>
            <a:r>
              <a:rPr lang="ja-JP" altLang="en-US" sz="2700" dirty="0" smtClean="0"/>
              <a:t>ＱＡ</a:t>
            </a:r>
            <a:r>
              <a:rPr lang="en-US" altLang="ja-JP" sz="2700" dirty="0" smtClean="0"/>
              <a:t/>
            </a:r>
            <a:br>
              <a:rPr lang="en-US" altLang="ja-JP" sz="2700" dirty="0" smtClean="0"/>
            </a:br>
            <a:r>
              <a:rPr lang="ja-JP" altLang="en-US" sz="2700" dirty="0" smtClean="0"/>
              <a:t>調査の結果、虐待が認められなかった場合に、養介護施設・事業所に、どこまで説明する必要があるのか、また謝罪や損害賠償に応じる必要はあるのか（手引きＰ８６Ｑ１）</a:t>
            </a:r>
            <a:r>
              <a:rPr lang="en-US" altLang="ja-JP" sz="2700" dirty="0" smtClean="0"/>
              <a:t/>
            </a:r>
            <a:br>
              <a:rPr lang="en-US" altLang="ja-JP" sz="2700" dirty="0" smtClean="0"/>
            </a:br>
            <a:r>
              <a:rPr lang="en-US" altLang="ja-JP" sz="2200" dirty="0" smtClean="0">
                <a:latin typeface="+mn-ea"/>
              </a:rPr>
              <a:t/>
            </a:r>
            <a:br>
              <a:rPr lang="en-US" altLang="ja-JP" sz="2200" dirty="0" smtClean="0">
                <a:latin typeface="+mn-ea"/>
              </a:rPr>
            </a:br>
            <a:r>
              <a:rPr lang="ja-JP" altLang="en-US" sz="2200" dirty="0" smtClean="0">
                <a:latin typeface="+mn-ea"/>
              </a:rPr>
              <a:t>　　　</a:t>
            </a:r>
            <a:r>
              <a:rPr lang="ja-JP" altLang="en-US" sz="2200" dirty="0" smtClean="0"/>
              <a:t/>
            </a:r>
            <a:br>
              <a:rPr lang="ja-JP" altLang="en-US" sz="2200" dirty="0" smtClean="0"/>
            </a:br>
            <a:r>
              <a:rPr lang="ja-JP" altLang="ja-JP" sz="3200" dirty="0" smtClean="0">
                <a:latin typeface="+mn-ea"/>
              </a:rPr>
              <a:t/>
            </a:r>
            <a:br>
              <a:rPr lang="ja-JP" altLang="ja-JP" sz="3200" dirty="0" smtClean="0">
                <a:latin typeface="+mn-ea"/>
              </a:rPr>
            </a:br>
            <a:r>
              <a:rPr lang="ja-JP" altLang="ja-JP" sz="2800" dirty="0" smtClean="0"/>
              <a:t/>
            </a:r>
            <a:br>
              <a:rPr lang="ja-JP" altLang="ja-JP" sz="2800" dirty="0" smtClean="0"/>
            </a:br>
            <a:r>
              <a:rPr lang="ja-JP" altLang="en-US" sz="2800" dirty="0" smtClean="0"/>
              <a:t/>
            </a:r>
            <a:br>
              <a:rPr lang="ja-JP" altLang="en-US" sz="2800" dirty="0" smtClean="0"/>
            </a:br>
            <a:r>
              <a:rPr lang="en-US" altLang="ja-JP" sz="3100" dirty="0" smtClean="0"/>
              <a:t/>
            </a:r>
            <a:br>
              <a:rPr lang="en-US" altLang="ja-JP" sz="3100" dirty="0" smtClean="0"/>
            </a:br>
            <a:r>
              <a:rPr lang="en-US" altLang="ja-JP" sz="3100" dirty="0" smtClean="0"/>
              <a:t/>
            </a:r>
            <a:br>
              <a:rPr lang="en-US" altLang="ja-JP" sz="3100" dirty="0" smtClean="0"/>
            </a:br>
            <a:r>
              <a:rPr lang="en-US" altLang="ja-JP" b="1" dirty="0" smtClean="0">
                <a:latin typeface="+mn-ea"/>
              </a:rPr>
              <a:t/>
            </a:r>
            <a:br>
              <a:rPr lang="en-US" altLang="ja-JP" b="1" dirty="0" smtClean="0">
                <a:latin typeface="+mn-ea"/>
              </a:rPr>
            </a:br>
            <a:r>
              <a:rPr lang="en-US" altLang="ja-JP" dirty="0" smtClean="0"/>
              <a:t/>
            </a:r>
            <a:br>
              <a:rPr lang="en-US" altLang="ja-JP" dirty="0" smtClean="0"/>
            </a:br>
            <a:endParaRPr kumimoji="1" lang="ja-JP" altLang="en-US" dirty="0"/>
          </a:p>
        </p:txBody>
      </p:sp>
      <p:sp>
        <p:nvSpPr>
          <p:cNvPr id="3" name="スライド番号プレースホルダ 2"/>
          <p:cNvSpPr>
            <a:spLocks noGrp="1"/>
          </p:cNvSpPr>
          <p:nvPr>
            <p:ph type="sldNum" sz="quarter" idx="12"/>
          </p:nvPr>
        </p:nvSpPr>
        <p:spPr/>
        <p:txBody>
          <a:bodyPr/>
          <a:lstStyle/>
          <a:p>
            <a:fld id="{40B4CFEB-8429-4B0A-97AE-8DEFA9D966AD}" type="slidenum">
              <a:rPr kumimoji="1" lang="ja-JP" altLang="en-US" smtClean="0"/>
              <a:pPr/>
              <a:t>17</a:t>
            </a:fld>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28596" y="404664"/>
            <a:ext cx="8229600" cy="5595153"/>
          </a:xfrm>
        </p:spPr>
        <p:txBody>
          <a:bodyPr>
            <a:normAutofit fontScale="25000" lnSpcReduction="20000"/>
          </a:bodyPr>
          <a:lstStyle/>
          <a:p>
            <a:pPr>
              <a:buNone/>
            </a:pPr>
            <a:r>
              <a:rPr lang="ja-JP" altLang="en-US" sz="11200" b="1" dirty="0" smtClean="0">
                <a:latin typeface="+mj-ea"/>
                <a:ea typeface="+mj-ea"/>
              </a:rPr>
              <a:t>　</a:t>
            </a:r>
            <a:r>
              <a:rPr lang="ja-JP" altLang="en-US" sz="11200" dirty="0" smtClean="0"/>
              <a:t>③　</a:t>
            </a:r>
            <a:r>
              <a:rPr lang="ja-JP" altLang="ja-JP" sz="11200" dirty="0" smtClean="0"/>
              <a:t>緊急性の判断</a:t>
            </a:r>
            <a:endParaRPr lang="en-US" altLang="ja-JP" sz="11200" dirty="0" smtClean="0"/>
          </a:p>
          <a:p>
            <a:pPr>
              <a:buNone/>
            </a:pPr>
            <a:r>
              <a:rPr lang="ja-JP" altLang="en-US" sz="9600" dirty="0" smtClean="0">
                <a:latin typeface="+mj-ea"/>
                <a:ea typeface="+mj-ea"/>
              </a:rPr>
              <a:t>　</a:t>
            </a:r>
            <a:r>
              <a:rPr lang="ja-JP" altLang="en-US" sz="10400" dirty="0" smtClean="0">
                <a:latin typeface="+mj-ea"/>
                <a:ea typeface="+mj-ea"/>
              </a:rPr>
              <a:t>ア）　高齢者の保護</a:t>
            </a:r>
            <a:endParaRPr lang="en-US" altLang="ja-JP" sz="10400" dirty="0" smtClean="0">
              <a:latin typeface="+mj-ea"/>
              <a:ea typeface="+mj-ea"/>
            </a:endParaRPr>
          </a:p>
          <a:p>
            <a:pPr>
              <a:buNone/>
            </a:pPr>
            <a:r>
              <a:rPr lang="ja-JP" altLang="en-US" sz="10400" dirty="0" smtClean="0">
                <a:latin typeface="+mj-ea"/>
                <a:ea typeface="+mj-ea"/>
              </a:rPr>
              <a:t>　　　・　緊急性のある高齢者への対応</a:t>
            </a:r>
            <a:endParaRPr lang="en-US" altLang="ja-JP" sz="10400" dirty="0" smtClean="0">
              <a:latin typeface="+mj-ea"/>
              <a:ea typeface="+mj-ea"/>
            </a:endParaRPr>
          </a:p>
          <a:p>
            <a:pPr>
              <a:buNone/>
            </a:pPr>
            <a:endParaRPr lang="ja-JP" altLang="ja-JP" sz="10400" dirty="0">
              <a:latin typeface="+mj-ea"/>
              <a:ea typeface="+mj-ea"/>
            </a:endParaRPr>
          </a:p>
          <a:p>
            <a:pPr>
              <a:buNone/>
            </a:pPr>
            <a:r>
              <a:rPr lang="x-none" altLang="ja-JP" sz="10400" dirty="0">
                <a:latin typeface="+mj-ea"/>
                <a:ea typeface="+mj-ea"/>
              </a:rPr>
              <a:t> </a:t>
            </a:r>
            <a:r>
              <a:rPr lang="ja-JP" altLang="en-US" sz="10400" dirty="0" smtClean="0">
                <a:latin typeface="+mj-ea"/>
                <a:ea typeface="+mj-ea"/>
              </a:rPr>
              <a:t>　イ）　</a:t>
            </a:r>
            <a:r>
              <a:rPr lang="ja-JP" altLang="ja-JP" sz="10400" dirty="0" smtClean="0">
                <a:latin typeface="+mj-ea"/>
                <a:ea typeface="+mj-ea"/>
              </a:rPr>
              <a:t>事実</a:t>
            </a:r>
            <a:r>
              <a:rPr lang="ja-JP" altLang="ja-JP" sz="10400" dirty="0">
                <a:latin typeface="+mj-ea"/>
                <a:ea typeface="+mj-ea"/>
              </a:rPr>
              <a:t>確認の継続</a:t>
            </a:r>
          </a:p>
          <a:p>
            <a:pPr>
              <a:buNone/>
            </a:pPr>
            <a:r>
              <a:rPr lang="ja-JP" altLang="en-US" sz="10400" dirty="0" smtClean="0">
                <a:latin typeface="+mj-ea"/>
                <a:ea typeface="+mj-ea"/>
              </a:rPr>
              <a:t>　　　　　・ </a:t>
            </a:r>
            <a:r>
              <a:rPr lang="ja-JP" altLang="ja-JP" sz="10400" dirty="0" smtClean="0">
                <a:latin typeface="+mj-ea"/>
                <a:ea typeface="+mj-ea"/>
              </a:rPr>
              <a:t>監査（立入検査等）への切り替え</a:t>
            </a:r>
            <a:endParaRPr lang="en-US" altLang="ja-JP" sz="10400" dirty="0" smtClean="0">
              <a:latin typeface="+mj-ea"/>
              <a:ea typeface="+mj-ea"/>
            </a:endParaRPr>
          </a:p>
          <a:p>
            <a:pPr>
              <a:buNone/>
            </a:pPr>
            <a:r>
              <a:rPr lang="ja-JP" altLang="en-US" sz="10400" dirty="0" smtClean="0">
                <a:latin typeface="+mj-ea"/>
                <a:ea typeface="+mj-ea"/>
              </a:rPr>
              <a:t>　　　　　・ </a:t>
            </a:r>
            <a:r>
              <a:rPr lang="ja-JP" altLang="ja-JP" sz="10400" dirty="0" smtClean="0">
                <a:latin typeface="+mj-ea"/>
                <a:ea typeface="+mj-ea"/>
              </a:rPr>
              <a:t>都道府県との共同実施</a:t>
            </a:r>
            <a:endParaRPr lang="en-US" altLang="ja-JP" sz="10400" dirty="0" smtClean="0">
              <a:latin typeface="+mj-ea"/>
              <a:ea typeface="+mj-ea"/>
            </a:endParaRPr>
          </a:p>
          <a:p>
            <a:pPr>
              <a:buNone/>
            </a:pPr>
            <a:r>
              <a:rPr lang="ja-JP" altLang="en-US" sz="10400" dirty="0">
                <a:latin typeface="+mj-ea"/>
                <a:ea typeface="+mj-ea"/>
              </a:rPr>
              <a:t>　</a:t>
            </a:r>
            <a:r>
              <a:rPr lang="ja-JP" altLang="en-US" sz="10400" dirty="0" smtClean="0">
                <a:latin typeface="+mj-ea"/>
                <a:ea typeface="+mj-ea"/>
              </a:rPr>
              <a:t>　　　　・ </a:t>
            </a:r>
            <a:r>
              <a:rPr lang="ja-JP" altLang="ja-JP" sz="10400" dirty="0" smtClean="0">
                <a:latin typeface="+mj-ea"/>
                <a:ea typeface="+mj-ea"/>
              </a:rPr>
              <a:t>関係機関への補充調査の実施</a:t>
            </a:r>
            <a:endParaRPr lang="en-US" altLang="ja-JP" sz="10400" dirty="0" smtClean="0">
              <a:latin typeface="+mj-ea"/>
              <a:ea typeface="+mj-ea"/>
            </a:endParaRPr>
          </a:p>
          <a:p>
            <a:pPr>
              <a:buNone/>
            </a:pPr>
            <a:endParaRPr lang="en-US" altLang="ja-JP" sz="7400" dirty="0" smtClean="0">
              <a:latin typeface="+mj-ea"/>
              <a:ea typeface="+mj-ea"/>
            </a:endParaRPr>
          </a:p>
          <a:p>
            <a:pPr algn="ctr">
              <a:buNone/>
            </a:pPr>
            <a:endParaRPr lang="en-US" altLang="ja-JP" sz="7400" dirty="0" smtClean="0">
              <a:latin typeface="+mj-ea"/>
              <a:ea typeface="+mj-ea"/>
            </a:endParaRPr>
          </a:p>
          <a:p>
            <a:pPr>
              <a:buNone/>
            </a:pPr>
            <a:r>
              <a:rPr lang="ja-JP" altLang="en-US" sz="9600" dirty="0" smtClean="0"/>
              <a:t>　（</a:t>
            </a:r>
            <a:r>
              <a:rPr lang="ja-JP" altLang="en-US" sz="12800" dirty="0" smtClean="0"/>
              <a:t>２</a:t>
            </a:r>
            <a:r>
              <a:rPr lang="x-none" altLang="ja-JP" sz="12800" dirty="0" smtClean="0"/>
              <a:t>）</a:t>
            </a:r>
            <a:r>
              <a:rPr lang="ja-JP" altLang="en-US" sz="12800" dirty="0" smtClean="0"/>
              <a:t>当面の</a:t>
            </a:r>
            <a:r>
              <a:rPr lang="x-none" altLang="ja-JP" sz="12800" dirty="0" smtClean="0"/>
              <a:t>対応</a:t>
            </a:r>
            <a:r>
              <a:rPr lang="ja-JP" altLang="en-US" sz="12800" dirty="0" smtClean="0"/>
              <a:t>方針</a:t>
            </a:r>
            <a:endParaRPr lang="en-US" altLang="ja-JP" sz="12800" dirty="0" smtClean="0"/>
          </a:p>
          <a:p>
            <a:pPr>
              <a:buNone/>
            </a:pPr>
            <a:r>
              <a:rPr lang="ja-JP" altLang="en-US" sz="11200" dirty="0" smtClean="0">
                <a:latin typeface="+mj-ea"/>
                <a:ea typeface="+mj-ea"/>
              </a:rPr>
              <a:t>　①　高齢者への対応</a:t>
            </a:r>
            <a:endParaRPr lang="en-US" altLang="ja-JP" sz="11200" dirty="0" smtClean="0">
              <a:latin typeface="+mj-ea"/>
              <a:ea typeface="+mj-ea"/>
            </a:endParaRPr>
          </a:p>
          <a:p>
            <a:pPr>
              <a:buNone/>
            </a:pPr>
            <a:r>
              <a:rPr lang="ja-JP" altLang="en-US" sz="11200" dirty="0" smtClean="0">
                <a:latin typeface="+mj-ea"/>
                <a:ea typeface="+mj-ea"/>
              </a:rPr>
              <a:t>　②　養介護施設・事業所への対応  </a:t>
            </a:r>
            <a:r>
              <a:rPr lang="en-US" altLang="ja-JP" sz="11200" dirty="0" smtClean="0">
                <a:latin typeface="+mj-ea"/>
                <a:ea typeface="+mj-ea"/>
              </a:rPr>
              <a:t>                    </a:t>
            </a:r>
          </a:p>
          <a:p>
            <a:pPr>
              <a:buNone/>
            </a:pPr>
            <a:r>
              <a:rPr lang="ja-JP" altLang="en-US" sz="11200" dirty="0" smtClean="0">
                <a:latin typeface="+mj-ea"/>
                <a:ea typeface="+mj-ea"/>
              </a:rPr>
              <a:t>　③　通報者等への対応</a:t>
            </a:r>
            <a:endParaRPr lang="ja-JP" altLang="ja-JP" sz="11200" dirty="0">
              <a:latin typeface="+mj-ea"/>
              <a:ea typeface="+mj-ea"/>
            </a:endParaRPr>
          </a:p>
          <a:p>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18</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dirty="0" smtClean="0"/>
              <a:t>（３</a:t>
            </a:r>
            <a:r>
              <a:rPr lang="x-none" altLang="ja-JP" sz="3200" dirty="0" smtClean="0"/>
              <a:t>）</a:t>
            </a:r>
            <a:r>
              <a:rPr lang="x-none" altLang="ja-JP" sz="3200" dirty="0"/>
              <a:t>都道府県への報告、</a:t>
            </a:r>
            <a:r>
              <a:rPr lang="x-none" altLang="ja-JP" sz="3200" dirty="0" smtClean="0"/>
              <a:t>対応内容の検討</a:t>
            </a:r>
            <a:endParaRPr kumimoji="1" lang="ja-JP" altLang="en-US" sz="3200" dirty="0"/>
          </a:p>
        </p:txBody>
      </p:sp>
      <p:sp>
        <p:nvSpPr>
          <p:cNvPr id="3" name="コンテンツ プレースホルダ 2"/>
          <p:cNvSpPr>
            <a:spLocks noGrp="1"/>
          </p:cNvSpPr>
          <p:nvPr>
            <p:ph idx="1"/>
          </p:nvPr>
        </p:nvSpPr>
        <p:spPr>
          <a:xfrm>
            <a:off x="457200" y="1268760"/>
            <a:ext cx="8229600" cy="5328592"/>
          </a:xfrm>
        </p:spPr>
        <p:txBody>
          <a:bodyPr>
            <a:normAutofit/>
          </a:bodyPr>
          <a:lstStyle/>
          <a:p>
            <a:pPr>
              <a:buNone/>
            </a:pPr>
            <a:r>
              <a:rPr lang="ja-JP" altLang="en-US" sz="2800" dirty="0" smtClean="0"/>
              <a:t>①　</a:t>
            </a:r>
            <a:r>
              <a:rPr lang="x-none" altLang="ja-JP" sz="2800" dirty="0" smtClean="0"/>
              <a:t>都道府県への報告</a:t>
            </a:r>
            <a:endParaRPr lang="ja-JP" altLang="ja-JP" sz="2800" dirty="0"/>
          </a:p>
          <a:p>
            <a:pPr>
              <a:buNone/>
            </a:pPr>
            <a:r>
              <a:rPr lang="ja-JP" altLang="en-US" sz="2800" dirty="0" smtClean="0"/>
              <a:t>②　</a:t>
            </a:r>
            <a:r>
              <a:rPr lang="x-none" altLang="ja-JP" sz="2800" dirty="0" smtClean="0"/>
              <a:t>都道府県を交えた対応内容の検討</a:t>
            </a:r>
            <a:endParaRPr lang="en-US" altLang="ja-JP" sz="2800" dirty="0" smtClean="0"/>
          </a:p>
          <a:p>
            <a:pPr>
              <a:buNone/>
            </a:pPr>
            <a:endParaRPr lang="en-US" altLang="ja-JP" sz="2600" dirty="0" smtClean="0"/>
          </a:p>
          <a:p>
            <a:pPr>
              <a:buNone/>
            </a:pPr>
            <a:r>
              <a:rPr lang="ja-JP" altLang="ja-JP" sz="2800" dirty="0" smtClean="0"/>
              <a:t>〔都道府県としての対応〕</a:t>
            </a:r>
            <a:endParaRPr lang="en-US" altLang="ja-JP" sz="2800" dirty="0" smtClean="0"/>
          </a:p>
          <a:p>
            <a:pPr>
              <a:buNone/>
            </a:pPr>
            <a:r>
              <a:rPr lang="ja-JP" altLang="ja-JP" sz="2800" dirty="0" smtClean="0"/>
              <a:t>○養介護施設・事業所への指導内容の検討、共有化</a:t>
            </a:r>
            <a:endParaRPr lang="en-US" altLang="ja-JP" sz="2800" dirty="0" smtClean="0"/>
          </a:p>
          <a:p>
            <a:pPr>
              <a:buNone/>
            </a:pPr>
            <a:r>
              <a:rPr lang="ja-JP" altLang="ja-JP" sz="2800" dirty="0" smtClean="0"/>
              <a:t>○市町村からの報告受理、公表</a:t>
            </a:r>
          </a:p>
          <a:p>
            <a:pPr>
              <a:buNone/>
            </a:pPr>
            <a:endParaRPr lang="ja-JP" altLang="ja-JP" sz="2800" dirty="0" smtClean="0"/>
          </a:p>
          <a:p>
            <a:pPr>
              <a:buNone/>
            </a:pPr>
            <a:endParaRPr lang="ja-JP" altLang="ja-JP" sz="2600" dirty="0"/>
          </a:p>
          <a:p>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19</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ldNum" sz="quarter" idx="12"/>
          </p:nvPr>
        </p:nvSpPr>
        <p:spPr>
          <a:noFill/>
        </p:spPr>
        <p:txBody>
          <a:bodyPr/>
          <a:lstStyle/>
          <a:p>
            <a:fld id="{33738AD1-21BE-4EA4-B7FB-1C23B3F1D3A4}" type="slidenum">
              <a:rPr lang="en-US" altLang="ja-JP" smtClean="0">
                <a:latin typeface="Arial" charset="0"/>
                <a:ea typeface="ＭＳ Ｐゴシック" charset="-128"/>
              </a:rPr>
              <a:pPr/>
              <a:t>2</a:t>
            </a:fld>
            <a:endParaRPr lang="en-US" altLang="ja-JP" smtClean="0">
              <a:latin typeface="Arial" charset="0"/>
              <a:ea typeface="ＭＳ Ｐゴシック" charset="-128"/>
            </a:endParaRPr>
          </a:p>
        </p:txBody>
      </p:sp>
      <p:sp>
        <p:nvSpPr>
          <p:cNvPr id="3075" name="タイトル 1"/>
          <p:cNvSpPr>
            <a:spLocks noGrp="1"/>
          </p:cNvSpPr>
          <p:nvPr>
            <p:ph type="title"/>
          </p:nvPr>
        </p:nvSpPr>
        <p:spPr>
          <a:xfrm>
            <a:off x="457200" y="274638"/>
            <a:ext cx="8229600" cy="706437"/>
          </a:xfrm>
        </p:spPr>
        <p:txBody>
          <a:bodyPr/>
          <a:lstStyle/>
          <a:p>
            <a:r>
              <a:rPr kumimoji="1" lang="ja-JP" altLang="en-US" sz="4000" smtClean="0"/>
              <a:t>講義のねらいと構成</a:t>
            </a:r>
          </a:p>
        </p:txBody>
      </p:sp>
      <p:sp>
        <p:nvSpPr>
          <p:cNvPr id="3076" name="コンテンツ プレースホルダ 2"/>
          <p:cNvSpPr>
            <a:spLocks noGrp="1"/>
          </p:cNvSpPr>
          <p:nvPr>
            <p:ph idx="1"/>
          </p:nvPr>
        </p:nvSpPr>
        <p:spPr>
          <a:xfrm>
            <a:off x="304800" y="1052513"/>
            <a:ext cx="8610600" cy="5576887"/>
          </a:xfrm>
        </p:spPr>
        <p:txBody>
          <a:bodyPr>
            <a:normAutofit lnSpcReduction="10000"/>
          </a:bodyPr>
          <a:lstStyle/>
          <a:p>
            <a:pPr>
              <a:spcBef>
                <a:spcPct val="10000"/>
              </a:spcBef>
              <a:buFontTx/>
              <a:buNone/>
            </a:pPr>
            <a:r>
              <a:rPr kumimoji="1" lang="ja-JP" altLang="en-US" sz="2800" dirty="0" smtClean="0"/>
              <a:t>ねらい</a:t>
            </a:r>
            <a:endParaRPr kumimoji="1" lang="en-US" altLang="ja-JP" sz="2800" dirty="0" smtClean="0"/>
          </a:p>
          <a:p>
            <a:pPr>
              <a:spcBef>
                <a:spcPct val="10000"/>
              </a:spcBef>
              <a:buNone/>
            </a:pPr>
            <a:r>
              <a:rPr lang="ja-JP" altLang="en-US" sz="2800" dirty="0" smtClean="0"/>
              <a:t>①訪問により事実確認を実施する際のポイントを理解する。</a:t>
            </a:r>
          </a:p>
          <a:p>
            <a:pPr>
              <a:lnSpc>
                <a:spcPct val="90000"/>
              </a:lnSpc>
              <a:buFontTx/>
              <a:buNone/>
            </a:pPr>
            <a:r>
              <a:rPr lang="ja-JP" altLang="en-US" sz="2800" dirty="0" smtClean="0"/>
              <a:t>② 組織的な虐待対応を行うためのケース会議の重要性を理解する。</a:t>
            </a:r>
          </a:p>
          <a:p>
            <a:pPr>
              <a:lnSpc>
                <a:spcPct val="90000"/>
              </a:lnSpc>
              <a:buFontTx/>
              <a:buNone/>
            </a:pPr>
            <a:r>
              <a:rPr lang="ja-JP" altLang="en-US" sz="2800" dirty="0" smtClean="0"/>
              <a:t>③根拠に基づいた虐待有無、緊急性の判断行うためのポイントを理解する。</a:t>
            </a:r>
            <a:endParaRPr lang="en-US" altLang="ja-JP" sz="2800" dirty="0" smtClean="0"/>
          </a:p>
          <a:p>
            <a:pPr>
              <a:lnSpc>
                <a:spcPct val="90000"/>
              </a:lnSpc>
              <a:buFontTx/>
              <a:buNone/>
            </a:pPr>
            <a:r>
              <a:rPr lang="ja-JP" altLang="en-US" sz="2800" dirty="0" smtClean="0"/>
              <a:t>④虐待の背景や要因分析を踏まえた当面の対応方針策定のポイントを理解する。</a:t>
            </a:r>
            <a:endParaRPr lang="en-US" altLang="ja-JP" sz="2800" dirty="0" smtClean="0"/>
          </a:p>
          <a:p>
            <a:pPr>
              <a:spcBef>
                <a:spcPct val="10000"/>
              </a:spcBef>
              <a:buFontTx/>
              <a:buNone/>
            </a:pPr>
            <a:endParaRPr kumimoji="1" lang="en-US" altLang="ja-JP" sz="2800" dirty="0" smtClean="0"/>
          </a:p>
          <a:p>
            <a:pPr>
              <a:spcBef>
                <a:spcPct val="10000"/>
              </a:spcBef>
              <a:buFontTx/>
              <a:buNone/>
            </a:pPr>
            <a:r>
              <a:rPr kumimoji="1" lang="ja-JP" altLang="en-US" sz="2800" dirty="0" smtClean="0"/>
              <a:t>構成</a:t>
            </a:r>
            <a:endParaRPr kumimoji="1" lang="en-US" altLang="ja-JP" sz="2800" dirty="0" smtClean="0"/>
          </a:p>
          <a:p>
            <a:pPr marL="457200" indent="-457200">
              <a:spcBef>
                <a:spcPct val="10000"/>
              </a:spcBef>
              <a:buNone/>
            </a:pPr>
            <a:r>
              <a:rPr lang="ja-JP" altLang="en-US" sz="2800" dirty="0" smtClean="0">
                <a:latin typeface="+mn-ea"/>
              </a:rPr>
              <a:t>１，</a:t>
            </a:r>
            <a:r>
              <a:rPr lang="ja-JP" altLang="en-US" sz="2800" dirty="0" smtClean="0">
                <a:latin typeface="ＭＳ Ｐゴシック" pitchFamily="50" charset="-128"/>
                <a:ea typeface="ＭＳ Ｐゴシック" pitchFamily="50" charset="-128"/>
              </a:rPr>
              <a:t>事実確認</a:t>
            </a:r>
            <a:r>
              <a:rPr lang="zh-TW" altLang="en-US" sz="2800" dirty="0" smtClean="0">
                <a:latin typeface="+mn-ea"/>
              </a:rPr>
              <a:t> </a:t>
            </a:r>
            <a:r>
              <a:rPr lang="ja-JP" altLang="en-US" sz="2800" dirty="0" smtClean="0">
                <a:latin typeface="+mn-ea"/>
              </a:rPr>
              <a:t>　（手引き　第５章第３節））</a:t>
            </a:r>
            <a:endParaRPr lang="en-US" altLang="ja-JP" sz="2800" dirty="0" smtClean="0">
              <a:latin typeface="+mn-ea"/>
            </a:endParaRPr>
          </a:p>
          <a:p>
            <a:pPr marL="457200" indent="-457200">
              <a:spcBef>
                <a:spcPct val="10000"/>
              </a:spcBef>
              <a:buNone/>
            </a:pPr>
            <a:r>
              <a:rPr lang="ja-JP" altLang="en-US" sz="2800" dirty="0" smtClean="0">
                <a:latin typeface="+mn-ea"/>
              </a:rPr>
              <a:t>２，</a:t>
            </a:r>
            <a:r>
              <a:rPr lang="ja-JP" altLang="ja-JP" sz="2800" dirty="0" smtClean="0"/>
              <a:t>虐待対応ケース会議</a:t>
            </a:r>
            <a:r>
              <a:rPr lang="ja-JP" altLang="en-US" sz="2800" dirty="0" smtClean="0">
                <a:latin typeface="+mn-ea"/>
              </a:rPr>
              <a:t>（手引き　第５章第４節）</a:t>
            </a:r>
            <a:endParaRPr lang="ja-JP" altLang="ja-JP" sz="2800" dirty="0" smtClean="0"/>
          </a:p>
          <a:p>
            <a:pPr marL="457200" indent="-457200">
              <a:spcBef>
                <a:spcPct val="10000"/>
              </a:spcBef>
              <a:buNone/>
            </a:pPr>
            <a:endParaRPr lang="en-US" altLang="ja-JP" sz="2800" dirty="0" smtClean="0">
              <a:latin typeface="+mn-ea"/>
            </a:endParaRPr>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132857"/>
            <a:ext cx="8229600" cy="938954"/>
          </a:xfrm>
        </p:spPr>
        <p:txBody>
          <a:bodyPr>
            <a:normAutofit/>
          </a:bodyPr>
          <a:lstStyle/>
          <a:p>
            <a:pPr algn="ctr">
              <a:buNone/>
            </a:pPr>
            <a:r>
              <a:rPr lang="ja-JP" altLang="ja-JP" sz="5400" dirty="0" smtClean="0"/>
              <a:t>事実確認</a:t>
            </a:r>
            <a:endParaRPr lang="en-US" altLang="ja-JP" sz="5400" dirty="0" smtClean="0"/>
          </a:p>
          <a:p>
            <a:pPr algn="ctr">
              <a:buNone/>
            </a:pPr>
            <a:endParaRPr kumimoji="1" lang="en-US" altLang="ja-JP" sz="5400" dirty="0" smtClean="0"/>
          </a:p>
          <a:p>
            <a:pPr algn="ctr">
              <a:buNone/>
            </a:pPr>
            <a:endParaRPr lang="en-US" altLang="ja-JP" sz="5400" dirty="0" smtClean="0"/>
          </a:p>
          <a:p>
            <a:pPr algn="ctr">
              <a:buNone/>
            </a:pPr>
            <a:endParaRPr kumimoji="1" lang="ja-JP" altLang="en-US" sz="1800" dirty="0"/>
          </a:p>
        </p:txBody>
      </p:sp>
      <p:sp>
        <p:nvSpPr>
          <p:cNvPr id="5" name="テキスト ボックス 4"/>
          <p:cNvSpPr txBox="1"/>
          <p:nvPr/>
        </p:nvSpPr>
        <p:spPr>
          <a:xfrm>
            <a:off x="642910" y="4437112"/>
            <a:ext cx="6737402" cy="584775"/>
          </a:xfrm>
          <a:prstGeom prst="rect">
            <a:avLst/>
          </a:prstGeom>
          <a:noFill/>
        </p:spPr>
        <p:txBody>
          <a:bodyPr wrap="square" rtlCol="0">
            <a:spAutoFit/>
          </a:bodyPr>
          <a:lstStyle/>
          <a:p>
            <a:pPr algn="ctr"/>
            <a:r>
              <a:rPr kumimoji="1" lang="ja-JP" altLang="en-US" sz="3200" dirty="0" smtClean="0"/>
              <a:t>手引き第５章第３節Ｐ７１～８６</a:t>
            </a:r>
            <a:endParaRPr kumimoji="1" lang="ja-JP" altLang="en-US" sz="3200"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3</a:t>
            </a:fld>
            <a:endParaRPr kumimoji="1" lang="ja-JP" altLang="en-US"/>
          </a:p>
        </p:txBody>
      </p:sp>
      <p:sp>
        <p:nvSpPr>
          <p:cNvPr id="6" name="日付プレースホルダ 5"/>
          <p:cNvSpPr>
            <a:spLocks noGrp="1"/>
          </p:cNvSpPr>
          <p:nvPr>
            <p:ph type="dt" sz="half" idx="10"/>
          </p:nvPr>
        </p:nvSpPr>
        <p:spPr/>
        <p:txBody>
          <a:bodyPr/>
          <a:lstStyle/>
          <a:p>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normAutofit/>
          </a:bodyPr>
          <a:lstStyle/>
          <a:p>
            <a:pPr>
              <a:buNone/>
            </a:pPr>
            <a:r>
              <a:rPr lang="ja-JP" altLang="ja-JP" dirty="0" smtClean="0"/>
              <a:t>【ポイント】</a:t>
            </a:r>
          </a:p>
          <a:p>
            <a:r>
              <a:rPr lang="ja-JP" altLang="ja-JP" sz="2400" dirty="0" smtClean="0"/>
              <a:t>事実確認では、高齢者の安全確保が最優先事項で</a:t>
            </a:r>
            <a:r>
              <a:rPr lang="ja-JP" altLang="en-US" sz="2400" dirty="0" smtClean="0"/>
              <a:t>ある。</a:t>
            </a:r>
            <a:r>
              <a:rPr lang="ja-JP" altLang="ja-JP" sz="2400" dirty="0" smtClean="0"/>
              <a:t>高齢者への面接時、訪問調査の終了時には、高齢者を保護する必要性の有無を検討</a:t>
            </a:r>
            <a:r>
              <a:rPr lang="ja-JP" altLang="en-US" sz="2400" dirty="0" smtClean="0"/>
              <a:t>する</a:t>
            </a:r>
            <a:r>
              <a:rPr lang="ja-JP" altLang="ja-JP" sz="2400" dirty="0" smtClean="0"/>
              <a:t>。</a:t>
            </a:r>
          </a:p>
          <a:p>
            <a:r>
              <a:rPr lang="ja-JP" altLang="ja-JP" sz="2400" dirty="0" smtClean="0"/>
              <a:t>事実確認にあたっては、高齢者本人や養介護施設・事業所職員等の権利やプライバシーに十分配慮する必要があ</a:t>
            </a:r>
            <a:r>
              <a:rPr lang="ja-JP" altLang="en-US" sz="2400" dirty="0" smtClean="0"/>
              <a:t>る</a:t>
            </a:r>
            <a:r>
              <a:rPr lang="ja-JP" altLang="ja-JP" sz="2400" dirty="0" smtClean="0"/>
              <a:t>。</a:t>
            </a:r>
          </a:p>
          <a:p>
            <a:r>
              <a:rPr lang="ja-JP" altLang="ja-JP" sz="2400" dirty="0" smtClean="0"/>
              <a:t>訪問調査が終了した段階で、各調査の担当者は調査報告書を作成し、調査結果を整理</a:t>
            </a:r>
            <a:r>
              <a:rPr lang="ja-JP" altLang="en-US" sz="2400" dirty="0" smtClean="0"/>
              <a:t>する</a:t>
            </a:r>
            <a:r>
              <a:rPr lang="ja-JP" altLang="ja-JP" sz="2400" dirty="0" smtClean="0"/>
              <a:t>。</a:t>
            </a:r>
          </a:p>
          <a:p>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4</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86"/>
          <p:cNvPicPr>
            <a:picLocks noChangeAspect="1" noChangeArrowheads="1"/>
          </p:cNvPicPr>
          <p:nvPr/>
        </p:nvPicPr>
        <p:blipFill>
          <a:blip r:embed="rId3" cstate="print"/>
          <a:srcRect l="6808" t="23828" r="66691" b="9245"/>
          <a:stretch>
            <a:fillRect/>
          </a:stretch>
        </p:blipFill>
        <p:spPr bwMode="auto">
          <a:xfrm>
            <a:off x="1403648" y="0"/>
            <a:ext cx="4824536" cy="6597352"/>
          </a:xfrm>
          <a:prstGeom prst="rect">
            <a:avLst/>
          </a:prstGeom>
          <a:noFill/>
          <a:ln w="1">
            <a:noFill/>
            <a:miter lim="800000"/>
            <a:headEnd/>
            <a:tailEnd type="none" w="med" len="med"/>
          </a:ln>
          <a:effectLst/>
        </p:spPr>
      </p:pic>
      <p:sp>
        <p:nvSpPr>
          <p:cNvPr id="3" name="テキスト ボックス 2"/>
          <p:cNvSpPr txBox="1"/>
          <p:nvPr/>
        </p:nvSpPr>
        <p:spPr>
          <a:xfrm>
            <a:off x="6715140" y="5572140"/>
            <a:ext cx="2121093" cy="369332"/>
          </a:xfrm>
          <a:prstGeom prst="rect">
            <a:avLst/>
          </a:prstGeom>
          <a:noFill/>
        </p:spPr>
        <p:txBody>
          <a:bodyPr wrap="none" rtlCol="0">
            <a:spAutoFit/>
          </a:bodyPr>
          <a:lstStyle/>
          <a:p>
            <a:r>
              <a:rPr kumimoji="1" lang="ja-JP" altLang="en-US" dirty="0" smtClean="0"/>
              <a:t>手引き</a:t>
            </a:r>
            <a:r>
              <a:rPr kumimoji="1" lang="en-US" altLang="ja-JP" dirty="0" smtClean="0"/>
              <a:t>P63</a:t>
            </a:r>
            <a:r>
              <a:rPr kumimoji="1" lang="ja-JP" altLang="en-US" dirty="0" smtClean="0"/>
              <a:t>～</a:t>
            </a:r>
            <a:r>
              <a:rPr kumimoji="1" lang="en-US" altLang="ja-JP" dirty="0" smtClean="0"/>
              <a:t>65</a:t>
            </a:r>
            <a:r>
              <a:rPr kumimoji="1" lang="ja-JP" altLang="en-US" dirty="0" smtClean="0"/>
              <a:t>参照</a:t>
            </a:r>
            <a:endParaRPr kumimoji="1" lang="ja-JP" altLang="en-US"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5</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69072"/>
          </a:xfrm>
        </p:spPr>
        <p:txBody>
          <a:bodyPr>
            <a:normAutofit fontScale="90000"/>
          </a:bodyPr>
          <a:lstStyle/>
          <a:p>
            <a:pPr algn="l"/>
            <a:r>
              <a:rPr kumimoji="1" lang="en-US" altLang="ja-JP" sz="3200" dirty="0" smtClean="0"/>
              <a:t/>
            </a:r>
            <a:br>
              <a:rPr kumimoji="1" lang="en-US" altLang="ja-JP" sz="3200" dirty="0" smtClean="0"/>
            </a:br>
            <a:r>
              <a:rPr lang="en-US" altLang="ja-JP" sz="3200" dirty="0" smtClean="0"/>
              <a:t/>
            </a:r>
            <a:br>
              <a:rPr lang="en-US" altLang="ja-JP" sz="3200" dirty="0" smtClean="0"/>
            </a:br>
            <a:r>
              <a:rPr lang="en-US" altLang="ja-JP" sz="3200" dirty="0" smtClean="0"/>
              <a:t/>
            </a:r>
            <a:br>
              <a:rPr lang="en-US" altLang="ja-JP" sz="3200" dirty="0" smtClean="0"/>
            </a:br>
            <a:r>
              <a:rPr lang="en-US" altLang="ja-JP" sz="3200" dirty="0" smtClean="0"/>
              <a:t/>
            </a:r>
            <a:br>
              <a:rPr lang="en-US" altLang="ja-JP" sz="3200" dirty="0" smtClean="0"/>
            </a:br>
            <a:r>
              <a:rPr lang="en-US" altLang="ja-JP" sz="3200" dirty="0" smtClean="0"/>
              <a:t/>
            </a:r>
            <a:br>
              <a:rPr lang="en-US" altLang="ja-JP" sz="3200" dirty="0" smtClean="0"/>
            </a:br>
            <a:r>
              <a:rPr lang="ja-JP" altLang="en-US" sz="3200" dirty="0" smtClean="0"/>
              <a:t>（</a:t>
            </a:r>
            <a:r>
              <a:rPr kumimoji="1" lang="ja-JP" altLang="en-US" sz="3200" dirty="0" smtClean="0"/>
              <a:t>１）調査目的の説明と調査依頼</a:t>
            </a:r>
            <a:r>
              <a:rPr kumimoji="1" lang="en-US" altLang="ja-JP" sz="3200" dirty="0" smtClean="0"/>
              <a:t/>
            </a:r>
            <a:br>
              <a:rPr kumimoji="1" lang="en-US" altLang="ja-JP" sz="3200" dirty="0" smtClean="0"/>
            </a:br>
            <a:r>
              <a:rPr lang="en-US" altLang="ja-JP" sz="3200" dirty="0" smtClean="0"/>
              <a:t/>
            </a:r>
            <a:br>
              <a:rPr lang="en-US" altLang="ja-JP" sz="3200" dirty="0" smtClean="0"/>
            </a:br>
            <a:r>
              <a:rPr lang="ja-JP" altLang="en-US" sz="3200" dirty="0" smtClean="0"/>
              <a:t>（２）当該高齢者への面接調査</a:t>
            </a:r>
            <a:r>
              <a:rPr lang="en-US" altLang="ja-JP" sz="3200" dirty="0" smtClean="0"/>
              <a:t/>
            </a:r>
            <a:br>
              <a:rPr lang="en-US" altLang="ja-JP" sz="3200" dirty="0" smtClean="0"/>
            </a:br>
            <a:r>
              <a:rPr lang="ja-JP" altLang="en-US" sz="3200" dirty="0" smtClean="0"/>
              <a:t>　  </a:t>
            </a:r>
            <a:r>
              <a:rPr lang="x-none" altLang="ja-JP" sz="3200" dirty="0" smtClean="0"/>
              <a:t>①</a:t>
            </a:r>
            <a:r>
              <a:rPr lang="ja-JP" altLang="en-US" sz="3200" dirty="0" smtClean="0"/>
              <a:t>　</a:t>
            </a:r>
            <a:r>
              <a:rPr lang="x-none" altLang="ja-JP" sz="3200" dirty="0" smtClean="0"/>
              <a:t>高齢者の心身状態の把握、安全の確認</a:t>
            </a:r>
            <a:r>
              <a:rPr lang="ja-JP" altLang="ja-JP" sz="2800" dirty="0" smtClean="0"/>
              <a:t/>
            </a:r>
            <a:br>
              <a:rPr lang="ja-JP" altLang="ja-JP" sz="2800" dirty="0" smtClean="0"/>
            </a:br>
            <a:r>
              <a:rPr lang="ja-JP" altLang="en-US" sz="2800" dirty="0" smtClean="0"/>
              <a:t>　　</a:t>
            </a:r>
            <a:r>
              <a:rPr lang="x-none" altLang="ja-JP" sz="3200" dirty="0" smtClean="0"/>
              <a:t>②</a:t>
            </a:r>
            <a:r>
              <a:rPr lang="ja-JP" altLang="en-US" sz="3200" dirty="0" smtClean="0"/>
              <a:t>　</a:t>
            </a:r>
            <a:r>
              <a:rPr lang="x-none" altLang="ja-JP" sz="3200" dirty="0" smtClean="0"/>
              <a:t>通報等</a:t>
            </a:r>
            <a:r>
              <a:rPr lang="ja-JP" altLang="ja-JP" sz="3200" dirty="0" smtClean="0"/>
              <a:t>の</a:t>
            </a:r>
            <a:r>
              <a:rPr lang="x-none" altLang="ja-JP" sz="3200" dirty="0" smtClean="0"/>
              <a:t>内容に関する事実確認</a:t>
            </a:r>
            <a:r>
              <a:rPr lang="ja-JP" altLang="ja-JP" sz="2800" dirty="0" smtClean="0"/>
              <a:t/>
            </a:r>
            <a:br>
              <a:rPr lang="ja-JP" altLang="ja-JP" sz="2800" dirty="0" smtClean="0"/>
            </a:br>
            <a:r>
              <a:rPr lang="ja-JP" altLang="en-US" sz="2800" dirty="0" smtClean="0"/>
              <a:t>　　</a:t>
            </a:r>
            <a:r>
              <a:rPr lang="x-none" altLang="ja-JP" sz="3200" dirty="0" smtClean="0"/>
              <a:t>③</a:t>
            </a:r>
            <a:r>
              <a:rPr lang="ja-JP" altLang="en-US" sz="3200" dirty="0" smtClean="0"/>
              <a:t>　</a:t>
            </a:r>
            <a:r>
              <a:rPr lang="x-none" altLang="ja-JP" sz="3200" dirty="0" smtClean="0"/>
              <a:t>高齢者の希望や意向の確認</a:t>
            </a:r>
            <a:r>
              <a:rPr lang="ja-JP" altLang="ja-JP" sz="2800" dirty="0" smtClean="0"/>
              <a:t/>
            </a:r>
            <a:br>
              <a:rPr lang="ja-JP" altLang="ja-JP" sz="2800" dirty="0" smtClean="0"/>
            </a:br>
            <a:r>
              <a:rPr lang="ja-JP" altLang="en-US" sz="2800" dirty="0" smtClean="0"/>
              <a:t>　　</a:t>
            </a:r>
            <a:r>
              <a:rPr lang="x-none" altLang="ja-JP" sz="3200" dirty="0" smtClean="0"/>
              <a:t>④</a:t>
            </a:r>
            <a:r>
              <a:rPr lang="ja-JP" altLang="en-US" sz="3200" dirty="0" smtClean="0"/>
              <a:t>　</a:t>
            </a:r>
            <a:r>
              <a:rPr lang="x-none" altLang="ja-JP" sz="3200" dirty="0" smtClean="0"/>
              <a:t>他の利用者への面接調査</a:t>
            </a:r>
            <a:r>
              <a:rPr lang="en-US" altLang="ja-JP" sz="3200" dirty="0" smtClean="0"/>
              <a:t/>
            </a:r>
            <a:br>
              <a:rPr lang="en-US" altLang="ja-JP" sz="3200" dirty="0" smtClean="0"/>
            </a:br>
            <a:r>
              <a:rPr lang="en-US" altLang="ja-JP" sz="3200" dirty="0" smtClean="0"/>
              <a:t/>
            </a:r>
            <a:br>
              <a:rPr lang="en-US" altLang="ja-JP" sz="3200" dirty="0" smtClean="0"/>
            </a:br>
            <a:r>
              <a:rPr lang="en-US" altLang="ja-JP" sz="3200" dirty="0" smtClean="0"/>
              <a:t>【</a:t>
            </a:r>
            <a:r>
              <a:rPr lang="ja-JP" altLang="en-US" sz="3200" dirty="0" smtClean="0"/>
              <a:t>高齢者への面接における留意点</a:t>
            </a:r>
            <a:r>
              <a:rPr lang="en-US" altLang="ja-JP" sz="3200" dirty="0" smtClean="0"/>
              <a:t>】</a:t>
            </a:r>
            <a:br>
              <a:rPr lang="en-US" altLang="ja-JP" sz="3200" dirty="0" smtClean="0"/>
            </a:br>
            <a:r>
              <a:rPr lang="ja-JP" altLang="en-US" sz="3200" dirty="0" smtClean="0"/>
              <a:t>◎　市町村職員による二次被害の防止</a:t>
            </a:r>
            <a:r>
              <a:rPr lang="en-US" altLang="ja-JP" sz="3200" dirty="0" smtClean="0"/>
              <a:t/>
            </a:r>
            <a:br>
              <a:rPr lang="en-US" altLang="ja-JP" sz="3200" dirty="0" smtClean="0"/>
            </a:br>
            <a:r>
              <a:rPr lang="ja-JP" altLang="en-US" sz="3200" dirty="0" smtClean="0"/>
              <a:t>◎　認知症高齢者への対応</a:t>
            </a:r>
            <a:r>
              <a:rPr lang="en-US" altLang="ja-JP" sz="3200" dirty="0" smtClean="0"/>
              <a:t/>
            </a:r>
            <a:br>
              <a:rPr lang="en-US" altLang="ja-JP" sz="3200" dirty="0" smtClean="0"/>
            </a:br>
            <a:r>
              <a:rPr lang="ja-JP" altLang="en-US" sz="3200" dirty="0" smtClean="0"/>
              <a:t>◎　高齢者が不在の場合の対応</a:t>
            </a:r>
            <a:r>
              <a:rPr lang="en-US" altLang="ja-JP" sz="3200" dirty="0" smtClean="0"/>
              <a:t/>
            </a:r>
            <a:br>
              <a:rPr lang="en-US" altLang="ja-JP" sz="3200" dirty="0" smtClean="0"/>
            </a:br>
            <a:r>
              <a:rPr lang="ja-JP" altLang="en-US" sz="3200" dirty="0" smtClean="0"/>
              <a:t>◎　面接場所に関する配慮　</a:t>
            </a:r>
            <a:r>
              <a:rPr lang="en-US" altLang="ja-JP" sz="3200" dirty="0" smtClean="0"/>
              <a:t/>
            </a:r>
            <a:br>
              <a:rPr lang="en-US" altLang="ja-JP" sz="3200" dirty="0" smtClean="0"/>
            </a:br>
            <a:r>
              <a:rPr lang="en-US" altLang="ja-JP" sz="3200" dirty="0" smtClean="0"/>
              <a:t/>
            </a:r>
            <a:br>
              <a:rPr lang="en-US" altLang="ja-JP" sz="3200" dirty="0" smtClean="0"/>
            </a:br>
            <a:r>
              <a:rPr lang="ja-JP" altLang="en-US" sz="3200" dirty="0" smtClean="0"/>
              <a:t>　　　　　　　　　　　　</a:t>
            </a:r>
            <a:r>
              <a:rPr lang="ja-JP" altLang="en-US" sz="3200" dirty="0" smtClean="0">
                <a:solidFill>
                  <a:srgbClr val="FF0000"/>
                </a:solidFill>
              </a:rPr>
              <a:t>　</a:t>
            </a:r>
            <a:r>
              <a:rPr lang="ja-JP" altLang="en-US" sz="3200" dirty="0" smtClean="0"/>
              <a:t>　</a:t>
            </a:r>
            <a:r>
              <a:rPr lang="en-US" altLang="ja-JP" sz="2700" dirty="0" smtClean="0"/>
              <a:t>【</a:t>
            </a:r>
            <a:r>
              <a:rPr lang="ja-JP" altLang="en-US" sz="2700" dirty="0" smtClean="0"/>
              <a:t>「面接調査票</a:t>
            </a:r>
            <a:r>
              <a:rPr lang="en-US" altLang="ja-JP" sz="2700" dirty="0" smtClean="0"/>
              <a:t>:</a:t>
            </a:r>
            <a:r>
              <a:rPr lang="ja-JP" altLang="en-US" sz="2700" dirty="0" smtClean="0"/>
              <a:t>・高齢者本人｝参照</a:t>
            </a:r>
            <a:r>
              <a:rPr lang="en-US" altLang="ja-JP" sz="2700" dirty="0" smtClean="0"/>
              <a:t>】</a:t>
            </a:r>
            <a:br>
              <a:rPr lang="en-US" altLang="ja-JP" sz="2700" dirty="0" smtClean="0"/>
            </a:br>
            <a:r>
              <a:rPr lang="en-US" altLang="ja-JP" sz="3200" dirty="0" smtClean="0"/>
              <a:t/>
            </a:r>
            <a:br>
              <a:rPr lang="en-US" altLang="ja-JP" sz="3200" dirty="0" smtClean="0"/>
            </a:br>
            <a:r>
              <a:rPr lang="en-US" altLang="ja-JP" sz="3200" dirty="0" smtClean="0"/>
              <a:t/>
            </a:r>
            <a:br>
              <a:rPr lang="en-US" altLang="ja-JP" sz="3200" dirty="0" smtClean="0"/>
            </a:br>
            <a:r>
              <a:rPr lang="ja-JP" altLang="ja-JP" sz="3200" dirty="0" smtClean="0"/>
              <a:t/>
            </a:r>
            <a:br>
              <a:rPr lang="ja-JP" altLang="ja-JP" sz="3200" dirty="0" smtClean="0"/>
            </a:br>
            <a:r>
              <a:rPr lang="en-US" altLang="ja-JP" sz="3200" dirty="0" smtClean="0"/>
              <a:t/>
            </a:r>
            <a:br>
              <a:rPr lang="en-US" altLang="ja-JP" sz="3200" dirty="0" smtClean="0"/>
            </a:br>
            <a:endParaRPr kumimoji="1" lang="ja-JP" altLang="en-US" sz="3200" dirty="0"/>
          </a:p>
        </p:txBody>
      </p:sp>
      <p:sp>
        <p:nvSpPr>
          <p:cNvPr id="3" name="スライド番号プレースホルダ 2"/>
          <p:cNvSpPr>
            <a:spLocks noGrp="1"/>
          </p:cNvSpPr>
          <p:nvPr>
            <p:ph type="sldNum" sz="quarter" idx="12"/>
          </p:nvPr>
        </p:nvSpPr>
        <p:spPr/>
        <p:txBody>
          <a:bodyPr/>
          <a:lstStyle/>
          <a:p>
            <a:fld id="{40B4CFEB-8429-4B0A-97AE-8DEFA9D966AD}" type="slidenum">
              <a:rPr kumimoji="1" lang="ja-JP" altLang="en-US" smtClean="0"/>
              <a:pPr/>
              <a:t>6</a:t>
            </a:fld>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dirty="0" smtClean="0"/>
              <a:t>（３）職員への面接調査</a:t>
            </a:r>
            <a:endParaRPr kumimoji="1" lang="ja-JP" altLang="en-US" sz="3200" dirty="0"/>
          </a:p>
        </p:txBody>
      </p:sp>
      <p:sp>
        <p:nvSpPr>
          <p:cNvPr id="3" name="コンテンツ プレースホルダ 2"/>
          <p:cNvSpPr>
            <a:spLocks noGrp="1"/>
          </p:cNvSpPr>
          <p:nvPr>
            <p:ph idx="1"/>
          </p:nvPr>
        </p:nvSpPr>
        <p:spPr>
          <a:xfrm>
            <a:off x="457200" y="1052736"/>
            <a:ext cx="8229600" cy="5073427"/>
          </a:xfrm>
        </p:spPr>
        <p:txBody>
          <a:bodyPr>
            <a:noAutofit/>
          </a:bodyPr>
          <a:lstStyle/>
          <a:p>
            <a:pPr>
              <a:buNone/>
            </a:pPr>
            <a:endParaRPr lang="en-US" altLang="ja-JP" sz="2400" dirty="0" smtClean="0"/>
          </a:p>
          <a:p>
            <a:pPr>
              <a:buNone/>
            </a:pPr>
            <a:r>
              <a:rPr lang="x-none" altLang="ja-JP" sz="2400" dirty="0" smtClean="0"/>
              <a:t>①面接調査の実施体制</a:t>
            </a:r>
            <a:endParaRPr lang="ja-JP" altLang="ja-JP" sz="2400" dirty="0" smtClean="0"/>
          </a:p>
          <a:p>
            <a:pPr>
              <a:buNone/>
            </a:pPr>
            <a:endParaRPr lang="ja-JP" altLang="ja-JP" sz="1800" dirty="0" smtClean="0"/>
          </a:p>
          <a:p>
            <a:pPr>
              <a:buNone/>
            </a:pPr>
            <a:r>
              <a:rPr lang="x-none" altLang="ja-JP" sz="2400" dirty="0" smtClean="0"/>
              <a:t>②面接調査の進め方</a:t>
            </a:r>
            <a:endParaRPr lang="en-US" altLang="ja-JP" sz="2400" dirty="0" smtClean="0"/>
          </a:p>
          <a:p>
            <a:pPr>
              <a:buNone/>
            </a:pPr>
            <a:endParaRPr lang="en-US" altLang="ja-JP" sz="2400" dirty="0" smtClean="0"/>
          </a:p>
          <a:p>
            <a:pPr>
              <a:buNone/>
            </a:pPr>
            <a:r>
              <a:rPr lang="en-US" altLang="ja-JP" sz="2400" dirty="0" smtClean="0"/>
              <a:t>【</a:t>
            </a:r>
            <a:r>
              <a:rPr lang="ja-JP" altLang="en-US" sz="2400" dirty="0" smtClean="0"/>
              <a:t>職員への面接調査の対象者</a:t>
            </a:r>
            <a:r>
              <a:rPr lang="en-US" altLang="ja-JP" sz="2400" dirty="0" smtClean="0"/>
              <a:t>】</a:t>
            </a:r>
          </a:p>
          <a:p>
            <a:pPr>
              <a:buNone/>
            </a:pPr>
            <a:r>
              <a:rPr lang="ja-JP" altLang="en-US" sz="2400" dirty="0" smtClean="0"/>
              <a:t>・一般職員</a:t>
            </a:r>
            <a:endParaRPr lang="en-US" altLang="ja-JP" sz="2400" dirty="0" smtClean="0"/>
          </a:p>
          <a:p>
            <a:pPr>
              <a:buNone/>
            </a:pPr>
            <a:r>
              <a:rPr lang="ja-JP" altLang="en-US" sz="2400" dirty="0" smtClean="0"/>
              <a:t>・虐待を行った疑いのある職員</a:t>
            </a:r>
            <a:endParaRPr lang="en-US" altLang="ja-JP" sz="2400" dirty="0" smtClean="0"/>
          </a:p>
          <a:p>
            <a:pPr>
              <a:buNone/>
            </a:pPr>
            <a:r>
              <a:rPr lang="ja-JP" altLang="en-US" sz="2400" dirty="0" smtClean="0"/>
              <a:t>・主任・リーダー</a:t>
            </a:r>
            <a:endParaRPr lang="en-US" altLang="ja-JP" sz="2400" dirty="0" smtClean="0"/>
          </a:p>
          <a:p>
            <a:pPr>
              <a:buNone/>
            </a:pPr>
            <a:r>
              <a:rPr lang="ja-JP" altLang="en-US" sz="2400" dirty="0" smtClean="0"/>
              <a:t>・管理者</a:t>
            </a:r>
            <a:endParaRPr lang="en-US" altLang="ja-JP" sz="2400" dirty="0" smtClean="0"/>
          </a:p>
          <a:p>
            <a:pPr>
              <a:buNone/>
            </a:pPr>
            <a:endParaRPr lang="en-US" altLang="ja-JP" sz="2400" dirty="0" smtClean="0"/>
          </a:p>
          <a:p>
            <a:pPr>
              <a:buNone/>
            </a:pPr>
            <a:r>
              <a:rPr lang="ja-JP" altLang="en-US" sz="2400" dirty="0" smtClean="0"/>
              <a:t>　　　　　　　　　　　　　　　　　　　　　　　　　</a:t>
            </a:r>
            <a:r>
              <a:rPr lang="en-US" altLang="ja-JP" sz="2400" dirty="0" smtClean="0"/>
              <a:t>【</a:t>
            </a:r>
            <a:r>
              <a:rPr lang="ja-JP" altLang="en-US" sz="2400" dirty="0" smtClean="0"/>
              <a:t>「面接調査票」参照</a:t>
            </a:r>
            <a:r>
              <a:rPr lang="en-US" altLang="ja-JP" sz="2400" dirty="0" smtClean="0"/>
              <a:t>】</a:t>
            </a:r>
            <a:endParaRPr lang="ja-JP" altLang="ja-JP" sz="2400" dirty="0" smtClean="0"/>
          </a:p>
          <a:p>
            <a:pPr>
              <a:buNone/>
            </a:pPr>
            <a:endParaRPr lang="ja-JP" altLang="ja-JP" sz="1800" dirty="0" smtClean="0"/>
          </a:p>
          <a:p>
            <a:pPr>
              <a:buNone/>
            </a:pPr>
            <a:r>
              <a:rPr lang="en-US" altLang="ja-JP" sz="1800" dirty="0" smtClean="0"/>
              <a:t> </a:t>
            </a:r>
            <a:endParaRPr lang="ja-JP" altLang="ja-JP" sz="1800" dirty="0" smtClean="0"/>
          </a:p>
          <a:p>
            <a:endParaRPr kumimoji="1" lang="ja-JP" altLang="en-US" sz="2400"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7</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r>
              <a:rPr lang="ja-JP" altLang="en-US" sz="3600" b="1" dirty="0" smtClean="0"/>
              <a:t>◎　</a:t>
            </a:r>
            <a:r>
              <a:rPr lang="en-US" altLang="ja-JP" sz="3600" b="1" dirty="0" smtClean="0"/>
              <a:t>【</a:t>
            </a:r>
            <a:r>
              <a:rPr lang="ja-JP" altLang="ja-JP" sz="3600" b="1" dirty="0" smtClean="0"/>
              <a:t>職員への面接における留意事項</a:t>
            </a:r>
            <a:r>
              <a:rPr lang="en-US" altLang="ja-JP" sz="3600" b="1" dirty="0" smtClean="0"/>
              <a:t>】</a:t>
            </a:r>
            <a:br>
              <a:rPr lang="en-US" altLang="ja-JP" sz="3600" b="1" dirty="0" smtClean="0"/>
            </a:br>
            <a:r>
              <a:rPr lang="en-US" altLang="ja-JP" sz="3600" b="1" dirty="0" smtClean="0"/>
              <a:t/>
            </a:r>
            <a:br>
              <a:rPr lang="en-US" altLang="ja-JP" sz="3600" b="1" dirty="0" smtClean="0"/>
            </a:br>
            <a:r>
              <a:rPr lang="en-US" altLang="ja-JP" sz="3600" b="1" dirty="0" smtClean="0"/>
              <a:t/>
            </a:r>
            <a:br>
              <a:rPr lang="en-US" altLang="ja-JP" sz="3600" b="1" dirty="0" smtClean="0"/>
            </a:br>
            <a:endParaRPr kumimoji="1" lang="ja-JP" altLang="en-US" b="1" dirty="0"/>
          </a:p>
        </p:txBody>
      </p:sp>
      <p:sp>
        <p:nvSpPr>
          <p:cNvPr id="3" name="コンテンツ プレースホルダ 2"/>
          <p:cNvSpPr>
            <a:spLocks noGrp="1"/>
          </p:cNvSpPr>
          <p:nvPr>
            <p:ph idx="1"/>
          </p:nvPr>
        </p:nvSpPr>
        <p:spPr>
          <a:xfrm>
            <a:off x="457200" y="1196752"/>
            <a:ext cx="8229600" cy="4929411"/>
          </a:xfrm>
        </p:spPr>
        <p:txBody>
          <a:bodyPr>
            <a:normAutofit lnSpcReduction="10000"/>
          </a:bodyPr>
          <a:lstStyle/>
          <a:p>
            <a:pPr>
              <a:buNone/>
            </a:pPr>
            <a:endParaRPr lang="ja-JP" altLang="ja-JP" sz="2300" dirty="0" smtClean="0"/>
          </a:p>
          <a:p>
            <a:pPr>
              <a:buNone/>
            </a:pPr>
            <a:endParaRPr lang="en-US" altLang="ja-JP" dirty="0" smtClean="0"/>
          </a:p>
          <a:p>
            <a:pPr>
              <a:buNone/>
            </a:pPr>
            <a:endParaRPr lang="en-US" altLang="ja-JP" dirty="0" smtClean="0"/>
          </a:p>
          <a:p>
            <a:pPr>
              <a:buNone/>
            </a:pPr>
            <a:endParaRPr lang="en-US" altLang="ja-JP" dirty="0" smtClean="0"/>
          </a:p>
          <a:p>
            <a:pPr>
              <a:buNone/>
            </a:pPr>
            <a:r>
              <a:rPr lang="ja-JP" altLang="en-US" dirty="0" smtClean="0"/>
              <a:t>　　 ◎　</a:t>
            </a:r>
            <a:r>
              <a:rPr lang="en-US" altLang="ja-JP" dirty="0" smtClean="0"/>
              <a:t>【</a:t>
            </a:r>
            <a:r>
              <a:rPr lang="ja-JP" altLang="ja-JP" dirty="0" smtClean="0"/>
              <a:t>調査時に不在の職員への対応</a:t>
            </a:r>
            <a:r>
              <a:rPr lang="en-US" altLang="ja-JP" dirty="0" smtClean="0"/>
              <a:t>】</a:t>
            </a:r>
          </a:p>
          <a:p>
            <a:pPr>
              <a:buNone/>
            </a:pPr>
            <a:r>
              <a:rPr kumimoji="1" lang="ja-JP" altLang="en-US" dirty="0" smtClean="0"/>
              <a:t>　　　</a:t>
            </a:r>
            <a:r>
              <a:rPr kumimoji="1" lang="ja-JP" altLang="en-US" sz="2400" dirty="0" smtClean="0"/>
              <a:t>・調査当日虐待を行ったと思われる職員が週休等で不在</a:t>
            </a:r>
            <a:endParaRPr kumimoji="1" lang="en-US" altLang="ja-JP" sz="2400" dirty="0" smtClean="0"/>
          </a:p>
          <a:p>
            <a:pPr>
              <a:buNone/>
            </a:pPr>
            <a:r>
              <a:rPr lang="ja-JP" altLang="en-US" sz="2400" dirty="0" smtClean="0"/>
              <a:t>　　　　　</a:t>
            </a:r>
            <a:r>
              <a:rPr kumimoji="1" lang="ja-JP" altLang="en-US" sz="2400" dirty="0" smtClean="0"/>
              <a:t>の場合</a:t>
            </a:r>
            <a:endParaRPr kumimoji="1" lang="en-US" altLang="ja-JP" sz="2400" dirty="0" smtClean="0"/>
          </a:p>
          <a:p>
            <a:pPr>
              <a:buNone/>
            </a:pPr>
            <a:r>
              <a:rPr lang="ja-JP" altLang="en-US" sz="2400" dirty="0" smtClean="0"/>
              <a:t>　　　　・虐待を行ったと思われる職員がすでに退職している（同</a:t>
            </a:r>
            <a:endParaRPr lang="en-US" altLang="ja-JP" sz="2400" dirty="0" smtClean="0"/>
          </a:p>
          <a:p>
            <a:pPr>
              <a:buNone/>
            </a:pPr>
            <a:r>
              <a:rPr lang="ja-JP" altLang="en-US" sz="2400" dirty="0" smtClean="0"/>
              <a:t>　　　　　じ仕事をしているが、別の施設にいる</a:t>
            </a:r>
            <a:r>
              <a:rPr lang="en-US" altLang="ja-JP" sz="2400" dirty="0" smtClean="0"/>
              <a:t>/</a:t>
            </a:r>
            <a:r>
              <a:rPr lang="ja-JP" altLang="en-US" sz="2400" dirty="0" smtClean="0"/>
              <a:t>別の仕事に</a:t>
            </a:r>
            <a:r>
              <a:rPr lang="ja-JP" altLang="en-US" sz="2400" dirty="0" err="1" smtClean="0"/>
              <a:t>就い</a:t>
            </a:r>
            <a:endParaRPr lang="en-US" altLang="ja-JP" sz="2400" dirty="0" smtClean="0"/>
          </a:p>
          <a:p>
            <a:pPr>
              <a:buNone/>
            </a:pPr>
            <a:r>
              <a:rPr lang="ja-JP" altLang="en-US" sz="2400" dirty="0" smtClean="0"/>
              <a:t>　　　　　ている</a:t>
            </a:r>
            <a:r>
              <a:rPr lang="en-US" altLang="ja-JP" sz="2400" dirty="0" smtClean="0"/>
              <a:t>/</a:t>
            </a:r>
            <a:r>
              <a:rPr lang="ja-JP" altLang="en-US" sz="2400" dirty="0" smtClean="0"/>
              <a:t>他県にいる）場合</a:t>
            </a:r>
            <a:endParaRPr kumimoji="1" lang="ja-JP" altLang="en-US" sz="2400" dirty="0"/>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8</a:t>
            </a:fld>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2852"/>
            <a:ext cx="8229600" cy="6500858"/>
          </a:xfrm>
        </p:spPr>
        <p:txBody>
          <a:bodyPr>
            <a:normAutofit fontScale="90000"/>
          </a:bodyPr>
          <a:lstStyle/>
          <a:p>
            <a:pPr algn="l"/>
            <a:r>
              <a:rPr lang="en-US" altLang="ja-JP" sz="3600" dirty="0" smtClean="0"/>
              <a:t/>
            </a:r>
            <a:br>
              <a:rPr lang="en-US" altLang="ja-JP" sz="3600" dirty="0" smtClean="0"/>
            </a:br>
            <a:r>
              <a:rPr lang="en-US" altLang="ja-JP" sz="3600" dirty="0" smtClean="0"/>
              <a:t/>
            </a:r>
            <a:br>
              <a:rPr lang="en-US" altLang="ja-JP" sz="3600" dirty="0" smtClean="0"/>
            </a:br>
            <a:r>
              <a:rPr lang="ja-JP" altLang="en-US" sz="3600" dirty="0" smtClean="0"/>
              <a:t>（</a:t>
            </a:r>
            <a:r>
              <a:rPr lang="ja-JP" altLang="ja-JP" sz="3100" dirty="0" smtClean="0"/>
              <a:t>４）サービス計画や介護記録等、各種記録等の確認</a:t>
            </a:r>
            <a:r>
              <a:rPr lang="en-US" altLang="ja-JP" sz="3100" dirty="0" smtClean="0"/>
              <a:t/>
            </a:r>
            <a:br>
              <a:rPr lang="en-US" altLang="ja-JP" sz="3100" dirty="0" smtClean="0"/>
            </a:br>
            <a:r>
              <a:rPr lang="ja-JP" altLang="en-US" sz="3100" dirty="0" smtClean="0"/>
              <a:t>　　　　　　　　　　　　　</a:t>
            </a:r>
            <a:r>
              <a:rPr lang="ja-JP" altLang="en-US" sz="3100" dirty="0" smtClean="0">
                <a:solidFill>
                  <a:srgbClr val="FF0000"/>
                </a:solidFill>
              </a:rPr>
              <a:t>　</a:t>
            </a:r>
            <a:r>
              <a:rPr lang="ja-JP" altLang="en-US" sz="3100" dirty="0" smtClean="0"/>
              <a:t>　</a:t>
            </a:r>
            <a:r>
              <a:rPr lang="en-US" altLang="ja-JP" sz="3100" dirty="0" smtClean="0"/>
              <a:t>【</a:t>
            </a:r>
            <a:r>
              <a:rPr lang="ja-JP" altLang="en-US" sz="3100" dirty="0" smtClean="0"/>
              <a:t>「各種書類等確認票」参照</a:t>
            </a:r>
            <a:r>
              <a:rPr lang="en-US" altLang="ja-JP" sz="3100" dirty="0" smtClean="0"/>
              <a:t>】</a:t>
            </a:r>
            <a:br>
              <a:rPr lang="en-US" altLang="ja-JP" sz="3100" dirty="0" smtClean="0"/>
            </a:br>
            <a:r>
              <a:rPr lang="en-US" altLang="ja-JP" sz="3100" dirty="0" smtClean="0"/>
              <a:t/>
            </a:r>
            <a:br>
              <a:rPr lang="en-US" altLang="ja-JP" sz="3100" dirty="0" smtClean="0"/>
            </a:br>
            <a:r>
              <a:rPr lang="ja-JP" altLang="en-US" sz="3100" dirty="0" smtClean="0"/>
              <a:t>（</a:t>
            </a:r>
            <a:r>
              <a:rPr lang="x-none" altLang="ja-JP" sz="3100" dirty="0" smtClean="0"/>
              <a:t>５）</a:t>
            </a:r>
            <a:r>
              <a:rPr lang="ja-JP" altLang="ja-JP" sz="3100" dirty="0" smtClean="0"/>
              <a:t>養介護</a:t>
            </a:r>
            <a:r>
              <a:rPr lang="x-none" altLang="ja-JP" sz="3100" dirty="0" smtClean="0"/>
              <a:t>施設</a:t>
            </a:r>
            <a:r>
              <a:rPr lang="ja-JP" altLang="ja-JP" sz="3100" dirty="0" smtClean="0"/>
              <a:t>・事業所</a:t>
            </a:r>
            <a:r>
              <a:rPr lang="x-none" altLang="ja-JP" sz="3100" dirty="0" smtClean="0"/>
              <a:t>内の</a:t>
            </a:r>
            <a:r>
              <a:rPr lang="ja-JP" altLang="ja-JP" sz="3100" dirty="0" smtClean="0"/>
              <a:t>状況把握、点検</a:t>
            </a:r>
            <a:r>
              <a:rPr lang="en-US" altLang="ja-JP" sz="3100" dirty="0" smtClean="0"/>
              <a:t/>
            </a:r>
            <a:br>
              <a:rPr lang="en-US" altLang="ja-JP" sz="3100" dirty="0" smtClean="0"/>
            </a:br>
            <a:r>
              <a:rPr lang="ja-JP" altLang="en-US" sz="3100" dirty="0" smtClean="0"/>
              <a:t>　　</a:t>
            </a:r>
            <a:r>
              <a:rPr lang="en-US" altLang="ja-JP" sz="3100" dirty="0" smtClean="0"/>
              <a:t>【</a:t>
            </a:r>
            <a:r>
              <a:rPr lang="ja-JP" altLang="en-US" sz="3100" dirty="0" smtClean="0"/>
              <a:t>「養介護施設・事業所の状況把握・点検票」参照</a:t>
            </a:r>
            <a:r>
              <a:rPr lang="en-US" altLang="ja-JP" sz="3100" dirty="0" smtClean="0"/>
              <a:t>】</a:t>
            </a:r>
            <a:br>
              <a:rPr lang="en-US" altLang="ja-JP" sz="3100" dirty="0" smtClean="0"/>
            </a:br>
            <a:r>
              <a:rPr lang="en-US" altLang="ja-JP" sz="3100" dirty="0" smtClean="0"/>
              <a:t/>
            </a:r>
            <a:br>
              <a:rPr lang="en-US" altLang="ja-JP" sz="3100" dirty="0" smtClean="0"/>
            </a:br>
            <a:r>
              <a:rPr lang="ja-JP" altLang="en-US" sz="3100" dirty="0" smtClean="0"/>
              <a:t>（</a:t>
            </a:r>
            <a:r>
              <a:rPr lang="x-none" altLang="ja-JP" sz="3100" dirty="0" smtClean="0"/>
              <a:t>６）調査の進行管理・調整</a:t>
            </a:r>
            <a:r>
              <a:rPr lang="en-US" altLang="ja-JP" sz="3100" dirty="0" smtClean="0"/>
              <a:t/>
            </a:r>
            <a:br>
              <a:rPr lang="en-US" altLang="ja-JP" sz="3100" dirty="0" smtClean="0"/>
            </a:br>
            <a:r>
              <a:rPr lang="en-US" altLang="ja-JP" sz="1200" dirty="0" smtClean="0"/>
              <a:t/>
            </a:r>
            <a:br>
              <a:rPr lang="en-US" altLang="ja-JP" sz="1200" dirty="0" smtClean="0"/>
            </a:br>
            <a:r>
              <a:rPr lang="en-US" altLang="ja-JP" sz="3200" dirty="0" smtClean="0"/>
              <a:t/>
            </a:r>
            <a:br>
              <a:rPr lang="en-US" altLang="ja-JP" sz="3200" dirty="0" smtClean="0"/>
            </a:br>
            <a:r>
              <a:rPr lang="en-US" altLang="ja-JP" sz="3600" dirty="0" smtClean="0"/>
              <a:t/>
            </a:r>
            <a:br>
              <a:rPr lang="en-US" altLang="ja-JP" sz="3600" dirty="0" smtClean="0"/>
            </a:br>
            <a:r>
              <a:rPr lang="en-US" altLang="ja-JP" sz="3600" dirty="0" smtClean="0"/>
              <a:t/>
            </a:r>
            <a:br>
              <a:rPr lang="en-US" altLang="ja-JP" sz="3600" dirty="0" smtClean="0"/>
            </a:br>
            <a:r>
              <a:rPr lang="en-US" altLang="ja-JP" sz="3600" dirty="0" smtClean="0"/>
              <a:t/>
            </a:r>
            <a:br>
              <a:rPr lang="en-US" altLang="ja-JP" sz="3600" dirty="0" smtClean="0"/>
            </a:br>
            <a:r>
              <a:rPr lang="en-US" altLang="ja-JP" sz="3600" dirty="0" smtClean="0"/>
              <a:t/>
            </a:r>
            <a:br>
              <a:rPr lang="en-US" altLang="ja-JP" sz="3600" dirty="0" smtClean="0"/>
            </a:br>
            <a:endParaRPr kumimoji="1" lang="ja-JP" altLang="en-US" sz="2200" dirty="0"/>
          </a:p>
        </p:txBody>
      </p:sp>
      <p:sp>
        <p:nvSpPr>
          <p:cNvPr id="3" name="スライド番号プレースホルダ 2"/>
          <p:cNvSpPr>
            <a:spLocks noGrp="1"/>
          </p:cNvSpPr>
          <p:nvPr>
            <p:ph type="sldNum" sz="quarter" idx="12"/>
          </p:nvPr>
        </p:nvSpPr>
        <p:spPr/>
        <p:txBody>
          <a:bodyPr/>
          <a:lstStyle/>
          <a:p>
            <a:fld id="{40B4CFEB-8429-4B0A-97AE-8DEFA9D966AD}" type="slidenum">
              <a:rPr kumimoji="1" lang="ja-JP" altLang="en-US" smtClean="0"/>
              <a:pPr/>
              <a:t>9</a:t>
            </a:fld>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2670</TotalTime>
  <Words>3561</Words>
  <Application>Microsoft Office PowerPoint</Application>
  <PresentationFormat>画面に合わせる (4:3)</PresentationFormat>
  <Paragraphs>420</Paragraphs>
  <Slides>19</Slides>
  <Notes>18</Notes>
  <HiddenSlides>0</HiddenSlides>
  <MMClips>0</MMClips>
  <ScaleCrop>false</ScaleCrop>
  <HeadingPairs>
    <vt:vector size="4" baseType="variant">
      <vt:variant>
        <vt:lpstr>テーマ</vt:lpstr>
      </vt:variant>
      <vt:variant>
        <vt:i4>1</vt:i4>
      </vt:variant>
      <vt:variant>
        <vt:lpstr>スライド タイトル</vt:lpstr>
      </vt:variant>
      <vt:variant>
        <vt:i4>19</vt:i4>
      </vt:variant>
    </vt:vector>
  </HeadingPairs>
  <TitlesOfParts>
    <vt:vector size="20" baseType="lpstr">
      <vt:lpstr>Office テーマ</vt:lpstr>
      <vt:lpstr>スライド 1</vt:lpstr>
      <vt:lpstr>講義のねらいと構成</vt:lpstr>
      <vt:lpstr>スライド 3</vt:lpstr>
      <vt:lpstr>スライド 4</vt:lpstr>
      <vt:lpstr>スライド 5</vt:lpstr>
      <vt:lpstr>     （１）調査目的の説明と調査依頼  （２）当該高齢者への面接調査 　  ①　高齢者の心身状態の把握、安全の確認 　　②　通報等の内容に関する事実確認 　　③　高齢者の希望や意向の確認 　　④　他の利用者への面接調査  【高齢者への面接における留意点】 ◎　市町村職員による二次被害の防止 ◎　認知症高齢者への対応 ◎　高齢者が不在の場合の対応 ◎　面接場所に関する配慮　  　　　　　　　　　　　　　　【「面接調査票:・高齢者本人｝参照】     </vt:lpstr>
      <vt:lpstr>（３）職員への面接調査</vt:lpstr>
      <vt:lpstr>        ◎　【職員への面接における留意事項】   </vt:lpstr>
      <vt:lpstr>  （４）サービス計画や介護記録等、各種記録等の確認 　　　　　　　　　　　　　　　【「各種書類等確認票」参照】  （５）養介護施設・事業所内の状況把握、点検 　　【「養介護施設・事業所の状況把握・点検票」参照】  （６）調査の進行管理・調整       </vt:lpstr>
      <vt:lpstr>スライド 10</vt:lpstr>
      <vt:lpstr>居宅サービス事業所への事実確認について</vt:lpstr>
      <vt:lpstr>スライド 12</vt:lpstr>
      <vt:lpstr>スライド 13</vt:lpstr>
      <vt:lpstr>スライド 14</vt:lpstr>
      <vt:lpstr>スライド 15</vt:lpstr>
      <vt:lpstr>スライド 16</vt:lpstr>
      <vt:lpstr>              　　　【虐待の有無を判断する際の考え方・方法】  ◎　行われた行為のみでなく、高齢者の尊厳、心身や 　　 生活への影響という視点で捉える ◎　専門家や関係機関からの意見を踏まえて総合的 　　 に判断する  　　　　【虐待有無の判断における解釈通知】 「『高齢者虐待の防止、高齢者の養護者に対する支援等に関する法律』第2条第5項に基づく高齢者虐待の解釈について」平成22年9月30日  ＱＡ 調査の結果、虐待が認められなかった場合に、養介護施設・事業所に、どこまで説明する必要があるのか、また謝罪や損害賠償に応じる必要はあるのか（手引きＰ８６Ｑ１）  　　　        </vt:lpstr>
      <vt:lpstr>スライド 18</vt:lpstr>
      <vt:lpstr>（３）都道府県への報告、対応内容の検討</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pc08</dc:creator>
  <cp:lastModifiedBy>pc08</cp:lastModifiedBy>
  <cp:revision>237</cp:revision>
  <dcterms:created xsi:type="dcterms:W3CDTF">2012-10-24T04:06:50Z</dcterms:created>
  <dcterms:modified xsi:type="dcterms:W3CDTF">2013-02-28T05:19:16Z</dcterms:modified>
</cp:coreProperties>
</file>