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257" r:id="rId2"/>
    <p:sldId id="259" r:id="rId3"/>
    <p:sldId id="316" r:id="rId4"/>
    <p:sldId id="319" r:id="rId5"/>
    <p:sldId id="320" r:id="rId6"/>
    <p:sldId id="278" r:id="rId7"/>
    <p:sldId id="279" r:id="rId8"/>
    <p:sldId id="280" r:id="rId9"/>
    <p:sldId id="281" r:id="rId10"/>
    <p:sldId id="301" r:id="rId11"/>
    <p:sldId id="283" r:id="rId12"/>
    <p:sldId id="308" r:id="rId13"/>
    <p:sldId id="309" r:id="rId14"/>
    <p:sldId id="302" r:id="rId15"/>
    <p:sldId id="288" r:id="rId16"/>
    <p:sldId id="312" r:id="rId17"/>
    <p:sldId id="289" r:id="rId18"/>
    <p:sldId id="291" r:id="rId19"/>
    <p:sldId id="292" r:id="rId20"/>
    <p:sldId id="313" r:id="rId21"/>
  </p:sldIdLst>
  <p:sldSz cx="9144000" cy="6858000" type="screen4x3"/>
  <p:notesSz cx="6735763" cy="9866313"/>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566" autoAdjust="0"/>
    <p:restoredTop sz="65921" autoAdjust="0"/>
  </p:normalViewPr>
  <p:slideViewPr>
    <p:cSldViewPr>
      <p:cViewPr varScale="1">
        <p:scale>
          <a:sx n="48" d="100"/>
          <a:sy n="48" d="100"/>
        </p:scale>
        <p:origin x="-1896"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19413" cy="493713"/>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ja-JP" altLang="en-US"/>
          </a:p>
        </p:txBody>
      </p:sp>
      <p:sp>
        <p:nvSpPr>
          <p:cNvPr id="3" name="日付プレースホルダ 2"/>
          <p:cNvSpPr>
            <a:spLocks noGrp="1"/>
          </p:cNvSpPr>
          <p:nvPr>
            <p:ph type="dt" sz="quarter" idx="1"/>
          </p:nvPr>
        </p:nvSpPr>
        <p:spPr>
          <a:xfrm>
            <a:off x="3814763" y="0"/>
            <a:ext cx="2919412" cy="493713"/>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endParaRPr lang="ja-JP" altLang="en-US"/>
          </a:p>
        </p:txBody>
      </p:sp>
      <p:sp>
        <p:nvSpPr>
          <p:cNvPr id="4" name="フッター プレースホルダ 3"/>
          <p:cNvSpPr>
            <a:spLocks noGrp="1"/>
          </p:cNvSpPr>
          <p:nvPr>
            <p:ph type="ftr" sz="quarter" idx="2"/>
          </p:nvPr>
        </p:nvSpPr>
        <p:spPr>
          <a:xfrm>
            <a:off x="0" y="9371013"/>
            <a:ext cx="2919413" cy="493712"/>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ja-JP" altLang="en-US"/>
          </a:p>
        </p:txBody>
      </p:sp>
      <p:sp>
        <p:nvSpPr>
          <p:cNvPr id="5" name="スライド番号プレースホルダ 4"/>
          <p:cNvSpPr>
            <a:spLocks noGrp="1"/>
          </p:cNvSpPr>
          <p:nvPr>
            <p:ph type="sldNum" sz="quarter" idx="3"/>
          </p:nvPr>
        </p:nvSpPr>
        <p:spPr>
          <a:xfrm>
            <a:off x="3814763" y="9371013"/>
            <a:ext cx="2919412" cy="493712"/>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2B269243-FDDD-4071-8824-BAB356C1C3F6}" type="slidenum">
              <a:rPr lang="ja-JP" altLang="en-US"/>
              <a:pPr>
                <a:defRPr/>
              </a:pPr>
              <a:t>&lt;#&gt;</a:t>
            </a:fld>
            <a:endParaRPr lang="ja-JP" altLang="en-US"/>
          </a:p>
        </p:txBody>
      </p:sp>
    </p:spTree>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19413" cy="493713"/>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ja-JP" altLang="en-US"/>
          </a:p>
        </p:txBody>
      </p:sp>
      <p:sp>
        <p:nvSpPr>
          <p:cNvPr id="3" name="日付プレースホルダ 2"/>
          <p:cNvSpPr>
            <a:spLocks noGrp="1"/>
          </p:cNvSpPr>
          <p:nvPr>
            <p:ph type="dt" idx="1"/>
          </p:nvPr>
        </p:nvSpPr>
        <p:spPr>
          <a:xfrm>
            <a:off x="3814763" y="0"/>
            <a:ext cx="2919412" cy="493713"/>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endParaRPr lang="ja-JP" altLang="en-US"/>
          </a:p>
        </p:txBody>
      </p:sp>
      <p:sp>
        <p:nvSpPr>
          <p:cNvPr id="4" name="スライド イメージ プレースホルダ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pPr lvl="0"/>
            <a:endParaRPr lang="ja-JP" altLang="en-US" noProof="0"/>
          </a:p>
        </p:txBody>
      </p:sp>
      <p:sp>
        <p:nvSpPr>
          <p:cNvPr id="5" name="ノート プレースホルダ 4"/>
          <p:cNvSpPr>
            <a:spLocks noGrp="1"/>
          </p:cNvSpPr>
          <p:nvPr>
            <p:ph type="body" sz="quarter" idx="3"/>
          </p:nvPr>
        </p:nvSpPr>
        <p:spPr>
          <a:xfrm>
            <a:off x="673100" y="4686300"/>
            <a:ext cx="5389563" cy="4440238"/>
          </a:xfrm>
          <a:prstGeom prst="rect">
            <a:avLst/>
          </a:prstGeom>
        </p:spPr>
        <p:txBody>
          <a:bodyPr vert="horz" lIns="91440" tIns="45720" rIns="91440" bIns="45720" rtlCol="0">
            <a:normAutofit/>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endParaRPr lang="ja-JP" altLang="en-US" noProof="0"/>
          </a:p>
        </p:txBody>
      </p:sp>
      <p:sp>
        <p:nvSpPr>
          <p:cNvPr id="6" name="フッター プレースホルダ 5"/>
          <p:cNvSpPr>
            <a:spLocks noGrp="1"/>
          </p:cNvSpPr>
          <p:nvPr>
            <p:ph type="ftr" sz="quarter" idx="4"/>
          </p:nvPr>
        </p:nvSpPr>
        <p:spPr>
          <a:xfrm>
            <a:off x="0" y="9371013"/>
            <a:ext cx="2919413" cy="493712"/>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ja-JP" altLang="en-US"/>
          </a:p>
        </p:txBody>
      </p:sp>
      <p:sp>
        <p:nvSpPr>
          <p:cNvPr id="7" name="スライド番号プレースホルダ 6"/>
          <p:cNvSpPr>
            <a:spLocks noGrp="1"/>
          </p:cNvSpPr>
          <p:nvPr>
            <p:ph type="sldNum" sz="quarter" idx="5"/>
          </p:nvPr>
        </p:nvSpPr>
        <p:spPr>
          <a:xfrm>
            <a:off x="3814763" y="9371013"/>
            <a:ext cx="2919412" cy="493712"/>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D1507E5C-8DE5-4F70-B603-FDCBBCA6A744}" type="slidenum">
              <a:rPr lang="ja-JP" altLang="en-US"/>
              <a:pPr>
                <a:defRPr/>
              </a:pPr>
              <a:t>&lt;#&gt;</a:t>
            </a:fld>
            <a:endParaRPr lang="ja-JP" altLang="en-US"/>
          </a:p>
        </p:txBody>
      </p:sp>
    </p:spTree>
  </p:cSld>
  <p:clrMap bg1="lt1" tx1="dk1" bg2="lt2" tx2="dk2" accent1="accent1" accent2="accent2" accent3="accent3" accent4="accent4" accent5="accent5" accent6="accent6" hlink="hlink" folHlink="folHlink"/>
  <p:hf hdr="0" ftr="0"/>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638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ja-JP" altLang="en-US" dirty="0" smtClean="0">
                <a:latin typeface="Arial" charset="0"/>
                <a:ea typeface="ＭＳ Ｐ明朝" pitchFamily="18" charset="-128"/>
              </a:rPr>
              <a:t>　</a:t>
            </a:r>
          </a:p>
        </p:txBody>
      </p:sp>
      <p:sp>
        <p:nvSpPr>
          <p:cNvPr id="4" name="日付プレースホルダ 3"/>
          <p:cNvSpPr>
            <a:spLocks noGrp="1"/>
          </p:cNvSpPr>
          <p:nvPr>
            <p:ph type="dt" idx="10"/>
          </p:nvPr>
        </p:nvSpPr>
        <p:spPr/>
        <p:txBody>
          <a:bodyPr/>
          <a:lstStyle/>
          <a:p>
            <a:pPr>
              <a:defRPr/>
            </a:pPr>
            <a:endParaRPr lang="ja-JP"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Rot="1" noChangeAspect="1" noTextEdit="1"/>
          </p:cNvSpPr>
          <p:nvPr>
            <p:ph type="sldImg"/>
          </p:nvPr>
        </p:nvSpPr>
        <p:spPr bwMode="auto">
          <a:noFill/>
          <a:ln>
            <a:solidFill>
              <a:srgbClr val="000000"/>
            </a:solidFill>
            <a:miter lim="800000"/>
            <a:headEnd/>
            <a:tailEnd/>
          </a:ln>
        </p:spPr>
      </p:sp>
      <p:sp>
        <p:nvSpPr>
          <p:cNvPr id="38914" name="Rectangle 3"/>
          <p:cNvSpPr>
            <a:spLocks noGrp="1"/>
          </p:cNvSpPr>
          <p:nvPr>
            <p:ph type="body" idx="1"/>
          </p:nvPr>
        </p:nvSpPr>
        <p:spPr bwMode="auto">
          <a:noFill/>
        </p:spPr>
        <p:txBody>
          <a:bodyPr wrap="square" numCol="1" anchor="t" anchorCtr="0" compatLnSpc="1">
            <a:prstTxWarp prst="textNoShape">
              <a:avLst/>
            </a:prstTxWarp>
          </a:bodyPr>
          <a:lstStyle/>
          <a:p>
            <a:r>
              <a:rPr lang="ja-JP" altLang="en-US" smtClean="0"/>
              <a:t>ＰＰＴを読み上げる。</a:t>
            </a:r>
          </a:p>
        </p:txBody>
      </p:sp>
      <p:sp>
        <p:nvSpPr>
          <p:cNvPr id="4" name="日付プレースホルダ 3"/>
          <p:cNvSpPr>
            <a:spLocks noGrp="1"/>
          </p:cNvSpPr>
          <p:nvPr>
            <p:ph type="dt" idx="10"/>
          </p:nvPr>
        </p:nvSpPr>
        <p:spPr/>
        <p:txBody>
          <a:bodyPr/>
          <a:lstStyle/>
          <a:p>
            <a:pPr>
              <a:defRPr/>
            </a:pPr>
            <a:endParaRPr lang="ja-JP"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noRot="1" noChangeAspect="1" noTextEdit="1"/>
          </p:cNvSpPr>
          <p:nvPr>
            <p:ph type="sldImg"/>
          </p:nvPr>
        </p:nvSpPr>
        <p:spPr bwMode="auto">
          <a:noFill/>
          <a:ln>
            <a:solidFill>
              <a:srgbClr val="000000"/>
            </a:solidFill>
            <a:miter lim="800000"/>
            <a:headEnd/>
            <a:tailEnd/>
          </a:ln>
        </p:spPr>
      </p:sp>
      <p:sp>
        <p:nvSpPr>
          <p:cNvPr id="40962" name="Rectangle 3"/>
          <p:cNvSpPr>
            <a:spLocks noGrp="1"/>
          </p:cNvSpPr>
          <p:nvPr>
            <p:ph type="body" idx="1"/>
          </p:nvPr>
        </p:nvSpPr>
        <p:spPr bwMode="auto">
          <a:noFill/>
        </p:spPr>
        <p:txBody>
          <a:bodyPr wrap="square" numCol="1" anchor="t" anchorCtr="0" compatLnSpc="1">
            <a:prstTxWarp prst="textNoShape">
              <a:avLst/>
            </a:prstTxWarp>
          </a:bodyPr>
          <a:lstStyle/>
          <a:p>
            <a:r>
              <a:rPr lang="ja-JP" altLang="en-US" smtClean="0"/>
              <a:t>ＰＰＴを読み上げる。</a:t>
            </a:r>
          </a:p>
          <a:p>
            <a:endParaRPr lang="ja-JP" altLang="en-US" smtClean="0"/>
          </a:p>
          <a:p>
            <a:r>
              <a:rPr lang="ja-JP" altLang="en-US" smtClean="0"/>
              <a:t>改善取組が実効性を挙げているかどうかを確認するものであるから、提出された書面による評価ではなく、訪問による評価が必要。</a:t>
            </a:r>
          </a:p>
          <a:p>
            <a:endParaRPr lang="ja-JP" altLang="en-US" smtClean="0"/>
          </a:p>
          <a:p>
            <a:r>
              <a:rPr lang="ja-JP" altLang="en-US" smtClean="0"/>
              <a:t>訪問の上で、計画の実施記録の確認、高齢者や職員へのヒヤリングや面接、アンケート調査など、事業所や事案に応じて様々な方法を工夫することになるため、できれば改善計画の確認の段階、あるいはモニタリングの内容検討の段階で、指導項目（課題）ごとの評価の内容や方法、実施体制について事前に十分な検討を行っておく必要がある。</a:t>
            </a:r>
          </a:p>
          <a:p>
            <a:endParaRPr lang="ja-JP" altLang="en-US" smtClean="0"/>
          </a:p>
          <a:p>
            <a:r>
              <a:rPr lang="ja-JP" altLang="en-US" smtClean="0"/>
              <a:t>上記の訪問調査等によって確認された内容を、「評価会議記録表」の「実施状況」「確認した事実と日付」「高齢者本人の状況等」「施設等の状況」の項目に記載する。</a:t>
            </a:r>
          </a:p>
          <a:p>
            <a:endParaRPr lang="ja-JP" altLang="en-US" smtClean="0"/>
          </a:p>
          <a:p>
            <a:endParaRPr lang="ja-JP" altLang="en-US" smtClean="0"/>
          </a:p>
          <a:p>
            <a:endParaRPr lang="ja-JP" altLang="en-US" smtClean="0"/>
          </a:p>
        </p:txBody>
      </p:sp>
      <p:sp>
        <p:nvSpPr>
          <p:cNvPr id="4" name="日付プレースホルダ 3"/>
          <p:cNvSpPr>
            <a:spLocks noGrp="1"/>
          </p:cNvSpPr>
          <p:nvPr>
            <p:ph type="dt" idx="10"/>
          </p:nvPr>
        </p:nvSpPr>
        <p:spPr/>
        <p:txBody>
          <a:bodyPr/>
          <a:lstStyle/>
          <a:p>
            <a:pPr>
              <a:defRPr/>
            </a:pPr>
            <a:endParaRPr lang="ja-JP"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p:cNvSpPr>
            <a:spLocks noGrp="1" noRot="1" noChangeAspect="1" noTextEdit="1"/>
          </p:cNvSpPr>
          <p:nvPr>
            <p:ph type="sldImg"/>
          </p:nvPr>
        </p:nvSpPr>
        <p:spPr bwMode="auto">
          <a:noFill/>
          <a:ln>
            <a:solidFill>
              <a:srgbClr val="000000"/>
            </a:solidFill>
            <a:miter lim="800000"/>
            <a:headEnd/>
            <a:tailEnd/>
          </a:ln>
        </p:spPr>
      </p:sp>
      <p:sp>
        <p:nvSpPr>
          <p:cNvPr id="43010" name="Rectangle 3"/>
          <p:cNvSpPr>
            <a:spLocks noGrp="1"/>
          </p:cNvSpPr>
          <p:nvPr>
            <p:ph type="body" idx="1"/>
          </p:nvPr>
        </p:nvSpPr>
        <p:spPr bwMode="auto">
          <a:noFill/>
        </p:spPr>
        <p:txBody>
          <a:bodyPr wrap="square" numCol="1" anchor="t" anchorCtr="0" compatLnSpc="1">
            <a:prstTxWarp prst="textNoShape">
              <a:avLst/>
            </a:prstTxWarp>
          </a:bodyPr>
          <a:lstStyle/>
          <a:p>
            <a:r>
              <a:rPr lang="ja-JP" altLang="en-US" smtClean="0"/>
              <a:t>評価会議記録表の該当欄を確認しながら、ＰＰＴを読み上げる。</a:t>
            </a:r>
          </a:p>
        </p:txBody>
      </p:sp>
      <p:sp>
        <p:nvSpPr>
          <p:cNvPr id="4" name="日付プレースホルダ 3"/>
          <p:cNvSpPr>
            <a:spLocks noGrp="1"/>
          </p:cNvSpPr>
          <p:nvPr>
            <p:ph type="dt" idx="10"/>
          </p:nvPr>
        </p:nvSpPr>
        <p:spPr/>
        <p:txBody>
          <a:bodyPr/>
          <a:lstStyle/>
          <a:p>
            <a:pPr>
              <a:defRPr/>
            </a:pPr>
            <a:endParaRPr lang="ja-JP"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p:cNvSpPr>
            <a:spLocks noGrp="1" noRot="1" noChangeAspect="1" noTextEdit="1"/>
          </p:cNvSpPr>
          <p:nvPr>
            <p:ph type="sldImg"/>
          </p:nvPr>
        </p:nvSpPr>
        <p:spPr bwMode="auto">
          <a:noFill/>
          <a:ln>
            <a:solidFill>
              <a:srgbClr val="000000"/>
            </a:solidFill>
            <a:miter lim="800000"/>
            <a:headEnd/>
            <a:tailEnd/>
          </a:ln>
        </p:spPr>
      </p:sp>
      <p:sp>
        <p:nvSpPr>
          <p:cNvPr id="45058" name="Rectangle 3"/>
          <p:cNvSpPr>
            <a:spLocks noGrp="1"/>
          </p:cNvSpPr>
          <p:nvPr>
            <p:ph type="body" idx="1"/>
          </p:nvPr>
        </p:nvSpPr>
        <p:spPr bwMode="auto">
          <a:noFill/>
        </p:spPr>
        <p:txBody>
          <a:bodyPr wrap="square" numCol="1" anchor="t" anchorCtr="0" compatLnSpc="1">
            <a:prstTxWarp prst="textNoShape">
              <a:avLst/>
            </a:prstTxWarp>
          </a:bodyPr>
          <a:lstStyle/>
          <a:p>
            <a:r>
              <a:rPr lang="ja-JP" altLang="en-US" dirty="0" smtClean="0"/>
              <a:t>ＰＰＴを読み上げる。</a:t>
            </a:r>
          </a:p>
          <a:p>
            <a:endParaRPr lang="ja-JP" altLang="en-US" dirty="0" smtClean="0"/>
          </a:p>
          <a:p>
            <a:r>
              <a:rPr lang="ja-JP" altLang="en-US" dirty="0" smtClean="0"/>
              <a:t>確認された虐待の解消だけでなく、新たな課題が生じていないか、虐待予防の取り組みや発生時の対応策など、将来を見据えた施設の対応までというように、評価で確認すべき項目が広範囲にわたっていることを強調する。</a:t>
            </a:r>
          </a:p>
        </p:txBody>
      </p:sp>
      <p:sp>
        <p:nvSpPr>
          <p:cNvPr id="4" name="日付プレースホルダ 3"/>
          <p:cNvSpPr>
            <a:spLocks noGrp="1"/>
          </p:cNvSpPr>
          <p:nvPr>
            <p:ph type="dt" idx="10"/>
          </p:nvPr>
        </p:nvSpPr>
        <p:spPr/>
        <p:txBody>
          <a:bodyPr/>
          <a:lstStyle/>
          <a:p>
            <a:pPr>
              <a:defRPr/>
            </a:pPr>
            <a:endParaRPr lang="ja-JP"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Rot="1" noChangeAspect="1" noTextEdit="1"/>
          </p:cNvSpPr>
          <p:nvPr>
            <p:ph type="sldImg"/>
          </p:nvPr>
        </p:nvSpPr>
        <p:spPr bwMode="auto">
          <a:noFill/>
          <a:ln>
            <a:solidFill>
              <a:srgbClr val="000000"/>
            </a:solidFill>
            <a:miter lim="800000"/>
            <a:headEnd/>
            <a:tailEnd/>
          </a:ln>
        </p:spPr>
      </p:sp>
      <p:sp>
        <p:nvSpPr>
          <p:cNvPr id="47106" name="Rectangle 3"/>
          <p:cNvSpPr>
            <a:spLocks noGrp="1"/>
          </p:cNvSpPr>
          <p:nvPr>
            <p:ph type="body" idx="1"/>
          </p:nvPr>
        </p:nvSpPr>
        <p:spPr bwMode="auto">
          <a:noFill/>
        </p:spPr>
        <p:txBody>
          <a:bodyPr wrap="square" numCol="1" anchor="t" anchorCtr="0" compatLnSpc="1">
            <a:prstTxWarp prst="textNoShape">
              <a:avLst/>
            </a:prstTxWarp>
          </a:bodyPr>
          <a:lstStyle/>
          <a:p>
            <a:r>
              <a:rPr lang="ja-JP" altLang="en-US" smtClean="0"/>
              <a:t>ＰＰＴを読み上げる。</a:t>
            </a:r>
          </a:p>
          <a:p>
            <a:endParaRPr lang="ja-JP" altLang="en-US" smtClean="0"/>
          </a:p>
          <a:p>
            <a:r>
              <a:rPr lang="ja-JP" altLang="en-US" smtClean="0"/>
              <a:t>評価結果次第では、再アセスメント・虐待対応計画の見直しとなることを伝える。</a:t>
            </a:r>
          </a:p>
        </p:txBody>
      </p:sp>
      <p:sp>
        <p:nvSpPr>
          <p:cNvPr id="4" name="日付プレースホルダ 3"/>
          <p:cNvSpPr>
            <a:spLocks noGrp="1"/>
          </p:cNvSpPr>
          <p:nvPr>
            <p:ph type="dt" idx="10"/>
          </p:nvPr>
        </p:nvSpPr>
        <p:spPr/>
        <p:txBody>
          <a:bodyPr/>
          <a:lstStyle/>
          <a:p>
            <a:pPr>
              <a:defRPr/>
            </a:pPr>
            <a:endParaRPr lang="ja-JP"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a:spLocks noGrp="1" noRot="1" noChangeAspect="1" noTextEdit="1"/>
          </p:cNvSpPr>
          <p:nvPr>
            <p:ph type="sldImg"/>
          </p:nvPr>
        </p:nvSpPr>
        <p:spPr bwMode="auto">
          <a:noFill/>
          <a:ln>
            <a:solidFill>
              <a:srgbClr val="000000"/>
            </a:solidFill>
            <a:miter lim="800000"/>
            <a:headEnd/>
            <a:tailEnd/>
          </a:ln>
        </p:spPr>
      </p:sp>
      <p:sp>
        <p:nvSpPr>
          <p:cNvPr id="49154" name="Rectangle 3"/>
          <p:cNvSpPr>
            <a:spLocks noGrp="1"/>
          </p:cNvSpPr>
          <p:nvPr>
            <p:ph type="body" idx="1"/>
          </p:nvPr>
        </p:nvSpPr>
        <p:spPr bwMode="auto">
          <a:noFill/>
        </p:spPr>
        <p:txBody>
          <a:bodyPr wrap="square" numCol="1" anchor="t" anchorCtr="0" compatLnSpc="1">
            <a:prstTxWarp prst="textNoShape">
              <a:avLst/>
            </a:prstTxWarp>
          </a:bodyPr>
          <a:lstStyle/>
          <a:p>
            <a:r>
              <a:rPr lang="ja-JP" altLang="en-US" smtClean="0"/>
              <a:t>ＰＰＴを読み上げる。</a:t>
            </a:r>
          </a:p>
          <a:p>
            <a:endParaRPr lang="ja-JP" altLang="en-US" smtClean="0"/>
          </a:p>
          <a:p>
            <a:r>
              <a:rPr lang="ja-JP" altLang="en-US" smtClean="0"/>
              <a:t>虐待等の権利侵害が解消し、安心できる生活環境が整えられたことが終結であるので、評価会議での項目ごとの確認・リスクの検討が重要であることを再度強調する。</a:t>
            </a:r>
          </a:p>
        </p:txBody>
      </p:sp>
      <p:sp>
        <p:nvSpPr>
          <p:cNvPr id="4" name="日付プレースホルダ 3"/>
          <p:cNvSpPr>
            <a:spLocks noGrp="1"/>
          </p:cNvSpPr>
          <p:nvPr>
            <p:ph type="dt" idx="10"/>
          </p:nvPr>
        </p:nvSpPr>
        <p:spPr/>
        <p:txBody>
          <a:bodyPr/>
          <a:lstStyle/>
          <a:p>
            <a:pPr>
              <a:defRPr/>
            </a:pPr>
            <a:endParaRPr lang="ja-JP"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noRot="1" noChangeAspect="1" noTextEdit="1"/>
          </p:cNvSpPr>
          <p:nvPr>
            <p:ph type="sldImg"/>
          </p:nvPr>
        </p:nvSpPr>
        <p:spPr bwMode="auto">
          <a:noFill/>
          <a:ln>
            <a:solidFill>
              <a:srgbClr val="000000"/>
            </a:solidFill>
            <a:miter lim="800000"/>
            <a:headEnd/>
            <a:tailEnd/>
          </a:ln>
        </p:spPr>
      </p:sp>
      <p:sp>
        <p:nvSpPr>
          <p:cNvPr id="51202" name="Rectangle 3"/>
          <p:cNvSpPr>
            <a:spLocks noGrp="1"/>
          </p:cNvSpPr>
          <p:nvPr>
            <p:ph type="body" idx="1"/>
          </p:nvPr>
        </p:nvSpPr>
        <p:spPr bwMode="auto">
          <a:noFill/>
        </p:spPr>
        <p:txBody>
          <a:bodyPr wrap="square" numCol="1" anchor="t" anchorCtr="0" compatLnSpc="1">
            <a:prstTxWarp prst="textNoShape">
              <a:avLst/>
            </a:prstTxWarp>
          </a:bodyPr>
          <a:lstStyle/>
          <a:p>
            <a:r>
              <a:rPr lang="ja-JP" altLang="en-US" smtClean="0"/>
              <a:t>ＰＰＴを読み上げる。</a:t>
            </a:r>
          </a:p>
          <a:p>
            <a:endParaRPr lang="ja-JP" altLang="en-US" smtClean="0"/>
          </a:p>
          <a:p>
            <a:r>
              <a:rPr lang="ja-JP" altLang="en-US" smtClean="0"/>
              <a:t>①の要件については、虐待の解消だけでなく、高齢者自身がサービス利用に安心感を持っていることが確認される必要がある。</a:t>
            </a:r>
          </a:p>
          <a:p>
            <a:endParaRPr lang="ja-JP" altLang="en-US" smtClean="0"/>
          </a:p>
          <a:p>
            <a:r>
              <a:rPr lang="ja-JP" altLang="en-US" smtClean="0"/>
              <a:t>②については、虐待の背景となった諸要因に対して、施設・事業所自身がしっかりと自覚して主体的に再発防止に向けた取り組みを行い、その効果が上がっていると確認できることが必要ということを強調する。</a:t>
            </a:r>
          </a:p>
        </p:txBody>
      </p:sp>
      <p:sp>
        <p:nvSpPr>
          <p:cNvPr id="4" name="日付プレースホルダ 3"/>
          <p:cNvSpPr>
            <a:spLocks noGrp="1"/>
          </p:cNvSpPr>
          <p:nvPr>
            <p:ph type="dt" idx="10"/>
          </p:nvPr>
        </p:nvSpPr>
        <p:spPr/>
        <p:txBody>
          <a:bodyPr/>
          <a:lstStyle/>
          <a:p>
            <a:pPr>
              <a:defRPr/>
            </a:pPr>
            <a:endParaRPr lang="ja-JP"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2"/>
          <p:cNvSpPr>
            <a:spLocks noGrp="1" noRot="1" noChangeAspect="1" noTextEdit="1"/>
          </p:cNvSpPr>
          <p:nvPr>
            <p:ph type="sldImg"/>
          </p:nvPr>
        </p:nvSpPr>
        <p:spPr bwMode="auto">
          <a:noFill/>
          <a:ln>
            <a:solidFill>
              <a:srgbClr val="000000"/>
            </a:solidFill>
            <a:miter lim="800000"/>
            <a:headEnd/>
            <a:tailEnd/>
          </a:ln>
        </p:spPr>
      </p:sp>
      <p:sp>
        <p:nvSpPr>
          <p:cNvPr id="53250" name="Rectangle 3"/>
          <p:cNvSpPr>
            <a:spLocks noGrp="1"/>
          </p:cNvSpPr>
          <p:nvPr>
            <p:ph type="body" idx="1"/>
          </p:nvPr>
        </p:nvSpPr>
        <p:spPr bwMode="auto">
          <a:noFill/>
        </p:spPr>
        <p:txBody>
          <a:bodyPr wrap="square" numCol="1" anchor="t" anchorCtr="0" compatLnSpc="1">
            <a:prstTxWarp prst="textNoShape">
              <a:avLst/>
            </a:prstTxWarp>
          </a:bodyPr>
          <a:lstStyle/>
          <a:p>
            <a:r>
              <a:rPr lang="ja-JP" altLang="en-US" smtClean="0"/>
              <a:t>ＰＰＴを読み上げ、これらの確認事項は、評価会議で確認すべき事項と連動していることを説明する。</a:t>
            </a:r>
          </a:p>
        </p:txBody>
      </p:sp>
      <p:sp>
        <p:nvSpPr>
          <p:cNvPr id="4" name="日付プレースホルダ 3"/>
          <p:cNvSpPr>
            <a:spLocks noGrp="1"/>
          </p:cNvSpPr>
          <p:nvPr>
            <p:ph type="dt" idx="10"/>
          </p:nvPr>
        </p:nvSpPr>
        <p:spPr/>
        <p:txBody>
          <a:bodyPr/>
          <a:lstStyle/>
          <a:p>
            <a:pPr>
              <a:defRPr/>
            </a:pPr>
            <a:endParaRPr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843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ja-JP" altLang="en-US" smtClean="0">
                <a:latin typeface="Arial" charset="0"/>
                <a:ea typeface="ＭＳ Ｐ明朝" pitchFamily="18" charset="-128"/>
              </a:rPr>
              <a:t>　「ねらい」は読み上げる。</a:t>
            </a:r>
          </a:p>
          <a:p>
            <a:pPr eaLnBrk="1" hangingPunct="1">
              <a:spcBef>
                <a:spcPct val="0"/>
              </a:spcBef>
            </a:pPr>
            <a:endParaRPr lang="en-US" altLang="ja-JP" smtClean="0">
              <a:latin typeface="Arial" charset="0"/>
              <a:ea typeface="ＭＳ Ｐ明朝" pitchFamily="18" charset="-128"/>
            </a:endParaRPr>
          </a:p>
          <a:p>
            <a:pPr eaLnBrk="1" hangingPunct="1">
              <a:spcBef>
                <a:spcPct val="0"/>
              </a:spcBef>
            </a:pPr>
            <a:r>
              <a:rPr lang="ja-JP" altLang="en-US" smtClean="0">
                <a:latin typeface="Arial" charset="0"/>
                <a:ea typeface="ＭＳ Ｐ明朝" pitchFamily="18" charset="-128"/>
              </a:rPr>
              <a:t>　「構成」を読み上げる。</a:t>
            </a:r>
          </a:p>
          <a:p>
            <a:pPr eaLnBrk="1" hangingPunct="1">
              <a:spcBef>
                <a:spcPct val="0"/>
              </a:spcBef>
            </a:pPr>
            <a:endParaRPr lang="ja-JP" altLang="en-US" smtClean="0">
              <a:latin typeface="Arial" charset="0"/>
              <a:ea typeface="ＭＳ Ｐ明朝" pitchFamily="18" charset="-128"/>
            </a:endParaRPr>
          </a:p>
          <a:p>
            <a:pPr eaLnBrk="1" hangingPunct="1">
              <a:spcBef>
                <a:spcPct val="0"/>
              </a:spcBef>
            </a:pPr>
            <a:endParaRPr lang="ja-JP" altLang="en-US" smtClean="0">
              <a:latin typeface="Arial" charset="0"/>
              <a:ea typeface="ＭＳ Ｐ明朝" pitchFamily="18" charset="-128"/>
            </a:endParaRPr>
          </a:p>
          <a:p>
            <a:pPr eaLnBrk="1" hangingPunct="1">
              <a:spcBef>
                <a:spcPct val="0"/>
              </a:spcBef>
            </a:pPr>
            <a:endParaRPr lang="en-US" altLang="ja-JP" smtClean="0">
              <a:latin typeface="Arial" charset="0"/>
              <a:ea typeface="ＭＳ Ｐ明朝" pitchFamily="18" charset="-128"/>
            </a:endParaRPr>
          </a:p>
          <a:p>
            <a:pPr eaLnBrk="1" hangingPunct="1">
              <a:spcBef>
                <a:spcPct val="0"/>
              </a:spcBef>
            </a:pPr>
            <a:endParaRPr lang="en-US" altLang="ja-JP" smtClean="0">
              <a:latin typeface="Arial" charset="0"/>
              <a:ea typeface="ＭＳ Ｐ明朝" pitchFamily="18" charset="-128"/>
            </a:endParaRPr>
          </a:p>
        </p:txBody>
      </p:sp>
      <p:sp>
        <p:nvSpPr>
          <p:cNvPr id="4" name="日付プレースホルダ 3"/>
          <p:cNvSpPr>
            <a:spLocks noGrp="1"/>
          </p:cNvSpPr>
          <p:nvPr>
            <p:ph type="dt" idx="10"/>
          </p:nvPr>
        </p:nvSpPr>
        <p:spPr/>
        <p:txBody>
          <a:bodyPr/>
          <a:lstStyle/>
          <a:p>
            <a:pPr>
              <a:defRPr/>
            </a:pPr>
            <a:endParaRPr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Rot="1" noChangeAspect="1" noTextEdit="1"/>
          </p:cNvSpPr>
          <p:nvPr>
            <p:ph type="sldImg"/>
          </p:nvPr>
        </p:nvSpPr>
        <p:spPr bwMode="auto">
          <a:noFill/>
          <a:ln>
            <a:solidFill>
              <a:srgbClr val="000000"/>
            </a:solidFill>
            <a:miter lim="800000"/>
            <a:headEnd/>
            <a:tailEnd/>
          </a:ln>
        </p:spPr>
      </p:sp>
      <p:sp>
        <p:nvSpPr>
          <p:cNvPr id="23554" name="Rectangle 3"/>
          <p:cNvSpPr>
            <a:spLocks noGrp="1"/>
          </p:cNvSpPr>
          <p:nvPr>
            <p:ph type="body" idx="1"/>
          </p:nvPr>
        </p:nvSpPr>
        <p:spPr bwMode="auto">
          <a:noFill/>
        </p:spPr>
        <p:txBody>
          <a:bodyPr wrap="square" numCol="1" anchor="t" anchorCtr="0" compatLnSpc="1">
            <a:prstTxWarp prst="textNoShape">
              <a:avLst/>
            </a:prstTxWarp>
          </a:bodyPr>
          <a:lstStyle/>
          <a:p>
            <a:r>
              <a:rPr lang="ja-JP" altLang="en-US" smtClean="0"/>
              <a:t>ＰＰＴを読み上げる。</a:t>
            </a:r>
          </a:p>
          <a:p>
            <a:endParaRPr lang="ja-JP" altLang="en-US" smtClean="0"/>
          </a:p>
          <a:p>
            <a:r>
              <a:rPr lang="ja-JP" altLang="en-US" smtClean="0"/>
              <a:t>書式の該当箇所を確認しながら、丁寧に説明する。</a:t>
            </a:r>
          </a:p>
          <a:p>
            <a:endParaRPr lang="ja-JP" altLang="en-US" smtClean="0"/>
          </a:p>
          <a:p>
            <a:endParaRPr lang="ja-JP" altLang="en-US" smtClean="0"/>
          </a:p>
        </p:txBody>
      </p:sp>
      <p:sp>
        <p:nvSpPr>
          <p:cNvPr id="4" name="日付プレースホルダ 3"/>
          <p:cNvSpPr>
            <a:spLocks noGrp="1"/>
          </p:cNvSpPr>
          <p:nvPr>
            <p:ph type="dt" idx="10"/>
          </p:nvPr>
        </p:nvSpPr>
        <p:spPr/>
        <p:txBody>
          <a:bodyPr/>
          <a:lstStyle/>
          <a:p>
            <a:pPr>
              <a:defRPr/>
            </a:pPr>
            <a:endParaRPr lang="ja-JP"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Rot="1" noChangeAspect="1" noTextEdit="1"/>
          </p:cNvSpPr>
          <p:nvPr>
            <p:ph type="sldImg"/>
          </p:nvPr>
        </p:nvSpPr>
        <p:spPr bwMode="auto">
          <a:noFill/>
          <a:ln>
            <a:solidFill>
              <a:srgbClr val="000000"/>
            </a:solidFill>
            <a:miter lim="800000"/>
            <a:headEnd/>
            <a:tailEnd/>
          </a:ln>
        </p:spPr>
      </p:sp>
      <p:sp>
        <p:nvSpPr>
          <p:cNvPr id="25602" name="Rectangle 3"/>
          <p:cNvSpPr>
            <a:spLocks noGrp="1"/>
          </p:cNvSpPr>
          <p:nvPr>
            <p:ph type="body" idx="1"/>
          </p:nvPr>
        </p:nvSpPr>
        <p:spPr bwMode="auto">
          <a:noFill/>
        </p:spPr>
        <p:txBody>
          <a:bodyPr wrap="square" numCol="1" anchor="t" anchorCtr="0" compatLnSpc="1">
            <a:prstTxWarp prst="textNoShape">
              <a:avLst/>
            </a:prstTxWarp>
          </a:bodyPr>
          <a:lstStyle/>
          <a:p>
            <a:r>
              <a:rPr lang="ja-JP" altLang="en-US" smtClean="0"/>
              <a:t>ＰＰＴを読み上げる。</a:t>
            </a:r>
          </a:p>
          <a:p>
            <a:endParaRPr lang="ja-JP" altLang="en-US" smtClean="0"/>
          </a:p>
          <a:p>
            <a:r>
              <a:rPr lang="ja-JP" altLang="en-US" smtClean="0"/>
              <a:t>書式の該当箇所を確認しながら、丁寧に説明する。</a:t>
            </a:r>
          </a:p>
          <a:p>
            <a:endParaRPr lang="ja-JP" altLang="en-US" smtClean="0"/>
          </a:p>
          <a:p>
            <a:r>
              <a:rPr lang="ja-JP" altLang="en-US" smtClean="0"/>
              <a:t>　アセスメント要約表の全体のまとめを踏まえて、総合的な対応方針が決定される。</a:t>
            </a:r>
          </a:p>
          <a:p>
            <a:endParaRPr lang="ja-JP" altLang="en-US" smtClean="0"/>
          </a:p>
          <a:p>
            <a:r>
              <a:rPr lang="ja-JP" altLang="en-US" smtClean="0"/>
              <a:t>　虐待対応ケース会議の後半では、この総合的な対応方針に基づいて、施設・事業者への具体的な対応計画・指導項目が検討される。ここでの指導項目は、アセスメントで抽出された課題ごとに、できるだけ具体的に目標が設定され、かつ「誰が」「何を」「どのように」「いつまでに」行うよう指導するかを明確化する必要がある。</a:t>
            </a:r>
          </a:p>
          <a:p>
            <a:r>
              <a:rPr lang="ja-JP" altLang="en-US" smtClean="0"/>
              <a:t>　</a:t>
            </a:r>
          </a:p>
          <a:p>
            <a:r>
              <a:rPr lang="ja-JP" altLang="en-US" smtClean="0"/>
              <a:t>　このようにできるだけ具体的に指導項目を検討することで、施設等からの改善計画のチェックポイントが明確になる。</a:t>
            </a:r>
          </a:p>
          <a:p>
            <a:endParaRPr lang="ja-JP" altLang="en-US" smtClean="0"/>
          </a:p>
          <a:p>
            <a:r>
              <a:rPr lang="ja-JP" altLang="en-US" smtClean="0"/>
              <a:t>　「計画書（２）」の様式を用いることで上記のような作業を行なうことができ、その結果を施設・事業者への改善指導文書として文書化する。</a:t>
            </a:r>
          </a:p>
        </p:txBody>
      </p:sp>
      <p:sp>
        <p:nvSpPr>
          <p:cNvPr id="4" name="日付プレースホルダ 3"/>
          <p:cNvSpPr>
            <a:spLocks noGrp="1"/>
          </p:cNvSpPr>
          <p:nvPr>
            <p:ph type="dt" idx="10"/>
          </p:nvPr>
        </p:nvSpPr>
        <p:spPr/>
        <p:txBody>
          <a:bodyPr/>
          <a:lstStyle/>
          <a:p>
            <a:pPr>
              <a:defRPr/>
            </a:pPr>
            <a:endParaRPr lang="ja-JP"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noRot="1" noChangeAspect="1" noTextEdit="1"/>
          </p:cNvSpPr>
          <p:nvPr>
            <p:ph type="sldImg"/>
          </p:nvPr>
        </p:nvSpPr>
        <p:spPr bwMode="auto">
          <a:noFill/>
          <a:ln>
            <a:solidFill>
              <a:srgbClr val="000000"/>
            </a:solidFill>
            <a:miter lim="800000"/>
            <a:headEnd/>
            <a:tailEnd/>
          </a:ln>
        </p:spPr>
      </p:sp>
      <p:sp>
        <p:nvSpPr>
          <p:cNvPr id="28674" name="Rectangle 3"/>
          <p:cNvSpPr>
            <a:spLocks noGrp="1"/>
          </p:cNvSpPr>
          <p:nvPr>
            <p:ph type="body" idx="1"/>
          </p:nvPr>
        </p:nvSpPr>
        <p:spPr bwMode="auto">
          <a:noFill/>
        </p:spPr>
        <p:txBody>
          <a:bodyPr wrap="square" numCol="1" anchor="t" anchorCtr="0" compatLnSpc="1">
            <a:prstTxWarp prst="textNoShape">
              <a:avLst/>
            </a:prstTxWarp>
          </a:bodyPr>
          <a:lstStyle/>
          <a:p>
            <a:r>
              <a:rPr lang="ja-JP" altLang="en-US" smtClean="0"/>
              <a:t>改善計画には、指導項目に対して十分な取組み内容が具体的に記載されていること、それぞれの項目について達成までの時期を設定して確実に実行できることが求められます。</a:t>
            </a:r>
          </a:p>
          <a:p>
            <a:r>
              <a:rPr lang="ja-JP" altLang="en-US" smtClean="0"/>
              <a:t>その意味で、ＰＰＴに記載された項目が内容チェックの視点となります。</a:t>
            </a:r>
          </a:p>
          <a:p>
            <a:endParaRPr lang="ja-JP" altLang="en-US" smtClean="0"/>
          </a:p>
          <a:p>
            <a:r>
              <a:rPr lang="ja-JP" altLang="en-US" smtClean="0"/>
              <a:t>（ＰＰＴを読み上げる）</a:t>
            </a:r>
          </a:p>
          <a:p>
            <a:endParaRPr lang="ja-JP" altLang="en-US" smtClean="0"/>
          </a:p>
          <a:p>
            <a:r>
              <a:rPr lang="ja-JP" altLang="en-US" smtClean="0"/>
              <a:t>内容チェックの具体的な方法としては、「評価会議記録表」を用いて、指導項目ごとに計画が十分なものであるかどうか、また改善計画作成のプロセスと責任についても評価し、その結果、改善計画の要件を満たしていない項目がある場合には、改善計画の修正を具体的に指示します。</a:t>
            </a:r>
          </a:p>
          <a:p>
            <a:endParaRPr lang="ja-JP" altLang="en-US" smtClean="0"/>
          </a:p>
          <a:p>
            <a:r>
              <a:rPr lang="ja-JP" altLang="en-US" smtClean="0"/>
              <a:t>改善計画の作成方法が分からないなど、施設等から市町村に支援を求める場合も考えられます。その場合には、取組みについて助言を行う、あるいは市町村が関与できる事項については支援方法を検討するなど、積極的に改善取組みに協力する姿勢が求められます。</a:t>
            </a:r>
          </a:p>
          <a:p>
            <a:endParaRPr lang="ja-JP" altLang="en-US" smtClean="0"/>
          </a:p>
          <a:p>
            <a:r>
              <a:rPr lang="ja-JP" altLang="en-US" smtClean="0"/>
              <a:t>また、改善計画の内容については、指定権限を都道府県が有している場合は、一緒に検討してもらうことが有効です。</a:t>
            </a:r>
          </a:p>
          <a:p>
            <a:endParaRPr lang="ja-JP" altLang="en-US" smtClean="0"/>
          </a:p>
          <a:p>
            <a:endParaRPr lang="ja-JP" altLang="en-US" smtClean="0"/>
          </a:p>
        </p:txBody>
      </p:sp>
      <p:sp>
        <p:nvSpPr>
          <p:cNvPr id="4" name="日付プレースホルダ 3"/>
          <p:cNvSpPr>
            <a:spLocks noGrp="1"/>
          </p:cNvSpPr>
          <p:nvPr>
            <p:ph type="dt" idx="10"/>
          </p:nvPr>
        </p:nvSpPr>
        <p:spPr/>
        <p:txBody>
          <a:bodyPr/>
          <a:lstStyle/>
          <a:p>
            <a:pPr>
              <a:defRPr/>
            </a:pPr>
            <a:endParaRPr lang="ja-JP"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Rot="1" noChangeAspect="1" noTextEdit="1"/>
          </p:cNvSpPr>
          <p:nvPr>
            <p:ph type="sldImg"/>
          </p:nvPr>
        </p:nvSpPr>
        <p:spPr bwMode="auto">
          <a:noFill/>
          <a:ln>
            <a:solidFill>
              <a:srgbClr val="000000"/>
            </a:solidFill>
            <a:miter lim="800000"/>
            <a:headEnd/>
            <a:tailEnd/>
          </a:ln>
        </p:spPr>
      </p:sp>
      <p:sp>
        <p:nvSpPr>
          <p:cNvPr id="30722" name="Rectangle 3"/>
          <p:cNvSpPr>
            <a:spLocks noGrp="1"/>
          </p:cNvSpPr>
          <p:nvPr>
            <p:ph type="body" idx="1"/>
          </p:nvPr>
        </p:nvSpPr>
        <p:spPr bwMode="auto">
          <a:noFill/>
        </p:spPr>
        <p:txBody>
          <a:bodyPr wrap="square" numCol="1" anchor="t" anchorCtr="0" compatLnSpc="1">
            <a:prstTxWarp prst="textNoShape">
              <a:avLst/>
            </a:prstTxWarp>
          </a:bodyPr>
          <a:lstStyle/>
          <a:p>
            <a:r>
              <a:rPr lang="ja-JP" altLang="en-US" smtClean="0"/>
              <a:t>改善取組みを実効性あるものにするためには、施設や事業所の内外でそれを担保、あるいは支援する方策が必要となりますが、</a:t>
            </a:r>
          </a:p>
          <a:p>
            <a:r>
              <a:rPr lang="ja-JP" altLang="en-US" smtClean="0"/>
              <a:t>その方策や工夫には様々な方法があると考えられます。</a:t>
            </a:r>
          </a:p>
          <a:p>
            <a:endParaRPr lang="ja-JP" altLang="en-US" smtClean="0"/>
          </a:p>
          <a:p>
            <a:r>
              <a:rPr lang="ja-JP" altLang="en-US" smtClean="0"/>
              <a:t>ＰＰＴに示す方法はあくまで例示ですが、それぞれの地域の実情や事案内容に合わせたモニタリング方法を検討し、施設・事業所の取組みを促すあるいは側面的に支援することが必要です。</a:t>
            </a:r>
          </a:p>
        </p:txBody>
      </p:sp>
      <p:sp>
        <p:nvSpPr>
          <p:cNvPr id="4" name="日付プレースホルダ 3"/>
          <p:cNvSpPr>
            <a:spLocks noGrp="1"/>
          </p:cNvSpPr>
          <p:nvPr>
            <p:ph type="dt" idx="10"/>
          </p:nvPr>
        </p:nvSpPr>
        <p:spPr/>
        <p:txBody>
          <a:bodyPr/>
          <a:lstStyle/>
          <a:p>
            <a:pPr>
              <a:defRPr/>
            </a:pPr>
            <a:endParaRPr lang="ja-JP"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noRot="1" noChangeAspect="1" noTextEdit="1"/>
          </p:cNvSpPr>
          <p:nvPr>
            <p:ph type="sldImg"/>
          </p:nvPr>
        </p:nvSpPr>
        <p:spPr bwMode="auto">
          <a:noFill/>
          <a:ln>
            <a:solidFill>
              <a:srgbClr val="000000"/>
            </a:solidFill>
            <a:miter lim="800000"/>
            <a:headEnd/>
            <a:tailEnd/>
          </a:ln>
        </p:spPr>
      </p:sp>
      <p:sp>
        <p:nvSpPr>
          <p:cNvPr id="32770" name="Rectangle 3"/>
          <p:cNvSpPr>
            <a:spLocks noGrp="1"/>
          </p:cNvSpPr>
          <p:nvPr>
            <p:ph type="body" idx="1"/>
          </p:nvPr>
        </p:nvSpPr>
        <p:spPr bwMode="auto">
          <a:noFill/>
        </p:spPr>
        <p:txBody>
          <a:bodyPr wrap="square" numCol="1" anchor="t" anchorCtr="0" compatLnSpc="1">
            <a:prstTxWarp prst="textNoShape">
              <a:avLst/>
            </a:prstTxWarp>
          </a:bodyPr>
          <a:lstStyle/>
          <a:p>
            <a:endParaRPr lang="ja-JP" altLang="en-US" smtClean="0"/>
          </a:p>
        </p:txBody>
      </p:sp>
      <p:sp>
        <p:nvSpPr>
          <p:cNvPr id="4" name="日付プレースホルダ 3"/>
          <p:cNvSpPr>
            <a:spLocks noGrp="1"/>
          </p:cNvSpPr>
          <p:nvPr>
            <p:ph type="dt" idx="10"/>
          </p:nvPr>
        </p:nvSpPr>
        <p:spPr/>
        <p:txBody>
          <a:bodyPr/>
          <a:lstStyle/>
          <a:p>
            <a:pPr>
              <a:defRPr/>
            </a:pPr>
            <a:endParaRPr lang="ja-JP"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D1507E5C-8DE5-4F70-B603-FDCBBCA6A744}" type="slidenum">
              <a:rPr lang="ja-JP" altLang="en-US" smtClean="0"/>
              <a:pPr>
                <a:defRPr/>
              </a:pPr>
              <a:t>10</a:t>
            </a:fld>
            <a:endParaRPr lang="ja-JP" altLang="en-US"/>
          </a:p>
        </p:txBody>
      </p:sp>
      <p:sp>
        <p:nvSpPr>
          <p:cNvPr id="5" name="日付プレースホルダ 4"/>
          <p:cNvSpPr>
            <a:spLocks noGrp="1"/>
          </p:cNvSpPr>
          <p:nvPr>
            <p:ph type="dt" idx="11"/>
          </p:nvPr>
        </p:nvSpPr>
        <p:spPr/>
        <p:txBody>
          <a:bodyPr/>
          <a:lstStyle/>
          <a:p>
            <a:pPr>
              <a:defRPr/>
            </a:pPr>
            <a:endParaRPr lang="ja-JP"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noRot="1" noChangeAspect="1" noTextEdit="1"/>
          </p:cNvSpPr>
          <p:nvPr>
            <p:ph type="sldImg"/>
          </p:nvPr>
        </p:nvSpPr>
        <p:spPr bwMode="auto">
          <a:noFill/>
          <a:ln>
            <a:solidFill>
              <a:srgbClr val="000000"/>
            </a:solidFill>
            <a:miter lim="800000"/>
            <a:headEnd/>
            <a:tailEnd/>
          </a:ln>
        </p:spPr>
      </p:sp>
      <p:sp>
        <p:nvSpPr>
          <p:cNvPr id="36866" name="Rectangle 3"/>
          <p:cNvSpPr>
            <a:spLocks noGrp="1"/>
          </p:cNvSpPr>
          <p:nvPr>
            <p:ph type="body" idx="1"/>
          </p:nvPr>
        </p:nvSpPr>
        <p:spPr bwMode="auto">
          <a:noFill/>
        </p:spPr>
        <p:txBody>
          <a:bodyPr wrap="square" numCol="1" anchor="t" anchorCtr="0" compatLnSpc="1">
            <a:prstTxWarp prst="textNoShape">
              <a:avLst/>
            </a:prstTxWarp>
          </a:bodyPr>
          <a:lstStyle/>
          <a:p>
            <a:r>
              <a:rPr lang="ja-JP" altLang="en-US" smtClean="0"/>
              <a:t>ＰＰＴを読み上げる。</a:t>
            </a:r>
          </a:p>
          <a:p>
            <a:endParaRPr lang="ja-JP" altLang="en-US" smtClean="0"/>
          </a:p>
          <a:p>
            <a:r>
              <a:rPr lang="ja-JP" altLang="en-US" smtClean="0"/>
              <a:t>モニタリングの方法については、先に検討された「改善取組みを担保する方法」を活用することが有効です。</a:t>
            </a:r>
          </a:p>
          <a:p>
            <a:endParaRPr lang="ja-JP" altLang="en-US" smtClean="0"/>
          </a:p>
        </p:txBody>
      </p:sp>
      <p:sp>
        <p:nvSpPr>
          <p:cNvPr id="4" name="日付プレースホルダ 3"/>
          <p:cNvSpPr>
            <a:spLocks noGrp="1"/>
          </p:cNvSpPr>
          <p:nvPr>
            <p:ph type="dt" idx="10"/>
          </p:nvPr>
        </p:nvSpPr>
        <p:spPr/>
        <p:txBody>
          <a:bodyPr/>
          <a:lstStyle/>
          <a:p>
            <a:pPr>
              <a:defRPr/>
            </a:pPr>
            <a:endParaRPr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 サブタイトルの書式設定</a:t>
            </a:r>
            <a:endParaRPr lang="ja-JP" altLang="en-US"/>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F560946C-DEDB-4F92-97D7-EA0DD8E98E41}" type="slidenum">
              <a:rPr lang="ja-JP" altLang="en-US"/>
              <a:pPr>
                <a:defRPr/>
              </a:pPr>
              <a:t>&lt;#&gt;</a:t>
            </a:fld>
            <a:endParaRPr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5255EF33-43F5-4C1A-B3C5-17668358E693}" type="slidenum">
              <a:rPr lang="ja-JP" altLang="en-US"/>
              <a:pPr>
                <a:defRPr/>
              </a:pPr>
              <a:t>&lt;#&gt;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FCC685DD-69A4-47F9-AAD5-D10E3EB68A38}" type="slidenum">
              <a:rPr lang="ja-JP" altLang="en-US"/>
              <a:pPr>
                <a:defRPr/>
              </a:pPr>
              <a:t>&lt;#&gt;</a:t>
            </a:fld>
            <a:endParaRPr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55E5CC6F-41D3-4D7B-8A3B-00464E4C0C23}" type="slidenum">
              <a:rPr lang="ja-JP" altLang="en-US"/>
              <a:pPr>
                <a:defRPr/>
              </a:pPr>
              <a:t>&lt;#&gt;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C410E56A-7D93-40F9-845C-E809B5E87A92}" type="slidenum">
              <a:rPr lang="ja-JP" altLang="en-US"/>
              <a:pPr>
                <a:defRPr/>
              </a:pPr>
              <a:t>&lt;#&gt;</a:t>
            </a:fld>
            <a:endParaRPr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3"/>
          <p:cNvSpPr>
            <a:spLocks noGrp="1"/>
          </p:cNvSpPr>
          <p:nvPr>
            <p:ph type="dt" sz="half" idx="10"/>
          </p:nvPr>
        </p:nvSpPr>
        <p:spPr/>
        <p:txBody>
          <a:bodyPr/>
          <a:lstStyle>
            <a:lvl1pPr>
              <a:defRPr/>
            </a:lvl1pPr>
          </a:lstStyle>
          <a:p>
            <a:pPr>
              <a:defRPr/>
            </a:pPr>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8AD63797-9D3C-4468-AC20-C582CD375B5D}" type="slidenum">
              <a:rPr lang="ja-JP" altLang="en-US"/>
              <a:pPr>
                <a:defRPr/>
              </a:pPr>
              <a:t>&lt;#&gt;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3"/>
          <p:cNvSpPr>
            <a:spLocks noGrp="1"/>
          </p:cNvSpPr>
          <p:nvPr>
            <p:ph type="dt" sz="half" idx="10"/>
          </p:nvPr>
        </p:nvSpPr>
        <p:spPr/>
        <p:txBody>
          <a:bodyPr/>
          <a:lstStyle>
            <a:lvl1pPr>
              <a:defRPr/>
            </a:lvl1pPr>
          </a:lstStyle>
          <a:p>
            <a:pPr>
              <a:defRPr/>
            </a:pPr>
            <a:endParaRPr lang="ja-JP" altLang="en-US"/>
          </a:p>
        </p:txBody>
      </p:sp>
      <p:sp>
        <p:nvSpPr>
          <p:cNvPr id="8"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 5"/>
          <p:cNvSpPr>
            <a:spLocks noGrp="1"/>
          </p:cNvSpPr>
          <p:nvPr>
            <p:ph type="sldNum" sz="quarter" idx="12"/>
          </p:nvPr>
        </p:nvSpPr>
        <p:spPr/>
        <p:txBody>
          <a:bodyPr/>
          <a:lstStyle>
            <a:lvl1pPr>
              <a:defRPr/>
            </a:lvl1pPr>
          </a:lstStyle>
          <a:p>
            <a:pPr>
              <a:defRPr/>
            </a:pPr>
            <a:fld id="{118B70BA-C120-4D5C-9F8A-57186DADDD43}" type="slidenum">
              <a:rPr lang="ja-JP" altLang="en-US"/>
              <a:pPr>
                <a:defRPr/>
              </a:pPr>
              <a:t>&lt;#&gt;</a:t>
            </a:fld>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3"/>
          <p:cNvSpPr>
            <a:spLocks noGrp="1"/>
          </p:cNvSpPr>
          <p:nvPr>
            <p:ph type="dt" sz="half" idx="10"/>
          </p:nvPr>
        </p:nvSpPr>
        <p:spPr/>
        <p:txBody>
          <a:bodyPr/>
          <a:lstStyle>
            <a:lvl1pPr>
              <a:defRPr/>
            </a:lvl1pPr>
          </a:lstStyle>
          <a:p>
            <a:pPr>
              <a:defRPr/>
            </a:pPr>
            <a:endParaRPr lang="ja-JP" altLang="en-US"/>
          </a:p>
        </p:txBody>
      </p:sp>
      <p:sp>
        <p:nvSpPr>
          <p:cNvPr id="4"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5"/>
          <p:cNvSpPr>
            <a:spLocks noGrp="1"/>
          </p:cNvSpPr>
          <p:nvPr>
            <p:ph type="sldNum" sz="quarter" idx="12"/>
          </p:nvPr>
        </p:nvSpPr>
        <p:spPr/>
        <p:txBody>
          <a:bodyPr/>
          <a:lstStyle>
            <a:lvl1pPr>
              <a:defRPr/>
            </a:lvl1pPr>
          </a:lstStyle>
          <a:p>
            <a:pPr>
              <a:defRPr/>
            </a:pPr>
            <a:fld id="{11490642-6935-4A73-A072-D283A5C06608}" type="slidenum">
              <a:rPr lang="ja-JP" altLang="en-US"/>
              <a:pPr>
                <a:defRPr/>
              </a:pPr>
              <a:t>&lt;#&gt;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endParaRPr lang="ja-JP" altLang="en-US"/>
          </a:p>
        </p:txBody>
      </p:sp>
      <p:sp>
        <p:nvSpPr>
          <p:cNvPr id="3"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 5"/>
          <p:cNvSpPr>
            <a:spLocks noGrp="1"/>
          </p:cNvSpPr>
          <p:nvPr>
            <p:ph type="sldNum" sz="quarter" idx="12"/>
          </p:nvPr>
        </p:nvSpPr>
        <p:spPr/>
        <p:txBody>
          <a:bodyPr/>
          <a:lstStyle>
            <a:lvl1pPr>
              <a:defRPr/>
            </a:lvl1pPr>
          </a:lstStyle>
          <a:p>
            <a:pPr>
              <a:defRPr/>
            </a:pPr>
            <a:fld id="{F18B4935-9AA5-4DDF-A732-DF5D03478534}" type="slidenum">
              <a:rPr lang="ja-JP" altLang="en-US"/>
              <a:pPr>
                <a:defRPr/>
              </a:pPr>
              <a:t>&lt;#&gt;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F2DF8742-68A5-4D84-BED4-85C666BD106E}" type="slidenum">
              <a:rPr lang="ja-JP" altLang="en-US"/>
              <a:pPr>
                <a:defRPr/>
              </a:pPr>
              <a:t>&lt;#&gt;</a:t>
            </a:fld>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9BE013C2-1730-4781-B8B5-25A767F5B42C}" type="slidenum">
              <a:rPr lang="ja-JP" altLang="en-US"/>
              <a:pPr>
                <a:defRPr/>
              </a:pPr>
              <a:t>&lt;#&gt;</a:t>
            </a:fld>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タイトル プレースホルダ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テキスト プレースホルダ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endParaRPr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4FBDDCD4-57AC-4FAB-BD29-468C6B33B282}" type="slidenum">
              <a:rPr lang="ja-JP" altLang="en-US"/>
              <a:pPr>
                <a:defRPr/>
              </a:pPr>
              <a:t>&lt;#&gt;</a:t>
            </a:fld>
            <a:endParaRPr lang="ja-JP" alt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hf hdr="0" ftr="0"/>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57200" algn="ctr" rtl="0" fontAlgn="base">
        <a:spcBef>
          <a:spcPct val="0"/>
        </a:spcBef>
        <a:spcAft>
          <a:spcPct val="0"/>
        </a:spcAft>
        <a:defRPr kumimoji="1" sz="4400">
          <a:solidFill>
            <a:schemeClr val="tx1"/>
          </a:solidFill>
          <a:latin typeface="Calibri" pitchFamily="34" charset="0"/>
          <a:ea typeface="ＭＳ Ｐゴシック" charset="-128"/>
        </a:defRPr>
      </a:lvl6pPr>
      <a:lvl7pPr marL="914400" algn="ctr" rtl="0" fontAlgn="base">
        <a:spcBef>
          <a:spcPct val="0"/>
        </a:spcBef>
        <a:spcAft>
          <a:spcPct val="0"/>
        </a:spcAft>
        <a:defRPr kumimoji="1" sz="4400">
          <a:solidFill>
            <a:schemeClr val="tx1"/>
          </a:solidFill>
          <a:latin typeface="Calibri" pitchFamily="34" charset="0"/>
          <a:ea typeface="ＭＳ Ｐゴシック"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charset="-128"/>
        </a:defRPr>
      </a:lvl9pPr>
    </p:titleStyle>
    <p:bodyStyle>
      <a:lvl1pPr marL="342900" indent="-342900" algn="l" rtl="0" eaLnBrk="0" fontAlgn="base" hangingPunct="0">
        <a:spcBef>
          <a:spcPct val="20000"/>
        </a:spcBef>
        <a:spcAft>
          <a:spcPct val="0"/>
        </a:spcAft>
        <a:buFont typeface="Arial"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6"/>
          <p:cNvSpPr>
            <a:spLocks noGrp="1" noChangeArrowheads="1"/>
          </p:cNvSpPr>
          <p:nvPr>
            <p:ph type="sldNum" sz="quarter" idx="12"/>
          </p:nvPr>
        </p:nvSpPr>
        <p:spPr/>
        <p:txBody>
          <a:bodyPr/>
          <a:lstStyle/>
          <a:p>
            <a:pPr>
              <a:defRPr/>
            </a:pPr>
            <a:fld id="{E45CDF60-2C5F-4EDA-B4D9-785FE13F5204}" type="slidenum">
              <a:rPr lang="en-US" altLang="ja-JP">
                <a:latin typeface="Arial" charset="0"/>
              </a:rPr>
              <a:pPr>
                <a:defRPr/>
              </a:pPr>
              <a:t>1</a:t>
            </a:fld>
            <a:endParaRPr lang="en-US" altLang="ja-JP">
              <a:latin typeface="Arial" charset="0"/>
            </a:endParaRPr>
          </a:p>
        </p:txBody>
      </p:sp>
      <p:sp>
        <p:nvSpPr>
          <p:cNvPr id="15362" name="スライド番号プレースホルダ 5"/>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fld id="{BB67BA5F-4FB9-4961-868E-3C68BCBCCFD0}" type="slidenum">
              <a:rPr lang="en-US" altLang="ja-JP" sz="1400">
                <a:latin typeface="Calibri" pitchFamily="34" charset="0"/>
              </a:rPr>
              <a:pPr algn="r"/>
              <a:t>1</a:t>
            </a:fld>
            <a:endParaRPr lang="en-US" altLang="ja-JP" sz="1400">
              <a:latin typeface="Calibri" pitchFamily="34" charset="0"/>
            </a:endParaRPr>
          </a:p>
        </p:txBody>
      </p:sp>
      <p:sp>
        <p:nvSpPr>
          <p:cNvPr id="15363" name="Rectangle 2"/>
          <p:cNvSpPr>
            <a:spLocks noChangeArrowheads="1"/>
          </p:cNvSpPr>
          <p:nvPr/>
        </p:nvSpPr>
        <p:spPr bwMode="auto">
          <a:xfrm>
            <a:off x="0" y="2133600"/>
            <a:ext cx="9144000" cy="3671888"/>
          </a:xfrm>
          <a:prstGeom prst="rect">
            <a:avLst/>
          </a:prstGeom>
          <a:noFill/>
          <a:ln w="9525">
            <a:noFill/>
            <a:miter lim="800000"/>
            <a:headEnd/>
            <a:tailEnd/>
          </a:ln>
        </p:spPr>
        <p:txBody>
          <a:bodyPr anchor="ctr"/>
          <a:lstStyle/>
          <a:p>
            <a:pPr algn="ctr"/>
            <a:endParaRPr lang="en-US" altLang="ja-JP" sz="5400" dirty="0" smtClean="0">
              <a:solidFill>
                <a:srgbClr val="3333FF"/>
              </a:solidFill>
              <a:latin typeface="Calibri" pitchFamily="34" charset="0"/>
            </a:endParaRPr>
          </a:p>
          <a:p>
            <a:pPr algn="ctr"/>
            <a:r>
              <a:rPr lang="ja-JP" altLang="en-US" sz="5400" dirty="0" smtClean="0">
                <a:latin typeface="Calibri" pitchFamily="34" charset="0"/>
              </a:rPr>
              <a:t>講義５</a:t>
            </a:r>
            <a:endParaRPr lang="en-US" altLang="ja-JP" sz="5400" dirty="0" smtClean="0">
              <a:latin typeface="Calibri" pitchFamily="34" charset="0"/>
            </a:endParaRPr>
          </a:p>
          <a:p>
            <a:pPr algn="ctr"/>
            <a:endParaRPr lang="en-US" altLang="ja-JP" sz="2400" dirty="0">
              <a:solidFill>
                <a:srgbClr val="3333FF"/>
              </a:solidFill>
              <a:latin typeface="Calibri" pitchFamily="34" charset="0"/>
            </a:endParaRPr>
          </a:p>
          <a:p>
            <a:pPr algn="ctr"/>
            <a:endParaRPr lang="en-US" altLang="ja-JP" sz="1600" dirty="0" smtClean="0">
              <a:solidFill>
                <a:srgbClr val="3333FF"/>
              </a:solidFill>
              <a:latin typeface="Calibri" pitchFamily="34" charset="0"/>
            </a:endParaRPr>
          </a:p>
          <a:p>
            <a:pPr algn="ctr"/>
            <a:r>
              <a:rPr lang="ja-JP" altLang="en-US" sz="5400" dirty="0" smtClean="0">
                <a:latin typeface="Calibri" pitchFamily="34" charset="0"/>
              </a:rPr>
              <a:t>対応</a:t>
            </a:r>
            <a:r>
              <a:rPr lang="ja-JP" altLang="en-US" sz="5400" dirty="0">
                <a:latin typeface="Calibri" pitchFamily="34" charset="0"/>
              </a:rPr>
              <a:t>方針の立案</a:t>
            </a:r>
          </a:p>
          <a:p>
            <a:pPr algn="ctr"/>
            <a:r>
              <a:rPr lang="ja-JP" altLang="en-US" sz="5400" dirty="0" smtClean="0">
                <a:latin typeface="Calibri" pitchFamily="34" charset="0"/>
              </a:rPr>
              <a:t>改善</a:t>
            </a:r>
            <a:r>
              <a:rPr lang="ja-JP" altLang="en-US" sz="5400" dirty="0">
                <a:latin typeface="Calibri" pitchFamily="34" charset="0"/>
              </a:rPr>
              <a:t>計画</a:t>
            </a:r>
            <a:endParaRPr lang="en-US" altLang="ja-JP" sz="5400" dirty="0">
              <a:latin typeface="Calibri" pitchFamily="34" charset="0"/>
            </a:endParaRPr>
          </a:p>
          <a:p>
            <a:pPr algn="ctr"/>
            <a:r>
              <a:rPr lang="ja-JP" altLang="en-US" sz="5400" dirty="0" smtClean="0">
                <a:latin typeface="Calibri" pitchFamily="34" charset="0"/>
              </a:rPr>
              <a:t>モニタリング</a:t>
            </a:r>
            <a:endParaRPr lang="en-US" altLang="ja-JP" sz="5400" dirty="0">
              <a:latin typeface="Calibri" pitchFamily="34" charset="0"/>
            </a:endParaRPr>
          </a:p>
          <a:p>
            <a:pPr algn="ctr"/>
            <a:r>
              <a:rPr lang="ja-JP" altLang="en-US" sz="5400" dirty="0" smtClean="0">
                <a:latin typeface="Calibri" pitchFamily="34" charset="0"/>
              </a:rPr>
              <a:t>評価</a:t>
            </a:r>
            <a:r>
              <a:rPr lang="ja-JP" altLang="en-US" sz="5400" dirty="0">
                <a:latin typeface="Calibri" pitchFamily="34" charset="0"/>
              </a:rPr>
              <a:t>・終結</a:t>
            </a:r>
            <a:r>
              <a:rPr lang="en-US" sz="5400" dirty="0">
                <a:solidFill>
                  <a:srgbClr val="3333FF"/>
                </a:solidFill>
                <a:latin typeface="Calibri" pitchFamily="34" charset="0"/>
              </a:rPr>
              <a:t/>
            </a:r>
            <a:br>
              <a:rPr lang="en-US" sz="5400" dirty="0">
                <a:solidFill>
                  <a:srgbClr val="3333FF"/>
                </a:solidFill>
                <a:latin typeface="Calibri" pitchFamily="34" charset="0"/>
              </a:rPr>
            </a:br>
            <a:r>
              <a:rPr lang="en-US" sz="5400" dirty="0">
                <a:solidFill>
                  <a:srgbClr val="3333FF"/>
                </a:solidFill>
                <a:latin typeface="Calibri" pitchFamily="34" charset="0"/>
              </a:rPr>
              <a:t/>
            </a:r>
            <a:br>
              <a:rPr lang="en-US" sz="5400" dirty="0">
                <a:solidFill>
                  <a:srgbClr val="3333FF"/>
                </a:solidFill>
                <a:latin typeface="Calibri" pitchFamily="34" charset="0"/>
              </a:rPr>
            </a:br>
            <a:endParaRPr lang="ja-JP" altLang="en-US" sz="5400" dirty="0">
              <a:solidFill>
                <a:srgbClr val="3333FF"/>
              </a:solidFill>
              <a:latin typeface="Calibri" pitchFamily="34" charset="0"/>
            </a:endParaRPr>
          </a:p>
        </p:txBody>
      </p:sp>
      <p:sp>
        <p:nvSpPr>
          <p:cNvPr id="5" name="日付プレースホルダ 4"/>
          <p:cNvSpPr>
            <a:spLocks noGrp="1"/>
          </p:cNvSpPr>
          <p:nvPr>
            <p:ph type="dt" sz="half" idx="10"/>
          </p:nvPr>
        </p:nvSpPr>
        <p:spPr/>
        <p:txBody>
          <a:bodyPr/>
          <a:lstStyle/>
          <a:p>
            <a:pPr>
              <a:defRPr/>
            </a:pPr>
            <a:endParaRPr lang="ja-JP"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コンテンツ プレースホルダ 2"/>
          <p:cNvSpPr>
            <a:spLocks noGrp="1"/>
          </p:cNvSpPr>
          <p:nvPr>
            <p:ph idx="1"/>
          </p:nvPr>
        </p:nvSpPr>
        <p:spPr/>
        <p:txBody>
          <a:bodyPr/>
          <a:lstStyle/>
          <a:p>
            <a:pPr eaLnBrk="1" hangingPunct="1">
              <a:buFont typeface="Arial" charset="0"/>
              <a:buNone/>
            </a:pPr>
            <a:r>
              <a:rPr lang="ja-JP" altLang="en-US" sz="4800" dirty="0" smtClean="0"/>
              <a:t>モニタリング・評価会議、終結</a:t>
            </a:r>
            <a:endParaRPr lang="en-US" altLang="ja-JP" sz="4800" dirty="0" smtClean="0"/>
          </a:p>
          <a:p>
            <a:pPr eaLnBrk="1" hangingPunct="1">
              <a:buFont typeface="Arial" charset="0"/>
              <a:buNone/>
            </a:pPr>
            <a:endParaRPr lang="en-US" altLang="ja-JP" sz="4800" dirty="0" smtClean="0"/>
          </a:p>
          <a:p>
            <a:pPr eaLnBrk="1" hangingPunct="1">
              <a:buFont typeface="Arial" charset="0"/>
              <a:buNone/>
            </a:pPr>
            <a:endParaRPr lang="en-US" altLang="ja-JP" sz="4800" dirty="0" smtClean="0"/>
          </a:p>
          <a:p>
            <a:pPr algn="ctr" eaLnBrk="1" hangingPunct="1">
              <a:buFont typeface="Arial" charset="0"/>
              <a:buNone/>
            </a:pPr>
            <a:r>
              <a:rPr lang="ja-JP" altLang="en-US" sz="2800" dirty="0" smtClean="0"/>
              <a:t>手引き第５章第６節　Ｐ１０１～Ｐ１０４</a:t>
            </a:r>
          </a:p>
        </p:txBody>
      </p:sp>
      <p:sp>
        <p:nvSpPr>
          <p:cNvPr id="3" name="スライド番号プレースホルダ 2"/>
          <p:cNvSpPr>
            <a:spLocks noGrp="1"/>
          </p:cNvSpPr>
          <p:nvPr>
            <p:ph type="sldNum" sz="quarter" idx="12"/>
          </p:nvPr>
        </p:nvSpPr>
        <p:spPr/>
        <p:txBody>
          <a:bodyPr/>
          <a:lstStyle/>
          <a:p>
            <a:pPr>
              <a:defRPr/>
            </a:pPr>
            <a:fld id="{55E5CC6F-41D3-4D7B-8A3B-00464E4C0C23}" type="slidenum">
              <a:rPr lang="ja-JP" altLang="en-US" smtClean="0"/>
              <a:pPr>
                <a:defRPr/>
              </a:pPr>
              <a:t>10</a:t>
            </a:fld>
            <a:endParaRPr lang="ja-JP" altLang="en-US"/>
          </a:p>
        </p:txBody>
      </p:sp>
      <p:sp>
        <p:nvSpPr>
          <p:cNvPr id="4" name="日付プレースホルダ 3"/>
          <p:cNvSpPr>
            <a:spLocks noGrp="1"/>
          </p:cNvSpPr>
          <p:nvPr>
            <p:ph type="dt" sz="half" idx="10"/>
          </p:nvPr>
        </p:nvSpPr>
        <p:spPr/>
        <p:txBody>
          <a:bodyPr/>
          <a:lstStyle/>
          <a:p>
            <a:pPr>
              <a:defRPr/>
            </a:pPr>
            <a:endParaRPr lang="ja-JP"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タイトル 1"/>
          <p:cNvSpPr>
            <a:spLocks noGrp="1"/>
          </p:cNvSpPr>
          <p:nvPr>
            <p:ph type="title"/>
          </p:nvPr>
        </p:nvSpPr>
        <p:spPr/>
        <p:txBody>
          <a:bodyPr/>
          <a:lstStyle/>
          <a:p>
            <a:pPr eaLnBrk="1" hangingPunct="1"/>
            <a:endParaRPr lang="ja-JP" altLang="en-US" sz="3200" smtClean="0"/>
          </a:p>
        </p:txBody>
      </p:sp>
      <p:sp>
        <p:nvSpPr>
          <p:cNvPr id="3" name="コンテンツ プレースホルダ 2"/>
          <p:cNvSpPr>
            <a:spLocks noGrp="1"/>
          </p:cNvSpPr>
          <p:nvPr>
            <p:ph idx="1"/>
          </p:nvPr>
        </p:nvSpPr>
        <p:spPr>
          <a:xfrm>
            <a:off x="457200" y="1125538"/>
            <a:ext cx="8435975" cy="5000625"/>
          </a:xfrm>
        </p:spPr>
        <p:txBody>
          <a:bodyPr rtlCol="0">
            <a:normAutofit fontScale="25000" lnSpcReduction="20000"/>
          </a:bodyPr>
          <a:lstStyle/>
          <a:p>
            <a:pPr eaLnBrk="1" fontAlgn="auto" hangingPunct="1">
              <a:spcAft>
                <a:spcPts val="0"/>
              </a:spcAft>
              <a:buFont typeface="Arial" pitchFamily="34" charset="0"/>
              <a:buNone/>
              <a:defRPr/>
            </a:pPr>
            <a:r>
              <a:rPr lang="ja-JP" altLang="ja-JP" sz="9600" dirty="0" smtClean="0">
                <a:latin typeface="+mj-ea"/>
                <a:ea typeface="+mj-ea"/>
              </a:rPr>
              <a:t>【ポイント】</a:t>
            </a:r>
          </a:p>
          <a:p>
            <a:pPr eaLnBrk="1" fontAlgn="auto" hangingPunct="1">
              <a:spcAft>
                <a:spcPts val="0"/>
              </a:spcAft>
              <a:buFont typeface="Arial" pitchFamily="34" charset="0"/>
              <a:buChar char="•"/>
              <a:defRPr/>
            </a:pPr>
            <a:r>
              <a:rPr lang="ja-JP" altLang="ja-JP" sz="9600" dirty="0" smtClean="0">
                <a:latin typeface="+mj-ea"/>
                <a:ea typeface="+mj-ea"/>
              </a:rPr>
              <a:t>改善計画書受理後、一定期間をおいて目標設定時期が経過した段階で、市町村は養介護施設・事業所が実施している高齢者虐待の再発防止に向けた改善取組の評価を行</a:t>
            </a:r>
            <a:r>
              <a:rPr lang="ja-JP" altLang="en-US" sz="9600" dirty="0" smtClean="0">
                <a:latin typeface="+mj-ea"/>
                <a:ea typeface="+mj-ea"/>
              </a:rPr>
              <a:t>う</a:t>
            </a:r>
            <a:r>
              <a:rPr lang="ja-JP" altLang="ja-JP" sz="9600" dirty="0" smtClean="0">
                <a:latin typeface="+mj-ea"/>
                <a:ea typeface="+mj-ea"/>
              </a:rPr>
              <a:t>。</a:t>
            </a:r>
          </a:p>
          <a:p>
            <a:pPr eaLnBrk="1" fontAlgn="auto" hangingPunct="1">
              <a:spcAft>
                <a:spcPts val="0"/>
              </a:spcAft>
              <a:buFont typeface="Arial" pitchFamily="34" charset="0"/>
              <a:buChar char="•"/>
              <a:defRPr/>
            </a:pPr>
            <a:r>
              <a:rPr lang="ja-JP" altLang="ja-JP" sz="9600" dirty="0" smtClean="0">
                <a:latin typeface="+mj-ea"/>
                <a:ea typeface="+mj-ea"/>
              </a:rPr>
              <a:t>改善取組が滞っていたり、改善意識がみられなかったりする場合は、都道府県と連携して改善勧告や改善命令などの権限を行使し、養介護施設・事業所の改善取組を促すことが必要。</a:t>
            </a:r>
          </a:p>
          <a:p>
            <a:pPr eaLnBrk="1" fontAlgn="auto" hangingPunct="1">
              <a:spcAft>
                <a:spcPts val="0"/>
              </a:spcAft>
              <a:buFont typeface="Arial" pitchFamily="34" charset="0"/>
              <a:buChar char="•"/>
              <a:defRPr/>
            </a:pPr>
            <a:r>
              <a:rPr lang="ja-JP" altLang="ja-JP" sz="9600" dirty="0" smtClean="0">
                <a:latin typeface="+mj-ea"/>
                <a:ea typeface="+mj-ea"/>
              </a:rPr>
              <a:t>高齢者虐待対応では、常に終結を意識した対応を行うことが必要。下記の</a:t>
            </a:r>
            <a:r>
              <a:rPr lang="en-US" altLang="ja-JP" sz="9600" dirty="0" smtClean="0">
                <a:latin typeface="+mj-ea"/>
                <a:ea typeface="+mj-ea"/>
              </a:rPr>
              <a:t>2</a:t>
            </a:r>
            <a:r>
              <a:rPr lang="ja-JP" altLang="ja-JP" sz="9600" dirty="0" err="1" smtClean="0">
                <a:latin typeface="+mj-ea"/>
                <a:ea typeface="+mj-ea"/>
              </a:rPr>
              <a:t>つの</a:t>
            </a:r>
            <a:r>
              <a:rPr lang="ja-JP" altLang="ja-JP" sz="9600" dirty="0" smtClean="0">
                <a:latin typeface="+mj-ea"/>
                <a:ea typeface="+mj-ea"/>
              </a:rPr>
              <a:t>要件が確認された時点で、虐待対応を終結</a:t>
            </a:r>
            <a:r>
              <a:rPr lang="ja-JP" altLang="en-US" sz="9600" dirty="0" smtClean="0">
                <a:latin typeface="+mj-ea"/>
                <a:ea typeface="+mj-ea"/>
              </a:rPr>
              <a:t>させる</a:t>
            </a:r>
            <a:r>
              <a:rPr lang="ja-JP" altLang="ja-JP" sz="9600" dirty="0" smtClean="0">
                <a:latin typeface="+mj-ea"/>
                <a:ea typeface="+mj-ea"/>
              </a:rPr>
              <a:t>。</a:t>
            </a:r>
          </a:p>
          <a:p>
            <a:pPr eaLnBrk="1" fontAlgn="auto" hangingPunct="1">
              <a:spcAft>
                <a:spcPts val="0"/>
              </a:spcAft>
              <a:buFont typeface="Arial" pitchFamily="34" charset="0"/>
              <a:buNone/>
              <a:defRPr/>
            </a:pPr>
            <a:r>
              <a:rPr lang="ja-JP" altLang="en-US" sz="9600" dirty="0" smtClean="0">
                <a:latin typeface="+mj-ea"/>
                <a:ea typeface="+mj-ea"/>
              </a:rPr>
              <a:t>　　</a:t>
            </a:r>
            <a:r>
              <a:rPr lang="ja-JP" altLang="ja-JP" sz="9600" dirty="0" smtClean="0">
                <a:latin typeface="+mj-ea"/>
                <a:ea typeface="+mj-ea"/>
              </a:rPr>
              <a:t>①虐待が解消し、高齢者が安心してサービスを利用出来るよ</a:t>
            </a:r>
            <a:endParaRPr lang="en-US" altLang="ja-JP" sz="9600" dirty="0" smtClean="0">
              <a:latin typeface="+mj-ea"/>
              <a:ea typeface="+mj-ea"/>
            </a:endParaRPr>
          </a:p>
          <a:p>
            <a:pPr eaLnBrk="1" fontAlgn="auto" hangingPunct="1">
              <a:spcAft>
                <a:spcPts val="0"/>
              </a:spcAft>
              <a:buFont typeface="Arial" pitchFamily="34" charset="0"/>
              <a:buNone/>
              <a:defRPr/>
            </a:pPr>
            <a:r>
              <a:rPr lang="ja-JP" altLang="en-US" sz="9600" dirty="0" smtClean="0">
                <a:latin typeface="+mj-ea"/>
                <a:ea typeface="+mj-ea"/>
              </a:rPr>
              <a:t>　　　　</a:t>
            </a:r>
            <a:r>
              <a:rPr lang="ja-JP" altLang="ja-JP" sz="9600" dirty="0" err="1" smtClean="0">
                <a:latin typeface="+mj-ea"/>
                <a:ea typeface="+mj-ea"/>
              </a:rPr>
              <a:t>うに</a:t>
            </a:r>
            <a:r>
              <a:rPr lang="ja-JP" altLang="ja-JP" sz="9600" dirty="0" smtClean="0">
                <a:latin typeface="+mj-ea"/>
                <a:ea typeface="+mj-ea"/>
              </a:rPr>
              <a:t>なったと確認できること</a:t>
            </a:r>
          </a:p>
          <a:p>
            <a:pPr eaLnBrk="1" fontAlgn="auto" hangingPunct="1">
              <a:spcAft>
                <a:spcPts val="0"/>
              </a:spcAft>
              <a:buFont typeface="Arial" pitchFamily="34" charset="0"/>
              <a:buNone/>
              <a:defRPr/>
            </a:pPr>
            <a:r>
              <a:rPr lang="ja-JP" altLang="en-US" sz="9600" dirty="0" smtClean="0">
                <a:latin typeface="+mj-ea"/>
                <a:ea typeface="+mj-ea"/>
              </a:rPr>
              <a:t>　　</a:t>
            </a:r>
            <a:r>
              <a:rPr lang="ja-JP" altLang="ja-JP" sz="9600" dirty="0" smtClean="0">
                <a:latin typeface="+mj-ea"/>
                <a:ea typeface="+mj-ea"/>
              </a:rPr>
              <a:t>②虐待の要因となった課題について、養介護施設・事業所が</a:t>
            </a:r>
            <a:endParaRPr lang="en-US" altLang="ja-JP" sz="9600" dirty="0" smtClean="0">
              <a:latin typeface="+mj-ea"/>
              <a:ea typeface="+mj-ea"/>
            </a:endParaRPr>
          </a:p>
          <a:p>
            <a:pPr eaLnBrk="1" fontAlgn="auto" hangingPunct="1">
              <a:spcAft>
                <a:spcPts val="0"/>
              </a:spcAft>
              <a:buFont typeface="Arial" pitchFamily="34" charset="0"/>
              <a:buNone/>
              <a:defRPr/>
            </a:pPr>
            <a:r>
              <a:rPr lang="ja-JP" altLang="en-US" sz="9600" dirty="0" smtClean="0">
                <a:latin typeface="+mj-ea"/>
                <a:ea typeface="+mj-ea"/>
              </a:rPr>
              <a:t>　　　　</a:t>
            </a:r>
            <a:r>
              <a:rPr lang="ja-JP" altLang="ja-JP" sz="9600" dirty="0" smtClean="0">
                <a:latin typeface="+mj-ea"/>
                <a:ea typeface="+mj-ea"/>
              </a:rPr>
              <a:t>再発防止のための方策を講じ、効果を上げていると確認で</a:t>
            </a:r>
            <a:endParaRPr lang="en-US" altLang="ja-JP" sz="9600" dirty="0" smtClean="0">
              <a:latin typeface="+mj-ea"/>
              <a:ea typeface="+mj-ea"/>
            </a:endParaRPr>
          </a:p>
          <a:p>
            <a:pPr eaLnBrk="1" fontAlgn="auto" hangingPunct="1">
              <a:spcAft>
                <a:spcPts val="0"/>
              </a:spcAft>
              <a:buFont typeface="Arial" pitchFamily="34" charset="0"/>
              <a:buNone/>
              <a:defRPr/>
            </a:pPr>
            <a:r>
              <a:rPr lang="ja-JP" altLang="en-US" sz="9600" dirty="0" smtClean="0">
                <a:latin typeface="+mj-ea"/>
                <a:ea typeface="+mj-ea"/>
              </a:rPr>
              <a:t>　　　　</a:t>
            </a:r>
            <a:r>
              <a:rPr lang="ja-JP" altLang="ja-JP" sz="9600" dirty="0" smtClean="0">
                <a:latin typeface="+mj-ea"/>
                <a:ea typeface="+mj-ea"/>
              </a:rPr>
              <a:t>きること</a:t>
            </a:r>
          </a:p>
          <a:p>
            <a:pPr eaLnBrk="1" fontAlgn="auto" hangingPunct="1">
              <a:spcAft>
                <a:spcPts val="0"/>
              </a:spcAft>
              <a:buFont typeface="Arial" pitchFamily="34" charset="0"/>
              <a:buNone/>
              <a:defRPr/>
            </a:pPr>
            <a:endParaRPr lang="ja-JP" altLang="ja-JP" sz="9600" dirty="0" smtClean="0">
              <a:latin typeface="+mj-ea"/>
              <a:ea typeface="+mj-ea"/>
            </a:endParaRPr>
          </a:p>
          <a:p>
            <a:pPr eaLnBrk="1" fontAlgn="auto" hangingPunct="1">
              <a:spcAft>
                <a:spcPts val="0"/>
              </a:spcAft>
              <a:buFont typeface="Arial" pitchFamily="34" charset="0"/>
              <a:buChar char="•"/>
              <a:defRPr/>
            </a:pPr>
            <a:endParaRPr lang="ja-JP" altLang="en-US" dirty="0"/>
          </a:p>
        </p:txBody>
      </p:sp>
      <p:sp>
        <p:nvSpPr>
          <p:cNvPr id="4" name="スライド番号プレースホルダ 3"/>
          <p:cNvSpPr>
            <a:spLocks noGrp="1"/>
          </p:cNvSpPr>
          <p:nvPr>
            <p:ph type="sldNum" sz="quarter" idx="12"/>
          </p:nvPr>
        </p:nvSpPr>
        <p:spPr/>
        <p:txBody>
          <a:bodyPr/>
          <a:lstStyle/>
          <a:p>
            <a:pPr>
              <a:defRPr/>
            </a:pPr>
            <a:fld id="{55E5CC6F-41D3-4D7B-8A3B-00464E4C0C23}" type="slidenum">
              <a:rPr lang="ja-JP" altLang="en-US" smtClean="0"/>
              <a:pPr>
                <a:defRPr/>
              </a:pPr>
              <a:t>11</a:t>
            </a:fld>
            <a:endParaRPr lang="ja-JP" altLang="en-US"/>
          </a:p>
        </p:txBody>
      </p:sp>
      <p:sp>
        <p:nvSpPr>
          <p:cNvPr id="5" name="日付プレースホルダ 4"/>
          <p:cNvSpPr>
            <a:spLocks noGrp="1"/>
          </p:cNvSpPr>
          <p:nvPr>
            <p:ph type="dt" sz="half" idx="10"/>
          </p:nvPr>
        </p:nvSpPr>
        <p:spPr/>
        <p:txBody>
          <a:bodyPr/>
          <a:lstStyle/>
          <a:p>
            <a:pPr>
              <a:defRPr/>
            </a:pPr>
            <a:endParaRPr lang="ja-JP"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タイトル 1"/>
          <p:cNvSpPr>
            <a:spLocks noGrp="1"/>
          </p:cNvSpPr>
          <p:nvPr>
            <p:ph type="title" idx="4294967295"/>
          </p:nvPr>
        </p:nvSpPr>
        <p:spPr/>
        <p:txBody>
          <a:bodyPr/>
          <a:lstStyle/>
          <a:p>
            <a:pPr eaLnBrk="1" hangingPunct="1"/>
            <a:r>
              <a:rPr lang="ja-JP" altLang="en-US" sz="3600" smtClean="0"/>
              <a:t>（１）モニタリング</a:t>
            </a:r>
          </a:p>
        </p:txBody>
      </p:sp>
      <p:sp>
        <p:nvSpPr>
          <p:cNvPr id="35842" name="コンテンツ プレースホルダ 2"/>
          <p:cNvSpPr>
            <a:spLocks noGrp="1"/>
          </p:cNvSpPr>
          <p:nvPr>
            <p:ph idx="4294967295"/>
          </p:nvPr>
        </p:nvSpPr>
        <p:spPr>
          <a:xfrm>
            <a:off x="457200" y="1484313"/>
            <a:ext cx="8229600" cy="4641850"/>
          </a:xfrm>
        </p:spPr>
        <p:txBody>
          <a:bodyPr/>
          <a:lstStyle/>
          <a:p>
            <a:pPr eaLnBrk="1" hangingPunct="1"/>
            <a:r>
              <a:rPr lang="ja-JP" altLang="en-US" sz="2400" smtClean="0"/>
              <a:t>市町村は、施設や事業所から定期的又は適切な時期に報告を求めることによって、改善計画に基づく取り組みの実施状況を把握（モニタリング）することが必要。</a:t>
            </a:r>
          </a:p>
          <a:p>
            <a:pPr eaLnBrk="1" hangingPunct="1"/>
            <a:r>
              <a:rPr lang="ja-JP" altLang="en-US" sz="2400" smtClean="0"/>
              <a:t>その方法としては、次のようなものがある。</a:t>
            </a:r>
          </a:p>
          <a:p>
            <a:pPr lvl="1" eaLnBrk="1" hangingPunct="1"/>
            <a:r>
              <a:rPr lang="ja-JP" altLang="en-US" sz="2400" smtClean="0"/>
              <a:t>市町村の担当者が訪問し、高齢者の生活状況を直接確認する。</a:t>
            </a:r>
          </a:p>
          <a:p>
            <a:pPr lvl="1" eaLnBrk="1" hangingPunct="1"/>
            <a:r>
              <a:rPr lang="ja-JP" altLang="en-US" sz="2400" smtClean="0"/>
              <a:t>定期的に</a:t>
            </a:r>
            <a:r>
              <a:rPr lang="ja-JP" altLang="ja-JP" sz="2400" smtClean="0"/>
              <a:t>第三者委員や</a:t>
            </a:r>
            <a:r>
              <a:rPr lang="ja-JP" altLang="en-US" sz="2400" smtClean="0"/>
              <a:t>介護相談員などが訪問して高齢者の生活状況を確認する。</a:t>
            </a:r>
          </a:p>
          <a:p>
            <a:pPr lvl="1" eaLnBrk="1" hangingPunct="1"/>
            <a:r>
              <a:rPr lang="ja-JP" altLang="en-US" sz="2400" smtClean="0"/>
              <a:t>虐待防止委員会等で改善取組状況を点検し、報告させる。</a:t>
            </a:r>
          </a:p>
          <a:p>
            <a:pPr eaLnBrk="1" hangingPunct="1"/>
            <a:r>
              <a:rPr lang="ja-JP" altLang="en-US" sz="2400" smtClean="0"/>
              <a:t>把握された状況に応じて、取り組みを継続させるために必要な指導や助言等を行う。</a:t>
            </a:r>
          </a:p>
          <a:p>
            <a:pPr eaLnBrk="1" hangingPunct="1"/>
            <a:endParaRPr lang="ja-JP" altLang="en-US" smtClean="0"/>
          </a:p>
        </p:txBody>
      </p:sp>
      <p:sp>
        <p:nvSpPr>
          <p:cNvPr id="4" name="スライド番号プレースホルダ 3"/>
          <p:cNvSpPr>
            <a:spLocks noGrp="1"/>
          </p:cNvSpPr>
          <p:nvPr>
            <p:ph type="sldNum" sz="quarter" idx="12"/>
          </p:nvPr>
        </p:nvSpPr>
        <p:spPr/>
        <p:txBody>
          <a:bodyPr/>
          <a:lstStyle/>
          <a:p>
            <a:pPr>
              <a:defRPr/>
            </a:pPr>
            <a:fld id="{F18B4935-9AA5-4DDF-A732-DF5D03478534}" type="slidenum">
              <a:rPr lang="ja-JP" altLang="en-US" smtClean="0"/>
              <a:pPr>
                <a:defRPr/>
              </a:pPr>
              <a:t>12</a:t>
            </a:fld>
            <a:endParaRPr lang="ja-JP" altLang="en-US"/>
          </a:p>
        </p:txBody>
      </p:sp>
      <p:sp>
        <p:nvSpPr>
          <p:cNvPr id="5" name="日付プレースホルダ 4"/>
          <p:cNvSpPr>
            <a:spLocks noGrp="1"/>
          </p:cNvSpPr>
          <p:nvPr>
            <p:ph type="dt" sz="half" idx="10"/>
          </p:nvPr>
        </p:nvSpPr>
        <p:spPr/>
        <p:txBody>
          <a:bodyPr/>
          <a:lstStyle/>
          <a:p>
            <a:pPr>
              <a:defRPr/>
            </a:pPr>
            <a:endParaRPr lang="ja-JP" alt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タイトル 1"/>
          <p:cNvSpPr>
            <a:spLocks noGrp="1"/>
          </p:cNvSpPr>
          <p:nvPr>
            <p:ph type="title" idx="4294967295"/>
          </p:nvPr>
        </p:nvSpPr>
        <p:spPr/>
        <p:txBody>
          <a:bodyPr/>
          <a:lstStyle/>
          <a:p>
            <a:pPr eaLnBrk="1" hangingPunct="1"/>
            <a:r>
              <a:rPr lang="ja-JP" altLang="en-US" sz="3600" smtClean="0"/>
              <a:t>（２）改善取組の評価</a:t>
            </a:r>
          </a:p>
        </p:txBody>
      </p:sp>
      <p:sp>
        <p:nvSpPr>
          <p:cNvPr id="37890" name="コンテンツ プレースホルダ 2"/>
          <p:cNvSpPr>
            <a:spLocks noGrp="1"/>
          </p:cNvSpPr>
          <p:nvPr>
            <p:ph idx="4294967295"/>
          </p:nvPr>
        </p:nvSpPr>
        <p:spPr>
          <a:xfrm>
            <a:off x="457200" y="1700213"/>
            <a:ext cx="8229600" cy="4425950"/>
          </a:xfrm>
        </p:spPr>
        <p:txBody>
          <a:bodyPr/>
          <a:lstStyle/>
          <a:p>
            <a:pPr algn="ctr" eaLnBrk="1" hangingPunct="1">
              <a:buFont typeface="Arial" charset="0"/>
              <a:buNone/>
            </a:pPr>
            <a:r>
              <a:rPr lang="ja-JP" altLang="ja-JP" smtClean="0"/>
              <a:t>１）評価の実施時期</a:t>
            </a:r>
          </a:p>
          <a:p>
            <a:pPr eaLnBrk="1" hangingPunct="1"/>
            <a:endParaRPr lang="en-US" altLang="ja-JP" sz="2000" smtClean="0"/>
          </a:p>
          <a:p>
            <a:pPr eaLnBrk="1" hangingPunct="1"/>
            <a:endParaRPr lang="en-US" altLang="ja-JP" sz="2000" smtClean="0"/>
          </a:p>
          <a:p>
            <a:pPr eaLnBrk="1" hangingPunct="1"/>
            <a:r>
              <a:rPr lang="ja-JP" altLang="ja-JP" sz="2400" smtClean="0"/>
              <a:t>改善計画には、個々の項目ごとに到達目標と達成時期が定められている。</a:t>
            </a:r>
            <a:endParaRPr lang="en-US" altLang="ja-JP" sz="2400" smtClean="0"/>
          </a:p>
          <a:p>
            <a:pPr eaLnBrk="1" hangingPunct="1"/>
            <a:endParaRPr lang="ja-JP" altLang="en-US" sz="2400" smtClean="0"/>
          </a:p>
          <a:p>
            <a:pPr eaLnBrk="1" hangingPunct="1"/>
            <a:r>
              <a:rPr lang="ja-JP" altLang="ja-JP" sz="2400" smtClean="0"/>
              <a:t>そのため、評価の実施時期は計画全体に対して一律ではなく、それぞれの目標達成期日が過ぎた段階で取組状況を確認</a:t>
            </a:r>
            <a:r>
              <a:rPr lang="ja-JP" altLang="en-US" sz="2400" smtClean="0"/>
              <a:t>する</a:t>
            </a:r>
            <a:r>
              <a:rPr lang="ja-JP" altLang="ja-JP" sz="2400" smtClean="0"/>
              <a:t>。</a:t>
            </a:r>
          </a:p>
          <a:p>
            <a:pPr eaLnBrk="1" hangingPunct="1">
              <a:buFont typeface="Arial" charset="0"/>
              <a:buNone/>
            </a:pPr>
            <a:endParaRPr lang="en-US" altLang="ja-JP" sz="2000" smtClean="0"/>
          </a:p>
          <a:p>
            <a:pPr eaLnBrk="1" hangingPunct="1">
              <a:buFont typeface="Arial" charset="0"/>
              <a:buNone/>
            </a:pPr>
            <a:endParaRPr lang="ja-JP" altLang="en-US" sz="2000" smtClean="0"/>
          </a:p>
        </p:txBody>
      </p:sp>
      <p:sp>
        <p:nvSpPr>
          <p:cNvPr id="4" name="スライド番号プレースホルダ 3"/>
          <p:cNvSpPr>
            <a:spLocks noGrp="1"/>
          </p:cNvSpPr>
          <p:nvPr>
            <p:ph type="sldNum" sz="quarter" idx="12"/>
          </p:nvPr>
        </p:nvSpPr>
        <p:spPr/>
        <p:txBody>
          <a:bodyPr/>
          <a:lstStyle/>
          <a:p>
            <a:pPr>
              <a:defRPr/>
            </a:pPr>
            <a:fld id="{F18B4935-9AA5-4DDF-A732-DF5D03478534}" type="slidenum">
              <a:rPr lang="ja-JP" altLang="en-US" smtClean="0"/>
              <a:pPr>
                <a:defRPr/>
              </a:pPr>
              <a:t>13</a:t>
            </a:fld>
            <a:endParaRPr lang="ja-JP" altLang="en-US"/>
          </a:p>
        </p:txBody>
      </p:sp>
      <p:sp>
        <p:nvSpPr>
          <p:cNvPr id="5" name="日付プレースホルダ 4"/>
          <p:cNvSpPr>
            <a:spLocks noGrp="1"/>
          </p:cNvSpPr>
          <p:nvPr>
            <p:ph type="dt" sz="half" idx="10"/>
          </p:nvPr>
        </p:nvSpPr>
        <p:spPr/>
        <p:txBody>
          <a:bodyPr/>
          <a:lstStyle/>
          <a:p>
            <a:pPr>
              <a:defRPr/>
            </a:pPr>
            <a:endParaRPr lang="ja-JP"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タイトル 1"/>
          <p:cNvSpPr>
            <a:spLocks noGrp="1"/>
          </p:cNvSpPr>
          <p:nvPr>
            <p:ph type="title"/>
          </p:nvPr>
        </p:nvSpPr>
        <p:spPr/>
        <p:txBody>
          <a:bodyPr/>
          <a:lstStyle/>
          <a:p>
            <a:pPr eaLnBrk="1" hangingPunct="1"/>
            <a:r>
              <a:rPr lang="ja-JP" altLang="ja-JP" sz="3200" smtClean="0"/>
              <a:t>２）改善取組・目標達成状況の確認</a:t>
            </a:r>
            <a:endParaRPr lang="ja-JP" altLang="en-US" sz="3200" smtClean="0"/>
          </a:p>
        </p:txBody>
      </p:sp>
      <p:sp>
        <p:nvSpPr>
          <p:cNvPr id="39938" name="コンテンツ プレースホルダ 2"/>
          <p:cNvSpPr>
            <a:spLocks noGrp="1"/>
          </p:cNvSpPr>
          <p:nvPr>
            <p:ph idx="1"/>
          </p:nvPr>
        </p:nvSpPr>
        <p:spPr/>
        <p:txBody>
          <a:bodyPr/>
          <a:lstStyle/>
          <a:p>
            <a:pPr eaLnBrk="1" hangingPunct="1"/>
            <a:r>
              <a:rPr lang="ja-JP" altLang="ja-JP" sz="2400" smtClean="0"/>
              <a:t>個々の到達目標が達成できているかどうかは、当該養介護施設・事業所を訪問して確認を行</a:t>
            </a:r>
            <a:r>
              <a:rPr lang="ja-JP" altLang="en-US" sz="2400" smtClean="0"/>
              <a:t>う</a:t>
            </a:r>
            <a:r>
              <a:rPr lang="ja-JP" altLang="ja-JP" sz="2400" smtClean="0"/>
              <a:t>。</a:t>
            </a:r>
            <a:endParaRPr lang="ja-JP" altLang="en-US" sz="2400" smtClean="0"/>
          </a:p>
          <a:p>
            <a:pPr eaLnBrk="1" hangingPunct="1"/>
            <a:endParaRPr lang="ja-JP" altLang="ja-JP" sz="2400" smtClean="0"/>
          </a:p>
          <a:p>
            <a:pPr eaLnBrk="1" hangingPunct="1"/>
            <a:r>
              <a:rPr lang="ja-JP" altLang="ja-JP" sz="2400" smtClean="0"/>
              <a:t>確認方法としては、改善取組に関する実施状況の確認（実施記録）、管理者や一般職員への確認（ヒアリングやアンケート等）、高齢者の生活状況確認（面接等）などがある。</a:t>
            </a:r>
            <a:endParaRPr lang="ja-JP" altLang="en-US" sz="2400" smtClean="0"/>
          </a:p>
          <a:p>
            <a:pPr eaLnBrk="1" hangingPunct="1"/>
            <a:endParaRPr lang="ja-JP" altLang="ja-JP" sz="2400" smtClean="0"/>
          </a:p>
          <a:p>
            <a:pPr eaLnBrk="1" hangingPunct="1"/>
            <a:r>
              <a:rPr lang="ja-JP" altLang="ja-JP" sz="2400" smtClean="0"/>
              <a:t>養介護施設・事業所の規模や事案内容によって具体的な評価方法は異な</a:t>
            </a:r>
            <a:r>
              <a:rPr lang="ja-JP" altLang="en-US" sz="2400" smtClean="0"/>
              <a:t>り、</a:t>
            </a:r>
            <a:r>
              <a:rPr lang="ja-JP" altLang="ja-JP" sz="2400" smtClean="0"/>
              <a:t>監査（立入検査等）や実地指導の中でも行う方法もあ</a:t>
            </a:r>
            <a:r>
              <a:rPr lang="ja-JP" altLang="en-US" sz="2400" smtClean="0"/>
              <a:t>る</a:t>
            </a:r>
            <a:r>
              <a:rPr lang="ja-JP" altLang="ja-JP" sz="2400" smtClean="0"/>
              <a:t>ので、市町村の実情にあわせて、効果的な方法の工夫・検討が</a:t>
            </a:r>
            <a:r>
              <a:rPr lang="ja-JP" altLang="en-US" sz="2400" smtClean="0"/>
              <a:t>必要</a:t>
            </a:r>
            <a:r>
              <a:rPr lang="ja-JP" altLang="ja-JP" sz="2400" smtClean="0"/>
              <a:t>。</a:t>
            </a:r>
          </a:p>
          <a:p>
            <a:pPr eaLnBrk="1" hangingPunct="1"/>
            <a:endParaRPr lang="ja-JP" altLang="en-US" smtClean="0"/>
          </a:p>
        </p:txBody>
      </p:sp>
      <p:sp>
        <p:nvSpPr>
          <p:cNvPr id="4" name="スライド番号プレースホルダ 3"/>
          <p:cNvSpPr>
            <a:spLocks noGrp="1"/>
          </p:cNvSpPr>
          <p:nvPr>
            <p:ph type="sldNum" sz="quarter" idx="12"/>
          </p:nvPr>
        </p:nvSpPr>
        <p:spPr/>
        <p:txBody>
          <a:bodyPr/>
          <a:lstStyle/>
          <a:p>
            <a:pPr>
              <a:defRPr/>
            </a:pPr>
            <a:fld id="{55E5CC6F-41D3-4D7B-8A3B-00464E4C0C23}" type="slidenum">
              <a:rPr lang="ja-JP" altLang="en-US" smtClean="0"/>
              <a:pPr>
                <a:defRPr/>
              </a:pPr>
              <a:t>14</a:t>
            </a:fld>
            <a:endParaRPr lang="ja-JP" altLang="en-US"/>
          </a:p>
        </p:txBody>
      </p:sp>
      <p:sp>
        <p:nvSpPr>
          <p:cNvPr id="5" name="日付プレースホルダ 4"/>
          <p:cNvSpPr>
            <a:spLocks noGrp="1"/>
          </p:cNvSpPr>
          <p:nvPr>
            <p:ph type="dt" sz="half" idx="10"/>
          </p:nvPr>
        </p:nvSpPr>
        <p:spPr/>
        <p:txBody>
          <a:bodyPr/>
          <a:lstStyle/>
          <a:p>
            <a:pPr>
              <a:defRPr/>
            </a:pPr>
            <a:endParaRPr lang="ja-JP"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タイトル 1"/>
          <p:cNvSpPr>
            <a:spLocks noGrp="1"/>
          </p:cNvSpPr>
          <p:nvPr>
            <p:ph type="title"/>
          </p:nvPr>
        </p:nvSpPr>
        <p:spPr/>
        <p:txBody>
          <a:bodyPr/>
          <a:lstStyle/>
          <a:p>
            <a:pPr algn="l" eaLnBrk="1" hangingPunct="1"/>
            <a:r>
              <a:rPr lang="ja-JP" altLang="ja-JP" sz="3200" smtClean="0"/>
              <a:t>３）評価会議</a:t>
            </a:r>
            <a:r>
              <a:rPr lang="ja-JP" altLang="en-US" sz="3200" smtClean="0"/>
              <a:t/>
            </a:r>
            <a:br>
              <a:rPr lang="ja-JP" altLang="en-US" sz="3200" smtClean="0"/>
            </a:br>
            <a:r>
              <a:rPr lang="ja-JP" altLang="ja-JP" sz="3200" smtClean="0"/>
              <a:t>４）</a:t>
            </a:r>
            <a:r>
              <a:rPr lang="ja-JP" altLang="en-US" sz="3200" smtClean="0"/>
              <a:t>評価結果のまとめ</a:t>
            </a:r>
          </a:p>
        </p:txBody>
      </p:sp>
      <p:sp>
        <p:nvSpPr>
          <p:cNvPr id="41986" name="コンテンツ プレースホルダ 2"/>
          <p:cNvSpPr>
            <a:spLocks noGrp="1"/>
          </p:cNvSpPr>
          <p:nvPr>
            <p:ph idx="1"/>
          </p:nvPr>
        </p:nvSpPr>
        <p:spPr>
          <a:xfrm>
            <a:off x="457200" y="1844675"/>
            <a:ext cx="8435975" cy="4281488"/>
          </a:xfrm>
        </p:spPr>
        <p:txBody>
          <a:bodyPr/>
          <a:lstStyle/>
          <a:p>
            <a:pPr eaLnBrk="1" hangingPunct="1"/>
            <a:r>
              <a:rPr lang="ja-JP" altLang="ja-JP" sz="2400" smtClean="0"/>
              <a:t>評価会議は、高齢者虐待対応担当部署（管理職は必須）、介護保険部署及びその他関連部署のメンバーにより行</a:t>
            </a:r>
            <a:r>
              <a:rPr lang="ja-JP" altLang="en-US" sz="2400" smtClean="0"/>
              <a:t>う</a:t>
            </a:r>
            <a:r>
              <a:rPr lang="ja-JP" altLang="ja-JP" sz="2400" smtClean="0"/>
              <a:t>。</a:t>
            </a:r>
            <a:endParaRPr lang="ja-JP" altLang="en-US" sz="2400" smtClean="0"/>
          </a:p>
          <a:p>
            <a:pPr eaLnBrk="1" hangingPunct="1">
              <a:buFont typeface="Arial" charset="0"/>
              <a:buNone/>
            </a:pPr>
            <a:endParaRPr lang="ja-JP" altLang="en-US" sz="2400" smtClean="0"/>
          </a:p>
          <a:p>
            <a:pPr eaLnBrk="1" hangingPunct="1"/>
            <a:r>
              <a:rPr lang="ja-JP" altLang="en-US" sz="2400" smtClean="0"/>
              <a:t>評価会議記録表等に基づき、</a:t>
            </a:r>
          </a:p>
          <a:p>
            <a:pPr eaLnBrk="1" hangingPunct="1">
              <a:buFont typeface="Arial" charset="0"/>
              <a:buNone/>
            </a:pPr>
            <a:r>
              <a:rPr lang="ja-JP" altLang="en-US" sz="2400" smtClean="0"/>
              <a:t>①　項目ごとの目標の達成状況、虐待発生のリスクの状況を確認し、</a:t>
            </a:r>
          </a:p>
          <a:p>
            <a:pPr eaLnBrk="1" hangingPunct="1">
              <a:buFont typeface="Arial" charset="0"/>
              <a:buNone/>
            </a:pPr>
            <a:r>
              <a:rPr lang="ja-JP" altLang="en-US" sz="2400" smtClean="0"/>
              <a:t>②　達成されなかった目標については期限を再設定しての指導、あるいは必要の応じて再アセスメント・虐待対応計画の見直しなどの評価結果のまとめを行い。</a:t>
            </a:r>
          </a:p>
          <a:p>
            <a:pPr eaLnBrk="1" hangingPunct="1">
              <a:buFont typeface="Arial" charset="0"/>
              <a:buNone/>
            </a:pPr>
            <a:r>
              <a:rPr lang="ja-JP" altLang="en-US" sz="2400" smtClean="0"/>
              <a:t>③　以上を踏まえて、今後の対応方針を決定する。</a:t>
            </a:r>
            <a:endParaRPr lang="ja-JP" altLang="ja-JP" sz="2000" smtClean="0"/>
          </a:p>
          <a:p>
            <a:pPr eaLnBrk="1" hangingPunct="1">
              <a:buFont typeface="Arial" charset="0"/>
              <a:buNone/>
            </a:pPr>
            <a:endParaRPr lang="ja-JP" altLang="en-US" sz="2000" smtClean="0"/>
          </a:p>
        </p:txBody>
      </p:sp>
      <p:sp>
        <p:nvSpPr>
          <p:cNvPr id="4" name="スライド番号プレースホルダ 3"/>
          <p:cNvSpPr>
            <a:spLocks noGrp="1"/>
          </p:cNvSpPr>
          <p:nvPr>
            <p:ph type="sldNum" sz="quarter" idx="12"/>
          </p:nvPr>
        </p:nvSpPr>
        <p:spPr/>
        <p:txBody>
          <a:bodyPr/>
          <a:lstStyle/>
          <a:p>
            <a:pPr>
              <a:defRPr/>
            </a:pPr>
            <a:fld id="{55E5CC6F-41D3-4D7B-8A3B-00464E4C0C23}" type="slidenum">
              <a:rPr lang="ja-JP" altLang="en-US" smtClean="0"/>
              <a:pPr>
                <a:defRPr/>
              </a:pPr>
              <a:t>15</a:t>
            </a:fld>
            <a:endParaRPr lang="ja-JP" altLang="en-US"/>
          </a:p>
        </p:txBody>
      </p:sp>
      <p:sp>
        <p:nvSpPr>
          <p:cNvPr id="5" name="日付プレースホルダ 4"/>
          <p:cNvSpPr>
            <a:spLocks noGrp="1"/>
          </p:cNvSpPr>
          <p:nvPr>
            <p:ph type="dt" sz="half" idx="10"/>
          </p:nvPr>
        </p:nvSpPr>
        <p:spPr/>
        <p:txBody>
          <a:bodyPr/>
          <a:lstStyle/>
          <a:p>
            <a:pPr>
              <a:defRPr/>
            </a:pPr>
            <a:endParaRPr lang="ja-JP" alt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3"/>
          <p:cNvSpPr>
            <a:spLocks noGrp="1"/>
          </p:cNvSpPr>
          <p:nvPr>
            <p:ph type="body" idx="1"/>
          </p:nvPr>
        </p:nvSpPr>
        <p:spPr>
          <a:xfrm>
            <a:off x="457200" y="476250"/>
            <a:ext cx="8229600" cy="5649913"/>
          </a:xfrm>
        </p:spPr>
        <p:txBody>
          <a:bodyPr/>
          <a:lstStyle/>
          <a:p>
            <a:pPr algn="ctr" eaLnBrk="1" hangingPunct="1">
              <a:lnSpc>
                <a:spcPct val="80000"/>
              </a:lnSpc>
              <a:buFont typeface="Arial" charset="0"/>
              <a:buNone/>
            </a:pPr>
            <a:r>
              <a:rPr lang="ja-JP" altLang="ja-JP" sz="2400" b="1" dirty="0" smtClean="0"/>
              <a:t>評価会議で確認すべき項目（例）</a:t>
            </a:r>
            <a:endParaRPr lang="ja-JP" altLang="en-US" sz="2400" b="1" dirty="0" smtClean="0"/>
          </a:p>
          <a:p>
            <a:pPr eaLnBrk="1" hangingPunct="1">
              <a:lnSpc>
                <a:spcPct val="80000"/>
              </a:lnSpc>
              <a:buFont typeface="Arial" charset="0"/>
              <a:buNone/>
            </a:pPr>
            <a:endParaRPr lang="ja-JP" altLang="ja-JP" sz="2400" b="1" dirty="0" smtClean="0"/>
          </a:p>
          <a:p>
            <a:pPr eaLnBrk="1" hangingPunct="1">
              <a:lnSpc>
                <a:spcPct val="80000"/>
              </a:lnSpc>
              <a:buFont typeface="Arial" charset="0"/>
              <a:buNone/>
            </a:pPr>
            <a:r>
              <a:rPr lang="ja-JP" altLang="ja-JP" sz="2400" dirty="0" smtClean="0"/>
              <a:t>□事実確認において確認された虐待や不適切なケアなどが解消されているか</a:t>
            </a:r>
          </a:p>
          <a:p>
            <a:pPr eaLnBrk="1" hangingPunct="1">
              <a:lnSpc>
                <a:spcPct val="80000"/>
              </a:lnSpc>
              <a:buFont typeface="Arial" charset="0"/>
              <a:buNone/>
            </a:pPr>
            <a:r>
              <a:rPr lang="ja-JP" altLang="ja-JP" sz="2400" dirty="0" smtClean="0"/>
              <a:t>□評価時点でその他の虐待や不適切なケアなどが生じていないか</a:t>
            </a:r>
          </a:p>
          <a:p>
            <a:pPr eaLnBrk="1" hangingPunct="1">
              <a:lnSpc>
                <a:spcPct val="80000"/>
              </a:lnSpc>
              <a:buFont typeface="Arial" charset="0"/>
              <a:buNone/>
            </a:pPr>
            <a:r>
              <a:rPr lang="ja-JP" altLang="ja-JP" sz="2400" dirty="0" smtClean="0"/>
              <a:t>□個々の改善目標が計画どおり達成されているか</a:t>
            </a:r>
          </a:p>
          <a:p>
            <a:pPr eaLnBrk="1" hangingPunct="1">
              <a:lnSpc>
                <a:spcPct val="80000"/>
              </a:lnSpc>
              <a:buFont typeface="Arial" charset="0"/>
              <a:buNone/>
            </a:pPr>
            <a:r>
              <a:rPr lang="ja-JP" altLang="ja-JP" sz="2400" dirty="0" smtClean="0"/>
              <a:t>□改善が進んでいない項目について、新たな取組みの必要性はないか</a:t>
            </a:r>
          </a:p>
          <a:p>
            <a:pPr eaLnBrk="1" hangingPunct="1">
              <a:lnSpc>
                <a:spcPct val="80000"/>
              </a:lnSpc>
              <a:buFont typeface="Arial" charset="0"/>
              <a:buNone/>
            </a:pPr>
            <a:r>
              <a:rPr lang="ja-JP" altLang="ja-JP" sz="2400" dirty="0" smtClean="0"/>
              <a:t>□当初指摘した事項以外の点で、虐待に関連して改善を要する事項はないか</a:t>
            </a:r>
          </a:p>
          <a:p>
            <a:pPr eaLnBrk="1" hangingPunct="1">
              <a:lnSpc>
                <a:spcPct val="80000"/>
              </a:lnSpc>
              <a:buFont typeface="Arial" charset="0"/>
              <a:buNone/>
            </a:pPr>
            <a:r>
              <a:rPr lang="ja-JP" altLang="ja-JP" sz="2400" dirty="0" smtClean="0"/>
              <a:t>□高齢者の生活を支援する環境として虐待を生ずるような不安要素はないか</a:t>
            </a:r>
          </a:p>
          <a:p>
            <a:pPr eaLnBrk="1" hangingPunct="1">
              <a:lnSpc>
                <a:spcPct val="80000"/>
              </a:lnSpc>
              <a:buFont typeface="Arial" charset="0"/>
              <a:buNone/>
            </a:pPr>
            <a:r>
              <a:rPr lang="ja-JP" altLang="ja-JP" sz="2400" dirty="0" smtClean="0"/>
              <a:t>□虐待予防のための取組みが継続して行われているか</a:t>
            </a:r>
          </a:p>
          <a:p>
            <a:pPr eaLnBrk="1" hangingPunct="1">
              <a:lnSpc>
                <a:spcPct val="80000"/>
              </a:lnSpc>
              <a:buFont typeface="Arial" charset="0"/>
              <a:buNone/>
            </a:pPr>
            <a:r>
              <a:rPr lang="ja-JP" altLang="ja-JP" sz="2400" dirty="0" smtClean="0"/>
              <a:t>□虐待が生じた場合の対応策が講じられているか　</a:t>
            </a:r>
            <a:r>
              <a:rPr lang="ja-JP" altLang="ja-JP" sz="2000" dirty="0" smtClean="0"/>
              <a:t>　</a:t>
            </a:r>
            <a:endParaRPr lang="en-US" altLang="ja-JP" sz="2000" dirty="0" smtClean="0"/>
          </a:p>
          <a:p>
            <a:pPr>
              <a:lnSpc>
                <a:spcPct val="80000"/>
              </a:lnSpc>
            </a:pPr>
            <a:endParaRPr lang="ja-JP" altLang="en-US" sz="2000" dirty="0" smtClean="0"/>
          </a:p>
        </p:txBody>
      </p:sp>
      <p:sp>
        <p:nvSpPr>
          <p:cNvPr id="3" name="スライド番号プレースホルダ 2"/>
          <p:cNvSpPr>
            <a:spLocks noGrp="1"/>
          </p:cNvSpPr>
          <p:nvPr>
            <p:ph type="sldNum" sz="quarter" idx="12"/>
          </p:nvPr>
        </p:nvSpPr>
        <p:spPr/>
        <p:txBody>
          <a:bodyPr/>
          <a:lstStyle/>
          <a:p>
            <a:pPr>
              <a:defRPr/>
            </a:pPr>
            <a:fld id="{55E5CC6F-41D3-4D7B-8A3B-00464E4C0C23}" type="slidenum">
              <a:rPr lang="ja-JP" altLang="en-US" smtClean="0"/>
              <a:pPr>
                <a:defRPr/>
              </a:pPr>
              <a:t>16</a:t>
            </a:fld>
            <a:endParaRPr lang="ja-JP" altLang="en-US"/>
          </a:p>
        </p:txBody>
      </p:sp>
      <p:sp>
        <p:nvSpPr>
          <p:cNvPr id="4" name="日付プレースホルダ 3"/>
          <p:cNvSpPr>
            <a:spLocks noGrp="1"/>
          </p:cNvSpPr>
          <p:nvPr>
            <p:ph type="dt" sz="half" idx="10"/>
          </p:nvPr>
        </p:nvSpPr>
        <p:spPr/>
        <p:txBody>
          <a:bodyPr/>
          <a:lstStyle/>
          <a:p>
            <a:pPr>
              <a:defRPr/>
            </a:pPr>
            <a:endParaRPr lang="ja-JP"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コンテンツ プレースホルダ 2"/>
          <p:cNvSpPr>
            <a:spLocks noGrp="1"/>
          </p:cNvSpPr>
          <p:nvPr>
            <p:ph idx="1"/>
          </p:nvPr>
        </p:nvSpPr>
        <p:spPr>
          <a:xfrm>
            <a:off x="457200" y="476250"/>
            <a:ext cx="8229600" cy="5649913"/>
          </a:xfrm>
        </p:spPr>
        <p:txBody>
          <a:bodyPr/>
          <a:lstStyle/>
          <a:p>
            <a:pPr eaLnBrk="1" hangingPunct="1">
              <a:lnSpc>
                <a:spcPct val="80000"/>
              </a:lnSpc>
              <a:buFont typeface="Arial" charset="0"/>
              <a:buNone/>
            </a:pPr>
            <a:r>
              <a:rPr lang="en-US" altLang="ja-JP" sz="2200" smtClean="0"/>
              <a:t> </a:t>
            </a:r>
            <a:endParaRPr lang="ja-JP" altLang="ja-JP" sz="2200" smtClean="0"/>
          </a:p>
          <a:p>
            <a:pPr eaLnBrk="1" hangingPunct="1">
              <a:lnSpc>
                <a:spcPct val="80000"/>
              </a:lnSpc>
              <a:buFont typeface="Arial" charset="0"/>
              <a:buNone/>
            </a:pPr>
            <a:r>
              <a:rPr lang="ja-JP" altLang="ja-JP" smtClean="0"/>
              <a:t>５）評価結果のフィードバック</a:t>
            </a:r>
          </a:p>
          <a:p>
            <a:pPr eaLnBrk="1" hangingPunct="1">
              <a:lnSpc>
                <a:spcPct val="80000"/>
              </a:lnSpc>
            </a:pPr>
            <a:endParaRPr lang="ja-JP" altLang="en-US" sz="2200" smtClean="0"/>
          </a:p>
          <a:p>
            <a:pPr eaLnBrk="1" hangingPunct="1">
              <a:lnSpc>
                <a:spcPct val="80000"/>
              </a:lnSpc>
            </a:pPr>
            <a:r>
              <a:rPr lang="ja-JP" altLang="en-US" sz="2400" smtClean="0"/>
              <a:t>改善取組や目標達成状況の評価を行った結果は、当該</a:t>
            </a:r>
            <a:r>
              <a:rPr lang="ja-JP" altLang="ja-JP" sz="2400" smtClean="0"/>
              <a:t>養介護施設・</a:t>
            </a:r>
            <a:r>
              <a:rPr lang="ja-JP" altLang="en-US" sz="2400" smtClean="0"/>
              <a:t>事業所に対して文書</a:t>
            </a:r>
            <a:r>
              <a:rPr lang="ja-JP" altLang="ja-JP" sz="2400" smtClean="0"/>
              <a:t>等で</a:t>
            </a:r>
            <a:r>
              <a:rPr lang="ja-JP" altLang="en-US" sz="2400" smtClean="0"/>
              <a:t>フィードバックを行う。</a:t>
            </a:r>
          </a:p>
          <a:p>
            <a:pPr eaLnBrk="1" hangingPunct="1">
              <a:lnSpc>
                <a:spcPct val="80000"/>
              </a:lnSpc>
            </a:pPr>
            <a:endParaRPr lang="ja-JP" altLang="en-US" sz="2400" smtClean="0"/>
          </a:p>
          <a:p>
            <a:pPr eaLnBrk="1" hangingPunct="1">
              <a:lnSpc>
                <a:spcPct val="80000"/>
              </a:lnSpc>
            </a:pPr>
            <a:r>
              <a:rPr lang="ja-JP" altLang="en-US" sz="2400" smtClean="0"/>
              <a:t>特に、改善取組や目標達成が進んでいない事項に関しては、新たな取組みも含め、目標を達成するための方策を十分検討するように促す。</a:t>
            </a:r>
            <a:endParaRPr lang="ja-JP" altLang="ja-JP" sz="2400" smtClean="0"/>
          </a:p>
          <a:p>
            <a:pPr eaLnBrk="1" hangingPunct="1">
              <a:lnSpc>
                <a:spcPct val="80000"/>
              </a:lnSpc>
            </a:pPr>
            <a:endParaRPr lang="ja-JP" altLang="en-US" sz="2400" smtClean="0"/>
          </a:p>
          <a:p>
            <a:pPr eaLnBrk="1" hangingPunct="1">
              <a:lnSpc>
                <a:spcPct val="80000"/>
              </a:lnSpc>
            </a:pPr>
            <a:r>
              <a:rPr lang="ja-JP" altLang="ja-JP" sz="2400" smtClean="0"/>
              <a:t>改善取組が不十分であり、改善意識が職員にも浸透していないような状況である場合などは</a:t>
            </a:r>
            <a:r>
              <a:rPr lang="ja-JP" altLang="en-US" sz="2400" smtClean="0"/>
              <a:t>、</a:t>
            </a:r>
            <a:r>
              <a:rPr lang="ja-JP" altLang="ja-JP" sz="2400" smtClean="0"/>
              <a:t>都道府県に報告し、改善勧告や改善命令などの権限を行使して改善に向けた取組みを促す必要があ</a:t>
            </a:r>
            <a:r>
              <a:rPr lang="ja-JP" altLang="en-US" sz="2400" smtClean="0"/>
              <a:t>る</a:t>
            </a:r>
            <a:r>
              <a:rPr lang="ja-JP" altLang="ja-JP" sz="2400" smtClean="0"/>
              <a:t>。そのため、モニタリング・評価の段階でも市町村は都道府県と連携を取りながら対応することが必要。</a:t>
            </a:r>
          </a:p>
          <a:p>
            <a:pPr eaLnBrk="1" hangingPunct="1">
              <a:lnSpc>
                <a:spcPct val="80000"/>
              </a:lnSpc>
            </a:pPr>
            <a:endParaRPr lang="ja-JP" altLang="en-US" sz="2400" smtClean="0"/>
          </a:p>
        </p:txBody>
      </p:sp>
      <p:sp>
        <p:nvSpPr>
          <p:cNvPr id="3" name="スライド番号プレースホルダ 2"/>
          <p:cNvSpPr>
            <a:spLocks noGrp="1"/>
          </p:cNvSpPr>
          <p:nvPr>
            <p:ph type="sldNum" sz="quarter" idx="12"/>
          </p:nvPr>
        </p:nvSpPr>
        <p:spPr/>
        <p:txBody>
          <a:bodyPr/>
          <a:lstStyle/>
          <a:p>
            <a:pPr>
              <a:defRPr/>
            </a:pPr>
            <a:fld id="{55E5CC6F-41D3-4D7B-8A3B-00464E4C0C23}" type="slidenum">
              <a:rPr lang="ja-JP" altLang="en-US" smtClean="0"/>
              <a:pPr>
                <a:defRPr/>
              </a:pPr>
              <a:t>17</a:t>
            </a:fld>
            <a:endParaRPr lang="ja-JP" altLang="en-US"/>
          </a:p>
        </p:txBody>
      </p:sp>
      <p:sp>
        <p:nvSpPr>
          <p:cNvPr id="4" name="日付プレースホルダ 3"/>
          <p:cNvSpPr>
            <a:spLocks noGrp="1"/>
          </p:cNvSpPr>
          <p:nvPr>
            <p:ph type="dt" sz="half" idx="10"/>
          </p:nvPr>
        </p:nvSpPr>
        <p:spPr/>
        <p:txBody>
          <a:bodyPr/>
          <a:lstStyle/>
          <a:p>
            <a:pPr>
              <a:defRPr/>
            </a:pPr>
            <a:endParaRPr lang="ja-JP" alt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タイトル 1"/>
          <p:cNvSpPr>
            <a:spLocks noGrp="1"/>
          </p:cNvSpPr>
          <p:nvPr>
            <p:ph type="title"/>
          </p:nvPr>
        </p:nvSpPr>
        <p:spPr>
          <a:xfrm>
            <a:off x="457200" y="274638"/>
            <a:ext cx="8229600" cy="850900"/>
          </a:xfrm>
        </p:spPr>
        <p:txBody>
          <a:bodyPr/>
          <a:lstStyle/>
          <a:p>
            <a:pPr eaLnBrk="1" hangingPunct="1"/>
            <a:r>
              <a:rPr lang="ja-JP" altLang="ja-JP" sz="3600" smtClean="0"/>
              <a:t>（３）終結</a:t>
            </a:r>
            <a:endParaRPr lang="ja-JP" altLang="en-US" sz="3600" smtClean="0"/>
          </a:p>
        </p:txBody>
      </p:sp>
      <p:sp>
        <p:nvSpPr>
          <p:cNvPr id="48130" name="コンテンツ プレースホルダ 2"/>
          <p:cNvSpPr>
            <a:spLocks noGrp="1"/>
          </p:cNvSpPr>
          <p:nvPr>
            <p:ph idx="1"/>
          </p:nvPr>
        </p:nvSpPr>
        <p:spPr>
          <a:xfrm>
            <a:off x="457200" y="1268413"/>
            <a:ext cx="8229600" cy="4857750"/>
          </a:xfrm>
        </p:spPr>
        <p:txBody>
          <a:bodyPr/>
          <a:lstStyle/>
          <a:p>
            <a:pPr eaLnBrk="1" hangingPunct="1">
              <a:buFont typeface="Arial" charset="0"/>
              <a:buNone/>
            </a:pPr>
            <a:r>
              <a:rPr lang="ja-JP" altLang="ja-JP" dirty="0" smtClean="0"/>
              <a:t>１）終結判断の必要性</a:t>
            </a:r>
          </a:p>
          <a:p>
            <a:pPr eaLnBrk="1" hangingPunct="1"/>
            <a:endParaRPr lang="ja-JP" altLang="en-US" sz="2400" dirty="0" smtClean="0"/>
          </a:p>
          <a:p>
            <a:pPr eaLnBrk="1" hangingPunct="1"/>
            <a:r>
              <a:rPr lang="ja-JP" altLang="ja-JP" sz="2400" dirty="0" smtClean="0"/>
              <a:t>虐待対応においては、常に終結を意識して行われる必要があ</a:t>
            </a:r>
            <a:r>
              <a:rPr lang="ja-JP" altLang="en-US" sz="2400" dirty="0" smtClean="0"/>
              <a:t>る。</a:t>
            </a:r>
            <a:endParaRPr lang="en-US" altLang="ja-JP" sz="2400" dirty="0" smtClean="0"/>
          </a:p>
          <a:p>
            <a:pPr eaLnBrk="1" hangingPunct="1"/>
            <a:r>
              <a:rPr lang="ja-JP" altLang="ja-JP" sz="2400" dirty="0" smtClean="0"/>
              <a:t>虐待対応が終結していないことは、養介護施設従事者等による高齢者への権利侵害が継続していることを意味して</a:t>
            </a:r>
            <a:r>
              <a:rPr lang="ja-JP" altLang="en-US" sz="2400" dirty="0" smtClean="0"/>
              <a:t>おり、</a:t>
            </a:r>
            <a:r>
              <a:rPr lang="ja-JP" altLang="ja-JP" sz="2400" dirty="0" smtClean="0"/>
              <a:t>養介護施設・事業所における改善取組を促し、高齢者が安全で安心できる生活環境を整え、虐待対応を終結させることが重要</a:t>
            </a:r>
            <a:r>
              <a:rPr lang="ja-JP" altLang="en-US" sz="2400" dirty="0" smtClean="0"/>
              <a:t>となる</a:t>
            </a:r>
            <a:r>
              <a:rPr lang="ja-JP" altLang="ja-JP" sz="2400" dirty="0" smtClean="0"/>
              <a:t>。</a:t>
            </a:r>
            <a:endParaRPr lang="ja-JP" altLang="en-US" sz="2400" dirty="0" smtClean="0"/>
          </a:p>
          <a:p>
            <a:pPr eaLnBrk="1" hangingPunct="1"/>
            <a:r>
              <a:rPr lang="ja-JP" altLang="ja-JP" sz="2400" dirty="0" smtClean="0"/>
              <a:t>終結の判断は、評価会議の検討を踏まえて行います。</a:t>
            </a:r>
          </a:p>
          <a:p>
            <a:pPr eaLnBrk="1" hangingPunct="1">
              <a:buNone/>
            </a:pPr>
            <a:r>
              <a:rPr lang="ja-JP" altLang="en-US" sz="2400" dirty="0" smtClean="0">
                <a:solidFill>
                  <a:srgbClr val="FF0000"/>
                </a:solidFill>
              </a:rPr>
              <a:t>　　　　　　　　　　　　　　　　　　　　　　　</a:t>
            </a:r>
            <a:r>
              <a:rPr lang="en-US" altLang="ja-JP" sz="2400" dirty="0" smtClean="0"/>
              <a:t>【</a:t>
            </a:r>
            <a:r>
              <a:rPr lang="ja-JP" altLang="en-US" sz="2400" dirty="0" smtClean="0"/>
              <a:t>「評価会議記録票」参照</a:t>
            </a:r>
            <a:r>
              <a:rPr lang="en-US" altLang="ja-JP" sz="2400" dirty="0" smtClean="0"/>
              <a:t>】</a:t>
            </a:r>
            <a:endParaRPr lang="ja-JP" altLang="en-US" sz="2400" dirty="0" smtClean="0"/>
          </a:p>
        </p:txBody>
      </p:sp>
      <p:sp>
        <p:nvSpPr>
          <p:cNvPr id="4" name="スライド番号プレースホルダ 3"/>
          <p:cNvSpPr>
            <a:spLocks noGrp="1"/>
          </p:cNvSpPr>
          <p:nvPr>
            <p:ph type="sldNum" sz="quarter" idx="12"/>
          </p:nvPr>
        </p:nvSpPr>
        <p:spPr/>
        <p:txBody>
          <a:bodyPr/>
          <a:lstStyle/>
          <a:p>
            <a:pPr>
              <a:defRPr/>
            </a:pPr>
            <a:fld id="{55E5CC6F-41D3-4D7B-8A3B-00464E4C0C23}" type="slidenum">
              <a:rPr lang="ja-JP" altLang="en-US" smtClean="0"/>
              <a:pPr>
                <a:defRPr/>
              </a:pPr>
              <a:t>18</a:t>
            </a:fld>
            <a:endParaRPr lang="ja-JP" altLang="en-US"/>
          </a:p>
        </p:txBody>
      </p:sp>
      <p:sp>
        <p:nvSpPr>
          <p:cNvPr id="5" name="日付プレースホルダ 4"/>
          <p:cNvSpPr>
            <a:spLocks noGrp="1"/>
          </p:cNvSpPr>
          <p:nvPr>
            <p:ph type="dt" sz="half" idx="10"/>
          </p:nvPr>
        </p:nvSpPr>
        <p:spPr/>
        <p:txBody>
          <a:bodyPr/>
          <a:lstStyle/>
          <a:p>
            <a:pPr>
              <a:defRPr/>
            </a:pPr>
            <a:endParaRPr lang="ja-JP" alt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コンテンツ プレースホルダ 2"/>
          <p:cNvSpPr>
            <a:spLocks noGrp="1"/>
          </p:cNvSpPr>
          <p:nvPr>
            <p:ph idx="1"/>
          </p:nvPr>
        </p:nvSpPr>
        <p:spPr>
          <a:xfrm>
            <a:off x="457200" y="549275"/>
            <a:ext cx="8229600" cy="5576888"/>
          </a:xfrm>
        </p:spPr>
        <p:txBody>
          <a:bodyPr/>
          <a:lstStyle/>
          <a:p>
            <a:pPr eaLnBrk="1" hangingPunct="1">
              <a:lnSpc>
                <a:spcPct val="80000"/>
              </a:lnSpc>
              <a:buFont typeface="Arial" charset="0"/>
              <a:buNone/>
            </a:pPr>
            <a:r>
              <a:rPr lang="ja-JP" altLang="ja-JP" smtClean="0"/>
              <a:t>２）</a:t>
            </a:r>
            <a:r>
              <a:rPr lang="ja-JP" altLang="en-US" smtClean="0"/>
              <a:t>虐待対応の終結要件</a:t>
            </a:r>
            <a:endParaRPr lang="en-US" altLang="ja-JP" smtClean="0"/>
          </a:p>
          <a:p>
            <a:pPr eaLnBrk="1" hangingPunct="1">
              <a:lnSpc>
                <a:spcPct val="80000"/>
              </a:lnSpc>
              <a:buFont typeface="Arial" charset="0"/>
              <a:buNone/>
            </a:pPr>
            <a:endParaRPr lang="en-US" altLang="ja-JP" smtClean="0"/>
          </a:p>
          <a:p>
            <a:pPr eaLnBrk="1" hangingPunct="1">
              <a:lnSpc>
                <a:spcPct val="80000"/>
              </a:lnSpc>
              <a:buFont typeface="Arial" charset="0"/>
              <a:buNone/>
            </a:pPr>
            <a:r>
              <a:rPr lang="ja-JP" altLang="ja-JP" smtClean="0"/>
              <a:t>①虐待が解消し、高齢者が安心してサービスを利用出来るようになったと確認できること</a:t>
            </a:r>
            <a:endParaRPr lang="ja-JP" altLang="en-US" smtClean="0"/>
          </a:p>
          <a:p>
            <a:pPr eaLnBrk="1" hangingPunct="1">
              <a:lnSpc>
                <a:spcPct val="80000"/>
              </a:lnSpc>
              <a:buFont typeface="Arial" charset="0"/>
              <a:buNone/>
            </a:pPr>
            <a:endParaRPr lang="ja-JP" altLang="ja-JP" smtClean="0"/>
          </a:p>
          <a:p>
            <a:pPr eaLnBrk="1" hangingPunct="1">
              <a:lnSpc>
                <a:spcPct val="80000"/>
              </a:lnSpc>
              <a:buFont typeface="Arial" charset="0"/>
              <a:buNone/>
            </a:pPr>
            <a:r>
              <a:rPr lang="ja-JP" altLang="ja-JP" smtClean="0"/>
              <a:t>②虐待の要因となった課題について、養介護施設・事業所が再発防止のための方策を講じ、効果を上げていると確認できること</a:t>
            </a:r>
          </a:p>
          <a:p>
            <a:pPr eaLnBrk="1" hangingPunct="1">
              <a:lnSpc>
                <a:spcPct val="80000"/>
              </a:lnSpc>
              <a:buFont typeface="Arial" charset="0"/>
              <a:buNone/>
            </a:pPr>
            <a:endParaRPr lang="en-US" altLang="ja-JP" smtClean="0"/>
          </a:p>
          <a:p>
            <a:pPr eaLnBrk="1" hangingPunct="1">
              <a:lnSpc>
                <a:spcPct val="80000"/>
              </a:lnSpc>
              <a:buFont typeface="Arial" charset="0"/>
              <a:buNone/>
            </a:pPr>
            <a:endParaRPr lang="en-US" altLang="ja-JP" smtClean="0"/>
          </a:p>
          <a:p>
            <a:pPr eaLnBrk="1" hangingPunct="1">
              <a:lnSpc>
                <a:spcPct val="80000"/>
              </a:lnSpc>
              <a:buFont typeface="Arial" charset="0"/>
              <a:buNone/>
            </a:pPr>
            <a:r>
              <a:rPr lang="en-US" altLang="ja-JP" sz="2000" smtClean="0"/>
              <a:t> </a:t>
            </a:r>
            <a:endParaRPr lang="ja-JP" altLang="ja-JP" sz="2000" smtClean="0"/>
          </a:p>
          <a:p>
            <a:pPr eaLnBrk="1" hangingPunct="1">
              <a:lnSpc>
                <a:spcPct val="80000"/>
              </a:lnSpc>
              <a:buFont typeface="Arial" charset="0"/>
              <a:buNone/>
            </a:pPr>
            <a:endParaRPr lang="en-US" altLang="ja-JP" sz="1900" smtClean="0"/>
          </a:p>
          <a:p>
            <a:pPr eaLnBrk="1" hangingPunct="1">
              <a:lnSpc>
                <a:spcPct val="80000"/>
              </a:lnSpc>
              <a:buFont typeface="Arial" charset="0"/>
              <a:buNone/>
            </a:pPr>
            <a:endParaRPr lang="ja-JP" altLang="ja-JP" sz="2000" smtClean="0"/>
          </a:p>
          <a:p>
            <a:pPr eaLnBrk="1" hangingPunct="1">
              <a:lnSpc>
                <a:spcPct val="80000"/>
              </a:lnSpc>
            </a:pPr>
            <a:endParaRPr lang="ja-JP" altLang="en-US" sz="2000" smtClean="0"/>
          </a:p>
        </p:txBody>
      </p:sp>
      <p:sp>
        <p:nvSpPr>
          <p:cNvPr id="3" name="スライド番号プレースホルダ 2"/>
          <p:cNvSpPr>
            <a:spLocks noGrp="1"/>
          </p:cNvSpPr>
          <p:nvPr>
            <p:ph type="sldNum" sz="quarter" idx="12"/>
          </p:nvPr>
        </p:nvSpPr>
        <p:spPr/>
        <p:txBody>
          <a:bodyPr/>
          <a:lstStyle/>
          <a:p>
            <a:pPr>
              <a:defRPr/>
            </a:pPr>
            <a:fld id="{55E5CC6F-41D3-4D7B-8A3B-00464E4C0C23}" type="slidenum">
              <a:rPr lang="ja-JP" altLang="en-US" smtClean="0"/>
              <a:pPr>
                <a:defRPr/>
              </a:pPr>
              <a:t>19</a:t>
            </a:fld>
            <a:endParaRPr lang="ja-JP" altLang="en-US"/>
          </a:p>
        </p:txBody>
      </p:sp>
      <p:sp>
        <p:nvSpPr>
          <p:cNvPr id="4" name="日付プレースホルダ 3"/>
          <p:cNvSpPr>
            <a:spLocks noGrp="1"/>
          </p:cNvSpPr>
          <p:nvPr>
            <p:ph type="dt" sz="half" idx="10"/>
          </p:nvPr>
        </p:nvSpPr>
        <p:spPr/>
        <p:txBody>
          <a:bodyPr/>
          <a:lstStyle/>
          <a:p>
            <a:pPr>
              <a:defRPr/>
            </a:pPr>
            <a:endParaRPr lang="ja-JP"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6"/>
          <p:cNvSpPr>
            <a:spLocks noGrp="1" noChangeArrowheads="1"/>
          </p:cNvSpPr>
          <p:nvPr>
            <p:ph type="sldNum" sz="quarter" idx="12"/>
          </p:nvPr>
        </p:nvSpPr>
        <p:spPr/>
        <p:txBody>
          <a:bodyPr/>
          <a:lstStyle/>
          <a:p>
            <a:pPr>
              <a:defRPr/>
            </a:pPr>
            <a:fld id="{5169CBD2-279B-4C5A-A5FD-2E137752EF80}" type="slidenum">
              <a:rPr lang="en-US" altLang="ja-JP">
                <a:latin typeface="Arial" charset="0"/>
              </a:rPr>
              <a:pPr>
                <a:defRPr/>
              </a:pPr>
              <a:t>2</a:t>
            </a:fld>
            <a:endParaRPr lang="en-US" altLang="ja-JP">
              <a:latin typeface="Arial" charset="0"/>
            </a:endParaRPr>
          </a:p>
        </p:txBody>
      </p:sp>
      <p:sp>
        <p:nvSpPr>
          <p:cNvPr id="17410" name="タイトル 1"/>
          <p:cNvSpPr>
            <a:spLocks noGrp="1"/>
          </p:cNvSpPr>
          <p:nvPr>
            <p:ph type="title"/>
          </p:nvPr>
        </p:nvSpPr>
        <p:spPr>
          <a:xfrm>
            <a:off x="457200" y="274638"/>
            <a:ext cx="8229600" cy="706437"/>
          </a:xfrm>
        </p:spPr>
        <p:txBody>
          <a:bodyPr/>
          <a:lstStyle/>
          <a:p>
            <a:pPr eaLnBrk="1" hangingPunct="1"/>
            <a:r>
              <a:rPr lang="ja-JP" altLang="en-US" sz="4000" smtClean="0"/>
              <a:t>講義のねらいと構成</a:t>
            </a:r>
          </a:p>
        </p:txBody>
      </p:sp>
      <p:sp>
        <p:nvSpPr>
          <p:cNvPr id="17411" name="コンテンツ プレースホルダ 2"/>
          <p:cNvSpPr>
            <a:spLocks noGrp="1"/>
          </p:cNvSpPr>
          <p:nvPr>
            <p:ph idx="1"/>
          </p:nvPr>
        </p:nvSpPr>
        <p:spPr>
          <a:xfrm>
            <a:off x="304800" y="1052513"/>
            <a:ext cx="8443913" cy="5576887"/>
          </a:xfrm>
        </p:spPr>
        <p:txBody>
          <a:bodyPr/>
          <a:lstStyle/>
          <a:p>
            <a:pPr eaLnBrk="1" hangingPunct="1">
              <a:spcBef>
                <a:spcPct val="10000"/>
              </a:spcBef>
              <a:buFontTx/>
              <a:buNone/>
            </a:pPr>
            <a:r>
              <a:rPr lang="ja-JP" altLang="en-US" sz="2800" dirty="0" smtClean="0"/>
              <a:t>ねらい</a:t>
            </a:r>
            <a:endParaRPr lang="en-US" altLang="ja-JP" sz="2800" dirty="0" smtClean="0"/>
          </a:p>
          <a:p>
            <a:pPr eaLnBrk="1" hangingPunct="1">
              <a:lnSpc>
                <a:spcPct val="90000"/>
              </a:lnSpc>
              <a:buFontTx/>
              <a:buNone/>
            </a:pPr>
            <a:r>
              <a:rPr lang="ja-JP" altLang="en-US" sz="2400" dirty="0" smtClean="0"/>
              <a:t>①虐待の背景や要因分析を意識した施設・事業者への対応方針の目的、作成手順について理解する。</a:t>
            </a:r>
            <a:endParaRPr lang="en-US" altLang="ja-JP" sz="2400" dirty="0" smtClean="0"/>
          </a:p>
          <a:p>
            <a:pPr eaLnBrk="1" hangingPunct="1">
              <a:lnSpc>
                <a:spcPct val="90000"/>
              </a:lnSpc>
              <a:buFontTx/>
              <a:buNone/>
            </a:pPr>
            <a:r>
              <a:rPr lang="ja-JP" altLang="en-US" sz="2400" dirty="0" smtClean="0"/>
              <a:t>②対応計画のモニタリングと期限を区切った評価の手法、ポイントを理解する。</a:t>
            </a:r>
            <a:endParaRPr lang="en-US" altLang="ja-JP" sz="2400" dirty="0" smtClean="0"/>
          </a:p>
          <a:p>
            <a:pPr eaLnBrk="1" hangingPunct="1">
              <a:lnSpc>
                <a:spcPct val="90000"/>
              </a:lnSpc>
              <a:buFontTx/>
              <a:buNone/>
            </a:pPr>
            <a:r>
              <a:rPr lang="ja-JP" altLang="en-US" sz="2400" dirty="0" smtClean="0"/>
              <a:t>③虐待対応の終結の要件を理解する。</a:t>
            </a:r>
          </a:p>
          <a:p>
            <a:pPr eaLnBrk="1" hangingPunct="1">
              <a:spcBef>
                <a:spcPct val="10000"/>
              </a:spcBef>
              <a:buFontTx/>
              <a:buNone/>
            </a:pPr>
            <a:endParaRPr lang="en-US" altLang="ja-JP" sz="2800" dirty="0" smtClean="0"/>
          </a:p>
          <a:p>
            <a:pPr eaLnBrk="1" hangingPunct="1">
              <a:spcBef>
                <a:spcPct val="10000"/>
              </a:spcBef>
              <a:buFontTx/>
              <a:buNone/>
            </a:pPr>
            <a:r>
              <a:rPr lang="ja-JP" altLang="en-US" sz="2800" dirty="0" smtClean="0"/>
              <a:t>構成</a:t>
            </a:r>
            <a:endParaRPr lang="en-US" altLang="ja-JP" sz="2800" dirty="0" smtClean="0"/>
          </a:p>
          <a:p>
            <a:pPr eaLnBrk="1" hangingPunct="1">
              <a:spcBef>
                <a:spcPct val="10000"/>
              </a:spcBef>
              <a:buFontTx/>
              <a:buNone/>
            </a:pPr>
            <a:r>
              <a:rPr lang="ja-JP" altLang="en-US" sz="2400" dirty="0" smtClean="0"/>
              <a:t>１．対応方針の立案（手引き　第５章第４節（６））</a:t>
            </a:r>
          </a:p>
          <a:p>
            <a:pPr eaLnBrk="1" hangingPunct="1">
              <a:spcBef>
                <a:spcPct val="10000"/>
              </a:spcBef>
              <a:buFontTx/>
              <a:buNone/>
            </a:pPr>
            <a:r>
              <a:rPr lang="ja-JP" altLang="ja-JP" sz="2400" dirty="0" smtClean="0"/>
              <a:t>２．改善計画</a:t>
            </a:r>
            <a:r>
              <a:rPr lang="ja-JP" altLang="en-US" sz="2400" dirty="0" smtClean="0">
                <a:latin typeface="ＭＳ Ｐゴシック" charset="-128"/>
              </a:rPr>
              <a:t>（手引き　第５章第５節）</a:t>
            </a:r>
            <a:endParaRPr lang="en-US" altLang="ja-JP" sz="2400" dirty="0" smtClean="0">
              <a:latin typeface="ＭＳ Ｐゴシック" charset="-128"/>
            </a:endParaRPr>
          </a:p>
          <a:p>
            <a:pPr eaLnBrk="1" hangingPunct="1">
              <a:buFont typeface="Arial" charset="0"/>
              <a:buNone/>
            </a:pPr>
            <a:r>
              <a:rPr lang="ja-JP" altLang="en-US" sz="2400" dirty="0" smtClean="0">
                <a:latin typeface="ＭＳ Ｐゴシック" charset="-128"/>
              </a:rPr>
              <a:t>３．モニタリング・評価・終結（手引き　第５章第６節）</a:t>
            </a:r>
            <a:endParaRPr lang="ja-JP" altLang="ja-JP" sz="2400" dirty="0" smtClean="0"/>
          </a:p>
        </p:txBody>
      </p:sp>
      <p:sp>
        <p:nvSpPr>
          <p:cNvPr id="5" name="日付プレースホルダ 4"/>
          <p:cNvSpPr>
            <a:spLocks noGrp="1"/>
          </p:cNvSpPr>
          <p:nvPr>
            <p:ph type="dt" sz="half" idx="10"/>
          </p:nvPr>
        </p:nvSpPr>
        <p:spPr/>
        <p:txBody>
          <a:bodyPr/>
          <a:lstStyle/>
          <a:p>
            <a:pPr>
              <a:defRPr/>
            </a:pPr>
            <a:endParaRPr lang="ja-JP" alt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2"/>
          <p:cNvSpPr>
            <a:spLocks noGrp="1"/>
          </p:cNvSpPr>
          <p:nvPr>
            <p:ph type="title"/>
          </p:nvPr>
        </p:nvSpPr>
        <p:spPr/>
        <p:txBody>
          <a:bodyPr/>
          <a:lstStyle/>
          <a:p>
            <a:r>
              <a:rPr lang="ja-JP" altLang="en-US" sz="3600" b="1" smtClean="0"/>
              <a:t>終結のための確認事項</a:t>
            </a:r>
          </a:p>
        </p:txBody>
      </p:sp>
      <p:sp>
        <p:nvSpPr>
          <p:cNvPr id="52226" name="Rectangle 3"/>
          <p:cNvSpPr>
            <a:spLocks noGrp="1"/>
          </p:cNvSpPr>
          <p:nvPr>
            <p:ph type="body" idx="1"/>
          </p:nvPr>
        </p:nvSpPr>
        <p:spPr/>
        <p:txBody>
          <a:bodyPr/>
          <a:lstStyle/>
          <a:p>
            <a:pPr eaLnBrk="1" hangingPunct="1">
              <a:lnSpc>
                <a:spcPct val="80000"/>
              </a:lnSpc>
              <a:buFont typeface="Arial" charset="0"/>
              <a:buNone/>
            </a:pPr>
            <a:r>
              <a:rPr lang="ja-JP" altLang="en-US" sz="1700" dirty="0" smtClean="0"/>
              <a:t>・</a:t>
            </a:r>
            <a:r>
              <a:rPr lang="ja-JP" altLang="en-US" sz="1800" dirty="0" smtClean="0"/>
              <a:t>　</a:t>
            </a:r>
            <a:r>
              <a:rPr lang="ja-JP" altLang="ja-JP" sz="2800" dirty="0" smtClean="0"/>
              <a:t>事実確認において確認された虐待や不適切なケアなどが解消されている</a:t>
            </a:r>
          </a:p>
          <a:p>
            <a:pPr eaLnBrk="1" hangingPunct="1">
              <a:lnSpc>
                <a:spcPct val="80000"/>
              </a:lnSpc>
              <a:buFont typeface="Arial" charset="0"/>
              <a:buNone/>
            </a:pPr>
            <a:r>
              <a:rPr lang="ja-JP" altLang="en-US" sz="2800" dirty="0" smtClean="0"/>
              <a:t>・　</a:t>
            </a:r>
            <a:r>
              <a:rPr lang="ja-JP" altLang="ja-JP" sz="2800" dirty="0" smtClean="0"/>
              <a:t>評価時点でその他の虐待や不適切なケアなどが生じていない</a:t>
            </a:r>
          </a:p>
          <a:p>
            <a:pPr eaLnBrk="1" hangingPunct="1">
              <a:lnSpc>
                <a:spcPct val="80000"/>
              </a:lnSpc>
              <a:buFont typeface="Arial" charset="0"/>
              <a:buNone/>
            </a:pPr>
            <a:r>
              <a:rPr lang="ja-JP" altLang="en-US" sz="2800" dirty="0" smtClean="0"/>
              <a:t>・　</a:t>
            </a:r>
            <a:r>
              <a:rPr lang="ja-JP" altLang="ja-JP" sz="2800" dirty="0" smtClean="0"/>
              <a:t>個々の改善目標が計画どおり達成された</a:t>
            </a:r>
          </a:p>
          <a:p>
            <a:pPr eaLnBrk="1" hangingPunct="1">
              <a:lnSpc>
                <a:spcPct val="80000"/>
              </a:lnSpc>
              <a:buFont typeface="Arial" charset="0"/>
              <a:buNone/>
            </a:pPr>
            <a:r>
              <a:rPr lang="ja-JP" altLang="en-US" sz="2800" dirty="0" smtClean="0"/>
              <a:t>・　</a:t>
            </a:r>
            <a:r>
              <a:rPr lang="ja-JP" altLang="ja-JP" sz="2800" dirty="0" smtClean="0"/>
              <a:t>改善が進んでいなかった項目についても目標が達成された（新たな取組みを含む）</a:t>
            </a:r>
          </a:p>
          <a:p>
            <a:pPr eaLnBrk="1" hangingPunct="1">
              <a:lnSpc>
                <a:spcPct val="80000"/>
              </a:lnSpc>
              <a:buFont typeface="Arial" charset="0"/>
              <a:buNone/>
            </a:pPr>
            <a:r>
              <a:rPr lang="ja-JP" altLang="en-US" sz="2800" dirty="0" smtClean="0"/>
              <a:t>・　</a:t>
            </a:r>
            <a:r>
              <a:rPr lang="ja-JP" altLang="ja-JP" sz="2800" dirty="0" smtClean="0"/>
              <a:t>虐待予防のための取組みが継続して行われている</a:t>
            </a:r>
          </a:p>
          <a:p>
            <a:pPr eaLnBrk="1" hangingPunct="1">
              <a:lnSpc>
                <a:spcPct val="80000"/>
              </a:lnSpc>
              <a:buFont typeface="Arial" charset="0"/>
              <a:buNone/>
            </a:pPr>
            <a:r>
              <a:rPr lang="ja-JP" altLang="en-US" sz="2800" dirty="0" smtClean="0"/>
              <a:t>・　</a:t>
            </a:r>
            <a:r>
              <a:rPr lang="ja-JP" altLang="ja-JP" sz="2800" dirty="0" smtClean="0"/>
              <a:t>虐待が生じた場合の対応策が講じられている　</a:t>
            </a:r>
          </a:p>
          <a:p>
            <a:endParaRPr lang="ja-JP" altLang="en-US" sz="2800" dirty="0" smtClean="0"/>
          </a:p>
        </p:txBody>
      </p:sp>
      <p:sp>
        <p:nvSpPr>
          <p:cNvPr id="4" name="スライド番号プレースホルダ 3"/>
          <p:cNvSpPr>
            <a:spLocks noGrp="1"/>
          </p:cNvSpPr>
          <p:nvPr>
            <p:ph type="sldNum" sz="quarter" idx="12"/>
          </p:nvPr>
        </p:nvSpPr>
        <p:spPr/>
        <p:txBody>
          <a:bodyPr/>
          <a:lstStyle/>
          <a:p>
            <a:pPr>
              <a:defRPr/>
            </a:pPr>
            <a:fld id="{55E5CC6F-41D3-4D7B-8A3B-00464E4C0C23}" type="slidenum">
              <a:rPr lang="ja-JP" altLang="en-US" smtClean="0"/>
              <a:pPr>
                <a:defRPr/>
              </a:pPr>
              <a:t>20</a:t>
            </a:fld>
            <a:endParaRPr lang="ja-JP" altLang="en-US"/>
          </a:p>
        </p:txBody>
      </p:sp>
      <p:sp>
        <p:nvSpPr>
          <p:cNvPr id="5" name="日付プレースホルダ 4"/>
          <p:cNvSpPr>
            <a:spLocks noGrp="1"/>
          </p:cNvSpPr>
          <p:nvPr>
            <p:ph type="dt" sz="half" idx="10"/>
          </p:nvPr>
        </p:nvSpPr>
        <p:spPr/>
        <p:txBody>
          <a:bodyPr/>
          <a:lstStyle/>
          <a:p>
            <a:pPr>
              <a:defRPr/>
            </a:pPr>
            <a:endParaRPr lang="ja-JP"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p:cNvSpPr>
          <p:nvPr>
            <p:ph type="title"/>
          </p:nvPr>
        </p:nvSpPr>
        <p:spPr/>
        <p:txBody>
          <a:bodyPr/>
          <a:lstStyle/>
          <a:p>
            <a:r>
              <a:rPr lang="ja-JP" altLang="en-US" sz="4000" smtClean="0"/>
              <a:t>対応方針の立案</a:t>
            </a:r>
            <a:br>
              <a:rPr lang="ja-JP" altLang="en-US" sz="4000" smtClean="0"/>
            </a:br>
            <a:r>
              <a:rPr lang="ja-JP" altLang="en-US" sz="4000" smtClean="0"/>
              <a:t>（改善指導が必要な場合）</a:t>
            </a:r>
          </a:p>
        </p:txBody>
      </p:sp>
      <p:sp>
        <p:nvSpPr>
          <p:cNvPr id="19458" name="Rectangle 3"/>
          <p:cNvSpPr>
            <a:spLocks noGrp="1"/>
          </p:cNvSpPr>
          <p:nvPr>
            <p:ph type="body" idx="1"/>
          </p:nvPr>
        </p:nvSpPr>
        <p:spPr>
          <a:xfrm>
            <a:off x="457200" y="1916113"/>
            <a:ext cx="8229600" cy="4210050"/>
          </a:xfrm>
        </p:spPr>
        <p:txBody>
          <a:bodyPr/>
          <a:lstStyle/>
          <a:p>
            <a:pPr>
              <a:buFont typeface="Arial" charset="0"/>
              <a:buNone/>
            </a:pPr>
            <a:r>
              <a:rPr lang="en-US" altLang="ja-JP" smtClean="0"/>
              <a:t>【</a:t>
            </a:r>
            <a:r>
              <a:rPr lang="ja-JP" altLang="en-US" smtClean="0"/>
              <a:t>ポイント</a:t>
            </a:r>
            <a:r>
              <a:rPr lang="en-US" altLang="ja-JP" smtClean="0"/>
              <a:t>】</a:t>
            </a:r>
          </a:p>
          <a:p>
            <a:r>
              <a:rPr lang="ja-JP" altLang="en-US" smtClean="0"/>
              <a:t>虐待発生要因の分析と対応課題の明確化のために、必要な情報の集約・整理を行う。</a:t>
            </a:r>
          </a:p>
          <a:p>
            <a:r>
              <a:rPr lang="ja-JP" altLang="en-US" smtClean="0"/>
              <a:t>対応方針と対応計画、改善指導項目を虐待対応ケース会議で作成・検討する。</a:t>
            </a:r>
          </a:p>
        </p:txBody>
      </p:sp>
      <p:sp>
        <p:nvSpPr>
          <p:cNvPr id="4" name="スライド番号プレースホルダ 3"/>
          <p:cNvSpPr>
            <a:spLocks noGrp="1"/>
          </p:cNvSpPr>
          <p:nvPr>
            <p:ph type="sldNum" sz="quarter" idx="12"/>
          </p:nvPr>
        </p:nvSpPr>
        <p:spPr/>
        <p:txBody>
          <a:bodyPr/>
          <a:lstStyle/>
          <a:p>
            <a:pPr>
              <a:defRPr/>
            </a:pPr>
            <a:fld id="{55E5CC6F-41D3-4D7B-8A3B-00464E4C0C23}" type="slidenum">
              <a:rPr lang="ja-JP" altLang="en-US" smtClean="0"/>
              <a:pPr>
                <a:defRPr/>
              </a:pPr>
              <a:t>3</a:t>
            </a:fld>
            <a:endParaRPr lang="ja-JP" altLang="en-US"/>
          </a:p>
        </p:txBody>
      </p:sp>
      <p:sp>
        <p:nvSpPr>
          <p:cNvPr id="5" name="日付プレースホルダ 4"/>
          <p:cNvSpPr>
            <a:spLocks noGrp="1"/>
          </p:cNvSpPr>
          <p:nvPr>
            <p:ph type="dt" sz="half" idx="10"/>
          </p:nvPr>
        </p:nvSpPr>
        <p:spPr/>
        <p:txBody>
          <a:bodyPr/>
          <a:lstStyle/>
          <a:p>
            <a:pPr>
              <a:defRPr/>
            </a:pPr>
            <a:endParaRPr lang="ja-JP"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p:cNvSpPr>
          <p:nvPr>
            <p:ph type="title"/>
          </p:nvPr>
        </p:nvSpPr>
        <p:spPr/>
        <p:txBody>
          <a:bodyPr/>
          <a:lstStyle/>
          <a:p>
            <a:r>
              <a:rPr lang="ja-JP" altLang="en-US" sz="3600" smtClean="0"/>
              <a:t>（１）虐待発生要因の分析と</a:t>
            </a:r>
            <a:br>
              <a:rPr lang="ja-JP" altLang="en-US" sz="3600" smtClean="0"/>
            </a:br>
            <a:r>
              <a:rPr lang="ja-JP" altLang="en-US" sz="3600" smtClean="0"/>
              <a:t>対応課題の明確化</a:t>
            </a:r>
          </a:p>
        </p:txBody>
      </p:sp>
      <p:sp>
        <p:nvSpPr>
          <p:cNvPr id="22530" name="Rectangle 3"/>
          <p:cNvSpPr>
            <a:spLocks noGrp="1"/>
          </p:cNvSpPr>
          <p:nvPr>
            <p:ph type="body" idx="1"/>
          </p:nvPr>
        </p:nvSpPr>
        <p:spPr>
          <a:xfrm>
            <a:off x="457200" y="1556792"/>
            <a:ext cx="8229600" cy="4569371"/>
          </a:xfrm>
        </p:spPr>
        <p:txBody>
          <a:bodyPr/>
          <a:lstStyle/>
          <a:p>
            <a:r>
              <a:rPr lang="ja-JP" altLang="en-US" dirty="0" smtClean="0"/>
              <a:t>虐待発生要因と対応課題を明確化するために、必要な情報の集約・整理を行う。</a:t>
            </a:r>
          </a:p>
          <a:p>
            <a:r>
              <a:rPr lang="ja-JP" altLang="en-US" dirty="0" smtClean="0"/>
              <a:t>「アセスメント要約票」に記入することによって、得られた情報の整理並びに不足している情報の確認と再収集を行う。</a:t>
            </a:r>
          </a:p>
          <a:p>
            <a:r>
              <a:rPr lang="ja-JP" altLang="en-US" dirty="0" smtClean="0"/>
              <a:t>次いで、虐待発生リスクがあるかどうかを項目ごとにチェックし、チャックされた項目に基づいて「全体のまとめ」を記載する。</a:t>
            </a:r>
            <a:endParaRPr lang="en-US" altLang="ja-JP" dirty="0" smtClean="0"/>
          </a:p>
          <a:p>
            <a:pPr>
              <a:buNone/>
            </a:pPr>
            <a:r>
              <a:rPr lang="ja-JP" altLang="en-US" sz="2400" dirty="0" smtClean="0"/>
              <a:t>　　　　　　　　　　　　　　　　　　　　　</a:t>
            </a:r>
            <a:endParaRPr lang="en-US" altLang="ja-JP" sz="2400" dirty="0" smtClean="0"/>
          </a:p>
          <a:p>
            <a:pPr>
              <a:buNone/>
            </a:pPr>
            <a:r>
              <a:rPr lang="ja-JP" altLang="en-US" sz="2400" dirty="0" smtClean="0">
                <a:solidFill>
                  <a:srgbClr val="FF0000"/>
                </a:solidFill>
              </a:rPr>
              <a:t>　　　　　　　　　　　　　　　　　　　　</a:t>
            </a:r>
            <a:r>
              <a:rPr lang="ja-JP" altLang="en-US" sz="2400" dirty="0" smtClean="0"/>
              <a:t>　</a:t>
            </a:r>
            <a:r>
              <a:rPr lang="en-US" altLang="ja-JP" sz="2400" dirty="0" smtClean="0"/>
              <a:t>【</a:t>
            </a:r>
            <a:r>
              <a:rPr lang="ja-JP" altLang="en-US" sz="2400" dirty="0" smtClean="0"/>
              <a:t>「アセスメント要約票」参照</a:t>
            </a:r>
            <a:r>
              <a:rPr lang="en-US" altLang="ja-JP" sz="2400" dirty="0" smtClean="0"/>
              <a:t>】</a:t>
            </a:r>
            <a:endParaRPr lang="ja-JP" altLang="en-US" sz="2400" dirty="0" smtClean="0"/>
          </a:p>
          <a:p>
            <a:endParaRPr lang="ja-JP" altLang="en-US" dirty="0" smtClean="0"/>
          </a:p>
        </p:txBody>
      </p:sp>
      <p:sp>
        <p:nvSpPr>
          <p:cNvPr id="4" name="スライド番号プレースホルダ 3"/>
          <p:cNvSpPr>
            <a:spLocks noGrp="1"/>
          </p:cNvSpPr>
          <p:nvPr>
            <p:ph type="sldNum" sz="quarter" idx="12"/>
          </p:nvPr>
        </p:nvSpPr>
        <p:spPr/>
        <p:txBody>
          <a:bodyPr/>
          <a:lstStyle/>
          <a:p>
            <a:pPr>
              <a:defRPr/>
            </a:pPr>
            <a:fld id="{55E5CC6F-41D3-4D7B-8A3B-00464E4C0C23}" type="slidenum">
              <a:rPr lang="ja-JP" altLang="en-US" smtClean="0"/>
              <a:pPr>
                <a:defRPr/>
              </a:pPr>
              <a:t>4</a:t>
            </a:fld>
            <a:endParaRPr lang="ja-JP" altLang="en-US"/>
          </a:p>
        </p:txBody>
      </p:sp>
      <p:sp>
        <p:nvSpPr>
          <p:cNvPr id="5" name="日付プレースホルダ 4"/>
          <p:cNvSpPr>
            <a:spLocks noGrp="1"/>
          </p:cNvSpPr>
          <p:nvPr>
            <p:ph type="dt" sz="half" idx="10"/>
          </p:nvPr>
        </p:nvSpPr>
        <p:spPr/>
        <p:txBody>
          <a:bodyPr/>
          <a:lstStyle/>
          <a:p>
            <a:pPr>
              <a:defRPr/>
            </a:pPr>
            <a:endParaRPr lang="ja-JP"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p:cNvSpPr>
          <p:nvPr>
            <p:ph type="title"/>
          </p:nvPr>
        </p:nvSpPr>
        <p:spPr/>
        <p:txBody>
          <a:bodyPr/>
          <a:lstStyle/>
          <a:p>
            <a:r>
              <a:rPr lang="ja-JP" altLang="en-US" sz="3600" dirty="0" smtClean="0"/>
              <a:t>（２）虐待対応ケース会議での検討</a:t>
            </a:r>
          </a:p>
        </p:txBody>
      </p:sp>
      <p:sp>
        <p:nvSpPr>
          <p:cNvPr id="24578" name="Rectangle 3"/>
          <p:cNvSpPr>
            <a:spLocks noGrp="1"/>
          </p:cNvSpPr>
          <p:nvPr>
            <p:ph type="body" idx="1"/>
          </p:nvPr>
        </p:nvSpPr>
        <p:spPr/>
        <p:txBody>
          <a:bodyPr/>
          <a:lstStyle/>
          <a:p>
            <a:pPr>
              <a:lnSpc>
                <a:spcPct val="90000"/>
              </a:lnSpc>
            </a:pPr>
            <a:r>
              <a:rPr lang="ja-JP" altLang="en-US" dirty="0" smtClean="0"/>
              <a:t>総合的な対応方針を元に、対応計画・指導項目を検討する。</a:t>
            </a:r>
          </a:p>
          <a:p>
            <a:pPr>
              <a:lnSpc>
                <a:spcPct val="90000"/>
              </a:lnSpc>
            </a:pPr>
            <a:r>
              <a:rPr lang="ja-JP" altLang="en-US" dirty="0" smtClean="0"/>
              <a:t>「高齢者」「虐待者」「施設・事業所」「関係者」「通報者」等の項目別に、対応課題・目標・具体的な対応方法を検討し、最後に「今後検討すべき課題」の有無とその内容、評価の予定日を確認する。</a:t>
            </a:r>
          </a:p>
          <a:p>
            <a:pPr>
              <a:lnSpc>
                <a:spcPct val="90000"/>
              </a:lnSpc>
            </a:pPr>
            <a:r>
              <a:rPr lang="ja-JP" altLang="en-US" dirty="0" smtClean="0"/>
              <a:t>会議の内容は、「虐待対応ケース会議記録・計画書（２）」に記録する。</a:t>
            </a:r>
            <a:endParaRPr lang="en-US" altLang="ja-JP" dirty="0" smtClean="0"/>
          </a:p>
          <a:p>
            <a:pPr>
              <a:lnSpc>
                <a:spcPct val="90000"/>
              </a:lnSpc>
              <a:buNone/>
            </a:pPr>
            <a:endParaRPr lang="en-US" altLang="ja-JP" sz="2400" dirty="0" smtClean="0"/>
          </a:p>
          <a:p>
            <a:pPr>
              <a:lnSpc>
                <a:spcPct val="90000"/>
              </a:lnSpc>
              <a:buNone/>
            </a:pPr>
            <a:r>
              <a:rPr lang="ja-JP" altLang="en-US" sz="2400" dirty="0" smtClean="0"/>
              <a:t>　　　　　　　　</a:t>
            </a:r>
            <a:r>
              <a:rPr lang="en-US" altLang="ja-JP" sz="2400" dirty="0" smtClean="0"/>
              <a:t>【</a:t>
            </a:r>
            <a:r>
              <a:rPr lang="ja-JP" altLang="en-US" sz="2400" dirty="0" smtClean="0"/>
              <a:t>「虐待対応ケース会議記録・計画書（２）」 参照」</a:t>
            </a:r>
            <a:r>
              <a:rPr lang="en-US" altLang="ja-JP" sz="2400" dirty="0" smtClean="0"/>
              <a:t>】</a:t>
            </a:r>
            <a:endParaRPr lang="ja-JP" altLang="en-US" sz="2400" dirty="0" smtClean="0"/>
          </a:p>
        </p:txBody>
      </p:sp>
      <p:sp>
        <p:nvSpPr>
          <p:cNvPr id="4" name="スライド番号プレースホルダ 3"/>
          <p:cNvSpPr>
            <a:spLocks noGrp="1"/>
          </p:cNvSpPr>
          <p:nvPr>
            <p:ph type="sldNum" sz="quarter" idx="12"/>
          </p:nvPr>
        </p:nvSpPr>
        <p:spPr/>
        <p:txBody>
          <a:bodyPr/>
          <a:lstStyle/>
          <a:p>
            <a:pPr>
              <a:defRPr/>
            </a:pPr>
            <a:fld id="{55E5CC6F-41D3-4D7B-8A3B-00464E4C0C23}" type="slidenum">
              <a:rPr lang="ja-JP" altLang="en-US" smtClean="0"/>
              <a:pPr>
                <a:defRPr/>
              </a:pPr>
              <a:t>5</a:t>
            </a:fld>
            <a:endParaRPr lang="ja-JP" altLang="en-US"/>
          </a:p>
        </p:txBody>
      </p:sp>
      <p:sp>
        <p:nvSpPr>
          <p:cNvPr id="5" name="日付プレースホルダ 4"/>
          <p:cNvSpPr>
            <a:spLocks noGrp="1"/>
          </p:cNvSpPr>
          <p:nvPr>
            <p:ph type="dt" sz="half" idx="10"/>
          </p:nvPr>
        </p:nvSpPr>
        <p:spPr/>
        <p:txBody>
          <a:bodyPr/>
          <a:lstStyle/>
          <a:p>
            <a:pPr>
              <a:defRPr/>
            </a:pPr>
            <a:endParaRPr lang="ja-JP"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タイトル 1"/>
          <p:cNvSpPr>
            <a:spLocks noGrp="1"/>
          </p:cNvSpPr>
          <p:nvPr>
            <p:ph type="title"/>
          </p:nvPr>
        </p:nvSpPr>
        <p:spPr/>
        <p:txBody>
          <a:bodyPr/>
          <a:lstStyle/>
          <a:p>
            <a:pPr eaLnBrk="1" hangingPunct="1"/>
            <a:r>
              <a:rPr lang="ja-JP" altLang="en-US" sz="4000" smtClean="0"/>
              <a:t>改善計画</a:t>
            </a:r>
          </a:p>
        </p:txBody>
      </p:sp>
      <p:sp>
        <p:nvSpPr>
          <p:cNvPr id="3" name="コンテンツ プレースホルダ 2"/>
          <p:cNvSpPr>
            <a:spLocks noGrp="1"/>
          </p:cNvSpPr>
          <p:nvPr>
            <p:ph idx="1"/>
          </p:nvPr>
        </p:nvSpPr>
        <p:spPr/>
        <p:txBody>
          <a:bodyPr rtlCol="0">
            <a:normAutofit fontScale="92500"/>
          </a:bodyPr>
          <a:lstStyle/>
          <a:p>
            <a:pPr eaLnBrk="1" fontAlgn="auto" hangingPunct="1">
              <a:spcAft>
                <a:spcPts val="0"/>
              </a:spcAft>
              <a:buFont typeface="Arial" pitchFamily="34" charset="0"/>
              <a:buNone/>
              <a:defRPr/>
            </a:pPr>
            <a:r>
              <a:rPr lang="ja-JP" altLang="ja-JP" dirty="0" smtClean="0"/>
              <a:t>【ポイント】</a:t>
            </a:r>
          </a:p>
          <a:p>
            <a:pPr eaLnBrk="1" fontAlgn="auto" hangingPunct="1">
              <a:spcAft>
                <a:spcPts val="0"/>
              </a:spcAft>
              <a:buFont typeface="Arial" pitchFamily="34" charset="0"/>
              <a:buChar char="•"/>
              <a:defRPr/>
            </a:pPr>
            <a:r>
              <a:rPr lang="ja-JP" altLang="ja-JP" sz="2600" dirty="0" smtClean="0"/>
              <a:t>養介護施設・事業所からの改善計画は、期限を定めて提出を求め</a:t>
            </a:r>
            <a:r>
              <a:rPr lang="ja-JP" altLang="en-US" sz="2600" dirty="0" smtClean="0"/>
              <a:t>る</a:t>
            </a:r>
            <a:r>
              <a:rPr lang="ja-JP" altLang="ja-JP" sz="2600" dirty="0" smtClean="0"/>
              <a:t>（通知後１か月以内が望ましい。）。</a:t>
            </a:r>
          </a:p>
          <a:p>
            <a:pPr eaLnBrk="1" fontAlgn="auto" hangingPunct="1">
              <a:spcAft>
                <a:spcPts val="0"/>
              </a:spcAft>
              <a:buFont typeface="Arial" pitchFamily="34" charset="0"/>
              <a:buChar char="•"/>
              <a:defRPr/>
            </a:pPr>
            <a:r>
              <a:rPr lang="ja-JP" altLang="ja-JP" sz="2600" dirty="0" smtClean="0"/>
              <a:t>提出された改善計画に対しては、指導事項に対する漏れがないか、再発防止のための取組は十分か、具体性や実現性があるかという内容検討とともに、計画作成のプロセス（経営者層や管理職、一般職員の関わり）についても確認</a:t>
            </a:r>
            <a:r>
              <a:rPr lang="ja-JP" altLang="en-US" sz="2600" dirty="0" smtClean="0"/>
              <a:t>する</a:t>
            </a:r>
            <a:r>
              <a:rPr lang="ja-JP" altLang="ja-JP" sz="2600" dirty="0" smtClean="0"/>
              <a:t>。</a:t>
            </a:r>
          </a:p>
          <a:p>
            <a:pPr eaLnBrk="1" fontAlgn="auto" hangingPunct="1">
              <a:spcAft>
                <a:spcPts val="0"/>
              </a:spcAft>
              <a:buFont typeface="Arial" pitchFamily="34" charset="0"/>
              <a:buChar char="•"/>
              <a:defRPr/>
            </a:pPr>
            <a:r>
              <a:rPr lang="ja-JP" altLang="ja-JP" sz="2600" dirty="0" smtClean="0"/>
              <a:t>改善計画の内容が不十分な場合には修正事項を指摘して再提出を求め</a:t>
            </a:r>
            <a:r>
              <a:rPr lang="ja-JP" altLang="en-US" sz="2600" dirty="0" smtClean="0"/>
              <a:t>る</a:t>
            </a:r>
            <a:r>
              <a:rPr lang="ja-JP" altLang="ja-JP" sz="2600" dirty="0" smtClean="0"/>
              <a:t>。</a:t>
            </a:r>
          </a:p>
          <a:p>
            <a:pPr eaLnBrk="1" fontAlgn="auto" hangingPunct="1">
              <a:spcAft>
                <a:spcPts val="0"/>
              </a:spcAft>
              <a:buFont typeface="Arial" pitchFamily="34" charset="0"/>
              <a:buChar char="•"/>
              <a:defRPr/>
            </a:pPr>
            <a:r>
              <a:rPr lang="ja-JP" altLang="ja-JP" sz="2600" dirty="0" smtClean="0"/>
              <a:t>改善計画を確定させた際には、改善取組の評価時期をあらかじめ定める。</a:t>
            </a:r>
          </a:p>
          <a:p>
            <a:pPr eaLnBrk="1" fontAlgn="auto" hangingPunct="1">
              <a:spcAft>
                <a:spcPts val="0"/>
              </a:spcAft>
              <a:buFont typeface="Arial" pitchFamily="34" charset="0"/>
              <a:buChar char="•"/>
              <a:defRPr/>
            </a:pPr>
            <a:endParaRPr lang="ja-JP" altLang="en-US" dirty="0"/>
          </a:p>
        </p:txBody>
      </p:sp>
      <p:sp>
        <p:nvSpPr>
          <p:cNvPr id="4" name="スライド番号プレースホルダ 3"/>
          <p:cNvSpPr>
            <a:spLocks noGrp="1"/>
          </p:cNvSpPr>
          <p:nvPr>
            <p:ph type="sldNum" sz="quarter" idx="12"/>
          </p:nvPr>
        </p:nvSpPr>
        <p:spPr/>
        <p:txBody>
          <a:bodyPr/>
          <a:lstStyle/>
          <a:p>
            <a:pPr>
              <a:defRPr/>
            </a:pPr>
            <a:fld id="{55E5CC6F-41D3-4D7B-8A3B-00464E4C0C23}" type="slidenum">
              <a:rPr lang="ja-JP" altLang="en-US" smtClean="0"/>
              <a:pPr>
                <a:defRPr/>
              </a:pPr>
              <a:t>6</a:t>
            </a:fld>
            <a:endParaRPr lang="ja-JP" altLang="en-US"/>
          </a:p>
        </p:txBody>
      </p:sp>
      <p:sp>
        <p:nvSpPr>
          <p:cNvPr id="5" name="日付プレースホルダ 4"/>
          <p:cNvSpPr>
            <a:spLocks noGrp="1"/>
          </p:cNvSpPr>
          <p:nvPr>
            <p:ph type="dt" sz="half" idx="10"/>
          </p:nvPr>
        </p:nvSpPr>
        <p:spPr/>
        <p:txBody>
          <a:bodyPr/>
          <a:lstStyle/>
          <a:p>
            <a:pPr>
              <a:defRPr/>
            </a:pPr>
            <a:endParaRPr lang="ja-JP"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タイトル 1"/>
          <p:cNvSpPr>
            <a:spLocks noGrp="1"/>
          </p:cNvSpPr>
          <p:nvPr>
            <p:ph type="title"/>
          </p:nvPr>
        </p:nvSpPr>
        <p:spPr/>
        <p:txBody>
          <a:bodyPr/>
          <a:lstStyle/>
          <a:p>
            <a:pPr eaLnBrk="1" hangingPunct="1"/>
            <a:r>
              <a:rPr lang="ja-JP" altLang="en-US" sz="3600" smtClean="0"/>
              <a:t>（１）提出された改善計画の内容チェック</a:t>
            </a:r>
          </a:p>
        </p:txBody>
      </p:sp>
      <p:sp>
        <p:nvSpPr>
          <p:cNvPr id="27650" name="コンテンツ プレースホルダ 2"/>
          <p:cNvSpPr>
            <a:spLocks noGrp="1"/>
          </p:cNvSpPr>
          <p:nvPr>
            <p:ph idx="1"/>
          </p:nvPr>
        </p:nvSpPr>
        <p:spPr>
          <a:xfrm>
            <a:off x="457200" y="1196975"/>
            <a:ext cx="8507413" cy="4929188"/>
          </a:xfrm>
        </p:spPr>
        <p:txBody>
          <a:bodyPr/>
          <a:lstStyle/>
          <a:p>
            <a:pPr eaLnBrk="1" hangingPunct="1">
              <a:buFont typeface="Arial" charset="0"/>
              <a:buNone/>
            </a:pPr>
            <a:endParaRPr lang="ja-JP" altLang="ja-JP" sz="2400" dirty="0" smtClean="0"/>
          </a:p>
          <a:p>
            <a:pPr eaLnBrk="1" hangingPunct="1">
              <a:buFont typeface="Arial" charset="0"/>
              <a:buNone/>
            </a:pPr>
            <a:r>
              <a:rPr lang="ja-JP" altLang="en-US" sz="2400" dirty="0" smtClean="0"/>
              <a:t>・　市町村が指摘した事項が改善取組として網羅されているか</a:t>
            </a:r>
            <a:endParaRPr lang="ja-JP" altLang="ja-JP" sz="2400" dirty="0" smtClean="0"/>
          </a:p>
          <a:p>
            <a:pPr eaLnBrk="1" hangingPunct="1">
              <a:buFont typeface="Arial" charset="0"/>
              <a:buNone/>
            </a:pPr>
            <a:r>
              <a:rPr lang="ja-JP" altLang="en-US" sz="2400" dirty="0" smtClean="0"/>
              <a:t>・　改善取組の目標や達成時期が明確になっているか（短期・中長期に達成すべきこと等）</a:t>
            </a:r>
            <a:endParaRPr lang="ja-JP" altLang="ja-JP" sz="2400" dirty="0" smtClean="0"/>
          </a:p>
          <a:p>
            <a:pPr eaLnBrk="1" hangingPunct="1">
              <a:buFont typeface="Arial" charset="0"/>
              <a:buNone/>
            </a:pPr>
            <a:r>
              <a:rPr lang="ja-JP" altLang="en-US" sz="2400" dirty="0" smtClean="0"/>
              <a:t>・　改善取組の具体的方法が示されているか</a:t>
            </a:r>
            <a:endParaRPr lang="ja-JP" altLang="ja-JP" sz="2400" dirty="0" smtClean="0"/>
          </a:p>
          <a:p>
            <a:pPr eaLnBrk="1" hangingPunct="1">
              <a:buFont typeface="Arial" charset="0"/>
              <a:buNone/>
            </a:pPr>
            <a:r>
              <a:rPr lang="ja-JP" altLang="en-US" sz="2400" dirty="0" smtClean="0"/>
              <a:t>・　改善取組のために適切な職員（役職者等）が割り振られているか</a:t>
            </a:r>
            <a:endParaRPr lang="ja-JP" altLang="ja-JP" sz="2400" dirty="0" smtClean="0"/>
          </a:p>
          <a:p>
            <a:pPr eaLnBrk="1" hangingPunct="1">
              <a:buFont typeface="Arial" charset="0"/>
              <a:buNone/>
            </a:pPr>
            <a:r>
              <a:rPr lang="ja-JP" altLang="en-US" sz="2400" dirty="0" smtClean="0"/>
              <a:t>・　改善計画の作成には経営</a:t>
            </a:r>
            <a:r>
              <a:rPr lang="ja-JP" altLang="ja-JP" sz="2400" dirty="0" smtClean="0"/>
              <a:t>者・管理者</a:t>
            </a:r>
            <a:r>
              <a:rPr lang="ja-JP" altLang="en-US" sz="2400" dirty="0" smtClean="0"/>
              <a:t>層や職員全員が関わっているか</a:t>
            </a:r>
            <a:endParaRPr lang="ja-JP" altLang="ja-JP" sz="2400" dirty="0" smtClean="0"/>
          </a:p>
          <a:p>
            <a:pPr eaLnBrk="1" hangingPunct="1">
              <a:buFont typeface="Arial" charset="0"/>
              <a:buNone/>
            </a:pPr>
            <a:r>
              <a:rPr lang="ja-JP" altLang="en-US" sz="2400" dirty="0" smtClean="0"/>
              <a:t>・　改善計画は経営層の責任において作成されているか</a:t>
            </a:r>
            <a:endParaRPr lang="ja-JP" altLang="ja-JP" sz="2400" dirty="0" smtClean="0"/>
          </a:p>
          <a:p>
            <a:pPr eaLnBrk="1" hangingPunct="1">
              <a:buFont typeface="Arial" charset="0"/>
              <a:buNone/>
            </a:pPr>
            <a:r>
              <a:rPr lang="ja-JP" altLang="en-US" sz="2400" dirty="0" smtClean="0"/>
              <a:t>・　改善取組を担保するための仕組みの実効性はあるか、等</a:t>
            </a:r>
          </a:p>
          <a:p>
            <a:pPr algn="r" eaLnBrk="1" hangingPunct="1">
              <a:buFont typeface="Arial" charset="0"/>
              <a:buNone/>
            </a:pPr>
            <a:r>
              <a:rPr lang="ja-JP" altLang="ja-JP" sz="2400" dirty="0" smtClean="0"/>
              <a:t>【</a:t>
            </a:r>
            <a:r>
              <a:rPr lang="ja-JP" altLang="en-US" sz="2400" dirty="0" smtClean="0"/>
              <a:t>「</a:t>
            </a:r>
            <a:r>
              <a:rPr lang="ja-JP" altLang="ja-JP" sz="2400" dirty="0" smtClean="0"/>
              <a:t>評価会議記録</a:t>
            </a:r>
            <a:r>
              <a:rPr lang="ja-JP" altLang="en-US" sz="2400" dirty="0" smtClean="0"/>
              <a:t>票」参照</a:t>
            </a:r>
            <a:r>
              <a:rPr lang="ja-JP" altLang="ja-JP" sz="2400" dirty="0" smtClean="0"/>
              <a:t>】</a:t>
            </a:r>
          </a:p>
          <a:p>
            <a:pPr eaLnBrk="1" hangingPunct="1"/>
            <a:endParaRPr lang="ja-JP" altLang="en-US" sz="2400" dirty="0" smtClean="0"/>
          </a:p>
        </p:txBody>
      </p:sp>
      <p:sp>
        <p:nvSpPr>
          <p:cNvPr id="4" name="スライド番号プレースホルダ 3"/>
          <p:cNvSpPr>
            <a:spLocks noGrp="1"/>
          </p:cNvSpPr>
          <p:nvPr>
            <p:ph type="sldNum" sz="quarter" idx="12"/>
          </p:nvPr>
        </p:nvSpPr>
        <p:spPr/>
        <p:txBody>
          <a:bodyPr/>
          <a:lstStyle/>
          <a:p>
            <a:pPr>
              <a:defRPr/>
            </a:pPr>
            <a:fld id="{55E5CC6F-41D3-4D7B-8A3B-00464E4C0C23}" type="slidenum">
              <a:rPr lang="ja-JP" altLang="en-US" smtClean="0"/>
              <a:pPr>
                <a:defRPr/>
              </a:pPr>
              <a:t>7</a:t>
            </a:fld>
            <a:endParaRPr lang="ja-JP" altLang="en-US"/>
          </a:p>
        </p:txBody>
      </p:sp>
      <p:sp>
        <p:nvSpPr>
          <p:cNvPr id="5" name="日付プレースホルダ 4"/>
          <p:cNvSpPr>
            <a:spLocks noGrp="1"/>
          </p:cNvSpPr>
          <p:nvPr>
            <p:ph type="dt" sz="half" idx="10"/>
          </p:nvPr>
        </p:nvSpPr>
        <p:spPr/>
        <p:txBody>
          <a:bodyPr/>
          <a:lstStyle/>
          <a:p>
            <a:pPr>
              <a:defRPr/>
            </a:pPr>
            <a:endParaRPr lang="ja-JP"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タイトル 1"/>
          <p:cNvSpPr>
            <a:spLocks noGrp="1"/>
          </p:cNvSpPr>
          <p:nvPr>
            <p:ph type="title"/>
          </p:nvPr>
        </p:nvSpPr>
        <p:spPr/>
        <p:txBody>
          <a:bodyPr/>
          <a:lstStyle/>
          <a:p>
            <a:pPr eaLnBrk="1" hangingPunct="1"/>
            <a:r>
              <a:rPr lang="ja-JP" altLang="ja-JP" sz="3600" smtClean="0"/>
              <a:t>（２）改善取組を担保するための方法（例）</a:t>
            </a:r>
            <a:endParaRPr lang="ja-JP" altLang="en-US" sz="3600" smtClean="0"/>
          </a:p>
        </p:txBody>
      </p:sp>
      <p:sp>
        <p:nvSpPr>
          <p:cNvPr id="29698" name="コンテンツ プレースホルダ 2"/>
          <p:cNvSpPr>
            <a:spLocks noGrp="1"/>
          </p:cNvSpPr>
          <p:nvPr>
            <p:ph idx="1"/>
          </p:nvPr>
        </p:nvSpPr>
        <p:spPr>
          <a:xfrm>
            <a:off x="457200" y="1484313"/>
            <a:ext cx="8229600" cy="4641850"/>
          </a:xfrm>
        </p:spPr>
        <p:txBody>
          <a:bodyPr/>
          <a:lstStyle/>
          <a:p>
            <a:pPr eaLnBrk="1" hangingPunct="1">
              <a:buFont typeface="Arial" charset="0"/>
              <a:buNone/>
            </a:pPr>
            <a:r>
              <a:rPr lang="ja-JP" altLang="en-US" sz="2400" smtClean="0"/>
              <a:t>・　</a:t>
            </a:r>
            <a:r>
              <a:rPr lang="ja-JP" altLang="ja-JP" sz="2400" smtClean="0"/>
              <a:t>施設・事業所内に第三者委員を含む高齢者虐待防止委員会等を設置し、定期的に改善取組の評価を行う。委員会等に市町村職員が参加したり、市町村に定期的に報告を行う。</a:t>
            </a:r>
          </a:p>
          <a:p>
            <a:pPr eaLnBrk="1" hangingPunct="1">
              <a:buFont typeface="Arial" charset="0"/>
              <a:buNone/>
            </a:pPr>
            <a:r>
              <a:rPr lang="ja-JP" altLang="en-US" sz="2400" smtClean="0"/>
              <a:t>・　</a:t>
            </a:r>
            <a:r>
              <a:rPr lang="ja-JP" altLang="ja-JP" sz="2400" smtClean="0"/>
              <a:t>施設・事業所の苦情対応に第三者委員を導入することや介護相談員を受け入れるなど、常に第三者の目が入る環境を整える。</a:t>
            </a:r>
          </a:p>
          <a:p>
            <a:pPr eaLnBrk="1" hangingPunct="1">
              <a:buFont typeface="Arial" charset="0"/>
              <a:buNone/>
            </a:pPr>
            <a:r>
              <a:rPr lang="ja-JP" altLang="en-US" sz="2400" smtClean="0"/>
              <a:t>・　</a:t>
            </a:r>
            <a:r>
              <a:rPr lang="ja-JP" altLang="ja-JP" sz="2400" smtClean="0"/>
              <a:t>当該施設・事業所内で定期的に自己評価を実施し、何がどこまで改善しているのか、未達成の課題は何かなどを整理して市町村へ報告する。</a:t>
            </a:r>
            <a:endParaRPr lang="en-US" altLang="ja-JP" sz="2400" smtClean="0"/>
          </a:p>
          <a:p>
            <a:pPr eaLnBrk="1" hangingPunct="1">
              <a:buFont typeface="Arial" charset="0"/>
              <a:buNone/>
            </a:pPr>
            <a:r>
              <a:rPr lang="ja-JP" altLang="en-US" sz="2400" smtClean="0"/>
              <a:t>・　</a:t>
            </a:r>
            <a:r>
              <a:rPr lang="ja-JP" altLang="ja-JP" sz="2400" smtClean="0"/>
              <a:t>都道府県がホームページなどで公開している第三者評価の結果から優れた取組みを参考にする。</a:t>
            </a:r>
          </a:p>
          <a:p>
            <a:pPr eaLnBrk="1" hangingPunct="1"/>
            <a:endParaRPr lang="ja-JP" altLang="en-US" sz="2600" smtClean="0"/>
          </a:p>
        </p:txBody>
      </p:sp>
      <p:sp>
        <p:nvSpPr>
          <p:cNvPr id="4" name="スライド番号プレースホルダ 3"/>
          <p:cNvSpPr>
            <a:spLocks noGrp="1"/>
          </p:cNvSpPr>
          <p:nvPr>
            <p:ph type="sldNum" sz="quarter" idx="12"/>
          </p:nvPr>
        </p:nvSpPr>
        <p:spPr/>
        <p:txBody>
          <a:bodyPr/>
          <a:lstStyle/>
          <a:p>
            <a:pPr>
              <a:defRPr/>
            </a:pPr>
            <a:fld id="{55E5CC6F-41D3-4D7B-8A3B-00464E4C0C23}" type="slidenum">
              <a:rPr lang="ja-JP" altLang="en-US" smtClean="0"/>
              <a:pPr>
                <a:defRPr/>
              </a:pPr>
              <a:t>8</a:t>
            </a:fld>
            <a:endParaRPr lang="ja-JP" altLang="en-US"/>
          </a:p>
        </p:txBody>
      </p:sp>
      <p:sp>
        <p:nvSpPr>
          <p:cNvPr id="5" name="日付プレースホルダ 4"/>
          <p:cNvSpPr>
            <a:spLocks noGrp="1"/>
          </p:cNvSpPr>
          <p:nvPr>
            <p:ph type="dt" sz="half" idx="10"/>
          </p:nvPr>
        </p:nvSpPr>
        <p:spPr/>
        <p:txBody>
          <a:bodyPr/>
          <a:lstStyle/>
          <a:p>
            <a:pPr>
              <a:defRPr/>
            </a:pPr>
            <a:endParaRPr lang="ja-JP"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タイトル 1"/>
          <p:cNvSpPr>
            <a:spLocks noGrp="1"/>
          </p:cNvSpPr>
          <p:nvPr>
            <p:ph type="title"/>
          </p:nvPr>
        </p:nvSpPr>
        <p:spPr>
          <a:xfrm>
            <a:off x="457200" y="274638"/>
            <a:ext cx="8229600" cy="922337"/>
          </a:xfrm>
        </p:spPr>
        <p:txBody>
          <a:bodyPr/>
          <a:lstStyle/>
          <a:p>
            <a:pPr eaLnBrk="1" hangingPunct="1"/>
            <a:r>
              <a:rPr lang="ja-JP" altLang="en-US" sz="3600" smtClean="0"/>
              <a:t>（３）改善計画書の</a:t>
            </a:r>
            <a:r>
              <a:rPr lang="ja-JP" altLang="ja-JP" sz="3600" smtClean="0"/>
              <a:t>受理</a:t>
            </a:r>
            <a:r>
              <a:rPr lang="ja-JP" altLang="en-US" sz="3600" smtClean="0"/>
              <a:t>と評価時期の設定</a:t>
            </a:r>
          </a:p>
        </p:txBody>
      </p:sp>
      <p:sp>
        <p:nvSpPr>
          <p:cNvPr id="31746" name="コンテンツ プレースホルダ 2"/>
          <p:cNvSpPr>
            <a:spLocks noGrp="1"/>
          </p:cNvSpPr>
          <p:nvPr>
            <p:ph idx="1"/>
          </p:nvPr>
        </p:nvSpPr>
        <p:spPr>
          <a:xfrm>
            <a:off x="457200" y="1484313"/>
            <a:ext cx="8229600" cy="4641850"/>
          </a:xfrm>
        </p:spPr>
        <p:txBody>
          <a:bodyPr/>
          <a:lstStyle/>
          <a:p>
            <a:pPr eaLnBrk="1" hangingPunct="1"/>
            <a:r>
              <a:rPr lang="ja-JP" altLang="en-US" sz="2400" dirty="0" smtClean="0"/>
              <a:t>改善計画の内容が問題がないと判断された場合には改善計画書を受理する。</a:t>
            </a:r>
            <a:endParaRPr lang="en-US" altLang="ja-JP" sz="2400" dirty="0" smtClean="0"/>
          </a:p>
          <a:p>
            <a:pPr eaLnBrk="1" hangingPunct="1"/>
            <a:endParaRPr lang="ja-JP" altLang="en-US" sz="2400" dirty="0" smtClean="0"/>
          </a:p>
          <a:p>
            <a:pPr eaLnBrk="1" hangingPunct="1"/>
            <a:r>
              <a:rPr lang="ja-JP" altLang="en-US" sz="2400" dirty="0" smtClean="0"/>
              <a:t>その際、改善取組に対するモニタリング・評価を行うおおよその時期も定めておき、一定期間後には改善取組の評価が行われることを</a:t>
            </a:r>
            <a:r>
              <a:rPr lang="ja-JP" altLang="ja-JP" sz="2400" dirty="0" smtClean="0"/>
              <a:t>養介護</a:t>
            </a:r>
            <a:r>
              <a:rPr lang="ja-JP" altLang="en-US" sz="2400" dirty="0" smtClean="0"/>
              <a:t>施設・事業所に伝達する。</a:t>
            </a:r>
            <a:endParaRPr lang="en-US" altLang="ja-JP" sz="2400" dirty="0" smtClean="0"/>
          </a:p>
          <a:p>
            <a:pPr eaLnBrk="1" hangingPunct="1"/>
            <a:endParaRPr lang="ja-JP" altLang="ja-JP" sz="2400" dirty="0" smtClean="0"/>
          </a:p>
          <a:p>
            <a:pPr eaLnBrk="1" hangingPunct="1"/>
            <a:r>
              <a:rPr lang="ja-JP" altLang="en-US" sz="2400" dirty="0" smtClean="0"/>
              <a:t>受理した改善計画書の内容やモニタリング・評価の時期については、都道府県へも報告を行い情報共有しておく。</a:t>
            </a:r>
            <a:endParaRPr lang="ja-JP" altLang="ja-JP" sz="2400" dirty="0" smtClean="0"/>
          </a:p>
          <a:p>
            <a:pPr eaLnBrk="1" hangingPunct="1"/>
            <a:endParaRPr lang="ja-JP" altLang="en-US" dirty="0" smtClean="0"/>
          </a:p>
        </p:txBody>
      </p:sp>
      <p:sp>
        <p:nvSpPr>
          <p:cNvPr id="4" name="スライド番号プレースホルダ 3"/>
          <p:cNvSpPr>
            <a:spLocks noGrp="1"/>
          </p:cNvSpPr>
          <p:nvPr>
            <p:ph type="sldNum" sz="quarter" idx="12"/>
          </p:nvPr>
        </p:nvSpPr>
        <p:spPr/>
        <p:txBody>
          <a:bodyPr/>
          <a:lstStyle/>
          <a:p>
            <a:pPr>
              <a:defRPr/>
            </a:pPr>
            <a:fld id="{55E5CC6F-41D3-4D7B-8A3B-00464E4C0C23}" type="slidenum">
              <a:rPr lang="ja-JP" altLang="en-US" smtClean="0"/>
              <a:pPr>
                <a:defRPr/>
              </a:pPr>
              <a:t>9</a:t>
            </a:fld>
            <a:endParaRPr lang="ja-JP" altLang="en-US"/>
          </a:p>
        </p:txBody>
      </p:sp>
      <p:sp>
        <p:nvSpPr>
          <p:cNvPr id="5" name="日付プレースホルダ 4"/>
          <p:cNvSpPr>
            <a:spLocks noGrp="1"/>
          </p:cNvSpPr>
          <p:nvPr>
            <p:ph type="dt" sz="half" idx="10"/>
          </p:nvPr>
        </p:nvSpPr>
        <p:spPr/>
        <p:txBody>
          <a:bodyPr/>
          <a:lstStyle/>
          <a:p>
            <a:pPr>
              <a:defRPr/>
            </a:pPr>
            <a:endParaRPr lang="ja-JP" altLang="en-US"/>
          </a:p>
        </p:txBody>
      </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719</TotalTime>
  <Words>2234</Words>
  <Application>Microsoft Office PowerPoint</Application>
  <PresentationFormat>画面に合わせる (4:3)</PresentationFormat>
  <Paragraphs>226</Paragraphs>
  <Slides>20</Slides>
  <Notes>17</Notes>
  <HiddenSlides>0</HiddenSlides>
  <MMClips>0</MMClips>
  <ScaleCrop>false</ScaleCrop>
  <HeadingPairs>
    <vt:vector size="4" baseType="variant">
      <vt:variant>
        <vt:lpstr>テーマ</vt:lpstr>
      </vt:variant>
      <vt:variant>
        <vt:i4>1</vt:i4>
      </vt:variant>
      <vt:variant>
        <vt:lpstr>スライド タイトル</vt:lpstr>
      </vt:variant>
      <vt:variant>
        <vt:i4>20</vt:i4>
      </vt:variant>
    </vt:vector>
  </HeadingPairs>
  <TitlesOfParts>
    <vt:vector size="21" baseType="lpstr">
      <vt:lpstr>Office テーマ</vt:lpstr>
      <vt:lpstr>スライド 1</vt:lpstr>
      <vt:lpstr>講義のねらいと構成</vt:lpstr>
      <vt:lpstr>対応方針の立案 （改善指導が必要な場合）</vt:lpstr>
      <vt:lpstr>（１）虐待発生要因の分析と 対応課題の明確化</vt:lpstr>
      <vt:lpstr>（２）虐待対応ケース会議での検討</vt:lpstr>
      <vt:lpstr>改善計画</vt:lpstr>
      <vt:lpstr>（１）提出された改善計画の内容チェック</vt:lpstr>
      <vt:lpstr>（２）改善取組を担保するための方法（例）</vt:lpstr>
      <vt:lpstr>（３）改善計画書の受理と評価時期の設定</vt:lpstr>
      <vt:lpstr>スライド 10</vt:lpstr>
      <vt:lpstr>スライド 11</vt:lpstr>
      <vt:lpstr>（１）モニタリング</vt:lpstr>
      <vt:lpstr>（２）改善取組の評価</vt:lpstr>
      <vt:lpstr>２）改善取組・目標達成状況の確認</vt:lpstr>
      <vt:lpstr>３）評価会議 ４）評価結果のまとめ</vt:lpstr>
      <vt:lpstr>スライド 16</vt:lpstr>
      <vt:lpstr>スライド 17</vt:lpstr>
      <vt:lpstr>（３）終結</vt:lpstr>
      <vt:lpstr>スライド 19</vt:lpstr>
      <vt:lpstr>終結のための確認事項</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pc08</dc:creator>
  <cp:lastModifiedBy>pc08</cp:lastModifiedBy>
  <cp:revision>60</cp:revision>
  <dcterms:created xsi:type="dcterms:W3CDTF">2012-10-26T05:23:27Z</dcterms:created>
  <dcterms:modified xsi:type="dcterms:W3CDTF">2013-02-28T05:20:50Z</dcterms:modified>
</cp:coreProperties>
</file>