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58" r:id="rId4"/>
    <p:sldId id="261" r:id="rId5"/>
    <p:sldId id="263" r:id="rId6"/>
    <p:sldId id="264" r:id="rId7"/>
    <p:sldId id="259" r:id="rId8"/>
    <p:sldId id="260"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162" autoAdjust="0"/>
  </p:normalViewPr>
  <p:slideViewPr>
    <p:cSldViewPr>
      <p:cViewPr varScale="1">
        <p:scale>
          <a:sx n="40" d="100"/>
          <a:sy n="40" d="100"/>
        </p:scale>
        <p:origin x="-22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971C4254-C255-49F4-B62E-8E898472309E}"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90018F9C-4356-478D-BE4C-C649E7A09EA9}"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200" kern="1200" dirty="0" smtClean="0">
                <a:solidFill>
                  <a:schemeClr val="tx1"/>
                </a:solidFill>
                <a:latin typeface="+mn-lt"/>
                <a:ea typeface="+mn-ea"/>
                <a:cs typeface="+mn-cs"/>
              </a:rPr>
              <a:t>(</a:t>
            </a:r>
            <a:r>
              <a:rPr kumimoji="1" lang="ja-JP" altLang="en-US" sz="1200" kern="1200" dirty="0" smtClean="0">
                <a:solidFill>
                  <a:schemeClr val="tx1"/>
                </a:solidFill>
                <a:latin typeface="+mn-lt"/>
                <a:ea typeface="+mn-ea"/>
                <a:cs typeface="+mn-cs"/>
              </a:rPr>
              <a:t>開催要項より</a:t>
            </a:r>
            <a:r>
              <a:rPr kumimoji="1" lang="en-US" altLang="ja-JP" sz="1200" kern="1200" dirty="0" smtClean="0">
                <a:solidFill>
                  <a:schemeClr val="tx1"/>
                </a:solidFill>
                <a:latin typeface="+mn-lt"/>
                <a:ea typeface="+mn-ea"/>
                <a:cs typeface="+mn-cs"/>
              </a:rPr>
              <a:t>)  </a:t>
            </a:r>
          </a:p>
          <a:p>
            <a:endParaRPr kumimoji="1" lang="en-US" altLang="ja-JP" sz="1200" kern="1200" dirty="0" smtClean="0">
              <a:solidFill>
                <a:schemeClr val="tx1"/>
              </a:solidFill>
              <a:latin typeface="+mn-lt"/>
              <a:ea typeface="+mn-ea"/>
              <a:cs typeface="+mn-cs"/>
            </a:endParaRPr>
          </a:p>
          <a:p>
            <a:r>
              <a:rPr kumimoji="1" lang="ja-JP" altLang="ja-JP" sz="1200" kern="1200" dirty="0" smtClean="0">
                <a:solidFill>
                  <a:schemeClr val="tx1"/>
                </a:solidFill>
                <a:latin typeface="+mn-lt"/>
                <a:ea typeface="+mn-ea"/>
                <a:cs typeface="+mn-cs"/>
              </a:rPr>
              <a:t>高齢者虐待の防止、高齢者の養護者に対する支援等に関する法律（平成</a:t>
            </a:r>
            <a:r>
              <a:rPr kumimoji="1" lang="en-US" altLang="ja-JP" sz="1200" kern="1200" dirty="0" smtClean="0">
                <a:solidFill>
                  <a:schemeClr val="tx1"/>
                </a:solidFill>
                <a:latin typeface="+mn-lt"/>
                <a:ea typeface="+mn-ea"/>
                <a:cs typeface="+mn-cs"/>
              </a:rPr>
              <a:t>17</a:t>
            </a:r>
            <a:r>
              <a:rPr kumimoji="1" lang="ja-JP" altLang="ja-JP" sz="1200" kern="1200" dirty="0" smtClean="0">
                <a:solidFill>
                  <a:schemeClr val="tx1"/>
                </a:solidFill>
                <a:latin typeface="+mn-lt"/>
                <a:ea typeface="+mn-ea"/>
                <a:cs typeface="+mn-cs"/>
              </a:rPr>
              <a:t>年法律第</a:t>
            </a:r>
            <a:r>
              <a:rPr kumimoji="1" lang="en-US" altLang="ja-JP" sz="1200" kern="1200" dirty="0" smtClean="0">
                <a:solidFill>
                  <a:schemeClr val="tx1"/>
                </a:solidFill>
                <a:latin typeface="+mn-lt"/>
                <a:ea typeface="+mn-ea"/>
                <a:cs typeface="+mn-cs"/>
              </a:rPr>
              <a:t>124</a:t>
            </a:r>
            <a:r>
              <a:rPr kumimoji="1" lang="ja-JP" altLang="ja-JP" sz="1200" kern="1200" dirty="0" smtClean="0">
                <a:solidFill>
                  <a:schemeClr val="tx1"/>
                </a:solidFill>
                <a:latin typeface="+mn-lt"/>
                <a:ea typeface="+mn-ea"/>
                <a:cs typeface="+mn-cs"/>
              </a:rPr>
              <a:t>号）第３条の国及び地方公共団体の責務では、高齢者虐待の防止及び高齢者虐待を受けた高齢者の保護並びに養護者に対する支援が専門的知識に基づき適切に行われるよう、専門的な人材の確保及び資質の向上を図るため、関係機関の職員の研修等必要な措置を講ずることを定めています。また、同法第</a:t>
            </a:r>
            <a:r>
              <a:rPr kumimoji="1" lang="en-US" altLang="ja-JP" sz="1200" kern="1200" dirty="0" smtClean="0">
                <a:solidFill>
                  <a:schemeClr val="tx1"/>
                </a:solidFill>
                <a:latin typeface="+mn-lt"/>
                <a:ea typeface="+mn-ea"/>
                <a:cs typeface="+mn-cs"/>
              </a:rPr>
              <a:t>19</a:t>
            </a:r>
            <a:r>
              <a:rPr kumimoji="1" lang="ja-JP" altLang="ja-JP" sz="1200" kern="1200" dirty="0" smtClean="0">
                <a:solidFill>
                  <a:schemeClr val="tx1"/>
                </a:solidFill>
                <a:latin typeface="+mn-lt"/>
                <a:ea typeface="+mn-ea"/>
                <a:cs typeface="+mn-cs"/>
              </a:rPr>
              <a:t>条の都道府県の援助等では、市町村が行う措置の実施に関し、市町村相互間の連絡調整、市町村に対する情報の提供その他必要な援助を行うことを規定しています。</a:t>
            </a:r>
          </a:p>
          <a:p>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（開催要項より）</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latin typeface="+mn-lt"/>
                <a:ea typeface="+mn-ea"/>
                <a:cs typeface="+mn-cs"/>
              </a:rPr>
              <a:t>本研修は、平成</a:t>
            </a:r>
            <a:r>
              <a:rPr kumimoji="1" lang="en-US" altLang="ja-JP" sz="1200" kern="1200" dirty="0" smtClean="0">
                <a:solidFill>
                  <a:schemeClr val="tx1"/>
                </a:solidFill>
                <a:latin typeface="+mn-lt"/>
                <a:ea typeface="+mn-ea"/>
                <a:cs typeface="+mn-cs"/>
              </a:rPr>
              <a:t>23</a:t>
            </a:r>
            <a:r>
              <a:rPr kumimoji="1" lang="ja-JP" altLang="ja-JP" sz="1200" kern="1200" dirty="0" smtClean="0">
                <a:solidFill>
                  <a:schemeClr val="tx1"/>
                </a:solidFill>
                <a:latin typeface="+mn-lt"/>
                <a:ea typeface="+mn-ea"/>
                <a:cs typeface="+mn-cs"/>
              </a:rPr>
              <a:t>年度に厚生労働省老人保健事業推進費等補助金で策定した『市町村・都道府県のための養介護施設従事者による高齢者虐待対応の手引き』（以下、「手引き」という。）を基に、都道府県の担当課長及び担当職員等を対象として、法律に規定する虐待対応従事者研修の実施や市町村の体制整備及び市町村に対する援助に求められる知識を習得するとともに、今後都道府県が実施する市町村担当者等の現任者研修に活かすことを目的に開催します。</a:t>
            </a:r>
          </a:p>
          <a:p>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sz="1200" kern="1200" dirty="0" smtClean="0">
                <a:solidFill>
                  <a:schemeClr val="tx1"/>
                </a:solidFill>
                <a:latin typeface="+mn-lt"/>
                <a:ea typeface="+mn-ea"/>
                <a:cs typeface="+mn-cs"/>
              </a:rPr>
              <a:t>（手引き　Ｐ１０５より）</a:t>
            </a:r>
            <a:endParaRPr kumimoji="1" lang="en-US" altLang="ja-JP" sz="1200" kern="1200" dirty="0" smtClean="0">
              <a:solidFill>
                <a:schemeClr val="tx1"/>
              </a:solidFill>
              <a:latin typeface="+mn-lt"/>
              <a:ea typeface="+mn-ea"/>
              <a:cs typeface="+mn-cs"/>
            </a:endParaRPr>
          </a:p>
          <a:p>
            <a:endParaRPr kumimoji="1" lang="en-US"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養介護施設従事者等による高齢者虐待への対応では、都道府県の果たす役割は重要です。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養介護施設従事者等による高齢者虐待が疑われる通報等を受理した市町村は、当該養介護施設・事業所に関する既存情報の収集を行いますが、その中心となるのが都道府県が有する過去の指導監査結果や苦情等の情報で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また、市町村が事実確認を実施する際に、具体的な確認事項や方法を助言したり、状況に応じて共同による事実確認が必要となる場合も考えられます。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さらに、高齢者の保護や当該養介護施設・事業所への改善指導においても、都道府県は市町村と指導内容を共同で検討するなど、連携した対応が必要となることも少なくないと考えられます。</a:t>
            </a:r>
            <a:endParaRPr kumimoji="1" lang="ja-JP" altLang="ja-JP" sz="1200" kern="1200" dirty="0" smtClean="0">
              <a:solidFill>
                <a:schemeClr val="tx1"/>
              </a:solidFill>
              <a:latin typeface="+mn-lt"/>
              <a:ea typeface="+mn-ea"/>
              <a:cs typeface="+mn-cs"/>
            </a:endParaRPr>
          </a:p>
          <a:p>
            <a:r>
              <a:rPr kumimoji="1" lang="ja-JP" altLang="ja-JP" sz="1200" kern="1200" dirty="0" smtClean="0">
                <a:solidFill>
                  <a:schemeClr val="tx1"/>
                </a:solidFill>
                <a:latin typeface="+mn-lt"/>
                <a:ea typeface="+mn-ea"/>
                <a:cs typeface="+mn-cs"/>
              </a:rPr>
              <a:t>このように、養介護施設従事者等による高齢者虐待に関しては、市町村と都道府県が連携し共同で対応にあたり、高齢者の権利利益の保全や養介護施設・事業所の運営適正化に努めることが求められます。</a:t>
            </a:r>
          </a:p>
          <a:p>
            <a:r>
              <a:rPr kumimoji="1" lang="en-US" altLang="ja-JP" sz="1200" kern="1200" dirty="0" smtClean="0">
                <a:solidFill>
                  <a:schemeClr val="tx1"/>
                </a:solidFill>
                <a:latin typeface="+mn-lt"/>
                <a:ea typeface="+mn-ea"/>
                <a:cs typeface="+mn-cs"/>
              </a:rPr>
              <a:t> </a:t>
            </a:r>
            <a:endParaRPr kumimoji="1" lang="ja-JP" altLang="ja-JP" sz="1200" kern="1200" dirty="0" smtClean="0">
              <a:solidFill>
                <a:schemeClr val="tx1"/>
              </a:solidFill>
              <a:latin typeface="+mn-lt"/>
              <a:ea typeface="+mn-ea"/>
              <a:cs typeface="+mn-cs"/>
            </a:endParaRPr>
          </a:p>
          <a:p>
            <a:r>
              <a:rPr kumimoji="1" lang="ja-JP" altLang="ja-JP" sz="1200" kern="1200" dirty="0" smtClean="0">
                <a:solidFill>
                  <a:schemeClr val="tx1"/>
                </a:solidFill>
                <a:latin typeface="+mn-lt"/>
                <a:ea typeface="+mn-ea"/>
                <a:cs typeface="+mn-cs"/>
              </a:rPr>
              <a:t>　　以下に、養介護施設従事者等による高齢者虐待への対応において都道府県に求められる役割一覧を示します。</a:t>
            </a:r>
          </a:p>
          <a:p>
            <a:r>
              <a:rPr kumimoji="1" lang="en-US" altLang="ja-JP" sz="1200" kern="1200" dirty="0" smtClean="0">
                <a:solidFill>
                  <a:schemeClr val="tx1"/>
                </a:solidFill>
                <a:latin typeface="+mn-lt"/>
                <a:ea typeface="+mn-ea"/>
                <a:cs typeface="+mn-cs"/>
              </a:rPr>
              <a:t> </a:t>
            </a:r>
            <a:endParaRPr kumimoji="1" lang="ja-JP" altLang="ja-JP" sz="1200" kern="1200" dirty="0" smtClean="0">
              <a:solidFill>
                <a:schemeClr val="tx1"/>
              </a:solidFill>
              <a:latin typeface="+mn-lt"/>
              <a:ea typeface="+mn-ea"/>
              <a:cs typeface="+mn-cs"/>
            </a:endParaRPr>
          </a:p>
          <a:p>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x-none" altLang="ja-JP" sz="1200" kern="1200" dirty="0" smtClean="0">
                <a:solidFill>
                  <a:schemeClr val="tx1"/>
                </a:solidFill>
                <a:latin typeface="+mn-lt"/>
                <a:ea typeface="+mn-ea"/>
                <a:cs typeface="+mn-cs"/>
              </a:rPr>
              <a:t>養介護施設従事者等による高齢者虐待への対応では、都道府県の果たす役割は重要です。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養介護施設従事者等による高齢者虐待が疑われる通報等を受理した市町村は、当該養介護施設・事業所に関する既存情報の収集を行いますが、その中心となるのが都道府県が有する過去の指導監査結果や苦情等の情報で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また、市町村が事実確認を実施する際に、具体的な確認事項や方法を助言したり、状況に応じて共同による事実確認が必要となる場合も考えられます。</a:t>
            </a:r>
            <a:endParaRPr kumimoji="1" lang="ja-JP" altLang="ja-JP" sz="1200" kern="1200" dirty="0" smtClean="0">
              <a:solidFill>
                <a:schemeClr val="tx1"/>
              </a:solidFill>
              <a:latin typeface="+mn-lt"/>
              <a:ea typeface="+mn-ea"/>
              <a:cs typeface="+mn-cs"/>
            </a:endParaRPr>
          </a:p>
          <a:p>
            <a:r>
              <a:rPr kumimoji="1" lang="x-none" altLang="ja-JP" sz="1200" kern="1200" dirty="0" smtClean="0">
                <a:solidFill>
                  <a:schemeClr val="tx1"/>
                </a:solidFill>
                <a:latin typeface="+mn-lt"/>
                <a:ea typeface="+mn-ea"/>
                <a:cs typeface="+mn-cs"/>
              </a:rPr>
              <a:t>　　さらに、高齢者の保護や当該養介護施設・事業所への改善指導においても、都道府県は市町村と指導内容を共同で検討するなど、連携した対応が必要となることも少なくないと考えられます。</a:t>
            </a:r>
            <a:endParaRPr kumimoji="1" lang="ja-JP" altLang="ja-JP" sz="1200" kern="1200" dirty="0" smtClean="0">
              <a:solidFill>
                <a:schemeClr val="tx1"/>
              </a:solidFill>
              <a:latin typeface="+mn-lt"/>
              <a:ea typeface="+mn-ea"/>
              <a:cs typeface="+mn-cs"/>
            </a:endParaRPr>
          </a:p>
          <a:p>
            <a:r>
              <a:rPr kumimoji="1" lang="ja-JP" altLang="ja-JP" sz="1200" kern="1200" dirty="0" smtClean="0">
                <a:solidFill>
                  <a:schemeClr val="tx1"/>
                </a:solidFill>
                <a:latin typeface="+mn-lt"/>
                <a:ea typeface="+mn-ea"/>
                <a:cs typeface="+mn-cs"/>
              </a:rPr>
              <a:t>このように、養介護施設従事者等による高齢者虐待に関しては、市町村と都道府県が連携し共同で対応にあたり、高齢者の権利利益の保全や養介護施設・事業所の運営適正化に努めることが求められます。</a:t>
            </a:r>
          </a:p>
          <a:p>
            <a:r>
              <a:rPr kumimoji="1" lang="en-US" altLang="ja-JP" sz="1200" kern="1200" dirty="0" smtClean="0">
                <a:solidFill>
                  <a:schemeClr val="tx1"/>
                </a:solidFill>
                <a:latin typeface="+mn-lt"/>
                <a:ea typeface="+mn-ea"/>
                <a:cs typeface="+mn-cs"/>
              </a:rPr>
              <a:t> </a:t>
            </a:r>
            <a:endParaRPr kumimoji="1" lang="ja-JP" altLang="ja-JP" sz="1200" kern="1200" dirty="0" smtClean="0">
              <a:solidFill>
                <a:schemeClr val="tx1"/>
              </a:solidFill>
              <a:latin typeface="+mn-lt"/>
              <a:ea typeface="+mn-ea"/>
              <a:cs typeface="+mn-cs"/>
            </a:endParaRPr>
          </a:p>
          <a:p>
            <a:r>
              <a:rPr kumimoji="1" lang="ja-JP" altLang="ja-JP" sz="1200" kern="1200" dirty="0" smtClean="0">
                <a:solidFill>
                  <a:schemeClr val="tx1"/>
                </a:solidFill>
                <a:latin typeface="+mn-lt"/>
                <a:ea typeface="+mn-ea"/>
                <a:cs typeface="+mn-cs"/>
              </a:rPr>
              <a:t>　　以下に、養介護施設従事者等による高齢者虐待への対応において都道府県に求められる役割一覧を示します。</a:t>
            </a:r>
          </a:p>
          <a:p>
            <a:r>
              <a:rPr kumimoji="1" lang="en-US" altLang="ja-JP" sz="1200" kern="1200" dirty="0" smtClean="0">
                <a:solidFill>
                  <a:schemeClr val="tx1"/>
                </a:solidFill>
                <a:latin typeface="+mn-lt"/>
                <a:ea typeface="+mn-ea"/>
                <a:cs typeface="+mn-cs"/>
              </a:rPr>
              <a:t> </a:t>
            </a:r>
            <a:endParaRPr kumimoji="1" lang="ja-JP" altLang="ja-JP" sz="1200" kern="1200" dirty="0" smtClean="0">
              <a:solidFill>
                <a:schemeClr val="tx1"/>
              </a:solidFill>
              <a:latin typeface="+mn-lt"/>
              <a:ea typeface="+mn-ea"/>
              <a:cs typeface="+mn-cs"/>
            </a:endParaRPr>
          </a:p>
          <a:p>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0BFEBD-B494-4FF2-B327-DE7E6C9BF2B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5536" y="548681"/>
            <a:ext cx="8352928" cy="4752528"/>
          </a:xfrm>
        </p:spPr>
        <p:txBody>
          <a:bodyPr>
            <a:normAutofit/>
          </a:bodyPr>
          <a:lstStyle/>
          <a:p>
            <a:r>
              <a:rPr kumimoji="1" lang="en-US" altLang="ja-JP" dirty="0" smtClean="0"/>
              <a:t/>
            </a:r>
            <a:br>
              <a:rPr kumimoji="1" lang="en-US" altLang="ja-JP" dirty="0" smtClean="0"/>
            </a:br>
            <a:r>
              <a:rPr lang="ja-JP" altLang="ja-JP" sz="2700" dirty="0" smtClean="0"/>
              <a:t>都道府県の高齢者虐待対応担当課長・担当職員向け</a:t>
            </a:r>
            <a:r>
              <a:rPr lang="en-US" altLang="ja-JP" sz="2700" dirty="0" smtClean="0"/>
              <a:t/>
            </a:r>
            <a:br>
              <a:rPr lang="en-US" altLang="ja-JP" sz="2700" dirty="0" smtClean="0"/>
            </a:br>
            <a:r>
              <a:rPr lang="ja-JP" altLang="ja-JP" sz="2700" dirty="0" smtClean="0"/>
              <a:t>養介護施設従事者による高齢者虐待対応に関する研修</a:t>
            </a:r>
            <a:r>
              <a:rPr lang="ja-JP" altLang="ja-JP" dirty="0" smtClean="0"/>
              <a:t/>
            </a:r>
            <a:br>
              <a:rPr lang="ja-JP" altLang="ja-JP" dirty="0" smtClean="0"/>
            </a:br>
            <a:r>
              <a:rPr lang="en-US" altLang="ja-JP" dirty="0" smtClean="0"/>
              <a:t/>
            </a:r>
            <a:br>
              <a:rPr lang="en-US" altLang="ja-JP" dirty="0" smtClean="0"/>
            </a:br>
            <a:r>
              <a:rPr kumimoji="1" lang="ja-JP" altLang="en-US" sz="6000" dirty="0" smtClean="0"/>
              <a:t>研修の目的とねらい</a:t>
            </a:r>
            <a:endParaRPr kumimoji="1" lang="ja-JP" altLang="en-US" sz="6000" dirty="0"/>
          </a:p>
        </p:txBody>
      </p:sp>
      <p:sp>
        <p:nvSpPr>
          <p:cNvPr id="4" name="スライド番号プレースホルダ 3"/>
          <p:cNvSpPr>
            <a:spLocks noGrp="1"/>
          </p:cNvSpPr>
          <p:nvPr>
            <p:ph type="sldNum" sz="quarter" idx="12"/>
          </p:nvPr>
        </p:nvSpPr>
        <p:spPr/>
        <p:txBody>
          <a:bodyPr/>
          <a:lstStyle/>
          <a:p>
            <a:fld id="{550BFEBD-B494-4FF2-B327-DE7E6C9BF2B2}" type="slidenum">
              <a:rPr kumimoji="1" lang="ja-JP" altLang="en-US" smtClean="0"/>
              <a:pPr/>
              <a:t>1</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高齢者虐待防止法</a:t>
            </a:r>
            <a:endParaRPr kumimoji="1" lang="ja-JP" altLang="en-US" dirty="0"/>
          </a:p>
        </p:txBody>
      </p:sp>
      <p:sp>
        <p:nvSpPr>
          <p:cNvPr id="3" name="コンテンツ プレースホルダ 2"/>
          <p:cNvSpPr>
            <a:spLocks noGrp="1"/>
          </p:cNvSpPr>
          <p:nvPr>
            <p:ph idx="1"/>
          </p:nvPr>
        </p:nvSpPr>
        <p:spPr>
          <a:xfrm>
            <a:off x="457200" y="2276872"/>
            <a:ext cx="8229600" cy="3816425"/>
          </a:xfrm>
        </p:spPr>
        <p:txBody>
          <a:bodyPr/>
          <a:lstStyle/>
          <a:p>
            <a:pPr>
              <a:buNone/>
            </a:pPr>
            <a:r>
              <a:rPr lang="ja-JP" altLang="en-US" dirty="0" smtClean="0"/>
              <a:t>①地方公共団体の責務として「専門的人材の確保と資質の向上（関係機関職員の研修等）</a:t>
            </a:r>
            <a:endParaRPr lang="en-US" altLang="ja-JP" dirty="0" smtClean="0"/>
          </a:p>
          <a:p>
            <a:pPr>
              <a:buNone/>
            </a:pPr>
            <a:r>
              <a:rPr lang="ja-JP" altLang="en-US" dirty="0"/>
              <a:t>　</a:t>
            </a:r>
            <a:r>
              <a:rPr lang="ja-JP" altLang="en-US" dirty="0" smtClean="0"/>
              <a:t>　（第３条第２項）</a:t>
            </a:r>
            <a:endParaRPr lang="en-US" altLang="ja-JP" dirty="0" smtClean="0"/>
          </a:p>
          <a:p>
            <a:pPr>
              <a:buNone/>
            </a:pPr>
            <a:r>
              <a:rPr lang="ja-JP" altLang="en-US" dirty="0" smtClean="0"/>
              <a:t>②都道府県の市町村に対する援助（第１９条）</a:t>
            </a:r>
            <a:endParaRPr lang="en-US" altLang="ja-JP" dirty="0" smtClean="0"/>
          </a:p>
          <a:p>
            <a:pPr>
              <a:buNone/>
            </a:pPr>
            <a:endParaRPr kumimoji="1" lang="ja-JP" altLang="en-US" dirty="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2</a:t>
            </a:fld>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本研修の目的</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pPr>
              <a:buNone/>
            </a:pPr>
            <a:r>
              <a:rPr lang="ja-JP" altLang="en-US" dirty="0" smtClean="0"/>
              <a:t>①</a:t>
            </a:r>
            <a:r>
              <a:rPr lang="ja-JP" altLang="ja-JP" dirty="0" smtClean="0"/>
              <a:t>『</a:t>
            </a:r>
            <a:r>
              <a:rPr lang="ja-JP" altLang="ja-JP" dirty="0"/>
              <a:t>市町村・都道府県のための養介護施設従事者による高齢者虐待対応の手引き』（以下、「手引き」という。）を基に</a:t>
            </a:r>
            <a:r>
              <a:rPr lang="ja-JP" altLang="ja-JP" dirty="0" smtClean="0"/>
              <a:t>、</a:t>
            </a:r>
            <a:endParaRPr lang="en-US" altLang="ja-JP" dirty="0" smtClean="0"/>
          </a:p>
          <a:p>
            <a:pPr>
              <a:buNone/>
            </a:pPr>
            <a:r>
              <a:rPr lang="ja-JP" altLang="en-US" dirty="0" smtClean="0"/>
              <a:t>②</a:t>
            </a:r>
            <a:r>
              <a:rPr lang="ja-JP" altLang="ja-JP" dirty="0" smtClean="0"/>
              <a:t>都道府県</a:t>
            </a:r>
            <a:r>
              <a:rPr lang="ja-JP" altLang="ja-JP" dirty="0"/>
              <a:t>の担当課長及び担当職員等を</a:t>
            </a:r>
            <a:r>
              <a:rPr lang="ja-JP" altLang="ja-JP" dirty="0" smtClean="0"/>
              <a:t>対象</a:t>
            </a:r>
            <a:r>
              <a:rPr lang="ja-JP" altLang="en-US" dirty="0" smtClean="0"/>
              <a:t>として</a:t>
            </a:r>
            <a:endParaRPr lang="en-US" altLang="ja-JP" dirty="0" smtClean="0"/>
          </a:p>
          <a:p>
            <a:pPr>
              <a:buNone/>
            </a:pPr>
            <a:r>
              <a:rPr lang="ja-JP" altLang="en-US" dirty="0" smtClean="0"/>
              <a:t>③</a:t>
            </a:r>
            <a:r>
              <a:rPr lang="ja-JP" altLang="ja-JP" dirty="0" smtClean="0"/>
              <a:t>法律</a:t>
            </a:r>
            <a:r>
              <a:rPr lang="ja-JP" altLang="ja-JP" dirty="0"/>
              <a:t>に規定する虐待対応従事者研修の実施や市町村の体制整備及び市町村に対する援助に求められる知識を習得するとともに</a:t>
            </a:r>
            <a:r>
              <a:rPr lang="ja-JP" altLang="ja-JP" dirty="0" smtClean="0"/>
              <a:t>、</a:t>
            </a:r>
            <a:endParaRPr lang="en-US" altLang="ja-JP" dirty="0" smtClean="0"/>
          </a:p>
          <a:p>
            <a:pPr>
              <a:buNone/>
            </a:pPr>
            <a:r>
              <a:rPr lang="ja-JP" altLang="en-US" dirty="0" smtClean="0"/>
              <a:t>④</a:t>
            </a:r>
            <a:r>
              <a:rPr lang="ja-JP" altLang="ja-JP" dirty="0" smtClean="0"/>
              <a:t>今後</a:t>
            </a:r>
            <a:r>
              <a:rPr lang="ja-JP" altLang="ja-JP" dirty="0"/>
              <a:t>都道府県が実施する市町村担当者等の現任者研修に</a:t>
            </a:r>
            <a:r>
              <a:rPr lang="ja-JP" altLang="ja-JP" dirty="0" smtClean="0"/>
              <a:t>活かす</a:t>
            </a:r>
            <a:r>
              <a:rPr lang="ja-JP" altLang="en-US" dirty="0"/>
              <a:t>。</a:t>
            </a:r>
            <a:endParaRPr lang="ja-JP" altLang="ja-JP" dirty="0"/>
          </a:p>
          <a:p>
            <a:endParaRPr kumimoji="1" lang="ja-JP" altLang="en-US" dirty="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3</a:t>
            </a:fld>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プログラム</a:t>
            </a:r>
            <a:endParaRPr kumimoji="1" lang="ja-JP" altLang="en-US" dirty="0"/>
          </a:p>
        </p:txBody>
      </p:sp>
      <p:sp>
        <p:nvSpPr>
          <p:cNvPr id="3" name="コンテンツ プレースホルダ 2"/>
          <p:cNvSpPr>
            <a:spLocks noGrp="1"/>
          </p:cNvSpPr>
          <p:nvPr>
            <p:ph idx="1"/>
          </p:nvPr>
        </p:nvSpPr>
        <p:spPr>
          <a:xfrm>
            <a:off x="323528" y="1600200"/>
            <a:ext cx="8568952" cy="4525963"/>
          </a:xfrm>
        </p:spPr>
        <p:txBody>
          <a:bodyPr>
            <a:normAutofit lnSpcReduction="10000"/>
          </a:bodyPr>
          <a:lstStyle/>
          <a:p>
            <a:pPr>
              <a:buNone/>
            </a:pPr>
            <a:r>
              <a:rPr kumimoji="1" lang="ja-JP" altLang="en-US" dirty="0" smtClean="0"/>
              <a:t>①総論</a:t>
            </a:r>
            <a:endParaRPr kumimoji="1" lang="en-US" altLang="ja-JP" dirty="0" smtClean="0"/>
          </a:p>
          <a:p>
            <a:pPr>
              <a:buNone/>
            </a:pPr>
            <a:r>
              <a:rPr lang="ja-JP" altLang="en-US" dirty="0" smtClean="0"/>
              <a:t>　・「基本的考え方」</a:t>
            </a:r>
            <a:endParaRPr lang="en-US" altLang="ja-JP" dirty="0" smtClean="0"/>
          </a:p>
          <a:p>
            <a:pPr>
              <a:buNone/>
            </a:pPr>
            <a:r>
              <a:rPr kumimoji="1" lang="ja-JP" altLang="en-US" dirty="0"/>
              <a:t>　</a:t>
            </a:r>
            <a:r>
              <a:rPr kumimoji="1" lang="ja-JP" altLang="en-US" dirty="0" smtClean="0"/>
              <a:t>・「市町村・都道府県の役割と法の理解」</a:t>
            </a:r>
            <a:endParaRPr kumimoji="1" lang="en-US" altLang="ja-JP" dirty="0" smtClean="0"/>
          </a:p>
          <a:p>
            <a:pPr>
              <a:buNone/>
            </a:pPr>
            <a:endParaRPr lang="en-US" altLang="ja-JP" dirty="0" smtClean="0"/>
          </a:p>
          <a:p>
            <a:pPr>
              <a:buNone/>
            </a:pPr>
            <a:r>
              <a:rPr lang="ja-JP" altLang="en-US" dirty="0" smtClean="0"/>
              <a:t>②段階毎の対応のポイントと演習</a:t>
            </a:r>
            <a:endParaRPr lang="en-US" altLang="ja-JP" dirty="0" smtClean="0"/>
          </a:p>
          <a:p>
            <a:pPr>
              <a:buNone/>
            </a:pPr>
            <a:r>
              <a:rPr kumimoji="1" lang="ja-JP" altLang="en-US" dirty="0"/>
              <a:t>　</a:t>
            </a:r>
            <a:r>
              <a:rPr kumimoji="1" lang="ja-JP" altLang="en-US" dirty="0" smtClean="0"/>
              <a:t>・通報受理→事実確認の準備</a:t>
            </a:r>
            <a:endParaRPr kumimoji="1" lang="en-US" altLang="ja-JP" dirty="0" smtClean="0"/>
          </a:p>
          <a:p>
            <a:pPr>
              <a:buNone/>
            </a:pPr>
            <a:r>
              <a:rPr lang="ja-JP" altLang="en-US" dirty="0"/>
              <a:t>　</a:t>
            </a:r>
            <a:r>
              <a:rPr lang="ja-JP" altLang="en-US" dirty="0" smtClean="0"/>
              <a:t>・事実確認→虐待対応ケース会議</a:t>
            </a:r>
            <a:endParaRPr lang="en-US" altLang="ja-JP" dirty="0" smtClean="0"/>
          </a:p>
          <a:p>
            <a:pPr>
              <a:buNone/>
            </a:pPr>
            <a:r>
              <a:rPr kumimoji="1" lang="ja-JP" altLang="en-US" dirty="0"/>
              <a:t>　</a:t>
            </a:r>
            <a:r>
              <a:rPr kumimoji="1" lang="ja-JP" altLang="en-US" dirty="0" smtClean="0"/>
              <a:t>・改善計画→モニタリング→評価・終結</a:t>
            </a:r>
            <a:endParaRPr kumimoji="1" lang="ja-JP" altLang="en-US" dirty="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x-none" altLang="ja-JP" dirty="0" smtClean="0"/>
              <a:t>養介護施設従事者等による高齢者虐待</a:t>
            </a:r>
            <a:r>
              <a:rPr lang="ja-JP" altLang="en-US" dirty="0" smtClean="0"/>
              <a:t>における</a:t>
            </a:r>
            <a:r>
              <a:rPr lang="x-none" altLang="ja-JP" dirty="0" smtClean="0"/>
              <a:t>都道府県の</a:t>
            </a:r>
            <a:r>
              <a:rPr lang="ja-JP" altLang="en-US" dirty="0" smtClean="0"/>
              <a:t>役割（１）</a:t>
            </a:r>
            <a:endParaRPr kumimoji="1" lang="ja-JP" altLang="en-US" dirty="0"/>
          </a:p>
        </p:txBody>
      </p:sp>
      <p:sp>
        <p:nvSpPr>
          <p:cNvPr id="3" name="コンテンツ プレースホルダ 2"/>
          <p:cNvSpPr>
            <a:spLocks noGrp="1"/>
          </p:cNvSpPr>
          <p:nvPr>
            <p:ph idx="1"/>
          </p:nvPr>
        </p:nvSpPr>
        <p:spPr>
          <a:xfrm>
            <a:off x="323528" y="1600200"/>
            <a:ext cx="8820472" cy="4925144"/>
          </a:xfrm>
        </p:spPr>
        <p:txBody>
          <a:bodyPr>
            <a:normAutofit lnSpcReduction="10000"/>
          </a:bodyPr>
          <a:lstStyle/>
          <a:p>
            <a:pPr>
              <a:buNone/>
            </a:pPr>
            <a:r>
              <a:rPr lang="ja-JP" altLang="en-US" dirty="0" smtClean="0"/>
              <a:t>　　</a:t>
            </a:r>
          </a:p>
          <a:p>
            <a:pPr>
              <a:buNone/>
            </a:pPr>
            <a:r>
              <a:rPr lang="ja-JP" altLang="ja-JP" sz="2800" dirty="0" smtClean="0"/>
              <a:t>■情報の収集と市町村への情報提供</a:t>
            </a:r>
            <a:endParaRPr lang="en-US" altLang="ja-JP" sz="2800" dirty="0" smtClean="0"/>
          </a:p>
          <a:p>
            <a:pPr>
              <a:buNone/>
            </a:pPr>
            <a:r>
              <a:rPr lang="en-US" altLang="ja-JP" sz="2800" dirty="0" smtClean="0"/>
              <a:t>                                                              </a:t>
            </a:r>
            <a:r>
              <a:rPr lang="ja-JP" altLang="ja-JP" sz="2800" dirty="0" smtClean="0"/>
              <a:t>（通報等の受付段</a:t>
            </a:r>
            <a:r>
              <a:rPr lang="ja-JP" altLang="en-US" sz="2800" dirty="0" smtClean="0"/>
              <a:t>階</a:t>
            </a:r>
            <a:r>
              <a:rPr lang="ja-JP" altLang="ja-JP" sz="2800" dirty="0" smtClean="0"/>
              <a:t>）</a:t>
            </a:r>
          </a:p>
          <a:p>
            <a:pPr>
              <a:buNone/>
            </a:pPr>
            <a:r>
              <a:rPr lang="ja-JP" altLang="en-US" sz="2800" dirty="0" smtClean="0"/>
              <a:t>　</a:t>
            </a:r>
            <a:r>
              <a:rPr lang="ja-JP" altLang="ja-JP" sz="2800" dirty="0" smtClean="0"/>
              <a:t>・都道府県に通報が寄せられた場合の</a:t>
            </a:r>
            <a:r>
              <a:rPr lang="ja-JP" altLang="ja-JP" sz="2800" dirty="0" smtClean="0"/>
              <a:t>対応</a:t>
            </a:r>
            <a:endParaRPr lang="en-US" altLang="ja-JP" sz="2800" dirty="0" smtClean="0"/>
          </a:p>
          <a:p>
            <a:pPr>
              <a:buNone/>
            </a:pPr>
            <a:r>
              <a:rPr lang="ja-JP" altLang="en-US" sz="2800" i="1" dirty="0" smtClean="0"/>
              <a:t>　</a:t>
            </a:r>
            <a:r>
              <a:rPr lang="ja-JP" altLang="en-US" sz="2800" i="1" dirty="0" smtClean="0"/>
              <a:t>　　　　　　　　　　　　　　　　　</a:t>
            </a:r>
            <a:r>
              <a:rPr lang="ja-JP" altLang="ja-JP" sz="2800" i="1" dirty="0" smtClean="0"/>
              <a:t>⇒</a:t>
            </a:r>
            <a:r>
              <a:rPr lang="ja-JP" altLang="ja-JP" sz="2800" i="1" dirty="0" smtClean="0"/>
              <a:t>　</a:t>
            </a:r>
            <a:r>
              <a:rPr lang="ja-JP" altLang="en-US" sz="2800" i="1" dirty="0" smtClean="0"/>
              <a:t>手引き</a:t>
            </a:r>
            <a:r>
              <a:rPr lang="en-US" altLang="ja-JP" sz="2800" i="1" dirty="0" smtClean="0"/>
              <a:t>p55</a:t>
            </a:r>
            <a:r>
              <a:rPr lang="ja-JP" altLang="en-US" sz="2800" i="1" smtClean="0"/>
              <a:t>（以下同じ）</a:t>
            </a:r>
            <a:endParaRPr lang="ja-JP" altLang="ja-JP" sz="2800" dirty="0" smtClean="0"/>
          </a:p>
          <a:p>
            <a:pPr>
              <a:buNone/>
            </a:pPr>
            <a:r>
              <a:rPr lang="ja-JP" altLang="ja-JP" sz="2800" dirty="0" smtClean="0"/>
              <a:t>■事実確認に対する積極的な支援</a:t>
            </a:r>
            <a:endParaRPr lang="en-US" altLang="ja-JP" sz="2800" dirty="0" smtClean="0"/>
          </a:p>
          <a:p>
            <a:pPr>
              <a:buNone/>
            </a:pPr>
            <a:r>
              <a:rPr lang="en-US" altLang="ja-JP" sz="2800" dirty="0" smtClean="0"/>
              <a:t>                                              </a:t>
            </a:r>
            <a:r>
              <a:rPr lang="ja-JP" altLang="ja-JP" sz="2800" dirty="0" smtClean="0"/>
              <a:t>（事実確認の準備～調査実施）</a:t>
            </a:r>
          </a:p>
          <a:p>
            <a:pPr>
              <a:buNone/>
            </a:pPr>
            <a:r>
              <a:rPr lang="ja-JP" altLang="en-US" sz="2800" dirty="0" smtClean="0"/>
              <a:t>　</a:t>
            </a:r>
            <a:r>
              <a:rPr lang="ja-JP" altLang="ja-JP" sz="2800" dirty="0" smtClean="0"/>
              <a:t>・市町村への関連情報の提供　</a:t>
            </a:r>
            <a:r>
              <a:rPr lang="ja-JP" altLang="ja-JP" sz="2800" i="1" dirty="0" smtClean="0"/>
              <a:t>⇒　</a:t>
            </a:r>
            <a:r>
              <a:rPr lang="en-US" altLang="ja-JP" sz="2800" i="1" dirty="0" smtClean="0"/>
              <a:t>p57</a:t>
            </a:r>
            <a:endParaRPr lang="ja-JP" altLang="ja-JP" sz="2800" dirty="0" smtClean="0"/>
          </a:p>
          <a:p>
            <a:pPr>
              <a:buNone/>
            </a:pPr>
            <a:r>
              <a:rPr lang="ja-JP" altLang="en-US" sz="2800" dirty="0" smtClean="0"/>
              <a:t>　</a:t>
            </a:r>
            <a:r>
              <a:rPr lang="ja-JP" altLang="ja-JP" sz="2800" dirty="0" smtClean="0"/>
              <a:t>・事実確認　</a:t>
            </a:r>
            <a:r>
              <a:rPr lang="ja-JP" altLang="ja-JP" sz="2800" i="1" dirty="0" smtClean="0"/>
              <a:t>⇒　</a:t>
            </a:r>
            <a:r>
              <a:rPr lang="en-US" altLang="ja-JP" sz="2800" i="1" dirty="0" smtClean="0"/>
              <a:t>p69</a:t>
            </a:r>
            <a:endParaRPr lang="ja-JP" altLang="ja-JP" sz="2800" dirty="0" smtClean="0"/>
          </a:p>
          <a:p>
            <a:pPr>
              <a:buNone/>
            </a:pPr>
            <a:r>
              <a:rPr lang="ja-JP" altLang="en-US" sz="2800" dirty="0" smtClean="0"/>
              <a:t>　</a:t>
            </a:r>
            <a:r>
              <a:rPr lang="ja-JP" altLang="ja-JP" sz="2800" dirty="0" smtClean="0"/>
              <a:t>・事実確認結果の共有　</a:t>
            </a:r>
            <a:r>
              <a:rPr lang="ja-JP" altLang="ja-JP" sz="2800" i="1" dirty="0" smtClean="0"/>
              <a:t>⇒　</a:t>
            </a:r>
            <a:r>
              <a:rPr lang="en-US" altLang="ja-JP" sz="2800" i="1" dirty="0" smtClean="0"/>
              <a:t>p88</a:t>
            </a:r>
            <a:endParaRPr lang="ja-JP" altLang="ja-JP" sz="2800" dirty="0" smtClean="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5</a:t>
            </a:fld>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x-none" altLang="ja-JP" dirty="0" smtClean="0"/>
              <a:t>養介護施設従事者等による高齢者虐待</a:t>
            </a:r>
            <a:r>
              <a:rPr lang="ja-JP" altLang="en-US" dirty="0" smtClean="0"/>
              <a:t>における</a:t>
            </a:r>
            <a:r>
              <a:rPr lang="x-none" altLang="ja-JP" dirty="0" smtClean="0"/>
              <a:t>都道府県の</a:t>
            </a:r>
            <a:r>
              <a:rPr lang="ja-JP" altLang="en-US" dirty="0" smtClean="0"/>
              <a:t>役割（２）</a:t>
            </a:r>
            <a:endParaRPr kumimoji="1" lang="ja-JP" altLang="en-US" dirty="0"/>
          </a:p>
        </p:txBody>
      </p:sp>
      <p:sp>
        <p:nvSpPr>
          <p:cNvPr id="3" name="コンテンツ プレースホルダ 2"/>
          <p:cNvSpPr>
            <a:spLocks noGrp="1"/>
          </p:cNvSpPr>
          <p:nvPr>
            <p:ph idx="1"/>
          </p:nvPr>
        </p:nvSpPr>
        <p:spPr>
          <a:xfrm>
            <a:off x="0" y="1700808"/>
            <a:ext cx="9144000" cy="5157192"/>
          </a:xfrm>
        </p:spPr>
        <p:txBody>
          <a:bodyPr>
            <a:noAutofit/>
          </a:bodyPr>
          <a:lstStyle/>
          <a:p>
            <a:pPr>
              <a:buNone/>
            </a:pPr>
            <a:r>
              <a:rPr lang="ja-JP" altLang="ja-JP" sz="2800" dirty="0" smtClean="0"/>
              <a:t>■市町村と連携した虐待対応</a:t>
            </a:r>
            <a:endParaRPr lang="en-US" altLang="ja-JP" sz="2800" dirty="0" smtClean="0"/>
          </a:p>
          <a:p>
            <a:pPr>
              <a:buNone/>
            </a:pPr>
            <a:r>
              <a:rPr lang="en-US" altLang="ja-JP" sz="2800" dirty="0" smtClean="0"/>
              <a:t>                             </a:t>
            </a:r>
            <a:r>
              <a:rPr lang="ja-JP" altLang="ja-JP" sz="2800" dirty="0" smtClean="0"/>
              <a:t>（虐待の有無の判断、指導内容等の検討）</a:t>
            </a:r>
          </a:p>
          <a:p>
            <a:pPr>
              <a:buNone/>
            </a:pPr>
            <a:r>
              <a:rPr lang="ja-JP" altLang="ja-JP" sz="2800" dirty="0" smtClean="0"/>
              <a:t>　・虐待の有無の判断が困難な場合の支援　</a:t>
            </a:r>
            <a:r>
              <a:rPr lang="ja-JP" altLang="ja-JP" sz="2800" i="1" dirty="0" smtClean="0"/>
              <a:t>⇒　</a:t>
            </a:r>
            <a:r>
              <a:rPr lang="en-US" altLang="ja-JP" sz="2800" i="1" dirty="0" smtClean="0"/>
              <a:t>p92</a:t>
            </a:r>
            <a:endParaRPr lang="ja-JP" altLang="ja-JP" sz="2800" dirty="0" smtClean="0"/>
          </a:p>
          <a:p>
            <a:pPr>
              <a:buNone/>
            </a:pPr>
            <a:r>
              <a:rPr lang="ja-JP" altLang="ja-JP" sz="2800" dirty="0" smtClean="0"/>
              <a:t>　・養介護施設・事業所への指導内容の検討、共有化</a:t>
            </a:r>
            <a:r>
              <a:rPr lang="ja-JP" altLang="ja-JP" sz="2800" i="1" dirty="0" smtClean="0"/>
              <a:t>⇒</a:t>
            </a:r>
            <a:r>
              <a:rPr lang="en-US" altLang="ja-JP" sz="2800" i="1" dirty="0" smtClean="0"/>
              <a:t>p98</a:t>
            </a:r>
            <a:endParaRPr lang="ja-JP" altLang="ja-JP" sz="2800" dirty="0" smtClean="0"/>
          </a:p>
          <a:p>
            <a:pPr>
              <a:buNone/>
            </a:pPr>
            <a:r>
              <a:rPr lang="ja-JP" altLang="ja-JP" sz="2800" dirty="0" smtClean="0"/>
              <a:t>　・市町村からの報告受理、公表　</a:t>
            </a:r>
            <a:r>
              <a:rPr lang="ja-JP" altLang="ja-JP" sz="2800" i="1" dirty="0" smtClean="0"/>
              <a:t>⇒　</a:t>
            </a:r>
            <a:r>
              <a:rPr lang="en-US" altLang="ja-JP" sz="2800" i="1" dirty="0" smtClean="0"/>
              <a:t>p98</a:t>
            </a:r>
            <a:endParaRPr lang="ja-JP" altLang="ja-JP" sz="2800" dirty="0" smtClean="0"/>
          </a:p>
          <a:p>
            <a:pPr>
              <a:buNone/>
            </a:pPr>
            <a:r>
              <a:rPr lang="ja-JP" altLang="ja-JP" sz="2800" dirty="0" smtClean="0"/>
              <a:t>■モニタリング・評価</a:t>
            </a:r>
          </a:p>
          <a:p>
            <a:pPr>
              <a:buNone/>
            </a:pPr>
            <a:r>
              <a:rPr lang="ja-JP" altLang="ja-JP" sz="2800" dirty="0" smtClean="0"/>
              <a:t>　・市町村と連携したモニタリング・評価方法の検討</a:t>
            </a:r>
            <a:r>
              <a:rPr lang="ja-JP" altLang="ja-JP" sz="2800" i="1" dirty="0" smtClean="0"/>
              <a:t>⇒</a:t>
            </a:r>
            <a:r>
              <a:rPr lang="ja-JP" altLang="en-US" sz="2800" i="1" dirty="0" err="1" smtClean="0"/>
              <a:t>ｐ</a:t>
            </a:r>
            <a:r>
              <a:rPr lang="en-US" altLang="ja-JP" sz="2800" i="1" dirty="0" smtClean="0"/>
              <a:t>100</a:t>
            </a:r>
            <a:endParaRPr lang="ja-JP" altLang="ja-JP" sz="2800" dirty="0" smtClean="0"/>
          </a:p>
          <a:p>
            <a:pPr>
              <a:buNone/>
            </a:pPr>
            <a:r>
              <a:rPr lang="ja-JP" altLang="en-US" sz="2800" dirty="0" smtClean="0"/>
              <a:t>　</a:t>
            </a:r>
            <a:r>
              <a:rPr lang="ja-JP" altLang="ja-JP" sz="2800" dirty="0" smtClean="0"/>
              <a:t>・評価結果の共有、指導事項の検討　</a:t>
            </a:r>
            <a:r>
              <a:rPr lang="ja-JP" altLang="ja-JP" sz="2800" i="1" dirty="0" smtClean="0"/>
              <a:t>⇒　</a:t>
            </a:r>
            <a:r>
              <a:rPr lang="en-US" altLang="ja-JP" sz="2800" i="1" dirty="0" smtClean="0"/>
              <a:t>p103</a:t>
            </a:r>
            <a:endParaRPr lang="ja-JP" altLang="ja-JP" sz="2800" dirty="0" smtClean="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6</a:t>
            </a:fld>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都道府県での研修展開への協力</a:t>
            </a:r>
            <a:endParaRPr kumimoji="1" lang="ja-JP" altLang="en-US" dirty="0"/>
          </a:p>
        </p:txBody>
      </p:sp>
      <p:sp>
        <p:nvSpPr>
          <p:cNvPr id="3" name="コンテンツ プレースホルダ 2"/>
          <p:cNvSpPr>
            <a:spLocks noGrp="1"/>
          </p:cNvSpPr>
          <p:nvPr>
            <p:ph idx="1"/>
          </p:nvPr>
        </p:nvSpPr>
        <p:spPr>
          <a:xfrm>
            <a:off x="457200" y="1600200"/>
            <a:ext cx="8291264" cy="4525963"/>
          </a:xfrm>
        </p:spPr>
        <p:txBody>
          <a:bodyPr>
            <a:normAutofit lnSpcReduction="10000"/>
          </a:bodyPr>
          <a:lstStyle/>
          <a:p>
            <a:pPr>
              <a:buNone/>
            </a:pPr>
            <a:r>
              <a:rPr kumimoji="1" lang="ja-JP" altLang="en-US" dirty="0" smtClean="0"/>
              <a:t>①本研修資料の提供</a:t>
            </a:r>
            <a:endParaRPr kumimoji="1" lang="en-US" altLang="ja-JP" dirty="0" smtClean="0"/>
          </a:p>
          <a:p>
            <a:pPr>
              <a:buNone/>
            </a:pPr>
            <a:r>
              <a:rPr lang="ja-JP" altLang="en-US" dirty="0"/>
              <a:t>　</a:t>
            </a:r>
            <a:r>
              <a:rPr lang="ja-JP" altLang="en-US" dirty="0" smtClean="0"/>
              <a:t>　・「手引き」：本会ＨＰ・市販</a:t>
            </a:r>
            <a:endParaRPr lang="en-US" altLang="ja-JP" dirty="0" smtClean="0"/>
          </a:p>
          <a:p>
            <a:pPr>
              <a:buNone/>
            </a:pPr>
            <a:r>
              <a:rPr kumimoji="1" lang="ja-JP" altLang="en-US" dirty="0"/>
              <a:t>　</a:t>
            </a:r>
            <a:r>
              <a:rPr kumimoji="1" lang="ja-JP" altLang="en-US" dirty="0" smtClean="0"/>
              <a:t>　・「資料集」</a:t>
            </a:r>
            <a:r>
              <a:rPr lang="ja-JP" altLang="en-US" dirty="0" smtClean="0"/>
              <a:t> （講義用ＰＰＴ、演習資料）：</a:t>
            </a:r>
            <a:endParaRPr lang="en-US" altLang="ja-JP" dirty="0" smtClean="0"/>
          </a:p>
          <a:p>
            <a:pPr>
              <a:buNone/>
            </a:pPr>
            <a:r>
              <a:rPr lang="ja-JP" altLang="en-US" dirty="0" smtClean="0"/>
              <a:t>　　　　　　　　　　本会</a:t>
            </a:r>
            <a:r>
              <a:rPr kumimoji="1" lang="ja-JP" altLang="en-US" dirty="0" smtClean="0"/>
              <a:t>ＨＰ（３月中）</a:t>
            </a:r>
            <a:endParaRPr kumimoji="1" lang="en-US" altLang="ja-JP" dirty="0" smtClean="0"/>
          </a:p>
          <a:p>
            <a:pPr>
              <a:buNone/>
            </a:pPr>
            <a:r>
              <a:rPr lang="ja-JP" altLang="en-US" dirty="0"/>
              <a:t>　</a:t>
            </a:r>
            <a:r>
              <a:rPr lang="ja-JP" altLang="en-US" dirty="0" smtClean="0"/>
              <a:t>　　</a:t>
            </a:r>
            <a:endParaRPr lang="en-US" altLang="ja-JP" dirty="0" smtClean="0"/>
          </a:p>
          <a:p>
            <a:pPr>
              <a:buNone/>
            </a:pPr>
            <a:r>
              <a:rPr kumimoji="1" lang="ja-JP" altLang="en-US" dirty="0" smtClean="0"/>
              <a:t>②研修協力</a:t>
            </a:r>
            <a:endParaRPr kumimoji="1" lang="en-US" altLang="ja-JP" dirty="0" smtClean="0"/>
          </a:p>
          <a:p>
            <a:pPr>
              <a:buNone/>
            </a:pPr>
            <a:r>
              <a:rPr lang="ja-JP" altLang="en-US" dirty="0"/>
              <a:t>　</a:t>
            </a:r>
            <a:r>
              <a:rPr lang="ja-JP" altLang="en-US" dirty="0" smtClean="0"/>
              <a:t>　・研修受託</a:t>
            </a:r>
            <a:endParaRPr lang="en-US" altLang="ja-JP" dirty="0" smtClean="0"/>
          </a:p>
          <a:p>
            <a:pPr>
              <a:buNone/>
            </a:pPr>
            <a:r>
              <a:rPr kumimoji="1" lang="ja-JP" altLang="en-US" dirty="0"/>
              <a:t>　</a:t>
            </a:r>
            <a:r>
              <a:rPr kumimoji="1" lang="ja-JP" altLang="en-US" dirty="0" smtClean="0"/>
              <a:t>　・講師派遣（社会福祉士会・弁護士会）</a:t>
            </a:r>
            <a:endParaRPr kumimoji="1" lang="ja-JP" altLang="en-US" dirty="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虐待</a:t>
            </a:r>
            <a:r>
              <a:rPr lang="ja-JP" altLang="en-US" dirty="0" smtClean="0"/>
              <a:t>対応</a:t>
            </a:r>
            <a:r>
              <a:rPr lang="ja-JP" altLang="en-US" dirty="0"/>
              <a:t>専門職チーム</a:t>
            </a:r>
            <a:endParaRPr kumimoji="1" lang="ja-JP" altLang="en-US" dirty="0"/>
          </a:p>
        </p:txBody>
      </p:sp>
      <p:sp>
        <p:nvSpPr>
          <p:cNvPr id="3" name="コンテンツ プレースホルダ 2"/>
          <p:cNvSpPr>
            <a:spLocks noGrp="1"/>
          </p:cNvSpPr>
          <p:nvPr>
            <p:ph idx="1"/>
          </p:nvPr>
        </p:nvSpPr>
        <p:spPr>
          <a:xfrm>
            <a:off x="395536" y="1412776"/>
            <a:ext cx="8748464" cy="5184576"/>
          </a:xfrm>
        </p:spPr>
        <p:txBody>
          <a:bodyPr>
            <a:noAutofit/>
          </a:bodyPr>
          <a:lstStyle/>
          <a:p>
            <a:pPr>
              <a:buNone/>
            </a:pPr>
            <a:r>
              <a:rPr kumimoji="1" lang="ja-JP" altLang="en-US" sz="2800" dirty="0" smtClean="0"/>
              <a:t>①本会と弁護士会が都道府県単位に共同で設置</a:t>
            </a:r>
            <a:endParaRPr kumimoji="1" lang="en-US" altLang="ja-JP" sz="2800" dirty="0" smtClean="0"/>
          </a:p>
          <a:p>
            <a:pPr>
              <a:buNone/>
            </a:pPr>
            <a:r>
              <a:rPr lang="ja-JP" altLang="en-US" sz="2800" dirty="0"/>
              <a:t>　</a:t>
            </a:r>
            <a:r>
              <a:rPr lang="ja-JP" altLang="en-US" sz="2800" dirty="0" smtClean="0"/>
              <a:t>　・</a:t>
            </a:r>
            <a:r>
              <a:rPr kumimoji="1" lang="ja-JP" altLang="en-US" sz="2800" dirty="0" smtClean="0"/>
              <a:t>設置済み：３８都道府県（２０１２年４月現在）</a:t>
            </a:r>
            <a:endParaRPr kumimoji="1" lang="en-US" altLang="ja-JP" sz="2800" dirty="0" smtClean="0"/>
          </a:p>
          <a:p>
            <a:pPr>
              <a:buNone/>
            </a:pPr>
            <a:r>
              <a:rPr lang="ja-JP" altLang="en-US" sz="2800" dirty="0" smtClean="0"/>
              <a:t>②都道府県及び</a:t>
            </a:r>
            <a:r>
              <a:rPr lang="ja-JP" altLang="en-US" sz="2800" dirty="0"/>
              <a:t>市町村との契約</a:t>
            </a:r>
            <a:endParaRPr kumimoji="1" lang="en-US" altLang="ja-JP" sz="2800" dirty="0" smtClean="0"/>
          </a:p>
          <a:p>
            <a:pPr>
              <a:buNone/>
            </a:pPr>
            <a:r>
              <a:rPr kumimoji="1" lang="ja-JP" altLang="en-US" sz="2800" dirty="0" smtClean="0"/>
              <a:t>　　・権利擁護等推進事業の活用</a:t>
            </a:r>
            <a:endParaRPr kumimoji="1" lang="en-US" altLang="ja-JP" sz="2800" dirty="0" smtClean="0"/>
          </a:p>
          <a:p>
            <a:pPr>
              <a:buNone/>
            </a:pPr>
            <a:r>
              <a:rPr lang="ja-JP" altLang="en-US" sz="2800" dirty="0"/>
              <a:t>③</a:t>
            </a:r>
            <a:r>
              <a:rPr lang="ja-JP" altLang="en-US" sz="2800" dirty="0" smtClean="0"/>
              <a:t>虐待対応ケース会議へのアドバイザーの派遣</a:t>
            </a:r>
            <a:endParaRPr lang="en-US" altLang="ja-JP" sz="2800" dirty="0" smtClean="0"/>
          </a:p>
          <a:p>
            <a:pPr>
              <a:buNone/>
            </a:pPr>
            <a:r>
              <a:rPr lang="ja-JP" altLang="en-US" sz="2800" dirty="0" smtClean="0"/>
              <a:t>　　・</a:t>
            </a:r>
            <a:r>
              <a:rPr lang="ja-JP" altLang="ja-JP" sz="2800" dirty="0" smtClean="0"/>
              <a:t>チームによる助言により、責任主体である市町村・地域包括支援センターが虐待対応に関する力をつけることを目指す。</a:t>
            </a:r>
            <a:endParaRPr lang="en-US" altLang="ja-JP" sz="2800" dirty="0" smtClean="0"/>
          </a:p>
          <a:p>
            <a:pPr>
              <a:buNone/>
            </a:pPr>
            <a:r>
              <a:rPr lang="ja-JP" altLang="en-US" sz="2800" dirty="0" smtClean="0"/>
              <a:t>　　・</a:t>
            </a:r>
            <a:r>
              <a:rPr lang="ja-JP" altLang="ja-JP" sz="2800" dirty="0" smtClean="0"/>
              <a:t>個別の事例を通して、市町村・地域包括支援センターの高齢者虐待に対する仕組を確立し、同時に事例について適切かつ具体的な対応策を検討することを目指す。</a:t>
            </a:r>
            <a:endParaRPr kumimoji="1" lang="ja-JP" altLang="en-US" sz="2800" dirty="0"/>
          </a:p>
        </p:txBody>
      </p:sp>
      <p:sp>
        <p:nvSpPr>
          <p:cNvPr id="7" name="スライド番号プレースホルダ 6"/>
          <p:cNvSpPr>
            <a:spLocks noGrp="1"/>
          </p:cNvSpPr>
          <p:nvPr>
            <p:ph type="sldNum" sz="quarter" idx="12"/>
          </p:nvPr>
        </p:nvSpPr>
        <p:spPr/>
        <p:txBody>
          <a:bodyPr/>
          <a:lstStyle/>
          <a:p>
            <a:fld id="{550BFEBD-B494-4FF2-B327-DE7E6C9BF2B2}" type="slidenum">
              <a:rPr kumimoji="1" lang="ja-JP" altLang="en-US" smtClean="0"/>
              <a:pPr/>
              <a:t>8</a:t>
            </a:fld>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472</Words>
  <Application>Microsoft Office PowerPoint</Application>
  <PresentationFormat>画面に合わせる (4:3)</PresentationFormat>
  <Paragraphs>88</Paragraphs>
  <Slides>8</Slides>
  <Notes>7</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 都道府県の高齢者虐待対応担当課長・担当職員向け 養介護施設従事者による高齢者虐待対応に関する研修  研修の目的とねらい</vt:lpstr>
      <vt:lpstr>高齢者虐待防止法</vt:lpstr>
      <vt:lpstr>本研修の目的</vt:lpstr>
      <vt:lpstr>プログラム</vt:lpstr>
      <vt:lpstr>養介護施設従事者等による高齢者虐待における都道府県の役割（１）</vt:lpstr>
      <vt:lpstr>養介護施設従事者等による高齢者虐待における都道府県の役割（２）</vt:lpstr>
      <vt:lpstr>都道府県での研修展開への協力</vt:lpstr>
      <vt:lpstr>虐待対応専門職チーム</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研修の目的とねらい</dc:title>
  <dc:creator>pc08</dc:creator>
  <cp:lastModifiedBy>pc08</cp:lastModifiedBy>
  <cp:revision>20</cp:revision>
  <dcterms:created xsi:type="dcterms:W3CDTF">2013-01-10T04:50:43Z</dcterms:created>
  <dcterms:modified xsi:type="dcterms:W3CDTF">2013-02-28T06:58:39Z</dcterms:modified>
</cp:coreProperties>
</file>