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8" r:id="rId2"/>
    <p:sldId id="259" r:id="rId3"/>
    <p:sldId id="307" r:id="rId4"/>
    <p:sldId id="306" r:id="rId5"/>
    <p:sldId id="262" r:id="rId6"/>
    <p:sldId id="268" r:id="rId7"/>
    <p:sldId id="269" r:id="rId8"/>
    <p:sldId id="305" r:id="rId9"/>
    <p:sldId id="272" r:id="rId10"/>
    <p:sldId id="273" r:id="rId11"/>
    <p:sldId id="274" r:id="rId12"/>
    <p:sldId id="275" r:id="rId13"/>
    <p:sldId id="276" r:id="rId14"/>
    <p:sldId id="278" r:id="rId15"/>
    <p:sldId id="279" r:id="rId16"/>
    <p:sldId id="280" r:id="rId17"/>
    <p:sldId id="282" r:id="rId18"/>
    <p:sldId id="283" r:id="rId19"/>
    <p:sldId id="284" r:id="rId20"/>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5986" autoAdjust="0"/>
  </p:normalViewPr>
  <p:slideViewPr>
    <p:cSldViewPr>
      <p:cViewPr varScale="1">
        <p:scale>
          <a:sx n="40" d="100"/>
          <a:sy n="40" d="100"/>
        </p:scale>
        <p:origin x="-225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endParaRPr kumimoji="1" lang="ja-JP" altLang="en-US"/>
          </a:p>
        </p:txBody>
      </p:sp>
      <p:sp>
        <p:nvSpPr>
          <p:cNvPr id="4" name="フッター プレースホルダ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465B1792-FE06-4950-94FC-6309CA898463}" type="slidenum">
              <a:rPr kumimoji="1" lang="ja-JP" altLang="en-US" smtClean="0"/>
              <a:pPr/>
              <a:t>&lt;#&gt;</a:t>
            </a:fld>
            <a:endParaRPr kumimoji="1" lang="ja-JP" altLang="en-US"/>
          </a:p>
        </p:txBody>
      </p:sp>
    </p:spTree>
    <p:extLst>
      <p:ext uri="{BB962C8B-B14F-4D97-AF65-F5344CB8AC3E}">
        <p14:creationId xmlns:p14="http://schemas.microsoft.com/office/powerpoint/2010/main" xmlns="" val="293566356"/>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endParaRPr kumimoji="1"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7A068E23-ED99-49BF-9A22-26B66DD7D742}" type="slidenum">
              <a:rPr kumimoji="1" lang="ja-JP" altLang="en-US" smtClean="0"/>
              <a:pPr/>
              <a:t>&lt;#&gt;</a:t>
            </a:fld>
            <a:endParaRPr kumimoji="1" lang="ja-JP" altLang="en-US"/>
          </a:p>
        </p:txBody>
      </p:sp>
    </p:spTree>
    <p:extLst>
      <p:ext uri="{BB962C8B-B14F-4D97-AF65-F5344CB8AC3E}">
        <p14:creationId xmlns:p14="http://schemas.microsoft.com/office/powerpoint/2010/main" xmlns="" val="1655379263"/>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p:sp>
      <p:sp>
        <p:nvSpPr>
          <p:cNvPr id="32771" name="Rectangle 3"/>
          <p:cNvSpPr>
            <a:spLocks noGrp="1" noChangeArrowheads="1"/>
          </p:cNvSpPr>
          <p:nvPr>
            <p:ph type="body" idx="1"/>
          </p:nvPr>
        </p:nvSpPr>
        <p:spPr>
          <a:noFill/>
          <a:ln/>
        </p:spPr>
        <p:txBody>
          <a:bodyPr/>
          <a:lstStyle/>
          <a:p>
            <a:r>
              <a:rPr lang="ja-JP" altLang="en-US" dirty="0" smtClean="0">
                <a:latin typeface="Arial" charset="0"/>
                <a:ea typeface="ＭＳ Ｐ明朝" charset="-128"/>
              </a:rPr>
              <a:t>　</a:t>
            </a:r>
          </a:p>
        </p:txBody>
      </p:sp>
      <p:sp>
        <p:nvSpPr>
          <p:cNvPr id="4" name="日付プレースホルダ 3"/>
          <p:cNvSpPr>
            <a:spLocks noGrp="1"/>
          </p:cNvSpPr>
          <p:nvPr>
            <p:ph type="dt" idx="10"/>
          </p:nvPr>
        </p:nvSpPr>
        <p:spPr/>
        <p:txBody>
          <a:bodyPr/>
          <a:lstStyle/>
          <a:p>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高齢者虐待対応担当部署は寄せられた通報等の内容について受付記録にまとめ、部署内で情報共有を行う。</a:t>
            </a:r>
          </a:p>
          <a:p>
            <a:r>
              <a:rPr kumimoji="1" lang="ja-JP" altLang="en-US" dirty="0" smtClean="0"/>
              <a:t>通報等の内容から、虐待を受けたおそれのある高齢者が特定されている場合には、当該高齢者に関する情報を確認する。</a:t>
            </a:r>
          </a:p>
          <a:p>
            <a:r>
              <a:rPr kumimoji="1" lang="ja-JP" altLang="en-US" dirty="0" smtClean="0"/>
              <a:t>通報等が寄せられた養介護施設等に関する苦情相談や事故報告について、介護保険担当部署及び庁内関連部署に照会をかけ内容を確認する。都道府県や国保連合会が有する当該養介護施設・事業所に関する苦情や指導監査の結果等について照会をかけ内容確認する。</a:t>
            </a:r>
          </a:p>
          <a:p>
            <a:r>
              <a:rPr kumimoji="1" lang="ja-JP" altLang="en-US" dirty="0" smtClean="0"/>
              <a:t>通報等の内容に曖昧な点が多かったり、話が食い違ったりする場合には、再度通報者等と連絡を取り、通報等の内容について再確認することも必要。</a:t>
            </a:r>
          </a:p>
          <a:p>
            <a:endParaRPr kumimoji="1" lang="ja-JP" altLang="en-US" dirty="0" smtClean="0"/>
          </a:p>
          <a:p>
            <a:r>
              <a:rPr kumimoji="1" lang="ja-JP" altLang="en-US" dirty="0" smtClean="0"/>
              <a:t>帳票の「情報共有・協議票」を見てもらう。</a:t>
            </a:r>
          </a:p>
          <a:p>
            <a:r>
              <a:rPr kumimoji="1" lang="ja-JP" altLang="en-US" dirty="0" smtClean="0"/>
              <a:t>少なくとも、ここに記載されている項目については確認する必要がある。</a:t>
            </a:r>
          </a:p>
        </p:txBody>
      </p:sp>
      <p:sp>
        <p:nvSpPr>
          <p:cNvPr id="5" name="日付プレースホルダ 4"/>
          <p:cNvSpPr>
            <a:spLocks noGrp="1"/>
          </p:cNvSpPr>
          <p:nvPr>
            <p:ph type="dt" idx="11"/>
          </p:nvPr>
        </p:nvSpPr>
        <p:spPr/>
        <p:txBody>
          <a:bodyPr/>
          <a:lstStyle/>
          <a:p>
            <a:endParaRPr kumimoji="1" lang="ja-JP" altLang="en-US"/>
          </a:p>
        </p:txBody>
      </p:sp>
    </p:spTree>
    <p:extLst>
      <p:ext uri="{BB962C8B-B14F-4D97-AF65-F5344CB8AC3E}">
        <p14:creationId xmlns:p14="http://schemas.microsoft.com/office/powerpoint/2010/main" xmlns="" val="30173014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通報等の内容や収集した既存情報から養介護施設従事者等による高齢者虐待が疑われる場合には、速やかに事実確認を行う必要がある。</a:t>
            </a:r>
          </a:p>
          <a:p>
            <a:endParaRPr kumimoji="1" lang="ja-JP" altLang="en-US" dirty="0" smtClean="0"/>
          </a:p>
          <a:p>
            <a:r>
              <a:rPr kumimoji="1" lang="ja-JP" altLang="en-US" dirty="0" smtClean="0"/>
              <a:t>事実確認を効果的に実施するためには事前準備が重要となる。事実確認の準備は、養介護施設従事者等による高齢者虐待担当部署職員、介護保険担当部署職員及びその他関連するメンバーが参加して実施する。</a:t>
            </a:r>
          </a:p>
        </p:txBody>
      </p:sp>
      <p:sp>
        <p:nvSpPr>
          <p:cNvPr id="5" name="日付プレースホルダ 4"/>
          <p:cNvSpPr>
            <a:spLocks noGrp="1"/>
          </p:cNvSpPr>
          <p:nvPr>
            <p:ph type="dt" idx="11"/>
          </p:nvPr>
        </p:nvSpPr>
        <p:spPr/>
        <p:txBody>
          <a:bodyPr/>
          <a:lstStyle/>
          <a:p>
            <a:endParaRPr kumimoji="1" lang="ja-JP" altLang="en-US"/>
          </a:p>
        </p:txBody>
      </p:sp>
    </p:spTree>
    <p:extLst>
      <p:ext uri="{BB962C8B-B14F-4D97-AF65-F5344CB8AC3E}">
        <p14:creationId xmlns:p14="http://schemas.microsoft.com/office/powerpoint/2010/main" xmlns="" val="39434042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1050" dirty="0" smtClean="0"/>
          </a:p>
          <a:p>
            <a:r>
              <a:rPr kumimoji="1" lang="ja-JP" altLang="en-US" sz="1050" dirty="0" smtClean="0"/>
              <a:t>　事実確認の法的根拠は高齢者虐待防止法第</a:t>
            </a:r>
            <a:r>
              <a:rPr kumimoji="1" lang="en-US" altLang="ja-JP" sz="1050" dirty="0" smtClean="0"/>
              <a:t>24</a:t>
            </a:r>
            <a:r>
              <a:rPr kumimoji="1" lang="ja-JP" altLang="en-US" sz="1050" dirty="0" smtClean="0"/>
              <a:t>条の「養介護施設従事者等による高齢者虐待の通報・届出を受けた場合は、・・・・・・・・当該通報又は届出に係る高齢者に対する養介護施設従事者等による高齢者虐待の防止及び当該高齢者の保護を図るため、老人福祉法又は介護保険法の規定による権限を適切に行使する」であり、事実確認を実施する方法としては、介護保険法に基づく「監査（立入検査等）」等、「実地指導」（介護保険法第</a:t>
            </a:r>
            <a:r>
              <a:rPr kumimoji="1" lang="en-US" altLang="ja-JP" sz="1050" dirty="0" smtClean="0"/>
              <a:t>23</a:t>
            </a:r>
            <a:r>
              <a:rPr kumimoji="1" lang="ja-JP" altLang="en-US" sz="1050" dirty="0" smtClean="0"/>
              <a:t>条、第</a:t>
            </a:r>
            <a:r>
              <a:rPr kumimoji="1" lang="en-US" altLang="ja-JP" sz="1050" dirty="0" smtClean="0"/>
              <a:t>24</a:t>
            </a:r>
            <a:r>
              <a:rPr kumimoji="1" lang="ja-JP" altLang="en-US" sz="1050" dirty="0" smtClean="0"/>
              <a:t>条に基づく文書の提出、当該職員への質問等を含む）、そして高齢者虐待防止法の主旨を踏まえて、養介護施設・事業 所の協力を得て調査を実施することも可能、という３つがある。</a:t>
            </a:r>
          </a:p>
          <a:p>
            <a:endParaRPr kumimoji="1" lang="ja-JP" altLang="en-US" sz="1050" dirty="0" smtClean="0"/>
          </a:p>
          <a:p>
            <a:r>
              <a:rPr kumimoji="1" lang="ja-JP" altLang="en-US" sz="1050" dirty="0" smtClean="0"/>
              <a:t>　</a:t>
            </a:r>
            <a:endParaRPr kumimoji="1" lang="en-US" altLang="ja-JP" sz="1050" dirty="0" smtClean="0"/>
          </a:p>
          <a:p>
            <a:r>
              <a:rPr kumimoji="1" lang="ja-JP" altLang="en-US" sz="1050" u="sng" dirty="0" smtClean="0">
                <a:solidFill>
                  <a:srgbClr val="FF0000"/>
                </a:solidFill>
              </a:rPr>
              <a:t>Ｑ＆Ａ</a:t>
            </a:r>
            <a:endParaRPr kumimoji="1" lang="en-US" altLang="ja-JP" sz="1050" u="sng" dirty="0" smtClean="0">
              <a:solidFill>
                <a:srgbClr val="FF0000"/>
              </a:solidFill>
            </a:endParaRPr>
          </a:p>
          <a:p>
            <a:r>
              <a:rPr kumimoji="1" lang="ja-JP" altLang="en-US" sz="1050" u="sng" smtClean="0">
                <a:solidFill>
                  <a:srgbClr val="FF0000"/>
                </a:solidFill>
              </a:rPr>
              <a:t>有料老人</a:t>
            </a:r>
            <a:r>
              <a:rPr kumimoji="1" lang="ja-JP" altLang="en-US" sz="1050" u="sng" dirty="0" smtClean="0">
                <a:solidFill>
                  <a:srgbClr val="FF0000"/>
                </a:solidFill>
              </a:rPr>
              <a:t>ホームに該当しないいわゆる貧困ビジネス等の事業所で虐待については、「養護者による虐待」として高齢者虐待防止法の事実確認・立入調査・保護措置などの権限行使を行うことが基本になります。</a:t>
            </a:r>
            <a:endParaRPr kumimoji="1" lang="en-US" altLang="ja-JP" sz="1050" u="sng" dirty="0" smtClean="0">
              <a:solidFill>
                <a:srgbClr val="FF0000"/>
              </a:solidFill>
            </a:endParaRPr>
          </a:p>
          <a:p>
            <a:endParaRPr kumimoji="1" lang="en-US" altLang="ja-JP" sz="1050" u="sng" dirty="0" smtClean="0">
              <a:solidFill>
                <a:srgbClr val="FF0000"/>
              </a:solidFill>
            </a:endParaRPr>
          </a:p>
          <a:p>
            <a:r>
              <a:rPr kumimoji="1" lang="ja-JP" altLang="en-US" sz="1050" dirty="0" smtClean="0"/>
              <a:t>なお、生活保護受給者がいるいわゆる貧困ビジネス等の事業所（有料老人ホームに該当しない）での虐待通報の場合の場合、生活保護法第</a:t>
            </a:r>
            <a:r>
              <a:rPr kumimoji="1" lang="en-US" altLang="ja-JP" sz="1050" dirty="0" smtClean="0"/>
              <a:t>28</a:t>
            </a:r>
            <a:r>
              <a:rPr kumimoji="1" lang="ja-JP" altLang="en-US" sz="1050" dirty="0" smtClean="0"/>
              <a:t>条の規定により、保護の決定又は実施のために必要があるときは、要保護者（現に保護を受けているといないとにかかわらず、保護を必要とする状態にあるもの）について居住の場所に立ち入ることができます。また、この場合、要保護者の同意は不要と解されています。</a:t>
            </a:r>
          </a:p>
          <a:p>
            <a:r>
              <a:rPr kumimoji="1" lang="ja-JP" altLang="en-US" sz="1050" dirty="0" smtClean="0"/>
              <a:t>したがって、貧困ビジネス等の事業所で生活している要保護者に関する虐待通報があった場合に、保護の実施者として、本人の状況確認のため調査し、本人の安全確保について必要な対応（同法第</a:t>
            </a:r>
            <a:r>
              <a:rPr kumimoji="1" lang="en-US" altLang="ja-JP" sz="1050" dirty="0" smtClean="0"/>
              <a:t>25</a:t>
            </a:r>
            <a:r>
              <a:rPr kumimoji="1" lang="ja-JP" altLang="en-US" sz="1050" dirty="0" smtClean="0"/>
              <a:t>条：保護の変更、同法第</a:t>
            </a:r>
            <a:r>
              <a:rPr kumimoji="1" lang="en-US" altLang="ja-JP" sz="1050" dirty="0" smtClean="0"/>
              <a:t>28</a:t>
            </a:r>
            <a:r>
              <a:rPr kumimoji="1" lang="ja-JP" altLang="en-US" sz="1050" dirty="0" smtClean="0"/>
              <a:t>条：検診命令等）を行うことになります。しかし、これは、保護の適正実施に向けて、あくまで要保護者の生活状況を把握するための立入調査です。また、福祉監査部署においては、社会福祉法等に基づく社会福祉事業としての設置根拠がない事業所においては、福祉監査の対象にならないので、保護の実施者としては事業所等に対して改善指導等を行う権限はないことに注意が必要です。</a:t>
            </a:r>
            <a:endParaRPr kumimoji="1" lang="en-US" altLang="ja-JP" sz="1050" dirty="0" smtClean="0"/>
          </a:p>
          <a:p>
            <a:endParaRPr kumimoji="1" lang="en-US" altLang="ja-JP" sz="1050" dirty="0" smtClean="0">
              <a:solidFill>
                <a:srgbClr val="FF0000"/>
              </a:solidFill>
            </a:endParaRPr>
          </a:p>
          <a:p>
            <a:r>
              <a:rPr kumimoji="1" lang="ja-JP" altLang="en-US" sz="1050" dirty="0" smtClean="0">
                <a:solidFill>
                  <a:srgbClr val="FF0000"/>
                </a:solidFill>
              </a:rPr>
              <a:t>この場合も、前提として高齢者虐待対応担当課が養護者による虐待として対応することになります。</a:t>
            </a:r>
          </a:p>
        </p:txBody>
      </p:sp>
      <p:sp>
        <p:nvSpPr>
          <p:cNvPr id="5" name="日付プレースホルダ 4"/>
          <p:cNvSpPr>
            <a:spLocks noGrp="1"/>
          </p:cNvSpPr>
          <p:nvPr>
            <p:ph type="dt" idx="11"/>
          </p:nvPr>
        </p:nvSpPr>
        <p:spPr/>
        <p:txBody>
          <a:bodyPr/>
          <a:lstStyle/>
          <a:p>
            <a:endParaRPr kumimoji="1" lang="ja-JP" altLang="en-US"/>
          </a:p>
        </p:txBody>
      </p:sp>
    </p:spTree>
    <p:extLst>
      <p:ext uri="{BB962C8B-B14F-4D97-AF65-F5344CB8AC3E}">
        <p14:creationId xmlns:p14="http://schemas.microsoft.com/office/powerpoint/2010/main" xmlns="" val="23268306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①事実確認に関する調査権限の行使としては、老人福祉法や介護保険法に規定されている「監査（立入検査等）」が基本となる。</a:t>
            </a:r>
          </a:p>
          <a:p>
            <a:r>
              <a:rPr kumimoji="1" lang="ja-JP" altLang="en-US" dirty="0" smtClean="0"/>
              <a:t>　　</a:t>
            </a:r>
          </a:p>
          <a:p>
            <a:r>
              <a:rPr kumimoji="1" lang="ja-JP" altLang="en-US" dirty="0" smtClean="0"/>
              <a:t>②個別の事案においてどのような方法で事実確認を行うかについては、当該事案の通報等の内容や当該養介護施設・事業所の状況を踏まえ、「監査（立入検査等）」「実地指導」「高齢者虐待防止法による任意の調査」の中から適切な方法を総合的に検討して実施する。</a:t>
            </a:r>
          </a:p>
          <a:p>
            <a:r>
              <a:rPr kumimoji="1" lang="ja-JP" altLang="en-US" dirty="0" smtClean="0"/>
              <a:t>　　　</a:t>
            </a:r>
          </a:p>
          <a:p>
            <a:r>
              <a:rPr kumimoji="1" lang="ja-JP" altLang="en-US" dirty="0" smtClean="0"/>
              <a:t>事実確認の実施方法の判断は、管理職を交えて行う。</a:t>
            </a:r>
          </a:p>
          <a:p>
            <a:endParaRPr kumimoji="1" lang="ja-JP" altLang="en-US" dirty="0" smtClean="0"/>
          </a:p>
          <a:p>
            <a:r>
              <a:rPr kumimoji="1" lang="ja-JP" altLang="en-US" dirty="0" smtClean="0"/>
              <a:t>詳細については手引き５８～６１頁を参照。</a:t>
            </a:r>
            <a:endParaRPr kumimoji="1" lang="ja-JP" altLang="en-US" dirty="0"/>
          </a:p>
        </p:txBody>
      </p:sp>
      <p:sp>
        <p:nvSpPr>
          <p:cNvPr id="5" name="日付プレースホルダ 4"/>
          <p:cNvSpPr>
            <a:spLocks noGrp="1"/>
          </p:cNvSpPr>
          <p:nvPr>
            <p:ph type="dt" idx="11"/>
          </p:nvPr>
        </p:nvSpPr>
        <p:spPr/>
        <p:txBody>
          <a:bodyPr/>
          <a:lstStyle/>
          <a:p>
            <a:endParaRPr kumimoji="1" lang="ja-JP" altLang="en-US"/>
          </a:p>
        </p:txBody>
      </p:sp>
    </p:spTree>
    <p:extLst>
      <p:ext uri="{BB962C8B-B14F-4D97-AF65-F5344CB8AC3E}">
        <p14:creationId xmlns:p14="http://schemas.microsoft.com/office/powerpoint/2010/main" xmlns="" val="975838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事実確認を行う際に、当該養介護施設・事業所へ事前連絡をすることで正確な調査が阻害されるなどの弊害も考えられることから、事前連絡については慎重に検討することが必要。</a:t>
            </a:r>
          </a:p>
          <a:p>
            <a:r>
              <a:rPr kumimoji="1" lang="ja-JP" altLang="en-US" dirty="0" smtClean="0"/>
              <a:t>監査（立入検査等）で事実確認を実施する場合には、手続き上も事前連絡の必要はない。</a:t>
            </a:r>
          </a:p>
          <a:p>
            <a:r>
              <a:rPr kumimoji="1" lang="ja-JP" altLang="en-US" dirty="0" smtClean="0"/>
              <a:t> 実地指導により事実確認を行う場合には、事前連絡が必要となるが、当日や直前の連絡も可能である。連絡から時間を空けずに事実確認を実施することが必要である。</a:t>
            </a:r>
          </a:p>
          <a:p>
            <a:r>
              <a:rPr kumimoji="1" lang="ja-JP" altLang="en-US" dirty="0" smtClean="0"/>
              <a:t>高齢者虐待防止法による任意の調査では、事前連絡が必要だという規定はない。</a:t>
            </a:r>
          </a:p>
        </p:txBody>
      </p:sp>
      <p:sp>
        <p:nvSpPr>
          <p:cNvPr id="5" name="日付プレースホルダ 4"/>
          <p:cNvSpPr>
            <a:spLocks noGrp="1"/>
          </p:cNvSpPr>
          <p:nvPr>
            <p:ph type="dt" idx="11"/>
          </p:nvPr>
        </p:nvSpPr>
        <p:spPr/>
        <p:txBody>
          <a:bodyPr/>
          <a:lstStyle/>
          <a:p>
            <a:endParaRPr kumimoji="1" lang="ja-JP" altLang="en-US"/>
          </a:p>
        </p:txBody>
      </p:sp>
    </p:spTree>
    <p:extLst>
      <p:ext uri="{BB962C8B-B14F-4D97-AF65-F5344CB8AC3E}">
        <p14:creationId xmlns:p14="http://schemas.microsoft.com/office/powerpoint/2010/main" xmlns="" val="3076963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通報等の内容や収集した関連情報から、高齢者の保護が必要と考えられる場合には、あらかじめ施設や医療機関等に対して一時保護が可能となるよう受け入れ調整を行うことが必要。</a:t>
            </a:r>
          </a:p>
          <a:p>
            <a:r>
              <a:rPr kumimoji="1" lang="ja-JP" altLang="en-US" dirty="0" smtClean="0"/>
              <a:t>事実確認で高齢者の安否確認をした結果、保護が必要と判断される場合もあるので、高齢者の一時保護場所やその後の生活場所の確保については、通常時から準備を行っておくことも必要。</a:t>
            </a:r>
          </a:p>
          <a:p>
            <a:r>
              <a:rPr kumimoji="1" lang="ja-JP" altLang="en-US" dirty="0" smtClean="0"/>
              <a:t>高齢者を一時保護する場合には、家族へ状況を説明し同意や協力を求めることも必要。</a:t>
            </a:r>
          </a:p>
        </p:txBody>
      </p:sp>
      <p:sp>
        <p:nvSpPr>
          <p:cNvPr id="5" name="日付プレースホルダ 4"/>
          <p:cNvSpPr>
            <a:spLocks noGrp="1"/>
          </p:cNvSpPr>
          <p:nvPr>
            <p:ph type="dt" idx="11"/>
          </p:nvPr>
        </p:nvSpPr>
        <p:spPr/>
        <p:txBody>
          <a:bodyPr/>
          <a:lstStyle/>
          <a:p>
            <a:endParaRPr kumimoji="1" lang="ja-JP" altLang="en-US"/>
          </a:p>
        </p:txBody>
      </p:sp>
    </p:spTree>
    <p:extLst>
      <p:ext uri="{BB962C8B-B14F-4D97-AF65-F5344CB8AC3E}">
        <p14:creationId xmlns:p14="http://schemas.microsoft.com/office/powerpoint/2010/main" xmlns="" val="7565718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１）実施日時</a:t>
            </a:r>
          </a:p>
          <a:p>
            <a:r>
              <a:rPr kumimoji="1" lang="ja-JP" altLang="en-US" dirty="0" smtClean="0"/>
              <a:t>事実確認の実施にあたっては、準備に時間を掛けすぎずに、当該養介護施設・事業所に対して速やかに実施する。</a:t>
            </a:r>
          </a:p>
          <a:p>
            <a:endParaRPr kumimoji="1" lang="ja-JP" altLang="en-US" dirty="0" smtClean="0"/>
          </a:p>
          <a:p>
            <a:r>
              <a:rPr kumimoji="1" lang="ja-JP" altLang="en-US" dirty="0" smtClean="0"/>
              <a:t>２）参加メンバー</a:t>
            </a:r>
          </a:p>
          <a:p>
            <a:r>
              <a:rPr kumimoji="1" lang="ja-JP" altLang="en-US" dirty="0" smtClean="0"/>
              <a:t>高齢者の安否や心身状況の確認、職員等への面接、各種記録等の確認などを行う必要があるため、高齢者虐待対応担当部署及び介護保険担当部署から調査の責任者や職員が参加するとともに、保健師等の医療職、社会福祉士等の福祉専門職などの参加が必要となる。</a:t>
            </a:r>
          </a:p>
          <a:p>
            <a:r>
              <a:rPr kumimoji="1" lang="ja-JP" altLang="en-US" dirty="0" smtClean="0"/>
              <a:t>訪問による事実確認は一度で終了しない場合も少なくなく、複数回実施する必要があることを念頭においておく必要がある。ただし、初回の調査では高齢者の安否確認・安全確保を最優先で行うことが求められるので、高齢者本人との面接等によって心身状態が確認できる職員（医療職等）を必ず同行させる必要がある。</a:t>
            </a:r>
          </a:p>
          <a:p>
            <a:r>
              <a:rPr kumimoji="1" lang="ja-JP" altLang="en-US" dirty="0" smtClean="0"/>
              <a:t> </a:t>
            </a:r>
          </a:p>
          <a:p>
            <a:r>
              <a:rPr kumimoji="1" lang="ja-JP" altLang="en-US" dirty="0" smtClean="0"/>
              <a:t>３）調査の進め方と役割分担</a:t>
            </a:r>
          </a:p>
          <a:p>
            <a:r>
              <a:rPr kumimoji="1" lang="ja-JP" altLang="en-US" dirty="0" smtClean="0"/>
              <a:t>参加メンバーの中から各業務を担当する職員の役割分担を決めておく。</a:t>
            </a:r>
          </a:p>
          <a:p>
            <a:r>
              <a:rPr kumimoji="1" lang="ja-JP" altLang="en-US" dirty="0" smtClean="0"/>
              <a:t>　　　・調査目的の説明</a:t>
            </a:r>
          </a:p>
          <a:p>
            <a:r>
              <a:rPr kumimoji="1" lang="ja-JP" altLang="en-US" dirty="0" smtClean="0"/>
              <a:t>　　　・当該高齢者等への面接調査</a:t>
            </a:r>
          </a:p>
          <a:p>
            <a:r>
              <a:rPr kumimoji="1" lang="ja-JP" altLang="en-US" dirty="0" smtClean="0"/>
              <a:t>　　　・管理者・職員への面接調査</a:t>
            </a:r>
          </a:p>
          <a:p>
            <a:r>
              <a:rPr kumimoji="1" lang="ja-JP" altLang="en-US" dirty="0" smtClean="0"/>
              <a:t>　　　・サービス計画や介護記録等、各種記録の確認</a:t>
            </a:r>
          </a:p>
          <a:p>
            <a:r>
              <a:rPr kumimoji="1" lang="ja-JP" altLang="en-US" dirty="0" smtClean="0"/>
              <a:t>　　　・施設内の状況把握、点検</a:t>
            </a:r>
          </a:p>
          <a:p>
            <a:r>
              <a:rPr kumimoji="1" lang="ja-JP" altLang="en-US" dirty="0" smtClean="0"/>
              <a:t>通報等の内容に関する記載の確認／当該高齢者へのアセスメントや施設・居宅サービス計画の内容の確認／不適切なケア等の有無、など</a:t>
            </a:r>
          </a:p>
          <a:p>
            <a:r>
              <a:rPr kumimoji="1" lang="ja-JP" altLang="en-US" dirty="0" smtClean="0"/>
              <a:t>対象となる養介護施設・事業所の規模によっては、確認する資料や面接する職員の数が多くなり、調査時間が足りなくなることもある。調査が複数回に渡ることも念頭におき、タイムスケジュールを組むことが必要。</a:t>
            </a:r>
          </a:p>
          <a:p>
            <a:endParaRPr kumimoji="1" lang="ja-JP" altLang="en-US" dirty="0" smtClean="0"/>
          </a:p>
        </p:txBody>
      </p:sp>
      <p:sp>
        <p:nvSpPr>
          <p:cNvPr id="5" name="日付プレースホルダ 4"/>
          <p:cNvSpPr>
            <a:spLocks noGrp="1"/>
          </p:cNvSpPr>
          <p:nvPr>
            <p:ph type="dt" idx="11"/>
          </p:nvPr>
        </p:nvSpPr>
        <p:spPr/>
        <p:txBody>
          <a:bodyPr/>
          <a:lstStyle/>
          <a:p>
            <a:endParaRPr kumimoji="1" lang="ja-JP" altLang="en-US"/>
          </a:p>
        </p:txBody>
      </p:sp>
    </p:spTree>
    <p:extLst>
      <p:ext uri="{BB962C8B-B14F-4D97-AF65-F5344CB8AC3E}">
        <p14:creationId xmlns:p14="http://schemas.microsoft.com/office/powerpoint/2010/main" xmlns="" val="18802958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１）事実確認の対象毎の確認項目の検討</a:t>
            </a:r>
          </a:p>
          <a:p>
            <a:r>
              <a:rPr kumimoji="1" lang="ja-JP" altLang="en-US" dirty="0" smtClean="0"/>
              <a:t>　　事実確認の準備では、通報等の内容、当該施設の状況を勘案し、各調査対象毎の調査項目について、面接調査票を参考にシミュレーションする。</a:t>
            </a:r>
          </a:p>
          <a:p>
            <a:endParaRPr kumimoji="1" lang="ja-JP" altLang="en-US" dirty="0" smtClean="0"/>
          </a:p>
          <a:p>
            <a:r>
              <a:rPr kumimoji="1" lang="ja-JP" altLang="en-US" dirty="0" smtClean="0"/>
              <a:t>２）関係機関への補充調査の必要性の検討</a:t>
            </a:r>
          </a:p>
          <a:p>
            <a:r>
              <a:rPr kumimoji="1" lang="ja-JP" altLang="en-US" dirty="0" smtClean="0"/>
              <a:t>・　通報等の内容の事実を客観的に確認するためには、当該養介護施設・事業所のみでなく、関係機からの情報収集や事実確認が必要となる場合もある。</a:t>
            </a:r>
          </a:p>
          <a:p>
            <a:r>
              <a:rPr kumimoji="1" lang="ja-JP" altLang="en-US" dirty="0" smtClean="0"/>
              <a:t>　　　・医療機関等を受診している場合→受診した医療機関等</a:t>
            </a:r>
          </a:p>
          <a:p>
            <a:r>
              <a:rPr kumimoji="1" lang="ja-JP" altLang="en-US" dirty="0" smtClean="0"/>
              <a:t>　　　・複数の居宅サービスを利用している場合</a:t>
            </a:r>
          </a:p>
          <a:p>
            <a:r>
              <a:rPr kumimoji="1" lang="ja-JP" altLang="en-US" dirty="0" smtClean="0"/>
              <a:t>　　　　→通報等のあった事業所以外の事業所での状況　など</a:t>
            </a:r>
          </a:p>
        </p:txBody>
      </p:sp>
      <p:sp>
        <p:nvSpPr>
          <p:cNvPr id="5" name="日付プレースホルダ 4"/>
          <p:cNvSpPr>
            <a:spLocks noGrp="1"/>
          </p:cNvSpPr>
          <p:nvPr>
            <p:ph type="dt" idx="11"/>
          </p:nvPr>
        </p:nvSpPr>
        <p:spPr/>
        <p:txBody>
          <a:bodyPr/>
          <a:lstStyle/>
          <a:p>
            <a:endParaRPr kumimoji="1" lang="ja-JP" altLang="en-US"/>
          </a:p>
        </p:txBody>
      </p:sp>
    </p:spTree>
    <p:extLst>
      <p:ext uri="{BB962C8B-B14F-4D97-AF65-F5344CB8AC3E}">
        <p14:creationId xmlns:p14="http://schemas.microsoft.com/office/powerpoint/2010/main" xmlns="" val="2854305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１）都道府県との連携</a:t>
            </a:r>
          </a:p>
          <a:p>
            <a:r>
              <a:rPr kumimoji="1" lang="ja-JP" altLang="en-US" dirty="0" smtClean="0"/>
              <a:t>通報等の内容から重大な事態が発生している可能性がある場合などは、都道府県に対して調査の共同実施を依頼するなど、協力を求めることが必要。</a:t>
            </a:r>
          </a:p>
          <a:p>
            <a:r>
              <a:rPr kumimoji="1" lang="ja-JP" altLang="en-US" dirty="0" smtClean="0"/>
              <a:t>　　　・通報等の内容から高齢者への重大な権利利益の侵害が疑われたり、</a:t>
            </a:r>
          </a:p>
          <a:p>
            <a:r>
              <a:rPr kumimoji="1" lang="ja-JP" altLang="en-US" dirty="0" smtClean="0"/>
              <a:t>　　　　過去の指導等の内容が守られていなかったりするなど監査（立入検査</a:t>
            </a:r>
          </a:p>
          <a:p>
            <a:r>
              <a:rPr kumimoji="1" lang="ja-JP" altLang="en-US" dirty="0" smtClean="0"/>
              <a:t>　　　　等）を行う必要がある場合</a:t>
            </a:r>
          </a:p>
          <a:p>
            <a:r>
              <a:rPr kumimoji="1" lang="ja-JP" altLang="en-US" dirty="0" smtClean="0"/>
              <a:t>　　　・介護施設・事業所に拒否されるなど市町村単独では事実確認が困難な</a:t>
            </a:r>
          </a:p>
          <a:p>
            <a:r>
              <a:rPr kumimoji="1" lang="ja-JP" altLang="en-US" dirty="0" smtClean="0"/>
              <a:t>　　　　場合や事実確認ができていない（市町村の対応が遅れている）場合</a:t>
            </a:r>
          </a:p>
          <a:p>
            <a:r>
              <a:rPr kumimoji="1" lang="ja-JP" altLang="en-US" dirty="0" smtClean="0"/>
              <a:t>　　　・複数の保険者が関わっており広域的な調整等が必要となる場合</a:t>
            </a:r>
          </a:p>
          <a:p>
            <a:endParaRPr kumimoji="1" lang="ja-JP" altLang="en-US" dirty="0" smtClean="0"/>
          </a:p>
          <a:p>
            <a:r>
              <a:rPr kumimoji="1" lang="ja-JP" altLang="en-US" dirty="0" smtClean="0"/>
              <a:t>２）警察との連携</a:t>
            </a:r>
          </a:p>
          <a:p>
            <a:r>
              <a:rPr kumimoji="1" lang="ja-JP" altLang="en-US" dirty="0" smtClean="0"/>
              <a:t>通報等の内容に犯罪性が認められる場合、事実確認の妨害や市町村職員への脅し・恫喝など危害を加えられるおそれがある場合には、警察との連携が必要となる場合もある。（第</a:t>
            </a:r>
            <a:r>
              <a:rPr kumimoji="1" lang="en-US" altLang="ja-JP" dirty="0" smtClean="0"/>
              <a:t>1</a:t>
            </a:r>
            <a:r>
              <a:rPr kumimoji="1" lang="ja-JP" altLang="en-US" dirty="0" smtClean="0"/>
              <a:t>章Ｑ＆Ａ</a:t>
            </a:r>
            <a:r>
              <a:rPr kumimoji="1" lang="en-US" altLang="ja-JP" dirty="0" smtClean="0"/>
              <a:t>11</a:t>
            </a:r>
            <a:r>
              <a:rPr kumimoji="1" lang="ja-JP" altLang="en-US" dirty="0" smtClean="0"/>
              <a:t>「虐待と犯罪の関係」</a:t>
            </a:r>
            <a:r>
              <a:rPr kumimoji="1" lang="en-US" altLang="ja-JP" dirty="0" smtClean="0"/>
              <a:t>p12</a:t>
            </a:r>
            <a:r>
              <a:rPr kumimoji="1" lang="ja-JP" altLang="en-US" dirty="0" smtClean="0"/>
              <a:t>参照）</a:t>
            </a:r>
          </a:p>
        </p:txBody>
      </p:sp>
      <p:sp>
        <p:nvSpPr>
          <p:cNvPr id="5" name="日付プレースホルダ 4"/>
          <p:cNvSpPr>
            <a:spLocks noGrp="1"/>
          </p:cNvSpPr>
          <p:nvPr>
            <p:ph type="dt" idx="11"/>
          </p:nvPr>
        </p:nvSpPr>
        <p:spPr/>
        <p:txBody>
          <a:bodyPr/>
          <a:lstStyle/>
          <a:p>
            <a:endParaRPr kumimoji="1"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調査へ持参する備品等を読み上げる。</a:t>
            </a:r>
          </a:p>
          <a:p>
            <a:endParaRPr kumimoji="1" lang="ja-JP" alt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Ｑ＆Ａ</a:t>
            </a:r>
            <a:endParaRPr kumimoji="1" lang="en-US" altLang="ja-JP" dirty="0" smtClean="0"/>
          </a:p>
          <a:p>
            <a:r>
              <a:rPr kumimoji="1" lang="ja-JP" altLang="en-US" dirty="0" smtClean="0"/>
              <a:t>なお、事実確認において高齢者の傷やアザの状態などを写真撮影する必要がある時に、本人の同意を得ることが困難な場合は、次のように考えられる。</a:t>
            </a:r>
          </a:p>
          <a:p>
            <a:r>
              <a:rPr kumimoji="1" lang="ja-JP" altLang="en-US" dirty="0" smtClean="0"/>
              <a:t>写真撮影の場合には、基本的に本人の同意が必要です。</a:t>
            </a:r>
          </a:p>
          <a:p>
            <a:r>
              <a:rPr kumimoji="1" lang="ja-JP" altLang="en-US" dirty="0" smtClean="0"/>
              <a:t>利用者自身が撮影をされることの意味を理解できる状況でなければ同意を得たとはいえませんが、撮影されることについて同意をする能力は、必ずしも財産を管理する能力と同じではないので、高齢者本人が認知症だから同意を得られないとは限りません。可能であれば説明をして下さい。</a:t>
            </a:r>
          </a:p>
          <a:p>
            <a:r>
              <a:rPr kumimoji="1" lang="ja-JP" altLang="en-US" dirty="0" smtClean="0"/>
              <a:t>また、身体の傷痕等は時間が経つと消えてしまうため、虐待の事実確認をし、高齢者を保護するためには、本人の同意を得ることが困難な状況であっても、撮影が必要な場合もあります。そのような場合には、撮影した画像を虐待の事実確認のためにのみ用いるのであれば、正当な目的の下で手段も相当であるとして、本人の同意を得ない撮影であっても、必ずしも違法とはなりません。高齢者の保護の観点から状況に応じた適切な対応を検討し、同意を得るのが困難であった状況を記録として残しておくことなどに留意してください。</a:t>
            </a:r>
          </a:p>
          <a:p>
            <a:endParaRPr kumimoji="1" lang="ja-JP" altLang="en-US" dirty="0" smtClean="0"/>
          </a:p>
          <a:p>
            <a:r>
              <a:rPr kumimoji="1" lang="ja-JP" altLang="en-US" dirty="0" smtClean="0"/>
              <a:t>帳票の「事実確認準備票」を見てもらう。</a:t>
            </a:r>
          </a:p>
          <a:p>
            <a:r>
              <a:rPr kumimoji="1" lang="ja-JP" altLang="en-US" dirty="0" smtClean="0"/>
              <a:t>項目を説明する。</a:t>
            </a:r>
            <a:endParaRPr kumimoji="1" lang="ja-JP" altLang="en-US" dirty="0"/>
          </a:p>
        </p:txBody>
      </p:sp>
      <p:sp>
        <p:nvSpPr>
          <p:cNvPr id="5" name="日付プレースホルダ 4"/>
          <p:cNvSpPr>
            <a:spLocks noGrp="1"/>
          </p:cNvSpPr>
          <p:nvPr>
            <p:ph type="dt" idx="11"/>
          </p:nvPr>
        </p:nvSpPr>
        <p:spPr/>
        <p:txBody>
          <a:bodyPr/>
          <a:lstStyle/>
          <a:p>
            <a:endParaRPr kumimoji="1" lang="ja-JP" altLang="en-US"/>
          </a:p>
        </p:txBody>
      </p:sp>
    </p:spTree>
    <p:extLst>
      <p:ext uri="{BB962C8B-B14F-4D97-AF65-F5344CB8AC3E}">
        <p14:creationId xmlns:p14="http://schemas.microsoft.com/office/powerpoint/2010/main" xmlns="" val="2760821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p:sp>
      <p:sp>
        <p:nvSpPr>
          <p:cNvPr id="33795" name="Rectangle 3"/>
          <p:cNvSpPr>
            <a:spLocks noGrp="1" noChangeArrowheads="1"/>
          </p:cNvSpPr>
          <p:nvPr>
            <p:ph type="body" idx="1"/>
          </p:nvPr>
        </p:nvSpPr>
        <p:spPr>
          <a:noFill/>
          <a:ln/>
        </p:spPr>
        <p:txBody>
          <a:bodyPr/>
          <a:lstStyle/>
          <a:p>
            <a:r>
              <a:rPr lang="ja-JP" altLang="en-US" dirty="0" smtClean="0">
                <a:latin typeface="Arial" charset="0"/>
                <a:ea typeface="ＭＳ Ｐ明朝" charset="-128"/>
              </a:rPr>
              <a:t>　「ねらい」は読み上げる。</a:t>
            </a:r>
          </a:p>
          <a:p>
            <a:endParaRPr lang="en-US" altLang="ja-JP" dirty="0" smtClean="0">
              <a:latin typeface="Arial" charset="0"/>
              <a:ea typeface="ＭＳ Ｐ明朝" charset="-128"/>
            </a:endParaRPr>
          </a:p>
          <a:p>
            <a:r>
              <a:rPr lang="ja-JP" altLang="en-US" dirty="0" smtClean="0">
                <a:latin typeface="Arial" charset="0"/>
                <a:ea typeface="ＭＳ Ｐ明朝" charset="-128"/>
              </a:rPr>
              <a:t>　「構成」を読み上げる。</a:t>
            </a:r>
            <a:endParaRPr lang="en-US" altLang="ja-JP" dirty="0" smtClean="0">
              <a:latin typeface="Arial" charset="0"/>
              <a:ea typeface="ＭＳ Ｐ明朝" charset="-128"/>
            </a:endParaRPr>
          </a:p>
          <a:p>
            <a:endParaRPr lang="ja-JP" altLang="en-US" dirty="0" smtClean="0">
              <a:latin typeface="Arial" charset="0"/>
              <a:ea typeface="ＭＳ Ｐ明朝" charset="-128"/>
            </a:endParaRPr>
          </a:p>
        </p:txBody>
      </p:sp>
      <p:sp>
        <p:nvSpPr>
          <p:cNvPr id="4" name="日付プレースホルダ 3"/>
          <p:cNvSpPr>
            <a:spLocks noGrp="1"/>
          </p:cNvSpPr>
          <p:nvPr>
            <p:ph type="dt" idx="10"/>
          </p:nvPr>
        </p:nvSpPr>
        <p:spPr/>
        <p:txBody>
          <a:bodyPr/>
          <a:lstStyle/>
          <a:p>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手引き５３頁を見てもらう。</a:t>
            </a:r>
          </a:p>
          <a:p>
            <a:endParaRPr kumimoji="1" lang="ja-JP" altLang="en-US" dirty="0"/>
          </a:p>
        </p:txBody>
      </p:sp>
      <p:sp>
        <p:nvSpPr>
          <p:cNvPr id="5" name="日付プレースホルダ 4"/>
          <p:cNvSpPr>
            <a:spLocks noGrp="1"/>
          </p:cNvSpPr>
          <p:nvPr>
            <p:ph type="dt" idx="11"/>
          </p:nvPr>
        </p:nvSpPr>
        <p:spPr/>
        <p:txBody>
          <a:bodyPr/>
          <a:lstStyle/>
          <a:p>
            <a:endParaRPr kumimoji="1" lang="ja-JP" altLang="en-US"/>
          </a:p>
        </p:txBody>
      </p:sp>
    </p:spTree>
    <p:extLst>
      <p:ext uri="{BB962C8B-B14F-4D97-AF65-F5344CB8AC3E}">
        <p14:creationId xmlns:p14="http://schemas.microsoft.com/office/powerpoint/2010/main" xmlns="" val="15877692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ポイントを読み上げる。</a:t>
            </a:r>
            <a:endParaRPr kumimoji="1" lang="ja-JP" altLang="en-US" dirty="0"/>
          </a:p>
        </p:txBody>
      </p:sp>
      <p:sp>
        <p:nvSpPr>
          <p:cNvPr id="5" name="日付プレースホルダ 4"/>
          <p:cNvSpPr>
            <a:spLocks noGrp="1"/>
          </p:cNvSpPr>
          <p:nvPr>
            <p:ph type="dt" idx="11"/>
          </p:nvPr>
        </p:nvSpPr>
        <p:spPr/>
        <p:txBody>
          <a:bodyPr/>
          <a:lstStyle/>
          <a:p>
            <a:endParaRPr kumimoji="1" lang="ja-JP" altLang="en-US"/>
          </a:p>
        </p:txBody>
      </p:sp>
    </p:spTree>
    <p:extLst>
      <p:ext uri="{BB962C8B-B14F-4D97-AF65-F5344CB8AC3E}">
        <p14:creationId xmlns:p14="http://schemas.microsoft.com/office/powerpoint/2010/main" xmlns="" val="42820745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いつ、どこで、誰が、誰から、何をされたのか、それを直接見聞きしたのか、他人から聞いたのかなど、客観的な事実を聞き取ることが重要。</a:t>
            </a:r>
          </a:p>
          <a:p>
            <a:endParaRPr kumimoji="1" lang="ja-JP" altLang="en-US" dirty="0" smtClean="0"/>
          </a:p>
          <a:p>
            <a:r>
              <a:rPr kumimoji="1" lang="ja-JP" altLang="en-US" dirty="0" smtClean="0"/>
              <a:t>通報等受付時には確認する情報をチェックリスト化しておき、聞き漏れを防ぐことが有効。</a:t>
            </a:r>
          </a:p>
          <a:p>
            <a:endParaRPr kumimoji="1" lang="ja-JP" altLang="en-US" dirty="0" smtClean="0"/>
          </a:p>
          <a:p>
            <a:r>
              <a:rPr kumimoji="1" lang="ja-JP" altLang="en-US" dirty="0" smtClean="0"/>
              <a:t>通報等の内容が明らかに高齢者虐待とは異なる場合には、適切な相談窓口へつないだり、制度の説明をして理解を促したりするなど、通報者等に十分配慮した対応が必要。</a:t>
            </a:r>
          </a:p>
          <a:p>
            <a:endParaRPr kumimoji="1" lang="ja-JP" altLang="en-US" dirty="0" smtClean="0"/>
          </a:p>
          <a:p>
            <a:r>
              <a:rPr kumimoji="1" lang="ja-JP" altLang="en-US" dirty="0" smtClean="0"/>
              <a:t>帳票の「通報・届出受付票」を見てもらう。</a:t>
            </a:r>
          </a:p>
          <a:p>
            <a:r>
              <a:rPr kumimoji="1" lang="ja-JP" altLang="en-US" dirty="0" smtClean="0"/>
              <a:t>帳票の項目を説明する。そして、ここに記載されている項目については漏れなく確認する必要がある。</a:t>
            </a:r>
          </a:p>
        </p:txBody>
      </p:sp>
      <p:sp>
        <p:nvSpPr>
          <p:cNvPr id="5" name="日付プレースホルダ 4"/>
          <p:cNvSpPr>
            <a:spLocks noGrp="1"/>
          </p:cNvSpPr>
          <p:nvPr>
            <p:ph type="dt" idx="11"/>
          </p:nvPr>
        </p:nvSpPr>
        <p:spPr/>
        <p:txBody>
          <a:bodyPr/>
          <a:lstStyle/>
          <a:p>
            <a:endParaRPr kumimoji="1" lang="ja-JP" altLang="en-US"/>
          </a:p>
        </p:txBody>
      </p:sp>
    </p:spTree>
    <p:extLst>
      <p:ext uri="{BB962C8B-B14F-4D97-AF65-F5344CB8AC3E}">
        <p14:creationId xmlns:p14="http://schemas.microsoft.com/office/powerpoint/2010/main" xmlns="" val="7559339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◎通報者等への対応</a:t>
            </a:r>
          </a:p>
          <a:p>
            <a:r>
              <a:rPr kumimoji="1" lang="ja-JP" altLang="en-US" dirty="0" smtClean="0"/>
              <a:t>通報者等に対して再度確認が必要な場合もあるため、通報者等の氏名や連絡先、連絡の可否や連絡方法などは確認しておく必要がある。また、市町村として行う一般的な対応の流れについて説明する。</a:t>
            </a:r>
          </a:p>
          <a:p>
            <a:endParaRPr kumimoji="1" lang="ja-JP" altLang="en-US" dirty="0" smtClean="0"/>
          </a:p>
          <a:p>
            <a:r>
              <a:rPr kumimoji="1" lang="ja-JP" altLang="en-US" dirty="0" smtClean="0"/>
              <a:t>◎内部通報、匿名通報の場合</a:t>
            </a:r>
          </a:p>
          <a:p>
            <a:r>
              <a:rPr kumimoji="1" lang="ja-JP" altLang="en-US" dirty="0" smtClean="0"/>
              <a:t>施設・事業所内関係者からの通報や家族等からの匿名による通報等の場合、通報者に関する守秘義務によって通報者名が知られることはないことを伝え、通報等の内容の詳細を聞き取る。</a:t>
            </a:r>
          </a:p>
          <a:p>
            <a:endParaRPr kumimoji="1" lang="ja-JP" altLang="en-US" dirty="0" smtClean="0"/>
          </a:p>
          <a:p>
            <a:r>
              <a:rPr kumimoji="1" lang="ja-JP" altLang="en-US" dirty="0" smtClean="0"/>
              <a:t>◎通報者等へのフィードバック</a:t>
            </a:r>
          </a:p>
          <a:p>
            <a:r>
              <a:rPr kumimoji="1" lang="ja-JP" altLang="en-US" dirty="0" smtClean="0"/>
              <a:t>情報提供者が調査結果等を求める場合には、可能な範囲で報告することを伝え、守秘義務や個人情報保護との関係から、報告できないことがあることも伝える。</a:t>
            </a:r>
          </a:p>
        </p:txBody>
      </p:sp>
      <p:sp>
        <p:nvSpPr>
          <p:cNvPr id="5" name="日付プレースホルダ 4"/>
          <p:cNvSpPr>
            <a:spLocks noGrp="1"/>
          </p:cNvSpPr>
          <p:nvPr>
            <p:ph type="dt" idx="11"/>
          </p:nvPr>
        </p:nvSpPr>
        <p:spPr/>
        <p:txBody>
          <a:bodyPr/>
          <a:lstStyle/>
          <a:p>
            <a:endParaRPr kumimoji="1" lang="ja-JP" altLang="en-US"/>
          </a:p>
        </p:txBody>
      </p:sp>
    </p:spTree>
    <p:extLst>
      <p:ext uri="{BB962C8B-B14F-4D97-AF65-F5344CB8AC3E}">
        <p14:creationId xmlns:p14="http://schemas.microsoft.com/office/powerpoint/2010/main" xmlns="" val="609873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養介護施設従事者等による高齢者虐待に関する通報等が都道府県の高齢者虐待対応担当部署や関連部署・関係機関に寄せられた場合には、速やかに情報を整理し、市町村高齢者虐待対応担当部署へ連絡する必要がある。</a:t>
            </a:r>
          </a:p>
          <a:p>
            <a:endParaRPr kumimoji="1" lang="ja-JP" altLang="en-US" dirty="0" smtClean="0"/>
          </a:p>
          <a:p>
            <a:r>
              <a:rPr kumimoji="1" lang="ja-JP" altLang="en-US" dirty="0" smtClean="0"/>
              <a:t>都道府県の担当部署や関連部署が通報等を受理した場合には、市町村が行う通報等の受付と同様に通報等の内容を聞き取り、情報を整理したうえで市町村へ通報する。</a:t>
            </a:r>
          </a:p>
        </p:txBody>
      </p:sp>
      <p:sp>
        <p:nvSpPr>
          <p:cNvPr id="5" name="日付プレースホルダ 4"/>
          <p:cNvSpPr>
            <a:spLocks noGrp="1"/>
          </p:cNvSpPr>
          <p:nvPr>
            <p:ph type="dt" idx="11"/>
          </p:nvPr>
        </p:nvSpPr>
        <p:spPr/>
        <p:txBody>
          <a:bodyPr/>
          <a:lstStyle/>
          <a:p>
            <a:endParaRPr kumimoji="1" lang="ja-JP" altLang="en-US"/>
          </a:p>
        </p:txBody>
      </p:sp>
    </p:spTree>
    <p:extLst>
      <p:ext uri="{BB962C8B-B14F-4D97-AF65-F5344CB8AC3E}">
        <p14:creationId xmlns:p14="http://schemas.microsoft.com/office/powerpoint/2010/main" xmlns="" val="3397482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手引き５６頁を見てもらう。</a:t>
            </a:r>
            <a:endParaRPr kumimoji="1" lang="ja-JP" altLang="en-US" dirty="0"/>
          </a:p>
        </p:txBody>
      </p:sp>
      <p:sp>
        <p:nvSpPr>
          <p:cNvPr id="5" name="日付プレースホルダ 4"/>
          <p:cNvSpPr>
            <a:spLocks noGrp="1"/>
          </p:cNvSpPr>
          <p:nvPr>
            <p:ph type="dt" idx="11"/>
          </p:nvPr>
        </p:nvSpPr>
        <p:spPr/>
        <p:txBody>
          <a:bodyPr/>
          <a:lstStyle/>
          <a:p>
            <a:endParaRPr kumimoji="1" lang="ja-JP" altLang="en-US"/>
          </a:p>
        </p:txBody>
      </p:sp>
    </p:spTree>
    <p:extLst>
      <p:ext uri="{BB962C8B-B14F-4D97-AF65-F5344CB8AC3E}">
        <p14:creationId xmlns:p14="http://schemas.microsoft.com/office/powerpoint/2010/main" xmlns="" val="21414999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ポイントを読み上げる。</a:t>
            </a:r>
            <a:endParaRPr kumimoji="1" lang="ja-JP" altLang="en-US" dirty="0"/>
          </a:p>
        </p:txBody>
      </p:sp>
      <p:sp>
        <p:nvSpPr>
          <p:cNvPr id="5" name="日付プレースホルダ 4"/>
          <p:cNvSpPr>
            <a:spLocks noGrp="1"/>
          </p:cNvSpPr>
          <p:nvPr>
            <p:ph type="dt" idx="11"/>
          </p:nvPr>
        </p:nvSpPr>
        <p:spPr/>
        <p:txBody>
          <a:bodyPr/>
          <a:lstStyle/>
          <a:p>
            <a:endParaRPr kumimoji="1" lang="ja-JP" altLang="en-US"/>
          </a:p>
        </p:txBody>
      </p:sp>
    </p:spTree>
    <p:extLst>
      <p:ext uri="{BB962C8B-B14F-4D97-AF65-F5344CB8AC3E}">
        <p14:creationId xmlns:p14="http://schemas.microsoft.com/office/powerpoint/2010/main" xmlns="" val="1106765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40B4CFEB-8429-4B0A-97AE-8DEFA9D966AD}"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40B4CFEB-8429-4B0A-97AE-8DEFA9D966AD}"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40B4CFEB-8429-4B0A-97AE-8DEFA9D966AD}"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40B4CFEB-8429-4B0A-97AE-8DEFA9D966AD}"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40B4CFEB-8429-4B0A-97AE-8DEFA9D966AD}"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40B4CFEB-8429-4B0A-97AE-8DEFA9D966AD}"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B4CFEB-8429-4B0A-97AE-8DEFA9D966AD}"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スライド番号プレースホルダ 5"/>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lnSpc>
                <a:spcPct val="100000"/>
              </a:lnSpc>
              <a:spcBef>
                <a:spcPct val="0"/>
              </a:spcBef>
            </a:pPr>
            <a:fld id="{4BC35C33-E713-4801-B48F-71E9389CC16C}" type="slidenum">
              <a:rPr lang="en-US" altLang="ja-JP" sz="1400">
                <a:solidFill>
                  <a:schemeClr val="tx1"/>
                </a:solidFill>
              </a:rPr>
              <a:pPr algn="r">
                <a:lnSpc>
                  <a:spcPct val="100000"/>
                </a:lnSpc>
                <a:spcBef>
                  <a:spcPct val="0"/>
                </a:spcBef>
              </a:pPr>
              <a:t>1</a:t>
            </a:fld>
            <a:endParaRPr lang="en-US" altLang="ja-JP" sz="1400">
              <a:solidFill>
                <a:schemeClr val="tx1"/>
              </a:solidFill>
            </a:endParaRPr>
          </a:p>
        </p:txBody>
      </p:sp>
      <p:sp>
        <p:nvSpPr>
          <p:cNvPr id="2052" name="Rectangle 2"/>
          <p:cNvSpPr>
            <a:spLocks noChangeArrowheads="1"/>
          </p:cNvSpPr>
          <p:nvPr/>
        </p:nvSpPr>
        <p:spPr bwMode="auto">
          <a:xfrm>
            <a:off x="0" y="981075"/>
            <a:ext cx="9144000" cy="4175125"/>
          </a:xfrm>
          <a:prstGeom prst="rect">
            <a:avLst/>
          </a:prstGeom>
          <a:noFill/>
          <a:ln w="9525">
            <a:noFill/>
            <a:miter lim="800000"/>
            <a:headEnd/>
            <a:tailEnd/>
          </a:ln>
        </p:spPr>
        <p:txBody>
          <a:bodyPr anchor="ctr"/>
          <a:lstStyle/>
          <a:p>
            <a:pPr algn="ctr">
              <a:lnSpc>
                <a:spcPct val="100000"/>
              </a:lnSpc>
              <a:spcBef>
                <a:spcPct val="0"/>
              </a:spcBef>
            </a:pPr>
            <a:r>
              <a:rPr lang="ja-JP" altLang="en-US" sz="5400" dirty="0" smtClean="0"/>
              <a:t>講義３</a:t>
            </a:r>
            <a:endParaRPr lang="en-US" altLang="ja-JP" sz="5400" dirty="0" smtClean="0"/>
          </a:p>
          <a:p>
            <a:pPr algn="ctr">
              <a:lnSpc>
                <a:spcPct val="100000"/>
              </a:lnSpc>
              <a:spcBef>
                <a:spcPct val="0"/>
              </a:spcBef>
            </a:pPr>
            <a:r>
              <a:rPr lang="en-US" sz="5400" dirty="0"/>
              <a:t/>
            </a:r>
            <a:br>
              <a:rPr lang="en-US" sz="5400" dirty="0"/>
            </a:br>
            <a:r>
              <a:rPr lang="ja-JP" altLang="en-US" sz="5400" dirty="0" smtClean="0"/>
              <a:t>通報・届出の受理</a:t>
            </a:r>
            <a:endParaRPr lang="en-US" altLang="ja-JP" sz="5400" dirty="0" smtClean="0"/>
          </a:p>
          <a:p>
            <a:pPr algn="ctr">
              <a:lnSpc>
                <a:spcPct val="100000"/>
              </a:lnSpc>
              <a:spcBef>
                <a:spcPct val="0"/>
              </a:spcBef>
            </a:pPr>
            <a:r>
              <a:rPr lang="ja-JP" altLang="en-US" sz="5400" dirty="0" smtClean="0"/>
              <a:t>事実確認の準備</a:t>
            </a:r>
            <a:endParaRPr lang="ja-JP" altLang="en-US" sz="5400" dirty="0"/>
          </a:p>
        </p:txBody>
      </p:sp>
      <p:sp>
        <p:nvSpPr>
          <p:cNvPr id="5" name="日付プレースホルダ 4"/>
          <p:cNvSpPr>
            <a:spLocks noGrp="1"/>
          </p:cNvSpPr>
          <p:nvPr>
            <p:ph type="dt" sz="half" idx="10"/>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1</a:t>
            </a:fld>
            <a:endParaRPr kumimoji="1" lang="ja-JP"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ja-JP" sz="3200" dirty="0" smtClean="0"/>
              <a:t>（１）高齢者虐待対応担当部署内での情報共有と既存情報の収集・把握</a:t>
            </a:r>
            <a:endParaRPr kumimoji="1" lang="ja-JP" altLang="en-US" sz="3200" dirty="0"/>
          </a:p>
        </p:txBody>
      </p:sp>
      <p:sp>
        <p:nvSpPr>
          <p:cNvPr id="3" name="コンテンツ プレースホルダ 2"/>
          <p:cNvSpPr>
            <a:spLocks noGrp="1"/>
          </p:cNvSpPr>
          <p:nvPr>
            <p:ph idx="1"/>
          </p:nvPr>
        </p:nvSpPr>
        <p:spPr>
          <a:xfrm>
            <a:off x="457200" y="1988840"/>
            <a:ext cx="8435280" cy="4536503"/>
          </a:xfrm>
        </p:spPr>
        <p:txBody>
          <a:bodyPr>
            <a:noAutofit/>
          </a:bodyPr>
          <a:lstStyle/>
          <a:p>
            <a:r>
              <a:rPr lang="ja-JP" altLang="ja-JP" dirty="0" smtClean="0"/>
              <a:t>通報等</a:t>
            </a:r>
            <a:r>
              <a:rPr lang="ja-JP" altLang="en-US" dirty="0" smtClean="0"/>
              <a:t>を</a:t>
            </a:r>
            <a:r>
              <a:rPr lang="ja-JP" altLang="ja-JP" dirty="0" smtClean="0"/>
              <a:t>受付</a:t>
            </a:r>
            <a:r>
              <a:rPr lang="ja-JP" altLang="ja-JP" dirty="0"/>
              <a:t>記録にまとめ、部署内で情報</a:t>
            </a:r>
            <a:r>
              <a:rPr lang="ja-JP" altLang="ja-JP" dirty="0" smtClean="0"/>
              <a:t>共有。</a:t>
            </a:r>
            <a:endParaRPr lang="ja-JP" altLang="ja-JP" dirty="0"/>
          </a:p>
          <a:p>
            <a:r>
              <a:rPr lang="x-none" altLang="ja-JP" dirty="0" smtClean="0"/>
              <a:t>当該高齢者</a:t>
            </a:r>
            <a:r>
              <a:rPr lang="ja-JP" altLang="en-US" dirty="0" smtClean="0"/>
              <a:t>が特定されていれば</a:t>
            </a:r>
            <a:r>
              <a:rPr lang="x-none" altLang="ja-JP" dirty="0" smtClean="0"/>
              <a:t>情報を確認。</a:t>
            </a:r>
            <a:endParaRPr lang="ja-JP" altLang="ja-JP" dirty="0"/>
          </a:p>
          <a:p>
            <a:r>
              <a:rPr lang="ja-JP" altLang="en-US" dirty="0" smtClean="0"/>
              <a:t>当該</a:t>
            </a:r>
            <a:r>
              <a:rPr lang="ja-JP" altLang="ja-JP" dirty="0" smtClean="0"/>
              <a:t>施設</a:t>
            </a:r>
            <a:r>
              <a:rPr lang="ja-JP" altLang="en-US" dirty="0" smtClean="0"/>
              <a:t>等に</a:t>
            </a:r>
            <a:r>
              <a:rPr lang="ja-JP" altLang="ja-JP" dirty="0" smtClean="0"/>
              <a:t>関する</a:t>
            </a:r>
            <a:r>
              <a:rPr lang="ja-JP" altLang="ja-JP" dirty="0"/>
              <a:t>苦情相談や事故報告に</a:t>
            </a:r>
            <a:r>
              <a:rPr lang="ja-JP" altLang="ja-JP" dirty="0" smtClean="0"/>
              <a:t>ついて</a:t>
            </a:r>
            <a:r>
              <a:rPr lang="ja-JP" altLang="en-US" dirty="0" smtClean="0"/>
              <a:t>確認。</a:t>
            </a:r>
            <a:endParaRPr lang="ja-JP" altLang="ja-JP" dirty="0"/>
          </a:p>
          <a:p>
            <a:r>
              <a:rPr lang="ja-JP" altLang="en-US" dirty="0" smtClean="0"/>
              <a:t>必要に応じて</a:t>
            </a:r>
            <a:r>
              <a:rPr lang="ja-JP" altLang="ja-JP" dirty="0" smtClean="0"/>
              <a:t>再度</a:t>
            </a:r>
            <a:r>
              <a:rPr lang="ja-JP" altLang="ja-JP" dirty="0"/>
              <a:t>通報者</a:t>
            </a:r>
            <a:r>
              <a:rPr lang="ja-JP" altLang="ja-JP" dirty="0" smtClean="0"/>
              <a:t>等</a:t>
            </a:r>
            <a:r>
              <a:rPr lang="ja-JP" altLang="en-US" dirty="0" smtClean="0"/>
              <a:t>に</a:t>
            </a:r>
            <a:r>
              <a:rPr lang="ja-JP" altLang="ja-JP" dirty="0" smtClean="0"/>
              <a:t>通報</a:t>
            </a:r>
            <a:r>
              <a:rPr lang="ja-JP" altLang="ja-JP" dirty="0"/>
              <a:t>等の内容について</a:t>
            </a:r>
            <a:r>
              <a:rPr lang="ja-JP" altLang="ja-JP" dirty="0" smtClean="0"/>
              <a:t>再確認。</a:t>
            </a:r>
            <a:endParaRPr lang="en-US" altLang="ja-JP" dirty="0" smtClean="0"/>
          </a:p>
          <a:p>
            <a:pPr>
              <a:buNone/>
            </a:pPr>
            <a:r>
              <a:rPr lang="ja-JP" altLang="en-US" dirty="0" smtClean="0"/>
              <a:t>　　　　　　　　　　　　　</a:t>
            </a:r>
            <a:r>
              <a:rPr lang="en-US" altLang="ja-JP" dirty="0" smtClean="0"/>
              <a:t>【</a:t>
            </a:r>
            <a:r>
              <a:rPr lang="ja-JP" altLang="en-US" dirty="0" smtClean="0"/>
              <a:t>「情報共有・協議票」参照</a:t>
            </a:r>
            <a:r>
              <a:rPr lang="en-US" altLang="ja-JP" dirty="0" smtClean="0"/>
              <a:t>】</a:t>
            </a:r>
            <a:endParaRPr lang="ja-JP" altLang="ja-JP" dirty="0"/>
          </a:p>
          <a:p>
            <a:pPr>
              <a:buNone/>
            </a:pPr>
            <a:endParaRPr kumimoji="1" lang="ja-JP" altLang="en-US" sz="3600" dirty="0">
              <a:solidFill>
                <a:srgbClr val="FF0000"/>
              </a:solidFill>
            </a:endParaRPr>
          </a:p>
        </p:txBody>
      </p:sp>
      <p:sp>
        <p:nvSpPr>
          <p:cNvPr id="5" name="日付プレースホルダ 4"/>
          <p:cNvSpPr>
            <a:spLocks noGrp="1"/>
          </p:cNvSpPr>
          <p:nvPr>
            <p:ph type="dt" sz="half" idx="10"/>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10</a:t>
            </a:fld>
            <a:endParaRPr kumimoji="1" lang="ja-JP"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200" dirty="0" smtClean="0"/>
              <a:t>（２）事実確認の準備</a:t>
            </a:r>
            <a:endParaRPr kumimoji="1" lang="ja-JP" altLang="en-US" sz="3200" dirty="0"/>
          </a:p>
        </p:txBody>
      </p:sp>
      <p:sp>
        <p:nvSpPr>
          <p:cNvPr id="3" name="コンテンツ プレースホルダ 2"/>
          <p:cNvSpPr>
            <a:spLocks noGrp="1"/>
          </p:cNvSpPr>
          <p:nvPr>
            <p:ph idx="1"/>
          </p:nvPr>
        </p:nvSpPr>
        <p:spPr>
          <a:xfrm>
            <a:off x="457200" y="2060848"/>
            <a:ext cx="8229600" cy="4065315"/>
          </a:xfrm>
        </p:spPr>
        <p:txBody>
          <a:bodyPr>
            <a:normAutofit/>
          </a:bodyPr>
          <a:lstStyle/>
          <a:p>
            <a:r>
              <a:rPr lang="ja-JP" altLang="ja-JP" sz="4000" dirty="0" smtClean="0"/>
              <a:t>速やか</a:t>
            </a:r>
            <a:r>
              <a:rPr lang="ja-JP" altLang="ja-JP" sz="4000" dirty="0"/>
              <a:t>に事実確認を</a:t>
            </a:r>
            <a:r>
              <a:rPr lang="ja-JP" altLang="ja-JP" sz="4000" dirty="0" smtClean="0"/>
              <a:t>行う。</a:t>
            </a:r>
            <a:endParaRPr lang="ja-JP" altLang="ja-JP" sz="4000" dirty="0"/>
          </a:p>
          <a:p>
            <a:endParaRPr lang="en-US" altLang="ja-JP" sz="4000" dirty="0" smtClean="0"/>
          </a:p>
          <a:p>
            <a:r>
              <a:rPr lang="ja-JP" altLang="ja-JP" sz="4000" dirty="0" smtClean="0"/>
              <a:t>事実</a:t>
            </a:r>
            <a:r>
              <a:rPr lang="ja-JP" altLang="ja-JP" sz="4000" dirty="0"/>
              <a:t>確認を効果的に実施するためには事前準備が重要と</a:t>
            </a:r>
            <a:r>
              <a:rPr lang="ja-JP" altLang="ja-JP" sz="4000" dirty="0" smtClean="0"/>
              <a:t>な</a:t>
            </a:r>
            <a:r>
              <a:rPr lang="ja-JP" altLang="en-US" sz="4000" dirty="0" smtClean="0"/>
              <a:t>る。</a:t>
            </a:r>
            <a:endParaRPr kumimoji="1" lang="ja-JP" altLang="en-US" sz="4000" dirty="0"/>
          </a:p>
        </p:txBody>
      </p:sp>
      <p:sp>
        <p:nvSpPr>
          <p:cNvPr id="5" name="日付プレースホルダ 4"/>
          <p:cNvSpPr>
            <a:spLocks noGrp="1"/>
          </p:cNvSpPr>
          <p:nvPr>
            <p:ph type="dt" sz="half" idx="10"/>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11</a:t>
            </a:fld>
            <a:endParaRPr kumimoji="1" lang="ja-JP"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06090"/>
          </a:xfrm>
        </p:spPr>
        <p:txBody>
          <a:bodyPr>
            <a:normAutofit/>
          </a:bodyPr>
          <a:lstStyle/>
          <a:p>
            <a:r>
              <a:rPr lang="ja-JP" altLang="en-US" sz="3200" dirty="0" smtClean="0"/>
              <a:t>（３</a:t>
            </a:r>
            <a:r>
              <a:rPr lang="x-none" altLang="ja-JP" sz="3200" dirty="0" smtClean="0"/>
              <a:t>）</a:t>
            </a:r>
            <a:r>
              <a:rPr lang="ja-JP" altLang="en-US" sz="3200" dirty="0" smtClean="0"/>
              <a:t>事実確認の法的根拠</a:t>
            </a:r>
            <a:endParaRPr kumimoji="1" lang="ja-JP" altLang="en-US" sz="3200" dirty="0"/>
          </a:p>
        </p:txBody>
      </p:sp>
      <p:sp>
        <p:nvSpPr>
          <p:cNvPr id="3" name="コンテンツ プレースホルダ 2"/>
          <p:cNvSpPr>
            <a:spLocks noGrp="1"/>
          </p:cNvSpPr>
          <p:nvPr>
            <p:ph idx="1"/>
          </p:nvPr>
        </p:nvSpPr>
        <p:spPr>
          <a:xfrm>
            <a:off x="457200" y="980728"/>
            <a:ext cx="8229600" cy="5616624"/>
          </a:xfrm>
        </p:spPr>
        <p:txBody>
          <a:bodyPr>
            <a:noAutofit/>
          </a:bodyPr>
          <a:lstStyle/>
          <a:p>
            <a:r>
              <a:rPr lang="ja-JP" altLang="ja-JP" sz="4000" dirty="0"/>
              <a:t>高齢者虐待防止法第</a:t>
            </a:r>
            <a:r>
              <a:rPr lang="en-US" altLang="ja-JP" sz="4000" dirty="0"/>
              <a:t>24</a:t>
            </a:r>
            <a:r>
              <a:rPr lang="ja-JP" altLang="ja-JP" sz="4000" dirty="0" smtClean="0"/>
              <a:t>条</a:t>
            </a:r>
            <a:endParaRPr lang="en-US" altLang="ja-JP" sz="4000" dirty="0" smtClean="0"/>
          </a:p>
          <a:p>
            <a:r>
              <a:rPr lang="ja-JP" altLang="ja-JP" sz="4000" dirty="0" smtClean="0"/>
              <a:t>事実</a:t>
            </a:r>
            <a:r>
              <a:rPr lang="ja-JP" altLang="ja-JP" sz="4000" dirty="0"/>
              <a:t>確認を実施する</a:t>
            </a:r>
            <a:r>
              <a:rPr lang="ja-JP" altLang="ja-JP" sz="4000" dirty="0" smtClean="0"/>
              <a:t>方法</a:t>
            </a:r>
            <a:endParaRPr lang="ja-JP" altLang="ja-JP" sz="4000" dirty="0"/>
          </a:p>
          <a:p>
            <a:pPr>
              <a:buNone/>
            </a:pPr>
            <a:r>
              <a:rPr lang="ja-JP" altLang="en-US" sz="2400" dirty="0" smtClean="0"/>
              <a:t>　   </a:t>
            </a:r>
            <a:r>
              <a:rPr lang="ja-JP" altLang="ja-JP" sz="2400" dirty="0" smtClean="0"/>
              <a:t>○</a:t>
            </a:r>
            <a:r>
              <a:rPr lang="ja-JP" altLang="ja-JP" sz="2400" dirty="0"/>
              <a:t>介護保険法に基づく「監査（立入検査等）」等</a:t>
            </a:r>
          </a:p>
          <a:p>
            <a:pPr>
              <a:buNone/>
            </a:pPr>
            <a:r>
              <a:rPr lang="ja-JP" altLang="en-US" sz="2400" dirty="0" smtClean="0"/>
              <a:t>　　</a:t>
            </a:r>
            <a:r>
              <a:rPr lang="ja-JP" altLang="ja-JP" sz="2400" dirty="0" smtClean="0"/>
              <a:t>○</a:t>
            </a:r>
            <a:r>
              <a:rPr lang="ja-JP" altLang="ja-JP" sz="2400" dirty="0"/>
              <a:t>「実地指導」（介護保険法第</a:t>
            </a:r>
            <a:r>
              <a:rPr lang="en-US" altLang="ja-JP" sz="2400" dirty="0"/>
              <a:t>23</a:t>
            </a:r>
            <a:r>
              <a:rPr lang="ja-JP" altLang="ja-JP" sz="2400" dirty="0"/>
              <a:t>条、第</a:t>
            </a:r>
            <a:r>
              <a:rPr lang="en-US" altLang="ja-JP" sz="2400" dirty="0"/>
              <a:t>24</a:t>
            </a:r>
            <a:r>
              <a:rPr lang="ja-JP" altLang="ja-JP" sz="2400" dirty="0"/>
              <a:t>条に基づく文書</a:t>
            </a:r>
            <a:r>
              <a:rPr lang="ja-JP" altLang="ja-JP" sz="2400" dirty="0" smtClean="0"/>
              <a:t>の</a:t>
            </a:r>
            <a:endParaRPr lang="en-US" altLang="ja-JP" sz="2400" dirty="0" smtClean="0"/>
          </a:p>
          <a:p>
            <a:pPr>
              <a:buNone/>
            </a:pPr>
            <a:r>
              <a:rPr lang="ja-JP" altLang="en-US" sz="2400" dirty="0"/>
              <a:t>　</a:t>
            </a:r>
            <a:r>
              <a:rPr lang="ja-JP" altLang="en-US" sz="2400" dirty="0" smtClean="0"/>
              <a:t>　　　</a:t>
            </a:r>
            <a:r>
              <a:rPr lang="ja-JP" altLang="ja-JP" sz="2400" dirty="0" smtClean="0"/>
              <a:t>提出、当該</a:t>
            </a:r>
            <a:r>
              <a:rPr lang="ja-JP" altLang="ja-JP" sz="2400" dirty="0"/>
              <a:t>職員への質問等を含む）</a:t>
            </a:r>
          </a:p>
          <a:p>
            <a:pPr>
              <a:buNone/>
            </a:pPr>
            <a:r>
              <a:rPr lang="en-US" altLang="ja-JP" sz="2400" dirty="0" smtClean="0"/>
              <a:t>     </a:t>
            </a:r>
            <a:r>
              <a:rPr lang="ja-JP" altLang="en-US" sz="2400" dirty="0" smtClean="0"/>
              <a:t> ○</a:t>
            </a:r>
            <a:r>
              <a:rPr lang="ja-JP" altLang="ja-JP" sz="2400" dirty="0" smtClean="0"/>
              <a:t>高齢者</a:t>
            </a:r>
            <a:r>
              <a:rPr lang="ja-JP" altLang="ja-JP" sz="2400" dirty="0"/>
              <a:t>虐待防止法の主旨を踏まえて、養介護施設・</a:t>
            </a:r>
            <a:r>
              <a:rPr lang="ja-JP" altLang="ja-JP" sz="2400" dirty="0" smtClean="0"/>
              <a:t>事業</a:t>
            </a:r>
            <a:endParaRPr lang="ja-JP" altLang="en-US" sz="2400" dirty="0" smtClean="0"/>
          </a:p>
          <a:p>
            <a:pPr>
              <a:buNone/>
            </a:pPr>
            <a:r>
              <a:rPr lang="ja-JP" altLang="en-US" sz="2400" dirty="0"/>
              <a:t>　</a:t>
            </a:r>
            <a:r>
              <a:rPr lang="ja-JP" altLang="en-US" sz="2400" dirty="0" smtClean="0"/>
              <a:t>　　 </a:t>
            </a:r>
            <a:r>
              <a:rPr lang="ja-JP" altLang="ja-JP" sz="2400" dirty="0" smtClean="0"/>
              <a:t>所</a:t>
            </a:r>
            <a:r>
              <a:rPr lang="ja-JP" altLang="ja-JP" sz="2400" dirty="0"/>
              <a:t>の協力を得て調査を実施することも</a:t>
            </a:r>
            <a:r>
              <a:rPr lang="ja-JP" altLang="ja-JP" sz="2400" dirty="0" smtClean="0"/>
              <a:t>可能。</a:t>
            </a:r>
            <a:endParaRPr lang="ja-JP" altLang="en-US" sz="2400" dirty="0" smtClean="0"/>
          </a:p>
          <a:p>
            <a:pPr>
              <a:buNone/>
            </a:pPr>
            <a:endParaRPr lang="ja-JP" altLang="en-US" sz="2400" dirty="0"/>
          </a:p>
          <a:p>
            <a:pPr>
              <a:buNone/>
            </a:pPr>
            <a:r>
              <a:rPr lang="ja-JP" altLang="en-US" sz="2400" dirty="0" smtClean="0"/>
              <a:t>Ｑ＆Ａ</a:t>
            </a:r>
            <a:r>
              <a:rPr lang="ja-JP" altLang="en-US" sz="2400" dirty="0" smtClean="0">
                <a:solidFill>
                  <a:srgbClr val="FF0000"/>
                </a:solidFill>
              </a:rPr>
              <a:t>　</a:t>
            </a:r>
            <a:endParaRPr lang="en-US" altLang="ja-JP" sz="2400" dirty="0" smtClean="0">
              <a:solidFill>
                <a:srgbClr val="FF0000"/>
              </a:solidFill>
            </a:endParaRPr>
          </a:p>
          <a:p>
            <a:pPr>
              <a:buNone/>
            </a:pPr>
            <a:r>
              <a:rPr lang="ja-JP" altLang="en-US" sz="2400" dirty="0" smtClean="0">
                <a:solidFill>
                  <a:srgbClr val="FF0000"/>
                </a:solidFill>
              </a:rPr>
              <a:t>　　　</a:t>
            </a:r>
            <a:r>
              <a:rPr lang="ja-JP" altLang="en-US" sz="2400" dirty="0" smtClean="0"/>
              <a:t>生活保護受給者がいるいわゆる貧困ビジネス等の事業所（有料老人ホームに該当しない）での虐待通報の場合に生活保護法による立入検査可能か（手引き</a:t>
            </a:r>
            <a:r>
              <a:rPr lang="en-US" altLang="ja-JP" sz="2400" dirty="0" smtClean="0"/>
              <a:t>P86</a:t>
            </a:r>
            <a:r>
              <a:rPr lang="ja-JP" altLang="en-US" sz="2400" dirty="0" smtClean="0"/>
              <a:t>　</a:t>
            </a:r>
            <a:r>
              <a:rPr lang="en-US" altLang="ja-JP" sz="2400" dirty="0" smtClean="0"/>
              <a:t>Q8</a:t>
            </a:r>
            <a:r>
              <a:rPr lang="ja-JP" altLang="en-US" sz="2400" dirty="0" smtClean="0"/>
              <a:t>）</a:t>
            </a:r>
            <a:endParaRPr lang="ja-JP" altLang="ja-JP" sz="2400" dirty="0"/>
          </a:p>
        </p:txBody>
      </p:sp>
      <p:sp>
        <p:nvSpPr>
          <p:cNvPr id="5" name="日付プレースホルダ 4"/>
          <p:cNvSpPr>
            <a:spLocks noGrp="1"/>
          </p:cNvSpPr>
          <p:nvPr>
            <p:ph type="dt" sz="half" idx="10"/>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12</a:t>
            </a:fld>
            <a:endParaRPr kumimoji="1" lang="ja-JP"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922114"/>
          </a:xfrm>
        </p:spPr>
        <p:txBody>
          <a:bodyPr>
            <a:normAutofit/>
          </a:bodyPr>
          <a:lstStyle/>
          <a:p>
            <a:r>
              <a:rPr lang="ja-JP" altLang="ja-JP" sz="3200" dirty="0" smtClean="0"/>
              <a:t>事実確認を実施するにあたっての留意点</a:t>
            </a:r>
            <a:endParaRPr kumimoji="1" lang="ja-JP" altLang="en-US" sz="3200" dirty="0"/>
          </a:p>
        </p:txBody>
      </p:sp>
      <p:sp>
        <p:nvSpPr>
          <p:cNvPr id="3" name="コンテンツ プレースホルダ 2"/>
          <p:cNvSpPr>
            <a:spLocks noGrp="1"/>
          </p:cNvSpPr>
          <p:nvPr>
            <p:ph idx="1"/>
          </p:nvPr>
        </p:nvSpPr>
        <p:spPr>
          <a:xfrm>
            <a:off x="467544" y="1367443"/>
            <a:ext cx="8363272" cy="4699748"/>
          </a:xfrm>
        </p:spPr>
        <p:txBody>
          <a:bodyPr tIns="0">
            <a:spAutoFit/>
          </a:bodyPr>
          <a:lstStyle/>
          <a:p>
            <a:pPr>
              <a:buNone/>
            </a:pPr>
            <a:r>
              <a:rPr lang="en-US" altLang="ja-JP" sz="3600" dirty="0"/>
              <a:t> </a:t>
            </a:r>
            <a:r>
              <a:rPr lang="ja-JP" altLang="en-US" sz="3600" dirty="0" smtClean="0">
                <a:latin typeface="+mn-ea"/>
              </a:rPr>
              <a:t>①</a:t>
            </a:r>
            <a:r>
              <a:rPr lang="ja-JP" altLang="ja-JP" sz="3600" dirty="0" smtClean="0">
                <a:latin typeface="+mn-ea"/>
              </a:rPr>
              <a:t>事実</a:t>
            </a:r>
            <a:r>
              <a:rPr lang="ja-JP" altLang="ja-JP" sz="3600" dirty="0">
                <a:latin typeface="+mn-ea"/>
              </a:rPr>
              <a:t>確認に関する調査権限の行使としては、老人福祉法や介護保険法に規定されている「監査（立入検査等）」が</a:t>
            </a:r>
            <a:r>
              <a:rPr lang="ja-JP" altLang="ja-JP" sz="3600" dirty="0" smtClean="0">
                <a:latin typeface="+mn-ea"/>
              </a:rPr>
              <a:t>基本</a:t>
            </a:r>
            <a:r>
              <a:rPr lang="ja-JP" altLang="en-US" sz="3600" dirty="0" smtClean="0">
                <a:latin typeface="+mn-ea"/>
              </a:rPr>
              <a:t>。</a:t>
            </a:r>
            <a:endParaRPr lang="en-US" altLang="ja-JP" sz="3600" dirty="0" smtClean="0">
              <a:latin typeface="+mn-ea"/>
            </a:endParaRPr>
          </a:p>
          <a:p>
            <a:pPr marL="0" indent="0">
              <a:buNone/>
            </a:pPr>
            <a:r>
              <a:rPr lang="ja-JP" altLang="en-US" sz="3600" dirty="0" smtClean="0">
                <a:latin typeface="+mn-ea"/>
              </a:rPr>
              <a:t>　　</a:t>
            </a:r>
            <a:endParaRPr lang="ja-JP" altLang="ja-JP" sz="3600" dirty="0">
              <a:latin typeface="+mn-ea"/>
            </a:endParaRPr>
          </a:p>
          <a:p>
            <a:pPr>
              <a:buNone/>
            </a:pPr>
            <a:r>
              <a:rPr lang="ja-JP" altLang="en-US" sz="3600" dirty="0" smtClean="0">
                <a:latin typeface="+mn-ea"/>
              </a:rPr>
              <a:t>②</a:t>
            </a:r>
            <a:r>
              <a:rPr lang="ja-JP" altLang="ja-JP" sz="3600" dirty="0" smtClean="0">
                <a:latin typeface="+mn-ea"/>
              </a:rPr>
              <a:t>個別</a:t>
            </a:r>
            <a:r>
              <a:rPr lang="ja-JP" altLang="ja-JP" sz="3600" dirty="0">
                <a:latin typeface="+mn-ea"/>
              </a:rPr>
              <a:t>の事案に</a:t>
            </a:r>
            <a:r>
              <a:rPr lang="ja-JP" altLang="ja-JP" sz="3600" dirty="0" smtClean="0">
                <a:latin typeface="+mn-ea"/>
              </a:rPr>
              <a:t>おいては、「</a:t>
            </a:r>
            <a:r>
              <a:rPr lang="ja-JP" altLang="ja-JP" sz="3600" dirty="0">
                <a:latin typeface="+mn-ea"/>
              </a:rPr>
              <a:t>監査（立入検査等）」「実地指導</a:t>
            </a:r>
            <a:r>
              <a:rPr lang="ja-JP" altLang="ja-JP" sz="3600" dirty="0" smtClean="0">
                <a:latin typeface="+mn-ea"/>
              </a:rPr>
              <a:t>」「</a:t>
            </a:r>
            <a:r>
              <a:rPr lang="ja-JP" altLang="ja-JP" sz="3600" dirty="0">
                <a:latin typeface="+mn-ea"/>
              </a:rPr>
              <a:t>高齢者虐待防止法による任意の調査</a:t>
            </a:r>
            <a:r>
              <a:rPr lang="ja-JP" altLang="ja-JP" sz="3600" dirty="0" smtClean="0">
                <a:latin typeface="+mn-ea"/>
              </a:rPr>
              <a:t>」の中</a:t>
            </a:r>
            <a:r>
              <a:rPr lang="ja-JP" altLang="ja-JP" sz="3600" dirty="0">
                <a:latin typeface="+mn-ea"/>
              </a:rPr>
              <a:t>から適切な方法を総合的に検討して</a:t>
            </a:r>
            <a:r>
              <a:rPr lang="ja-JP" altLang="ja-JP" sz="3600" dirty="0" smtClean="0">
                <a:latin typeface="+mn-ea"/>
              </a:rPr>
              <a:t>実施</a:t>
            </a:r>
            <a:r>
              <a:rPr lang="ja-JP" altLang="en-US" sz="3600" dirty="0" smtClean="0">
                <a:latin typeface="+mn-ea"/>
              </a:rPr>
              <a:t>する</a:t>
            </a:r>
            <a:r>
              <a:rPr lang="ja-JP" altLang="ja-JP" sz="3600" dirty="0" smtClean="0">
                <a:latin typeface="+mn-ea"/>
              </a:rPr>
              <a:t>。</a:t>
            </a:r>
            <a:endParaRPr lang="ja-JP" altLang="ja-JP" sz="3600" dirty="0">
              <a:latin typeface="+mn-ea"/>
            </a:endParaRPr>
          </a:p>
        </p:txBody>
      </p:sp>
      <p:sp>
        <p:nvSpPr>
          <p:cNvPr id="5" name="日付プレースホルダ 4"/>
          <p:cNvSpPr>
            <a:spLocks noGrp="1"/>
          </p:cNvSpPr>
          <p:nvPr>
            <p:ph type="dt" sz="half" idx="10"/>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13</a:t>
            </a:fld>
            <a:endParaRPr kumimoji="1" lang="ja-JP"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634082"/>
          </a:xfrm>
        </p:spPr>
        <p:txBody>
          <a:bodyPr>
            <a:normAutofit fontScale="90000"/>
          </a:bodyPr>
          <a:lstStyle/>
          <a:p>
            <a:r>
              <a:rPr lang="ja-JP" altLang="en-US" sz="3600" dirty="0" smtClean="0"/>
              <a:t>（４）</a:t>
            </a:r>
            <a:r>
              <a:rPr lang="x-none" altLang="ja-JP" sz="3600" dirty="0" smtClean="0"/>
              <a:t>事前連絡</a:t>
            </a:r>
            <a:endParaRPr kumimoji="1" lang="ja-JP" altLang="en-US" dirty="0"/>
          </a:p>
        </p:txBody>
      </p:sp>
      <p:sp>
        <p:nvSpPr>
          <p:cNvPr id="3" name="コンテンツ プレースホルダ 2"/>
          <p:cNvSpPr>
            <a:spLocks noGrp="1"/>
          </p:cNvSpPr>
          <p:nvPr>
            <p:ph idx="1"/>
          </p:nvPr>
        </p:nvSpPr>
        <p:spPr>
          <a:xfrm>
            <a:off x="457200" y="908720"/>
            <a:ext cx="8229600" cy="5544616"/>
          </a:xfrm>
        </p:spPr>
        <p:txBody>
          <a:bodyPr>
            <a:noAutofit/>
          </a:bodyPr>
          <a:lstStyle/>
          <a:p>
            <a:r>
              <a:rPr lang="x-none" altLang="ja-JP" sz="2800" dirty="0" smtClean="0">
                <a:latin typeface="+mn-ea"/>
              </a:rPr>
              <a:t>事実確認を行う際に</a:t>
            </a:r>
            <a:r>
              <a:rPr lang="x-none" altLang="ja-JP" sz="2800" dirty="0">
                <a:latin typeface="+mn-ea"/>
              </a:rPr>
              <a:t>、</a:t>
            </a:r>
            <a:r>
              <a:rPr lang="x-none" altLang="ja-JP" sz="2800" dirty="0" smtClean="0">
                <a:latin typeface="+mn-ea"/>
              </a:rPr>
              <a:t>当該</a:t>
            </a:r>
            <a:r>
              <a:rPr lang="ja-JP" altLang="ja-JP" sz="2800" dirty="0" smtClean="0">
                <a:latin typeface="+mn-ea"/>
              </a:rPr>
              <a:t>養介護</a:t>
            </a:r>
            <a:r>
              <a:rPr lang="x-none" altLang="ja-JP" sz="2800" dirty="0" smtClean="0">
                <a:latin typeface="+mn-ea"/>
              </a:rPr>
              <a:t>施設</a:t>
            </a:r>
            <a:r>
              <a:rPr lang="x-none" altLang="ja-JP" sz="2800" dirty="0">
                <a:latin typeface="+mn-ea"/>
              </a:rPr>
              <a:t>・</a:t>
            </a:r>
            <a:r>
              <a:rPr lang="x-none" altLang="ja-JP" sz="2800" dirty="0" smtClean="0">
                <a:latin typeface="+mn-ea"/>
              </a:rPr>
              <a:t>事業所へ事前連絡をすることで正確な調査が阻害されるなどの弊害も考えられる</a:t>
            </a:r>
            <a:r>
              <a:rPr lang="ja-JP" altLang="en-US" sz="2800" dirty="0" err="1" smtClean="0">
                <a:latin typeface="+mn-ea"/>
              </a:rPr>
              <a:t>。</a:t>
            </a:r>
            <a:endParaRPr lang="ja-JP" altLang="en-US" sz="2800" dirty="0" smtClean="0">
              <a:latin typeface="+mn-ea"/>
            </a:endParaRPr>
          </a:p>
          <a:p>
            <a:endParaRPr lang="en-US" altLang="ja-JP" sz="2800" dirty="0" smtClean="0">
              <a:latin typeface="+mn-ea"/>
            </a:endParaRPr>
          </a:p>
          <a:p>
            <a:r>
              <a:rPr lang="x-none" altLang="ja-JP" sz="2800" dirty="0" smtClean="0">
                <a:latin typeface="+mn-ea"/>
              </a:rPr>
              <a:t>監査</a:t>
            </a:r>
            <a:r>
              <a:rPr lang="x-none" altLang="ja-JP" sz="2800" dirty="0">
                <a:latin typeface="+mn-ea"/>
              </a:rPr>
              <a:t>（立入検査等</a:t>
            </a:r>
            <a:r>
              <a:rPr lang="x-none" altLang="ja-JP" sz="2800" dirty="0" smtClean="0">
                <a:latin typeface="+mn-ea"/>
              </a:rPr>
              <a:t>）</a:t>
            </a:r>
            <a:endParaRPr lang="ja-JP" altLang="en-US" sz="2800" dirty="0" smtClean="0">
              <a:latin typeface="+mn-ea"/>
            </a:endParaRPr>
          </a:p>
          <a:p>
            <a:pPr marL="0" indent="0">
              <a:buNone/>
            </a:pPr>
            <a:r>
              <a:rPr lang="ja-JP" altLang="en-US" sz="2800" dirty="0">
                <a:latin typeface="+mn-ea"/>
              </a:rPr>
              <a:t> </a:t>
            </a:r>
            <a:r>
              <a:rPr lang="ja-JP" altLang="en-US" sz="2800" dirty="0" smtClean="0">
                <a:latin typeface="+mn-ea"/>
              </a:rPr>
              <a:t>      ⇒</a:t>
            </a:r>
            <a:r>
              <a:rPr lang="x-none" altLang="ja-JP" sz="2800" dirty="0" smtClean="0">
                <a:latin typeface="+mn-ea"/>
              </a:rPr>
              <a:t>手続き上も事前連絡の必要は</a:t>
            </a:r>
            <a:r>
              <a:rPr lang="ja-JP" altLang="en-US" sz="2800" dirty="0" smtClean="0">
                <a:latin typeface="+mn-ea"/>
              </a:rPr>
              <a:t>ない</a:t>
            </a:r>
            <a:r>
              <a:rPr lang="x-none" altLang="ja-JP" sz="2800" dirty="0" smtClean="0">
                <a:latin typeface="+mn-ea"/>
              </a:rPr>
              <a:t>。</a:t>
            </a:r>
            <a:endParaRPr lang="ja-JP" altLang="en-US" sz="2800" dirty="0" smtClean="0">
              <a:latin typeface="+mn-ea"/>
            </a:endParaRPr>
          </a:p>
          <a:p>
            <a:r>
              <a:rPr lang="x-none" altLang="ja-JP" sz="2800" dirty="0">
                <a:latin typeface="+mn-ea"/>
              </a:rPr>
              <a:t> </a:t>
            </a:r>
            <a:r>
              <a:rPr lang="x-none" altLang="ja-JP" sz="2800" dirty="0" smtClean="0">
                <a:latin typeface="+mn-ea"/>
              </a:rPr>
              <a:t>実地指導</a:t>
            </a:r>
            <a:endParaRPr lang="ja-JP" altLang="en-US" sz="2800" dirty="0" smtClean="0">
              <a:latin typeface="+mn-ea"/>
            </a:endParaRPr>
          </a:p>
          <a:p>
            <a:pPr marL="0" indent="0">
              <a:buNone/>
            </a:pPr>
            <a:r>
              <a:rPr lang="ja-JP" altLang="en-US" sz="2800" dirty="0" smtClean="0">
                <a:latin typeface="+mn-ea"/>
              </a:rPr>
              <a:t>       ⇒</a:t>
            </a:r>
            <a:r>
              <a:rPr lang="x-none" altLang="ja-JP" sz="2800" dirty="0" smtClean="0">
                <a:latin typeface="+mn-ea"/>
              </a:rPr>
              <a:t>事前連絡が必要とな</a:t>
            </a:r>
            <a:r>
              <a:rPr lang="ja-JP" altLang="en-US" sz="2800" dirty="0" smtClean="0">
                <a:latin typeface="+mn-ea"/>
              </a:rPr>
              <a:t>る</a:t>
            </a:r>
            <a:r>
              <a:rPr lang="x-none" altLang="ja-JP" sz="2800" dirty="0" smtClean="0">
                <a:latin typeface="+mn-ea"/>
              </a:rPr>
              <a:t>が</a:t>
            </a:r>
            <a:r>
              <a:rPr lang="x-none" altLang="ja-JP" sz="2800" dirty="0">
                <a:latin typeface="+mn-ea"/>
              </a:rPr>
              <a:t>、</a:t>
            </a:r>
            <a:r>
              <a:rPr lang="x-none" altLang="ja-JP" sz="2800" dirty="0" smtClean="0">
                <a:latin typeface="+mn-ea"/>
              </a:rPr>
              <a:t>当日や直前の連絡</a:t>
            </a:r>
            <a:endParaRPr lang="ja-JP" altLang="en-US" sz="2800" dirty="0" smtClean="0">
              <a:latin typeface="+mn-ea"/>
            </a:endParaRPr>
          </a:p>
          <a:p>
            <a:pPr marL="0" indent="0">
              <a:buNone/>
            </a:pPr>
            <a:r>
              <a:rPr lang="ja-JP" altLang="en-US" sz="2800" dirty="0">
                <a:latin typeface="+mn-ea"/>
              </a:rPr>
              <a:t> </a:t>
            </a:r>
            <a:r>
              <a:rPr lang="ja-JP" altLang="en-US" sz="2800" dirty="0" smtClean="0">
                <a:latin typeface="+mn-ea"/>
              </a:rPr>
              <a:t>         </a:t>
            </a:r>
            <a:r>
              <a:rPr lang="x-none" altLang="ja-JP" sz="2800" dirty="0" smtClean="0">
                <a:latin typeface="+mn-ea"/>
              </a:rPr>
              <a:t>も可能</a:t>
            </a:r>
            <a:r>
              <a:rPr lang="ja-JP" altLang="en-US" sz="2800" dirty="0" smtClean="0">
                <a:latin typeface="+mn-ea"/>
              </a:rPr>
              <a:t> </a:t>
            </a:r>
            <a:r>
              <a:rPr lang="x-none" altLang="ja-JP" sz="2800" dirty="0" smtClean="0">
                <a:latin typeface="+mn-ea"/>
              </a:rPr>
              <a:t>。</a:t>
            </a:r>
            <a:endParaRPr lang="ja-JP" altLang="ja-JP" sz="2800" dirty="0">
              <a:latin typeface="+mn-ea"/>
            </a:endParaRPr>
          </a:p>
          <a:p>
            <a:r>
              <a:rPr lang="ja-JP" altLang="ja-JP" sz="2800" dirty="0" smtClean="0">
                <a:latin typeface="+mn-ea"/>
              </a:rPr>
              <a:t>高齢者</a:t>
            </a:r>
            <a:r>
              <a:rPr lang="ja-JP" altLang="ja-JP" sz="2800" dirty="0">
                <a:latin typeface="+mn-ea"/>
              </a:rPr>
              <a:t>虐待防止法による任意の</a:t>
            </a:r>
            <a:r>
              <a:rPr lang="ja-JP" altLang="ja-JP" sz="2800" dirty="0" smtClean="0">
                <a:latin typeface="+mn-ea"/>
              </a:rPr>
              <a:t>調査</a:t>
            </a:r>
            <a:endParaRPr lang="ja-JP" altLang="en-US" sz="2800" dirty="0" smtClean="0">
              <a:latin typeface="+mn-ea"/>
            </a:endParaRPr>
          </a:p>
          <a:p>
            <a:pPr marL="0" indent="0">
              <a:buNone/>
            </a:pPr>
            <a:r>
              <a:rPr lang="ja-JP" altLang="en-US" sz="2800" dirty="0" smtClean="0">
                <a:latin typeface="+mn-ea"/>
              </a:rPr>
              <a:t>       ⇒</a:t>
            </a:r>
            <a:r>
              <a:rPr lang="ja-JP" altLang="ja-JP" sz="2800" dirty="0" smtClean="0">
                <a:latin typeface="+mn-ea"/>
              </a:rPr>
              <a:t>事前</a:t>
            </a:r>
            <a:r>
              <a:rPr lang="ja-JP" altLang="ja-JP" sz="2800" dirty="0">
                <a:latin typeface="+mn-ea"/>
              </a:rPr>
              <a:t>連絡が</a:t>
            </a:r>
            <a:r>
              <a:rPr lang="ja-JP" altLang="ja-JP" sz="2800" dirty="0" smtClean="0">
                <a:latin typeface="+mn-ea"/>
              </a:rPr>
              <a:t>必要と</a:t>
            </a:r>
            <a:r>
              <a:rPr lang="ja-JP" altLang="ja-JP" sz="2800" dirty="0">
                <a:latin typeface="+mn-ea"/>
              </a:rPr>
              <a:t>いう規定</a:t>
            </a:r>
            <a:r>
              <a:rPr lang="ja-JP" altLang="ja-JP" sz="2800" dirty="0" smtClean="0">
                <a:latin typeface="+mn-ea"/>
              </a:rPr>
              <a:t>は</a:t>
            </a:r>
            <a:r>
              <a:rPr lang="ja-JP" altLang="en-US" sz="2800" dirty="0" smtClean="0">
                <a:latin typeface="+mn-ea"/>
              </a:rPr>
              <a:t>ない</a:t>
            </a:r>
            <a:r>
              <a:rPr lang="ja-JP" altLang="ja-JP" sz="2800" dirty="0" smtClean="0">
                <a:latin typeface="+mn-ea"/>
              </a:rPr>
              <a:t>。</a:t>
            </a:r>
            <a:endParaRPr lang="ja-JP" altLang="ja-JP" sz="2800" dirty="0">
              <a:latin typeface="+mn-ea"/>
            </a:endParaRPr>
          </a:p>
          <a:p>
            <a:pPr>
              <a:buNone/>
            </a:pPr>
            <a:endParaRPr lang="ja-JP" altLang="ja-JP" sz="2400" dirty="0"/>
          </a:p>
          <a:p>
            <a:endParaRPr kumimoji="1" lang="ja-JP" altLang="en-US" sz="2400" dirty="0"/>
          </a:p>
        </p:txBody>
      </p:sp>
      <p:sp>
        <p:nvSpPr>
          <p:cNvPr id="5" name="日付プレースホルダ 4"/>
          <p:cNvSpPr>
            <a:spLocks noGrp="1"/>
          </p:cNvSpPr>
          <p:nvPr>
            <p:ph type="dt" sz="half" idx="10"/>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14</a:t>
            </a:fld>
            <a:endParaRPr kumimoji="1" lang="ja-JP"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ja-JP" sz="3200" dirty="0" smtClean="0"/>
              <a:t>（</a:t>
            </a:r>
            <a:r>
              <a:rPr lang="ja-JP" altLang="en-US" sz="3200" dirty="0" smtClean="0"/>
              <a:t>５</a:t>
            </a:r>
            <a:r>
              <a:rPr lang="ja-JP" altLang="ja-JP" sz="3200" dirty="0" smtClean="0"/>
              <a:t>）被虐待高齢者等の保護先の確保</a:t>
            </a:r>
            <a:endParaRPr kumimoji="1" lang="ja-JP" altLang="en-US" sz="3200" dirty="0"/>
          </a:p>
        </p:txBody>
      </p:sp>
      <p:sp>
        <p:nvSpPr>
          <p:cNvPr id="3" name="コンテンツ プレースホルダ 2"/>
          <p:cNvSpPr>
            <a:spLocks noGrp="1"/>
          </p:cNvSpPr>
          <p:nvPr>
            <p:ph idx="1"/>
          </p:nvPr>
        </p:nvSpPr>
        <p:spPr>
          <a:xfrm>
            <a:off x="457200" y="1600200"/>
            <a:ext cx="8229600" cy="4925144"/>
          </a:xfrm>
        </p:spPr>
        <p:txBody>
          <a:bodyPr>
            <a:noAutofit/>
          </a:bodyPr>
          <a:lstStyle/>
          <a:p>
            <a:r>
              <a:rPr lang="ja-JP" altLang="en-US" sz="3600" dirty="0" smtClean="0">
                <a:latin typeface="+mj-ea"/>
                <a:ea typeface="+mj-ea"/>
              </a:rPr>
              <a:t>事前に</a:t>
            </a:r>
            <a:r>
              <a:rPr lang="ja-JP" altLang="ja-JP" sz="3600" dirty="0" smtClean="0">
                <a:latin typeface="+mj-ea"/>
                <a:ea typeface="+mj-ea"/>
              </a:rPr>
              <a:t>施設</a:t>
            </a:r>
            <a:r>
              <a:rPr lang="ja-JP" altLang="ja-JP" sz="3600" dirty="0">
                <a:latin typeface="+mj-ea"/>
                <a:ea typeface="+mj-ea"/>
              </a:rPr>
              <a:t>や医療機関等</a:t>
            </a:r>
            <a:r>
              <a:rPr lang="ja-JP" altLang="ja-JP" sz="3600" dirty="0" smtClean="0">
                <a:latin typeface="+mj-ea"/>
                <a:ea typeface="+mj-ea"/>
              </a:rPr>
              <a:t>に一時保護</a:t>
            </a:r>
            <a:r>
              <a:rPr lang="ja-JP" altLang="en-US" sz="3600" dirty="0" smtClean="0">
                <a:latin typeface="+mj-ea"/>
                <a:ea typeface="+mj-ea"/>
              </a:rPr>
              <a:t>の</a:t>
            </a:r>
            <a:r>
              <a:rPr lang="ja-JP" altLang="ja-JP" sz="3600" dirty="0" smtClean="0">
                <a:latin typeface="+mj-ea"/>
                <a:ea typeface="+mj-ea"/>
              </a:rPr>
              <a:t>受け入れ</a:t>
            </a:r>
            <a:r>
              <a:rPr lang="ja-JP" altLang="ja-JP" sz="3600" dirty="0">
                <a:latin typeface="+mj-ea"/>
                <a:ea typeface="+mj-ea"/>
              </a:rPr>
              <a:t>調整を行うことが</a:t>
            </a:r>
            <a:r>
              <a:rPr lang="ja-JP" altLang="ja-JP" sz="3600" dirty="0" smtClean="0">
                <a:latin typeface="+mj-ea"/>
                <a:ea typeface="+mj-ea"/>
              </a:rPr>
              <a:t>必要。</a:t>
            </a:r>
            <a:endParaRPr lang="ja-JP" altLang="ja-JP" sz="3600" dirty="0">
              <a:latin typeface="+mj-ea"/>
              <a:ea typeface="+mj-ea"/>
            </a:endParaRPr>
          </a:p>
          <a:p>
            <a:r>
              <a:rPr lang="ja-JP" altLang="ja-JP" sz="3600" dirty="0" smtClean="0">
                <a:latin typeface="+mj-ea"/>
                <a:ea typeface="+mj-ea"/>
              </a:rPr>
              <a:t>事実</a:t>
            </a:r>
            <a:r>
              <a:rPr lang="ja-JP" altLang="ja-JP" sz="3600" dirty="0">
                <a:latin typeface="+mj-ea"/>
                <a:ea typeface="+mj-ea"/>
              </a:rPr>
              <a:t>確認</a:t>
            </a:r>
            <a:r>
              <a:rPr lang="ja-JP" altLang="ja-JP" sz="3600" dirty="0" smtClean="0">
                <a:latin typeface="+mj-ea"/>
                <a:ea typeface="+mj-ea"/>
              </a:rPr>
              <a:t>で保護</a:t>
            </a:r>
            <a:r>
              <a:rPr lang="ja-JP" altLang="ja-JP" sz="3600" dirty="0">
                <a:latin typeface="+mj-ea"/>
                <a:ea typeface="+mj-ea"/>
              </a:rPr>
              <a:t>が必要と判断</a:t>
            </a:r>
            <a:r>
              <a:rPr lang="ja-JP" altLang="ja-JP" sz="3600" dirty="0" smtClean="0">
                <a:latin typeface="+mj-ea"/>
                <a:ea typeface="+mj-ea"/>
              </a:rPr>
              <a:t>され</a:t>
            </a:r>
            <a:r>
              <a:rPr lang="ja-JP" altLang="en-US" sz="3600" dirty="0" smtClean="0">
                <a:latin typeface="+mj-ea"/>
                <a:ea typeface="+mj-ea"/>
              </a:rPr>
              <a:t>ることもあるため、</a:t>
            </a:r>
            <a:r>
              <a:rPr lang="ja-JP" altLang="ja-JP" sz="3600" dirty="0" smtClean="0">
                <a:latin typeface="+mj-ea"/>
                <a:ea typeface="+mj-ea"/>
              </a:rPr>
              <a:t>一時</a:t>
            </a:r>
            <a:r>
              <a:rPr lang="ja-JP" altLang="ja-JP" sz="3600" dirty="0">
                <a:latin typeface="+mj-ea"/>
                <a:ea typeface="+mj-ea"/>
              </a:rPr>
              <a:t>保護場所やその後の生活場所の確保については、通常時から</a:t>
            </a:r>
            <a:r>
              <a:rPr lang="ja-JP" altLang="ja-JP" sz="3600" dirty="0" smtClean="0">
                <a:latin typeface="+mj-ea"/>
                <a:ea typeface="+mj-ea"/>
              </a:rPr>
              <a:t>準備</a:t>
            </a:r>
            <a:r>
              <a:rPr lang="ja-JP" altLang="en-US" sz="3600" dirty="0" smtClean="0">
                <a:latin typeface="+mj-ea"/>
                <a:ea typeface="+mj-ea"/>
              </a:rPr>
              <a:t>して</a:t>
            </a:r>
            <a:r>
              <a:rPr lang="ja-JP" altLang="ja-JP" sz="3600" dirty="0" smtClean="0">
                <a:latin typeface="+mj-ea"/>
                <a:ea typeface="+mj-ea"/>
              </a:rPr>
              <a:t>おく。</a:t>
            </a:r>
            <a:endParaRPr lang="ja-JP" altLang="ja-JP" sz="3600" dirty="0">
              <a:latin typeface="+mj-ea"/>
              <a:ea typeface="+mj-ea"/>
            </a:endParaRPr>
          </a:p>
          <a:p>
            <a:r>
              <a:rPr lang="ja-JP" altLang="ja-JP" sz="3600" dirty="0" smtClean="0">
                <a:latin typeface="+mj-ea"/>
                <a:ea typeface="+mj-ea"/>
              </a:rPr>
              <a:t>一時</a:t>
            </a:r>
            <a:r>
              <a:rPr lang="ja-JP" altLang="ja-JP" sz="3600" dirty="0">
                <a:latin typeface="+mj-ea"/>
                <a:ea typeface="+mj-ea"/>
              </a:rPr>
              <a:t>保護する場合には、家族へ状況を説明し同意や協力を求めることも</a:t>
            </a:r>
            <a:r>
              <a:rPr lang="ja-JP" altLang="ja-JP" sz="3600" dirty="0" smtClean="0">
                <a:latin typeface="+mj-ea"/>
                <a:ea typeface="+mj-ea"/>
              </a:rPr>
              <a:t>必要。</a:t>
            </a:r>
            <a:endParaRPr lang="ja-JP" altLang="ja-JP" sz="3600" dirty="0">
              <a:latin typeface="+mj-ea"/>
              <a:ea typeface="+mj-ea"/>
            </a:endParaRPr>
          </a:p>
          <a:p>
            <a:endParaRPr kumimoji="1" lang="ja-JP" altLang="en-US" sz="3600" dirty="0"/>
          </a:p>
        </p:txBody>
      </p:sp>
      <p:sp>
        <p:nvSpPr>
          <p:cNvPr id="5" name="日付プレースホルダ 4"/>
          <p:cNvSpPr>
            <a:spLocks noGrp="1"/>
          </p:cNvSpPr>
          <p:nvPr>
            <p:ph type="dt" sz="half" idx="10"/>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15</a:t>
            </a:fld>
            <a:endParaRPr kumimoji="1" lang="ja-JP"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06090"/>
          </a:xfrm>
        </p:spPr>
        <p:txBody>
          <a:bodyPr>
            <a:normAutofit/>
          </a:bodyPr>
          <a:lstStyle/>
          <a:p>
            <a:r>
              <a:rPr lang="x-none" altLang="ja-JP" sz="3200" dirty="0" smtClean="0"/>
              <a:t>（</a:t>
            </a:r>
            <a:r>
              <a:rPr lang="ja-JP" altLang="en-US" sz="3200" dirty="0" smtClean="0"/>
              <a:t>６</a:t>
            </a:r>
            <a:r>
              <a:rPr lang="x-none" altLang="ja-JP" sz="3200" dirty="0" smtClean="0"/>
              <a:t>）</a:t>
            </a:r>
            <a:r>
              <a:rPr lang="x-none" altLang="ja-JP" sz="3200" dirty="0"/>
              <a:t>調査の実施体制　～</a:t>
            </a:r>
            <a:r>
              <a:rPr lang="x-none" altLang="ja-JP" sz="3200" dirty="0" smtClean="0"/>
              <a:t>介護保険施設</a:t>
            </a:r>
            <a:r>
              <a:rPr lang="ja-JP" altLang="en-US" sz="3200" dirty="0" smtClean="0"/>
              <a:t>の</a:t>
            </a:r>
            <a:r>
              <a:rPr lang="x-none" altLang="ja-JP" sz="3200" dirty="0" smtClean="0"/>
              <a:t>例</a:t>
            </a:r>
            <a:endParaRPr kumimoji="1" lang="ja-JP" altLang="en-US" sz="3200" dirty="0"/>
          </a:p>
        </p:txBody>
      </p:sp>
      <p:sp>
        <p:nvSpPr>
          <p:cNvPr id="3" name="コンテンツ プレースホルダ 2"/>
          <p:cNvSpPr>
            <a:spLocks noGrp="1"/>
          </p:cNvSpPr>
          <p:nvPr>
            <p:ph idx="1"/>
          </p:nvPr>
        </p:nvSpPr>
        <p:spPr>
          <a:xfrm>
            <a:off x="1187624" y="1988840"/>
            <a:ext cx="7776864" cy="4608512"/>
          </a:xfrm>
        </p:spPr>
        <p:txBody>
          <a:bodyPr>
            <a:noAutofit/>
          </a:bodyPr>
          <a:lstStyle/>
          <a:p>
            <a:pPr>
              <a:buNone/>
            </a:pPr>
            <a:r>
              <a:rPr lang="ja-JP" altLang="en-US" sz="4000" dirty="0" smtClean="0">
                <a:latin typeface="+mn-ea"/>
              </a:rPr>
              <a:t>１</a:t>
            </a:r>
            <a:r>
              <a:rPr lang="ja-JP" altLang="ja-JP" sz="4000" dirty="0" smtClean="0">
                <a:latin typeface="+mn-ea"/>
              </a:rPr>
              <a:t>）</a:t>
            </a:r>
            <a:r>
              <a:rPr lang="x-none" altLang="ja-JP" sz="4000" dirty="0" smtClean="0">
                <a:latin typeface="+mn-ea"/>
              </a:rPr>
              <a:t>実施日時</a:t>
            </a:r>
            <a:endParaRPr lang="ja-JP" altLang="ja-JP" sz="4000" dirty="0">
              <a:latin typeface="+mn-ea"/>
            </a:endParaRPr>
          </a:p>
          <a:p>
            <a:pPr>
              <a:buNone/>
            </a:pPr>
            <a:endParaRPr lang="en-US" altLang="ja-JP" sz="4000" dirty="0" smtClean="0">
              <a:latin typeface="+mn-ea"/>
            </a:endParaRPr>
          </a:p>
          <a:p>
            <a:pPr>
              <a:buNone/>
            </a:pPr>
            <a:r>
              <a:rPr lang="ja-JP" altLang="ja-JP" sz="4000" dirty="0" smtClean="0">
                <a:latin typeface="+mn-ea"/>
              </a:rPr>
              <a:t>２</a:t>
            </a:r>
            <a:r>
              <a:rPr lang="ja-JP" altLang="ja-JP" sz="4000" dirty="0">
                <a:latin typeface="+mn-ea"/>
              </a:rPr>
              <a:t>）</a:t>
            </a:r>
            <a:r>
              <a:rPr lang="x-none" altLang="ja-JP" sz="4000" dirty="0">
                <a:latin typeface="+mn-ea"/>
              </a:rPr>
              <a:t>参加メンバ</a:t>
            </a:r>
            <a:r>
              <a:rPr lang="x-none" altLang="ja-JP" sz="4000" dirty="0" smtClean="0">
                <a:latin typeface="+mn-ea"/>
              </a:rPr>
              <a:t>ー</a:t>
            </a:r>
            <a:endParaRPr lang="ja-JP" altLang="en-US" sz="4000" dirty="0" smtClean="0">
              <a:latin typeface="+mn-ea"/>
            </a:endParaRPr>
          </a:p>
          <a:p>
            <a:pPr>
              <a:buNone/>
            </a:pPr>
            <a:endParaRPr lang="ja-JP" altLang="ja-JP" sz="4000" dirty="0">
              <a:latin typeface="+mn-ea"/>
            </a:endParaRPr>
          </a:p>
          <a:p>
            <a:pPr>
              <a:buNone/>
            </a:pPr>
            <a:r>
              <a:rPr lang="ja-JP" altLang="en-US" sz="4000" dirty="0"/>
              <a:t>３）調査の進め方と役割</a:t>
            </a:r>
            <a:r>
              <a:rPr lang="ja-JP" altLang="en-US" sz="4000" dirty="0" smtClean="0"/>
              <a:t>分担</a:t>
            </a:r>
            <a:endParaRPr lang="ja-JP" altLang="en-US" sz="4000" dirty="0"/>
          </a:p>
        </p:txBody>
      </p:sp>
      <p:sp>
        <p:nvSpPr>
          <p:cNvPr id="5" name="日付プレースホルダ 4"/>
          <p:cNvSpPr>
            <a:spLocks noGrp="1"/>
          </p:cNvSpPr>
          <p:nvPr>
            <p:ph type="dt" sz="half" idx="10"/>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16</a:t>
            </a:fld>
            <a:endParaRPr kumimoji="1" lang="ja-JP"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634082"/>
          </a:xfrm>
        </p:spPr>
        <p:txBody>
          <a:bodyPr>
            <a:normAutofit/>
          </a:bodyPr>
          <a:lstStyle/>
          <a:p>
            <a:r>
              <a:rPr lang="x-none" altLang="ja-JP" sz="3200" dirty="0" smtClean="0"/>
              <a:t>（</a:t>
            </a:r>
            <a:r>
              <a:rPr lang="ja-JP" altLang="en-US" sz="3200" dirty="0" smtClean="0"/>
              <a:t>７</a:t>
            </a:r>
            <a:r>
              <a:rPr lang="x-none" altLang="ja-JP" sz="3200" dirty="0" smtClean="0"/>
              <a:t>）調査時の確認事項、質問内容</a:t>
            </a:r>
            <a:endParaRPr kumimoji="1" lang="ja-JP" altLang="en-US" sz="3200" dirty="0"/>
          </a:p>
        </p:txBody>
      </p:sp>
      <p:sp>
        <p:nvSpPr>
          <p:cNvPr id="3" name="コンテンツ プレースホルダ 2"/>
          <p:cNvSpPr>
            <a:spLocks noGrp="1"/>
          </p:cNvSpPr>
          <p:nvPr>
            <p:ph idx="1"/>
          </p:nvPr>
        </p:nvSpPr>
        <p:spPr>
          <a:xfrm>
            <a:off x="457200" y="1916832"/>
            <a:ext cx="8229600" cy="4680520"/>
          </a:xfrm>
        </p:spPr>
        <p:txBody>
          <a:bodyPr>
            <a:normAutofit/>
          </a:bodyPr>
          <a:lstStyle/>
          <a:p>
            <a:pPr>
              <a:lnSpc>
                <a:spcPct val="120000"/>
              </a:lnSpc>
              <a:buNone/>
            </a:pPr>
            <a:r>
              <a:rPr lang="ja-JP" altLang="en-US" sz="4000" dirty="0" smtClean="0"/>
              <a:t>１）事実確認の対象毎の確認項目の検討</a:t>
            </a:r>
            <a:endParaRPr lang="en-US" altLang="ja-JP" sz="4000" dirty="0" smtClean="0"/>
          </a:p>
          <a:p>
            <a:pPr>
              <a:lnSpc>
                <a:spcPct val="120000"/>
              </a:lnSpc>
              <a:buNone/>
            </a:pPr>
            <a:r>
              <a:rPr lang="ja-JP" altLang="en-US" sz="4000" dirty="0" smtClean="0"/>
              <a:t>　</a:t>
            </a:r>
            <a:endParaRPr lang="en-US" altLang="ja-JP" sz="4000" dirty="0" smtClean="0"/>
          </a:p>
          <a:p>
            <a:pPr>
              <a:lnSpc>
                <a:spcPct val="120000"/>
              </a:lnSpc>
              <a:buNone/>
            </a:pPr>
            <a:r>
              <a:rPr lang="ja-JP" altLang="en-US" sz="4000" dirty="0" smtClean="0"/>
              <a:t>２）関係機関への補充調査の必要性の検討</a:t>
            </a:r>
            <a:endParaRPr lang="en-US" altLang="ja-JP" sz="4000" dirty="0" smtClean="0"/>
          </a:p>
          <a:p>
            <a:pPr algn="r">
              <a:lnSpc>
                <a:spcPct val="120000"/>
              </a:lnSpc>
              <a:buNone/>
            </a:pPr>
            <a:r>
              <a:rPr lang="en-US" altLang="ja-JP" dirty="0" smtClean="0"/>
              <a:t>【</a:t>
            </a:r>
            <a:r>
              <a:rPr lang="ja-JP" altLang="en-US" dirty="0" smtClean="0"/>
              <a:t>「面接調査票」参照</a:t>
            </a:r>
            <a:r>
              <a:rPr lang="en-US" altLang="ja-JP" dirty="0" smtClean="0"/>
              <a:t>】</a:t>
            </a:r>
          </a:p>
        </p:txBody>
      </p:sp>
      <p:sp>
        <p:nvSpPr>
          <p:cNvPr id="5" name="日付プレースホルダ 4"/>
          <p:cNvSpPr>
            <a:spLocks noGrp="1"/>
          </p:cNvSpPr>
          <p:nvPr>
            <p:ph type="dt" sz="half" idx="10"/>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17</a:t>
            </a:fld>
            <a:endParaRPr kumimoji="1" lang="ja-JP"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850106"/>
          </a:xfrm>
        </p:spPr>
        <p:txBody>
          <a:bodyPr>
            <a:normAutofit/>
          </a:bodyPr>
          <a:lstStyle/>
          <a:p>
            <a:r>
              <a:rPr lang="x-none" altLang="ja-JP" sz="3200" dirty="0" smtClean="0"/>
              <a:t>（</a:t>
            </a:r>
            <a:r>
              <a:rPr lang="ja-JP" altLang="en-US" sz="3200" dirty="0" smtClean="0"/>
              <a:t>８</a:t>
            </a:r>
            <a:r>
              <a:rPr lang="x-none" altLang="ja-JP" sz="3200" dirty="0" smtClean="0"/>
              <a:t>）関係機関との事前調整</a:t>
            </a:r>
            <a:endParaRPr kumimoji="1" lang="ja-JP" altLang="en-US" sz="3200" dirty="0"/>
          </a:p>
        </p:txBody>
      </p:sp>
      <p:sp>
        <p:nvSpPr>
          <p:cNvPr id="3" name="コンテンツ プレースホルダ 2"/>
          <p:cNvSpPr>
            <a:spLocks noGrp="1"/>
          </p:cNvSpPr>
          <p:nvPr>
            <p:ph idx="1"/>
          </p:nvPr>
        </p:nvSpPr>
        <p:spPr>
          <a:xfrm>
            <a:off x="1043608" y="1700808"/>
            <a:ext cx="7848872" cy="4896544"/>
          </a:xfrm>
        </p:spPr>
        <p:txBody>
          <a:bodyPr lIns="36000" rIns="36000">
            <a:noAutofit/>
          </a:bodyPr>
          <a:lstStyle/>
          <a:p>
            <a:pPr>
              <a:buNone/>
            </a:pPr>
            <a:r>
              <a:rPr lang="ja-JP" altLang="ja-JP" sz="4000" dirty="0" smtClean="0"/>
              <a:t>１）</a:t>
            </a:r>
            <a:r>
              <a:rPr lang="x-none" altLang="ja-JP" sz="4000" dirty="0" smtClean="0"/>
              <a:t>都道府県との連携</a:t>
            </a:r>
            <a:endParaRPr lang="ja-JP" altLang="ja-JP" sz="4000" dirty="0" smtClean="0"/>
          </a:p>
          <a:p>
            <a:endParaRPr lang="ja-JP" altLang="ja-JP" sz="4000" dirty="0" smtClean="0"/>
          </a:p>
          <a:p>
            <a:pPr>
              <a:buNone/>
            </a:pPr>
            <a:r>
              <a:rPr lang="ja-JP" altLang="ja-JP" sz="4000" dirty="0" smtClean="0"/>
              <a:t>２）警察との連携</a:t>
            </a:r>
          </a:p>
        </p:txBody>
      </p:sp>
      <p:sp>
        <p:nvSpPr>
          <p:cNvPr id="5" name="日付プレースホルダ 4"/>
          <p:cNvSpPr>
            <a:spLocks noGrp="1"/>
          </p:cNvSpPr>
          <p:nvPr>
            <p:ph type="dt" sz="half" idx="10"/>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18</a:t>
            </a:fld>
            <a:endParaRPr kumimoji="1" lang="ja-JP"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634082"/>
          </a:xfrm>
        </p:spPr>
        <p:txBody>
          <a:bodyPr>
            <a:normAutofit/>
          </a:bodyPr>
          <a:lstStyle/>
          <a:p>
            <a:r>
              <a:rPr lang="x-none" altLang="ja-JP" sz="3200" dirty="0" smtClean="0"/>
              <a:t>（</a:t>
            </a:r>
            <a:r>
              <a:rPr lang="ja-JP" altLang="en-US" sz="3200" dirty="0" smtClean="0"/>
              <a:t>９</a:t>
            </a:r>
            <a:r>
              <a:rPr lang="x-none" altLang="ja-JP" sz="3200" dirty="0" smtClean="0"/>
              <a:t>）調査へ持参する備品等</a:t>
            </a:r>
            <a:endParaRPr kumimoji="1" lang="ja-JP" altLang="en-US" sz="3200" dirty="0"/>
          </a:p>
        </p:txBody>
      </p:sp>
      <p:sp>
        <p:nvSpPr>
          <p:cNvPr id="3" name="コンテンツ プレースホルダ 2"/>
          <p:cNvSpPr>
            <a:spLocks noGrp="1"/>
          </p:cNvSpPr>
          <p:nvPr>
            <p:ph idx="1"/>
          </p:nvPr>
        </p:nvSpPr>
        <p:spPr>
          <a:xfrm>
            <a:off x="457200" y="1052736"/>
            <a:ext cx="8229600" cy="5544616"/>
          </a:xfrm>
        </p:spPr>
        <p:txBody>
          <a:bodyPr>
            <a:normAutofit fontScale="92500" lnSpcReduction="10000"/>
          </a:bodyPr>
          <a:lstStyle/>
          <a:p>
            <a:r>
              <a:rPr lang="x-none" altLang="ja-JP" dirty="0" smtClean="0">
                <a:latin typeface="+mn-ea"/>
              </a:rPr>
              <a:t>職員の身分証明書</a:t>
            </a:r>
            <a:endParaRPr lang="en-US" altLang="ja-JP" dirty="0" smtClean="0">
              <a:latin typeface="+mn-ea"/>
            </a:endParaRPr>
          </a:p>
          <a:p>
            <a:r>
              <a:rPr lang="x-none" altLang="ja-JP" dirty="0" smtClean="0">
                <a:latin typeface="+mn-ea"/>
              </a:rPr>
              <a:t>調査の実施根拠を求められた場合に備えて</a:t>
            </a:r>
            <a:r>
              <a:rPr lang="ja-JP" altLang="ja-JP" dirty="0" smtClean="0">
                <a:latin typeface="+mn-ea"/>
              </a:rPr>
              <a:t>監査（立入検査等）や実地指導</a:t>
            </a:r>
            <a:r>
              <a:rPr lang="x-none" altLang="ja-JP" dirty="0" smtClean="0">
                <a:latin typeface="+mn-ea"/>
              </a:rPr>
              <a:t>の実施通知文書</a:t>
            </a:r>
            <a:endParaRPr lang="en-US" altLang="ja-JP" dirty="0" smtClean="0">
              <a:latin typeface="+mn-ea"/>
            </a:endParaRPr>
          </a:p>
          <a:p>
            <a:r>
              <a:rPr lang="ja-JP" altLang="ja-JP" dirty="0" smtClean="0">
                <a:latin typeface="+mn-ea"/>
              </a:rPr>
              <a:t>面接調査に使用する調査票</a:t>
            </a:r>
            <a:endParaRPr lang="en-US" altLang="ja-JP" dirty="0" smtClean="0">
              <a:latin typeface="+mn-ea"/>
            </a:endParaRPr>
          </a:p>
          <a:p>
            <a:r>
              <a:rPr lang="x-none" altLang="ja-JP" dirty="0" smtClean="0">
                <a:latin typeface="+mn-ea"/>
              </a:rPr>
              <a:t>高齢者の健康状態等を計測する医療器具</a:t>
            </a:r>
            <a:endParaRPr lang="en-US" altLang="ja-JP" dirty="0" smtClean="0">
              <a:latin typeface="+mn-ea"/>
            </a:endParaRPr>
          </a:p>
          <a:p>
            <a:r>
              <a:rPr lang="x-none" altLang="ja-JP" dirty="0" smtClean="0">
                <a:latin typeface="+mn-ea"/>
              </a:rPr>
              <a:t>外傷やアザ等が発見された場合に記録しておくカメラ等の機器</a:t>
            </a:r>
            <a:r>
              <a:rPr lang="ja-JP" altLang="en-US" dirty="0" smtClean="0">
                <a:latin typeface="+mn-ea"/>
              </a:rPr>
              <a:t>　など</a:t>
            </a:r>
          </a:p>
          <a:p>
            <a:pPr>
              <a:buNone/>
            </a:pPr>
            <a:r>
              <a:rPr lang="ja-JP" altLang="en-US" dirty="0" smtClean="0">
                <a:latin typeface="+mn-ea"/>
              </a:rPr>
              <a:t>　　　　　　　　　　　　　　　</a:t>
            </a:r>
            <a:r>
              <a:rPr lang="ja-JP" altLang="en-US" sz="3000" dirty="0" smtClean="0">
                <a:latin typeface="+mn-ea"/>
              </a:rPr>
              <a:t>　</a:t>
            </a:r>
            <a:r>
              <a:rPr lang="en-US" altLang="ja-JP" sz="3000" dirty="0" smtClean="0">
                <a:latin typeface="+mn-ea"/>
              </a:rPr>
              <a:t>【</a:t>
            </a:r>
            <a:r>
              <a:rPr lang="ja-JP" altLang="en-US" sz="3000" dirty="0" smtClean="0">
                <a:latin typeface="+mn-ea"/>
              </a:rPr>
              <a:t>事実確認準備票</a:t>
            </a:r>
            <a:r>
              <a:rPr lang="en-US" altLang="ja-JP" sz="3000" dirty="0" smtClean="0">
                <a:latin typeface="+mn-ea"/>
              </a:rPr>
              <a:t>】</a:t>
            </a:r>
            <a:r>
              <a:rPr lang="ja-JP" altLang="en-US" sz="3000" dirty="0" smtClean="0">
                <a:latin typeface="+mn-ea"/>
              </a:rPr>
              <a:t>参照</a:t>
            </a:r>
          </a:p>
          <a:p>
            <a:pPr marL="0" indent="0">
              <a:buNone/>
            </a:pPr>
            <a:r>
              <a:rPr lang="ja-JP" altLang="en-US" sz="2400" dirty="0" smtClean="0">
                <a:latin typeface="+mn-ea"/>
              </a:rPr>
              <a:t>Ｑ＆Ａ</a:t>
            </a:r>
            <a:endParaRPr lang="en-US" altLang="ja-JP" sz="2400" dirty="0" smtClean="0">
              <a:latin typeface="+mn-ea"/>
            </a:endParaRPr>
          </a:p>
          <a:p>
            <a:pPr marL="0" indent="0">
              <a:buNone/>
            </a:pPr>
            <a:r>
              <a:rPr lang="ja-JP" altLang="en-US" sz="2400" dirty="0" smtClean="0">
                <a:latin typeface="+mn-ea"/>
              </a:rPr>
              <a:t>　　事実</a:t>
            </a:r>
            <a:r>
              <a:rPr lang="ja-JP" altLang="en-US" sz="2400" dirty="0">
                <a:latin typeface="+mn-ea"/>
              </a:rPr>
              <a:t>確認において高齢者の傷やアザの状態などを写真</a:t>
            </a:r>
            <a:r>
              <a:rPr lang="ja-JP" altLang="en-US" sz="2400" dirty="0" smtClean="0">
                <a:latin typeface="+mn-ea"/>
              </a:rPr>
              <a:t>撮影　</a:t>
            </a:r>
          </a:p>
          <a:p>
            <a:pPr marL="0" indent="0">
              <a:buNone/>
            </a:pPr>
            <a:r>
              <a:rPr lang="ja-JP" altLang="en-US" sz="2400" dirty="0">
                <a:latin typeface="+mn-ea"/>
              </a:rPr>
              <a:t>　 </a:t>
            </a:r>
            <a:r>
              <a:rPr lang="ja-JP" altLang="en-US" sz="2400" dirty="0" smtClean="0">
                <a:latin typeface="+mn-ea"/>
              </a:rPr>
              <a:t>する</a:t>
            </a:r>
            <a:r>
              <a:rPr lang="ja-JP" altLang="en-US" sz="2400" dirty="0">
                <a:latin typeface="+mn-ea"/>
              </a:rPr>
              <a:t>必要がある時に、本人の同意を得ることが困難な</a:t>
            </a:r>
            <a:r>
              <a:rPr lang="ja-JP" altLang="en-US" sz="2400" dirty="0" smtClean="0">
                <a:latin typeface="+mn-ea"/>
              </a:rPr>
              <a:t>場合</a:t>
            </a:r>
            <a:endParaRPr lang="en-US" altLang="ja-JP" sz="2400" dirty="0" smtClean="0">
              <a:latin typeface="+mn-ea"/>
            </a:endParaRPr>
          </a:p>
          <a:p>
            <a:pPr marL="0" indent="0" algn="r">
              <a:buNone/>
            </a:pPr>
            <a:r>
              <a:rPr lang="ja-JP" altLang="en-US" sz="2400" dirty="0" smtClean="0">
                <a:latin typeface="+mn-ea"/>
              </a:rPr>
              <a:t>（手引きＰ８４　Ｑ４）</a:t>
            </a:r>
            <a:endParaRPr lang="en-US" altLang="ja-JP" dirty="0" smtClean="0">
              <a:latin typeface="+mn-ea"/>
            </a:endParaRPr>
          </a:p>
          <a:p>
            <a:pPr>
              <a:buNone/>
            </a:pPr>
            <a:endParaRPr lang="ja-JP" altLang="ja-JP" dirty="0" smtClean="0">
              <a:latin typeface="+mn-ea"/>
            </a:endParaRPr>
          </a:p>
          <a:p>
            <a:endParaRPr kumimoji="1" lang="ja-JP" altLang="en-US" sz="4000" dirty="0">
              <a:latin typeface="+mn-ea"/>
            </a:endParaRPr>
          </a:p>
        </p:txBody>
      </p:sp>
      <p:sp>
        <p:nvSpPr>
          <p:cNvPr id="5" name="日付プレースホルダ 4"/>
          <p:cNvSpPr>
            <a:spLocks noGrp="1"/>
          </p:cNvSpPr>
          <p:nvPr>
            <p:ph type="dt" sz="half" idx="10"/>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19</a:t>
            </a:fld>
            <a:endParaRPr kumimoji="1"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タイトル 1"/>
          <p:cNvSpPr>
            <a:spLocks noGrp="1"/>
          </p:cNvSpPr>
          <p:nvPr>
            <p:ph type="title"/>
          </p:nvPr>
        </p:nvSpPr>
        <p:spPr>
          <a:xfrm>
            <a:off x="457200" y="274638"/>
            <a:ext cx="8229600" cy="706437"/>
          </a:xfrm>
        </p:spPr>
        <p:txBody>
          <a:bodyPr/>
          <a:lstStyle/>
          <a:p>
            <a:r>
              <a:rPr kumimoji="1" lang="ja-JP" altLang="en-US" sz="4000" smtClean="0"/>
              <a:t>講義のねらいと構成</a:t>
            </a:r>
          </a:p>
        </p:txBody>
      </p:sp>
      <p:sp>
        <p:nvSpPr>
          <p:cNvPr id="3076" name="コンテンツ プレースホルダ 2"/>
          <p:cNvSpPr>
            <a:spLocks noGrp="1"/>
          </p:cNvSpPr>
          <p:nvPr>
            <p:ph idx="1"/>
          </p:nvPr>
        </p:nvSpPr>
        <p:spPr>
          <a:xfrm>
            <a:off x="304800" y="1052513"/>
            <a:ext cx="8610600" cy="5576887"/>
          </a:xfrm>
        </p:spPr>
        <p:txBody>
          <a:bodyPr>
            <a:normAutofit/>
          </a:bodyPr>
          <a:lstStyle/>
          <a:p>
            <a:pPr>
              <a:spcBef>
                <a:spcPct val="10000"/>
              </a:spcBef>
              <a:buFontTx/>
              <a:buNone/>
            </a:pPr>
            <a:r>
              <a:rPr kumimoji="1" lang="ja-JP" altLang="en-US" sz="3600" dirty="0" smtClean="0"/>
              <a:t>ねらい</a:t>
            </a:r>
            <a:endParaRPr kumimoji="1" lang="en-US" altLang="ja-JP" sz="3600" dirty="0" smtClean="0"/>
          </a:p>
          <a:p>
            <a:pPr>
              <a:spcBef>
                <a:spcPct val="10000"/>
              </a:spcBef>
              <a:buFontTx/>
              <a:buNone/>
            </a:pPr>
            <a:r>
              <a:rPr lang="ja-JP" altLang="en-US" sz="3000" dirty="0"/>
              <a:t>①初動期段階における通報・相談から関係機関との情報共有、事実確認の準備について理解する。</a:t>
            </a:r>
          </a:p>
          <a:p>
            <a:pPr>
              <a:spcBef>
                <a:spcPct val="10000"/>
              </a:spcBef>
              <a:buFontTx/>
              <a:buNone/>
            </a:pPr>
            <a:r>
              <a:rPr lang="ja-JP" altLang="en-US" sz="3000" dirty="0" smtClean="0"/>
              <a:t>②初動期</a:t>
            </a:r>
            <a:r>
              <a:rPr lang="ja-JP" altLang="en-US" sz="3000" dirty="0"/>
              <a:t>段階における</a:t>
            </a:r>
            <a:r>
              <a:rPr lang="ja-JP" altLang="en-US" sz="3000" dirty="0" smtClean="0"/>
              <a:t>庁内及び市町村</a:t>
            </a:r>
            <a:r>
              <a:rPr lang="ja-JP" altLang="en-US" sz="3000" dirty="0"/>
              <a:t>と都道府県</a:t>
            </a:r>
            <a:r>
              <a:rPr lang="ja-JP" altLang="en-US" sz="3000" dirty="0" smtClean="0"/>
              <a:t>の情報共有と連携</a:t>
            </a:r>
            <a:r>
              <a:rPr lang="ja-JP" altLang="en-US" sz="3000" dirty="0"/>
              <a:t>について理解する</a:t>
            </a:r>
            <a:r>
              <a:rPr lang="ja-JP" altLang="en-US" sz="3000" dirty="0" smtClean="0"/>
              <a:t>。</a:t>
            </a:r>
            <a:endParaRPr lang="en-US" altLang="ja-JP" sz="3000" dirty="0" smtClean="0"/>
          </a:p>
          <a:p>
            <a:pPr>
              <a:spcBef>
                <a:spcPct val="10000"/>
              </a:spcBef>
              <a:buFontTx/>
              <a:buNone/>
            </a:pPr>
            <a:r>
              <a:rPr lang="ja-JP" altLang="en-US" sz="3000" dirty="0" smtClean="0"/>
              <a:t>③虐待対応における事実確認の重要性とその準備におけるポイントを理解する。</a:t>
            </a:r>
            <a:endParaRPr lang="en-US" altLang="ja-JP" sz="3000" dirty="0" smtClean="0"/>
          </a:p>
          <a:p>
            <a:pPr>
              <a:spcBef>
                <a:spcPct val="10000"/>
              </a:spcBef>
              <a:buNone/>
            </a:pPr>
            <a:endParaRPr lang="ja-JP" altLang="en-US" sz="2000" dirty="0" smtClean="0"/>
          </a:p>
          <a:p>
            <a:pPr>
              <a:spcBef>
                <a:spcPct val="10000"/>
              </a:spcBef>
              <a:buFontTx/>
              <a:buNone/>
            </a:pPr>
            <a:r>
              <a:rPr kumimoji="1" lang="ja-JP" altLang="en-US" sz="3000" dirty="0" smtClean="0"/>
              <a:t>構成</a:t>
            </a:r>
            <a:endParaRPr kumimoji="1" lang="en-US" altLang="ja-JP" sz="3000" dirty="0" smtClean="0"/>
          </a:p>
          <a:p>
            <a:pPr marL="457200" indent="-457200">
              <a:spcBef>
                <a:spcPct val="10000"/>
              </a:spcBef>
              <a:buNone/>
            </a:pPr>
            <a:r>
              <a:rPr lang="ja-JP" altLang="en-US" sz="3000" dirty="0">
                <a:latin typeface="+mj-ea"/>
                <a:ea typeface="+mj-ea"/>
              </a:rPr>
              <a:t>１</a:t>
            </a:r>
            <a:r>
              <a:rPr lang="ja-JP" altLang="en-US" sz="3000" dirty="0" smtClean="0">
                <a:latin typeface="+mj-ea"/>
                <a:ea typeface="+mj-ea"/>
              </a:rPr>
              <a:t>，通報</a:t>
            </a:r>
            <a:r>
              <a:rPr lang="ja-JP" altLang="en-US" sz="3000" dirty="0">
                <a:latin typeface="+mj-ea"/>
                <a:ea typeface="+mj-ea"/>
              </a:rPr>
              <a:t>・届出等の</a:t>
            </a:r>
            <a:r>
              <a:rPr lang="ja-JP" altLang="en-US" sz="3000" dirty="0" smtClean="0">
                <a:latin typeface="+mj-ea"/>
                <a:ea typeface="+mj-ea"/>
              </a:rPr>
              <a:t>受付　　（手引き　第５章第１節）</a:t>
            </a:r>
            <a:endParaRPr lang="en-US" altLang="ja-JP" sz="3000" dirty="0" smtClean="0">
              <a:latin typeface="+mj-ea"/>
              <a:ea typeface="+mj-ea"/>
            </a:endParaRPr>
          </a:p>
          <a:p>
            <a:pPr marL="457200" indent="-457200">
              <a:spcBef>
                <a:spcPct val="10000"/>
              </a:spcBef>
              <a:buNone/>
            </a:pPr>
            <a:r>
              <a:rPr lang="ja-JP" altLang="en-US" sz="3000" dirty="0">
                <a:latin typeface="+mj-ea"/>
                <a:ea typeface="+mj-ea"/>
              </a:rPr>
              <a:t>２</a:t>
            </a:r>
            <a:r>
              <a:rPr lang="ja-JP" altLang="en-US" sz="3000" dirty="0" smtClean="0">
                <a:latin typeface="+mj-ea"/>
                <a:ea typeface="+mj-ea"/>
              </a:rPr>
              <a:t>．事実</a:t>
            </a:r>
            <a:r>
              <a:rPr lang="ja-JP" altLang="en-US" sz="3000" dirty="0">
                <a:latin typeface="+mj-ea"/>
                <a:ea typeface="+mj-ea"/>
              </a:rPr>
              <a:t>確認の準備　</a:t>
            </a:r>
            <a:r>
              <a:rPr lang="ja-JP" altLang="en-US" sz="3000" dirty="0" smtClean="0">
                <a:latin typeface="+mj-ea"/>
                <a:ea typeface="+mj-ea"/>
              </a:rPr>
              <a:t> 　　　（手引き　第５章第２節）</a:t>
            </a:r>
            <a:endParaRPr lang="en-US" altLang="ja-JP" sz="3000" dirty="0" smtClean="0">
              <a:latin typeface="+mj-ea"/>
              <a:ea typeface="+mj-ea"/>
            </a:endParaRPr>
          </a:p>
        </p:txBody>
      </p:sp>
      <p:sp>
        <p:nvSpPr>
          <p:cNvPr id="5" name="日付プレースホルダ 4"/>
          <p:cNvSpPr>
            <a:spLocks noGrp="1"/>
          </p:cNvSpPr>
          <p:nvPr>
            <p:ph type="dt" sz="half" idx="10"/>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2</a:t>
            </a:fld>
            <a:endParaRPr kumimoji="1" lang="ja-JP"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457200" y="1844824"/>
            <a:ext cx="8229600" cy="3528392"/>
          </a:xfrm>
        </p:spPr>
        <p:txBody>
          <a:bodyPr>
            <a:normAutofit/>
          </a:bodyPr>
          <a:lstStyle/>
          <a:p>
            <a:r>
              <a:rPr kumimoji="1" lang="ja-JP" altLang="en-US" dirty="0" smtClean="0"/>
              <a:t>通報・届出等の受付</a:t>
            </a:r>
            <a:r>
              <a:rPr kumimoji="1" lang="en-US" altLang="ja-JP" dirty="0" smtClean="0"/>
              <a:t/>
            </a:r>
            <a:br>
              <a:rPr kumimoji="1" lang="en-US" altLang="ja-JP" dirty="0" smtClean="0"/>
            </a:br>
            <a:r>
              <a:rPr kumimoji="1" lang="en-US" altLang="ja-JP" dirty="0" smtClean="0"/>
              <a:t/>
            </a:r>
            <a:br>
              <a:rPr kumimoji="1" lang="en-US" altLang="ja-JP" dirty="0" smtClean="0"/>
            </a:br>
            <a:r>
              <a:rPr lang="ja-JP" altLang="en-US" sz="3200" dirty="0" smtClean="0">
                <a:latin typeface="+mj-ea"/>
              </a:rPr>
              <a:t>手引き　第５章第１節Ｐ５３～Ｐ５５</a:t>
            </a:r>
            <a:r>
              <a:rPr lang="en-US" altLang="ja-JP" dirty="0" smtClean="0"/>
              <a:t/>
            </a:r>
            <a:br>
              <a:rPr lang="en-US" altLang="ja-JP" dirty="0" smtClean="0"/>
            </a:br>
            <a:endParaRPr kumimoji="1" lang="ja-JP" altLang="en-US" dirty="0"/>
          </a:p>
        </p:txBody>
      </p:sp>
      <p:sp>
        <p:nvSpPr>
          <p:cNvPr id="5" name="日付プレースホルダ 4"/>
          <p:cNvSpPr>
            <a:spLocks noGrp="1"/>
          </p:cNvSpPr>
          <p:nvPr>
            <p:ph type="dt" sz="half" idx="10"/>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3</a:t>
            </a:fld>
            <a:endParaRPr kumimoji="1" lang="ja-JP" altLang="en-US"/>
          </a:p>
        </p:txBody>
      </p:sp>
    </p:spTree>
    <p:extLst>
      <p:ext uri="{BB962C8B-B14F-4D97-AF65-F5344CB8AC3E}">
        <p14:creationId xmlns:p14="http://schemas.microsoft.com/office/powerpoint/2010/main" xmlns="" val="1469418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251520" y="692696"/>
            <a:ext cx="8568952" cy="5976664"/>
          </a:xfrm>
        </p:spPr>
        <p:txBody>
          <a:bodyPr>
            <a:noAutofit/>
          </a:bodyPr>
          <a:lstStyle/>
          <a:p>
            <a:pPr>
              <a:buNone/>
            </a:pPr>
            <a:r>
              <a:rPr lang="ja-JP" altLang="ja-JP" sz="2800" dirty="0"/>
              <a:t>【ポイント】</a:t>
            </a:r>
          </a:p>
          <a:p>
            <a:r>
              <a:rPr lang="ja-JP" altLang="ja-JP" sz="2600" dirty="0" smtClean="0"/>
              <a:t>高齢者</a:t>
            </a:r>
            <a:r>
              <a:rPr lang="ja-JP" altLang="ja-JP" sz="2600" dirty="0"/>
              <a:t>虐待に関する訴えは、通報のほか相談や苦情、事故といった形でも</a:t>
            </a:r>
            <a:r>
              <a:rPr lang="ja-JP" altLang="ja-JP" sz="2600" dirty="0" smtClean="0"/>
              <a:t>寄せられ</a:t>
            </a:r>
            <a:r>
              <a:rPr lang="ja-JP" altLang="en-US" sz="2600" dirty="0" smtClean="0"/>
              <a:t>る</a:t>
            </a:r>
            <a:r>
              <a:rPr lang="ja-JP" altLang="ja-JP" sz="2600" dirty="0" smtClean="0"/>
              <a:t>。相談等の内容から高齢者虐待が疑われる場合には、注意深く事実関係を確認</a:t>
            </a:r>
            <a:r>
              <a:rPr lang="ja-JP" altLang="en-US" sz="2600" dirty="0" smtClean="0"/>
              <a:t>する</a:t>
            </a:r>
            <a:r>
              <a:rPr lang="ja-JP" altLang="ja-JP" sz="2600" dirty="0" smtClean="0"/>
              <a:t>。</a:t>
            </a:r>
            <a:endParaRPr lang="en-US" altLang="ja-JP" sz="2600" dirty="0" smtClean="0"/>
          </a:p>
          <a:p>
            <a:pPr marL="0" indent="0">
              <a:buNone/>
            </a:pPr>
            <a:r>
              <a:rPr lang="ja-JP" altLang="en-US" sz="1050" dirty="0" smtClean="0"/>
              <a:t>　　</a:t>
            </a:r>
            <a:endParaRPr lang="ja-JP" altLang="ja-JP" sz="1050" dirty="0" smtClean="0"/>
          </a:p>
          <a:p>
            <a:r>
              <a:rPr lang="ja-JP" altLang="ja-JP" sz="2600" dirty="0" smtClean="0"/>
              <a:t>通報</a:t>
            </a:r>
            <a:r>
              <a:rPr lang="ja-JP" altLang="ja-JP" sz="2600" dirty="0"/>
              <a:t>や相談内容には通報・相談者個人の主観が混在している場合も</a:t>
            </a:r>
            <a:r>
              <a:rPr lang="ja-JP" altLang="ja-JP" sz="2600" dirty="0" smtClean="0"/>
              <a:t>あ</a:t>
            </a:r>
            <a:r>
              <a:rPr lang="ja-JP" altLang="en-US" sz="2600" dirty="0" smtClean="0"/>
              <a:t>る</a:t>
            </a:r>
            <a:r>
              <a:rPr lang="ja-JP" altLang="ja-JP" sz="2600" dirty="0" smtClean="0"/>
              <a:t>。いつ、どこで、誰が、誰から、何をされたのか、それを直接見聞きしたのかなど、客観的な事実を聞き取り、記録として残すことが重要。</a:t>
            </a:r>
          </a:p>
          <a:p>
            <a:pPr marL="0" indent="0">
              <a:buNone/>
            </a:pPr>
            <a:r>
              <a:rPr lang="ja-JP" altLang="en-US" sz="1050" dirty="0" smtClean="0"/>
              <a:t>　　</a:t>
            </a:r>
            <a:endParaRPr lang="en-US" altLang="ja-JP" sz="1050" dirty="0" smtClean="0"/>
          </a:p>
          <a:p>
            <a:r>
              <a:rPr lang="ja-JP" altLang="ja-JP" sz="2600" dirty="0" smtClean="0"/>
              <a:t>通報</a:t>
            </a:r>
            <a:r>
              <a:rPr lang="ja-JP" altLang="ja-JP" sz="2600" dirty="0"/>
              <a:t>等を受け付けた際には、市町村・都道府県職員には守秘義務があり通報者を特定させる情報は漏らさないことを伝え、聞き取りを</a:t>
            </a:r>
            <a:r>
              <a:rPr lang="ja-JP" altLang="ja-JP" sz="2600" dirty="0" smtClean="0"/>
              <a:t>行</a:t>
            </a:r>
            <a:r>
              <a:rPr lang="ja-JP" altLang="en-US" sz="2600" dirty="0" smtClean="0"/>
              <a:t>う</a:t>
            </a:r>
            <a:r>
              <a:rPr lang="ja-JP" altLang="ja-JP" sz="2600" dirty="0" smtClean="0"/>
              <a:t>。</a:t>
            </a:r>
            <a:r>
              <a:rPr lang="ja-JP" altLang="ja-JP" sz="2600" dirty="0"/>
              <a:t>また、事実確認等のため関係機関において情報共有することも</a:t>
            </a:r>
            <a:r>
              <a:rPr lang="ja-JP" altLang="ja-JP" sz="2600" dirty="0" smtClean="0"/>
              <a:t>伝え</a:t>
            </a:r>
            <a:r>
              <a:rPr lang="ja-JP" altLang="en-US" sz="2600" dirty="0" smtClean="0"/>
              <a:t>る</a:t>
            </a:r>
            <a:r>
              <a:rPr lang="ja-JP" altLang="ja-JP" sz="2600" dirty="0" smtClean="0"/>
              <a:t>。</a:t>
            </a:r>
            <a:endParaRPr lang="ja-JP" altLang="ja-JP" sz="2600" dirty="0"/>
          </a:p>
          <a:p>
            <a:endParaRPr kumimoji="1" lang="ja-JP" altLang="en-US" sz="2800" dirty="0"/>
          </a:p>
        </p:txBody>
      </p:sp>
      <p:sp>
        <p:nvSpPr>
          <p:cNvPr id="5" name="日付プレースホルダ 4"/>
          <p:cNvSpPr>
            <a:spLocks noGrp="1"/>
          </p:cNvSpPr>
          <p:nvPr>
            <p:ph type="dt" sz="half" idx="10"/>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4</a:t>
            </a:fld>
            <a:endParaRPr kumimoji="1" lang="ja-JP" altLang="en-US"/>
          </a:p>
        </p:txBody>
      </p:sp>
    </p:spTree>
    <p:extLst>
      <p:ext uri="{BB962C8B-B14F-4D97-AF65-F5344CB8AC3E}">
        <p14:creationId xmlns:p14="http://schemas.microsoft.com/office/powerpoint/2010/main" xmlns="" val="586823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850106"/>
          </a:xfrm>
        </p:spPr>
        <p:txBody>
          <a:bodyPr>
            <a:normAutofit/>
          </a:bodyPr>
          <a:lstStyle/>
          <a:p>
            <a:r>
              <a:rPr lang="ja-JP" altLang="en-US" sz="3600" dirty="0" smtClean="0"/>
              <a:t>（１）</a:t>
            </a:r>
            <a:r>
              <a:rPr lang="ja-JP" altLang="ja-JP" sz="3600" dirty="0" smtClean="0"/>
              <a:t>客観的</a:t>
            </a:r>
            <a:r>
              <a:rPr lang="ja-JP" altLang="ja-JP" sz="3600" dirty="0"/>
              <a:t>な情報の</a:t>
            </a:r>
            <a:r>
              <a:rPr lang="ja-JP" altLang="ja-JP" sz="3600" dirty="0" smtClean="0"/>
              <a:t>収集</a:t>
            </a:r>
            <a:endParaRPr kumimoji="1" lang="ja-JP" altLang="en-US" dirty="0"/>
          </a:p>
        </p:txBody>
      </p:sp>
      <p:sp>
        <p:nvSpPr>
          <p:cNvPr id="4" name="コンテンツ プレースホルダ 3"/>
          <p:cNvSpPr>
            <a:spLocks noGrp="1"/>
          </p:cNvSpPr>
          <p:nvPr>
            <p:ph idx="1"/>
          </p:nvPr>
        </p:nvSpPr>
        <p:spPr>
          <a:xfrm>
            <a:off x="467544" y="1844824"/>
            <a:ext cx="8229600" cy="4536504"/>
          </a:xfrm>
        </p:spPr>
        <p:txBody>
          <a:bodyPr>
            <a:normAutofit/>
          </a:bodyPr>
          <a:lstStyle/>
          <a:p>
            <a:r>
              <a:rPr lang="ja-JP" altLang="ja-JP" sz="4000" dirty="0" smtClean="0">
                <a:latin typeface="+mn-ea"/>
              </a:rPr>
              <a:t>客観的</a:t>
            </a:r>
            <a:r>
              <a:rPr lang="ja-JP" altLang="ja-JP" sz="4000" dirty="0">
                <a:latin typeface="+mn-ea"/>
              </a:rPr>
              <a:t>な事実を聞き取ることが</a:t>
            </a:r>
            <a:r>
              <a:rPr lang="ja-JP" altLang="ja-JP" sz="4000" dirty="0" smtClean="0">
                <a:latin typeface="+mn-ea"/>
              </a:rPr>
              <a:t>重要。</a:t>
            </a:r>
            <a:endParaRPr lang="en-US" altLang="ja-JP" sz="4000" dirty="0" smtClean="0">
              <a:latin typeface="+mn-ea"/>
            </a:endParaRPr>
          </a:p>
          <a:p>
            <a:r>
              <a:rPr lang="ja-JP" altLang="ja-JP" sz="4000" dirty="0" smtClean="0">
                <a:latin typeface="+mn-ea"/>
              </a:rPr>
              <a:t>チェックリスト</a:t>
            </a:r>
            <a:r>
              <a:rPr lang="ja-JP" altLang="en-US" sz="4000" dirty="0" smtClean="0">
                <a:latin typeface="+mn-ea"/>
              </a:rPr>
              <a:t>で</a:t>
            </a:r>
            <a:r>
              <a:rPr lang="ja-JP" altLang="ja-JP" sz="4000" dirty="0" smtClean="0">
                <a:latin typeface="+mn-ea"/>
              </a:rPr>
              <a:t>聞き漏れ</a:t>
            </a:r>
            <a:r>
              <a:rPr lang="ja-JP" altLang="ja-JP" sz="4000" dirty="0">
                <a:latin typeface="+mn-ea"/>
              </a:rPr>
              <a:t>を</a:t>
            </a:r>
            <a:r>
              <a:rPr lang="ja-JP" altLang="ja-JP" sz="4000" dirty="0" smtClean="0">
                <a:latin typeface="+mn-ea"/>
              </a:rPr>
              <a:t>防ぐ。</a:t>
            </a:r>
            <a:endParaRPr lang="en-US" altLang="ja-JP" sz="4000" dirty="0" smtClean="0">
              <a:latin typeface="+mn-ea"/>
            </a:endParaRPr>
          </a:p>
          <a:p>
            <a:r>
              <a:rPr lang="ja-JP" altLang="en-US" sz="4000" dirty="0" smtClean="0">
                <a:latin typeface="+mn-ea"/>
              </a:rPr>
              <a:t>苦情等の場合</a:t>
            </a:r>
            <a:r>
              <a:rPr lang="ja-JP" altLang="ja-JP" sz="4000" dirty="0" smtClean="0">
                <a:latin typeface="+mn-ea"/>
              </a:rPr>
              <a:t>は</a:t>
            </a:r>
            <a:r>
              <a:rPr lang="ja-JP" altLang="ja-JP" sz="4000" dirty="0">
                <a:latin typeface="+mn-ea"/>
              </a:rPr>
              <a:t>、適切な相談窓口へ</a:t>
            </a:r>
            <a:r>
              <a:rPr lang="ja-JP" altLang="ja-JP" sz="4000" dirty="0" smtClean="0">
                <a:latin typeface="+mn-ea"/>
              </a:rPr>
              <a:t>つな</a:t>
            </a:r>
            <a:r>
              <a:rPr lang="ja-JP" altLang="en-US" sz="4000" dirty="0" smtClean="0">
                <a:latin typeface="+mn-ea"/>
              </a:rPr>
              <a:t>ぐ。</a:t>
            </a:r>
            <a:endParaRPr lang="en-US" altLang="ja-JP" sz="4000" dirty="0" smtClean="0">
              <a:latin typeface="+mn-ea"/>
            </a:endParaRPr>
          </a:p>
          <a:p>
            <a:endParaRPr kumimoji="1" lang="en-US" altLang="ja-JP" sz="4000" dirty="0" smtClean="0">
              <a:latin typeface="+mn-ea"/>
            </a:endParaRPr>
          </a:p>
          <a:p>
            <a:pPr algn="r">
              <a:buNone/>
            </a:pPr>
            <a:r>
              <a:rPr lang="ja-JP" altLang="en-US" sz="4000" dirty="0" smtClean="0"/>
              <a:t>　　　　　　</a:t>
            </a:r>
            <a:r>
              <a:rPr lang="en-US" altLang="ja-JP" dirty="0" smtClean="0"/>
              <a:t>【</a:t>
            </a:r>
            <a:r>
              <a:rPr lang="ja-JP" altLang="en-US" dirty="0" smtClean="0"/>
              <a:t>「通報・届出受付票」参照</a:t>
            </a:r>
            <a:r>
              <a:rPr lang="en-US" altLang="ja-JP" dirty="0" smtClean="0"/>
              <a:t>】</a:t>
            </a:r>
            <a:endParaRPr kumimoji="1" lang="ja-JP" altLang="en-US" dirty="0"/>
          </a:p>
        </p:txBody>
      </p:sp>
      <p:sp>
        <p:nvSpPr>
          <p:cNvPr id="6" name="日付プレースホルダ 5"/>
          <p:cNvSpPr>
            <a:spLocks noGrp="1"/>
          </p:cNvSpPr>
          <p:nvPr>
            <p:ph type="dt" sz="half" idx="10"/>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40B4CFEB-8429-4B0A-97AE-8DEFA9D966AD}" type="slidenum">
              <a:rPr kumimoji="1" lang="ja-JP" altLang="en-US" smtClean="0"/>
              <a:pPr/>
              <a:t>5</a:t>
            </a:fld>
            <a:endParaRPr kumimoji="1" lang="ja-JP"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850106"/>
          </a:xfrm>
        </p:spPr>
        <p:txBody>
          <a:bodyPr>
            <a:normAutofit/>
          </a:bodyPr>
          <a:lstStyle/>
          <a:p>
            <a:r>
              <a:rPr kumimoji="1" lang="ja-JP" altLang="en-US" sz="3200" dirty="0" smtClean="0"/>
              <a:t>（２）通報者等への対応</a:t>
            </a:r>
            <a:endParaRPr kumimoji="1" lang="ja-JP" altLang="en-US" sz="3200" dirty="0"/>
          </a:p>
        </p:txBody>
      </p:sp>
      <p:sp>
        <p:nvSpPr>
          <p:cNvPr id="3" name="コンテンツ プレースホルダ 2"/>
          <p:cNvSpPr>
            <a:spLocks noGrp="1"/>
          </p:cNvSpPr>
          <p:nvPr>
            <p:ph idx="1"/>
          </p:nvPr>
        </p:nvSpPr>
        <p:spPr>
          <a:xfrm>
            <a:off x="457200" y="1916832"/>
            <a:ext cx="8229600" cy="4752528"/>
          </a:xfrm>
        </p:spPr>
        <p:txBody>
          <a:bodyPr>
            <a:normAutofit/>
          </a:bodyPr>
          <a:lstStyle/>
          <a:p>
            <a:pPr>
              <a:buNone/>
            </a:pPr>
            <a:r>
              <a:rPr lang="ja-JP" altLang="ja-JP" sz="4000" dirty="0"/>
              <a:t>◎通報者等への対応</a:t>
            </a:r>
          </a:p>
          <a:p>
            <a:pPr>
              <a:buNone/>
            </a:pPr>
            <a:endParaRPr lang="en-US" altLang="ja-JP" sz="4000" dirty="0" smtClean="0"/>
          </a:p>
          <a:p>
            <a:pPr>
              <a:buNone/>
            </a:pPr>
            <a:r>
              <a:rPr lang="ja-JP" altLang="ja-JP" sz="4000" dirty="0" smtClean="0"/>
              <a:t>◎</a:t>
            </a:r>
            <a:r>
              <a:rPr lang="ja-JP" altLang="ja-JP" sz="4000" dirty="0"/>
              <a:t>内部通報、匿名通報の場合</a:t>
            </a:r>
          </a:p>
          <a:p>
            <a:pPr>
              <a:buNone/>
            </a:pPr>
            <a:endParaRPr lang="en-US" altLang="ja-JP" sz="4000" dirty="0" smtClean="0"/>
          </a:p>
          <a:p>
            <a:pPr>
              <a:buNone/>
            </a:pPr>
            <a:r>
              <a:rPr lang="ja-JP" altLang="ja-JP" sz="4000" dirty="0" smtClean="0"/>
              <a:t>◎</a:t>
            </a:r>
            <a:r>
              <a:rPr lang="ja-JP" altLang="ja-JP" sz="4000" dirty="0"/>
              <a:t>通報者等への</a:t>
            </a:r>
            <a:r>
              <a:rPr lang="ja-JP" altLang="ja-JP" sz="4000" dirty="0" smtClean="0"/>
              <a:t>フィードバック</a:t>
            </a:r>
            <a:endParaRPr lang="ja-JP" altLang="ja-JP" sz="4000" dirty="0"/>
          </a:p>
        </p:txBody>
      </p:sp>
      <p:sp>
        <p:nvSpPr>
          <p:cNvPr id="5" name="日付プレースホルダ 4"/>
          <p:cNvSpPr>
            <a:spLocks noGrp="1"/>
          </p:cNvSpPr>
          <p:nvPr>
            <p:ph type="dt" sz="half" idx="10"/>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6</a:t>
            </a:fld>
            <a:endParaRPr kumimoji="1" lang="ja-JP"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000" dirty="0" smtClean="0"/>
              <a:t>（３）</a:t>
            </a:r>
            <a:r>
              <a:rPr lang="ja-JP" altLang="ja-JP" sz="3000" dirty="0" smtClean="0"/>
              <a:t>都道府県に通報等が寄せられた場合の対応</a:t>
            </a:r>
            <a:endParaRPr kumimoji="1" lang="ja-JP" altLang="en-US" sz="3000" dirty="0"/>
          </a:p>
        </p:txBody>
      </p:sp>
      <p:sp>
        <p:nvSpPr>
          <p:cNvPr id="3" name="コンテンツ プレースホルダ 2"/>
          <p:cNvSpPr>
            <a:spLocks noGrp="1"/>
          </p:cNvSpPr>
          <p:nvPr>
            <p:ph idx="1"/>
          </p:nvPr>
        </p:nvSpPr>
        <p:spPr/>
        <p:txBody>
          <a:bodyPr>
            <a:noAutofit/>
          </a:bodyPr>
          <a:lstStyle/>
          <a:p>
            <a:r>
              <a:rPr lang="ja-JP" altLang="ja-JP" sz="4000" dirty="0" smtClean="0"/>
              <a:t>速やか</a:t>
            </a:r>
            <a:r>
              <a:rPr lang="ja-JP" altLang="ja-JP" sz="4000" dirty="0"/>
              <a:t>に情報を整理し、市町村高齢者虐待対応担当部署へ</a:t>
            </a:r>
            <a:r>
              <a:rPr lang="ja-JP" altLang="ja-JP" sz="4000" dirty="0" smtClean="0"/>
              <a:t>連絡。</a:t>
            </a:r>
            <a:endParaRPr lang="ja-JP" altLang="ja-JP" sz="4000" dirty="0"/>
          </a:p>
          <a:p>
            <a:endParaRPr lang="en-US" altLang="ja-JP" sz="4000" dirty="0" smtClean="0"/>
          </a:p>
          <a:p>
            <a:r>
              <a:rPr lang="ja-JP" altLang="ja-JP" sz="4000" dirty="0" smtClean="0"/>
              <a:t>市町村</a:t>
            </a:r>
            <a:r>
              <a:rPr lang="ja-JP" altLang="ja-JP" sz="4000" dirty="0"/>
              <a:t>が行う通報等の受付と同様に通報等の内容を聞き取り、情報を整理したうえで市町村へ通報</a:t>
            </a:r>
            <a:r>
              <a:rPr lang="ja-JP" altLang="ja-JP" sz="4000" dirty="0" smtClean="0"/>
              <a:t>する。</a:t>
            </a:r>
            <a:endParaRPr lang="ja-JP" altLang="ja-JP" sz="4000" dirty="0"/>
          </a:p>
          <a:p>
            <a:endParaRPr kumimoji="1" lang="ja-JP" altLang="en-US" sz="4000" dirty="0"/>
          </a:p>
        </p:txBody>
      </p:sp>
      <p:sp>
        <p:nvSpPr>
          <p:cNvPr id="5" name="日付プレースホルダ 4"/>
          <p:cNvSpPr>
            <a:spLocks noGrp="1"/>
          </p:cNvSpPr>
          <p:nvPr>
            <p:ph type="dt" sz="half" idx="10"/>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7</a:t>
            </a:fld>
            <a:endParaRPr kumimoji="1" lang="ja-JP"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268760"/>
            <a:ext cx="8229600" cy="5098578"/>
          </a:xfrm>
        </p:spPr>
        <p:txBody>
          <a:bodyPr/>
          <a:lstStyle/>
          <a:p>
            <a:r>
              <a:rPr lang="ja-JP" altLang="ja-JP" dirty="0" smtClean="0"/>
              <a:t>事実確認の準備</a:t>
            </a:r>
            <a:r>
              <a:rPr lang="en-US" altLang="ja-JP" dirty="0" smtClean="0"/>
              <a:t/>
            </a:r>
            <a:br>
              <a:rPr lang="en-US" altLang="ja-JP" dirty="0" smtClean="0"/>
            </a:br>
            <a:r>
              <a:rPr lang="en-US" altLang="ja-JP" dirty="0" smtClean="0"/>
              <a:t/>
            </a:r>
            <a:br>
              <a:rPr lang="en-US" altLang="ja-JP" dirty="0" smtClean="0"/>
            </a:br>
            <a:r>
              <a:rPr lang="en-US" altLang="ja-JP" dirty="0" smtClean="0"/>
              <a:t/>
            </a:r>
            <a:br>
              <a:rPr lang="en-US" altLang="ja-JP" dirty="0" smtClean="0"/>
            </a:br>
            <a:r>
              <a:rPr lang="ja-JP" altLang="en-US" sz="2800" dirty="0" smtClean="0">
                <a:latin typeface="+mj-ea"/>
              </a:rPr>
              <a:t>手引き　第５章第１節Ｐ５６～Ｐ７０</a:t>
            </a:r>
            <a:r>
              <a:rPr lang="en-US" altLang="ja-JP" sz="2800" dirty="0" smtClean="0"/>
              <a:t/>
            </a:r>
            <a:br>
              <a:rPr lang="en-US" altLang="ja-JP" sz="2800" dirty="0" smtClean="0"/>
            </a:br>
            <a:r>
              <a:rPr lang="en-US" altLang="ja-JP" sz="2800" dirty="0" smtClean="0"/>
              <a:t/>
            </a:r>
            <a:br>
              <a:rPr lang="en-US" altLang="ja-JP" sz="2800" dirty="0" smtClean="0"/>
            </a:br>
            <a:r>
              <a:rPr lang="en-US" altLang="ja-JP" dirty="0" smtClean="0"/>
              <a:t/>
            </a:r>
            <a:br>
              <a:rPr lang="en-US" altLang="ja-JP" dirty="0" smtClean="0"/>
            </a:br>
            <a:r>
              <a:rPr lang="en-US" altLang="ja-JP" dirty="0" smtClean="0"/>
              <a:t/>
            </a:r>
            <a:br>
              <a:rPr lang="en-US" altLang="ja-JP" dirty="0" smtClean="0"/>
            </a:br>
            <a:endParaRPr kumimoji="1" lang="ja-JP" altLang="en-US" dirty="0"/>
          </a:p>
        </p:txBody>
      </p:sp>
      <p:sp>
        <p:nvSpPr>
          <p:cNvPr id="4" name="日付プレースホルダ 3"/>
          <p:cNvSpPr>
            <a:spLocks noGrp="1"/>
          </p:cNvSpPr>
          <p:nvPr>
            <p:ph type="dt" sz="half" idx="10"/>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40B4CFEB-8429-4B0A-97AE-8DEFA9D966AD}" type="slidenum">
              <a:rPr kumimoji="1" lang="ja-JP" altLang="en-US" smtClean="0"/>
              <a:pPr/>
              <a:t>8</a:t>
            </a:fld>
            <a:endParaRPr kumimoji="1" lang="ja-JP"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395536" y="548680"/>
            <a:ext cx="8229600" cy="5904656"/>
          </a:xfrm>
          <a:noFill/>
        </p:spPr>
        <p:txBody>
          <a:bodyPr>
            <a:normAutofit fontScale="85000" lnSpcReduction="10000"/>
          </a:bodyPr>
          <a:lstStyle/>
          <a:p>
            <a:pPr>
              <a:buNone/>
            </a:pPr>
            <a:r>
              <a:rPr lang="ja-JP" altLang="ja-JP" dirty="0"/>
              <a:t>【ポイント</a:t>
            </a:r>
            <a:r>
              <a:rPr lang="ja-JP" altLang="ja-JP" dirty="0" smtClean="0"/>
              <a:t>】</a:t>
            </a:r>
            <a:endParaRPr lang="ja-JP" altLang="ja-JP" dirty="0"/>
          </a:p>
          <a:p>
            <a:r>
              <a:rPr lang="ja-JP" altLang="ja-JP" sz="3100" dirty="0" smtClean="0"/>
              <a:t>高齢者</a:t>
            </a:r>
            <a:r>
              <a:rPr lang="ja-JP" altLang="ja-JP" sz="3100" dirty="0"/>
              <a:t>虐待が疑われる通報等を受理した際には、速やかな事実確認が</a:t>
            </a:r>
            <a:r>
              <a:rPr lang="ja-JP" altLang="ja-JP" sz="3100" dirty="0" smtClean="0"/>
              <a:t>必要。</a:t>
            </a:r>
            <a:endParaRPr lang="ja-JP" altLang="ja-JP" sz="3100" dirty="0"/>
          </a:p>
          <a:p>
            <a:r>
              <a:rPr lang="ja-JP" altLang="ja-JP" sz="3100" dirty="0" smtClean="0"/>
              <a:t>養</a:t>
            </a:r>
            <a:r>
              <a:rPr lang="ja-JP" altLang="ja-JP" sz="3100" dirty="0"/>
              <a:t>介護施設・事業所訪問による事実確認を効率的・効果的に実施するには、調査の事前準備が</a:t>
            </a:r>
            <a:r>
              <a:rPr lang="ja-JP" altLang="ja-JP" sz="3100" dirty="0" smtClean="0"/>
              <a:t>重要。</a:t>
            </a:r>
            <a:endParaRPr lang="ja-JP" altLang="ja-JP" sz="3100" dirty="0"/>
          </a:p>
          <a:p>
            <a:r>
              <a:rPr lang="ja-JP" altLang="ja-JP" sz="3100" dirty="0" smtClean="0"/>
              <a:t>受付</a:t>
            </a:r>
            <a:r>
              <a:rPr lang="ja-JP" altLang="ja-JP" sz="3100" dirty="0"/>
              <a:t>記録に整理した通報等の内容は、直ちに高齢者虐待対応担当部署内で情報を共有し、高齢者や当該養介護施設・事業所に関する既存情報の収集を</a:t>
            </a:r>
            <a:r>
              <a:rPr lang="ja-JP" altLang="ja-JP" sz="3100" dirty="0" smtClean="0"/>
              <a:t>行</a:t>
            </a:r>
            <a:r>
              <a:rPr lang="ja-JP" altLang="en-US" sz="3100" dirty="0" smtClean="0"/>
              <a:t>う</a:t>
            </a:r>
            <a:r>
              <a:rPr lang="ja-JP" altLang="ja-JP" sz="3100" dirty="0" smtClean="0"/>
              <a:t>。</a:t>
            </a:r>
            <a:endParaRPr lang="ja-JP" altLang="ja-JP" sz="3100" dirty="0"/>
          </a:p>
          <a:p>
            <a:r>
              <a:rPr lang="ja-JP" altLang="ja-JP" sz="3100" dirty="0" smtClean="0"/>
              <a:t>養</a:t>
            </a:r>
            <a:r>
              <a:rPr lang="ja-JP" altLang="ja-JP" sz="3100" dirty="0"/>
              <a:t>介護施設・事業所への事実確認に関する調査権限の行使としては、老人福祉法や介護保険法による「監査（立入検査等）」が基本と</a:t>
            </a:r>
            <a:r>
              <a:rPr lang="ja-JP" altLang="ja-JP" sz="3100" dirty="0" smtClean="0"/>
              <a:t>な</a:t>
            </a:r>
            <a:r>
              <a:rPr lang="ja-JP" altLang="en-US" sz="3100" dirty="0" smtClean="0"/>
              <a:t>る</a:t>
            </a:r>
            <a:r>
              <a:rPr lang="ja-JP" altLang="ja-JP" sz="3100" dirty="0" smtClean="0"/>
              <a:t>。</a:t>
            </a:r>
            <a:endParaRPr lang="ja-JP" altLang="ja-JP" sz="3100" dirty="0"/>
          </a:p>
          <a:p>
            <a:r>
              <a:rPr lang="ja-JP" altLang="ja-JP" sz="3100" dirty="0" smtClean="0"/>
              <a:t>事前</a:t>
            </a:r>
            <a:r>
              <a:rPr lang="ja-JP" altLang="ja-JP" sz="3100" dirty="0"/>
              <a:t>準備では、調査内容（高齢者等への面接、職員への面接、介護計画や各種記録等の確認）ごとに担当者を決めて具体的な進め方、調査項目等を</a:t>
            </a:r>
            <a:r>
              <a:rPr lang="ja-JP" altLang="ja-JP" sz="3100" dirty="0" smtClean="0"/>
              <a:t>確認</a:t>
            </a:r>
            <a:r>
              <a:rPr lang="ja-JP" altLang="en-US" sz="3100" dirty="0" smtClean="0"/>
              <a:t>する</a:t>
            </a:r>
            <a:r>
              <a:rPr lang="ja-JP" altLang="ja-JP" sz="3100" dirty="0" smtClean="0"/>
              <a:t>。</a:t>
            </a:r>
            <a:endParaRPr lang="ja-JP" altLang="ja-JP" sz="3100" dirty="0"/>
          </a:p>
          <a:p>
            <a:endParaRPr lang="ja-JP" altLang="ja-JP" dirty="0"/>
          </a:p>
        </p:txBody>
      </p:sp>
      <p:sp>
        <p:nvSpPr>
          <p:cNvPr id="5" name="日付プレースホルダ 4"/>
          <p:cNvSpPr>
            <a:spLocks noGrp="1"/>
          </p:cNvSpPr>
          <p:nvPr>
            <p:ph type="dt" sz="half" idx="10"/>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B4CFEB-8429-4B0A-97AE-8DEFA9D966AD}" type="slidenum">
              <a:rPr kumimoji="1" lang="ja-JP" altLang="en-US" smtClean="0"/>
              <a:pPr/>
              <a:t>9</a:t>
            </a:fld>
            <a:endParaRPr kumimoji="1" lang="ja-JP"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1188</TotalTime>
  <Words>2227</Words>
  <Application>Microsoft Office PowerPoint</Application>
  <PresentationFormat>画面に合わせる (4:3)</PresentationFormat>
  <Paragraphs>234</Paragraphs>
  <Slides>19</Slides>
  <Notes>19</Notes>
  <HiddenSlides>0</HiddenSlides>
  <MMClips>0</MMClips>
  <ScaleCrop>false</ScaleCrop>
  <HeadingPairs>
    <vt:vector size="4" baseType="variant">
      <vt:variant>
        <vt:lpstr>テーマ</vt:lpstr>
      </vt:variant>
      <vt:variant>
        <vt:i4>1</vt:i4>
      </vt:variant>
      <vt:variant>
        <vt:lpstr>スライド タイトル</vt:lpstr>
      </vt:variant>
      <vt:variant>
        <vt:i4>19</vt:i4>
      </vt:variant>
    </vt:vector>
  </HeadingPairs>
  <TitlesOfParts>
    <vt:vector size="20" baseType="lpstr">
      <vt:lpstr>Office テーマ</vt:lpstr>
      <vt:lpstr>スライド 1</vt:lpstr>
      <vt:lpstr>講義のねらいと構成</vt:lpstr>
      <vt:lpstr>通報・届出等の受付  手引き　第５章第１節Ｐ５３～Ｐ５５ </vt:lpstr>
      <vt:lpstr>スライド 4</vt:lpstr>
      <vt:lpstr>（１）客観的な情報の収集</vt:lpstr>
      <vt:lpstr>（２）通報者等への対応</vt:lpstr>
      <vt:lpstr>（３）都道府県に通報等が寄せられた場合の対応</vt:lpstr>
      <vt:lpstr>事実確認の準備   手引き　第５章第１節Ｐ５６～Ｐ７０    </vt:lpstr>
      <vt:lpstr>スライド 9</vt:lpstr>
      <vt:lpstr>（１）高齢者虐待対応担当部署内での情報共有と既存情報の収集・把握</vt:lpstr>
      <vt:lpstr>（２）事実確認の準備</vt:lpstr>
      <vt:lpstr>（３）事実確認の法的根拠</vt:lpstr>
      <vt:lpstr>事実確認を実施するにあたっての留意点</vt:lpstr>
      <vt:lpstr>（４）事前連絡</vt:lpstr>
      <vt:lpstr>（５）被虐待高齢者等の保護先の確保</vt:lpstr>
      <vt:lpstr>（６）調査の実施体制　～介護保険施設の例</vt:lpstr>
      <vt:lpstr>（７）調査時の確認事項、質問内容</vt:lpstr>
      <vt:lpstr>（８）関係機関との事前調整</vt:lpstr>
      <vt:lpstr>（９）調査へ持参する備品等</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pc08</dc:creator>
  <cp:lastModifiedBy>pc08</cp:lastModifiedBy>
  <cp:revision>84</cp:revision>
  <dcterms:created xsi:type="dcterms:W3CDTF">2012-10-24T04:06:50Z</dcterms:created>
  <dcterms:modified xsi:type="dcterms:W3CDTF">2013-02-28T05:15:34Z</dcterms:modified>
</cp:coreProperties>
</file>